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Default Extension="tiff" ContentType="image/tiff"/>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43"/>
  </p:notesMasterIdLst>
  <p:sldIdLst>
    <p:sldId id="436" r:id="rId2"/>
    <p:sldId id="529" r:id="rId3"/>
    <p:sldId id="560" r:id="rId4"/>
    <p:sldId id="571" r:id="rId5"/>
    <p:sldId id="601" r:id="rId6"/>
    <p:sldId id="608" r:id="rId7"/>
    <p:sldId id="556" r:id="rId8"/>
    <p:sldId id="557" r:id="rId9"/>
    <p:sldId id="616" r:id="rId10"/>
    <p:sldId id="591" r:id="rId11"/>
    <p:sldId id="618" r:id="rId12"/>
    <p:sldId id="619" r:id="rId13"/>
    <p:sldId id="588" r:id="rId14"/>
    <p:sldId id="565" r:id="rId15"/>
    <p:sldId id="566" r:id="rId16"/>
    <p:sldId id="617" r:id="rId17"/>
    <p:sldId id="594" r:id="rId18"/>
    <p:sldId id="596" r:id="rId19"/>
    <p:sldId id="561" r:id="rId20"/>
    <p:sldId id="562" r:id="rId21"/>
    <p:sldId id="609" r:id="rId22"/>
    <p:sldId id="610" r:id="rId23"/>
    <p:sldId id="611" r:id="rId24"/>
    <p:sldId id="564" r:id="rId25"/>
    <p:sldId id="578" r:id="rId26"/>
    <p:sldId id="614" r:id="rId27"/>
    <p:sldId id="615" r:id="rId28"/>
    <p:sldId id="590" r:id="rId29"/>
    <p:sldId id="603" r:id="rId30"/>
    <p:sldId id="602" r:id="rId31"/>
    <p:sldId id="550" r:id="rId32"/>
    <p:sldId id="534" r:id="rId33"/>
    <p:sldId id="553" r:id="rId34"/>
    <p:sldId id="536" r:id="rId35"/>
    <p:sldId id="606" r:id="rId36"/>
    <p:sldId id="538" r:id="rId37"/>
    <p:sldId id="539" r:id="rId38"/>
    <p:sldId id="604" r:id="rId39"/>
    <p:sldId id="605" r:id="rId40"/>
    <p:sldId id="620" r:id="rId41"/>
    <p:sldId id="393" r:id="rId42"/>
  </p:sldIdLst>
  <p:sldSz cx="9144000" cy="6858000" type="screen4x3"/>
  <p:notesSz cx="6662738" cy="9926638"/>
  <p:defaultTextStyle>
    <a:defPPr>
      <a:defRPr lang="en-US"/>
    </a:defPPr>
    <a:lvl1pPr algn="l" rtl="0" fontAlgn="base">
      <a:spcBef>
        <a:spcPct val="0"/>
      </a:spcBef>
      <a:spcAft>
        <a:spcPct val="0"/>
      </a:spcAft>
      <a:defRPr sz="2400" kern="1200">
        <a:solidFill>
          <a:schemeClr val="tx1"/>
        </a:solidFill>
        <a:latin typeface="Times New Roman" charset="0"/>
        <a:ea typeface="+mn-ea"/>
        <a:cs typeface="Times New Roman" charset="0"/>
      </a:defRPr>
    </a:lvl1pPr>
    <a:lvl2pPr marL="456971" algn="l" rtl="0" fontAlgn="base">
      <a:spcBef>
        <a:spcPct val="0"/>
      </a:spcBef>
      <a:spcAft>
        <a:spcPct val="0"/>
      </a:spcAft>
      <a:defRPr sz="2400" kern="1200">
        <a:solidFill>
          <a:schemeClr val="tx1"/>
        </a:solidFill>
        <a:latin typeface="Times New Roman" charset="0"/>
        <a:ea typeface="+mn-ea"/>
        <a:cs typeface="Times New Roman" charset="0"/>
      </a:defRPr>
    </a:lvl2pPr>
    <a:lvl3pPr marL="913945" algn="l" rtl="0" fontAlgn="base">
      <a:spcBef>
        <a:spcPct val="0"/>
      </a:spcBef>
      <a:spcAft>
        <a:spcPct val="0"/>
      </a:spcAft>
      <a:defRPr sz="2400" kern="1200">
        <a:solidFill>
          <a:schemeClr val="tx1"/>
        </a:solidFill>
        <a:latin typeface="Times New Roman" charset="0"/>
        <a:ea typeface="+mn-ea"/>
        <a:cs typeface="Times New Roman" charset="0"/>
      </a:defRPr>
    </a:lvl3pPr>
    <a:lvl4pPr marL="1370915" algn="l" rtl="0" fontAlgn="base">
      <a:spcBef>
        <a:spcPct val="0"/>
      </a:spcBef>
      <a:spcAft>
        <a:spcPct val="0"/>
      </a:spcAft>
      <a:defRPr sz="2400" kern="1200">
        <a:solidFill>
          <a:schemeClr val="tx1"/>
        </a:solidFill>
        <a:latin typeface="Times New Roman" charset="0"/>
        <a:ea typeface="+mn-ea"/>
        <a:cs typeface="Times New Roman" charset="0"/>
      </a:defRPr>
    </a:lvl4pPr>
    <a:lvl5pPr marL="1827885" algn="l" rtl="0" fontAlgn="base">
      <a:spcBef>
        <a:spcPct val="0"/>
      </a:spcBef>
      <a:spcAft>
        <a:spcPct val="0"/>
      </a:spcAft>
      <a:defRPr sz="2400" kern="1200">
        <a:solidFill>
          <a:schemeClr val="tx1"/>
        </a:solidFill>
        <a:latin typeface="Times New Roman" charset="0"/>
        <a:ea typeface="+mn-ea"/>
        <a:cs typeface="Times New Roman" charset="0"/>
      </a:defRPr>
    </a:lvl5pPr>
    <a:lvl6pPr marL="2284855" algn="l" defTabSz="913945" rtl="0" eaLnBrk="1" latinLnBrk="0" hangingPunct="1">
      <a:defRPr sz="2400" kern="1200">
        <a:solidFill>
          <a:schemeClr val="tx1"/>
        </a:solidFill>
        <a:latin typeface="Times New Roman" charset="0"/>
        <a:ea typeface="+mn-ea"/>
        <a:cs typeface="Times New Roman" charset="0"/>
      </a:defRPr>
    </a:lvl6pPr>
    <a:lvl7pPr marL="2741829" algn="l" defTabSz="913945" rtl="0" eaLnBrk="1" latinLnBrk="0" hangingPunct="1">
      <a:defRPr sz="2400" kern="1200">
        <a:solidFill>
          <a:schemeClr val="tx1"/>
        </a:solidFill>
        <a:latin typeface="Times New Roman" charset="0"/>
        <a:ea typeface="+mn-ea"/>
        <a:cs typeface="Times New Roman" charset="0"/>
      </a:defRPr>
    </a:lvl7pPr>
    <a:lvl8pPr marL="3198800" algn="l" defTabSz="913945" rtl="0" eaLnBrk="1" latinLnBrk="0" hangingPunct="1">
      <a:defRPr sz="2400" kern="1200">
        <a:solidFill>
          <a:schemeClr val="tx1"/>
        </a:solidFill>
        <a:latin typeface="Times New Roman" charset="0"/>
        <a:ea typeface="+mn-ea"/>
        <a:cs typeface="Times New Roman" charset="0"/>
      </a:defRPr>
    </a:lvl8pPr>
    <a:lvl9pPr marL="3655771" algn="l" defTabSz="913945" rtl="0" eaLnBrk="1" latinLnBrk="0" hangingPunct="1">
      <a:defRPr sz="2400" kern="1200">
        <a:solidFill>
          <a:schemeClr val="tx1"/>
        </a:solidFill>
        <a:latin typeface="Times New Roman" charset="0"/>
        <a:ea typeface="+mn-ea"/>
        <a:cs typeface="Times New Roman"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n_a" initials="r" lastIdx="14" clrIdx="0"/>
  <p:cmAuthor id="1" name="Ehud Malik" initials="EM" lastIdx="1" clrIdx="1"/>
  <p:cmAuthor id="2" name="Shoval Bolotin" initials="SB" lastIdx="1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006600"/>
    <a:srgbClr val="009999"/>
    <a:srgbClr val="FEE9B4"/>
    <a:srgbClr val="0099FF"/>
    <a:srgbClr val="D9D9D9"/>
    <a:srgbClr val="F2F2F2"/>
    <a:srgbClr val="000099"/>
    <a:srgbClr val="0099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105" autoAdjust="0"/>
    <p:restoredTop sz="69457" autoAdjust="0"/>
  </p:normalViewPr>
  <p:slideViewPr>
    <p:cSldViewPr snapToGrid="0">
      <p:cViewPr>
        <p:scale>
          <a:sx n="60" d="100"/>
          <a:sy n="60" d="100"/>
        </p:scale>
        <p:origin x="-2514" y="-132"/>
      </p:cViewPr>
      <p:guideLst>
        <p:guide orient="horz" pos="3947"/>
        <p:guide orient="horz" pos="800"/>
        <p:guide orient="horz" pos="3079"/>
        <p:guide orient="horz" pos="1960"/>
        <p:guide pos="2679"/>
        <p:guide pos="140"/>
        <p:guide pos="5759"/>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520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slide" Target="slides/slide16.xml"/></Relationships>
</file>

<file path=ppt/diagrams/_rels/data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C24042-B8F1-4273-B456-DA363400D7D7}" type="doc">
      <dgm:prSet loTypeId="urn:microsoft.com/office/officeart/2005/8/layout/vList4" loCatId="list" qsTypeId="urn:microsoft.com/office/officeart/2005/8/quickstyle/3d2" qsCatId="3D" csTypeId="urn:microsoft.com/office/officeart/2005/8/colors/colorful1" csCatId="colorful" phldr="1"/>
      <dgm:spPr/>
      <dgm:t>
        <a:bodyPr/>
        <a:lstStyle/>
        <a:p>
          <a:endParaRPr lang="en-US"/>
        </a:p>
      </dgm:t>
    </dgm:pt>
    <dgm:pt modelId="{F80ED647-1D1F-483D-8452-3C09A975BA6A}">
      <dgm:prSet/>
      <dgm:spPr/>
      <dgm:t>
        <a:bodyPr/>
        <a:lstStyle/>
        <a:p>
          <a:pPr rtl="0"/>
          <a:r>
            <a:rPr lang="en-US" b="1" dirty="0" smtClean="0"/>
            <a:t>Retail Business services</a:t>
          </a:r>
          <a:endParaRPr lang="en-US" dirty="0"/>
        </a:p>
      </dgm:t>
    </dgm:pt>
    <dgm:pt modelId="{D5B5A421-36CD-41D2-8DAA-78B7A5FD7139}" type="parTrans" cxnId="{9F1214D7-3185-46CA-8B44-44348D9F4FAA}">
      <dgm:prSet/>
      <dgm:spPr/>
      <dgm:t>
        <a:bodyPr/>
        <a:lstStyle/>
        <a:p>
          <a:endParaRPr lang="en-US"/>
        </a:p>
      </dgm:t>
    </dgm:pt>
    <dgm:pt modelId="{28CDED9C-2EBD-4462-A821-C809953DD6EF}" type="sibTrans" cxnId="{9F1214D7-3185-46CA-8B44-44348D9F4FAA}">
      <dgm:prSet/>
      <dgm:spPr/>
      <dgm:t>
        <a:bodyPr/>
        <a:lstStyle/>
        <a:p>
          <a:endParaRPr lang="en-US"/>
        </a:p>
      </dgm:t>
    </dgm:pt>
    <dgm:pt modelId="{4866E1DD-B465-46C5-A789-BA0544D76AED}">
      <dgm:prSet/>
      <dgm:spPr/>
      <dgm:t>
        <a:bodyPr/>
        <a:lstStyle/>
        <a:p>
          <a:pPr rtl="0"/>
          <a:r>
            <a:rPr lang="en-US" dirty="0" smtClean="0"/>
            <a:t>Inter office connectivity, Internet access, Storage, Data center</a:t>
          </a:r>
          <a:endParaRPr lang="en-US" dirty="0"/>
        </a:p>
      </dgm:t>
    </dgm:pt>
    <dgm:pt modelId="{5EE5672C-9811-437D-AEBD-03CD5237245B}" type="parTrans" cxnId="{03B7D4EE-585E-47FA-A704-6642876C804D}">
      <dgm:prSet/>
      <dgm:spPr/>
      <dgm:t>
        <a:bodyPr/>
        <a:lstStyle/>
        <a:p>
          <a:endParaRPr lang="en-US"/>
        </a:p>
      </dgm:t>
    </dgm:pt>
    <dgm:pt modelId="{7C869142-CC61-4225-BEBC-32771D4DAD42}" type="sibTrans" cxnId="{03B7D4EE-585E-47FA-A704-6642876C804D}">
      <dgm:prSet/>
      <dgm:spPr/>
      <dgm:t>
        <a:bodyPr/>
        <a:lstStyle/>
        <a:p>
          <a:endParaRPr lang="en-US"/>
        </a:p>
      </dgm:t>
    </dgm:pt>
    <dgm:pt modelId="{B81EA37E-F843-4863-9102-24F858675907}">
      <dgm:prSet/>
      <dgm:spPr/>
      <dgm:t>
        <a:bodyPr/>
        <a:lstStyle/>
        <a:p>
          <a:pPr rtl="0"/>
          <a:r>
            <a:rPr lang="en-US" dirty="0" smtClean="0"/>
            <a:t>E-Line, E-LAN, E-Tree</a:t>
          </a:r>
          <a:endParaRPr lang="en-US" dirty="0"/>
        </a:p>
      </dgm:t>
    </dgm:pt>
    <dgm:pt modelId="{A97FF4E5-B660-4A28-B89F-D053FC611B28}" type="parTrans" cxnId="{DEA61ED8-8CF9-4C15-96DB-3C0DCF578A54}">
      <dgm:prSet/>
      <dgm:spPr/>
      <dgm:t>
        <a:bodyPr/>
        <a:lstStyle/>
        <a:p>
          <a:endParaRPr lang="en-US"/>
        </a:p>
      </dgm:t>
    </dgm:pt>
    <dgm:pt modelId="{E7DBA190-7990-4837-8C87-8F84B95B92D7}" type="sibTrans" cxnId="{DEA61ED8-8CF9-4C15-96DB-3C0DCF578A54}">
      <dgm:prSet/>
      <dgm:spPr/>
      <dgm:t>
        <a:bodyPr/>
        <a:lstStyle/>
        <a:p>
          <a:endParaRPr lang="en-US"/>
        </a:p>
      </dgm:t>
    </dgm:pt>
    <dgm:pt modelId="{FA6F0B58-5E24-4984-BBC4-8491475CC399}">
      <dgm:prSet/>
      <dgm:spPr/>
      <dgm:t>
        <a:bodyPr/>
        <a:lstStyle/>
        <a:p>
          <a:pPr rtl="0"/>
          <a:r>
            <a:rPr lang="en-US" b="1" dirty="0" smtClean="0"/>
            <a:t>Wholesale services</a:t>
          </a:r>
          <a:endParaRPr lang="en-US" dirty="0"/>
        </a:p>
      </dgm:t>
    </dgm:pt>
    <dgm:pt modelId="{255EFEFD-4F5B-488C-9FB6-65F3869DA8AB}" type="parTrans" cxnId="{DA486784-5C58-4F31-823C-DCBCB87CFA3E}">
      <dgm:prSet/>
      <dgm:spPr/>
      <dgm:t>
        <a:bodyPr/>
        <a:lstStyle/>
        <a:p>
          <a:endParaRPr lang="en-US"/>
        </a:p>
      </dgm:t>
    </dgm:pt>
    <dgm:pt modelId="{6B931EAD-C65C-4C9E-BD6B-3C80B5236226}" type="sibTrans" cxnId="{DA486784-5C58-4F31-823C-DCBCB87CFA3E}">
      <dgm:prSet/>
      <dgm:spPr/>
      <dgm:t>
        <a:bodyPr/>
        <a:lstStyle/>
        <a:p>
          <a:endParaRPr lang="en-US"/>
        </a:p>
      </dgm:t>
    </dgm:pt>
    <dgm:pt modelId="{A516AFB4-3035-48CF-BB62-E9016BC3A85F}">
      <dgm:prSet/>
      <dgm:spPr/>
      <dgm:t>
        <a:bodyPr/>
        <a:lstStyle/>
        <a:p>
          <a:pPr rtl="0"/>
          <a:r>
            <a:rPr lang="en-US" dirty="0" smtClean="0"/>
            <a:t>Transport services for service providers, E-NNI</a:t>
          </a:r>
          <a:endParaRPr lang="en-US" dirty="0"/>
        </a:p>
      </dgm:t>
    </dgm:pt>
    <dgm:pt modelId="{075D4FBD-5B63-4984-BE92-CCBED7583D79}" type="parTrans" cxnId="{B519DC88-8542-42B9-9C48-555007FB5389}">
      <dgm:prSet/>
      <dgm:spPr/>
      <dgm:t>
        <a:bodyPr/>
        <a:lstStyle/>
        <a:p>
          <a:endParaRPr lang="en-US"/>
        </a:p>
      </dgm:t>
    </dgm:pt>
    <dgm:pt modelId="{EFFEFB31-5660-476A-A5AA-A399DA3898C0}" type="sibTrans" cxnId="{B519DC88-8542-42B9-9C48-555007FB5389}">
      <dgm:prSet/>
      <dgm:spPr/>
      <dgm:t>
        <a:bodyPr/>
        <a:lstStyle/>
        <a:p>
          <a:endParaRPr lang="en-US"/>
        </a:p>
      </dgm:t>
    </dgm:pt>
    <dgm:pt modelId="{BAA2BDB0-7570-49DA-9219-FDC9C31394D0}">
      <dgm:prSet/>
      <dgm:spPr/>
      <dgm:t>
        <a:bodyPr/>
        <a:lstStyle/>
        <a:p>
          <a:pPr rtl="0"/>
          <a:r>
            <a:rPr lang="en-US" dirty="0" smtClean="0"/>
            <a:t>E-Line, E-LAN, E-Tree</a:t>
          </a:r>
          <a:endParaRPr lang="en-US" dirty="0"/>
        </a:p>
      </dgm:t>
    </dgm:pt>
    <dgm:pt modelId="{F9E19697-ED29-4238-8A89-DA069771A10A}" type="parTrans" cxnId="{5349995E-EA9B-43AD-810F-7EC94BF0FCCF}">
      <dgm:prSet/>
      <dgm:spPr/>
      <dgm:t>
        <a:bodyPr/>
        <a:lstStyle/>
        <a:p>
          <a:endParaRPr lang="en-US"/>
        </a:p>
      </dgm:t>
    </dgm:pt>
    <dgm:pt modelId="{126A1D10-7FD8-412E-A0EE-8000A5A2F29B}" type="sibTrans" cxnId="{5349995E-EA9B-43AD-810F-7EC94BF0FCCF}">
      <dgm:prSet/>
      <dgm:spPr/>
      <dgm:t>
        <a:bodyPr/>
        <a:lstStyle/>
        <a:p>
          <a:endParaRPr lang="en-US"/>
        </a:p>
      </dgm:t>
    </dgm:pt>
    <dgm:pt modelId="{CA2C8233-2DDA-4FDF-BCC1-E3A581012E4A}">
      <dgm:prSet/>
      <dgm:spPr/>
      <dgm:t>
        <a:bodyPr/>
        <a:lstStyle/>
        <a:p>
          <a:pPr rtl="0"/>
          <a:r>
            <a:rPr lang="en-US" b="1" dirty="0" smtClean="0"/>
            <a:t>Mobile Backhaul - Wholesale/internal</a:t>
          </a:r>
          <a:endParaRPr lang="en-US" dirty="0"/>
        </a:p>
      </dgm:t>
    </dgm:pt>
    <dgm:pt modelId="{DF6B1258-1853-49C1-AA0E-9C3BC160F16C}" type="parTrans" cxnId="{AA3E6860-A782-469E-BDCE-60FFD3862EC6}">
      <dgm:prSet/>
      <dgm:spPr/>
      <dgm:t>
        <a:bodyPr/>
        <a:lstStyle/>
        <a:p>
          <a:endParaRPr lang="en-US"/>
        </a:p>
      </dgm:t>
    </dgm:pt>
    <dgm:pt modelId="{E9F5FA45-D741-410C-87AF-CC4BE52A0857}" type="sibTrans" cxnId="{AA3E6860-A782-469E-BDCE-60FFD3862EC6}">
      <dgm:prSet/>
      <dgm:spPr/>
      <dgm:t>
        <a:bodyPr/>
        <a:lstStyle/>
        <a:p>
          <a:endParaRPr lang="en-US"/>
        </a:p>
      </dgm:t>
    </dgm:pt>
    <dgm:pt modelId="{75A13B5D-C78E-4F34-AAFF-94A4A55B6638}">
      <dgm:prSet/>
      <dgm:spPr/>
      <dgm:t>
        <a:bodyPr/>
        <a:lstStyle/>
        <a:p>
          <a:pPr rtl="0"/>
          <a:r>
            <a:rPr lang="en-US" dirty="0" smtClean="0"/>
            <a:t>2G, 3G, 2G+3G Mobile Backhauling</a:t>
          </a:r>
          <a:endParaRPr lang="en-US" dirty="0"/>
        </a:p>
      </dgm:t>
    </dgm:pt>
    <dgm:pt modelId="{057F251A-F161-42BC-8914-1480775F56DE}" type="parTrans" cxnId="{B98C3C97-7024-43FD-AD02-6354FD78F9E9}">
      <dgm:prSet/>
      <dgm:spPr/>
      <dgm:t>
        <a:bodyPr/>
        <a:lstStyle/>
        <a:p>
          <a:endParaRPr lang="en-US"/>
        </a:p>
      </dgm:t>
    </dgm:pt>
    <dgm:pt modelId="{394FA9CB-C591-40CE-BC20-A9F99EB81B2E}" type="sibTrans" cxnId="{B98C3C97-7024-43FD-AD02-6354FD78F9E9}">
      <dgm:prSet/>
      <dgm:spPr/>
      <dgm:t>
        <a:bodyPr/>
        <a:lstStyle/>
        <a:p>
          <a:endParaRPr lang="en-US"/>
        </a:p>
      </dgm:t>
    </dgm:pt>
    <dgm:pt modelId="{9D207638-97C7-4673-B16B-BC8DF836C827}">
      <dgm:prSet/>
      <dgm:spPr/>
      <dgm:t>
        <a:bodyPr/>
        <a:lstStyle/>
        <a:p>
          <a:pPr rtl="0"/>
          <a:r>
            <a:rPr lang="en-US" dirty="0" smtClean="0"/>
            <a:t>CES, Synchronization, E-Line, E-LAN, E-Tree</a:t>
          </a:r>
          <a:endParaRPr lang="en-US" dirty="0"/>
        </a:p>
      </dgm:t>
    </dgm:pt>
    <dgm:pt modelId="{C4EDE19E-581B-4CDA-ADCD-AE7E75057658}" type="parTrans" cxnId="{DAB23E8E-7B69-45EB-B657-A4D112DE1B71}">
      <dgm:prSet/>
      <dgm:spPr/>
      <dgm:t>
        <a:bodyPr/>
        <a:lstStyle/>
        <a:p>
          <a:endParaRPr lang="en-US"/>
        </a:p>
      </dgm:t>
    </dgm:pt>
    <dgm:pt modelId="{29582E11-59A9-4692-AA3F-46E33FC269A4}" type="sibTrans" cxnId="{DAB23E8E-7B69-45EB-B657-A4D112DE1B71}">
      <dgm:prSet/>
      <dgm:spPr/>
      <dgm:t>
        <a:bodyPr/>
        <a:lstStyle/>
        <a:p>
          <a:endParaRPr lang="en-US"/>
        </a:p>
      </dgm:t>
    </dgm:pt>
    <dgm:pt modelId="{152D50B0-3EF6-4622-8D9F-A9CE52EEE549}" type="pres">
      <dgm:prSet presAssocID="{58C24042-B8F1-4273-B456-DA363400D7D7}" presName="linear" presStyleCnt="0">
        <dgm:presLayoutVars>
          <dgm:dir/>
          <dgm:resizeHandles val="exact"/>
        </dgm:presLayoutVars>
      </dgm:prSet>
      <dgm:spPr/>
      <dgm:t>
        <a:bodyPr/>
        <a:lstStyle/>
        <a:p>
          <a:endParaRPr lang="en-US"/>
        </a:p>
      </dgm:t>
    </dgm:pt>
    <dgm:pt modelId="{98883A69-1621-490E-AC4E-6BCB7B109905}" type="pres">
      <dgm:prSet presAssocID="{F80ED647-1D1F-483D-8452-3C09A975BA6A}" presName="comp" presStyleCnt="0"/>
      <dgm:spPr/>
      <dgm:t>
        <a:bodyPr/>
        <a:lstStyle/>
        <a:p>
          <a:endParaRPr lang="en-US"/>
        </a:p>
      </dgm:t>
    </dgm:pt>
    <dgm:pt modelId="{7668A4D6-B170-4028-9CE7-38259B64A5FE}" type="pres">
      <dgm:prSet presAssocID="{F80ED647-1D1F-483D-8452-3C09A975BA6A}" presName="box" presStyleLbl="node1" presStyleIdx="0" presStyleCnt="3"/>
      <dgm:spPr/>
      <dgm:t>
        <a:bodyPr/>
        <a:lstStyle/>
        <a:p>
          <a:endParaRPr lang="en-US"/>
        </a:p>
      </dgm:t>
    </dgm:pt>
    <dgm:pt modelId="{3CE6666D-FC56-4DB3-A07A-952D2A853E02}" type="pres">
      <dgm:prSet presAssocID="{F80ED647-1D1F-483D-8452-3C09A975BA6A}" presName="img" presStyleLbl="fgImgPlace1" presStyleIdx="0" presStyleCnt="3"/>
      <dgm:spPr>
        <a:blipFill rotWithShape="0">
          <a:blip xmlns:r="http://schemas.openxmlformats.org/officeDocument/2006/relationships" r:embed="rId1"/>
          <a:stretch>
            <a:fillRect/>
          </a:stretch>
        </a:blipFill>
      </dgm:spPr>
      <dgm:t>
        <a:bodyPr/>
        <a:lstStyle/>
        <a:p>
          <a:endParaRPr lang="en-US"/>
        </a:p>
      </dgm:t>
    </dgm:pt>
    <dgm:pt modelId="{324262BF-66BA-4991-A23A-42F369793EE3}" type="pres">
      <dgm:prSet presAssocID="{F80ED647-1D1F-483D-8452-3C09A975BA6A}" presName="text" presStyleLbl="node1" presStyleIdx="0" presStyleCnt="3">
        <dgm:presLayoutVars>
          <dgm:bulletEnabled val="1"/>
        </dgm:presLayoutVars>
      </dgm:prSet>
      <dgm:spPr/>
      <dgm:t>
        <a:bodyPr/>
        <a:lstStyle/>
        <a:p>
          <a:endParaRPr lang="en-US"/>
        </a:p>
      </dgm:t>
    </dgm:pt>
    <dgm:pt modelId="{F900030D-397C-4137-9B09-EDF5C39AAEB5}" type="pres">
      <dgm:prSet presAssocID="{28CDED9C-2EBD-4462-A821-C809953DD6EF}" presName="spacer" presStyleCnt="0"/>
      <dgm:spPr/>
      <dgm:t>
        <a:bodyPr/>
        <a:lstStyle/>
        <a:p>
          <a:endParaRPr lang="en-US"/>
        </a:p>
      </dgm:t>
    </dgm:pt>
    <dgm:pt modelId="{C6F95FC9-93A2-4890-BBF6-668A9E4FB538}" type="pres">
      <dgm:prSet presAssocID="{FA6F0B58-5E24-4984-BBC4-8491475CC399}" presName="comp" presStyleCnt="0"/>
      <dgm:spPr/>
      <dgm:t>
        <a:bodyPr/>
        <a:lstStyle/>
        <a:p>
          <a:endParaRPr lang="en-US"/>
        </a:p>
      </dgm:t>
    </dgm:pt>
    <dgm:pt modelId="{EABBE642-4EF2-4A6E-80BE-F8DA70D7248C}" type="pres">
      <dgm:prSet presAssocID="{FA6F0B58-5E24-4984-BBC4-8491475CC399}" presName="box" presStyleLbl="node1" presStyleIdx="1" presStyleCnt="3"/>
      <dgm:spPr/>
      <dgm:t>
        <a:bodyPr/>
        <a:lstStyle/>
        <a:p>
          <a:endParaRPr lang="en-US"/>
        </a:p>
      </dgm:t>
    </dgm:pt>
    <dgm:pt modelId="{2FABE394-818C-4A40-9B3E-012971A7FA97}" type="pres">
      <dgm:prSet presAssocID="{FA6F0B58-5E24-4984-BBC4-8491475CC399}" presName="img" presStyleLbl="fgImgPlace1" presStyleIdx="1" presStyleCnt="3"/>
      <dgm:spPr>
        <a:blipFill rotWithShape="0">
          <a:blip xmlns:r="http://schemas.openxmlformats.org/officeDocument/2006/relationships" r:embed="rId2"/>
          <a:stretch>
            <a:fillRect/>
          </a:stretch>
        </a:blipFill>
      </dgm:spPr>
      <dgm:t>
        <a:bodyPr/>
        <a:lstStyle/>
        <a:p>
          <a:endParaRPr lang="en-US"/>
        </a:p>
      </dgm:t>
    </dgm:pt>
    <dgm:pt modelId="{28CB31DA-53BE-44E1-BE9F-E7AD4F53ECA8}" type="pres">
      <dgm:prSet presAssocID="{FA6F0B58-5E24-4984-BBC4-8491475CC399}" presName="text" presStyleLbl="node1" presStyleIdx="1" presStyleCnt="3">
        <dgm:presLayoutVars>
          <dgm:bulletEnabled val="1"/>
        </dgm:presLayoutVars>
      </dgm:prSet>
      <dgm:spPr/>
      <dgm:t>
        <a:bodyPr/>
        <a:lstStyle/>
        <a:p>
          <a:endParaRPr lang="en-US"/>
        </a:p>
      </dgm:t>
    </dgm:pt>
    <dgm:pt modelId="{FAE713D0-9492-444F-89BE-0D87ECA0F86A}" type="pres">
      <dgm:prSet presAssocID="{6B931EAD-C65C-4C9E-BD6B-3C80B5236226}" presName="spacer" presStyleCnt="0"/>
      <dgm:spPr/>
      <dgm:t>
        <a:bodyPr/>
        <a:lstStyle/>
        <a:p>
          <a:endParaRPr lang="en-US"/>
        </a:p>
      </dgm:t>
    </dgm:pt>
    <dgm:pt modelId="{D10D0A0C-4E19-4D0C-85F2-966FE8952E63}" type="pres">
      <dgm:prSet presAssocID="{CA2C8233-2DDA-4FDF-BCC1-E3A581012E4A}" presName="comp" presStyleCnt="0"/>
      <dgm:spPr/>
      <dgm:t>
        <a:bodyPr/>
        <a:lstStyle/>
        <a:p>
          <a:endParaRPr lang="en-US"/>
        </a:p>
      </dgm:t>
    </dgm:pt>
    <dgm:pt modelId="{993EE442-639F-4939-B6AA-52606C50F903}" type="pres">
      <dgm:prSet presAssocID="{CA2C8233-2DDA-4FDF-BCC1-E3A581012E4A}" presName="box" presStyleLbl="node1" presStyleIdx="2" presStyleCnt="3"/>
      <dgm:spPr/>
      <dgm:t>
        <a:bodyPr/>
        <a:lstStyle/>
        <a:p>
          <a:endParaRPr lang="en-US"/>
        </a:p>
      </dgm:t>
    </dgm:pt>
    <dgm:pt modelId="{B5CD28BC-657F-43F2-92BB-51318D452ACE}" type="pres">
      <dgm:prSet presAssocID="{CA2C8233-2DDA-4FDF-BCC1-E3A581012E4A}" presName="img" presStyleLbl="fgImgPlace1" presStyleIdx="2" presStyleCnt="3"/>
      <dgm:spPr>
        <a:blipFill rotWithShape="0">
          <a:blip xmlns:r="http://schemas.openxmlformats.org/officeDocument/2006/relationships" r:embed="rId3"/>
          <a:stretch>
            <a:fillRect/>
          </a:stretch>
        </a:blipFill>
      </dgm:spPr>
      <dgm:t>
        <a:bodyPr/>
        <a:lstStyle/>
        <a:p>
          <a:endParaRPr lang="en-US"/>
        </a:p>
      </dgm:t>
    </dgm:pt>
    <dgm:pt modelId="{9DA2AFCC-1BDA-40EB-B2D2-B48B1FFF7868}" type="pres">
      <dgm:prSet presAssocID="{CA2C8233-2DDA-4FDF-BCC1-E3A581012E4A}" presName="text" presStyleLbl="node1" presStyleIdx="2" presStyleCnt="3">
        <dgm:presLayoutVars>
          <dgm:bulletEnabled val="1"/>
        </dgm:presLayoutVars>
      </dgm:prSet>
      <dgm:spPr/>
      <dgm:t>
        <a:bodyPr/>
        <a:lstStyle/>
        <a:p>
          <a:endParaRPr lang="en-US"/>
        </a:p>
      </dgm:t>
    </dgm:pt>
  </dgm:ptLst>
  <dgm:cxnLst>
    <dgm:cxn modelId="{0E5DCF09-6A37-4704-A32A-06C5E6BD5D30}" type="presOf" srcId="{75A13B5D-C78E-4F34-AAFF-94A4A55B6638}" destId="{9DA2AFCC-1BDA-40EB-B2D2-B48B1FFF7868}" srcOrd="1" destOrd="1" presId="urn:microsoft.com/office/officeart/2005/8/layout/vList4"/>
    <dgm:cxn modelId="{01E046D5-2FF4-4E79-8AFC-EF30A773682D}" type="presOf" srcId="{75A13B5D-C78E-4F34-AAFF-94A4A55B6638}" destId="{993EE442-639F-4939-B6AA-52606C50F903}" srcOrd="0" destOrd="1" presId="urn:microsoft.com/office/officeart/2005/8/layout/vList4"/>
    <dgm:cxn modelId="{03B7D4EE-585E-47FA-A704-6642876C804D}" srcId="{F80ED647-1D1F-483D-8452-3C09A975BA6A}" destId="{4866E1DD-B465-46C5-A789-BA0544D76AED}" srcOrd="0" destOrd="0" parTransId="{5EE5672C-9811-437D-AEBD-03CD5237245B}" sibTransId="{7C869142-CC61-4225-BEBC-32771D4DAD42}"/>
    <dgm:cxn modelId="{DA486784-5C58-4F31-823C-DCBCB87CFA3E}" srcId="{58C24042-B8F1-4273-B456-DA363400D7D7}" destId="{FA6F0B58-5E24-4984-BBC4-8491475CC399}" srcOrd="1" destOrd="0" parTransId="{255EFEFD-4F5B-488C-9FB6-65F3869DA8AB}" sibTransId="{6B931EAD-C65C-4C9E-BD6B-3C80B5236226}"/>
    <dgm:cxn modelId="{5349995E-EA9B-43AD-810F-7EC94BF0FCCF}" srcId="{FA6F0B58-5E24-4984-BBC4-8491475CC399}" destId="{BAA2BDB0-7570-49DA-9219-FDC9C31394D0}" srcOrd="1" destOrd="0" parTransId="{F9E19697-ED29-4238-8A89-DA069771A10A}" sibTransId="{126A1D10-7FD8-412E-A0EE-8000A5A2F29B}"/>
    <dgm:cxn modelId="{9F1214D7-3185-46CA-8B44-44348D9F4FAA}" srcId="{58C24042-B8F1-4273-B456-DA363400D7D7}" destId="{F80ED647-1D1F-483D-8452-3C09A975BA6A}" srcOrd="0" destOrd="0" parTransId="{D5B5A421-36CD-41D2-8DAA-78B7A5FD7139}" sibTransId="{28CDED9C-2EBD-4462-A821-C809953DD6EF}"/>
    <dgm:cxn modelId="{744CB74B-5D6D-4062-93EF-C9C9B7409B00}" type="presOf" srcId="{FA6F0B58-5E24-4984-BBC4-8491475CC399}" destId="{28CB31DA-53BE-44E1-BE9F-E7AD4F53ECA8}" srcOrd="1" destOrd="0" presId="urn:microsoft.com/office/officeart/2005/8/layout/vList4"/>
    <dgm:cxn modelId="{DEA61ED8-8CF9-4C15-96DB-3C0DCF578A54}" srcId="{F80ED647-1D1F-483D-8452-3C09A975BA6A}" destId="{B81EA37E-F843-4863-9102-24F858675907}" srcOrd="1" destOrd="0" parTransId="{A97FF4E5-B660-4A28-B89F-D053FC611B28}" sibTransId="{E7DBA190-7990-4837-8C87-8F84B95B92D7}"/>
    <dgm:cxn modelId="{45F4581A-0CDB-4C07-B8FA-47964CC8E106}" type="presOf" srcId="{CA2C8233-2DDA-4FDF-BCC1-E3A581012E4A}" destId="{993EE442-639F-4939-B6AA-52606C50F903}" srcOrd="0" destOrd="0" presId="urn:microsoft.com/office/officeart/2005/8/layout/vList4"/>
    <dgm:cxn modelId="{08C2C9EF-FAD1-41B2-BA5E-07856756E337}" type="presOf" srcId="{F80ED647-1D1F-483D-8452-3C09A975BA6A}" destId="{324262BF-66BA-4991-A23A-42F369793EE3}" srcOrd="1" destOrd="0" presId="urn:microsoft.com/office/officeart/2005/8/layout/vList4"/>
    <dgm:cxn modelId="{146FDBD6-E6F2-4544-9661-4F4FFD06C0F8}" type="presOf" srcId="{A516AFB4-3035-48CF-BB62-E9016BC3A85F}" destId="{28CB31DA-53BE-44E1-BE9F-E7AD4F53ECA8}" srcOrd="1" destOrd="1" presId="urn:microsoft.com/office/officeart/2005/8/layout/vList4"/>
    <dgm:cxn modelId="{EB0461FA-C88B-45C5-B348-8B9A27270CFA}" type="presOf" srcId="{4866E1DD-B465-46C5-A789-BA0544D76AED}" destId="{324262BF-66BA-4991-A23A-42F369793EE3}" srcOrd="1" destOrd="1" presId="urn:microsoft.com/office/officeart/2005/8/layout/vList4"/>
    <dgm:cxn modelId="{9EEE6283-042D-48AA-9E03-3AEC21DD22A2}" type="presOf" srcId="{FA6F0B58-5E24-4984-BBC4-8491475CC399}" destId="{EABBE642-4EF2-4A6E-80BE-F8DA70D7248C}" srcOrd="0" destOrd="0" presId="urn:microsoft.com/office/officeart/2005/8/layout/vList4"/>
    <dgm:cxn modelId="{B2C3BE75-889A-44B1-BBD0-E1785AF8E9A0}" type="presOf" srcId="{9D207638-97C7-4673-B16B-BC8DF836C827}" destId="{993EE442-639F-4939-B6AA-52606C50F903}" srcOrd="0" destOrd="2" presId="urn:microsoft.com/office/officeart/2005/8/layout/vList4"/>
    <dgm:cxn modelId="{AA3E6860-A782-469E-BDCE-60FFD3862EC6}" srcId="{58C24042-B8F1-4273-B456-DA363400D7D7}" destId="{CA2C8233-2DDA-4FDF-BCC1-E3A581012E4A}" srcOrd="2" destOrd="0" parTransId="{DF6B1258-1853-49C1-AA0E-9C3BC160F16C}" sibTransId="{E9F5FA45-D741-410C-87AF-CC4BE52A0857}"/>
    <dgm:cxn modelId="{ABC18139-A2E1-43AE-951D-A40885BAC28B}" type="presOf" srcId="{BAA2BDB0-7570-49DA-9219-FDC9C31394D0}" destId="{28CB31DA-53BE-44E1-BE9F-E7AD4F53ECA8}" srcOrd="1" destOrd="2" presId="urn:microsoft.com/office/officeart/2005/8/layout/vList4"/>
    <dgm:cxn modelId="{3FB2A777-F50B-4641-85AD-3490B2655B4E}" type="presOf" srcId="{9D207638-97C7-4673-B16B-BC8DF836C827}" destId="{9DA2AFCC-1BDA-40EB-B2D2-B48B1FFF7868}" srcOrd="1" destOrd="2" presId="urn:microsoft.com/office/officeart/2005/8/layout/vList4"/>
    <dgm:cxn modelId="{DD16B55F-BFB0-4CEA-B6A7-88777FC67B77}" type="presOf" srcId="{B81EA37E-F843-4863-9102-24F858675907}" destId="{324262BF-66BA-4991-A23A-42F369793EE3}" srcOrd="1" destOrd="2" presId="urn:microsoft.com/office/officeart/2005/8/layout/vList4"/>
    <dgm:cxn modelId="{825806E4-7161-4FB6-B03E-D1BAE599DCFC}" type="presOf" srcId="{CA2C8233-2DDA-4FDF-BCC1-E3A581012E4A}" destId="{9DA2AFCC-1BDA-40EB-B2D2-B48B1FFF7868}" srcOrd="1" destOrd="0" presId="urn:microsoft.com/office/officeart/2005/8/layout/vList4"/>
    <dgm:cxn modelId="{748F6A92-4C05-4880-8ADF-32230E6A061D}" type="presOf" srcId="{B81EA37E-F843-4863-9102-24F858675907}" destId="{7668A4D6-B170-4028-9CE7-38259B64A5FE}" srcOrd="0" destOrd="2" presId="urn:microsoft.com/office/officeart/2005/8/layout/vList4"/>
    <dgm:cxn modelId="{B466D472-3397-4125-BF58-EE22B49538E8}" type="presOf" srcId="{BAA2BDB0-7570-49DA-9219-FDC9C31394D0}" destId="{EABBE642-4EF2-4A6E-80BE-F8DA70D7248C}" srcOrd="0" destOrd="2" presId="urn:microsoft.com/office/officeart/2005/8/layout/vList4"/>
    <dgm:cxn modelId="{B519DC88-8542-42B9-9C48-555007FB5389}" srcId="{FA6F0B58-5E24-4984-BBC4-8491475CC399}" destId="{A516AFB4-3035-48CF-BB62-E9016BC3A85F}" srcOrd="0" destOrd="0" parTransId="{075D4FBD-5B63-4984-BE92-CCBED7583D79}" sibTransId="{EFFEFB31-5660-476A-A5AA-A399DA3898C0}"/>
    <dgm:cxn modelId="{86E4CBF1-C070-4BF7-81E0-61C92042EB9D}" type="presOf" srcId="{F80ED647-1D1F-483D-8452-3C09A975BA6A}" destId="{7668A4D6-B170-4028-9CE7-38259B64A5FE}" srcOrd="0" destOrd="0" presId="urn:microsoft.com/office/officeart/2005/8/layout/vList4"/>
    <dgm:cxn modelId="{DAB23E8E-7B69-45EB-B657-A4D112DE1B71}" srcId="{CA2C8233-2DDA-4FDF-BCC1-E3A581012E4A}" destId="{9D207638-97C7-4673-B16B-BC8DF836C827}" srcOrd="1" destOrd="0" parTransId="{C4EDE19E-581B-4CDA-ADCD-AE7E75057658}" sibTransId="{29582E11-59A9-4692-AA3F-46E33FC269A4}"/>
    <dgm:cxn modelId="{F6EF011B-EEF3-42B6-8315-7E4BC00C39FC}" type="presOf" srcId="{A516AFB4-3035-48CF-BB62-E9016BC3A85F}" destId="{EABBE642-4EF2-4A6E-80BE-F8DA70D7248C}" srcOrd="0" destOrd="1" presId="urn:microsoft.com/office/officeart/2005/8/layout/vList4"/>
    <dgm:cxn modelId="{AAADCCC9-3ABB-4E37-B897-D7D50F550682}" type="presOf" srcId="{4866E1DD-B465-46C5-A789-BA0544D76AED}" destId="{7668A4D6-B170-4028-9CE7-38259B64A5FE}" srcOrd="0" destOrd="1" presId="urn:microsoft.com/office/officeart/2005/8/layout/vList4"/>
    <dgm:cxn modelId="{E959E3BC-879C-491C-BC83-C45483885DD1}" type="presOf" srcId="{58C24042-B8F1-4273-B456-DA363400D7D7}" destId="{152D50B0-3EF6-4622-8D9F-A9CE52EEE549}" srcOrd="0" destOrd="0" presId="urn:microsoft.com/office/officeart/2005/8/layout/vList4"/>
    <dgm:cxn modelId="{B98C3C97-7024-43FD-AD02-6354FD78F9E9}" srcId="{CA2C8233-2DDA-4FDF-BCC1-E3A581012E4A}" destId="{75A13B5D-C78E-4F34-AAFF-94A4A55B6638}" srcOrd="0" destOrd="0" parTransId="{057F251A-F161-42BC-8914-1480775F56DE}" sibTransId="{394FA9CB-C591-40CE-BC20-A9F99EB81B2E}"/>
    <dgm:cxn modelId="{674BEDC7-AEC8-4F00-886C-32AFAD02DECB}" type="presParOf" srcId="{152D50B0-3EF6-4622-8D9F-A9CE52EEE549}" destId="{98883A69-1621-490E-AC4E-6BCB7B109905}" srcOrd="0" destOrd="0" presId="urn:microsoft.com/office/officeart/2005/8/layout/vList4"/>
    <dgm:cxn modelId="{F4C83739-B4F6-424A-AA12-225E3087FF65}" type="presParOf" srcId="{98883A69-1621-490E-AC4E-6BCB7B109905}" destId="{7668A4D6-B170-4028-9CE7-38259B64A5FE}" srcOrd="0" destOrd="0" presId="urn:microsoft.com/office/officeart/2005/8/layout/vList4"/>
    <dgm:cxn modelId="{FBFCCFA3-653D-497D-9E4B-BE1FA5482660}" type="presParOf" srcId="{98883A69-1621-490E-AC4E-6BCB7B109905}" destId="{3CE6666D-FC56-4DB3-A07A-952D2A853E02}" srcOrd="1" destOrd="0" presId="urn:microsoft.com/office/officeart/2005/8/layout/vList4"/>
    <dgm:cxn modelId="{5C23D532-8232-4748-A65D-744B654E5810}" type="presParOf" srcId="{98883A69-1621-490E-AC4E-6BCB7B109905}" destId="{324262BF-66BA-4991-A23A-42F369793EE3}" srcOrd="2" destOrd="0" presId="urn:microsoft.com/office/officeart/2005/8/layout/vList4"/>
    <dgm:cxn modelId="{808C1585-650B-44F7-B4C3-7C38A6739084}" type="presParOf" srcId="{152D50B0-3EF6-4622-8D9F-A9CE52EEE549}" destId="{F900030D-397C-4137-9B09-EDF5C39AAEB5}" srcOrd="1" destOrd="0" presId="urn:microsoft.com/office/officeart/2005/8/layout/vList4"/>
    <dgm:cxn modelId="{7AE8E2B7-20D8-4EDC-99C8-02C3057792D7}" type="presParOf" srcId="{152D50B0-3EF6-4622-8D9F-A9CE52EEE549}" destId="{C6F95FC9-93A2-4890-BBF6-668A9E4FB538}" srcOrd="2" destOrd="0" presId="urn:microsoft.com/office/officeart/2005/8/layout/vList4"/>
    <dgm:cxn modelId="{A87D3B09-4565-4136-BE70-D9EC5F06A146}" type="presParOf" srcId="{C6F95FC9-93A2-4890-BBF6-668A9E4FB538}" destId="{EABBE642-4EF2-4A6E-80BE-F8DA70D7248C}" srcOrd="0" destOrd="0" presId="urn:microsoft.com/office/officeart/2005/8/layout/vList4"/>
    <dgm:cxn modelId="{E9DB1C48-2B35-4231-BB9E-87047E9B4601}" type="presParOf" srcId="{C6F95FC9-93A2-4890-BBF6-668A9E4FB538}" destId="{2FABE394-818C-4A40-9B3E-012971A7FA97}" srcOrd="1" destOrd="0" presId="urn:microsoft.com/office/officeart/2005/8/layout/vList4"/>
    <dgm:cxn modelId="{82C124FD-125E-4980-A1A9-8CE3AB733BA7}" type="presParOf" srcId="{C6F95FC9-93A2-4890-BBF6-668A9E4FB538}" destId="{28CB31DA-53BE-44E1-BE9F-E7AD4F53ECA8}" srcOrd="2" destOrd="0" presId="urn:microsoft.com/office/officeart/2005/8/layout/vList4"/>
    <dgm:cxn modelId="{78749E1C-7760-49A8-BC43-4223346EC6A2}" type="presParOf" srcId="{152D50B0-3EF6-4622-8D9F-A9CE52EEE549}" destId="{FAE713D0-9492-444F-89BE-0D87ECA0F86A}" srcOrd="3" destOrd="0" presId="urn:microsoft.com/office/officeart/2005/8/layout/vList4"/>
    <dgm:cxn modelId="{A30EF600-E9D2-4917-A2ED-DF081BB87EA5}" type="presParOf" srcId="{152D50B0-3EF6-4622-8D9F-A9CE52EEE549}" destId="{D10D0A0C-4E19-4D0C-85F2-966FE8952E63}" srcOrd="4" destOrd="0" presId="urn:microsoft.com/office/officeart/2005/8/layout/vList4"/>
    <dgm:cxn modelId="{A5E13823-42B5-408F-B3F3-C2F5CBC0AD00}" type="presParOf" srcId="{D10D0A0C-4E19-4D0C-85F2-966FE8952E63}" destId="{993EE442-639F-4939-B6AA-52606C50F903}" srcOrd="0" destOrd="0" presId="urn:microsoft.com/office/officeart/2005/8/layout/vList4"/>
    <dgm:cxn modelId="{BF610C91-C39C-46F9-8C92-4FFCBE05D4C9}" type="presParOf" srcId="{D10D0A0C-4E19-4D0C-85F2-966FE8952E63}" destId="{B5CD28BC-657F-43F2-92BB-51318D452ACE}" srcOrd="1" destOrd="0" presId="urn:microsoft.com/office/officeart/2005/8/layout/vList4"/>
    <dgm:cxn modelId="{EB4F0BA7-E759-4134-87A9-5A43D64C26F6}" type="presParOf" srcId="{D10D0A0C-4E19-4D0C-85F2-966FE8952E63}" destId="{9DA2AFCC-1BDA-40EB-B2D2-B48B1FFF7868}" srcOrd="2" destOrd="0" presId="urn:microsoft.com/office/officeart/2005/8/layout/vList4"/>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D871EA-AAC9-4F06-9257-748E6A995E39}"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97524F77-854A-4BFB-81A3-B2BEDF94D962}">
      <dgm:prSet/>
      <dgm:spPr/>
      <dgm:t>
        <a:bodyPr/>
        <a:lstStyle/>
        <a:p>
          <a:pPr rtl="0"/>
          <a:r>
            <a:rPr lang="en-US" b="1" dirty="0" smtClean="0"/>
            <a:t>Verify installation, provisioning, and performance of Ethernet connection with line-rate test traffic</a:t>
          </a:r>
          <a:endParaRPr lang="en-US" dirty="0"/>
        </a:p>
      </dgm:t>
    </dgm:pt>
    <dgm:pt modelId="{A585C820-D085-45C2-BE59-A88BED8BAD30}" type="parTrans" cxnId="{55917D46-F39D-4F33-9F4C-3BAAD1711751}">
      <dgm:prSet/>
      <dgm:spPr/>
      <dgm:t>
        <a:bodyPr/>
        <a:lstStyle/>
        <a:p>
          <a:endParaRPr lang="en-US"/>
        </a:p>
      </dgm:t>
    </dgm:pt>
    <dgm:pt modelId="{31CA4951-6B1C-4ED2-8CE0-7851EEA2CF92}" type="sibTrans" cxnId="{55917D46-F39D-4F33-9F4C-3BAAD1711751}">
      <dgm:prSet/>
      <dgm:spPr/>
      <dgm:t>
        <a:bodyPr/>
        <a:lstStyle/>
        <a:p>
          <a:endParaRPr lang="en-US"/>
        </a:p>
      </dgm:t>
    </dgm:pt>
    <dgm:pt modelId="{F045EBCB-9CC7-4940-B568-4BB81E62A917}">
      <dgm:prSet custT="1"/>
      <dgm:spPr/>
      <dgm:t>
        <a:bodyPr/>
        <a:lstStyle/>
        <a:p>
          <a:pPr algn="l" rtl="0"/>
          <a:r>
            <a:rPr lang="en-US" sz="2400" b="1" dirty="0" smtClean="0"/>
            <a:t>Connection Verification</a:t>
          </a:r>
          <a:endParaRPr lang="en-US" sz="2400" b="1" dirty="0"/>
        </a:p>
      </dgm:t>
    </dgm:pt>
    <dgm:pt modelId="{1509E86E-16AF-43EC-A520-5DA76F556B7D}" type="parTrans" cxnId="{93EF0C69-1C8E-48B1-AA06-0BA31AD8046F}">
      <dgm:prSet/>
      <dgm:spPr/>
      <dgm:t>
        <a:bodyPr/>
        <a:lstStyle/>
        <a:p>
          <a:endParaRPr lang="en-US"/>
        </a:p>
      </dgm:t>
    </dgm:pt>
    <dgm:pt modelId="{6F208C97-6FF7-4B9F-9868-FFEFD8781AEE}" type="sibTrans" cxnId="{93EF0C69-1C8E-48B1-AA06-0BA31AD8046F}">
      <dgm:prSet/>
      <dgm:spPr/>
      <dgm:t>
        <a:bodyPr/>
        <a:lstStyle/>
        <a:p>
          <a:endParaRPr lang="en-US"/>
        </a:p>
      </dgm:t>
    </dgm:pt>
    <dgm:pt modelId="{C434B8B5-1D32-4044-97F2-A9EC522C4DC8}">
      <dgm:prSet custT="1"/>
      <dgm:spPr/>
      <dgm:t>
        <a:bodyPr/>
        <a:lstStyle/>
        <a:p>
          <a:pPr rtl="0"/>
          <a:r>
            <a:rPr lang="en-US" sz="1200" dirty="0" smtClean="0"/>
            <a:t>Ethernet OAM - 802.1ag </a:t>
          </a:r>
          <a:endParaRPr lang="en-US" sz="1200" dirty="0"/>
        </a:p>
      </dgm:t>
    </dgm:pt>
    <dgm:pt modelId="{3128ED05-9031-4A49-A1D3-99A81933F934}" type="parTrans" cxnId="{573ED03D-7CCE-4411-A9BB-123A7846EB47}">
      <dgm:prSet/>
      <dgm:spPr/>
      <dgm:t>
        <a:bodyPr/>
        <a:lstStyle/>
        <a:p>
          <a:endParaRPr lang="en-US"/>
        </a:p>
      </dgm:t>
    </dgm:pt>
    <dgm:pt modelId="{713F3FFE-665B-4D90-86BD-53DFCF851A9F}" type="sibTrans" cxnId="{573ED03D-7CCE-4411-A9BB-123A7846EB47}">
      <dgm:prSet/>
      <dgm:spPr/>
      <dgm:t>
        <a:bodyPr/>
        <a:lstStyle/>
        <a:p>
          <a:endParaRPr lang="en-US"/>
        </a:p>
      </dgm:t>
    </dgm:pt>
    <dgm:pt modelId="{D85331C9-4D4F-4A7B-991D-B30DAF3A4CCB}">
      <dgm:prSet custT="1"/>
      <dgm:spPr/>
      <dgm:t>
        <a:bodyPr/>
        <a:lstStyle/>
        <a:p>
          <a:pPr rtl="0"/>
          <a:r>
            <a:rPr lang="en-US" sz="1200" dirty="0" smtClean="0"/>
            <a:t>Continuity Check</a:t>
          </a:r>
          <a:endParaRPr lang="en-US" sz="1200" dirty="0"/>
        </a:p>
      </dgm:t>
    </dgm:pt>
    <dgm:pt modelId="{D4FF2BC1-16A5-457E-B298-026C91CA3430}" type="parTrans" cxnId="{5C121F9D-8F17-49C3-B61F-FA0D13AFE4C6}">
      <dgm:prSet/>
      <dgm:spPr/>
      <dgm:t>
        <a:bodyPr/>
        <a:lstStyle/>
        <a:p>
          <a:endParaRPr lang="en-US"/>
        </a:p>
      </dgm:t>
    </dgm:pt>
    <dgm:pt modelId="{4D8F3346-5A08-41CC-83FE-A920BBDD7313}" type="sibTrans" cxnId="{5C121F9D-8F17-49C3-B61F-FA0D13AFE4C6}">
      <dgm:prSet/>
      <dgm:spPr/>
      <dgm:t>
        <a:bodyPr/>
        <a:lstStyle/>
        <a:p>
          <a:endParaRPr lang="en-US"/>
        </a:p>
      </dgm:t>
    </dgm:pt>
    <dgm:pt modelId="{97FD9AC4-570E-4143-BB05-9BE3177C6C2D}">
      <dgm:prSet custT="1"/>
      <dgm:spPr/>
      <dgm:t>
        <a:bodyPr/>
        <a:lstStyle/>
        <a:p>
          <a:pPr rtl="0"/>
          <a:r>
            <a:rPr lang="en-US" sz="1200" dirty="0" smtClean="0"/>
            <a:t>MAC Ping</a:t>
          </a:r>
          <a:endParaRPr lang="en-US" sz="1200" dirty="0"/>
        </a:p>
      </dgm:t>
    </dgm:pt>
    <dgm:pt modelId="{49A99C6C-C639-4216-8DD9-C14EB1390777}" type="parTrans" cxnId="{B7A7EC8B-E90F-4CFB-83B9-6B74D0C09800}">
      <dgm:prSet/>
      <dgm:spPr/>
      <dgm:t>
        <a:bodyPr/>
        <a:lstStyle/>
        <a:p>
          <a:endParaRPr lang="en-US"/>
        </a:p>
      </dgm:t>
    </dgm:pt>
    <dgm:pt modelId="{879E71DA-3CEF-4855-B9B0-D90D050EF530}" type="sibTrans" cxnId="{B7A7EC8B-E90F-4CFB-83B9-6B74D0C09800}">
      <dgm:prSet/>
      <dgm:spPr/>
      <dgm:t>
        <a:bodyPr/>
        <a:lstStyle/>
        <a:p>
          <a:endParaRPr lang="en-US"/>
        </a:p>
      </dgm:t>
    </dgm:pt>
    <dgm:pt modelId="{26B86FCF-B6FB-48C1-90D8-80349CA9BAE8}">
      <dgm:prSet custT="1"/>
      <dgm:spPr/>
      <dgm:t>
        <a:bodyPr/>
        <a:lstStyle/>
        <a:p>
          <a:pPr algn="l" rtl="0"/>
          <a:r>
            <a:rPr lang="en-US" sz="2400" b="1" dirty="0" smtClean="0"/>
            <a:t>Diagnostics Loopbacks</a:t>
          </a:r>
          <a:endParaRPr lang="en-US" sz="2400" b="1" dirty="0"/>
        </a:p>
      </dgm:t>
    </dgm:pt>
    <dgm:pt modelId="{DE3E523F-D96B-4127-BCF3-E888143D7C5F}" type="parTrans" cxnId="{FB52E028-77D2-49B9-98F5-7E324E450F19}">
      <dgm:prSet/>
      <dgm:spPr/>
      <dgm:t>
        <a:bodyPr/>
        <a:lstStyle/>
        <a:p>
          <a:endParaRPr lang="en-US"/>
        </a:p>
      </dgm:t>
    </dgm:pt>
    <dgm:pt modelId="{BCD2E13F-AC44-436F-8D9C-40B5CDE2C379}" type="sibTrans" cxnId="{FB52E028-77D2-49B9-98F5-7E324E450F19}">
      <dgm:prSet/>
      <dgm:spPr/>
      <dgm:t>
        <a:bodyPr/>
        <a:lstStyle/>
        <a:p>
          <a:endParaRPr lang="en-US"/>
        </a:p>
      </dgm:t>
    </dgm:pt>
    <dgm:pt modelId="{DEBDFC0B-8922-407E-A0E5-72341153219E}">
      <dgm:prSet custT="1"/>
      <dgm:spPr/>
      <dgm:t>
        <a:bodyPr/>
        <a:lstStyle/>
        <a:p>
          <a:pPr rtl="0"/>
          <a:r>
            <a:rPr lang="en-US" sz="1200" dirty="0" smtClean="0"/>
            <a:t>L1 physical interface loopback</a:t>
          </a:r>
          <a:endParaRPr lang="en-US" sz="1200" dirty="0"/>
        </a:p>
      </dgm:t>
    </dgm:pt>
    <dgm:pt modelId="{B8672099-FCED-451C-9EFB-85CC5907BBAF}" type="parTrans" cxnId="{A1629451-3C4D-4E77-8770-81F935EEBFF8}">
      <dgm:prSet/>
      <dgm:spPr/>
      <dgm:t>
        <a:bodyPr/>
        <a:lstStyle/>
        <a:p>
          <a:endParaRPr lang="en-US"/>
        </a:p>
      </dgm:t>
    </dgm:pt>
    <dgm:pt modelId="{598EB1BF-BE8A-4BF3-8E1A-4899A01CB243}" type="sibTrans" cxnId="{A1629451-3C4D-4E77-8770-81F935EEBFF8}">
      <dgm:prSet/>
      <dgm:spPr/>
      <dgm:t>
        <a:bodyPr/>
        <a:lstStyle/>
        <a:p>
          <a:endParaRPr lang="en-US"/>
        </a:p>
      </dgm:t>
    </dgm:pt>
    <dgm:pt modelId="{29F0826C-8DFD-46FD-AF42-15C5123CFC55}">
      <dgm:prSet custT="1"/>
      <dgm:spPr/>
      <dgm:t>
        <a:bodyPr/>
        <a:lstStyle/>
        <a:p>
          <a:pPr rtl="0"/>
          <a:r>
            <a:rPr lang="en-US" sz="1200" dirty="0" smtClean="0"/>
            <a:t>L2/L3 Loopback per flow with MAC/IP swap (up to line rate)</a:t>
          </a:r>
          <a:endParaRPr lang="en-US" sz="1200" dirty="0"/>
        </a:p>
      </dgm:t>
    </dgm:pt>
    <dgm:pt modelId="{2EF3B75B-0967-4EB1-BECB-1ADC00B7D940}" type="parTrans" cxnId="{4C2BB2B4-9108-4272-9A2E-5CAF3759BF3D}">
      <dgm:prSet/>
      <dgm:spPr/>
      <dgm:t>
        <a:bodyPr/>
        <a:lstStyle/>
        <a:p>
          <a:endParaRPr lang="en-US"/>
        </a:p>
      </dgm:t>
    </dgm:pt>
    <dgm:pt modelId="{8C7B0911-7FB2-4015-B3F9-B9021B5DE446}" type="sibTrans" cxnId="{4C2BB2B4-9108-4272-9A2E-5CAF3759BF3D}">
      <dgm:prSet/>
      <dgm:spPr/>
      <dgm:t>
        <a:bodyPr/>
        <a:lstStyle/>
        <a:p>
          <a:endParaRPr lang="en-US"/>
        </a:p>
      </dgm:t>
    </dgm:pt>
    <dgm:pt modelId="{F360E2C8-9C3B-40BC-98E0-AA85626FEFB7}">
      <dgm:prSet custT="1"/>
      <dgm:spPr/>
      <dgm:t>
        <a:bodyPr/>
        <a:lstStyle/>
        <a:p>
          <a:pPr algn="l" rtl="0"/>
          <a:r>
            <a:rPr lang="en-US" sz="2400" b="1" dirty="0" smtClean="0"/>
            <a:t>SLA Verification Testing</a:t>
          </a:r>
          <a:endParaRPr lang="en-US" sz="2400" b="1" dirty="0"/>
        </a:p>
      </dgm:t>
    </dgm:pt>
    <dgm:pt modelId="{12E2D582-1B0F-4C3E-B352-42E1B4396711}" type="parTrans" cxnId="{F43C44CF-A108-4D3D-BD3E-E19D806ADD05}">
      <dgm:prSet/>
      <dgm:spPr/>
      <dgm:t>
        <a:bodyPr/>
        <a:lstStyle/>
        <a:p>
          <a:endParaRPr lang="en-US"/>
        </a:p>
      </dgm:t>
    </dgm:pt>
    <dgm:pt modelId="{AF08E0AB-C9B3-4AD6-8B1E-D335437A2DFA}" type="sibTrans" cxnId="{F43C44CF-A108-4D3D-BD3E-E19D806ADD05}">
      <dgm:prSet/>
      <dgm:spPr/>
      <dgm:t>
        <a:bodyPr/>
        <a:lstStyle/>
        <a:p>
          <a:endParaRPr lang="en-US"/>
        </a:p>
      </dgm:t>
    </dgm:pt>
    <dgm:pt modelId="{78ED9DE9-14A0-44CC-9B03-24FD6EECF0A7}">
      <dgm:prSet custT="1"/>
      <dgm:spPr/>
      <dgm:t>
        <a:bodyPr/>
        <a:lstStyle/>
        <a:p>
          <a:pPr rtl="0"/>
          <a:r>
            <a:rPr lang="en-US" sz="1200" dirty="0" smtClean="0"/>
            <a:t>RFC-2544 based tests</a:t>
          </a:r>
          <a:endParaRPr lang="en-US" sz="1200" dirty="0"/>
        </a:p>
      </dgm:t>
    </dgm:pt>
    <dgm:pt modelId="{8E033C52-3D8E-4171-9B2A-44924EB70D7A}" type="parTrans" cxnId="{D8EE1506-866F-426B-BFEA-D74376178AA3}">
      <dgm:prSet/>
      <dgm:spPr/>
      <dgm:t>
        <a:bodyPr/>
        <a:lstStyle/>
        <a:p>
          <a:endParaRPr lang="en-US"/>
        </a:p>
      </dgm:t>
    </dgm:pt>
    <dgm:pt modelId="{7EEC92D1-C334-4939-AB14-C6A9C85D180C}" type="sibTrans" cxnId="{D8EE1506-866F-426B-BFEA-D74376178AA3}">
      <dgm:prSet/>
      <dgm:spPr/>
      <dgm:t>
        <a:bodyPr/>
        <a:lstStyle/>
        <a:p>
          <a:endParaRPr lang="en-US"/>
        </a:p>
      </dgm:t>
    </dgm:pt>
    <dgm:pt modelId="{D36C5376-8B53-4ED0-A15A-B56985A3C58A}">
      <dgm:prSet custT="1"/>
      <dgm:spPr/>
      <dgm:t>
        <a:bodyPr/>
        <a:lstStyle/>
        <a:p>
          <a:pPr rtl="0"/>
          <a:r>
            <a:rPr lang="en-US" sz="1200" dirty="0" smtClean="0"/>
            <a:t>Throughput,  Loss  and Delay tests</a:t>
          </a:r>
          <a:endParaRPr lang="en-US" sz="1200" dirty="0"/>
        </a:p>
      </dgm:t>
    </dgm:pt>
    <dgm:pt modelId="{B9B6E6C1-7A6F-4B41-9CF3-CF3200EE47B8}" type="parTrans" cxnId="{0D531121-F831-4834-A286-9184E78D3043}">
      <dgm:prSet/>
      <dgm:spPr/>
      <dgm:t>
        <a:bodyPr/>
        <a:lstStyle/>
        <a:p>
          <a:endParaRPr lang="en-US"/>
        </a:p>
      </dgm:t>
    </dgm:pt>
    <dgm:pt modelId="{AD37C17C-3209-427C-87CB-07FFB9359683}" type="sibTrans" cxnId="{0D531121-F831-4834-A286-9184E78D3043}">
      <dgm:prSet/>
      <dgm:spPr/>
      <dgm:t>
        <a:bodyPr/>
        <a:lstStyle/>
        <a:p>
          <a:endParaRPr lang="en-US"/>
        </a:p>
      </dgm:t>
    </dgm:pt>
    <dgm:pt modelId="{0FB3DB0A-E464-4B10-B5CE-343362DAAEA2}">
      <dgm:prSet custT="1"/>
      <dgm:spPr/>
      <dgm:t>
        <a:bodyPr/>
        <a:lstStyle/>
        <a:p>
          <a:pPr rtl="0"/>
          <a:r>
            <a:rPr lang="en-US" sz="1200" dirty="0" smtClean="0"/>
            <a:t>Data integrity tests (BERT), Delay Measurement</a:t>
          </a:r>
          <a:endParaRPr lang="en-US" sz="1200" dirty="0"/>
        </a:p>
      </dgm:t>
    </dgm:pt>
    <dgm:pt modelId="{5FA64725-0DCB-41A8-9884-A0D74E6752F6}" type="parTrans" cxnId="{D492DBAE-0101-4A26-858D-668115D3D557}">
      <dgm:prSet/>
      <dgm:spPr/>
      <dgm:t>
        <a:bodyPr/>
        <a:lstStyle/>
        <a:p>
          <a:endParaRPr lang="en-US"/>
        </a:p>
      </dgm:t>
    </dgm:pt>
    <dgm:pt modelId="{5F533E95-586E-4AE9-A6B4-581C130ADE70}" type="sibTrans" cxnId="{D492DBAE-0101-4A26-858D-668115D3D557}">
      <dgm:prSet/>
      <dgm:spPr/>
      <dgm:t>
        <a:bodyPr/>
        <a:lstStyle/>
        <a:p>
          <a:endParaRPr lang="en-US"/>
        </a:p>
      </dgm:t>
    </dgm:pt>
    <dgm:pt modelId="{6D638E73-2DC1-41DB-9036-113BADB9F9C4}" type="pres">
      <dgm:prSet presAssocID="{BFD871EA-AAC9-4F06-9257-748E6A995E39}" presName="Name0" presStyleCnt="0">
        <dgm:presLayoutVars>
          <dgm:dir/>
          <dgm:animLvl val="lvl"/>
          <dgm:resizeHandles val="exact"/>
        </dgm:presLayoutVars>
      </dgm:prSet>
      <dgm:spPr/>
      <dgm:t>
        <a:bodyPr/>
        <a:lstStyle/>
        <a:p>
          <a:endParaRPr lang="en-US"/>
        </a:p>
      </dgm:t>
    </dgm:pt>
    <dgm:pt modelId="{4DA4EFFF-3523-4788-9A52-434DB48849F6}" type="pres">
      <dgm:prSet presAssocID="{97524F77-854A-4BFB-81A3-B2BEDF94D962}" presName="linNode" presStyleCnt="0"/>
      <dgm:spPr/>
    </dgm:pt>
    <dgm:pt modelId="{F7094E94-5FE7-4CB2-AB0A-8E0EEA07C032}" type="pres">
      <dgm:prSet presAssocID="{97524F77-854A-4BFB-81A3-B2BEDF94D962}" presName="parentText" presStyleLbl="node1" presStyleIdx="0" presStyleCnt="4" custScaleX="277778">
        <dgm:presLayoutVars>
          <dgm:chMax val="1"/>
          <dgm:bulletEnabled val="1"/>
        </dgm:presLayoutVars>
      </dgm:prSet>
      <dgm:spPr/>
      <dgm:t>
        <a:bodyPr/>
        <a:lstStyle/>
        <a:p>
          <a:endParaRPr lang="en-US"/>
        </a:p>
      </dgm:t>
    </dgm:pt>
    <dgm:pt modelId="{6F722B16-4A02-4499-930A-4564ADCE478A}" type="pres">
      <dgm:prSet presAssocID="{31CA4951-6B1C-4ED2-8CE0-7851EEA2CF92}" presName="sp" presStyleCnt="0"/>
      <dgm:spPr/>
    </dgm:pt>
    <dgm:pt modelId="{FC02B47E-6829-45D0-900E-5D31A94E952B}" type="pres">
      <dgm:prSet presAssocID="{F045EBCB-9CC7-4940-B568-4BB81E62A917}" presName="linNode" presStyleCnt="0"/>
      <dgm:spPr/>
    </dgm:pt>
    <dgm:pt modelId="{5675A92F-AFEC-4757-B070-7712BE2DBD5C}" type="pres">
      <dgm:prSet presAssocID="{F045EBCB-9CC7-4940-B568-4BB81E62A917}" presName="parentText" presStyleLbl="node1" presStyleIdx="1" presStyleCnt="4">
        <dgm:presLayoutVars>
          <dgm:chMax val="1"/>
          <dgm:bulletEnabled val="1"/>
        </dgm:presLayoutVars>
      </dgm:prSet>
      <dgm:spPr/>
      <dgm:t>
        <a:bodyPr/>
        <a:lstStyle/>
        <a:p>
          <a:endParaRPr lang="en-US"/>
        </a:p>
      </dgm:t>
    </dgm:pt>
    <dgm:pt modelId="{B21186B3-6ADC-4A44-9C63-B1B9E2D89054}" type="pres">
      <dgm:prSet presAssocID="{F045EBCB-9CC7-4940-B568-4BB81E62A917}" presName="descendantText" presStyleLbl="alignAccFollowNode1" presStyleIdx="0" presStyleCnt="3">
        <dgm:presLayoutVars>
          <dgm:bulletEnabled val="1"/>
        </dgm:presLayoutVars>
      </dgm:prSet>
      <dgm:spPr/>
      <dgm:t>
        <a:bodyPr/>
        <a:lstStyle/>
        <a:p>
          <a:endParaRPr lang="en-US"/>
        </a:p>
      </dgm:t>
    </dgm:pt>
    <dgm:pt modelId="{1191924A-5915-48C0-B5B4-6A38E2C23831}" type="pres">
      <dgm:prSet presAssocID="{6F208C97-6FF7-4B9F-9868-FFEFD8781AEE}" presName="sp" presStyleCnt="0"/>
      <dgm:spPr/>
    </dgm:pt>
    <dgm:pt modelId="{2F2D06A1-9BD6-4893-9D82-21BEABD2D665}" type="pres">
      <dgm:prSet presAssocID="{26B86FCF-B6FB-48C1-90D8-80349CA9BAE8}" presName="linNode" presStyleCnt="0"/>
      <dgm:spPr/>
    </dgm:pt>
    <dgm:pt modelId="{4A251E2F-55AB-4B3E-A767-A8B4795ECCF1}" type="pres">
      <dgm:prSet presAssocID="{26B86FCF-B6FB-48C1-90D8-80349CA9BAE8}" presName="parentText" presStyleLbl="node1" presStyleIdx="2" presStyleCnt="4">
        <dgm:presLayoutVars>
          <dgm:chMax val="1"/>
          <dgm:bulletEnabled val="1"/>
        </dgm:presLayoutVars>
      </dgm:prSet>
      <dgm:spPr/>
      <dgm:t>
        <a:bodyPr/>
        <a:lstStyle/>
        <a:p>
          <a:endParaRPr lang="en-US"/>
        </a:p>
      </dgm:t>
    </dgm:pt>
    <dgm:pt modelId="{D6A32606-B129-4698-AA75-CC80EF126B17}" type="pres">
      <dgm:prSet presAssocID="{26B86FCF-B6FB-48C1-90D8-80349CA9BAE8}" presName="descendantText" presStyleLbl="alignAccFollowNode1" presStyleIdx="1" presStyleCnt="3">
        <dgm:presLayoutVars>
          <dgm:bulletEnabled val="1"/>
        </dgm:presLayoutVars>
      </dgm:prSet>
      <dgm:spPr/>
      <dgm:t>
        <a:bodyPr/>
        <a:lstStyle/>
        <a:p>
          <a:endParaRPr lang="en-US"/>
        </a:p>
      </dgm:t>
    </dgm:pt>
    <dgm:pt modelId="{48EA1103-38A9-4DBF-BCCA-3391BFE63D6A}" type="pres">
      <dgm:prSet presAssocID="{BCD2E13F-AC44-436F-8D9C-40B5CDE2C379}" presName="sp" presStyleCnt="0"/>
      <dgm:spPr/>
    </dgm:pt>
    <dgm:pt modelId="{A74678F2-A23D-4AD8-9C29-07ABEDB35764}" type="pres">
      <dgm:prSet presAssocID="{F360E2C8-9C3B-40BC-98E0-AA85626FEFB7}" presName="linNode" presStyleCnt="0"/>
      <dgm:spPr/>
    </dgm:pt>
    <dgm:pt modelId="{F0725279-2660-4647-AE7D-185F71E8AB5D}" type="pres">
      <dgm:prSet presAssocID="{F360E2C8-9C3B-40BC-98E0-AA85626FEFB7}" presName="parentText" presStyleLbl="node1" presStyleIdx="3" presStyleCnt="4">
        <dgm:presLayoutVars>
          <dgm:chMax val="1"/>
          <dgm:bulletEnabled val="1"/>
        </dgm:presLayoutVars>
      </dgm:prSet>
      <dgm:spPr/>
      <dgm:t>
        <a:bodyPr/>
        <a:lstStyle/>
        <a:p>
          <a:endParaRPr lang="en-US"/>
        </a:p>
      </dgm:t>
    </dgm:pt>
    <dgm:pt modelId="{35AE2FB7-F2FE-4768-AE7F-9E3212012F41}" type="pres">
      <dgm:prSet presAssocID="{F360E2C8-9C3B-40BC-98E0-AA85626FEFB7}" presName="descendantText" presStyleLbl="alignAccFollowNode1" presStyleIdx="2" presStyleCnt="3">
        <dgm:presLayoutVars>
          <dgm:bulletEnabled val="1"/>
        </dgm:presLayoutVars>
      </dgm:prSet>
      <dgm:spPr/>
      <dgm:t>
        <a:bodyPr/>
        <a:lstStyle/>
        <a:p>
          <a:endParaRPr lang="en-US"/>
        </a:p>
      </dgm:t>
    </dgm:pt>
  </dgm:ptLst>
  <dgm:cxnLst>
    <dgm:cxn modelId="{91D2ACB0-CE4D-47E7-AC41-C39B68A6014B}" type="presOf" srcId="{D85331C9-4D4F-4A7B-991D-B30DAF3A4CCB}" destId="{B21186B3-6ADC-4A44-9C63-B1B9E2D89054}" srcOrd="0" destOrd="1" presId="urn:microsoft.com/office/officeart/2005/8/layout/vList5"/>
    <dgm:cxn modelId="{55917D46-F39D-4F33-9F4C-3BAAD1711751}" srcId="{BFD871EA-AAC9-4F06-9257-748E6A995E39}" destId="{97524F77-854A-4BFB-81A3-B2BEDF94D962}" srcOrd="0" destOrd="0" parTransId="{A585C820-D085-45C2-BE59-A88BED8BAD30}" sibTransId="{31CA4951-6B1C-4ED2-8CE0-7851EEA2CF92}"/>
    <dgm:cxn modelId="{D8EE1506-866F-426B-BFEA-D74376178AA3}" srcId="{F360E2C8-9C3B-40BC-98E0-AA85626FEFB7}" destId="{78ED9DE9-14A0-44CC-9B03-24FD6EECF0A7}" srcOrd="0" destOrd="0" parTransId="{8E033C52-3D8E-4171-9B2A-44924EB70D7A}" sibTransId="{7EEC92D1-C334-4939-AB14-C6A9C85D180C}"/>
    <dgm:cxn modelId="{210C9169-54F4-4BF2-BA8E-1F4801DF57D1}" type="presOf" srcId="{F360E2C8-9C3B-40BC-98E0-AA85626FEFB7}" destId="{F0725279-2660-4647-AE7D-185F71E8AB5D}" srcOrd="0" destOrd="0" presId="urn:microsoft.com/office/officeart/2005/8/layout/vList5"/>
    <dgm:cxn modelId="{FA0C91F2-3988-4E74-A250-A59C81200B80}" type="presOf" srcId="{BFD871EA-AAC9-4F06-9257-748E6A995E39}" destId="{6D638E73-2DC1-41DB-9036-113BADB9F9C4}" srcOrd="0" destOrd="0" presId="urn:microsoft.com/office/officeart/2005/8/layout/vList5"/>
    <dgm:cxn modelId="{20EE327A-267B-4F09-97C6-6729C1B1DD10}" type="presOf" srcId="{97524F77-854A-4BFB-81A3-B2BEDF94D962}" destId="{F7094E94-5FE7-4CB2-AB0A-8E0EEA07C032}" srcOrd="0" destOrd="0" presId="urn:microsoft.com/office/officeart/2005/8/layout/vList5"/>
    <dgm:cxn modelId="{2926C608-43AA-4F53-A12B-50E399A43B3E}" type="presOf" srcId="{C434B8B5-1D32-4044-97F2-A9EC522C4DC8}" destId="{B21186B3-6ADC-4A44-9C63-B1B9E2D89054}" srcOrd="0" destOrd="0" presId="urn:microsoft.com/office/officeart/2005/8/layout/vList5"/>
    <dgm:cxn modelId="{F43C44CF-A108-4D3D-BD3E-E19D806ADD05}" srcId="{BFD871EA-AAC9-4F06-9257-748E6A995E39}" destId="{F360E2C8-9C3B-40BC-98E0-AA85626FEFB7}" srcOrd="3" destOrd="0" parTransId="{12E2D582-1B0F-4C3E-B352-42E1B4396711}" sibTransId="{AF08E0AB-C9B3-4AD6-8B1E-D335437A2DFA}"/>
    <dgm:cxn modelId="{5C121F9D-8F17-49C3-B61F-FA0D13AFE4C6}" srcId="{F045EBCB-9CC7-4940-B568-4BB81E62A917}" destId="{D85331C9-4D4F-4A7B-991D-B30DAF3A4CCB}" srcOrd="1" destOrd="0" parTransId="{D4FF2BC1-16A5-457E-B298-026C91CA3430}" sibTransId="{4D8F3346-5A08-41CC-83FE-A920BBDD7313}"/>
    <dgm:cxn modelId="{5603ADAE-0F1E-46F3-9CA5-C855177917BD}" type="presOf" srcId="{97FD9AC4-570E-4143-BB05-9BE3177C6C2D}" destId="{B21186B3-6ADC-4A44-9C63-B1B9E2D89054}" srcOrd="0" destOrd="2" presId="urn:microsoft.com/office/officeart/2005/8/layout/vList5"/>
    <dgm:cxn modelId="{4C2BB2B4-9108-4272-9A2E-5CAF3759BF3D}" srcId="{26B86FCF-B6FB-48C1-90D8-80349CA9BAE8}" destId="{29F0826C-8DFD-46FD-AF42-15C5123CFC55}" srcOrd="1" destOrd="0" parTransId="{2EF3B75B-0967-4EB1-BECB-1ADC00B7D940}" sibTransId="{8C7B0911-7FB2-4015-B3F9-B9021B5DE446}"/>
    <dgm:cxn modelId="{573ED03D-7CCE-4411-A9BB-123A7846EB47}" srcId="{F045EBCB-9CC7-4940-B568-4BB81E62A917}" destId="{C434B8B5-1D32-4044-97F2-A9EC522C4DC8}" srcOrd="0" destOrd="0" parTransId="{3128ED05-9031-4A49-A1D3-99A81933F934}" sibTransId="{713F3FFE-665B-4D90-86BD-53DFCF851A9F}"/>
    <dgm:cxn modelId="{EC859117-E669-4D53-8E41-903A5ADC725E}" type="presOf" srcId="{29F0826C-8DFD-46FD-AF42-15C5123CFC55}" destId="{D6A32606-B129-4698-AA75-CC80EF126B17}" srcOrd="0" destOrd="1" presId="urn:microsoft.com/office/officeart/2005/8/layout/vList5"/>
    <dgm:cxn modelId="{219A03FE-5931-48EE-8BE2-54DDF15A8B4A}" type="presOf" srcId="{26B86FCF-B6FB-48C1-90D8-80349CA9BAE8}" destId="{4A251E2F-55AB-4B3E-A767-A8B4795ECCF1}" srcOrd="0" destOrd="0" presId="urn:microsoft.com/office/officeart/2005/8/layout/vList5"/>
    <dgm:cxn modelId="{8F4BFAC2-AF85-4320-87CA-61E43AED2A88}" type="presOf" srcId="{DEBDFC0B-8922-407E-A0E5-72341153219E}" destId="{D6A32606-B129-4698-AA75-CC80EF126B17}" srcOrd="0" destOrd="0" presId="urn:microsoft.com/office/officeart/2005/8/layout/vList5"/>
    <dgm:cxn modelId="{0D531121-F831-4834-A286-9184E78D3043}" srcId="{F360E2C8-9C3B-40BC-98E0-AA85626FEFB7}" destId="{D36C5376-8B53-4ED0-A15A-B56985A3C58A}" srcOrd="1" destOrd="0" parTransId="{B9B6E6C1-7A6F-4B41-9CF3-CF3200EE47B8}" sibTransId="{AD37C17C-3209-427C-87CB-07FFB9359683}"/>
    <dgm:cxn modelId="{D492DBAE-0101-4A26-858D-668115D3D557}" srcId="{F360E2C8-9C3B-40BC-98E0-AA85626FEFB7}" destId="{0FB3DB0A-E464-4B10-B5CE-343362DAAEA2}" srcOrd="2" destOrd="0" parTransId="{5FA64725-0DCB-41A8-9884-A0D74E6752F6}" sibTransId="{5F533E95-586E-4AE9-A6B4-581C130ADE70}"/>
    <dgm:cxn modelId="{FB52E028-77D2-49B9-98F5-7E324E450F19}" srcId="{BFD871EA-AAC9-4F06-9257-748E6A995E39}" destId="{26B86FCF-B6FB-48C1-90D8-80349CA9BAE8}" srcOrd="2" destOrd="0" parTransId="{DE3E523F-D96B-4127-BCF3-E888143D7C5F}" sibTransId="{BCD2E13F-AC44-436F-8D9C-40B5CDE2C379}"/>
    <dgm:cxn modelId="{B7A7EC8B-E90F-4CFB-83B9-6B74D0C09800}" srcId="{F045EBCB-9CC7-4940-B568-4BB81E62A917}" destId="{97FD9AC4-570E-4143-BB05-9BE3177C6C2D}" srcOrd="2" destOrd="0" parTransId="{49A99C6C-C639-4216-8DD9-C14EB1390777}" sibTransId="{879E71DA-3CEF-4855-B9B0-D90D050EF530}"/>
    <dgm:cxn modelId="{C696EB0A-CC28-46E8-ACA0-D29EA3468A70}" type="presOf" srcId="{78ED9DE9-14A0-44CC-9B03-24FD6EECF0A7}" destId="{35AE2FB7-F2FE-4768-AE7F-9E3212012F41}" srcOrd="0" destOrd="0" presId="urn:microsoft.com/office/officeart/2005/8/layout/vList5"/>
    <dgm:cxn modelId="{93EF0C69-1C8E-48B1-AA06-0BA31AD8046F}" srcId="{BFD871EA-AAC9-4F06-9257-748E6A995E39}" destId="{F045EBCB-9CC7-4940-B568-4BB81E62A917}" srcOrd="1" destOrd="0" parTransId="{1509E86E-16AF-43EC-A520-5DA76F556B7D}" sibTransId="{6F208C97-6FF7-4B9F-9868-FFEFD8781AEE}"/>
    <dgm:cxn modelId="{6854CEAB-E9E1-4F8A-B668-5F62D00994A2}" type="presOf" srcId="{0FB3DB0A-E464-4B10-B5CE-343362DAAEA2}" destId="{35AE2FB7-F2FE-4768-AE7F-9E3212012F41}" srcOrd="0" destOrd="2" presId="urn:microsoft.com/office/officeart/2005/8/layout/vList5"/>
    <dgm:cxn modelId="{A1629451-3C4D-4E77-8770-81F935EEBFF8}" srcId="{26B86FCF-B6FB-48C1-90D8-80349CA9BAE8}" destId="{DEBDFC0B-8922-407E-A0E5-72341153219E}" srcOrd="0" destOrd="0" parTransId="{B8672099-FCED-451C-9EFB-85CC5907BBAF}" sibTransId="{598EB1BF-BE8A-4BF3-8E1A-4899A01CB243}"/>
    <dgm:cxn modelId="{C50F7AC1-DE45-4587-808C-98E1CF52FEB0}" type="presOf" srcId="{F045EBCB-9CC7-4940-B568-4BB81E62A917}" destId="{5675A92F-AFEC-4757-B070-7712BE2DBD5C}" srcOrd="0" destOrd="0" presId="urn:microsoft.com/office/officeart/2005/8/layout/vList5"/>
    <dgm:cxn modelId="{CE373AAF-FBB7-45A4-9782-C10895CAC1F7}" type="presOf" srcId="{D36C5376-8B53-4ED0-A15A-B56985A3C58A}" destId="{35AE2FB7-F2FE-4768-AE7F-9E3212012F41}" srcOrd="0" destOrd="1" presId="urn:microsoft.com/office/officeart/2005/8/layout/vList5"/>
    <dgm:cxn modelId="{01B46E04-E12E-43E6-814D-A3F4E87297EC}" type="presParOf" srcId="{6D638E73-2DC1-41DB-9036-113BADB9F9C4}" destId="{4DA4EFFF-3523-4788-9A52-434DB48849F6}" srcOrd="0" destOrd="0" presId="urn:microsoft.com/office/officeart/2005/8/layout/vList5"/>
    <dgm:cxn modelId="{92F58DA3-5D07-45B4-BA38-8700930B68F7}" type="presParOf" srcId="{4DA4EFFF-3523-4788-9A52-434DB48849F6}" destId="{F7094E94-5FE7-4CB2-AB0A-8E0EEA07C032}" srcOrd="0" destOrd="0" presId="urn:microsoft.com/office/officeart/2005/8/layout/vList5"/>
    <dgm:cxn modelId="{305F2B49-ED8B-43B2-A8F5-77FC76F1280E}" type="presParOf" srcId="{6D638E73-2DC1-41DB-9036-113BADB9F9C4}" destId="{6F722B16-4A02-4499-930A-4564ADCE478A}" srcOrd="1" destOrd="0" presId="urn:microsoft.com/office/officeart/2005/8/layout/vList5"/>
    <dgm:cxn modelId="{789C62A5-05F9-4488-8F2C-51B4B6E04866}" type="presParOf" srcId="{6D638E73-2DC1-41DB-9036-113BADB9F9C4}" destId="{FC02B47E-6829-45D0-900E-5D31A94E952B}" srcOrd="2" destOrd="0" presId="urn:microsoft.com/office/officeart/2005/8/layout/vList5"/>
    <dgm:cxn modelId="{C60E1B90-5E6A-4B4B-9358-B8D302E4B75A}" type="presParOf" srcId="{FC02B47E-6829-45D0-900E-5D31A94E952B}" destId="{5675A92F-AFEC-4757-B070-7712BE2DBD5C}" srcOrd="0" destOrd="0" presId="urn:microsoft.com/office/officeart/2005/8/layout/vList5"/>
    <dgm:cxn modelId="{FE445DA7-2010-4DFB-A5B1-70BF74191A5D}" type="presParOf" srcId="{FC02B47E-6829-45D0-900E-5D31A94E952B}" destId="{B21186B3-6ADC-4A44-9C63-B1B9E2D89054}" srcOrd="1" destOrd="0" presId="urn:microsoft.com/office/officeart/2005/8/layout/vList5"/>
    <dgm:cxn modelId="{F79323E1-EBCB-4619-9897-446810138CCB}" type="presParOf" srcId="{6D638E73-2DC1-41DB-9036-113BADB9F9C4}" destId="{1191924A-5915-48C0-B5B4-6A38E2C23831}" srcOrd="3" destOrd="0" presId="urn:microsoft.com/office/officeart/2005/8/layout/vList5"/>
    <dgm:cxn modelId="{5E7465D3-187C-4233-9DB9-37D18C33CA02}" type="presParOf" srcId="{6D638E73-2DC1-41DB-9036-113BADB9F9C4}" destId="{2F2D06A1-9BD6-4893-9D82-21BEABD2D665}" srcOrd="4" destOrd="0" presId="urn:microsoft.com/office/officeart/2005/8/layout/vList5"/>
    <dgm:cxn modelId="{C526C628-0BE7-48DB-B935-48C2C169540D}" type="presParOf" srcId="{2F2D06A1-9BD6-4893-9D82-21BEABD2D665}" destId="{4A251E2F-55AB-4B3E-A767-A8B4795ECCF1}" srcOrd="0" destOrd="0" presId="urn:microsoft.com/office/officeart/2005/8/layout/vList5"/>
    <dgm:cxn modelId="{007A0AEE-EB67-407B-AF6D-25F6E461CF5E}" type="presParOf" srcId="{2F2D06A1-9BD6-4893-9D82-21BEABD2D665}" destId="{D6A32606-B129-4698-AA75-CC80EF126B17}" srcOrd="1" destOrd="0" presId="urn:microsoft.com/office/officeart/2005/8/layout/vList5"/>
    <dgm:cxn modelId="{7455731C-732E-497A-8CFE-EAAE0C8AE245}" type="presParOf" srcId="{6D638E73-2DC1-41DB-9036-113BADB9F9C4}" destId="{48EA1103-38A9-4DBF-BCCA-3391BFE63D6A}" srcOrd="5" destOrd="0" presId="urn:microsoft.com/office/officeart/2005/8/layout/vList5"/>
    <dgm:cxn modelId="{846F2FA3-99A9-4CA6-9351-2B70E7975281}" type="presParOf" srcId="{6D638E73-2DC1-41DB-9036-113BADB9F9C4}" destId="{A74678F2-A23D-4AD8-9C29-07ABEDB35764}" srcOrd="6" destOrd="0" presId="urn:microsoft.com/office/officeart/2005/8/layout/vList5"/>
    <dgm:cxn modelId="{12BABA64-21ED-41F5-828A-FD8B5D542BEC}" type="presParOf" srcId="{A74678F2-A23D-4AD8-9C29-07ABEDB35764}" destId="{F0725279-2660-4647-AE7D-185F71E8AB5D}" srcOrd="0" destOrd="0" presId="urn:microsoft.com/office/officeart/2005/8/layout/vList5"/>
    <dgm:cxn modelId="{DA6E12B6-90C1-49C7-829B-E2E868CDE7B3}" type="presParOf" srcId="{A74678F2-A23D-4AD8-9C29-07ABEDB35764}" destId="{35AE2FB7-F2FE-4768-AE7F-9E3212012F41}"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BA3D1E-0C07-4DD8-BF83-9CF14D9E106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690E5BA-A2B1-46B9-84C4-4207A832B007}">
      <dgm:prSet/>
      <dgm:spPr/>
      <dgm:t>
        <a:bodyPr/>
        <a:lstStyle/>
        <a:p>
          <a:pPr algn="l" rtl="0"/>
          <a:r>
            <a:rPr lang="en-US" b="1" dirty="0" smtClean="0"/>
            <a:t>Performance Monitoring</a:t>
          </a:r>
          <a:endParaRPr lang="en-US" dirty="0"/>
        </a:p>
      </dgm:t>
    </dgm:pt>
    <dgm:pt modelId="{59A5A6C9-050E-4315-80A0-B0256835DD6A}" type="parTrans" cxnId="{A10D9DF4-50A5-4864-85E6-CE619221FB1E}">
      <dgm:prSet/>
      <dgm:spPr/>
      <dgm:t>
        <a:bodyPr/>
        <a:lstStyle/>
        <a:p>
          <a:endParaRPr lang="en-US"/>
        </a:p>
      </dgm:t>
    </dgm:pt>
    <dgm:pt modelId="{0EC5A463-F59B-42FC-A017-756A4643A05A}" type="sibTrans" cxnId="{A10D9DF4-50A5-4864-85E6-CE619221FB1E}">
      <dgm:prSet/>
      <dgm:spPr/>
      <dgm:t>
        <a:bodyPr/>
        <a:lstStyle/>
        <a:p>
          <a:endParaRPr lang="en-US"/>
        </a:p>
      </dgm:t>
    </dgm:pt>
    <dgm:pt modelId="{B1D6B43C-D627-441D-9F15-93FDE6753467}">
      <dgm:prSet custT="1"/>
      <dgm:spPr/>
      <dgm:t>
        <a:bodyPr/>
        <a:lstStyle/>
        <a:p>
          <a:pPr rtl="0"/>
          <a:r>
            <a:rPr lang="en-US" sz="1600" dirty="0" smtClean="0"/>
            <a:t>Ethernet OAM – Y.1731, Frame Delay, Frame Delay, Frame Loss</a:t>
          </a:r>
          <a:endParaRPr lang="en-US" sz="1600" dirty="0"/>
        </a:p>
      </dgm:t>
    </dgm:pt>
    <dgm:pt modelId="{DC9C3697-FD7B-41C3-8F9D-993D3003D446}" type="parTrans" cxnId="{A819A508-FD07-4714-AE27-A5B2E38F066D}">
      <dgm:prSet/>
      <dgm:spPr/>
      <dgm:t>
        <a:bodyPr/>
        <a:lstStyle/>
        <a:p>
          <a:endParaRPr lang="en-US"/>
        </a:p>
      </dgm:t>
    </dgm:pt>
    <dgm:pt modelId="{124C8848-EABA-4DD7-8DD3-98363A305735}" type="sibTrans" cxnId="{A819A508-FD07-4714-AE27-A5B2E38F066D}">
      <dgm:prSet/>
      <dgm:spPr/>
      <dgm:t>
        <a:bodyPr/>
        <a:lstStyle/>
        <a:p>
          <a:endParaRPr lang="en-US"/>
        </a:p>
      </dgm:t>
    </dgm:pt>
    <dgm:pt modelId="{29C3D3F1-F962-4257-B4CD-FE0962791804}">
      <dgm:prSet custT="1"/>
      <dgm:spPr/>
      <dgm:t>
        <a:bodyPr/>
        <a:lstStyle/>
        <a:p>
          <a:pPr rtl="0"/>
          <a:r>
            <a:rPr lang="en-US" sz="1600" dirty="0" smtClean="0"/>
            <a:t>Service availability (G.826)</a:t>
          </a:r>
          <a:endParaRPr lang="en-US" sz="1600" dirty="0"/>
        </a:p>
      </dgm:t>
    </dgm:pt>
    <dgm:pt modelId="{DD0DCD05-81CC-401C-BFC3-60AABB43D4AE}" type="parTrans" cxnId="{1F4C8271-327D-4AD9-92BD-0692C89E79D8}">
      <dgm:prSet/>
      <dgm:spPr/>
      <dgm:t>
        <a:bodyPr/>
        <a:lstStyle/>
        <a:p>
          <a:endParaRPr lang="en-US"/>
        </a:p>
      </dgm:t>
    </dgm:pt>
    <dgm:pt modelId="{B4335061-ECCA-4EDD-9D67-7D815A32ADF9}" type="sibTrans" cxnId="{1F4C8271-327D-4AD9-92BD-0692C89E79D8}">
      <dgm:prSet/>
      <dgm:spPr/>
      <dgm:t>
        <a:bodyPr/>
        <a:lstStyle/>
        <a:p>
          <a:endParaRPr lang="en-US"/>
        </a:p>
      </dgm:t>
    </dgm:pt>
    <dgm:pt modelId="{1F3C4133-2A09-45F5-AAD9-1FB8EF3BBDF6}">
      <dgm:prSet/>
      <dgm:spPr/>
      <dgm:t>
        <a:bodyPr/>
        <a:lstStyle/>
        <a:p>
          <a:pPr algn="l" rtl="0"/>
          <a:r>
            <a:rPr lang="en-US" b="1" dirty="0" smtClean="0"/>
            <a:t>SLA Threshold Reporting</a:t>
          </a:r>
          <a:endParaRPr lang="en-US" dirty="0"/>
        </a:p>
      </dgm:t>
    </dgm:pt>
    <dgm:pt modelId="{CFDF6FAD-5F07-42B2-9249-9E86C9C00DFB}" type="parTrans" cxnId="{79B6003B-B6B9-4C2B-B379-7147C4735BEB}">
      <dgm:prSet/>
      <dgm:spPr/>
      <dgm:t>
        <a:bodyPr/>
        <a:lstStyle/>
        <a:p>
          <a:endParaRPr lang="en-US"/>
        </a:p>
      </dgm:t>
    </dgm:pt>
    <dgm:pt modelId="{E6AFBCD7-2C0D-4909-919D-98EA085A6567}" type="sibTrans" cxnId="{79B6003B-B6B9-4C2B-B379-7147C4735BEB}">
      <dgm:prSet/>
      <dgm:spPr/>
      <dgm:t>
        <a:bodyPr/>
        <a:lstStyle/>
        <a:p>
          <a:endParaRPr lang="en-US"/>
        </a:p>
      </dgm:t>
    </dgm:pt>
    <dgm:pt modelId="{CA0C1352-0DEC-4427-8E14-E0CBD781B2E2}">
      <dgm:prSet custT="1"/>
      <dgm:spPr/>
      <dgm:t>
        <a:bodyPr/>
        <a:lstStyle/>
        <a:p>
          <a:pPr rtl="0"/>
          <a:r>
            <a:rPr lang="en-US" sz="1600" dirty="0" smtClean="0"/>
            <a:t>Defining SLA objectives and proactively notified when crossed</a:t>
          </a:r>
          <a:endParaRPr lang="en-US" sz="1600" dirty="0"/>
        </a:p>
      </dgm:t>
    </dgm:pt>
    <dgm:pt modelId="{AE9851EF-7E13-4E80-836F-F243E357EF67}" type="parTrans" cxnId="{59435BDF-3465-4468-9FD7-A5E22D85CE4D}">
      <dgm:prSet/>
      <dgm:spPr/>
      <dgm:t>
        <a:bodyPr/>
        <a:lstStyle/>
        <a:p>
          <a:endParaRPr lang="en-US"/>
        </a:p>
      </dgm:t>
    </dgm:pt>
    <dgm:pt modelId="{DF4488A4-96F7-42A5-8700-B069B2E5BB47}" type="sibTrans" cxnId="{59435BDF-3465-4468-9FD7-A5E22D85CE4D}">
      <dgm:prSet/>
      <dgm:spPr/>
      <dgm:t>
        <a:bodyPr/>
        <a:lstStyle/>
        <a:p>
          <a:endParaRPr lang="en-US"/>
        </a:p>
      </dgm:t>
    </dgm:pt>
    <dgm:pt modelId="{DF1F7F29-09E4-44D3-958B-FDC0D926ADE0}">
      <dgm:prSet custT="1"/>
      <dgm:spPr/>
      <dgm:t>
        <a:bodyPr/>
        <a:lstStyle/>
        <a:p>
          <a:pPr rtl="0"/>
          <a:r>
            <a:rPr lang="en-US" sz="1600" dirty="0" smtClean="0"/>
            <a:t>Alarms and traps on management system</a:t>
          </a:r>
          <a:endParaRPr lang="en-US" sz="1600" dirty="0"/>
        </a:p>
      </dgm:t>
    </dgm:pt>
    <dgm:pt modelId="{BC18E1C0-A709-4759-A372-7F6CBECF752A}" type="parTrans" cxnId="{EB7833FC-83D5-489C-B31F-F693319FECA6}">
      <dgm:prSet/>
      <dgm:spPr/>
      <dgm:t>
        <a:bodyPr/>
        <a:lstStyle/>
        <a:p>
          <a:endParaRPr lang="en-US"/>
        </a:p>
      </dgm:t>
    </dgm:pt>
    <dgm:pt modelId="{D1084F56-6AE7-43FC-8997-DBBDF6D994EC}" type="sibTrans" cxnId="{EB7833FC-83D5-489C-B31F-F693319FECA6}">
      <dgm:prSet/>
      <dgm:spPr/>
      <dgm:t>
        <a:bodyPr/>
        <a:lstStyle/>
        <a:p>
          <a:endParaRPr lang="en-US"/>
        </a:p>
      </dgm:t>
    </dgm:pt>
    <dgm:pt modelId="{12C9F9FA-8E8A-4365-9C62-B9E6ED94751C}">
      <dgm:prSet/>
      <dgm:spPr/>
      <dgm:t>
        <a:bodyPr/>
        <a:lstStyle/>
        <a:p>
          <a:pPr algn="l" rtl="0"/>
          <a:r>
            <a:rPr lang="en-US" b="1" dirty="0" smtClean="0"/>
            <a:t>Statistics Collection Reporting</a:t>
          </a:r>
          <a:endParaRPr lang="en-US" dirty="0"/>
        </a:p>
      </dgm:t>
    </dgm:pt>
    <dgm:pt modelId="{E4CB5556-7152-4D9F-9936-4516DFA08005}" type="parTrans" cxnId="{3C93950D-EC81-4954-9A83-1D8BB368523F}">
      <dgm:prSet/>
      <dgm:spPr/>
      <dgm:t>
        <a:bodyPr/>
        <a:lstStyle/>
        <a:p>
          <a:endParaRPr lang="en-US"/>
        </a:p>
      </dgm:t>
    </dgm:pt>
    <dgm:pt modelId="{1609B15B-2F45-43EC-87D1-0DBB76A8DB83}" type="sibTrans" cxnId="{3C93950D-EC81-4954-9A83-1D8BB368523F}">
      <dgm:prSet/>
      <dgm:spPr/>
      <dgm:t>
        <a:bodyPr/>
        <a:lstStyle/>
        <a:p>
          <a:endParaRPr lang="en-US"/>
        </a:p>
      </dgm:t>
    </dgm:pt>
    <dgm:pt modelId="{ACC9DDB8-1D88-491D-93B4-2F14C598687E}">
      <dgm:prSet custT="1"/>
      <dgm:spPr/>
      <dgm:t>
        <a:bodyPr/>
        <a:lstStyle/>
        <a:p>
          <a:pPr rtl="0"/>
          <a:r>
            <a:rPr lang="en-US" sz="1600" dirty="0" smtClean="0"/>
            <a:t>Statistics collection via SNMP or FTP</a:t>
          </a:r>
          <a:endParaRPr lang="en-US" sz="1600" dirty="0"/>
        </a:p>
      </dgm:t>
    </dgm:pt>
    <dgm:pt modelId="{2F206130-3682-49C3-8CC3-68A4083CD8C5}" type="parTrans" cxnId="{B19D6FA9-E5C8-406C-8F6B-25E12D2A717E}">
      <dgm:prSet/>
      <dgm:spPr/>
      <dgm:t>
        <a:bodyPr/>
        <a:lstStyle/>
        <a:p>
          <a:endParaRPr lang="en-US"/>
        </a:p>
      </dgm:t>
    </dgm:pt>
    <dgm:pt modelId="{E9F8C5BF-5D70-4C2B-81CE-A58AEA1C2BB1}" type="sibTrans" cxnId="{B19D6FA9-E5C8-406C-8F6B-25E12D2A717E}">
      <dgm:prSet/>
      <dgm:spPr/>
      <dgm:t>
        <a:bodyPr/>
        <a:lstStyle/>
        <a:p>
          <a:endParaRPr lang="en-US"/>
        </a:p>
      </dgm:t>
    </dgm:pt>
    <dgm:pt modelId="{2935FC14-6305-4F83-865D-95502ACF66E5}">
      <dgm:prSet custT="1"/>
      <dgm:spPr/>
      <dgm:t>
        <a:bodyPr/>
        <a:lstStyle/>
        <a:p>
          <a:pPr rtl="0"/>
          <a:r>
            <a:rPr lang="en-US" sz="1600" dirty="0" smtClean="0"/>
            <a:t>Statistics can be used to generate SLA reports</a:t>
          </a:r>
          <a:endParaRPr lang="en-US" sz="1600" dirty="0"/>
        </a:p>
      </dgm:t>
    </dgm:pt>
    <dgm:pt modelId="{FB04A022-78A8-4EB3-A780-411A8392888B}" type="parTrans" cxnId="{28771339-AC10-4C17-B7FC-4AE65FADF450}">
      <dgm:prSet/>
      <dgm:spPr/>
      <dgm:t>
        <a:bodyPr/>
        <a:lstStyle/>
        <a:p>
          <a:endParaRPr lang="en-US"/>
        </a:p>
      </dgm:t>
    </dgm:pt>
    <dgm:pt modelId="{644B280F-C0D9-4606-98FB-6511EAA4067A}" type="sibTrans" cxnId="{28771339-AC10-4C17-B7FC-4AE65FADF450}">
      <dgm:prSet/>
      <dgm:spPr/>
      <dgm:t>
        <a:bodyPr/>
        <a:lstStyle/>
        <a:p>
          <a:endParaRPr lang="en-US"/>
        </a:p>
      </dgm:t>
    </dgm:pt>
    <dgm:pt modelId="{1F285E37-2C1B-4750-AAA4-2F3DE557EE63}">
      <dgm:prSet custT="1"/>
      <dgm:spPr/>
      <dgm:t>
        <a:bodyPr/>
        <a:lstStyle/>
        <a:p>
          <a:pPr rtl="0"/>
          <a:endParaRPr lang="en-US" sz="1600" dirty="0"/>
        </a:p>
      </dgm:t>
    </dgm:pt>
    <dgm:pt modelId="{C17248D1-1425-4524-A26A-4EE21AA23E8D}" type="parTrans" cxnId="{1AA8D0F7-D3E8-4C7F-B1C5-24CC5AD4BFF0}">
      <dgm:prSet/>
      <dgm:spPr/>
      <dgm:t>
        <a:bodyPr/>
        <a:lstStyle/>
        <a:p>
          <a:endParaRPr lang="en-US"/>
        </a:p>
      </dgm:t>
    </dgm:pt>
    <dgm:pt modelId="{9081B58A-C95D-41A6-A530-B68F2B21E529}" type="sibTrans" cxnId="{1AA8D0F7-D3E8-4C7F-B1C5-24CC5AD4BFF0}">
      <dgm:prSet/>
      <dgm:spPr/>
      <dgm:t>
        <a:bodyPr/>
        <a:lstStyle/>
        <a:p>
          <a:endParaRPr lang="en-US"/>
        </a:p>
      </dgm:t>
    </dgm:pt>
    <dgm:pt modelId="{14CE180C-5D85-4F5E-BD76-FA9ED8408F3E}">
      <dgm:prSet custT="1"/>
      <dgm:spPr/>
      <dgm:t>
        <a:bodyPr/>
        <a:lstStyle/>
        <a:p>
          <a:pPr rtl="0"/>
          <a:endParaRPr lang="en-US" sz="1600" dirty="0"/>
        </a:p>
      </dgm:t>
    </dgm:pt>
    <dgm:pt modelId="{053DB9AF-84FC-4C72-8FF9-36F87387B771}" type="parTrans" cxnId="{A14330FC-7AEC-48F5-93DD-E49FF0565EDD}">
      <dgm:prSet/>
      <dgm:spPr/>
      <dgm:t>
        <a:bodyPr/>
        <a:lstStyle/>
        <a:p>
          <a:endParaRPr lang="en-US"/>
        </a:p>
      </dgm:t>
    </dgm:pt>
    <dgm:pt modelId="{826487AA-F704-462C-8B86-0246F0887B89}" type="sibTrans" cxnId="{A14330FC-7AEC-48F5-93DD-E49FF0565EDD}">
      <dgm:prSet/>
      <dgm:spPr/>
      <dgm:t>
        <a:bodyPr/>
        <a:lstStyle/>
        <a:p>
          <a:endParaRPr lang="en-US"/>
        </a:p>
      </dgm:t>
    </dgm:pt>
    <dgm:pt modelId="{7C8724B9-5A66-4F4B-92AC-55F134492B9E}">
      <dgm:prSet custT="1"/>
      <dgm:spPr/>
      <dgm:t>
        <a:bodyPr/>
        <a:lstStyle/>
        <a:p>
          <a:pPr rtl="0"/>
          <a:endParaRPr lang="en-US" sz="1600" dirty="0"/>
        </a:p>
      </dgm:t>
    </dgm:pt>
    <dgm:pt modelId="{268B9C92-7657-4752-AD1C-512A04FE3E61}" type="parTrans" cxnId="{93B34C01-0B09-4604-BB6C-3D651AC44CE6}">
      <dgm:prSet/>
      <dgm:spPr/>
    </dgm:pt>
    <dgm:pt modelId="{B3BAC5DD-6742-4D37-B78E-02A9F98DDF68}" type="sibTrans" cxnId="{93B34C01-0B09-4604-BB6C-3D651AC44CE6}">
      <dgm:prSet/>
      <dgm:spPr/>
    </dgm:pt>
    <dgm:pt modelId="{C7CA2311-5557-4F29-883B-671D5F9F228F}" type="pres">
      <dgm:prSet presAssocID="{0FBA3D1E-0C07-4DD8-BF83-9CF14D9E106C}" presName="Name0" presStyleCnt="0">
        <dgm:presLayoutVars>
          <dgm:dir/>
          <dgm:animLvl val="lvl"/>
          <dgm:resizeHandles val="exact"/>
        </dgm:presLayoutVars>
      </dgm:prSet>
      <dgm:spPr/>
      <dgm:t>
        <a:bodyPr/>
        <a:lstStyle/>
        <a:p>
          <a:endParaRPr lang="en-US"/>
        </a:p>
      </dgm:t>
    </dgm:pt>
    <dgm:pt modelId="{3432145F-C245-4CD8-BC6A-9BBF9A8413AD}" type="pres">
      <dgm:prSet presAssocID="{2690E5BA-A2B1-46B9-84C4-4207A832B007}" presName="linNode" presStyleCnt="0"/>
      <dgm:spPr/>
    </dgm:pt>
    <dgm:pt modelId="{16DC0C54-B4E7-4871-A99E-A46C2ADCE208}" type="pres">
      <dgm:prSet presAssocID="{2690E5BA-A2B1-46B9-84C4-4207A832B007}" presName="parentText" presStyleLbl="node1" presStyleIdx="0" presStyleCnt="3">
        <dgm:presLayoutVars>
          <dgm:chMax val="1"/>
          <dgm:bulletEnabled val="1"/>
        </dgm:presLayoutVars>
      </dgm:prSet>
      <dgm:spPr/>
      <dgm:t>
        <a:bodyPr/>
        <a:lstStyle/>
        <a:p>
          <a:endParaRPr lang="en-US"/>
        </a:p>
      </dgm:t>
    </dgm:pt>
    <dgm:pt modelId="{FD9CBA01-20AA-412C-B147-DE30CB5CDF68}" type="pres">
      <dgm:prSet presAssocID="{2690E5BA-A2B1-46B9-84C4-4207A832B007}" presName="descendantText" presStyleLbl="alignAccFollowNode1" presStyleIdx="0" presStyleCnt="3">
        <dgm:presLayoutVars>
          <dgm:bulletEnabled val="1"/>
        </dgm:presLayoutVars>
      </dgm:prSet>
      <dgm:spPr/>
      <dgm:t>
        <a:bodyPr/>
        <a:lstStyle/>
        <a:p>
          <a:endParaRPr lang="en-US"/>
        </a:p>
      </dgm:t>
    </dgm:pt>
    <dgm:pt modelId="{F6CC7022-276E-46E7-8578-D577EB1B5B86}" type="pres">
      <dgm:prSet presAssocID="{0EC5A463-F59B-42FC-A017-756A4643A05A}" presName="sp" presStyleCnt="0"/>
      <dgm:spPr/>
    </dgm:pt>
    <dgm:pt modelId="{9A219EBA-259A-48BC-BBC2-60D35C32481D}" type="pres">
      <dgm:prSet presAssocID="{1F3C4133-2A09-45F5-AAD9-1FB8EF3BBDF6}" presName="linNode" presStyleCnt="0"/>
      <dgm:spPr/>
    </dgm:pt>
    <dgm:pt modelId="{1B68FC5A-AC67-4DE6-A81E-4D689B871922}" type="pres">
      <dgm:prSet presAssocID="{1F3C4133-2A09-45F5-AAD9-1FB8EF3BBDF6}" presName="parentText" presStyleLbl="node1" presStyleIdx="1" presStyleCnt="3">
        <dgm:presLayoutVars>
          <dgm:chMax val="1"/>
          <dgm:bulletEnabled val="1"/>
        </dgm:presLayoutVars>
      </dgm:prSet>
      <dgm:spPr/>
      <dgm:t>
        <a:bodyPr/>
        <a:lstStyle/>
        <a:p>
          <a:endParaRPr lang="en-US"/>
        </a:p>
      </dgm:t>
    </dgm:pt>
    <dgm:pt modelId="{02BADD9D-52C4-418C-A815-B3572587B97D}" type="pres">
      <dgm:prSet presAssocID="{1F3C4133-2A09-45F5-AAD9-1FB8EF3BBDF6}" presName="descendantText" presStyleLbl="alignAccFollowNode1" presStyleIdx="1" presStyleCnt="3">
        <dgm:presLayoutVars>
          <dgm:bulletEnabled val="1"/>
        </dgm:presLayoutVars>
      </dgm:prSet>
      <dgm:spPr/>
      <dgm:t>
        <a:bodyPr/>
        <a:lstStyle/>
        <a:p>
          <a:endParaRPr lang="en-US"/>
        </a:p>
      </dgm:t>
    </dgm:pt>
    <dgm:pt modelId="{AC878C34-1030-4851-80ED-203A41DD1AE6}" type="pres">
      <dgm:prSet presAssocID="{E6AFBCD7-2C0D-4909-919D-98EA085A6567}" presName="sp" presStyleCnt="0"/>
      <dgm:spPr/>
    </dgm:pt>
    <dgm:pt modelId="{A9356183-FE8D-409E-914E-B7C7841F08B9}" type="pres">
      <dgm:prSet presAssocID="{12C9F9FA-8E8A-4365-9C62-B9E6ED94751C}" presName="linNode" presStyleCnt="0"/>
      <dgm:spPr/>
    </dgm:pt>
    <dgm:pt modelId="{27036B4A-218A-416A-8289-92A8737CC3FE}" type="pres">
      <dgm:prSet presAssocID="{12C9F9FA-8E8A-4365-9C62-B9E6ED94751C}" presName="parentText" presStyleLbl="node1" presStyleIdx="2" presStyleCnt="3">
        <dgm:presLayoutVars>
          <dgm:chMax val="1"/>
          <dgm:bulletEnabled val="1"/>
        </dgm:presLayoutVars>
      </dgm:prSet>
      <dgm:spPr/>
      <dgm:t>
        <a:bodyPr/>
        <a:lstStyle/>
        <a:p>
          <a:endParaRPr lang="en-US"/>
        </a:p>
      </dgm:t>
    </dgm:pt>
    <dgm:pt modelId="{E10CD396-87B4-48E1-99BF-A9DA057230CB}" type="pres">
      <dgm:prSet presAssocID="{12C9F9FA-8E8A-4365-9C62-B9E6ED94751C}" presName="descendantText" presStyleLbl="alignAccFollowNode1" presStyleIdx="2" presStyleCnt="3">
        <dgm:presLayoutVars>
          <dgm:bulletEnabled val="1"/>
        </dgm:presLayoutVars>
      </dgm:prSet>
      <dgm:spPr/>
      <dgm:t>
        <a:bodyPr/>
        <a:lstStyle/>
        <a:p>
          <a:endParaRPr lang="en-US"/>
        </a:p>
      </dgm:t>
    </dgm:pt>
  </dgm:ptLst>
  <dgm:cxnLst>
    <dgm:cxn modelId="{A14330FC-7AEC-48F5-93DD-E49FF0565EDD}" srcId="{12C9F9FA-8E8A-4365-9C62-B9E6ED94751C}" destId="{14CE180C-5D85-4F5E-BD76-FA9ED8408F3E}" srcOrd="4" destOrd="0" parTransId="{053DB9AF-84FC-4C72-8FF9-36F87387B771}" sibTransId="{826487AA-F704-462C-8B86-0246F0887B89}"/>
    <dgm:cxn modelId="{0D760E4A-AB30-47B8-8AFC-65ABBA6A30F9}" type="presOf" srcId="{2935FC14-6305-4F83-865D-95502ACF66E5}" destId="{E10CD396-87B4-48E1-99BF-A9DA057230CB}" srcOrd="0" destOrd="2" presId="urn:microsoft.com/office/officeart/2005/8/layout/vList5"/>
    <dgm:cxn modelId="{9EDB0E4E-B6B1-4AE3-9D24-141C9AD32FC6}" type="presOf" srcId="{ACC9DDB8-1D88-491D-93B4-2F14C598687E}" destId="{E10CD396-87B4-48E1-99BF-A9DA057230CB}" srcOrd="0" destOrd="1" presId="urn:microsoft.com/office/officeart/2005/8/layout/vList5"/>
    <dgm:cxn modelId="{B19D6FA9-E5C8-406C-8F6B-25E12D2A717E}" srcId="{12C9F9FA-8E8A-4365-9C62-B9E6ED94751C}" destId="{ACC9DDB8-1D88-491D-93B4-2F14C598687E}" srcOrd="1" destOrd="0" parTransId="{2F206130-3682-49C3-8CC3-68A4083CD8C5}" sibTransId="{E9F8C5BF-5D70-4C2B-81CE-A58AEA1C2BB1}"/>
    <dgm:cxn modelId="{012276A9-00A4-4A82-B837-4DAABB5B303B}" type="presOf" srcId="{DF1F7F29-09E4-44D3-958B-FDC0D926ADE0}" destId="{02BADD9D-52C4-418C-A815-B3572587B97D}" srcOrd="0" destOrd="1" presId="urn:microsoft.com/office/officeart/2005/8/layout/vList5"/>
    <dgm:cxn modelId="{BA331397-18C4-4928-96A0-A53957EF24CC}" type="presOf" srcId="{29C3D3F1-F962-4257-B4CD-FE0962791804}" destId="{FD9CBA01-20AA-412C-B147-DE30CB5CDF68}" srcOrd="0" destOrd="1" presId="urn:microsoft.com/office/officeart/2005/8/layout/vList5"/>
    <dgm:cxn modelId="{6E38B425-2A51-4BBC-9D27-8F2127048F58}" type="presOf" srcId="{1F285E37-2C1B-4750-AAA4-2F3DE557EE63}" destId="{E10CD396-87B4-48E1-99BF-A9DA057230CB}" srcOrd="0" destOrd="3" presId="urn:microsoft.com/office/officeart/2005/8/layout/vList5"/>
    <dgm:cxn modelId="{0CE478AF-1EE9-419F-A5B6-0A8122C67CA1}" type="presOf" srcId="{0FBA3D1E-0C07-4DD8-BF83-9CF14D9E106C}" destId="{C7CA2311-5557-4F29-883B-671D5F9F228F}" srcOrd="0" destOrd="0" presId="urn:microsoft.com/office/officeart/2005/8/layout/vList5"/>
    <dgm:cxn modelId="{93B34C01-0B09-4604-BB6C-3D651AC44CE6}" srcId="{12C9F9FA-8E8A-4365-9C62-B9E6ED94751C}" destId="{7C8724B9-5A66-4F4B-92AC-55F134492B9E}" srcOrd="0" destOrd="0" parTransId="{268B9C92-7657-4752-AD1C-512A04FE3E61}" sibTransId="{B3BAC5DD-6742-4D37-B78E-02A9F98DDF68}"/>
    <dgm:cxn modelId="{79B6003B-B6B9-4C2B-B379-7147C4735BEB}" srcId="{0FBA3D1E-0C07-4DD8-BF83-9CF14D9E106C}" destId="{1F3C4133-2A09-45F5-AAD9-1FB8EF3BBDF6}" srcOrd="1" destOrd="0" parTransId="{CFDF6FAD-5F07-42B2-9249-9E86C9C00DFB}" sibTransId="{E6AFBCD7-2C0D-4909-919D-98EA085A6567}"/>
    <dgm:cxn modelId="{FB3E1D37-8DCF-4FF0-AE2B-5C25E2099EB6}" type="presOf" srcId="{7C8724B9-5A66-4F4B-92AC-55F134492B9E}" destId="{E10CD396-87B4-48E1-99BF-A9DA057230CB}" srcOrd="0" destOrd="0" presId="urn:microsoft.com/office/officeart/2005/8/layout/vList5"/>
    <dgm:cxn modelId="{40D93C70-7EED-445A-83FA-75E9372CB703}" type="presOf" srcId="{B1D6B43C-D627-441D-9F15-93FDE6753467}" destId="{FD9CBA01-20AA-412C-B147-DE30CB5CDF68}" srcOrd="0" destOrd="0" presId="urn:microsoft.com/office/officeart/2005/8/layout/vList5"/>
    <dgm:cxn modelId="{3C93950D-EC81-4954-9A83-1D8BB368523F}" srcId="{0FBA3D1E-0C07-4DD8-BF83-9CF14D9E106C}" destId="{12C9F9FA-8E8A-4365-9C62-B9E6ED94751C}" srcOrd="2" destOrd="0" parTransId="{E4CB5556-7152-4D9F-9936-4516DFA08005}" sibTransId="{1609B15B-2F45-43EC-87D1-0DBB76A8DB83}"/>
    <dgm:cxn modelId="{6F778DE9-A640-46FC-8238-BDAC8FE8ECF0}" type="presOf" srcId="{CA0C1352-0DEC-4427-8E14-E0CBD781B2E2}" destId="{02BADD9D-52C4-418C-A815-B3572587B97D}" srcOrd="0" destOrd="0" presId="urn:microsoft.com/office/officeart/2005/8/layout/vList5"/>
    <dgm:cxn modelId="{0044C198-74A6-4865-905E-3EFCD9EA19CD}" type="presOf" srcId="{2690E5BA-A2B1-46B9-84C4-4207A832B007}" destId="{16DC0C54-B4E7-4871-A99E-A46C2ADCE208}" srcOrd="0" destOrd="0" presId="urn:microsoft.com/office/officeart/2005/8/layout/vList5"/>
    <dgm:cxn modelId="{1AA8D0F7-D3E8-4C7F-B1C5-24CC5AD4BFF0}" srcId="{12C9F9FA-8E8A-4365-9C62-B9E6ED94751C}" destId="{1F285E37-2C1B-4750-AAA4-2F3DE557EE63}" srcOrd="3" destOrd="0" parTransId="{C17248D1-1425-4524-A26A-4EE21AA23E8D}" sibTransId="{9081B58A-C95D-41A6-A530-B68F2B21E529}"/>
    <dgm:cxn modelId="{7AEEDD96-86AC-4C2D-9AF5-7C5844CDAED8}" type="presOf" srcId="{1F3C4133-2A09-45F5-AAD9-1FB8EF3BBDF6}" destId="{1B68FC5A-AC67-4DE6-A81E-4D689B871922}" srcOrd="0" destOrd="0" presId="urn:microsoft.com/office/officeart/2005/8/layout/vList5"/>
    <dgm:cxn modelId="{A10D9DF4-50A5-4864-85E6-CE619221FB1E}" srcId="{0FBA3D1E-0C07-4DD8-BF83-9CF14D9E106C}" destId="{2690E5BA-A2B1-46B9-84C4-4207A832B007}" srcOrd="0" destOrd="0" parTransId="{59A5A6C9-050E-4315-80A0-B0256835DD6A}" sibTransId="{0EC5A463-F59B-42FC-A017-756A4643A05A}"/>
    <dgm:cxn modelId="{59435BDF-3465-4468-9FD7-A5E22D85CE4D}" srcId="{1F3C4133-2A09-45F5-AAD9-1FB8EF3BBDF6}" destId="{CA0C1352-0DEC-4427-8E14-E0CBD781B2E2}" srcOrd="0" destOrd="0" parTransId="{AE9851EF-7E13-4E80-836F-F243E357EF67}" sibTransId="{DF4488A4-96F7-42A5-8700-B069B2E5BB47}"/>
    <dgm:cxn modelId="{14891B0C-2272-47D8-B5BB-A26B7C0B9B56}" type="presOf" srcId="{14CE180C-5D85-4F5E-BD76-FA9ED8408F3E}" destId="{E10CD396-87B4-48E1-99BF-A9DA057230CB}" srcOrd="0" destOrd="4" presId="urn:microsoft.com/office/officeart/2005/8/layout/vList5"/>
    <dgm:cxn modelId="{BA1EC1A4-85BD-43F3-A397-2D386A80767A}" type="presOf" srcId="{12C9F9FA-8E8A-4365-9C62-B9E6ED94751C}" destId="{27036B4A-218A-416A-8289-92A8737CC3FE}" srcOrd="0" destOrd="0" presId="urn:microsoft.com/office/officeart/2005/8/layout/vList5"/>
    <dgm:cxn modelId="{28771339-AC10-4C17-B7FC-4AE65FADF450}" srcId="{12C9F9FA-8E8A-4365-9C62-B9E6ED94751C}" destId="{2935FC14-6305-4F83-865D-95502ACF66E5}" srcOrd="2" destOrd="0" parTransId="{FB04A022-78A8-4EB3-A780-411A8392888B}" sibTransId="{644B280F-C0D9-4606-98FB-6511EAA4067A}"/>
    <dgm:cxn modelId="{1F4C8271-327D-4AD9-92BD-0692C89E79D8}" srcId="{2690E5BA-A2B1-46B9-84C4-4207A832B007}" destId="{29C3D3F1-F962-4257-B4CD-FE0962791804}" srcOrd="1" destOrd="0" parTransId="{DD0DCD05-81CC-401C-BFC3-60AABB43D4AE}" sibTransId="{B4335061-ECCA-4EDD-9D67-7D815A32ADF9}"/>
    <dgm:cxn modelId="{EB7833FC-83D5-489C-B31F-F693319FECA6}" srcId="{1F3C4133-2A09-45F5-AAD9-1FB8EF3BBDF6}" destId="{DF1F7F29-09E4-44D3-958B-FDC0D926ADE0}" srcOrd="1" destOrd="0" parTransId="{BC18E1C0-A709-4759-A372-7F6CBECF752A}" sibTransId="{D1084F56-6AE7-43FC-8997-DBBDF6D994EC}"/>
    <dgm:cxn modelId="{A819A508-FD07-4714-AE27-A5B2E38F066D}" srcId="{2690E5BA-A2B1-46B9-84C4-4207A832B007}" destId="{B1D6B43C-D627-441D-9F15-93FDE6753467}" srcOrd="0" destOrd="0" parTransId="{DC9C3697-FD7B-41C3-8F9D-993D3003D446}" sibTransId="{124C8848-EABA-4DD7-8DD3-98363A305735}"/>
    <dgm:cxn modelId="{A965580C-3E5B-444B-B485-4D8169112377}" type="presParOf" srcId="{C7CA2311-5557-4F29-883B-671D5F9F228F}" destId="{3432145F-C245-4CD8-BC6A-9BBF9A8413AD}" srcOrd="0" destOrd="0" presId="urn:microsoft.com/office/officeart/2005/8/layout/vList5"/>
    <dgm:cxn modelId="{CDA93ACC-09FE-4581-84D1-D2DF284B39AA}" type="presParOf" srcId="{3432145F-C245-4CD8-BC6A-9BBF9A8413AD}" destId="{16DC0C54-B4E7-4871-A99E-A46C2ADCE208}" srcOrd="0" destOrd="0" presId="urn:microsoft.com/office/officeart/2005/8/layout/vList5"/>
    <dgm:cxn modelId="{7616B578-14B0-491C-929E-BDE5DE2577F2}" type="presParOf" srcId="{3432145F-C245-4CD8-BC6A-9BBF9A8413AD}" destId="{FD9CBA01-20AA-412C-B147-DE30CB5CDF68}" srcOrd="1" destOrd="0" presId="urn:microsoft.com/office/officeart/2005/8/layout/vList5"/>
    <dgm:cxn modelId="{614796EA-8FD0-43E8-BF4F-CCC1C6565733}" type="presParOf" srcId="{C7CA2311-5557-4F29-883B-671D5F9F228F}" destId="{F6CC7022-276E-46E7-8578-D577EB1B5B86}" srcOrd="1" destOrd="0" presId="urn:microsoft.com/office/officeart/2005/8/layout/vList5"/>
    <dgm:cxn modelId="{3BB2C8B5-5F69-4091-9DC1-65490AD68F28}" type="presParOf" srcId="{C7CA2311-5557-4F29-883B-671D5F9F228F}" destId="{9A219EBA-259A-48BC-BBC2-60D35C32481D}" srcOrd="2" destOrd="0" presId="urn:microsoft.com/office/officeart/2005/8/layout/vList5"/>
    <dgm:cxn modelId="{7430F8DD-54C8-428D-9259-C6D4E9AF6811}" type="presParOf" srcId="{9A219EBA-259A-48BC-BBC2-60D35C32481D}" destId="{1B68FC5A-AC67-4DE6-A81E-4D689B871922}" srcOrd="0" destOrd="0" presId="urn:microsoft.com/office/officeart/2005/8/layout/vList5"/>
    <dgm:cxn modelId="{CE5FC80C-7730-4BA1-AE46-A95DE8CCAF2B}" type="presParOf" srcId="{9A219EBA-259A-48BC-BBC2-60D35C32481D}" destId="{02BADD9D-52C4-418C-A815-B3572587B97D}" srcOrd="1" destOrd="0" presId="urn:microsoft.com/office/officeart/2005/8/layout/vList5"/>
    <dgm:cxn modelId="{E37A1F73-1ED4-49CD-BE49-1F994E1D6E96}" type="presParOf" srcId="{C7CA2311-5557-4F29-883B-671D5F9F228F}" destId="{AC878C34-1030-4851-80ED-203A41DD1AE6}" srcOrd="3" destOrd="0" presId="urn:microsoft.com/office/officeart/2005/8/layout/vList5"/>
    <dgm:cxn modelId="{D32724DD-0323-4C82-8539-6A6BA340CF07}" type="presParOf" srcId="{C7CA2311-5557-4F29-883B-671D5F9F228F}" destId="{A9356183-FE8D-409E-914E-B7C7841F08B9}" srcOrd="4" destOrd="0" presId="urn:microsoft.com/office/officeart/2005/8/layout/vList5"/>
    <dgm:cxn modelId="{F96C030D-A2ED-49C9-96F4-99E152291EA3}" type="presParOf" srcId="{A9356183-FE8D-409E-914E-B7C7841F08B9}" destId="{27036B4A-218A-416A-8289-92A8737CC3FE}" srcOrd="0" destOrd="0" presId="urn:microsoft.com/office/officeart/2005/8/layout/vList5"/>
    <dgm:cxn modelId="{BC512DEA-F1CE-442F-A941-10DA918CBA92}" type="presParOf" srcId="{A9356183-FE8D-409E-914E-B7C7841F08B9}" destId="{E10CD396-87B4-48E1-99BF-A9DA057230CB}"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BA3D1E-0C07-4DD8-BF83-9CF14D9E106C}"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2690E5BA-A2B1-46B9-84C4-4207A832B007}">
      <dgm:prSet/>
      <dgm:spPr/>
      <dgm:t>
        <a:bodyPr/>
        <a:lstStyle/>
        <a:p>
          <a:pPr algn="l" rtl="0"/>
          <a:r>
            <a:rPr lang="en-US" dirty="0" smtClean="0">
              <a:latin typeface="Calibri"/>
            </a:rPr>
            <a:t>Fault Detection &amp; Isolation</a:t>
          </a:r>
          <a:endParaRPr lang="en-US" dirty="0"/>
        </a:p>
      </dgm:t>
    </dgm:pt>
    <dgm:pt modelId="{59A5A6C9-050E-4315-80A0-B0256835DD6A}" type="parTrans" cxnId="{A10D9DF4-50A5-4864-85E6-CE619221FB1E}">
      <dgm:prSet/>
      <dgm:spPr/>
      <dgm:t>
        <a:bodyPr/>
        <a:lstStyle/>
        <a:p>
          <a:endParaRPr lang="en-US"/>
        </a:p>
      </dgm:t>
    </dgm:pt>
    <dgm:pt modelId="{0EC5A463-F59B-42FC-A017-756A4643A05A}" type="sibTrans" cxnId="{A10D9DF4-50A5-4864-85E6-CE619221FB1E}">
      <dgm:prSet/>
      <dgm:spPr/>
      <dgm:t>
        <a:bodyPr/>
        <a:lstStyle/>
        <a:p>
          <a:endParaRPr lang="en-US"/>
        </a:p>
      </dgm:t>
    </dgm:pt>
    <dgm:pt modelId="{B1D6B43C-D627-441D-9F15-93FDE6753467}">
      <dgm:prSet custT="1"/>
      <dgm:spPr/>
      <dgm:t>
        <a:bodyPr/>
        <a:lstStyle/>
        <a:p>
          <a:pPr rtl="0"/>
          <a:r>
            <a:rPr lang="en-US" sz="1600" dirty="0" smtClean="0">
              <a:solidFill>
                <a:prstClr val="black"/>
              </a:solidFill>
              <a:latin typeface="Calibri"/>
            </a:rPr>
            <a:t>Ethernet OAM – 802.1ag</a:t>
          </a:r>
          <a:endParaRPr lang="en-US" sz="1600" dirty="0"/>
        </a:p>
      </dgm:t>
    </dgm:pt>
    <dgm:pt modelId="{DC9C3697-FD7B-41C3-8F9D-993D3003D446}" type="parTrans" cxnId="{A819A508-FD07-4714-AE27-A5B2E38F066D}">
      <dgm:prSet/>
      <dgm:spPr/>
      <dgm:t>
        <a:bodyPr/>
        <a:lstStyle/>
        <a:p>
          <a:endParaRPr lang="en-US"/>
        </a:p>
      </dgm:t>
    </dgm:pt>
    <dgm:pt modelId="{124C8848-EABA-4DD7-8DD3-98363A305735}" type="sibTrans" cxnId="{A819A508-FD07-4714-AE27-A5B2E38F066D}">
      <dgm:prSet/>
      <dgm:spPr/>
      <dgm:t>
        <a:bodyPr/>
        <a:lstStyle/>
        <a:p>
          <a:endParaRPr lang="en-US"/>
        </a:p>
      </dgm:t>
    </dgm:pt>
    <dgm:pt modelId="{1F3C4133-2A09-45F5-AAD9-1FB8EF3BBDF6}">
      <dgm:prSet/>
      <dgm:spPr/>
      <dgm:t>
        <a:bodyPr/>
        <a:lstStyle/>
        <a:p>
          <a:pPr algn="l" rtl="0"/>
          <a:r>
            <a:rPr lang="en-US" dirty="0" smtClean="0">
              <a:solidFill>
                <a:prstClr val="white"/>
              </a:solidFill>
              <a:latin typeface="Calibri"/>
            </a:rPr>
            <a:t>Fault Propagation &amp; Notification</a:t>
          </a:r>
          <a:endParaRPr lang="en-US" dirty="0"/>
        </a:p>
      </dgm:t>
    </dgm:pt>
    <dgm:pt modelId="{CFDF6FAD-5F07-42B2-9249-9E86C9C00DFB}" type="parTrans" cxnId="{79B6003B-B6B9-4C2B-B379-7147C4735BEB}">
      <dgm:prSet/>
      <dgm:spPr/>
      <dgm:t>
        <a:bodyPr/>
        <a:lstStyle/>
        <a:p>
          <a:endParaRPr lang="en-US"/>
        </a:p>
      </dgm:t>
    </dgm:pt>
    <dgm:pt modelId="{E6AFBCD7-2C0D-4909-919D-98EA085A6567}" type="sibTrans" cxnId="{79B6003B-B6B9-4C2B-B379-7147C4735BEB}">
      <dgm:prSet/>
      <dgm:spPr/>
      <dgm:t>
        <a:bodyPr/>
        <a:lstStyle/>
        <a:p>
          <a:endParaRPr lang="en-US"/>
        </a:p>
      </dgm:t>
    </dgm:pt>
    <dgm:pt modelId="{CA0C1352-0DEC-4427-8E14-E0CBD781B2E2}">
      <dgm:prSet custT="1"/>
      <dgm:spPr/>
      <dgm:t>
        <a:bodyPr/>
        <a:lstStyle/>
        <a:p>
          <a:pPr rtl="0"/>
          <a:r>
            <a:rPr lang="en-US" sz="1600" dirty="0" smtClean="0">
              <a:solidFill>
                <a:prstClr val="black"/>
              </a:solidFill>
              <a:latin typeface="Calibri"/>
            </a:rPr>
            <a:t>Ethernet OAM – Y.1731</a:t>
          </a:r>
          <a:endParaRPr lang="en-US" sz="1600" dirty="0"/>
        </a:p>
      </dgm:t>
    </dgm:pt>
    <dgm:pt modelId="{AE9851EF-7E13-4E80-836F-F243E357EF67}" type="parTrans" cxnId="{59435BDF-3465-4468-9FD7-A5E22D85CE4D}">
      <dgm:prSet/>
      <dgm:spPr/>
      <dgm:t>
        <a:bodyPr/>
        <a:lstStyle/>
        <a:p>
          <a:endParaRPr lang="en-US"/>
        </a:p>
      </dgm:t>
    </dgm:pt>
    <dgm:pt modelId="{DF4488A4-96F7-42A5-8700-B069B2E5BB47}" type="sibTrans" cxnId="{59435BDF-3465-4468-9FD7-A5E22D85CE4D}">
      <dgm:prSet/>
      <dgm:spPr/>
      <dgm:t>
        <a:bodyPr/>
        <a:lstStyle/>
        <a:p>
          <a:endParaRPr lang="en-US"/>
        </a:p>
      </dgm:t>
    </dgm:pt>
    <dgm:pt modelId="{12C9F9FA-8E8A-4365-9C62-B9E6ED94751C}">
      <dgm:prSet/>
      <dgm:spPr/>
      <dgm:t>
        <a:bodyPr/>
        <a:lstStyle/>
        <a:p>
          <a:pPr algn="l" rtl="0"/>
          <a:r>
            <a:rPr lang="en-US" dirty="0" smtClean="0">
              <a:solidFill>
                <a:prstClr val="white"/>
              </a:solidFill>
              <a:latin typeface="Calibri"/>
            </a:rPr>
            <a:t>Resiliency &amp; Repair</a:t>
          </a:r>
          <a:endParaRPr lang="en-US" dirty="0"/>
        </a:p>
      </dgm:t>
    </dgm:pt>
    <dgm:pt modelId="{E4CB5556-7152-4D9F-9936-4516DFA08005}" type="parTrans" cxnId="{3C93950D-EC81-4954-9A83-1D8BB368523F}">
      <dgm:prSet/>
      <dgm:spPr/>
      <dgm:t>
        <a:bodyPr/>
        <a:lstStyle/>
        <a:p>
          <a:endParaRPr lang="en-US"/>
        </a:p>
      </dgm:t>
    </dgm:pt>
    <dgm:pt modelId="{1609B15B-2F45-43EC-87D1-0DBB76A8DB83}" type="sibTrans" cxnId="{3C93950D-EC81-4954-9A83-1D8BB368523F}">
      <dgm:prSet/>
      <dgm:spPr/>
      <dgm:t>
        <a:bodyPr/>
        <a:lstStyle/>
        <a:p>
          <a:endParaRPr lang="en-US"/>
        </a:p>
      </dgm:t>
    </dgm:pt>
    <dgm:pt modelId="{ACC9DDB8-1D88-491D-93B4-2F14C598687E}">
      <dgm:prSet custT="1"/>
      <dgm:spPr/>
      <dgm:t>
        <a:bodyPr/>
        <a:lstStyle/>
        <a:p>
          <a:pPr rtl="0"/>
          <a:r>
            <a:rPr lang="en-US" sz="1600" dirty="0" smtClean="0">
              <a:solidFill>
                <a:prstClr val="black"/>
              </a:solidFill>
              <a:latin typeface="Calibri"/>
            </a:rPr>
            <a:t>Linear Protection ( “EVC Protection”)  -G.8031 </a:t>
          </a:r>
          <a:endParaRPr lang="en-US" sz="1600" dirty="0"/>
        </a:p>
      </dgm:t>
    </dgm:pt>
    <dgm:pt modelId="{2F206130-3682-49C3-8CC3-68A4083CD8C5}" type="parTrans" cxnId="{B19D6FA9-E5C8-406C-8F6B-25E12D2A717E}">
      <dgm:prSet/>
      <dgm:spPr/>
      <dgm:t>
        <a:bodyPr/>
        <a:lstStyle/>
        <a:p>
          <a:endParaRPr lang="en-US"/>
        </a:p>
      </dgm:t>
    </dgm:pt>
    <dgm:pt modelId="{E9F8C5BF-5D70-4C2B-81CE-A58AEA1C2BB1}" type="sibTrans" cxnId="{B19D6FA9-E5C8-406C-8F6B-25E12D2A717E}">
      <dgm:prSet/>
      <dgm:spPr/>
      <dgm:t>
        <a:bodyPr/>
        <a:lstStyle/>
        <a:p>
          <a:endParaRPr lang="en-US"/>
        </a:p>
      </dgm:t>
    </dgm:pt>
    <dgm:pt modelId="{14CE180C-5D85-4F5E-BD76-FA9ED8408F3E}">
      <dgm:prSet custT="1"/>
      <dgm:spPr/>
      <dgm:t>
        <a:bodyPr/>
        <a:lstStyle/>
        <a:p>
          <a:pPr rtl="0"/>
          <a:endParaRPr lang="en-US" sz="1600" dirty="0"/>
        </a:p>
      </dgm:t>
    </dgm:pt>
    <dgm:pt modelId="{053DB9AF-84FC-4C72-8FF9-36F87387B771}" type="parTrans" cxnId="{A14330FC-7AEC-48F5-93DD-E49FF0565EDD}">
      <dgm:prSet/>
      <dgm:spPr/>
      <dgm:t>
        <a:bodyPr/>
        <a:lstStyle/>
        <a:p>
          <a:endParaRPr lang="en-US"/>
        </a:p>
      </dgm:t>
    </dgm:pt>
    <dgm:pt modelId="{826487AA-F704-462C-8B86-0246F0887B89}" type="sibTrans" cxnId="{A14330FC-7AEC-48F5-93DD-E49FF0565EDD}">
      <dgm:prSet/>
      <dgm:spPr/>
      <dgm:t>
        <a:bodyPr/>
        <a:lstStyle/>
        <a:p>
          <a:endParaRPr lang="en-US"/>
        </a:p>
      </dgm:t>
    </dgm:pt>
    <dgm:pt modelId="{7C8724B9-5A66-4F4B-92AC-55F134492B9E}">
      <dgm:prSet custT="1"/>
      <dgm:spPr/>
      <dgm:t>
        <a:bodyPr/>
        <a:lstStyle/>
        <a:p>
          <a:pPr rtl="0"/>
          <a:endParaRPr lang="en-US" sz="1600" dirty="0"/>
        </a:p>
      </dgm:t>
    </dgm:pt>
    <dgm:pt modelId="{268B9C92-7657-4752-AD1C-512A04FE3E61}" type="parTrans" cxnId="{93B34C01-0B09-4604-BB6C-3D651AC44CE6}">
      <dgm:prSet/>
      <dgm:spPr/>
      <dgm:t>
        <a:bodyPr/>
        <a:lstStyle/>
        <a:p>
          <a:endParaRPr lang="en-US"/>
        </a:p>
      </dgm:t>
    </dgm:pt>
    <dgm:pt modelId="{B3BAC5DD-6742-4D37-B78E-02A9F98DDF68}" type="sibTrans" cxnId="{93B34C01-0B09-4604-BB6C-3D651AC44CE6}">
      <dgm:prSet/>
      <dgm:spPr/>
      <dgm:t>
        <a:bodyPr/>
        <a:lstStyle/>
        <a:p>
          <a:endParaRPr lang="en-US"/>
        </a:p>
      </dgm:t>
    </dgm:pt>
    <dgm:pt modelId="{B53E432E-359E-4ACD-9127-B4203D7C7418}">
      <dgm:prSet custT="1"/>
      <dgm:spPr/>
      <dgm:t>
        <a:bodyPr/>
        <a:lstStyle/>
        <a:p>
          <a:pPr rtl="0"/>
          <a:r>
            <a:rPr lang="en-US" sz="1600" dirty="0" smtClean="0">
              <a:solidFill>
                <a:prstClr val="black"/>
              </a:solidFill>
              <a:latin typeface="Calibri"/>
            </a:rPr>
            <a:t>Continuity Check, Loopback</a:t>
          </a:r>
          <a:endParaRPr lang="en-US" sz="1600" dirty="0"/>
        </a:p>
      </dgm:t>
    </dgm:pt>
    <dgm:pt modelId="{B3068F11-1DB0-43F8-8846-8066C9209D32}" type="parTrans" cxnId="{C54B582F-02B4-47EF-B6F7-C39D0E6B810F}">
      <dgm:prSet/>
      <dgm:spPr/>
      <dgm:t>
        <a:bodyPr/>
        <a:lstStyle/>
        <a:p>
          <a:endParaRPr lang="en-US"/>
        </a:p>
      </dgm:t>
    </dgm:pt>
    <dgm:pt modelId="{DA265818-3B5E-4FFF-B7B0-DD8D584F044A}" type="sibTrans" cxnId="{C54B582F-02B4-47EF-B6F7-C39D0E6B810F}">
      <dgm:prSet/>
      <dgm:spPr/>
      <dgm:t>
        <a:bodyPr/>
        <a:lstStyle/>
        <a:p>
          <a:endParaRPr lang="en-US"/>
        </a:p>
      </dgm:t>
    </dgm:pt>
    <dgm:pt modelId="{C70BFDF5-94F4-4742-AEB9-E15E67137E3A}">
      <dgm:prSet custT="1"/>
      <dgm:spPr/>
      <dgm:t>
        <a:bodyPr/>
        <a:lstStyle/>
        <a:p>
          <a:r>
            <a:rPr lang="en-US" sz="1600" dirty="0" smtClean="0">
              <a:solidFill>
                <a:prstClr val="black"/>
              </a:solidFill>
              <a:latin typeface="Calibri"/>
            </a:rPr>
            <a:t>Link Trace</a:t>
          </a:r>
          <a:endParaRPr lang="en-US" sz="1600" dirty="0">
            <a:solidFill>
              <a:prstClr val="black"/>
            </a:solidFill>
            <a:latin typeface="Calibri"/>
          </a:endParaRPr>
        </a:p>
      </dgm:t>
    </dgm:pt>
    <dgm:pt modelId="{D498AF62-C461-4C10-BF1C-D47290358CDC}" type="sibTrans" cxnId="{08EEFF4E-FB6E-43E7-A16E-805F8077D291}">
      <dgm:prSet/>
      <dgm:spPr/>
      <dgm:t>
        <a:bodyPr/>
        <a:lstStyle/>
        <a:p>
          <a:endParaRPr lang="en-US"/>
        </a:p>
      </dgm:t>
    </dgm:pt>
    <dgm:pt modelId="{6C9FAA8A-DFFC-4621-8DA5-28A9212D9ADD}" type="parTrans" cxnId="{08EEFF4E-FB6E-43E7-A16E-805F8077D291}">
      <dgm:prSet/>
      <dgm:spPr/>
      <dgm:t>
        <a:bodyPr/>
        <a:lstStyle/>
        <a:p>
          <a:endParaRPr lang="en-US"/>
        </a:p>
      </dgm:t>
    </dgm:pt>
    <dgm:pt modelId="{BFD668CA-2A20-4DFC-8088-10C508E68F12}">
      <dgm:prSet custT="1"/>
      <dgm:spPr/>
      <dgm:t>
        <a:bodyPr/>
        <a:lstStyle/>
        <a:p>
          <a:r>
            <a:rPr lang="en-US" sz="1600" dirty="0" smtClean="0">
              <a:solidFill>
                <a:prstClr val="black"/>
              </a:solidFill>
              <a:latin typeface="Calibri"/>
            </a:rPr>
            <a:t>Per EVC ‘Forward’ and ‘Backward ’ Alarm Propagation </a:t>
          </a:r>
          <a:endParaRPr lang="en-US" sz="1600" dirty="0">
            <a:solidFill>
              <a:prstClr val="black"/>
            </a:solidFill>
            <a:latin typeface="Calibri"/>
          </a:endParaRPr>
        </a:p>
      </dgm:t>
    </dgm:pt>
    <dgm:pt modelId="{2F050F8B-56CC-4B08-9A3F-075F4BF05F3A}" type="parTrans" cxnId="{1DAA49D3-FAAA-4890-BB39-49127B0DD8E1}">
      <dgm:prSet/>
      <dgm:spPr/>
      <dgm:t>
        <a:bodyPr/>
        <a:lstStyle/>
        <a:p>
          <a:endParaRPr lang="en-US"/>
        </a:p>
      </dgm:t>
    </dgm:pt>
    <dgm:pt modelId="{D0AFD36B-9191-4E53-A905-3A54E4E6252B}" type="sibTrans" cxnId="{1DAA49D3-FAAA-4890-BB39-49127B0DD8E1}">
      <dgm:prSet/>
      <dgm:spPr/>
      <dgm:t>
        <a:bodyPr/>
        <a:lstStyle/>
        <a:p>
          <a:endParaRPr lang="en-US"/>
        </a:p>
      </dgm:t>
    </dgm:pt>
    <dgm:pt modelId="{057BE000-315B-48A6-9D72-3E4A4E223E24}">
      <dgm:prSet custT="1"/>
      <dgm:spPr/>
      <dgm:t>
        <a:bodyPr/>
        <a:lstStyle/>
        <a:p>
          <a:r>
            <a:rPr lang="en-US" sz="1600" dirty="0" smtClean="0">
              <a:solidFill>
                <a:prstClr val="black"/>
              </a:solidFill>
              <a:latin typeface="Calibri"/>
            </a:rPr>
            <a:t>Dying Gasp indication to active - 802.3ah </a:t>
          </a:r>
          <a:endParaRPr lang="en-US" sz="1600" dirty="0">
            <a:solidFill>
              <a:prstClr val="black"/>
            </a:solidFill>
            <a:latin typeface="Calibri"/>
          </a:endParaRPr>
        </a:p>
      </dgm:t>
    </dgm:pt>
    <dgm:pt modelId="{420189E8-A70C-477E-A687-9C031A1F670C}" type="parTrans" cxnId="{D563874C-1C00-4D36-BEDE-A6DFA36AAF59}">
      <dgm:prSet/>
      <dgm:spPr/>
      <dgm:t>
        <a:bodyPr/>
        <a:lstStyle/>
        <a:p>
          <a:endParaRPr lang="en-US"/>
        </a:p>
      </dgm:t>
    </dgm:pt>
    <dgm:pt modelId="{1B9838EB-F7C4-493C-AF3B-7F6A7AA8857E}" type="sibTrans" cxnId="{D563874C-1C00-4D36-BEDE-A6DFA36AAF59}">
      <dgm:prSet/>
      <dgm:spPr/>
      <dgm:t>
        <a:bodyPr/>
        <a:lstStyle/>
        <a:p>
          <a:endParaRPr lang="en-US"/>
        </a:p>
      </dgm:t>
    </dgm:pt>
    <dgm:pt modelId="{291D61EE-B511-48C7-B29C-02AF4E75A4E9}">
      <dgm:prSet custT="1"/>
      <dgm:spPr/>
      <dgm:t>
        <a:bodyPr/>
        <a:lstStyle/>
        <a:p>
          <a:r>
            <a:rPr lang="en-US" sz="1600" dirty="0" smtClean="0">
              <a:solidFill>
                <a:prstClr val="black"/>
              </a:solidFill>
              <a:latin typeface="Calibri"/>
            </a:rPr>
            <a:t>Per port  Alarm Propagation</a:t>
          </a:r>
          <a:endParaRPr lang="en-US" sz="1600" dirty="0">
            <a:solidFill>
              <a:prstClr val="black"/>
            </a:solidFill>
            <a:latin typeface="Calibri"/>
          </a:endParaRPr>
        </a:p>
      </dgm:t>
    </dgm:pt>
    <dgm:pt modelId="{608BCDFD-3FC7-4674-8CC3-3681A128F2D4}" type="parTrans" cxnId="{5D8CC3E6-68D0-437F-8D7B-CC2C6D13D50B}">
      <dgm:prSet/>
      <dgm:spPr/>
      <dgm:t>
        <a:bodyPr/>
        <a:lstStyle/>
        <a:p>
          <a:endParaRPr lang="en-US"/>
        </a:p>
      </dgm:t>
    </dgm:pt>
    <dgm:pt modelId="{D042192B-DF0A-4B72-831C-5056322FA415}" type="sibTrans" cxnId="{5D8CC3E6-68D0-437F-8D7B-CC2C6D13D50B}">
      <dgm:prSet/>
      <dgm:spPr/>
      <dgm:t>
        <a:bodyPr/>
        <a:lstStyle/>
        <a:p>
          <a:endParaRPr lang="en-US"/>
        </a:p>
      </dgm:t>
    </dgm:pt>
    <dgm:pt modelId="{A4616319-25D6-4FAF-9778-C53EA9E68071}">
      <dgm:prSet custT="1"/>
      <dgm:spPr/>
      <dgm:t>
        <a:bodyPr/>
        <a:lstStyle/>
        <a:p>
          <a:r>
            <a:rPr lang="en-US" sz="1600" dirty="0" smtClean="0">
              <a:solidFill>
                <a:prstClr val="black"/>
              </a:solidFill>
              <a:latin typeface="Calibri"/>
            </a:rPr>
            <a:t>Ethernet Ring Protection - G.8032</a:t>
          </a:r>
          <a:endParaRPr lang="en-US" sz="1600" dirty="0">
            <a:solidFill>
              <a:prstClr val="black"/>
            </a:solidFill>
            <a:latin typeface="Calibri"/>
          </a:endParaRPr>
        </a:p>
      </dgm:t>
    </dgm:pt>
    <dgm:pt modelId="{C13BC2D9-1EF7-4394-A8C1-6794AEDC3432}" type="parTrans" cxnId="{7C4C376C-895C-47FB-AAA5-E282CCC33A71}">
      <dgm:prSet/>
      <dgm:spPr/>
      <dgm:t>
        <a:bodyPr/>
        <a:lstStyle/>
        <a:p>
          <a:endParaRPr lang="en-US"/>
        </a:p>
      </dgm:t>
    </dgm:pt>
    <dgm:pt modelId="{4553898C-37FD-4F69-977C-647AD451F04E}" type="sibTrans" cxnId="{7C4C376C-895C-47FB-AAA5-E282CCC33A71}">
      <dgm:prSet/>
      <dgm:spPr/>
      <dgm:t>
        <a:bodyPr/>
        <a:lstStyle/>
        <a:p>
          <a:endParaRPr lang="en-US"/>
        </a:p>
      </dgm:t>
    </dgm:pt>
    <dgm:pt modelId="{C7CA2311-5557-4F29-883B-671D5F9F228F}" type="pres">
      <dgm:prSet presAssocID="{0FBA3D1E-0C07-4DD8-BF83-9CF14D9E106C}" presName="Name0" presStyleCnt="0">
        <dgm:presLayoutVars>
          <dgm:dir/>
          <dgm:animLvl val="lvl"/>
          <dgm:resizeHandles val="exact"/>
        </dgm:presLayoutVars>
      </dgm:prSet>
      <dgm:spPr/>
      <dgm:t>
        <a:bodyPr/>
        <a:lstStyle/>
        <a:p>
          <a:endParaRPr lang="en-US"/>
        </a:p>
      </dgm:t>
    </dgm:pt>
    <dgm:pt modelId="{3432145F-C245-4CD8-BC6A-9BBF9A8413AD}" type="pres">
      <dgm:prSet presAssocID="{2690E5BA-A2B1-46B9-84C4-4207A832B007}" presName="linNode" presStyleCnt="0"/>
      <dgm:spPr/>
    </dgm:pt>
    <dgm:pt modelId="{16DC0C54-B4E7-4871-A99E-A46C2ADCE208}" type="pres">
      <dgm:prSet presAssocID="{2690E5BA-A2B1-46B9-84C4-4207A832B007}" presName="parentText" presStyleLbl="node1" presStyleIdx="0" presStyleCnt="3">
        <dgm:presLayoutVars>
          <dgm:chMax val="1"/>
          <dgm:bulletEnabled val="1"/>
        </dgm:presLayoutVars>
      </dgm:prSet>
      <dgm:spPr/>
      <dgm:t>
        <a:bodyPr/>
        <a:lstStyle/>
        <a:p>
          <a:endParaRPr lang="en-US"/>
        </a:p>
      </dgm:t>
    </dgm:pt>
    <dgm:pt modelId="{FD9CBA01-20AA-412C-B147-DE30CB5CDF68}" type="pres">
      <dgm:prSet presAssocID="{2690E5BA-A2B1-46B9-84C4-4207A832B007}" presName="descendantText" presStyleLbl="alignAccFollowNode1" presStyleIdx="0" presStyleCnt="3" custScaleY="117506">
        <dgm:presLayoutVars>
          <dgm:bulletEnabled val="1"/>
        </dgm:presLayoutVars>
      </dgm:prSet>
      <dgm:spPr/>
      <dgm:t>
        <a:bodyPr/>
        <a:lstStyle/>
        <a:p>
          <a:endParaRPr lang="en-US"/>
        </a:p>
      </dgm:t>
    </dgm:pt>
    <dgm:pt modelId="{F6CC7022-276E-46E7-8578-D577EB1B5B86}" type="pres">
      <dgm:prSet presAssocID="{0EC5A463-F59B-42FC-A017-756A4643A05A}" presName="sp" presStyleCnt="0"/>
      <dgm:spPr/>
    </dgm:pt>
    <dgm:pt modelId="{9A219EBA-259A-48BC-BBC2-60D35C32481D}" type="pres">
      <dgm:prSet presAssocID="{1F3C4133-2A09-45F5-AAD9-1FB8EF3BBDF6}" presName="linNode" presStyleCnt="0"/>
      <dgm:spPr/>
    </dgm:pt>
    <dgm:pt modelId="{1B68FC5A-AC67-4DE6-A81E-4D689B871922}" type="pres">
      <dgm:prSet presAssocID="{1F3C4133-2A09-45F5-AAD9-1FB8EF3BBDF6}" presName="parentText" presStyleLbl="node1" presStyleIdx="1" presStyleCnt="3" custScaleY="137603">
        <dgm:presLayoutVars>
          <dgm:chMax val="1"/>
          <dgm:bulletEnabled val="1"/>
        </dgm:presLayoutVars>
      </dgm:prSet>
      <dgm:spPr/>
      <dgm:t>
        <a:bodyPr/>
        <a:lstStyle/>
        <a:p>
          <a:endParaRPr lang="en-US"/>
        </a:p>
      </dgm:t>
    </dgm:pt>
    <dgm:pt modelId="{02BADD9D-52C4-418C-A815-B3572587B97D}" type="pres">
      <dgm:prSet presAssocID="{1F3C4133-2A09-45F5-AAD9-1FB8EF3BBDF6}" presName="descendantText" presStyleLbl="alignAccFollowNode1" presStyleIdx="1" presStyleCnt="3" custScaleY="149449" custLinFactNeighborY="1906">
        <dgm:presLayoutVars>
          <dgm:bulletEnabled val="1"/>
        </dgm:presLayoutVars>
      </dgm:prSet>
      <dgm:spPr/>
      <dgm:t>
        <a:bodyPr/>
        <a:lstStyle/>
        <a:p>
          <a:endParaRPr lang="en-US"/>
        </a:p>
      </dgm:t>
    </dgm:pt>
    <dgm:pt modelId="{AC878C34-1030-4851-80ED-203A41DD1AE6}" type="pres">
      <dgm:prSet presAssocID="{E6AFBCD7-2C0D-4909-919D-98EA085A6567}" presName="sp" presStyleCnt="0"/>
      <dgm:spPr/>
    </dgm:pt>
    <dgm:pt modelId="{A9356183-FE8D-409E-914E-B7C7841F08B9}" type="pres">
      <dgm:prSet presAssocID="{12C9F9FA-8E8A-4365-9C62-B9E6ED94751C}" presName="linNode" presStyleCnt="0"/>
      <dgm:spPr/>
    </dgm:pt>
    <dgm:pt modelId="{27036B4A-218A-416A-8289-92A8737CC3FE}" type="pres">
      <dgm:prSet presAssocID="{12C9F9FA-8E8A-4365-9C62-B9E6ED94751C}" presName="parentText" presStyleLbl="node1" presStyleIdx="2" presStyleCnt="3">
        <dgm:presLayoutVars>
          <dgm:chMax val="1"/>
          <dgm:bulletEnabled val="1"/>
        </dgm:presLayoutVars>
      </dgm:prSet>
      <dgm:spPr/>
      <dgm:t>
        <a:bodyPr/>
        <a:lstStyle/>
        <a:p>
          <a:endParaRPr lang="en-US"/>
        </a:p>
      </dgm:t>
    </dgm:pt>
    <dgm:pt modelId="{E10CD396-87B4-48E1-99BF-A9DA057230CB}" type="pres">
      <dgm:prSet presAssocID="{12C9F9FA-8E8A-4365-9C62-B9E6ED94751C}" presName="descendantText" presStyleLbl="alignAccFollowNode1" presStyleIdx="2" presStyleCnt="3">
        <dgm:presLayoutVars>
          <dgm:bulletEnabled val="1"/>
        </dgm:presLayoutVars>
      </dgm:prSet>
      <dgm:spPr/>
      <dgm:t>
        <a:bodyPr/>
        <a:lstStyle/>
        <a:p>
          <a:endParaRPr lang="en-US"/>
        </a:p>
      </dgm:t>
    </dgm:pt>
  </dgm:ptLst>
  <dgm:cxnLst>
    <dgm:cxn modelId="{A9FB706A-9EB1-4C6A-ADE9-5B70B8E23C7C}" type="presOf" srcId="{2690E5BA-A2B1-46B9-84C4-4207A832B007}" destId="{16DC0C54-B4E7-4871-A99E-A46C2ADCE208}" srcOrd="0" destOrd="0" presId="urn:microsoft.com/office/officeart/2005/8/layout/vList5"/>
    <dgm:cxn modelId="{8D9E311E-5651-4B3D-BDDF-D5BA2C1620A9}" type="presOf" srcId="{1F3C4133-2A09-45F5-AAD9-1FB8EF3BBDF6}" destId="{1B68FC5A-AC67-4DE6-A81E-4D689B871922}" srcOrd="0" destOrd="0" presId="urn:microsoft.com/office/officeart/2005/8/layout/vList5"/>
    <dgm:cxn modelId="{B04ABD9D-7799-4CC8-A4DE-9123B32D4735}" type="presOf" srcId="{B1D6B43C-D627-441D-9F15-93FDE6753467}" destId="{FD9CBA01-20AA-412C-B147-DE30CB5CDF68}" srcOrd="0" destOrd="0" presId="urn:microsoft.com/office/officeart/2005/8/layout/vList5"/>
    <dgm:cxn modelId="{A14330FC-7AEC-48F5-93DD-E49FF0565EDD}" srcId="{12C9F9FA-8E8A-4365-9C62-B9E6ED94751C}" destId="{14CE180C-5D85-4F5E-BD76-FA9ED8408F3E}" srcOrd="3" destOrd="0" parTransId="{053DB9AF-84FC-4C72-8FF9-36F87387B771}" sibTransId="{826487AA-F704-462C-8B86-0246F0887B89}"/>
    <dgm:cxn modelId="{2DB9AC3B-16A4-4269-8D48-25D756A6ED81}" type="presOf" srcId="{14CE180C-5D85-4F5E-BD76-FA9ED8408F3E}" destId="{E10CD396-87B4-48E1-99BF-A9DA057230CB}" srcOrd="0" destOrd="3" presId="urn:microsoft.com/office/officeart/2005/8/layout/vList5"/>
    <dgm:cxn modelId="{B19D6FA9-E5C8-406C-8F6B-25E12D2A717E}" srcId="{12C9F9FA-8E8A-4365-9C62-B9E6ED94751C}" destId="{ACC9DDB8-1D88-491D-93B4-2F14C598687E}" srcOrd="1" destOrd="0" parTransId="{2F206130-3682-49C3-8CC3-68A4083CD8C5}" sibTransId="{E9F8C5BF-5D70-4C2B-81CE-A58AEA1C2BB1}"/>
    <dgm:cxn modelId="{1CB1800E-53B4-4E46-ABCC-7C4EA81E0F89}" type="presOf" srcId="{B53E432E-359E-4ACD-9127-B4203D7C7418}" destId="{FD9CBA01-20AA-412C-B147-DE30CB5CDF68}" srcOrd="0" destOrd="1" presId="urn:microsoft.com/office/officeart/2005/8/layout/vList5"/>
    <dgm:cxn modelId="{7145F392-97E5-4C3B-A42B-46C2BF44203C}" type="presOf" srcId="{12C9F9FA-8E8A-4365-9C62-B9E6ED94751C}" destId="{27036B4A-218A-416A-8289-92A8737CC3FE}" srcOrd="0" destOrd="0" presId="urn:microsoft.com/office/officeart/2005/8/layout/vList5"/>
    <dgm:cxn modelId="{54117C74-6C20-417A-B8EB-769F1DB440DF}" type="presOf" srcId="{291D61EE-B511-48C7-B29C-02AF4E75A4E9}" destId="{02BADD9D-52C4-418C-A815-B3572587B97D}" srcOrd="0" destOrd="3" presId="urn:microsoft.com/office/officeart/2005/8/layout/vList5"/>
    <dgm:cxn modelId="{D563874C-1C00-4D36-BEDE-A6DFA36AAF59}" srcId="{1F3C4133-2A09-45F5-AAD9-1FB8EF3BBDF6}" destId="{057BE000-315B-48A6-9D72-3E4A4E223E24}" srcOrd="1" destOrd="0" parTransId="{420189E8-A70C-477E-A687-9C031A1F670C}" sibTransId="{1B9838EB-F7C4-493C-AF3B-7F6A7AA8857E}"/>
    <dgm:cxn modelId="{C54B582F-02B4-47EF-B6F7-C39D0E6B810F}" srcId="{2690E5BA-A2B1-46B9-84C4-4207A832B007}" destId="{B53E432E-359E-4ACD-9127-B4203D7C7418}" srcOrd="1" destOrd="0" parTransId="{B3068F11-1DB0-43F8-8846-8066C9209D32}" sibTransId="{DA265818-3B5E-4FFF-B7B0-DD8D584F044A}"/>
    <dgm:cxn modelId="{F307C3CC-1251-4155-BCC2-489CC3B885A6}" type="presOf" srcId="{057BE000-315B-48A6-9D72-3E4A4E223E24}" destId="{02BADD9D-52C4-418C-A815-B3572587B97D}" srcOrd="0" destOrd="2" presId="urn:microsoft.com/office/officeart/2005/8/layout/vList5"/>
    <dgm:cxn modelId="{93B34C01-0B09-4604-BB6C-3D651AC44CE6}" srcId="{12C9F9FA-8E8A-4365-9C62-B9E6ED94751C}" destId="{7C8724B9-5A66-4F4B-92AC-55F134492B9E}" srcOrd="0" destOrd="0" parTransId="{268B9C92-7657-4752-AD1C-512A04FE3E61}" sibTransId="{B3BAC5DD-6742-4D37-B78E-02A9F98DDF68}"/>
    <dgm:cxn modelId="{0F381BBA-583D-45DC-B0E7-61AE312896A6}" type="presOf" srcId="{A4616319-25D6-4FAF-9778-C53EA9E68071}" destId="{E10CD396-87B4-48E1-99BF-A9DA057230CB}" srcOrd="0" destOrd="2" presId="urn:microsoft.com/office/officeart/2005/8/layout/vList5"/>
    <dgm:cxn modelId="{79B6003B-B6B9-4C2B-B379-7147C4735BEB}" srcId="{0FBA3D1E-0C07-4DD8-BF83-9CF14D9E106C}" destId="{1F3C4133-2A09-45F5-AAD9-1FB8EF3BBDF6}" srcOrd="1" destOrd="0" parTransId="{CFDF6FAD-5F07-42B2-9249-9E86C9C00DFB}" sibTransId="{E6AFBCD7-2C0D-4909-919D-98EA085A6567}"/>
    <dgm:cxn modelId="{4773FB2F-385A-417F-9089-B2C69803474B}" type="presOf" srcId="{BFD668CA-2A20-4DFC-8088-10C508E68F12}" destId="{02BADD9D-52C4-418C-A815-B3572587B97D}" srcOrd="0" destOrd="1" presId="urn:microsoft.com/office/officeart/2005/8/layout/vList5"/>
    <dgm:cxn modelId="{3C93950D-EC81-4954-9A83-1D8BB368523F}" srcId="{0FBA3D1E-0C07-4DD8-BF83-9CF14D9E106C}" destId="{12C9F9FA-8E8A-4365-9C62-B9E6ED94751C}" srcOrd="2" destOrd="0" parTransId="{E4CB5556-7152-4D9F-9936-4516DFA08005}" sibTransId="{1609B15B-2F45-43EC-87D1-0DBB76A8DB83}"/>
    <dgm:cxn modelId="{6BC28CBC-B2A0-4C17-B2D5-DCC9B04A303B}" type="presOf" srcId="{7C8724B9-5A66-4F4B-92AC-55F134492B9E}" destId="{E10CD396-87B4-48E1-99BF-A9DA057230CB}" srcOrd="0" destOrd="0" presId="urn:microsoft.com/office/officeart/2005/8/layout/vList5"/>
    <dgm:cxn modelId="{08EEFF4E-FB6E-43E7-A16E-805F8077D291}" srcId="{2690E5BA-A2B1-46B9-84C4-4207A832B007}" destId="{C70BFDF5-94F4-4742-AEB9-E15E67137E3A}" srcOrd="2" destOrd="0" parTransId="{6C9FAA8A-DFFC-4621-8DA5-28A9212D9ADD}" sibTransId="{D498AF62-C461-4C10-BF1C-D47290358CDC}"/>
    <dgm:cxn modelId="{A10D9DF4-50A5-4864-85E6-CE619221FB1E}" srcId="{0FBA3D1E-0C07-4DD8-BF83-9CF14D9E106C}" destId="{2690E5BA-A2B1-46B9-84C4-4207A832B007}" srcOrd="0" destOrd="0" parTransId="{59A5A6C9-050E-4315-80A0-B0256835DD6A}" sibTransId="{0EC5A463-F59B-42FC-A017-756A4643A05A}"/>
    <dgm:cxn modelId="{633EC219-AC0C-4B4A-90F8-7323EC120CB3}" type="presOf" srcId="{ACC9DDB8-1D88-491D-93B4-2F14C598687E}" destId="{E10CD396-87B4-48E1-99BF-A9DA057230CB}" srcOrd="0" destOrd="1" presId="urn:microsoft.com/office/officeart/2005/8/layout/vList5"/>
    <dgm:cxn modelId="{6697FA46-2DEA-4C46-85B2-67B2960AB759}" type="presOf" srcId="{0FBA3D1E-0C07-4DD8-BF83-9CF14D9E106C}" destId="{C7CA2311-5557-4F29-883B-671D5F9F228F}" srcOrd="0" destOrd="0" presId="urn:microsoft.com/office/officeart/2005/8/layout/vList5"/>
    <dgm:cxn modelId="{59435BDF-3465-4468-9FD7-A5E22D85CE4D}" srcId="{1F3C4133-2A09-45F5-AAD9-1FB8EF3BBDF6}" destId="{CA0C1352-0DEC-4427-8E14-E0CBD781B2E2}" srcOrd="0" destOrd="0" parTransId="{AE9851EF-7E13-4E80-836F-F243E357EF67}" sibTransId="{DF4488A4-96F7-42A5-8700-B069B2E5BB47}"/>
    <dgm:cxn modelId="{7C4C376C-895C-47FB-AAA5-E282CCC33A71}" srcId="{12C9F9FA-8E8A-4365-9C62-B9E6ED94751C}" destId="{A4616319-25D6-4FAF-9778-C53EA9E68071}" srcOrd="2" destOrd="0" parTransId="{C13BC2D9-1EF7-4394-A8C1-6794AEDC3432}" sibTransId="{4553898C-37FD-4F69-977C-647AD451F04E}"/>
    <dgm:cxn modelId="{31A6F503-999F-4757-8756-6C6809291176}" type="presOf" srcId="{C70BFDF5-94F4-4742-AEB9-E15E67137E3A}" destId="{FD9CBA01-20AA-412C-B147-DE30CB5CDF68}" srcOrd="0" destOrd="2" presId="urn:microsoft.com/office/officeart/2005/8/layout/vList5"/>
    <dgm:cxn modelId="{53588963-591F-4F72-AF09-8E979C473F63}" type="presOf" srcId="{CA0C1352-0DEC-4427-8E14-E0CBD781B2E2}" destId="{02BADD9D-52C4-418C-A815-B3572587B97D}" srcOrd="0" destOrd="0" presId="urn:microsoft.com/office/officeart/2005/8/layout/vList5"/>
    <dgm:cxn modelId="{1DAA49D3-FAAA-4890-BB39-49127B0DD8E1}" srcId="{CA0C1352-0DEC-4427-8E14-E0CBD781B2E2}" destId="{BFD668CA-2A20-4DFC-8088-10C508E68F12}" srcOrd="0" destOrd="0" parTransId="{2F050F8B-56CC-4B08-9A3F-075F4BF05F3A}" sibTransId="{D0AFD36B-9191-4E53-A905-3A54E4E6252B}"/>
    <dgm:cxn modelId="{5D8CC3E6-68D0-437F-8D7B-CC2C6D13D50B}" srcId="{1F3C4133-2A09-45F5-AAD9-1FB8EF3BBDF6}" destId="{291D61EE-B511-48C7-B29C-02AF4E75A4E9}" srcOrd="2" destOrd="0" parTransId="{608BCDFD-3FC7-4674-8CC3-3681A128F2D4}" sibTransId="{D042192B-DF0A-4B72-831C-5056322FA415}"/>
    <dgm:cxn modelId="{A819A508-FD07-4714-AE27-A5B2E38F066D}" srcId="{2690E5BA-A2B1-46B9-84C4-4207A832B007}" destId="{B1D6B43C-D627-441D-9F15-93FDE6753467}" srcOrd="0" destOrd="0" parTransId="{DC9C3697-FD7B-41C3-8F9D-993D3003D446}" sibTransId="{124C8848-EABA-4DD7-8DD3-98363A305735}"/>
    <dgm:cxn modelId="{C951BD4A-6A0A-4BD7-A3E9-222DBD776411}" type="presParOf" srcId="{C7CA2311-5557-4F29-883B-671D5F9F228F}" destId="{3432145F-C245-4CD8-BC6A-9BBF9A8413AD}" srcOrd="0" destOrd="0" presId="urn:microsoft.com/office/officeart/2005/8/layout/vList5"/>
    <dgm:cxn modelId="{0F66D2C9-D585-43DE-8048-A32394B36A28}" type="presParOf" srcId="{3432145F-C245-4CD8-BC6A-9BBF9A8413AD}" destId="{16DC0C54-B4E7-4871-A99E-A46C2ADCE208}" srcOrd="0" destOrd="0" presId="urn:microsoft.com/office/officeart/2005/8/layout/vList5"/>
    <dgm:cxn modelId="{51D88778-F609-462F-B8FB-383DA4A5E2EC}" type="presParOf" srcId="{3432145F-C245-4CD8-BC6A-9BBF9A8413AD}" destId="{FD9CBA01-20AA-412C-B147-DE30CB5CDF68}" srcOrd="1" destOrd="0" presId="urn:microsoft.com/office/officeart/2005/8/layout/vList5"/>
    <dgm:cxn modelId="{F54B63F7-3732-4D6B-B815-2140DCCAF89A}" type="presParOf" srcId="{C7CA2311-5557-4F29-883B-671D5F9F228F}" destId="{F6CC7022-276E-46E7-8578-D577EB1B5B86}" srcOrd="1" destOrd="0" presId="urn:microsoft.com/office/officeart/2005/8/layout/vList5"/>
    <dgm:cxn modelId="{8D7AC766-5283-405E-8DDD-93ABB222C04C}" type="presParOf" srcId="{C7CA2311-5557-4F29-883B-671D5F9F228F}" destId="{9A219EBA-259A-48BC-BBC2-60D35C32481D}" srcOrd="2" destOrd="0" presId="urn:microsoft.com/office/officeart/2005/8/layout/vList5"/>
    <dgm:cxn modelId="{FCA63E5C-091E-4B3E-AE08-8EC3C7FFFD21}" type="presParOf" srcId="{9A219EBA-259A-48BC-BBC2-60D35C32481D}" destId="{1B68FC5A-AC67-4DE6-A81E-4D689B871922}" srcOrd="0" destOrd="0" presId="urn:microsoft.com/office/officeart/2005/8/layout/vList5"/>
    <dgm:cxn modelId="{BB13AF3F-7C79-4E5A-AE90-1DD114CC8016}" type="presParOf" srcId="{9A219EBA-259A-48BC-BBC2-60D35C32481D}" destId="{02BADD9D-52C4-418C-A815-B3572587B97D}" srcOrd="1" destOrd="0" presId="urn:microsoft.com/office/officeart/2005/8/layout/vList5"/>
    <dgm:cxn modelId="{7044398B-3A46-4C5B-976A-241A6D4D36E9}" type="presParOf" srcId="{C7CA2311-5557-4F29-883B-671D5F9F228F}" destId="{AC878C34-1030-4851-80ED-203A41DD1AE6}" srcOrd="3" destOrd="0" presId="urn:microsoft.com/office/officeart/2005/8/layout/vList5"/>
    <dgm:cxn modelId="{FE2AE9FB-BF3D-4EB3-9069-B0A35C88205C}" type="presParOf" srcId="{C7CA2311-5557-4F29-883B-671D5F9F228F}" destId="{A9356183-FE8D-409E-914E-B7C7841F08B9}" srcOrd="4" destOrd="0" presId="urn:microsoft.com/office/officeart/2005/8/layout/vList5"/>
    <dgm:cxn modelId="{E29E3C99-5F6A-4F86-B646-AD412116C727}" type="presParOf" srcId="{A9356183-FE8D-409E-914E-B7C7841F08B9}" destId="{27036B4A-218A-416A-8289-92A8737CC3FE}" srcOrd="0" destOrd="0" presId="urn:microsoft.com/office/officeart/2005/8/layout/vList5"/>
    <dgm:cxn modelId="{4C9FBBDB-5E72-43D2-9B7D-920B9499A0AA}" type="presParOf" srcId="{A9356183-FE8D-409E-914E-B7C7841F08B9}" destId="{E10CD396-87B4-48E1-99BF-A9DA057230CB}"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68A4D6-B170-4028-9CE7-38259B64A5FE}">
      <dsp:nvSpPr>
        <dsp:cNvPr id="0" name=""/>
        <dsp:cNvSpPr/>
      </dsp:nvSpPr>
      <dsp:spPr>
        <a:xfrm>
          <a:off x="0" y="0"/>
          <a:ext cx="8485187" cy="168870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n-US" sz="2700" b="1" kern="1200" dirty="0" smtClean="0"/>
            <a:t>Retail Business services</a:t>
          </a:r>
          <a:endParaRPr lang="en-US" sz="2700" kern="1200" dirty="0"/>
        </a:p>
        <a:p>
          <a:pPr marL="228600" lvl="1" indent="-228600" algn="l" defTabSz="933450" rtl="0">
            <a:lnSpc>
              <a:spcPct val="90000"/>
            </a:lnSpc>
            <a:spcBef>
              <a:spcPct val="0"/>
            </a:spcBef>
            <a:spcAft>
              <a:spcPct val="15000"/>
            </a:spcAft>
            <a:buChar char="••"/>
          </a:pPr>
          <a:r>
            <a:rPr lang="en-US" sz="2100" kern="1200" dirty="0" smtClean="0"/>
            <a:t>Inter office connectivity, Internet access, Storage, Data center</a:t>
          </a:r>
          <a:endParaRPr lang="en-US" sz="2100" kern="1200" dirty="0"/>
        </a:p>
        <a:p>
          <a:pPr marL="228600" lvl="1" indent="-228600" algn="l" defTabSz="933450" rtl="0">
            <a:lnSpc>
              <a:spcPct val="90000"/>
            </a:lnSpc>
            <a:spcBef>
              <a:spcPct val="0"/>
            </a:spcBef>
            <a:spcAft>
              <a:spcPct val="15000"/>
            </a:spcAft>
            <a:buChar char="••"/>
          </a:pPr>
          <a:r>
            <a:rPr lang="en-US" sz="2100" kern="1200" dirty="0" smtClean="0"/>
            <a:t>E-Line, E-LAN, E-Tree</a:t>
          </a:r>
          <a:endParaRPr lang="en-US" sz="2100" kern="1200" dirty="0"/>
        </a:p>
      </dsp:txBody>
      <dsp:txXfrm>
        <a:off x="1865907" y="0"/>
        <a:ext cx="6619279" cy="1688703"/>
      </dsp:txXfrm>
    </dsp:sp>
    <dsp:sp modelId="{3CE6666D-FC56-4DB3-A07A-952D2A853E02}">
      <dsp:nvSpPr>
        <dsp:cNvPr id="0" name=""/>
        <dsp:cNvSpPr/>
      </dsp:nvSpPr>
      <dsp:spPr>
        <a:xfrm>
          <a:off x="168870" y="168870"/>
          <a:ext cx="1697037" cy="1350962"/>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ABBE642-4EF2-4A6E-80BE-F8DA70D7248C}">
      <dsp:nvSpPr>
        <dsp:cNvPr id="0" name=""/>
        <dsp:cNvSpPr/>
      </dsp:nvSpPr>
      <dsp:spPr>
        <a:xfrm>
          <a:off x="0" y="1857573"/>
          <a:ext cx="8485187" cy="168870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n-US" sz="2700" b="1" kern="1200" dirty="0" smtClean="0"/>
            <a:t>Wholesale services</a:t>
          </a:r>
          <a:endParaRPr lang="en-US" sz="2700" kern="1200" dirty="0"/>
        </a:p>
        <a:p>
          <a:pPr marL="228600" lvl="1" indent="-228600" algn="l" defTabSz="933450" rtl="0">
            <a:lnSpc>
              <a:spcPct val="90000"/>
            </a:lnSpc>
            <a:spcBef>
              <a:spcPct val="0"/>
            </a:spcBef>
            <a:spcAft>
              <a:spcPct val="15000"/>
            </a:spcAft>
            <a:buChar char="••"/>
          </a:pPr>
          <a:r>
            <a:rPr lang="en-US" sz="2100" kern="1200" dirty="0" smtClean="0"/>
            <a:t>Transport services for service providers, E-NNI</a:t>
          </a:r>
          <a:endParaRPr lang="en-US" sz="2100" kern="1200" dirty="0"/>
        </a:p>
        <a:p>
          <a:pPr marL="228600" lvl="1" indent="-228600" algn="l" defTabSz="933450" rtl="0">
            <a:lnSpc>
              <a:spcPct val="90000"/>
            </a:lnSpc>
            <a:spcBef>
              <a:spcPct val="0"/>
            </a:spcBef>
            <a:spcAft>
              <a:spcPct val="15000"/>
            </a:spcAft>
            <a:buChar char="••"/>
          </a:pPr>
          <a:r>
            <a:rPr lang="en-US" sz="2100" kern="1200" dirty="0" smtClean="0"/>
            <a:t>E-Line, E-LAN, E-Tree</a:t>
          </a:r>
          <a:endParaRPr lang="en-US" sz="2100" kern="1200" dirty="0"/>
        </a:p>
      </dsp:txBody>
      <dsp:txXfrm>
        <a:off x="1865907" y="1857573"/>
        <a:ext cx="6619279" cy="1688703"/>
      </dsp:txXfrm>
    </dsp:sp>
    <dsp:sp modelId="{2FABE394-818C-4A40-9B3E-012971A7FA97}">
      <dsp:nvSpPr>
        <dsp:cNvPr id="0" name=""/>
        <dsp:cNvSpPr/>
      </dsp:nvSpPr>
      <dsp:spPr>
        <a:xfrm>
          <a:off x="168870" y="2026443"/>
          <a:ext cx="1697037" cy="1350962"/>
        </a:xfrm>
        <a:prstGeom prst="roundRect">
          <a:avLst>
            <a:gd name="adj" fmla="val 10000"/>
          </a:avLst>
        </a:prstGeom>
        <a:blipFill rotWithShape="0">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93EE442-639F-4939-B6AA-52606C50F903}">
      <dsp:nvSpPr>
        <dsp:cNvPr id="0" name=""/>
        <dsp:cNvSpPr/>
      </dsp:nvSpPr>
      <dsp:spPr>
        <a:xfrm>
          <a:off x="0" y="3715146"/>
          <a:ext cx="8485187" cy="168870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n-US" sz="2700" b="1" kern="1200" dirty="0" smtClean="0"/>
            <a:t>Mobile Backhaul - Wholesale/internal</a:t>
          </a:r>
          <a:endParaRPr lang="en-US" sz="2700" kern="1200" dirty="0"/>
        </a:p>
        <a:p>
          <a:pPr marL="228600" lvl="1" indent="-228600" algn="l" defTabSz="933450" rtl="0">
            <a:lnSpc>
              <a:spcPct val="90000"/>
            </a:lnSpc>
            <a:spcBef>
              <a:spcPct val="0"/>
            </a:spcBef>
            <a:spcAft>
              <a:spcPct val="15000"/>
            </a:spcAft>
            <a:buChar char="••"/>
          </a:pPr>
          <a:r>
            <a:rPr lang="en-US" sz="2100" kern="1200" dirty="0" smtClean="0"/>
            <a:t>2G, 3G, 2G+3G Mobile Backhauling</a:t>
          </a:r>
          <a:endParaRPr lang="en-US" sz="2100" kern="1200" dirty="0"/>
        </a:p>
        <a:p>
          <a:pPr marL="228600" lvl="1" indent="-228600" algn="l" defTabSz="933450" rtl="0">
            <a:lnSpc>
              <a:spcPct val="90000"/>
            </a:lnSpc>
            <a:spcBef>
              <a:spcPct val="0"/>
            </a:spcBef>
            <a:spcAft>
              <a:spcPct val="15000"/>
            </a:spcAft>
            <a:buChar char="••"/>
          </a:pPr>
          <a:r>
            <a:rPr lang="en-US" sz="2100" kern="1200" dirty="0" smtClean="0"/>
            <a:t>CES, Synchronization, E-Line, E-LAN, E-Tree</a:t>
          </a:r>
          <a:endParaRPr lang="en-US" sz="2100" kern="1200" dirty="0"/>
        </a:p>
      </dsp:txBody>
      <dsp:txXfrm>
        <a:off x="1865907" y="3715146"/>
        <a:ext cx="6619279" cy="1688703"/>
      </dsp:txXfrm>
    </dsp:sp>
    <dsp:sp modelId="{B5CD28BC-657F-43F2-92BB-51318D452ACE}">
      <dsp:nvSpPr>
        <dsp:cNvPr id="0" name=""/>
        <dsp:cNvSpPr/>
      </dsp:nvSpPr>
      <dsp:spPr>
        <a:xfrm>
          <a:off x="168870" y="3884017"/>
          <a:ext cx="1697037" cy="1350962"/>
        </a:xfrm>
        <a:prstGeom prst="roundRect">
          <a:avLst>
            <a:gd name="adj" fmla="val 10000"/>
          </a:avLst>
        </a:prstGeom>
        <a:blipFill rotWithShape="0">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094E94-5FE7-4CB2-AB0A-8E0EEA07C032}">
      <dsp:nvSpPr>
        <dsp:cNvPr id="0" name=""/>
        <dsp:cNvSpPr/>
      </dsp:nvSpPr>
      <dsp:spPr>
        <a:xfrm>
          <a:off x="0" y="1536"/>
          <a:ext cx="8593087" cy="73896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US" sz="2100" b="1" kern="1200" dirty="0" smtClean="0"/>
            <a:t>Verify installation, provisioning, and performance of Ethernet connection with line-rate test traffic</a:t>
          </a:r>
          <a:endParaRPr lang="en-US" sz="2100" kern="1200" dirty="0"/>
        </a:p>
      </dsp:txBody>
      <dsp:txXfrm>
        <a:off x="0" y="1536"/>
        <a:ext cx="8593087" cy="738964"/>
      </dsp:txXfrm>
    </dsp:sp>
    <dsp:sp modelId="{B21186B3-6ADC-4A44-9C63-B1B9E2D89054}">
      <dsp:nvSpPr>
        <dsp:cNvPr id="0" name=""/>
        <dsp:cNvSpPr/>
      </dsp:nvSpPr>
      <dsp:spPr>
        <a:xfrm rot="5400000">
          <a:off x="5553421" y="-1605542"/>
          <a:ext cx="591171" cy="5504947"/>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smtClean="0"/>
            <a:t>Ethernet OAM - 802.1ag </a:t>
          </a:r>
          <a:endParaRPr lang="en-US" sz="1200" kern="1200" dirty="0"/>
        </a:p>
        <a:p>
          <a:pPr marL="114300" lvl="1" indent="-114300" algn="l" defTabSz="533400" rtl="0">
            <a:lnSpc>
              <a:spcPct val="90000"/>
            </a:lnSpc>
            <a:spcBef>
              <a:spcPct val="0"/>
            </a:spcBef>
            <a:spcAft>
              <a:spcPct val="15000"/>
            </a:spcAft>
            <a:buChar char="••"/>
          </a:pPr>
          <a:r>
            <a:rPr lang="en-US" sz="1200" kern="1200" dirty="0" smtClean="0"/>
            <a:t>Continuity Check</a:t>
          </a:r>
          <a:endParaRPr lang="en-US" sz="1200" kern="1200" dirty="0"/>
        </a:p>
        <a:p>
          <a:pPr marL="114300" lvl="1" indent="-114300" algn="l" defTabSz="533400" rtl="0">
            <a:lnSpc>
              <a:spcPct val="90000"/>
            </a:lnSpc>
            <a:spcBef>
              <a:spcPct val="0"/>
            </a:spcBef>
            <a:spcAft>
              <a:spcPct val="15000"/>
            </a:spcAft>
            <a:buChar char="••"/>
          </a:pPr>
          <a:r>
            <a:rPr lang="en-US" sz="1200" kern="1200" dirty="0" smtClean="0"/>
            <a:t>MAC Ping</a:t>
          </a:r>
          <a:endParaRPr lang="en-US" sz="1200" kern="1200" dirty="0"/>
        </a:p>
      </dsp:txBody>
      <dsp:txXfrm rot="5400000">
        <a:off x="5553421" y="-1605542"/>
        <a:ext cx="591171" cy="5504947"/>
      </dsp:txXfrm>
    </dsp:sp>
    <dsp:sp modelId="{5675A92F-AFEC-4757-B070-7712BE2DBD5C}">
      <dsp:nvSpPr>
        <dsp:cNvPr id="0" name=""/>
        <dsp:cNvSpPr/>
      </dsp:nvSpPr>
      <dsp:spPr>
        <a:xfrm>
          <a:off x="0" y="777448"/>
          <a:ext cx="3096533" cy="73896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rtl="0">
            <a:lnSpc>
              <a:spcPct val="90000"/>
            </a:lnSpc>
            <a:spcBef>
              <a:spcPct val="0"/>
            </a:spcBef>
            <a:spcAft>
              <a:spcPct val="35000"/>
            </a:spcAft>
          </a:pPr>
          <a:r>
            <a:rPr lang="en-US" sz="2400" b="1" kern="1200" dirty="0" smtClean="0"/>
            <a:t>Connection Verification</a:t>
          </a:r>
          <a:endParaRPr lang="en-US" sz="2400" b="1" kern="1200" dirty="0"/>
        </a:p>
      </dsp:txBody>
      <dsp:txXfrm>
        <a:off x="0" y="777448"/>
        <a:ext cx="3096533" cy="738964"/>
      </dsp:txXfrm>
    </dsp:sp>
    <dsp:sp modelId="{D6A32606-B129-4698-AA75-CC80EF126B17}">
      <dsp:nvSpPr>
        <dsp:cNvPr id="0" name=""/>
        <dsp:cNvSpPr/>
      </dsp:nvSpPr>
      <dsp:spPr>
        <a:xfrm rot="5400000">
          <a:off x="5553421" y="-829630"/>
          <a:ext cx="591171" cy="5504947"/>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smtClean="0"/>
            <a:t>L1 physical interface loopback</a:t>
          </a:r>
          <a:endParaRPr lang="en-US" sz="1200" kern="1200" dirty="0"/>
        </a:p>
        <a:p>
          <a:pPr marL="114300" lvl="1" indent="-114300" algn="l" defTabSz="533400" rtl="0">
            <a:lnSpc>
              <a:spcPct val="90000"/>
            </a:lnSpc>
            <a:spcBef>
              <a:spcPct val="0"/>
            </a:spcBef>
            <a:spcAft>
              <a:spcPct val="15000"/>
            </a:spcAft>
            <a:buChar char="••"/>
          </a:pPr>
          <a:r>
            <a:rPr lang="en-US" sz="1200" kern="1200" dirty="0" smtClean="0"/>
            <a:t>L2/L3 Loopback per flow with MAC/IP swap (up to line rate)</a:t>
          </a:r>
          <a:endParaRPr lang="en-US" sz="1200" kern="1200" dirty="0"/>
        </a:p>
      </dsp:txBody>
      <dsp:txXfrm rot="5400000">
        <a:off x="5553421" y="-829630"/>
        <a:ext cx="591171" cy="5504947"/>
      </dsp:txXfrm>
    </dsp:sp>
    <dsp:sp modelId="{4A251E2F-55AB-4B3E-A767-A8B4795ECCF1}">
      <dsp:nvSpPr>
        <dsp:cNvPr id="0" name=""/>
        <dsp:cNvSpPr/>
      </dsp:nvSpPr>
      <dsp:spPr>
        <a:xfrm>
          <a:off x="0" y="1553361"/>
          <a:ext cx="3096533" cy="73896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rtl="0">
            <a:lnSpc>
              <a:spcPct val="90000"/>
            </a:lnSpc>
            <a:spcBef>
              <a:spcPct val="0"/>
            </a:spcBef>
            <a:spcAft>
              <a:spcPct val="35000"/>
            </a:spcAft>
          </a:pPr>
          <a:r>
            <a:rPr lang="en-US" sz="2400" b="1" kern="1200" dirty="0" smtClean="0"/>
            <a:t>Diagnostics Loopbacks</a:t>
          </a:r>
          <a:endParaRPr lang="en-US" sz="2400" b="1" kern="1200" dirty="0"/>
        </a:p>
      </dsp:txBody>
      <dsp:txXfrm>
        <a:off x="0" y="1553361"/>
        <a:ext cx="3096533" cy="738964"/>
      </dsp:txXfrm>
    </dsp:sp>
    <dsp:sp modelId="{35AE2FB7-F2FE-4768-AE7F-9E3212012F41}">
      <dsp:nvSpPr>
        <dsp:cNvPr id="0" name=""/>
        <dsp:cNvSpPr/>
      </dsp:nvSpPr>
      <dsp:spPr>
        <a:xfrm rot="5400000">
          <a:off x="5553421" y="-53717"/>
          <a:ext cx="591171" cy="5504947"/>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smtClean="0"/>
            <a:t>RFC-2544 based tests</a:t>
          </a:r>
          <a:endParaRPr lang="en-US" sz="1200" kern="1200" dirty="0"/>
        </a:p>
        <a:p>
          <a:pPr marL="114300" lvl="1" indent="-114300" algn="l" defTabSz="533400" rtl="0">
            <a:lnSpc>
              <a:spcPct val="90000"/>
            </a:lnSpc>
            <a:spcBef>
              <a:spcPct val="0"/>
            </a:spcBef>
            <a:spcAft>
              <a:spcPct val="15000"/>
            </a:spcAft>
            <a:buChar char="••"/>
          </a:pPr>
          <a:r>
            <a:rPr lang="en-US" sz="1200" kern="1200" dirty="0" smtClean="0"/>
            <a:t>Throughput,  Loss  and Delay tests</a:t>
          </a:r>
          <a:endParaRPr lang="en-US" sz="1200" kern="1200" dirty="0"/>
        </a:p>
        <a:p>
          <a:pPr marL="114300" lvl="1" indent="-114300" algn="l" defTabSz="533400" rtl="0">
            <a:lnSpc>
              <a:spcPct val="90000"/>
            </a:lnSpc>
            <a:spcBef>
              <a:spcPct val="0"/>
            </a:spcBef>
            <a:spcAft>
              <a:spcPct val="15000"/>
            </a:spcAft>
            <a:buChar char="••"/>
          </a:pPr>
          <a:r>
            <a:rPr lang="en-US" sz="1200" kern="1200" dirty="0" smtClean="0"/>
            <a:t>Data integrity tests (BERT), Delay Measurement</a:t>
          </a:r>
          <a:endParaRPr lang="en-US" sz="1200" kern="1200" dirty="0"/>
        </a:p>
      </dsp:txBody>
      <dsp:txXfrm rot="5400000">
        <a:off x="5553421" y="-53717"/>
        <a:ext cx="591171" cy="5504947"/>
      </dsp:txXfrm>
    </dsp:sp>
    <dsp:sp modelId="{F0725279-2660-4647-AE7D-185F71E8AB5D}">
      <dsp:nvSpPr>
        <dsp:cNvPr id="0" name=""/>
        <dsp:cNvSpPr/>
      </dsp:nvSpPr>
      <dsp:spPr>
        <a:xfrm>
          <a:off x="0" y="2329274"/>
          <a:ext cx="3096533" cy="73896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rtl="0">
            <a:lnSpc>
              <a:spcPct val="90000"/>
            </a:lnSpc>
            <a:spcBef>
              <a:spcPct val="0"/>
            </a:spcBef>
            <a:spcAft>
              <a:spcPct val="35000"/>
            </a:spcAft>
          </a:pPr>
          <a:r>
            <a:rPr lang="en-US" sz="2400" b="1" kern="1200" dirty="0" smtClean="0"/>
            <a:t>SLA Verification Testing</a:t>
          </a:r>
          <a:endParaRPr lang="en-US" sz="2400" b="1" kern="1200" dirty="0"/>
        </a:p>
      </dsp:txBody>
      <dsp:txXfrm>
        <a:off x="0" y="2329274"/>
        <a:ext cx="3096533" cy="73896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9CBA01-20AA-412C-B147-DE30CB5CDF68}">
      <dsp:nvSpPr>
        <dsp:cNvPr id="0" name=""/>
        <dsp:cNvSpPr/>
      </dsp:nvSpPr>
      <dsp:spPr>
        <a:xfrm rot="5400000">
          <a:off x="5290042" y="-2179509"/>
          <a:ext cx="791426" cy="535129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Ethernet OAM – Y.1731, Frame Delay, Frame Delay, Frame Loss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Service availability (G.826)</a:t>
          </a:r>
          <a:endParaRPr lang="en-US" sz="1600" kern="1200" dirty="0"/>
        </a:p>
      </dsp:txBody>
      <dsp:txXfrm rot="5400000">
        <a:off x="5290042" y="-2179509"/>
        <a:ext cx="791426" cy="5351299"/>
      </dsp:txXfrm>
    </dsp:sp>
    <dsp:sp modelId="{16DC0C54-B4E7-4871-A99E-A46C2ADCE208}">
      <dsp:nvSpPr>
        <dsp:cNvPr id="0" name=""/>
        <dsp:cNvSpPr/>
      </dsp:nvSpPr>
      <dsp:spPr>
        <a:xfrm>
          <a:off x="0" y="1498"/>
          <a:ext cx="3010105" cy="9892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l" defTabSz="1155700" rtl="0">
            <a:lnSpc>
              <a:spcPct val="90000"/>
            </a:lnSpc>
            <a:spcBef>
              <a:spcPct val="0"/>
            </a:spcBef>
            <a:spcAft>
              <a:spcPct val="35000"/>
            </a:spcAft>
          </a:pPr>
          <a:r>
            <a:rPr lang="en-US" sz="2600" b="1" kern="1200" dirty="0" smtClean="0"/>
            <a:t>Performance Monitoring</a:t>
          </a:r>
          <a:endParaRPr lang="en-US" sz="2600" kern="1200" dirty="0"/>
        </a:p>
      </dsp:txBody>
      <dsp:txXfrm>
        <a:off x="0" y="1498"/>
        <a:ext cx="3010105" cy="989282"/>
      </dsp:txXfrm>
    </dsp:sp>
    <dsp:sp modelId="{02BADD9D-52C4-418C-A815-B3572587B97D}">
      <dsp:nvSpPr>
        <dsp:cNvPr id="0" name=""/>
        <dsp:cNvSpPr/>
      </dsp:nvSpPr>
      <dsp:spPr>
        <a:xfrm rot="5400000">
          <a:off x="5290042" y="-1140762"/>
          <a:ext cx="791426" cy="535129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Defining SLA objectives and proactively notified when crossed</a:t>
          </a:r>
          <a:endParaRPr lang="en-US" sz="1600" kern="1200" dirty="0"/>
        </a:p>
        <a:p>
          <a:pPr marL="171450" lvl="1" indent="-171450" algn="l" defTabSz="711200" rtl="0">
            <a:lnSpc>
              <a:spcPct val="90000"/>
            </a:lnSpc>
            <a:spcBef>
              <a:spcPct val="0"/>
            </a:spcBef>
            <a:spcAft>
              <a:spcPct val="15000"/>
            </a:spcAft>
            <a:buChar char="••"/>
          </a:pPr>
          <a:r>
            <a:rPr lang="en-US" sz="1600" kern="1200" dirty="0" smtClean="0"/>
            <a:t>Alarms and traps on management system</a:t>
          </a:r>
          <a:endParaRPr lang="en-US" sz="1600" kern="1200" dirty="0"/>
        </a:p>
      </dsp:txBody>
      <dsp:txXfrm rot="5400000">
        <a:off x="5290042" y="-1140762"/>
        <a:ext cx="791426" cy="5351299"/>
      </dsp:txXfrm>
    </dsp:sp>
    <dsp:sp modelId="{1B68FC5A-AC67-4DE6-A81E-4D689B871922}">
      <dsp:nvSpPr>
        <dsp:cNvPr id="0" name=""/>
        <dsp:cNvSpPr/>
      </dsp:nvSpPr>
      <dsp:spPr>
        <a:xfrm>
          <a:off x="0" y="1040246"/>
          <a:ext cx="3010105" cy="9892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l" defTabSz="1155700" rtl="0">
            <a:lnSpc>
              <a:spcPct val="90000"/>
            </a:lnSpc>
            <a:spcBef>
              <a:spcPct val="0"/>
            </a:spcBef>
            <a:spcAft>
              <a:spcPct val="35000"/>
            </a:spcAft>
          </a:pPr>
          <a:r>
            <a:rPr lang="en-US" sz="2600" b="1" kern="1200" dirty="0" smtClean="0"/>
            <a:t>SLA Threshold Reporting</a:t>
          </a:r>
          <a:endParaRPr lang="en-US" sz="2600" kern="1200" dirty="0"/>
        </a:p>
      </dsp:txBody>
      <dsp:txXfrm>
        <a:off x="0" y="1040246"/>
        <a:ext cx="3010105" cy="989282"/>
      </dsp:txXfrm>
    </dsp:sp>
    <dsp:sp modelId="{E10CD396-87B4-48E1-99BF-A9DA057230CB}">
      <dsp:nvSpPr>
        <dsp:cNvPr id="0" name=""/>
        <dsp:cNvSpPr/>
      </dsp:nvSpPr>
      <dsp:spPr>
        <a:xfrm rot="5400000">
          <a:off x="5290042" y="-102014"/>
          <a:ext cx="791426" cy="535129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endParaRPr lang="en-US" sz="1600" kern="1200" dirty="0"/>
        </a:p>
        <a:p>
          <a:pPr marL="171450" lvl="1" indent="-171450" algn="l" defTabSz="711200" rtl="0">
            <a:lnSpc>
              <a:spcPct val="90000"/>
            </a:lnSpc>
            <a:spcBef>
              <a:spcPct val="0"/>
            </a:spcBef>
            <a:spcAft>
              <a:spcPct val="15000"/>
            </a:spcAft>
            <a:buChar char="••"/>
          </a:pPr>
          <a:r>
            <a:rPr lang="en-US" sz="1600" kern="1200" dirty="0" smtClean="0"/>
            <a:t>Statistics collection via SNMP or FTP</a:t>
          </a:r>
          <a:endParaRPr lang="en-US" sz="1600" kern="1200" dirty="0"/>
        </a:p>
        <a:p>
          <a:pPr marL="171450" lvl="1" indent="-171450" algn="l" defTabSz="711200" rtl="0">
            <a:lnSpc>
              <a:spcPct val="90000"/>
            </a:lnSpc>
            <a:spcBef>
              <a:spcPct val="0"/>
            </a:spcBef>
            <a:spcAft>
              <a:spcPct val="15000"/>
            </a:spcAft>
            <a:buChar char="••"/>
          </a:pPr>
          <a:r>
            <a:rPr lang="en-US" sz="1600" kern="1200" dirty="0" smtClean="0"/>
            <a:t>Statistics can be used to generate SLA reports</a:t>
          </a:r>
          <a:endParaRPr lang="en-US" sz="1600" kern="1200" dirty="0"/>
        </a:p>
        <a:p>
          <a:pPr marL="171450" lvl="1" indent="-171450" algn="l" defTabSz="711200" rtl="0">
            <a:lnSpc>
              <a:spcPct val="90000"/>
            </a:lnSpc>
            <a:spcBef>
              <a:spcPct val="0"/>
            </a:spcBef>
            <a:spcAft>
              <a:spcPct val="15000"/>
            </a:spcAft>
            <a:buChar char="••"/>
          </a:pPr>
          <a:endParaRPr lang="en-US" sz="1600" kern="1200" dirty="0"/>
        </a:p>
        <a:p>
          <a:pPr marL="171450" lvl="1" indent="-171450" algn="l" defTabSz="711200" rtl="0">
            <a:lnSpc>
              <a:spcPct val="90000"/>
            </a:lnSpc>
            <a:spcBef>
              <a:spcPct val="0"/>
            </a:spcBef>
            <a:spcAft>
              <a:spcPct val="15000"/>
            </a:spcAft>
            <a:buChar char="••"/>
          </a:pPr>
          <a:endParaRPr lang="en-US" sz="1600" kern="1200" dirty="0"/>
        </a:p>
      </dsp:txBody>
      <dsp:txXfrm rot="5400000">
        <a:off x="5290042" y="-102014"/>
        <a:ext cx="791426" cy="5351299"/>
      </dsp:txXfrm>
    </dsp:sp>
    <dsp:sp modelId="{27036B4A-218A-416A-8289-92A8737CC3FE}">
      <dsp:nvSpPr>
        <dsp:cNvPr id="0" name=""/>
        <dsp:cNvSpPr/>
      </dsp:nvSpPr>
      <dsp:spPr>
        <a:xfrm>
          <a:off x="0" y="2078993"/>
          <a:ext cx="3010105" cy="9892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l" defTabSz="1155700" rtl="0">
            <a:lnSpc>
              <a:spcPct val="90000"/>
            </a:lnSpc>
            <a:spcBef>
              <a:spcPct val="0"/>
            </a:spcBef>
            <a:spcAft>
              <a:spcPct val="35000"/>
            </a:spcAft>
          </a:pPr>
          <a:r>
            <a:rPr lang="en-US" sz="2600" b="1" kern="1200" dirty="0" smtClean="0"/>
            <a:t>Statistics Collection Reporting</a:t>
          </a:r>
          <a:endParaRPr lang="en-US" sz="2600" kern="1200" dirty="0"/>
        </a:p>
      </dsp:txBody>
      <dsp:txXfrm>
        <a:off x="0" y="2078993"/>
        <a:ext cx="3010105" cy="98928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9CBA01-20AA-412C-B147-DE30CB5CDF68}">
      <dsp:nvSpPr>
        <dsp:cNvPr id="0" name=""/>
        <dsp:cNvSpPr/>
      </dsp:nvSpPr>
      <dsp:spPr>
        <a:xfrm rot="5400000">
          <a:off x="5283151" y="-2246919"/>
          <a:ext cx="805208" cy="5351299"/>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solidFill>
                <a:prstClr val="black"/>
              </a:solidFill>
              <a:latin typeface="Calibri"/>
            </a:rPr>
            <a:t>Ethernet OAM – 802.1ag</a:t>
          </a:r>
          <a:endParaRPr lang="en-US" sz="1600" kern="1200" dirty="0"/>
        </a:p>
        <a:p>
          <a:pPr marL="171450" lvl="1" indent="-171450" algn="l" defTabSz="711200" rtl="0">
            <a:lnSpc>
              <a:spcPct val="90000"/>
            </a:lnSpc>
            <a:spcBef>
              <a:spcPct val="0"/>
            </a:spcBef>
            <a:spcAft>
              <a:spcPct val="15000"/>
            </a:spcAft>
            <a:buChar char="••"/>
          </a:pPr>
          <a:r>
            <a:rPr lang="en-US" sz="1600" kern="1200" dirty="0" smtClean="0">
              <a:solidFill>
                <a:prstClr val="black"/>
              </a:solidFill>
              <a:latin typeface="Calibri"/>
            </a:rPr>
            <a:t>Continuity Check, Loopback</a:t>
          </a:r>
          <a:endParaRPr lang="en-US" sz="1600" kern="1200" dirty="0"/>
        </a:p>
        <a:p>
          <a:pPr marL="171450" lvl="1" indent="-171450" algn="l" defTabSz="711200">
            <a:lnSpc>
              <a:spcPct val="90000"/>
            </a:lnSpc>
            <a:spcBef>
              <a:spcPct val="0"/>
            </a:spcBef>
            <a:spcAft>
              <a:spcPct val="15000"/>
            </a:spcAft>
            <a:buChar char="••"/>
          </a:pPr>
          <a:r>
            <a:rPr lang="en-US" sz="1600" kern="1200" dirty="0" smtClean="0">
              <a:solidFill>
                <a:prstClr val="black"/>
              </a:solidFill>
              <a:latin typeface="Calibri"/>
            </a:rPr>
            <a:t>Link Trace</a:t>
          </a:r>
          <a:endParaRPr lang="en-US" sz="1600" kern="1200" dirty="0">
            <a:solidFill>
              <a:prstClr val="black"/>
            </a:solidFill>
            <a:latin typeface="Calibri"/>
          </a:endParaRPr>
        </a:p>
      </dsp:txBody>
      <dsp:txXfrm rot="5400000">
        <a:off x="5283151" y="-2246919"/>
        <a:ext cx="805208" cy="5351299"/>
      </dsp:txXfrm>
    </dsp:sp>
    <dsp:sp modelId="{16DC0C54-B4E7-4871-A99E-A46C2ADCE208}">
      <dsp:nvSpPr>
        <dsp:cNvPr id="0" name=""/>
        <dsp:cNvSpPr/>
      </dsp:nvSpPr>
      <dsp:spPr>
        <a:xfrm>
          <a:off x="0" y="449"/>
          <a:ext cx="3010105" cy="85656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rtl="0">
            <a:lnSpc>
              <a:spcPct val="90000"/>
            </a:lnSpc>
            <a:spcBef>
              <a:spcPct val="0"/>
            </a:spcBef>
            <a:spcAft>
              <a:spcPct val="35000"/>
            </a:spcAft>
          </a:pPr>
          <a:r>
            <a:rPr lang="en-US" sz="2400" kern="1200" dirty="0" smtClean="0">
              <a:latin typeface="Calibri"/>
            </a:rPr>
            <a:t>Fault Detection &amp; Isolation</a:t>
          </a:r>
          <a:endParaRPr lang="en-US" sz="2400" kern="1200" dirty="0"/>
        </a:p>
      </dsp:txBody>
      <dsp:txXfrm>
        <a:off x="0" y="449"/>
        <a:ext cx="3010105" cy="856561"/>
      </dsp:txXfrm>
    </dsp:sp>
    <dsp:sp modelId="{02BADD9D-52C4-418C-A815-B3572587B97D}">
      <dsp:nvSpPr>
        <dsp:cNvPr id="0" name=""/>
        <dsp:cNvSpPr/>
      </dsp:nvSpPr>
      <dsp:spPr>
        <a:xfrm rot="5400000">
          <a:off x="5168154" y="-1170810"/>
          <a:ext cx="1024097" cy="5346073"/>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solidFill>
                <a:prstClr val="black"/>
              </a:solidFill>
              <a:latin typeface="Calibri"/>
            </a:rPr>
            <a:t>Ethernet OAM – Y.1731</a:t>
          </a:r>
          <a:endParaRPr lang="en-US" sz="1600" kern="1200" dirty="0"/>
        </a:p>
        <a:p>
          <a:pPr marL="342900" lvl="2" indent="-171450" algn="l" defTabSz="711200">
            <a:lnSpc>
              <a:spcPct val="90000"/>
            </a:lnSpc>
            <a:spcBef>
              <a:spcPct val="0"/>
            </a:spcBef>
            <a:spcAft>
              <a:spcPct val="15000"/>
            </a:spcAft>
            <a:buChar char="••"/>
          </a:pPr>
          <a:r>
            <a:rPr lang="en-US" sz="1600" kern="1200" dirty="0" smtClean="0">
              <a:solidFill>
                <a:prstClr val="black"/>
              </a:solidFill>
              <a:latin typeface="Calibri"/>
            </a:rPr>
            <a:t>Per EVC ‘Forward’ and ‘Backward ’ Alarm Propagation </a:t>
          </a:r>
          <a:endParaRPr lang="en-US" sz="1600" kern="1200" dirty="0">
            <a:solidFill>
              <a:prstClr val="black"/>
            </a:solidFill>
            <a:latin typeface="Calibri"/>
          </a:endParaRPr>
        </a:p>
        <a:p>
          <a:pPr marL="171450" lvl="1" indent="-171450" algn="l" defTabSz="711200">
            <a:lnSpc>
              <a:spcPct val="90000"/>
            </a:lnSpc>
            <a:spcBef>
              <a:spcPct val="0"/>
            </a:spcBef>
            <a:spcAft>
              <a:spcPct val="15000"/>
            </a:spcAft>
            <a:buChar char="••"/>
          </a:pPr>
          <a:r>
            <a:rPr lang="en-US" sz="1600" kern="1200" dirty="0" smtClean="0">
              <a:solidFill>
                <a:prstClr val="black"/>
              </a:solidFill>
              <a:latin typeface="Calibri"/>
            </a:rPr>
            <a:t>Dying Gasp indication to active - 802.3ah </a:t>
          </a:r>
          <a:endParaRPr lang="en-US" sz="1600" kern="1200" dirty="0">
            <a:solidFill>
              <a:prstClr val="black"/>
            </a:solidFill>
            <a:latin typeface="Calibri"/>
          </a:endParaRPr>
        </a:p>
        <a:p>
          <a:pPr marL="171450" lvl="1" indent="-171450" algn="l" defTabSz="711200">
            <a:lnSpc>
              <a:spcPct val="90000"/>
            </a:lnSpc>
            <a:spcBef>
              <a:spcPct val="0"/>
            </a:spcBef>
            <a:spcAft>
              <a:spcPct val="15000"/>
            </a:spcAft>
            <a:buChar char="••"/>
          </a:pPr>
          <a:r>
            <a:rPr lang="en-US" sz="1600" kern="1200" dirty="0" smtClean="0">
              <a:solidFill>
                <a:prstClr val="black"/>
              </a:solidFill>
              <a:latin typeface="Calibri"/>
            </a:rPr>
            <a:t>Per port  Alarm Propagation</a:t>
          </a:r>
          <a:endParaRPr lang="en-US" sz="1600" kern="1200" dirty="0">
            <a:solidFill>
              <a:prstClr val="black"/>
            </a:solidFill>
            <a:latin typeface="Calibri"/>
          </a:endParaRPr>
        </a:p>
      </dsp:txBody>
      <dsp:txXfrm rot="5400000">
        <a:off x="5168154" y="-1170810"/>
        <a:ext cx="1024097" cy="5346073"/>
      </dsp:txXfrm>
    </dsp:sp>
    <dsp:sp modelId="{1B68FC5A-AC67-4DE6-A81E-4D689B871922}">
      <dsp:nvSpPr>
        <dsp:cNvPr id="0" name=""/>
        <dsp:cNvSpPr/>
      </dsp:nvSpPr>
      <dsp:spPr>
        <a:xfrm>
          <a:off x="0" y="899838"/>
          <a:ext cx="3007166" cy="117865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rtl="0">
            <a:lnSpc>
              <a:spcPct val="90000"/>
            </a:lnSpc>
            <a:spcBef>
              <a:spcPct val="0"/>
            </a:spcBef>
            <a:spcAft>
              <a:spcPct val="35000"/>
            </a:spcAft>
          </a:pPr>
          <a:r>
            <a:rPr lang="en-US" sz="2400" kern="1200" dirty="0" smtClean="0">
              <a:solidFill>
                <a:prstClr val="white"/>
              </a:solidFill>
              <a:latin typeface="Calibri"/>
            </a:rPr>
            <a:t>Fault Propagation &amp; Notification</a:t>
          </a:r>
          <a:endParaRPr lang="en-US" sz="2400" kern="1200" dirty="0"/>
        </a:p>
      </dsp:txBody>
      <dsp:txXfrm>
        <a:off x="0" y="899838"/>
        <a:ext cx="3007166" cy="1178653"/>
      </dsp:txXfrm>
    </dsp:sp>
    <dsp:sp modelId="{E10CD396-87B4-48E1-99BF-A9DA057230CB}">
      <dsp:nvSpPr>
        <dsp:cNvPr id="0" name=""/>
        <dsp:cNvSpPr/>
      </dsp:nvSpPr>
      <dsp:spPr>
        <a:xfrm rot="5400000">
          <a:off x="5343130" y="-126048"/>
          <a:ext cx="685248" cy="5351299"/>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endParaRPr lang="en-US" sz="1600" kern="1200" dirty="0"/>
        </a:p>
        <a:p>
          <a:pPr marL="171450" lvl="1" indent="-171450" algn="l" defTabSz="711200" rtl="0">
            <a:lnSpc>
              <a:spcPct val="90000"/>
            </a:lnSpc>
            <a:spcBef>
              <a:spcPct val="0"/>
            </a:spcBef>
            <a:spcAft>
              <a:spcPct val="15000"/>
            </a:spcAft>
            <a:buChar char="••"/>
          </a:pPr>
          <a:r>
            <a:rPr lang="en-US" sz="1600" kern="1200" dirty="0" smtClean="0">
              <a:solidFill>
                <a:prstClr val="black"/>
              </a:solidFill>
              <a:latin typeface="Calibri"/>
            </a:rPr>
            <a:t>Linear Protection ( “EVC Protection”)  -G.8031 </a:t>
          </a:r>
          <a:endParaRPr lang="en-US" sz="1600" kern="1200" dirty="0"/>
        </a:p>
        <a:p>
          <a:pPr marL="171450" lvl="1" indent="-171450" algn="l" defTabSz="711200">
            <a:lnSpc>
              <a:spcPct val="90000"/>
            </a:lnSpc>
            <a:spcBef>
              <a:spcPct val="0"/>
            </a:spcBef>
            <a:spcAft>
              <a:spcPct val="15000"/>
            </a:spcAft>
            <a:buChar char="••"/>
          </a:pPr>
          <a:r>
            <a:rPr lang="en-US" sz="1600" kern="1200" dirty="0" smtClean="0">
              <a:solidFill>
                <a:prstClr val="black"/>
              </a:solidFill>
              <a:latin typeface="Calibri"/>
            </a:rPr>
            <a:t>Ethernet Ring Protection - G.8032</a:t>
          </a:r>
          <a:endParaRPr lang="en-US" sz="1600" kern="1200" dirty="0">
            <a:solidFill>
              <a:prstClr val="black"/>
            </a:solidFill>
            <a:latin typeface="Calibri"/>
          </a:endParaRPr>
        </a:p>
        <a:p>
          <a:pPr marL="171450" lvl="1" indent="-171450" algn="l" defTabSz="711200" rtl="0">
            <a:lnSpc>
              <a:spcPct val="90000"/>
            </a:lnSpc>
            <a:spcBef>
              <a:spcPct val="0"/>
            </a:spcBef>
            <a:spcAft>
              <a:spcPct val="15000"/>
            </a:spcAft>
            <a:buChar char="••"/>
          </a:pPr>
          <a:endParaRPr lang="en-US" sz="1600" kern="1200" dirty="0"/>
        </a:p>
      </dsp:txBody>
      <dsp:txXfrm rot="5400000">
        <a:off x="5343130" y="-126048"/>
        <a:ext cx="685248" cy="5351299"/>
      </dsp:txXfrm>
    </dsp:sp>
    <dsp:sp modelId="{27036B4A-218A-416A-8289-92A8737CC3FE}">
      <dsp:nvSpPr>
        <dsp:cNvPr id="0" name=""/>
        <dsp:cNvSpPr/>
      </dsp:nvSpPr>
      <dsp:spPr>
        <a:xfrm>
          <a:off x="0" y="2121320"/>
          <a:ext cx="3010105" cy="85656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rtl="0">
            <a:lnSpc>
              <a:spcPct val="90000"/>
            </a:lnSpc>
            <a:spcBef>
              <a:spcPct val="0"/>
            </a:spcBef>
            <a:spcAft>
              <a:spcPct val="35000"/>
            </a:spcAft>
          </a:pPr>
          <a:r>
            <a:rPr lang="en-US" sz="2400" kern="1200" dirty="0" smtClean="0">
              <a:solidFill>
                <a:prstClr val="white"/>
              </a:solidFill>
              <a:latin typeface="Calibri"/>
            </a:rPr>
            <a:t>Resiliency &amp; Repair</a:t>
          </a:r>
          <a:endParaRPr lang="en-US" sz="2400" kern="1200" dirty="0"/>
        </a:p>
      </dsp:txBody>
      <dsp:txXfrm>
        <a:off x="0" y="2121320"/>
        <a:ext cx="3010105" cy="856561"/>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7186" cy="496332"/>
          </a:xfrm>
          <a:prstGeom prst="rect">
            <a:avLst/>
          </a:prstGeom>
        </p:spPr>
        <p:txBody>
          <a:bodyPr vert="horz" lIns="90416" tIns="45208" rIns="90416" bIns="45208" rtlCol="0"/>
          <a:lstStyle>
            <a:lvl1pPr algn="l">
              <a:defRPr sz="1200"/>
            </a:lvl1pPr>
          </a:lstStyle>
          <a:p>
            <a:endParaRPr lang="en-US"/>
          </a:p>
        </p:txBody>
      </p:sp>
      <p:sp>
        <p:nvSpPr>
          <p:cNvPr id="3" name="Date Placeholder 2"/>
          <p:cNvSpPr>
            <a:spLocks noGrp="1"/>
          </p:cNvSpPr>
          <p:nvPr>
            <p:ph type="dt" idx="1"/>
          </p:nvPr>
        </p:nvSpPr>
        <p:spPr>
          <a:xfrm>
            <a:off x="3774011" y="0"/>
            <a:ext cx="2887186" cy="496332"/>
          </a:xfrm>
          <a:prstGeom prst="rect">
            <a:avLst/>
          </a:prstGeom>
        </p:spPr>
        <p:txBody>
          <a:bodyPr vert="horz" lIns="90416" tIns="45208" rIns="90416" bIns="45208" rtlCol="0"/>
          <a:lstStyle>
            <a:lvl1pPr algn="r">
              <a:defRPr sz="1200"/>
            </a:lvl1pPr>
          </a:lstStyle>
          <a:p>
            <a:fld id="{2BCB86C6-1435-4EAB-91FA-FC3DA723B1FB}" type="datetimeFigureOut">
              <a:rPr lang="en-US" smtClean="0"/>
              <a:pPr/>
              <a:t>19/02/2012</a:t>
            </a:fld>
            <a:endParaRPr lang="en-US"/>
          </a:p>
        </p:txBody>
      </p:sp>
      <p:sp>
        <p:nvSpPr>
          <p:cNvPr id="4" name="Slide Image Placeholder 3"/>
          <p:cNvSpPr>
            <a:spLocks noGrp="1" noRot="1" noChangeAspect="1"/>
          </p:cNvSpPr>
          <p:nvPr>
            <p:ph type="sldImg" idx="2"/>
          </p:nvPr>
        </p:nvSpPr>
        <p:spPr>
          <a:xfrm>
            <a:off x="850900" y="744538"/>
            <a:ext cx="4960938" cy="3722687"/>
          </a:xfrm>
          <a:prstGeom prst="rect">
            <a:avLst/>
          </a:prstGeom>
          <a:noFill/>
          <a:ln w="12700">
            <a:solidFill>
              <a:prstClr val="black"/>
            </a:solidFill>
          </a:ln>
        </p:spPr>
        <p:txBody>
          <a:bodyPr vert="horz" lIns="90416" tIns="45208" rIns="90416" bIns="45208" rtlCol="0" anchor="ctr"/>
          <a:lstStyle/>
          <a:p>
            <a:endParaRPr lang="en-US"/>
          </a:p>
        </p:txBody>
      </p:sp>
      <p:sp>
        <p:nvSpPr>
          <p:cNvPr id="5" name="Notes Placeholder 4"/>
          <p:cNvSpPr>
            <a:spLocks noGrp="1"/>
          </p:cNvSpPr>
          <p:nvPr>
            <p:ph type="body" sz="quarter" idx="3"/>
          </p:nvPr>
        </p:nvSpPr>
        <p:spPr>
          <a:xfrm>
            <a:off x="666274" y="4715153"/>
            <a:ext cx="5330190" cy="4466987"/>
          </a:xfrm>
          <a:prstGeom prst="rect">
            <a:avLst/>
          </a:prstGeom>
        </p:spPr>
        <p:txBody>
          <a:bodyPr vert="horz" lIns="90416" tIns="45208" rIns="90416" bIns="4520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4"/>
            <a:ext cx="2887186" cy="496332"/>
          </a:xfrm>
          <a:prstGeom prst="rect">
            <a:avLst/>
          </a:prstGeom>
        </p:spPr>
        <p:txBody>
          <a:bodyPr vert="horz" lIns="90416" tIns="45208" rIns="90416" bIns="45208" rtlCol="0" anchor="b"/>
          <a:lstStyle>
            <a:lvl1pPr algn="l">
              <a:defRPr sz="1200"/>
            </a:lvl1pPr>
          </a:lstStyle>
          <a:p>
            <a:endParaRPr lang="en-US"/>
          </a:p>
        </p:txBody>
      </p:sp>
      <p:sp>
        <p:nvSpPr>
          <p:cNvPr id="7" name="Slide Number Placeholder 6"/>
          <p:cNvSpPr>
            <a:spLocks noGrp="1"/>
          </p:cNvSpPr>
          <p:nvPr>
            <p:ph type="sldNum" sz="quarter" idx="5"/>
          </p:nvPr>
        </p:nvSpPr>
        <p:spPr>
          <a:xfrm>
            <a:off x="3774011" y="9428584"/>
            <a:ext cx="2887186" cy="496332"/>
          </a:xfrm>
          <a:prstGeom prst="rect">
            <a:avLst/>
          </a:prstGeom>
        </p:spPr>
        <p:txBody>
          <a:bodyPr vert="horz" lIns="90416" tIns="45208" rIns="90416" bIns="45208" rtlCol="0" anchor="b"/>
          <a:lstStyle>
            <a:lvl1pPr algn="r">
              <a:defRPr sz="1200"/>
            </a:lvl1pPr>
          </a:lstStyle>
          <a:p>
            <a:fld id="{9A3A5103-543A-4AFD-9104-3834F0C19FF6}" type="slidenum">
              <a:rPr lang="en-US" smtClean="0"/>
              <a:pPr/>
              <a:t>‹#›</a:t>
            </a:fld>
            <a:endParaRPr lang="en-US"/>
          </a:p>
        </p:txBody>
      </p:sp>
    </p:spTree>
    <p:extLst>
      <p:ext uri="{BB962C8B-B14F-4D97-AF65-F5344CB8AC3E}">
        <p14:creationId xmlns:p14="http://schemas.microsoft.com/office/powerpoint/2010/main" xmlns="" val="4080572490"/>
      </p:ext>
    </p:extLst>
  </p:cSld>
  <p:clrMap bg1="lt1" tx1="dk1" bg2="lt2" tx2="dk2" accent1="accent1" accent2="accent2" accent3="accent3" accent4="accent4" accent5="accent5" accent6="accent6" hlink="hlink" folHlink="folHlink"/>
  <p:notesStyle>
    <a:lvl1pPr marL="0" algn="l" defTabSz="913945" rtl="0" eaLnBrk="1" latinLnBrk="0" hangingPunct="1">
      <a:defRPr sz="1200" kern="1200">
        <a:solidFill>
          <a:schemeClr val="tx1"/>
        </a:solidFill>
        <a:latin typeface="+mn-lt"/>
        <a:ea typeface="+mn-ea"/>
        <a:cs typeface="+mn-cs"/>
      </a:defRPr>
    </a:lvl1pPr>
    <a:lvl2pPr marL="456971" algn="l" defTabSz="913945" rtl="0" eaLnBrk="1" latinLnBrk="0" hangingPunct="1">
      <a:defRPr sz="1200" kern="1200">
        <a:solidFill>
          <a:schemeClr val="tx1"/>
        </a:solidFill>
        <a:latin typeface="+mn-lt"/>
        <a:ea typeface="+mn-ea"/>
        <a:cs typeface="+mn-cs"/>
      </a:defRPr>
    </a:lvl2pPr>
    <a:lvl3pPr marL="913945" algn="l" defTabSz="913945" rtl="0" eaLnBrk="1" latinLnBrk="0" hangingPunct="1">
      <a:defRPr sz="1200" kern="1200">
        <a:solidFill>
          <a:schemeClr val="tx1"/>
        </a:solidFill>
        <a:latin typeface="+mn-lt"/>
        <a:ea typeface="+mn-ea"/>
        <a:cs typeface="+mn-cs"/>
      </a:defRPr>
    </a:lvl3pPr>
    <a:lvl4pPr marL="1370915" algn="l" defTabSz="913945" rtl="0" eaLnBrk="1" latinLnBrk="0" hangingPunct="1">
      <a:defRPr sz="1200" kern="1200">
        <a:solidFill>
          <a:schemeClr val="tx1"/>
        </a:solidFill>
        <a:latin typeface="+mn-lt"/>
        <a:ea typeface="+mn-ea"/>
        <a:cs typeface="+mn-cs"/>
      </a:defRPr>
    </a:lvl4pPr>
    <a:lvl5pPr marL="1827885" algn="l" defTabSz="913945" rtl="0" eaLnBrk="1" latinLnBrk="0" hangingPunct="1">
      <a:defRPr sz="1200" kern="1200">
        <a:solidFill>
          <a:schemeClr val="tx1"/>
        </a:solidFill>
        <a:latin typeface="+mn-lt"/>
        <a:ea typeface="+mn-ea"/>
        <a:cs typeface="+mn-cs"/>
      </a:defRPr>
    </a:lvl5pPr>
    <a:lvl6pPr marL="2284855" algn="l" defTabSz="913945" rtl="0" eaLnBrk="1" latinLnBrk="0" hangingPunct="1">
      <a:defRPr sz="1200" kern="1200">
        <a:solidFill>
          <a:schemeClr val="tx1"/>
        </a:solidFill>
        <a:latin typeface="+mn-lt"/>
        <a:ea typeface="+mn-ea"/>
        <a:cs typeface="+mn-cs"/>
      </a:defRPr>
    </a:lvl6pPr>
    <a:lvl7pPr marL="2741829" algn="l" defTabSz="913945" rtl="0" eaLnBrk="1" latinLnBrk="0" hangingPunct="1">
      <a:defRPr sz="1200" kern="1200">
        <a:solidFill>
          <a:schemeClr val="tx1"/>
        </a:solidFill>
        <a:latin typeface="+mn-lt"/>
        <a:ea typeface="+mn-ea"/>
        <a:cs typeface="+mn-cs"/>
      </a:defRPr>
    </a:lvl7pPr>
    <a:lvl8pPr marL="3198800" algn="l" defTabSz="913945" rtl="0" eaLnBrk="1" latinLnBrk="0" hangingPunct="1">
      <a:defRPr sz="1200" kern="1200">
        <a:solidFill>
          <a:schemeClr val="tx1"/>
        </a:solidFill>
        <a:latin typeface="+mn-lt"/>
        <a:ea typeface="+mn-ea"/>
        <a:cs typeface="+mn-cs"/>
      </a:defRPr>
    </a:lvl8pPr>
    <a:lvl9pPr marL="3655771" algn="l" defTabSz="91394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975B76C-EF21-4341-B136-7204CF7F8131}"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I mentioned I</a:t>
            </a:r>
            <a:r>
              <a:rPr lang="en-US" baseline="0" dirty="0" smtClean="0"/>
              <a:t> will execute the attention of the presentation of the ETH demarcation device  </a:t>
            </a:r>
          </a:p>
          <a:p>
            <a:r>
              <a:rPr lang="en-US" baseline="0" dirty="0" smtClean="0"/>
              <a:t>RAD carrier solution have a diversity of sophisticate L2 switch that can be located in the customer premises site ,  </a:t>
            </a:r>
          </a:p>
          <a:p>
            <a:r>
              <a:rPr lang="en-US" baseline="0" dirty="0" smtClean="0"/>
              <a:t>ETX-203AX with skills of ETH OAM H-</a:t>
            </a:r>
            <a:r>
              <a:rPr lang="en-US" baseline="0" dirty="0" err="1" smtClean="0"/>
              <a:t>QoS</a:t>
            </a:r>
            <a:r>
              <a:rPr lang="en-US" baseline="0" dirty="0" smtClean="0"/>
              <a:t> that appropriate for retail services based on native ETH </a:t>
            </a:r>
            <a:r>
              <a:rPr lang="en-US" sz="1200" kern="1200" baseline="0" dirty="0" smtClean="0">
                <a:solidFill>
                  <a:schemeClr val="tx1"/>
                </a:solidFill>
                <a:latin typeface="+mn-lt"/>
                <a:ea typeface="+mn-ea"/>
                <a:cs typeface="+mn-cs"/>
              </a:rPr>
              <a:t>clear demarcation point between the user and operator networks.</a:t>
            </a:r>
          </a:p>
          <a:p>
            <a:r>
              <a:rPr lang="en-US" sz="1200" kern="1200" baseline="0" dirty="0" smtClean="0">
                <a:solidFill>
                  <a:schemeClr val="tx1"/>
                </a:solidFill>
                <a:latin typeface="+mn-lt"/>
                <a:ea typeface="+mn-ea"/>
                <a:cs typeface="+mn-cs"/>
              </a:rPr>
              <a:t>The device delivers Ethernet E-line services (EPL and EVPL) and is MEF 9 MEF 14 certified.</a:t>
            </a:r>
            <a:r>
              <a:rPr lang="en-US" baseline="0" dirty="0" smtClean="0"/>
              <a:t> </a:t>
            </a:r>
          </a:p>
          <a:p>
            <a:r>
              <a:rPr lang="en-US" sz="1200" kern="1200" baseline="0" dirty="0" smtClean="0">
                <a:solidFill>
                  <a:schemeClr val="tx1"/>
                </a:solidFill>
                <a:latin typeface="+mn-lt"/>
                <a:ea typeface="+mn-ea"/>
                <a:cs typeface="+mn-cs"/>
              </a:rPr>
              <a:t>ETX-220A transports up to 20 </a:t>
            </a:r>
            <a:r>
              <a:rPr lang="en-US" sz="1200" kern="1200" baseline="0" dirty="0" err="1" smtClean="0">
                <a:solidFill>
                  <a:schemeClr val="tx1"/>
                </a:solidFill>
                <a:latin typeface="+mn-lt"/>
                <a:ea typeface="+mn-ea"/>
                <a:cs typeface="+mn-cs"/>
              </a:rPr>
              <a:t>Gbps</a:t>
            </a:r>
            <a:r>
              <a:rPr lang="en-US" sz="1200" kern="1200" baseline="0" dirty="0" smtClean="0">
                <a:solidFill>
                  <a:schemeClr val="tx1"/>
                </a:solidFill>
                <a:latin typeface="+mn-lt"/>
                <a:ea typeface="+mn-ea"/>
                <a:cs typeface="+mn-cs"/>
              </a:rPr>
              <a:t> ingress and 20 </a:t>
            </a:r>
            <a:r>
              <a:rPr lang="en-US" sz="1200" kern="1200" baseline="0" dirty="0" err="1" smtClean="0">
                <a:solidFill>
                  <a:schemeClr val="tx1"/>
                </a:solidFill>
                <a:latin typeface="+mn-lt"/>
                <a:ea typeface="+mn-ea"/>
                <a:cs typeface="+mn-cs"/>
              </a:rPr>
              <a:t>Gbps</a:t>
            </a:r>
            <a:r>
              <a:rPr lang="en-US" sz="1200" kern="1200" baseline="0" dirty="0" smtClean="0">
                <a:solidFill>
                  <a:schemeClr val="tx1"/>
                </a:solidFill>
                <a:latin typeface="+mn-lt"/>
                <a:ea typeface="+mn-ea"/>
                <a:cs typeface="+mn-cs"/>
              </a:rPr>
              <a:t> egress throughput while ensuring SDH/SONET-like performance and Five Nines reliability</a:t>
            </a:r>
          </a:p>
          <a:p>
            <a:r>
              <a:rPr lang="en-US" sz="1200" kern="1200" baseline="0" dirty="0" smtClean="0">
                <a:solidFill>
                  <a:schemeClr val="tx1"/>
                </a:solidFill>
                <a:latin typeface="+mn-lt"/>
                <a:ea typeface="+mn-ea"/>
                <a:cs typeface="+mn-cs"/>
              </a:rPr>
              <a:t>And functions as a mobile demarcation device (MDD), efficiently managing mobile broadband traffic between the IP </a:t>
            </a:r>
            <a:r>
              <a:rPr lang="en-US" sz="1200" kern="1200" baseline="0" dirty="0" err="1" smtClean="0">
                <a:solidFill>
                  <a:schemeClr val="tx1"/>
                </a:solidFill>
                <a:latin typeface="+mn-lt"/>
                <a:ea typeface="+mn-ea"/>
                <a:cs typeface="+mn-cs"/>
              </a:rPr>
              <a:t>NodeB</a:t>
            </a:r>
            <a:r>
              <a:rPr lang="en-US" sz="1200" kern="1200" baseline="0" dirty="0" smtClean="0">
                <a:solidFill>
                  <a:schemeClr val="tx1"/>
                </a:solidFill>
                <a:latin typeface="+mn-lt"/>
                <a:ea typeface="+mn-ea"/>
                <a:cs typeface="+mn-cs"/>
              </a:rPr>
              <a:t>/ LTE </a:t>
            </a:r>
            <a:r>
              <a:rPr lang="en-US" sz="1200" kern="1200" baseline="0" dirty="0" err="1" smtClean="0">
                <a:solidFill>
                  <a:schemeClr val="tx1"/>
                </a:solidFill>
                <a:latin typeface="+mn-lt"/>
                <a:ea typeface="+mn-ea"/>
                <a:cs typeface="+mn-cs"/>
              </a:rPr>
              <a:t>eNodeB</a:t>
            </a:r>
            <a:r>
              <a:rPr lang="en-US" sz="1200" kern="1200" baseline="0" dirty="0" smtClean="0">
                <a:solidFill>
                  <a:schemeClr val="tx1"/>
                </a:solidFill>
                <a:latin typeface="+mn-lt"/>
                <a:ea typeface="+mn-ea"/>
                <a:cs typeface="+mn-cs"/>
              </a:rPr>
              <a:t> and the</a:t>
            </a:r>
          </a:p>
          <a:p>
            <a:r>
              <a:rPr lang="en-US" sz="1200" kern="1200" baseline="0" dirty="0" smtClean="0">
                <a:solidFill>
                  <a:schemeClr val="tx1"/>
                </a:solidFill>
                <a:latin typeface="+mn-lt"/>
                <a:ea typeface="+mn-ea"/>
                <a:cs typeface="+mn-cs"/>
              </a:rPr>
              <a:t>network core with SLA assurance </a:t>
            </a:r>
          </a:p>
          <a:p>
            <a:r>
              <a:rPr lang="en-US" sz="1200" kern="1200" baseline="0" dirty="0" smtClean="0">
                <a:solidFill>
                  <a:schemeClr val="tx1"/>
                </a:solidFill>
                <a:latin typeface="+mn-lt"/>
                <a:ea typeface="+mn-ea"/>
                <a:cs typeface="+mn-cs"/>
              </a:rPr>
              <a:t>There is no doubt that RAD solution can be appropriate for two market segment  of Retail and Mobile B. , I proud to state that RAD narrow the gap and currently we have a entire  solution end to end from the remote site to Pre-aggregation device  </a:t>
            </a:r>
            <a:endParaRPr lang="en-US" dirty="0"/>
          </a:p>
        </p:txBody>
      </p:sp>
      <p:sp>
        <p:nvSpPr>
          <p:cNvPr id="4" name="Slide Number Placeholder 3"/>
          <p:cNvSpPr>
            <a:spLocks noGrp="1"/>
          </p:cNvSpPr>
          <p:nvPr>
            <p:ph type="sldNum" sz="quarter" idx="10"/>
          </p:nvPr>
        </p:nvSpPr>
        <p:spPr/>
        <p:txBody>
          <a:bodyPr/>
          <a:lstStyle/>
          <a:p>
            <a:fld id="{9A3A5103-543A-4AFD-9104-3834F0C19FF6}"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addition application that demonstrate the inclusive solution with sophisticate demarcation , ETX-5300 garter the </a:t>
            </a:r>
            <a:r>
              <a:rPr lang="en-US" baseline="0" dirty="0" err="1" smtClean="0"/>
              <a:t>Gbe</a:t>
            </a:r>
            <a:r>
              <a:rPr lang="en-US" baseline="0" dirty="0" smtClean="0"/>
              <a:t> or 10G interface from the remote branch and tunneling on 10G interface directly to PE , Pre aggregation device is one of the aim of the ETX-5300A as probably you know the pricing of the </a:t>
            </a:r>
            <a:r>
              <a:rPr lang="en-US" baseline="0" dirty="0" err="1" smtClean="0"/>
              <a:t>GbEs</a:t>
            </a:r>
            <a:r>
              <a:rPr lang="en-US" baseline="0" dirty="0" smtClean="0"/>
              <a:t> port in the PE are expensive so it considerable to using with  Pre-aggregation as cost effective solution </a:t>
            </a:r>
            <a:endParaRPr lang="en-US" dirty="0"/>
          </a:p>
        </p:txBody>
      </p:sp>
      <p:sp>
        <p:nvSpPr>
          <p:cNvPr id="4" name="Slide Number Placeholder 3"/>
          <p:cNvSpPr>
            <a:spLocks noGrp="1"/>
          </p:cNvSpPr>
          <p:nvPr>
            <p:ph type="sldNum" sz="quarter" idx="10"/>
          </p:nvPr>
        </p:nvSpPr>
        <p:spPr>
          <a:xfrm>
            <a:off x="3773476" y="9429360"/>
            <a:ext cx="2887706" cy="495700"/>
          </a:xfrm>
          <a:prstGeom prst="rect">
            <a:avLst/>
          </a:prstGeom>
        </p:spPr>
        <p:txBody>
          <a:bodyPr lIns="90416" tIns="45208" rIns="90416" bIns="45208"/>
          <a:lstStyle/>
          <a:p>
            <a:fld id="{9441EB47-A09F-4822-9602-CA6C2E9A9498}" type="slidenum">
              <a:rPr lang="en-US" smtClean="0"/>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Further application for</a:t>
            </a:r>
            <a:r>
              <a:rPr lang="en-US" baseline="0" dirty="0" smtClean="0"/>
              <a:t> ETX-5300A , in case that carrier still using with media convertor but still willing to utilize the carrier ETH </a:t>
            </a:r>
            <a:r>
              <a:rPr lang="en-US" baseline="0" dirty="0" err="1" smtClean="0"/>
              <a:t>capaility</a:t>
            </a:r>
            <a:r>
              <a:rPr lang="en-US" baseline="0" dirty="0" smtClean="0"/>
              <a:t> , so y the ETX-5300A he will be able to define and </a:t>
            </a:r>
            <a:r>
              <a:rPr lang="en-US" baseline="0" dirty="0" err="1" smtClean="0"/>
              <a:t>coomit</a:t>
            </a:r>
            <a:r>
              <a:rPr lang="en-US" baseline="0" dirty="0" smtClean="0"/>
              <a:t> to SLA using with ETH-OAM and classify  </a:t>
            </a:r>
            <a:r>
              <a:rPr lang="en-US" baseline="0" smtClean="0"/>
              <a:t>and mapped </a:t>
            </a:r>
            <a:endParaRPr lang="en-US" dirty="0"/>
          </a:p>
        </p:txBody>
      </p:sp>
      <p:sp>
        <p:nvSpPr>
          <p:cNvPr id="4" name="Slide Number Placeholder 3"/>
          <p:cNvSpPr>
            <a:spLocks noGrp="1"/>
          </p:cNvSpPr>
          <p:nvPr>
            <p:ph type="sldNum" sz="quarter" idx="10"/>
          </p:nvPr>
        </p:nvSpPr>
        <p:spPr/>
        <p:txBody>
          <a:bodyPr/>
          <a:lstStyle/>
          <a:p>
            <a:fld id="{9A3A5103-543A-4AFD-9104-3834F0C19FF6}"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14" y="746709"/>
            <a:ext cx="4894310" cy="3722489"/>
          </a:xfrm>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EA545DF2-B85A-4165-8BEF-52CF77141B9E}" type="slidenum">
              <a:rPr lang="en-US" smtClean="0"/>
              <a:pPr>
                <a:defRPr/>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Carriers and service providers deploying business Ethernet VPNs must also be prepared to deliver measurable and enforceable SLAs that detail commitments for user traffic handling, bandwidth and performance guarantees, availability, as well as for response and repair times. This requires the installation of intelligent demarcation devices, or network termination units (NTUs), at the customer premises, to ensure end-to-end service control and efficient service provisioning from the service hand-off points. Such Ethernet demarcation devices are ideally equipped with Ethernet SLA support tools, including advanced service delivery and service assurance capabilities </a:t>
            </a:r>
          </a:p>
          <a:p>
            <a:r>
              <a:rPr lang="en-US" sz="1200" kern="1200" baseline="0" dirty="0" smtClean="0">
                <a:solidFill>
                  <a:schemeClr val="tx1"/>
                </a:solidFill>
                <a:latin typeface="+mn-lt"/>
                <a:ea typeface="+mn-ea"/>
                <a:cs typeface="+mn-cs"/>
              </a:rPr>
              <a:t>Excess BW </a:t>
            </a:r>
          </a:p>
          <a:p>
            <a:endParaRPr lang="en-US" sz="1200" kern="1200" baseline="0" dirty="0">
              <a:solidFill>
                <a:schemeClr val="tx1"/>
              </a:solidFill>
              <a:latin typeface="+mn-lt"/>
              <a:ea typeface="+mn-ea"/>
              <a:cs typeface="+mn-cs"/>
            </a:endParaRPr>
          </a:p>
          <a:p>
            <a:r>
              <a:rPr lang="en-US" sz="1200" kern="1200" baseline="0" dirty="0" smtClean="0">
                <a:solidFill>
                  <a:schemeClr val="tx1"/>
                </a:solidFill>
                <a:latin typeface="+mn-lt"/>
                <a:ea typeface="+mn-ea"/>
                <a:cs typeface="+mn-cs"/>
              </a:rPr>
              <a:t>The demarcation device provide a uniqueness engine of </a:t>
            </a:r>
            <a:r>
              <a:rPr lang="en-US" sz="1200" kern="1200" baseline="0" dirty="0" err="1" smtClean="0">
                <a:solidFill>
                  <a:schemeClr val="tx1"/>
                </a:solidFill>
                <a:latin typeface="+mn-lt"/>
                <a:ea typeface="+mn-ea"/>
                <a:cs typeface="+mn-cs"/>
              </a:rPr>
              <a:t>QoS</a:t>
            </a:r>
            <a:r>
              <a:rPr lang="en-US" sz="1200" kern="1200" baseline="0" dirty="0" smtClean="0">
                <a:solidFill>
                  <a:schemeClr val="tx1"/>
                </a:solidFill>
                <a:latin typeface="+mn-lt"/>
                <a:ea typeface="+mn-ea"/>
                <a:cs typeface="+mn-cs"/>
              </a:rPr>
              <a:t>  , with inelegant structure of </a:t>
            </a:r>
            <a:r>
              <a:rPr lang="en-US" sz="1200" kern="1200" baseline="0" dirty="0" err="1" smtClean="0">
                <a:solidFill>
                  <a:schemeClr val="tx1"/>
                </a:solidFill>
                <a:latin typeface="+mn-lt"/>
                <a:ea typeface="+mn-ea"/>
                <a:cs typeface="+mn-cs"/>
              </a:rPr>
              <a:t>QoS</a:t>
            </a:r>
            <a:r>
              <a:rPr lang="en-US" sz="1200" kern="1200" baseline="0" dirty="0" smtClean="0">
                <a:solidFill>
                  <a:schemeClr val="tx1"/>
                </a:solidFill>
                <a:latin typeface="+mn-lt"/>
                <a:ea typeface="+mn-ea"/>
                <a:cs typeface="+mn-cs"/>
              </a:rPr>
              <a:t> .that allow to offer EVPL services meaning to execute consultation of various services per VLAN </a:t>
            </a:r>
          </a:p>
          <a:p>
            <a:r>
              <a:rPr lang="en-US" sz="1200" kern="1200" baseline="0" dirty="0" smtClean="0">
                <a:solidFill>
                  <a:schemeClr val="tx1"/>
                </a:solidFill>
                <a:latin typeface="+mn-lt"/>
                <a:ea typeface="+mn-ea"/>
                <a:cs typeface="+mn-cs"/>
              </a:rPr>
              <a:t>The engine of </a:t>
            </a:r>
            <a:r>
              <a:rPr lang="en-US" sz="1200" kern="1200" baseline="0" dirty="0" err="1" smtClean="0">
                <a:solidFill>
                  <a:schemeClr val="tx1"/>
                </a:solidFill>
                <a:latin typeface="+mn-lt"/>
                <a:ea typeface="+mn-ea"/>
                <a:cs typeface="+mn-cs"/>
              </a:rPr>
              <a:t>QoS</a:t>
            </a:r>
            <a:r>
              <a:rPr lang="en-US" sz="1200" kern="1200" baseline="0" dirty="0" smtClean="0">
                <a:solidFill>
                  <a:schemeClr val="tx1"/>
                </a:solidFill>
                <a:latin typeface="+mn-lt"/>
                <a:ea typeface="+mn-ea"/>
                <a:cs typeface="+mn-cs"/>
              </a:rPr>
              <a:t> contain several elements e.g. classification that identify the prioritization of the servicers , observation on the higher level and define the priority according to </a:t>
            </a:r>
            <a:r>
              <a:rPr lang="en-US" sz="1200" kern="1200" baseline="0" dirty="0" err="1" smtClean="0">
                <a:solidFill>
                  <a:schemeClr val="tx1"/>
                </a:solidFill>
                <a:latin typeface="+mn-lt"/>
                <a:ea typeface="+mn-ea"/>
                <a:cs typeface="+mn-cs"/>
              </a:rPr>
              <a:t>Pbit</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Vlan</a:t>
            </a:r>
            <a:r>
              <a:rPr lang="en-US" sz="1200" kern="1200" baseline="0" dirty="0" smtClean="0">
                <a:solidFill>
                  <a:schemeClr val="tx1"/>
                </a:solidFill>
                <a:latin typeface="+mn-lt"/>
                <a:ea typeface="+mn-ea"/>
                <a:cs typeface="+mn-cs"/>
              </a:rPr>
              <a:t> .</a:t>
            </a:r>
          </a:p>
          <a:p>
            <a:endParaRPr lang="en-US" sz="1200" kern="1200" baseline="0" dirty="0" smtClean="0">
              <a:solidFill>
                <a:schemeClr val="tx1"/>
              </a:solidFill>
              <a:latin typeface="+mn-lt"/>
              <a:ea typeface="+mn-ea"/>
              <a:cs typeface="+mn-cs"/>
            </a:endParaRPr>
          </a:p>
          <a:p>
            <a:r>
              <a:rPr lang="en-US" sz="1200" kern="1200" baseline="0" dirty="0" err="1" smtClean="0">
                <a:solidFill>
                  <a:schemeClr val="tx1"/>
                </a:solidFill>
                <a:latin typeface="+mn-lt"/>
                <a:ea typeface="+mn-ea"/>
                <a:cs typeface="+mn-cs"/>
              </a:rPr>
              <a:t>Policer</a:t>
            </a:r>
            <a:r>
              <a:rPr lang="en-US" sz="1200" kern="1200" baseline="0" dirty="0" smtClean="0">
                <a:solidFill>
                  <a:schemeClr val="tx1"/>
                </a:solidFill>
                <a:latin typeface="+mn-lt"/>
                <a:ea typeface="+mn-ea"/>
                <a:cs typeface="+mn-cs"/>
              </a:rPr>
              <a:t> – Define the bandwidth profile per flow services commit on CIR –Commit information rate and EIR in case of excess BW , WFQ scheduling that allow to tunnel the strict priority  and shaper that ensure SLA in congested link .</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A3A5103-543A-4AFD-9104-3834F0C19FF6}"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DCC9AC-898B-469B-BB10-03DC5983F0F2}" type="slidenum">
              <a:rPr lang="en-US"/>
              <a:pPr/>
              <a:t>18</a:t>
            </a:fld>
            <a:endParaRPr lang="en-US"/>
          </a:p>
        </p:txBody>
      </p:sp>
      <p:sp>
        <p:nvSpPr>
          <p:cNvPr id="1977346" name="Rectangle 2"/>
          <p:cNvSpPr>
            <a:spLocks noGrp="1" noRot="1" noChangeAspect="1" noChangeArrowheads="1" noTextEdit="1"/>
          </p:cNvSpPr>
          <p:nvPr>
            <p:ph type="sldImg"/>
          </p:nvPr>
        </p:nvSpPr>
        <p:spPr bwMode="auto">
          <a:xfrm>
            <a:off x="852488" y="746125"/>
            <a:ext cx="4959350" cy="3721100"/>
          </a:xfrm>
          <a:prstGeom prst="rect">
            <a:avLst/>
          </a:prstGeom>
          <a:solidFill>
            <a:srgbClr val="FFFFFF"/>
          </a:solidFill>
          <a:ln>
            <a:solidFill>
              <a:srgbClr val="000000"/>
            </a:solidFill>
            <a:miter lim="800000"/>
            <a:headEnd/>
            <a:tailEnd/>
          </a:ln>
        </p:spPr>
      </p:sp>
      <p:sp>
        <p:nvSpPr>
          <p:cNvPr id="1977347" name="Rectangle 3"/>
          <p:cNvSpPr>
            <a:spLocks noGrp="1" noChangeArrowheads="1"/>
          </p:cNvSpPr>
          <p:nvPr>
            <p:ph type="body" idx="1"/>
          </p:nvPr>
        </p:nvSpPr>
        <p:spPr bwMode="auto">
          <a:xfrm>
            <a:off x="888885" y="4715472"/>
            <a:ext cx="4884970" cy="4466039"/>
          </a:xfrm>
          <a:prstGeom prst="rect">
            <a:avLst/>
          </a:prstGeom>
          <a:solidFill>
            <a:srgbClr val="FFFFFF"/>
          </a:solidFill>
          <a:ln>
            <a:solidFill>
              <a:srgbClr val="000000"/>
            </a:solidFill>
            <a:miter lim="800000"/>
            <a:headEnd/>
            <a:tailEnd/>
          </a:ln>
        </p:spPr>
        <p:txBody>
          <a:bodyPr lIns="91433" tIns="45716" rIns="91433" bIns="45716"/>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xfrm>
            <a:off x="3774653" y="9428164"/>
            <a:ext cx="2886499" cy="496887"/>
          </a:xfrm>
          <a:prstGeom prst="rect">
            <a:avLst/>
          </a:prstGeom>
          <a:noFill/>
        </p:spPr>
        <p:txBody>
          <a:bodyPr/>
          <a:lstStyle/>
          <a:p>
            <a:fld id="{AC554D8D-9CD9-4934-BC6A-6D41A630FFF1}" type="slidenum">
              <a:rPr lang="en-US" smtClean="0"/>
              <a:pPr/>
              <a:t>19</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666564" y="4713841"/>
            <a:ext cx="5329613" cy="4469286"/>
          </a:xfrm>
          <a:noFill/>
          <a:ln/>
        </p:spPr>
        <p:txBody>
          <a:bodyPr/>
          <a:lstStyle/>
          <a:p>
            <a:endParaRPr lang="en-US" dirty="0" smtClean="0"/>
          </a:p>
          <a:p>
            <a:pPr>
              <a:spcBef>
                <a:spcPts val="1200"/>
              </a:spcBef>
              <a:buFontTx/>
              <a:buNone/>
            </a:pPr>
            <a:r>
              <a:rPr lang="en-US" dirty="0" smtClean="0"/>
              <a:t>Carrier Ethernet has replaced ATM as the default layer-2 Ethernet is by far the most widespread network interface</a:t>
            </a:r>
          </a:p>
          <a:p>
            <a:endParaRPr lang="en-US" dirty="0" smtClean="0"/>
          </a:p>
          <a:p>
            <a:r>
              <a:rPr lang="en-US" dirty="0" smtClean="0"/>
              <a:t> we</a:t>
            </a:r>
            <a:r>
              <a:rPr lang="en-US" baseline="0" dirty="0" smtClean="0"/>
              <a:t> still would like to allow for the SP to commit about availability and resilience , and also to provide visibility till the customer premises </a:t>
            </a:r>
          </a:p>
          <a:p>
            <a:r>
              <a:rPr lang="en-US" dirty="0" smtClean="0"/>
              <a:t>ETH OAM </a:t>
            </a:r>
          </a:p>
          <a:p>
            <a:endParaRPr lang="en-US" dirty="0" smtClean="0"/>
          </a:p>
          <a:p>
            <a:r>
              <a:rPr lang="en-US" sz="1200" kern="1200" baseline="0" dirty="0" smtClean="0">
                <a:solidFill>
                  <a:schemeClr val="tx1"/>
                </a:solidFill>
                <a:latin typeface="+mn-lt"/>
                <a:ea typeface="+mn-ea"/>
                <a:cs typeface="+mn-cs"/>
              </a:rPr>
              <a:t>OAM (Operation, Administration, and Maintenance) describes the monitoring of network</a:t>
            </a:r>
          </a:p>
          <a:p>
            <a:r>
              <a:rPr lang="en-US" sz="1200" kern="1200" baseline="0" dirty="0" smtClean="0">
                <a:solidFill>
                  <a:schemeClr val="tx1"/>
                </a:solidFill>
                <a:latin typeface="+mn-lt"/>
                <a:ea typeface="+mn-ea"/>
                <a:cs typeface="+mn-cs"/>
              </a:rPr>
              <a:t>operation by network operators. OAM is a set of functions used by the user that enables detection of network faults and measurement of network performance, as well as</a:t>
            </a:r>
          </a:p>
          <a:p>
            <a:r>
              <a:rPr lang="en-US" sz="1200" kern="1200" baseline="0" dirty="0" smtClean="0">
                <a:solidFill>
                  <a:schemeClr val="tx1"/>
                </a:solidFill>
                <a:latin typeface="+mn-lt"/>
                <a:ea typeface="+mn-ea"/>
                <a:cs typeface="+mn-cs"/>
              </a:rPr>
              <a:t>distribution of fault-related information. OAM may trigger control plane or management plane mechanisms, e.g. by activating rerouting or by raising alarms, but such functions are not part of the OAM itself. OAM functionality ensures that network operators comply with </a:t>
            </a:r>
            <a:r>
              <a:rPr lang="en-US" sz="1200" kern="1200" baseline="0" dirty="0" err="1" smtClean="0">
                <a:solidFill>
                  <a:schemeClr val="tx1"/>
                </a:solidFill>
                <a:latin typeface="+mn-lt"/>
                <a:ea typeface="+mn-ea"/>
                <a:cs typeface="+mn-cs"/>
              </a:rPr>
              <a:t>QoS</a:t>
            </a:r>
            <a:r>
              <a:rPr lang="en-US" sz="1200" kern="1200" baseline="0" dirty="0" smtClean="0">
                <a:solidFill>
                  <a:schemeClr val="tx1"/>
                </a:solidFill>
                <a:latin typeface="+mn-lt"/>
                <a:ea typeface="+mn-ea"/>
                <a:cs typeface="+mn-cs"/>
              </a:rPr>
              <a:t> guarantees, detect anomalies before they escalate, and isolate and bypass network</a:t>
            </a:r>
          </a:p>
          <a:p>
            <a:r>
              <a:rPr lang="en-US" sz="1200" kern="1200" baseline="0" dirty="0" smtClean="0">
                <a:solidFill>
                  <a:schemeClr val="tx1"/>
                </a:solidFill>
                <a:latin typeface="+mn-lt"/>
                <a:ea typeface="+mn-ea"/>
                <a:cs typeface="+mn-cs"/>
              </a:rPr>
              <a:t>defects.</a:t>
            </a:r>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xfrm>
            <a:off x="3774653" y="9428164"/>
            <a:ext cx="2886499" cy="496887"/>
          </a:xfrm>
          <a:prstGeom prst="rect">
            <a:avLst/>
          </a:prstGeom>
          <a:noFill/>
        </p:spPr>
        <p:txBody>
          <a:bodyPr/>
          <a:lstStyle/>
          <a:p>
            <a:fld id="{4D25245F-1771-4C4A-8991-EE83767FC175}" type="slidenum">
              <a:rPr lang="en-US" smtClean="0">
                <a:solidFill>
                  <a:srgbClr val="000000"/>
                </a:solidFill>
              </a:rPr>
              <a:pPr/>
              <a:t>20</a:t>
            </a:fld>
            <a:endParaRPr lang="en-US" dirty="0" smtClean="0">
              <a:solidFill>
                <a:srgbClr val="000000"/>
              </a:solidFill>
            </a:endParaRPr>
          </a:p>
        </p:txBody>
      </p:sp>
      <p:sp>
        <p:nvSpPr>
          <p:cNvPr id="149507" name="Rectangle 2"/>
          <p:cNvSpPr>
            <a:spLocks noGrp="1" noRot="1" noChangeAspect="1" noChangeArrowheads="1" noTextEdit="1"/>
          </p:cNvSpPr>
          <p:nvPr>
            <p:ph type="sldImg"/>
          </p:nvPr>
        </p:nvSpPr>
        <p:spPr>
          <a:solidFill>
            <a:srgbClr val="FFFFFF"/>
          </a:solidFill>
          <a:ln/>
        </p:spPr>
      </p:sp>
      <p:sp>
        <p:nvSpPr>
          <p:cNvPr id="149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0" u="none" dirty="0" smtClean="0">
                <a:solidFill>
                  <a:schemeClr val="tx2"/>
                </a:solidFill>
                <a:latin typeface="Calibri" pitchFamily="34" charset="0"/>
              </a:rPr>
              <a:t>Validate that the circuit has been installed and provisioned correctly</a:t>
            </a:r>
            <a:endParaRPr lang="en-US" sz="1200" dirty="0" smtClean="0"/>
          </a:p>
          <a:p>
            <a:pPr lvl="0"/>
            <a:r>
              <a:rPr lang="en-US" sz="1200" dirty="0" smtClean="0">
                <a:solidFill>
                  <a:schemeClr val="tx2"/>
                </a:solidFill>
                <a:latin typeface="Calibri" pitchFamily="34" charset="0"/>
              </a:rPr>
              <a:t>Validate throughput using RFC 2544 tests per service</a:t>
            </a:r>
            <a:endParaRPr lang="en-US" sz="1200" b="0" u="none" dirty="0" smtClean="0">
              <a:solidFill>
                <a:schemeClr val="tx2"/>
              </a:solidFill>
            </a:endParaRPr>
          </a:p>
          <a:p>
            <a:pPr lvl="0"/>
            <a:r>
              <a:rPr lang="en-US" sz="1200" dirty="0" smtClean="0">
                <a:solidFill>
                  <a:schemeClr val="tx2"/>
                </a:solidFill>
                <a:latin typeface="Calibri" pitchFamily="34" charset="0"/>
              </a:rPr>
              <a:t>Archive test results for reporting and future comparisons (“birth certificates”)</a:t>
            </a:r>
            <a:endParaRPr lang="en-US" sz="1200" b="0" u="none" dirty="0" smtClean="0">
              <a:solidFill>
                <a:schemeClr val="tx2"/>
              </a:solidFill>
            </a:endParaRPr>
          </a:p>
          <a:p>
            <a:r>
              <a:rPr lang="en-US" sz="1200" kern="1200" baseline="0" dirty="0" smtClean="0">
                <a:solidFill>
                  <a:schemeClr val="tx1"/>
                </a:solidFill>
                <a:latin typeface="+mn-lt"/>
                <a:ea typeface="+mn-ea"/>
                <a:cs typeface="+mn-cs"/>
              </a:rPr>
              <a:t>Controlled introduction of a new service typically includes such steps as service setup, in-field testing to validate link and service connectivity, and acceptance tests to verify that the service is running smoothly according to the SLA and the </a:t>
            </a:r>
            <a:r>
              <a:rPr lang="en-US" sz="1200" kern="1200" baseline="0" dirty="0" err="1" smtClean="0">
                <a:solidFill>
                  <a:schemeClr val="tx1"/>
                </a:solidFill>
                <a:latin typeface="+mn-lt"/>
                <a:ea typeface="+mn-ea"/>
                <a:cs typeface="+mn-cs"/>
              </a:rPr>
              <a:t>QoS</a:t>
            </a:r>
            <a:r>
              <a:rPr lang="en-US" sz="1200" kern="1200" baseline="0" dirty="0" smtClean="0">
                <a:solidFill>
                  <a:schemeClr val="tx1"/>
                </a:solidFill>
                <a:latin typeface="+mn-lt"/>
                <a:ea typeface="+mn-ea"/>
                <a:cs typeface="+mn-cs"/>
              </a:rPr>
              <a:t> (quality of service) and </a:t>
            </a:r>
            <a:r>
              <a:rPr lang="en-US" sz="1200" kern="1200" baseline="0" dirty="0" err="1" smtClean="0">
                <a:solidFill>
                  <a:schemeClr val="tx1"/>
                </a:solidFill>
                <a:latin typeface="+mn-lt"/>
                <a:ea typeface="+mn-ea"/>
                <a:cs typeface="+mn-cs"/>
              </a:rPr>
              <a:t>CoS</a:t>
            </a:r>
            <a:r>
              <a:rPr lang="en-US" sz="1200" kern="1200" baseline="0" dirty="0" smtClean="0">
                <a:solidFill>
                  <a:schemeClr val="tx1"/>
                </a:solidFill>
                <a:latin typeface="+mn-lt"/>
                <a:ea typeface="+mn-ea"/>
                <a:cs typeface="+mn-cs"/>
              </a:rPr>
              <a:t> (classes of service) it defines. Testing at this point also serves for generating a baseline for performance parameters, to which future test results will be compared. Specifically, KPI (key performance indicators) metrics are established for end-to-end throughput, packet delivery ratio, latency, and jitter. </a:t>
            </a:r>
            <a:endParaRPr lang="en-US" dirty="0"/>
          </a:p>
        </p:txBody>
      </p:sp>
      <p:sp>
        <p:nvSpPr>
          <p:cNvPr id="4" name="Slide Number Placeholder 3"/>
          <p:cNvSpPr>
            <a:spLocks noGrp="1"/>
          </p:cNvSpPr>
          <p:nvPr>
            <p:ph type="sldNum" sz="quarter" idx="10"/>
          </p:nvPr>
        </p:nvSpPr>
        <p:spPr/>
        <p:txBody>
          <a:bodyPr/>
          <a:lstStyle/>
          <a:p>
            <a:fld id="{9A3A5103-543A-4AFD-9104-3834F0C19FF6}"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dirty="0" smtClean="0">
                <a:solidFill>
                  <a:schemeClr val="tx2"/>
                </a:solidFill>
                <a:latin typeface="Calibri" pitchFamily="34" charset="0"/>
              </a:rPr>
              <a:t>Measure the Key Performance &amp; Quality Indicators for the service (24x7x365)</a:t>
            </a:r>
            <a:endParaRPr lang="en-US" sz="1200" dirty="0" smtClean="0"/>
          </a:p>
          <a:p>
            <a:pPr lvl="0"/>
            <a:r>
              <a:rPr lang="en-US" sz="1200" dirty="0" smtClean="0">
                <a:solidFill>
                  <a:schemeClr val="tx2"/>
                </a:solidFill>
                <a:latin typeface="Calibri" pitchFamily="34" charset="0"/>
              </a:rPr>
              <a:t>Carrier Ethernet OAM standards (</a:t>
            </a:r>
            <a:r>
              <a:rPr lang="en-US" sz="1200" baseline="0" dirty="0" smtClean="0">
                <a:solidFill>
                  <a:schemeClr val="tx2"/>
                </a:solidFill>
                <a:latin typeface="Calibri" pitchFamily="34" charset="0"/>
              </a:rPr>
              <a:t>802.1ag/Y.1731)</a:t>
            </a:r>
            <a:endParaRPr lang="en-US" sz="1200" dirty="0" smtClean="0">
              <a:solidFill>
                <a:schemeClr val="tx2"/>
              </a:solidFill>
              <a:latin typeface="Calibri" pitchFamily="34" charset="0"/>
            </a:endParaRPr>
          </a:p>
          <a:p>
            <a:pPr lvl="0"/>
            <a:r>
              <a:rPr lang="en-US" sz="1200" dirty="0" smtClean="0">
                <a:solidFill>
                  <a:schemeClr val="tx2"/>
                </a:solidFill>
                <a:latin typeface="Calibri" pitchFamily="34" charset="0"/>
              </a:rPr>
              <a:t>Alert and Alarm on service degradation and failures</a:t>
            </a:r>
          </a:p>
          <a:p>
            <a:pPr lvl="0"/>
            <a:r>
              <a:rPr lang="en-US" sz="1200" dirty="0" smtClean="0">
                <a:solidFill>
                  <a:schemeClr val="tx2"/>
                </a:solidFill>
                <a:latin typeface="Calibri" pitchFamily="34" charset="0"/>
              </a:rPr>
              <a:t>Provide reports to customers, NO</a:t>
            </a:r>
          </a:p>
          <a:p>
            <a:pPr lvl="0"/>
            <a:endParaRPr lang="en-US" sz="1200" dirty="0" smtClean="0">
              <a:solidFill>
                <a:schemeClr val="tx2"/>
              </a:solidFill>
              <a:latin typeface="Calibri" pitchFamily="34" charset="0"/>
            </a:endParaRPr>
          </a:p>
          <a:p>
            <a:pPr lvl="0"/>
            <a:r>
              <a:rPr lang="en-US" sz="1200" kern="1200" baseline="0" dirty="0" smtClean="0">
                <a:solidFill>
                  <a:schemeClr val="tx1"/>
                </a:solidFill>
                <a:latin typeface="+mn-lt"/>
                <a:ea typeface="+mn-ea"/>
                <a:cs typeface="+mn-cs"/>
              </a:rPr>
              <a:t>KPI measurements are also performed on an on-going basis, to monitor network health and ensure that </a:t>
            </a:r>
            <a:r>
              <a:rPr lang="en-US" sz="1200" kern="1200" baseline="0" dirty="0" err="1" smtClean="0">
                <a:solidFill>
                  <a:schemeClr val="tx1"/>
                </a:solidFill>
                <a:latin typeface="+mn-lt"/>
                <a:ea typeface="+mn-ea"/>
                <a:cs typeface="+mn-cs"/>
              </a:rPr>
              <a:t>QoS</a:t>
            </a:r>
            <a:r>
              <a:rPr lang="en-US" sz="1200" kern="1200" baseline="0" dirty="0" smtClean="0">
                <a:solidFill>
                  <a:schemeClr val="tx1"/>
                </a:solidFill>
                <a:latin typeface="+mn-lt"/>
                <a:ea typeface="+mn-ea"/>
                <a:cs typeface="+mn-cs"/>
              </a:rPr>
              <a:t> is maintained per class of service and in accordance with the contracted SLA. Continuous monitoring is required to detect service degradation and network congestion, prompting relevant alerts and advising when an increase in bandwidth is required. When service outages or connectivity faults are identified </a:t>
            </a:r>
            <a:r>
              <a:rPr lang="en-US" sz="1200" dirty="0" smtClean="0">
                <a:solidFill>
                  <a:schemeClr val="tx2"/>
                </a:solidFill>
                <a:latin typeface="Calibri" pitchFamily="34" charset="0"/>
              </a:rPr>
              <a:t>C users, executives and managers</a:t>
            </a:r>
          </a:p>
        </p:txBody>
      </p:sp>
      <p:sp>
        <p:nvSpPr>
          <p:cNvPr id="4" name="Slide Number Placeholder 3"/>
          <p:cNvSpPr>
            <a:spLocks noGrp="1"/>
          </p:cNvSpPr>
          <p:nvPr>
            <p:ph type="sldNum" sz="quarter" idx="10"/>
          </p:nvPr>
        </p:nvSpPr>
        <p:spPr/>
        <p:txBody>
          <a:bodyPr/>
          <a:lstStyle/>
          <a:p>
            <a:fld id="{9A3A5103-543A-4AFD-9104-3834F0C19FF6}"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for agenda</a:t>
            </a:r>
            <a:r>
              <a:rPr lang="en-US" baseline="0" dirty="0" smtClean="0"/>
              <a:t> :I will initiate with the Introduction and will continue with products overview , Target application , Value proposition   </a:t>
            </a:r>
          </a:p>
        </p:txBody>
      </p:sp>
      <p:sp>
        <p:nvSpPr>
          <p:cNvPr id="4" name="Slide Number Placeholder 3"/>
          <p:cNvSpPr>
            <a:spLocks noGrp="1"/>
          </p:cNvSpPr>
          <p:nvPr>
            <p:ph type="sldNum" sz="quarter" idx="10"/>
          </p:nvPr>
        </p:nvSpPr>
        <p:spPr/>
        <p:txBody>
          <a:bodyPr/>
          <a:lstStyle/>
          <a:p>
            <a:fld id="{9A3A5103-543A-4AFD-9104-3834F0C19FF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aseline="0" dirty="0" smtClean="0">
                <a:solidFill>
                  <a:schemeClr val="tx2"/>
                </a:solidFill>
                <a:latin typeface="Calibri" pitchFamily="34" charset="0"/>
              </a:rPr>
              <a:t>Avoid truck rolls as much as possible</a:t>
            </a:r>
            <a:endParaRPr lang="en-US" sz="1200" dirty="0" smtClean="0"/>
          </a:p>
          <a:p>
            <a:pPr lvl="0"/>
            <a:r>
              <a:rPr lang="en-US" sz="1200" baseline="0" dirty="0" smtClean="0">
                <a:solidFill>
                  <a:schemeClr val="tx2"/>
                </a:solidFill>
                <a:latin typeface="Calibri" pitchFamily="34" charset="0"/>
              </a:rPr>
              <a:t>On-demand in-service troubleshooting using standards based testing (802.1ag/Y.1731)</a:t>
            </a:r>
          </a:p>
          <a:p>
            <a:pPr lvl="0"/>
            <a:r>
              <a:rPr lang="en-US" sz="1200" baseline="0" dirty="0" smtClean="0">
                <a:solidFill>
                  <a:schemeClr val="tx2"/>
                </a:solidFill>
                <a:latin typeface="Calibri" pitchFamily="34" charset="0"/>
              </a:rPr>
              <a:t>On-demand out-of-service troubleshooting using standards based testing  RFC 2544</a:t>
            </a:r>
          </a:p>
          <a:p>
            <a:endParaRPr lang="en-US" dirty="0"/>
          </a:p>
        </p:txBody>
      </p:sp>
      <p:sp>
        <p:nvSpPr>
          <p:cNvPr id="4" name="Slide Number Placeholder 3"/>
          <p:cNvSpPr>
            <a:spLocks noGrp="1"/>
          </p:cNvSpPr>
          <p:nvPr>
            <p:ph type="sldNum" sz="quarter" idx="10"/>
          </p:nvPr>
        </p:nvSpPr>
        <p:spPr/>
        <p:txBody>
          <a:bodyPr/>
          <a:lstStyle/>
          <a:p>
            <a:fld id="{9A3A5103-543A-4AFD-9104-3834F0C19FF6}"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Internet Engineering Task Force (IETF) standard RFC-2544, Benchmarking Methodology for Network-Interconnect Devices, defines testing procedures for evaluating the performance of network devices, among which are network throughput measurements. These allow the service provider to baseline service performance and determine the available bandwidth for each EVC, by establishing the maximum transmission rate at which no packets are dropped. In addition to throughput testing, RFC-2544 includes frame loss and frame latency tests. </a:t>
            </a:r>
            <a:endParaRPr lang="en-US" dirty="0"/>
          </a:p>
        </p:txBody>
      </p:sp>
      <p:sp>
        <p:nvSpPr>
          <p:cNvPr id="4" name="Slide Number Placeholder 3"/>
          <p:cNvSpPr>
            <a:spLocks noGrp="1"/>
          </p:cNvSpPr>
          <p:nvPr>
            <p:ph type="sldNum" sz="quarter" idx="10"/>
          </p:nvPr>
        </p:nvSpPr>
        <p:spPr>
          <a:xfrm>
            <a:off x="3774010" y="9428583"/>
            <a:ext cx="2887186" cy="496332"/>
          </a:xfrm>
          <a:prstGeom prst="rect">
            <a:avLst/>
          </a:prstGeom>
        </p:spPr>
        <p:txBody>
          <a:bodyPr/>
          <a:lstStyle/>
          <a:p>
            <a:fld id="{4DC35F98-9FDF-49C8-A6F0-19E6E62CF69A}"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e-IL" smtClean="0"/>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BF16BB-29A1-45F5-ADFE-6B22728B7607}" type="slidenum">
              <a:rPr lang="en-US">
                <a:solidFill>
                  <a:prstClr val="black"/>
                </a:solidFill>
              </a:rPr>
              <a:pPr/>
              <a:t>26</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err="1" smtClean="0"/>
              <a:t>RADview</a:t>
            </a:r>
            <a:r>
              <a:rPr lang="en-US" sz="1200" dirty="0" smtClean="0"/>
              <a:t>-PM portal Collects, stores and presents KPIs (Key Performance Indicators) from RAD devices, fast and efficient!</a:t>
            </a:r>
          </a:p>
          <a:p>
            <a:r>
              <a:rPr lang="en-US" sz="1200" dirty="0" smtClean="0"/>
              <a:t>Accelerates the processing of new report definition </a:t>
            </a:r>
          </a:p>
          <a:p>
            <a:r>
              <a:rPr lang="en-US" sz="1200" dirty="0" smtClean="0"/>
              <a:t>Immediate detection of service degradation allows service providers to take remedial actions to quickly restore appropriate performance levels</a:t>
            </a:r>
          </a:p>
          <a:p>
            <a:r>
              <a:rPr lang="en-US" sz="1200" smtClean="0"/>
              <a:t>Easily evaluate actual performance over time and compare it to SLA guarantees based on Y.1731</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r>
              <a:rPr lang="en-US" dirty="0" smtClean="0"/>
              <a:t>Provision </a:t>
            </a:r>
          </a:p>
          <a:p>
            <a:pPr>
              <a:buFont typeface="Arial" pitchFamily="34" charset="0"/>
              <a:buChar char="•"/>
            </a:pPr>
            <a:r>
              <a:rPr lang="en-US" dirty="0" smtClean="0"/>
              <a:t>Monitor </a:t>
            </a:r>
          </a:p>
          <a:p>
            <a:pPr>
              <a:buFont typeface="Arial" pitchFamily="34" charset="0"/>
              <a:buChar char="•"/>
            </a:pPr>
            <a:r>
              <a:rPr lang="en-US" dirty="0" smtClean="0"/>
              <a:t>Maintain and Optimize</a:t>
            </a:r>
            <a:endParaRPr lang="en-US" sz="1300" kern="1200" baseline="0" dirty="0" smtClean="0">
              <a:solidFill>
                <a:schemeClr val="tx1"/>
              </a:solidFill>
              <a:latin typeface="Times New Roman" pitchFamily="18" charset="0"/>
              <a:ea typeface="+mn-ea"/>
              <a:cs typeface="Times New Roman" pitchFamily="18" charset="0"/>
            </a:endParaRPr>
          </a:p>
          <a:p>
            <a:pPr>
              <a:buFont typeface="Arial" pitchFamily="34" charset="0"/>
              <a:buChar char="•"/>
            </a:pPr>
            <a:r>
              <a:rPr lang="en-US" sz="1300" kern="1200" baseline="0" dirty="0" smtClean="0">
                <a:solidFill>
                  <a:schemeClr val="tx1"/>
                </a:solidFill>
                <a:latin typeface="Times New Roman" pitchFamily="18" charset="0"/>
                <a:ea typeface="+mn-ea"/>
                <a:cs typeface="Times New Roman" pitchFamily="18" charset="0"/>
              </a:rPr>
              <a:t>Accelerate time to market by reducing time and effort required for new service rollouts </a:t>
            </a:r>
          </a:p>
          <a:p>
            <a:pPr>
              <a:buFont typeface="Arial" pitchFamily="34" charset="0"/>
              <a:buChar char="•"/>
            </a:pPr>
            <a:r>
              <a:rPr lang="en-US" sz="1300" kern="1200" baseline="0" dirty="0" smtClean="0">
                <a:solidFill>
                  <a:schemeClr val="tx1"/>
                </a:solidFill>
                <a:latin typeface="Times New Roman" pitchFamily="18" charset="0"/>
                <a:ea typeface="+mn-ea"/>
                <a:cs typeface="Times New Roman" pitchFamily="18" charset="0"/>
              </a:rPr>
              <a:t>Cut down truck-rolls, on-site technician calls and Trouble Tickets with remote testing, end-to-end visibility and proactive monitoring </a:t>
            </a:r>
          </a:p>
          <a:p>
            <a:pPr>
              <a:buFont typeface="Arial" pitchFamily="34" charset="0"/>
              <a:buChar char="•"/>
            </a:pPr>
            <a:r>
              <a:rPr lang="en-US" sz="1300" kern="1200" baseline="0" dirty="0" smtClean="0">
                <a:solidFill>
                  <a:schemeClr val="tx1"/>
                </a:solidFill>
                <a:latin typeface="Times New Roman" pitchFamily="18" charset="0"/>
                <a:ea typeface="+mn-ea"/>
                <a:cs typeface="Times New Roman" pitchFamily="18" charset="0"/>
              </a:rPr>
              <a:t>Minimize penalties associated with SLA (service level agreement) breaches </a:t>
            </a:r>
          </a:p>
          <a:p>
            <a:pPr>
              <a:buFont typeface="Arial" pitchFamily="34" charset="0"/>
              <a:buChar char="•"/>
            </a:pPr>
            <a:r>
              <a:rPr lang="en-US" sz="1300" kern="1200" baseline="0" dirty="0" smtClean="0">
                <a:solidFill>
                  <a:schemeClr val="tx1"/>
                </a:solidFill>
                <a:latin typeface="Times New Roman" pitchFamily="18" charset="0"/>
                <a:ea typeface="+mn-ea"/>
                <a:cs typeface="Times New Roman" pitchFamily="18" charset="0"/>
              </a:rPr>
              <a:t>Reduce customer churn with clear service performance reporting and fewer billing disputes </a:t>
            </a:r>
          </a:p>
          <a:p>
            <a:pPr>
              <a:buFont typeface="Arial" pitchFamily="34" charset="0"/>
              <a:buChar char="•"/>
            </a:pPr>
            <a:r>
              <a:rPr lang="en-US" dirty="0" smtClean="0"/>
              <a:t>Services that crossed warning level </a:t>
            </a:r>
          </a:p>
          <a:p>
            <a:pPr>
              <a:buFont typeface="Arial" pitchFamily="34" charset="0"/>
              <a:buChar char="•"/>
            </a:pPr>
            <a:r>
              <a:rPr lang="en-US" dirty="0" smtClean="0"/>
              <a:t>Services that crossed error level </a:t>
            </a:r>
          </a:p>
          <a:p>
            <a:pPr>
              <a:buFont typeface="Arial" pitchFamily="34" charset="0"/>
              <a:buChar char="•"/>
            </a:pPr>
            <a:r>
              <a:rPr lang="en-US" dirty="0" smtClean="0"/>
              <a:t>Services that meet SLA without warning</a:t>
            </a:r>
          </a:p>
          <a:p>
            <a:pPr>
              <a:buFont typeface="Arial" pitchFamily="34" charset="0"/>
              <a:buChar char="•"/>
            </a:pPr>
            <a:endParaRPr lang="en-US" dirty="0" smtClean="0"/>
          </a:p>
          <a:p>
            <a:r>
              <a:rPr lang="en-US" dirty="0" smtClean="0"/>
              <a:t>Policy Management </a:t>
            </a:r>
          </a:p>
          <a:p>
            <a:pPr lvl="1"/>
            <a:r>
              <a:rPr lang="en-US" dirty="0" smtClean="0"/>
              <a:t>KPI selection</a:t>
            </a:r>
          </a:p>
          <a:p>
            <a:pPr lvl="1"/>
            <a:r>
              <a:rPr lang="en-US" dirty="0" smtClean="0"/>
              <a:t>Thresholds assignment</a:t>
            </a:r>
          </a:p>
          <a:p>
            <a:pPr lvl="1"/>
            <a:r>
              <a:rPr lang="en-US" dirty="0" smtClean="0"/>
              <a:t>Management of SLA violations</a:t>
            </a:r>
          </a:p>
          <a:p>
            <a:r>
              <a:rPr lang="en-US" dirty="0" smtClean="0"/>
              <a:t>Real-time status updates</a:t>
            </a:r>
          </a:p>
          <a:p>
            <a:pPr lvl="1"/>
            <a:r>
              <a:rPr lang="en-US" dirty="0" smtClean="0"/>
              <a:t>Indication of threshold crossing Alarms</a:t>
            </a:r>
          </a:p>
          <a:p>
            <a:r>
              <a:rPr lang="en-US" dirty="0" smtClean="0"/>
              <a:t>Aggregated OAM reports per Hour/Day/Week/Month</a:t>
            </a:r>
          </a:p>
          <a:p>
            <a:r>
              <a:rPr lang="en-US" dirty="0" smtClean="0"/>
              <a:t>Monthly SLA reports</a:t>
            </a:r>
          </a:p>
          <a:p>
            <a:r>
              <a:rPr lang="en-US" dirty="0" smtClean="0"/>
              <a:t>Dashboards for general SLA status at a glance	</a:t>
            </a:r>
          </a:p>
          <a:p>
            <a:r>
              <a:rPr lang="en-US" dirty="0" smtClean="0"/>
              <a:t>Monthly Scheduled reports (PDF)</a:t>
            </a:r>
          </a:p>
          <a:p>
            <a:r>
              <a:rPr lang="en-US" dirty="0" smtClean="0"/>
              <a:t>Customers management</a:t>
            </a:r>
          </a:p>
          <a:p>
            <a:pPr>
              <a:buFont typeface="Arial" pitchFamily="34" charset="0"/>
              <a:buChar char="•"/>
            </a:pPr>
            <a:endParaRPr lang="en-US" dirty="0" smtClean="0"/>
          </a:p>
          <a:p>
            <a:pPr>
              <a:buFont typeface="Arial" pitchFamily="34" charset="0"/>
              <a:buChar char="•"/>
            </a:pPr>
            <a:endParaRPr lang="en-US" sz="1300" kern="1200" baseline="0" dirty="0" smtClean="0">
              <a:solidFill>
                <a:schemeClr val="tx1"/>
              </a:solidFill>
              <a:latin typeface="Times New Roman" pitchFamily="18"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pPr>
              <a:defRPr/>
            </a:pPr>
            <a:fld id="{975E00D4-7F62-4121-B93F-EF4EC8CA34F0}" type="slidenum">
              <a:rPr lang="he-IL" smtClean="0"/>
              <a:pPr>
                <a:defRPr/>
              </a:pPr>
              <a:t>27</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76CC1766-0B04-4153-80D6-3DB0270F72F6}" type="slidenum">
              <a:rPr lang="en-US" smtClean="0"/>
              <a:pPr>
                <a:defRPr/>
              </a:pPr>
              <a:t>31</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76CC1766-0B04-4153-80D6-3DB0270F72F6}" type="slidenum">
              <a:rPr lang="en-US" smtClean="0"/>
              <a:pPr>
                <a:defRPr/>
              </a:pPr>
              <a:t>32</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76CC1766-0B04-4153-80D6-3DB0270F72F6}" type="slidenum">
              <a:rPr lang="en-US" smtClean="0"/>
              <a:pPr>
                <a:defRPr/>
              </a:pPr>
              <a:t>33</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CC1766-0B04-4153-80D6-3DB0270F72F6}" type="slidenum">
              <a:rPr lang="en-US" smtClean="0"/>
              <a:pPr>
                <a:defRPr/>
              </a:pPr>
              <a:t>34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Let make a marketing snapshot of the current perspective in the Eth carrier market </a:t>
            </a:r>
          </a:p>
          <a:p>
            <a:r>
              <a:rPr lang="en-US" sz="1200" kern="1200" dirty="0" smtClean="0">
                <a:solidFill>
                  <a:schemeClr val="tx1"/>
                </a:solidFill>
                <a:latin typeface="+mn-lt"/>
                <a:ea typeface="+mn-ea"/>
                <a:cs typeface="+mn-cs"/>
              </a:rPr>
              <a:t>We definitely are aware on the growing demands of growing bandwidth of a new services application for internet surfing video Conf high capacity agile infrastructure</a:t>
            </a:r>
          </a:p>
          <a:p>
            <a:r>
              <a:rPr lang="en-US" sz="1200" kern="1200" dirty="0" smtClean="0">
                <a:solidFill>
                  <a:schemeClr val="tx1"/>
                </a:solidFill>
                <a:latin typeface="+mn-lt"/>
                <a:ea typeface="+mn-ea"/>
                <a:cs typeface="+mn-cs"/>
              </a:rPr>
              <a:t>On the other hand the carrier still needs to dealing with the OPEX and trying to increase the revenue .</a:t>
            </a:r>
          </a:p>
          <a:p>
            <a:r>
              <a:rPr lang="en-US" sz="1200" kern="1200" dirty="0" smtClean="0">
                <a:solidFill>
                  <a:schemeClr val="tx1"/>
                </a:solidFill>
                <a:latin typeface="+mn-lt"/>
                <a:ea typeface="+mn-ea"/>
                <a:cs typeface="+mn-cs"/>
              </a:rPr>
              <a:t>TCO–</a:t>
            </a:r>
            <a:r>
              <a:rPr lang="en-US" sz="1200" kern="1200" baseline="0" dirty="0" smtClean="0">
                <a:solidFill>
                  <a:schemeClr val="tx1"/>
                </a:solidFill>
                <a:latin typeface="+mn-lt"/>
                <a:ea typeface="+mn-ea"/>
                <a:cs typeface="+mn-cs"/>
              </a:rPr>
              <a:t> total cost of ownership are the driven for carrier decision , hence the consumers are required high capacity and the carrier shall deal with </a:t>
            </a:r>
            <a:r>
              <a:rPr lang="en-US" sz="1200" kern="1200" baseline="0" dirty="0" err="1" smtClean="0">
                <a:solidFill>
                  <a:schemeClr val="tx1"/>
                </a:solidFill>
                <a:latin typeface="+mn-lt"/>
                <a:ea typeface="+mn-ea"/>
                <a:cs typeface="+mn-cs"/>
              </a:rPr>
              <a:t>opex</a:t>
            </a:r>
            <a:r>
              <a:rPr lang="en-US" sz="1200" kern="1200" baseline="0" dirty="0" smtClean="0">
                <a:solidFill>
                  <a:schemeClr val="tx1"/>
                </a:solidFill>
                <a:latin typeface="+mn-lt"/>
                <a:ea typeface="+mn-ea"/>
                <a:cs typeface="+mn-cs"/>
              </a:rPr>
              <a:t> revenue </a:t>
            </a:r>
          </a:p>
          <a:p>
            <a:r>
              <a:rPr lang="en-US" sz="1200" kern="1200" baseline="0" dirty="0" smtClean="0">
                <a:solidFill>
                  <a:schemeClr val="tx1"/>
                </a:solidFill>
                <a:latin typeface="+mn-lt"/>
                <a:ea typeface="+mn-ea"/>
                <a:cs typeface="+mn-cs"/>
              </a:rPr>
              <a:t>RAD Eth carrier solution provide to typical carrier to utilize the carrier ETH skills for provide abstract ETH L2 connectivity and nice tools for OPEX and SLA </a:t>
            </a:r>
            <a:endParaRPr lang="en-US" sz="1200" kern="1200" dirty="0" smtClean="0">
              <a:solidFill>
                <a:schemeClr val="tx1"/>
              </a:solidFill>
              <a:latin typeface="+mn-lt"/>
              <a:ea typeface="+mn-ea"/>
              <a:cs typeface="+mn-cs"/>
            </a:endParaRPr>
          </a:p>
          <a:p>
            <a:r>
              <a:rPr lang="en-US" dirty="0" smtClean="0"/>
              <a:t>Furthermore</a:t>
            </a:r>
            <a:r>
              <a:rPr lang="en-US" baseline="0" dirty="0" smtClean="0"/>
              <a:t> </a:t>
            </a:r>
            <a:r>
              <a:rPr lang="en-US" dirty="0" smtClean="0"/>
              <a:t>service providers are looking for and already provide SLA</a:t>
            </a:r>
            <a:r>
              <a:rPr lang="en-US" baseline="0" dirty="0" smtClean="0"/>
              <a:t> reports for end customer by ETH OAM and by our entire solution RAD have the ability to offer a solution with End to End SLA  that we have </a:t>
            </a:r>
            <a:r>
              <a:rPr lang="en-US" dirty="0" smtClean="0"/>
              <a:t>to roll out managed Ethernet services across different transport links.</a:t>
            </a:r>
          </a:p>
          <a:p>
            <a:r>
              <a:rPr lang="en-US" dirty="0" smtClean="0"/>
              <a:t> This challenge is compounded by the need to do that with end-to-end service reliability and measurable performance, at the lowest cost possible. </a:t>
            </a:r>
          </a:p>
          <a:p>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A3A5103-543A-4AFD-9104-3834F0C19FF6}"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CC1766-0B04-4153-80D6-3DB0270F72F6}" type="slidenum">
              <a:rPr lang="en-US" smtClean="0"/>
              <a:pPr>
                <a:defRPr/>
              </a:pPr>
              <a:t>36</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CC1766-0B04-4153-80D6-3DB0270F72F6}" type="slidenum">
              <a:rPr lang="en-US" smtClean="0"/>
              <a:pPr>
                <a:defRPr/>
              </a:pPr>
              <a:t>37</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76CC1766-0B04-4153-80D6-3DB0270F72F6}" type="slidenum">
              <a:rPr lang="en-US" smtClean="0"/>
              <a:pPr>
                <a:defRPr/>
              </a:pPr>
              <a:t>38</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76CC1766-0B04-4153-80D6-3DB0270F72F6}" type="slidenum">
              <a:rPr lang="en-US" smtClean="0"/>
              <a:pPr>
                <a:defRPr/>
              </a:pPr>
              <a:t>39</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DB00119-92BF-417F-A6EC-52CA6CDBD973}" type="slidenum">
              <a:rPr lang="en-US" smtClean="0"/>
              <a:pPr/>
              <a:t>40</a:t>
            </a:fld>
            <a:endParaRPr lang="en-US" smtClean="0"/>
          </a:p>
        </p:txBody>
      </p:sp>
      <p:sp>
        <p:nvSpPr>
          <p:cNvPr id="78851" name="Rectangle 2"/>
          <p:cNvSpPr>
            <a:spLocks noGrp="1" noRot="1" noChangeAspect="1" noChangeArrowheads="1" noTextEdit="1"/>
          </p:cNvSpPr>
          <p:nvPr>
            <p:ph type="sldImg"/>
          </p:nvPr>
        </p:nvSpPr>
        <p:spPr>
          <a:xfrm>
            <a:off x="850900" y="746125"/>
            <a:ext cx="4960938" cy="3722688"/>
          </a:xfrm>
          <a:solidFill>
            <a:srgbClr val="FFFFFF"/>
          </a:solidFill>
          <a:ln/>
        </p:spPr>
      </p:sp>
      <p:sp>
        <p:nvSpPr>
          <p:cNvPr id="78852" name="Rectangle 3"/>
          <p:cNvSpPr>
            <a:spLocks noGrp="1" noChangeArrowheads="1"/>
          </p:cNvSpPr>
          <p:nvPr>
            <p:ph type="body" idx="1"/>
          </p:nvPr>
        </p:nvSpPr>
        <p:spPr>
          <a:xfrm>
            <a:off x="887328" y="4713891"/>
            <a:ext cx="4888083" cy="4467619"/>
          </a:xfrm>
          <a:solidFill>
            <a:srgbClr val="FFFFFF"/>
          </a:solidFill>
          <a:ln>
            <a:solidFill>
              <a:srgbClr val="000000"/>
            </a:solidFill>
          </a:ln>
        </p:spPr>
        <p:txBody>
          <a:bodyPr lIns="91237" tIns="45618" rIns="91237" bIns="45618"/>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C3B493-716A-4917-905D-EF930EEE3385}" type="slidenum">
              <a:rPr lang="en-US"/>
              <a:pPr/>
              <a:t>4</a:t>
            </a:fld>
            <a:endParaRPr lang="en-US"/>
          </a:p>
        </p:txBody>
      </p:sp>
      <p:sp>
        <p:nvSpPr>
          <p:cNvPr id="1921026" name="Rectangle 2"/>
          <p:cNvSpPr>
            <a:spLocks noGrp="1" noRot="1" noChangeAspect="1" noChangeArrowheads="1" noTextEdit="1"/>
          </p:cNvSpPr>
          <p:nvPr>
            <p:ph type="sldImg"/>
          </p:nvPr>
        </p:nvSpPr>
        <p:spPr bwMode="auto">
          <a:xfrm>
            <a:off x="850900" y="747713"/>
            <a:ext cx="4962525" cy="3722687"/>
          </a:xfrm>
          <a:prstGeom prst="rect">
            <a:avLst/>
          </a:prstGeom>
          <a:solidFill>
            <a:srgbClr val="FFFFFF"/>
          </a:solidFill>
          <a:ln>
            <a:solidFill>
              <a:srgbClr val="000000"/>
            </a:solidFill>
            <a:miter lim="800000"/>
            <a:headEnd/>
            <a:tailEnd/>
          </a:ln>
        </p:spPr>
      </p:sp>
      <p:sp>
        <p:nvSpPr>
          <p:cNvPr id="1921027" name="Rectangle 3"/>
          <p:cNvSpPr>
            <a:spLocks noGrp="1" noChangeArrowheads="1"/>
          </p:cNvSpPr>
          <p:nvPr>
            <p:ph type="body" idx="1"/>
          </p:nvPr>
        </p:nvSpPr>
        <p:spPr bwMode="auto">
          <a:xfrm>
            <a:off x="888886" y="4713891"/>
            <a:ext cx="4884970" cy="4466040"/>
          </a:xfrm>
          <a:prstGeom prst="rect">
            <a:avLst/>
          </a:prstGeom>
          <a:solidFill>
            <a:srgbClr val="FFFFFF"/>
          </a:solidFill>
          <a:ln>
            <a:solidFill>
              <a:srgbClr val="000000"/>
            </a:solidFill>
            <a:miter lim="800000"/>
            <a:headEnd/>
            <a:tailEnd/>
          </a:ln>
        </p:spPr>
        <p:txBody>
          <a:bodyPr/>
          <a:lstStyle/>
          <a:p>
            <a:r>
              <a:rPr lang="en-US" dirty="0" smtClean="0"/>
              <a:t>Concerning</a:t>
            </a:r>
            <a:r>
              <a:rPr lang="en-US" baseline="0" dirty="0" smtClean="0"/>
              <a:t> the trend in the carrier Eth market , there is no doubt that real perspective as we have in this slide are demonstrate the aspect of BT as for the comparison between L2 and L3 and the main factor of High bandwidth required that is  simplicity, scalability and cost reduction to  provide in L2 versus to L3 </a:t>
            </a:r>
          </a:p>
          <a:p>
            <a:r>
              <a:rPr lang="en-US" baseline="0" dirty="0" smtClean="0"/>
              <a:t>Recently BT issued a huge RFQ for seeking a L2 VPN   solution for consumers and end customer that demand high capacity like 10G </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ED5509E9-8656-48BF-B44F-EF6E7AAC10B8}"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p:cNvSpPr>
            <a:spLocks noGrp="1" noChangeArrowheads="1"/>
          </p:cNvSpPr>
          <p:nvPr>
            <p:ph type="sldNum" sz="quarter" idx="5"/>
          </p:nvPr>
        </p:nvSpPr>
        <p:spPr>
          <a:xfrm>
            <a:off x="3773477" y="9429361"/>
            <a:ext cx="2887706" cy="495700"/>
          </a:xfrm>
          <a:prstGeom prst="rect">
            <a:avLst/>
          </a:prstGeom>
          <a:noFill/>
        </p:spPr>
        <p:txBody>
          <a:bodyPr lIns="91020" tIns="45510" rIns="91020" bIns="45510"/>
          <a:lstStyle/>
          <a:p>
            <a:fld id="{18C8421A-45E7-4486-9697-7B1EA04F5A81}" type="slidenum">
              <a:rPr lang="en-US" smtClean="0"/>
              <a:pPr/>
              <a:t>6</a:t>
            </a:fld>
            <a:endParaRPr lang="en-US" smtClean="0"/>
          </a:p>
        </p:txBody>
      </p:sp>
      <p:sp>
        <p:nvSpPr>
          <p:cNvPr id="47107" name="Rectangle 4098"/>
          <p:cNvSpPr>
            <a:spLocks noGrp="1" noRot="1" noChangeAspect="1" noChangeArrowheads="1" noTextEdit="1"/>
          </p:cNvSpPr>
          <p:nvPr>
            <p:ph type="sldImg"/>
          </p:nvPr>
        </p:nvSpPr>
        <p:spPr>
          <a:solidFill>
            <a:srgbClr val="FFFFFF"/>
          </a:solidFill>
          <a:ln/>
        </p:spPr>
      </p:sp>
      <p:sp>
        <p:nvSpPr>
          <p:cNvPr id="47108" name="Rectangle 4099"/>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Carrier</a:t>
            </a:r>
            <a:r>
              <a:rPr lang="en-US" baseline="0" dirty="0" smtClean="0"/>
              <a:t> ETH contain three typical common of ETH services</a:t>
            </a:r>
          </a:p>
          <a:p>
            <a:pPr eaLnBrk="1" hangingPunct="1"/>
            <a:endParaRPr lang="en-US" baseline="0" dirty="0" smtClean="0"/>
          </a:p>
          <a:p>
            <a:pPr eaLnBrk="1" hangingPunct="1"/>
            <a:r>
              <a:rPr lang="en-US" baseline="0" dirty="0" smtClean="0"/>
              <a:t>Retail – Business services in order to interconnect office as application of Point to point or Point to multipoint  E-line and E-LAN –E-Tree</a:t>
            </a:r>
          </a:p>
          <a:p>
            <a:pPr eaLnBrk="1" hangingPunct="1"/>
            <a:r>
              <a:rPr lang="en-US" baseline="0" dirty="0" smtClean="0"/>
              <a:t>Connective between center site and remote brunches </a:t>
            </a:r>
          </a:p>
          <a:p>
            <a:pPr eaLnBrk="1" hangingPunct="1"/>
            <a:endParaRPr lang="en-US" baseline="0" dirty="0" smtClean="0"/>
          </a:p>
          <a:p>
            <a:pPr eaLnBrk="1" hangingPunct="1"/>
            <a:r>
              <a:rPr lang="en-US" baseline="0" dirty="0" smtClean="0"/>
              <a:t>Wholesale services – One of the growing services in carrier customer as ETH lead line for ISP or mobile operator.</a:t>
            </a:r>
          </a:p>
          <a:p>
            <a:pPr eaLnBrk="1" hangingPunct="1"/>
            <a:r>
              <a:rPr lang="en-US" baseline="0" dirty="0" smtClean="0"/>
              <a:t>Transport services of leased line that carrier  provide for mobile operator for ETH traffic and Clock synchronization  </a:t>
            </a:r>
          </a:p>
          <a:p>
            <a:pPr eaLnBrk="1" hangingPunct="1"/>
            <a:endParaRPr lang="en-US" baseline="0" dirty="0" smtClean="0"/>
          </a:p>
          <a:p>
            <a:pPr eaLnBrk="1" hangingPunct="1"/>
            <a:r>
              <a:rPr lang="en-US" baseline="0" dirty="0" smtClean="0"/>
              <a:t>Mobile Backhaul – 2G and 3G mobile backhauling will be include ETH services E-LINE and E-LAN  + TDM traffic </a:t>
            </a:r>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aseline="0" dirty="0" smtClean="0"/>
              <a:t>Retail – Business services in order to interconnect office as application of Point to point or Point to multipoint  E-line and E-LAN –E-Tree L2 VPN </a:t>
            </a:r>
          </a:p>
          <a:p>
            <a:pPr eaLnBrk="1" hangingPunct="1"/>
            <a:r>
              <a:rPr lang="en-US" baseline="0" dirty="0" smtClean="0"/>
              <a:t>Connective between center site and remote brunches .</a:t>
            </a:r>
          </a:p>
          <a:p>
            <a:pPr eaLnBrk="1" hangingPunct="1"/>
            <a:endParaRPr lang="en-US" baseline="0" dirty="0" smtClean="0"/>
          </a:p>
          <a:p>
            <a:pPr eaLnBrk="1" hangingPunct="1"/>
            <a:r>
              <a:rPr lang="en-US" baseline="0" dirty="0" smtClean="0"/>
              <a:t>RAD have also the possibility to provide the connectivity on a different infrastructure  based on fiber , PDH and , and cooper line </a:t>
            </a:r>
          </a:p>
          <a:p>
            <a:pPr eaLnBrk="1" hangingPunct="1"/>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A3A5103-543A-4AFD-9104-3834F0C19FF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aseline="0" dirty="0" smtClean="0"/>
              <a:t>Wholesale services – One of the growing services in carrier customer as ETH lead line for ISP or mobile operator.</a:t>
            </a:r>
          </a:p>
          <a:p>
            <a:pPr eaLnBrk="1" hangingPunct="1"/>
            <a:r>
              <a:rPr lang="en-US" baseline="0" dirty="0" smtClean="0"/>
              <a:t>Transport services of leased line that carrier  provide for mobile operator for ETH traffic and Clock synchronization  </a:t>
            </a:r>
          </a:p>
          <a:p>
            <a:r>
              <a:rPr lang="en-US" dirty="0" smtClean="0"/>
              <a:t>Connectivity</a:t>
            </a:r>
            <a:r>
              <a:rPr lang="en-US" baseline="0" dirty="0" smtClean="0"/>
              <a:t> of Cell site to RNC Gateway with Clock synchronization </a:t>
            </a:r>
          </a:p>
          <a:p>
            <a:r>
              <a:rPr lang="en-US" baseline="0" dirty="0" smtClean="0"/>
              <a:t>Or Carrier to Carrier application of leased line to ISP in order to connect between two branch over several core network </a:t>
            </a:r>
            <a:endParaRPr lang="en-US" dirty="0"/>
          </a:p>
        </p:txBody>
      </p:sp>
      <p:sp>
        <p:nvSpPr>
          <p:cNvPr id="4" name="Slide Number Placeholder 3"/>
          <p:cNvSpPr>
            <a:spLocks noGrp="1"/>
          </p:cNvSpPr>
          <p:nvPr>
            <p:ph type="sldNum" sz="quarter" idx="10"/>
          </p:nvPr>
        </p:nvSpPr>
        <p:spPr/>
        <p:txBody>
          <a:bodyPr/>
          <a:lstStyle/>
          <a:p>
            <a:fld id="{9A3A5103-543A-4AFD-9104-3834F0C19FF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F5400B0-5FF5-49DA-A9D0-92A945AB49E8}" type="slidenum">
              <a:rPr lang="en-US" smtClean="0">
                <a:latin typeface="Arial" charset="0"/>
                <a:cs typeface="Arial" charset="0"/>
              </a:rPr>
              <a:pPr/>
              <a:t>11</a:t>
            </a:fld>
            <a:endParaRPr lang="en-US" smtClean="0">
              <a:latin typeface="Arial" charset="0"/>
              <a:cs typeface="Arial" charset="0"/>
            </a:endParaRPr>
          </a:p>
        </p:txBody>
      </p:sp>
      <p:sp>
        <p:nvSpPr>
          <p:cNvPr id="36867" name="Rectangle 2"/>
          <p:cNvSpPr>
            <a:spLocks noGrp="1" noRot="1" noChangeAspect="1" noChangeArrowheads="1" noTextEdit="1"/>
          </p:cNvSpPr>
          <p:nvPr>
            <p:ph type="sldImg"/>
          </p:nvPr>
        </p:nvSpPr>
        <p:spPr>
          <a:xfrm>
            <a:off x="895228" y="748311"/>
            <a:ext cx="4872283" cy="3722489"/>
          </a:xfrm>
          <a:solidFill>
            <a:srgbClr val="FFFFFF"/>
          </a:solidFill>
          <a:ln/>
        </p:spPr>
      </p:sp>
      <p:sp>
        <p:nvSpPr>
          <p:cNvPr id="36868" name="Rectangle 3"/>
          <p:cNvSpPr>
            <a:spLocks noGrp="1" noChangeArrowheads="1"/>
          </p:cNvSpPr>
          <p:nvPr>
            <p:ph type="body" idx="1"/>
          </p:nvPr>
        </p:nvSpPr>
        <p:spPr>
          <a:xfrm>
            <a:off x="886341" y="4715482"/>
            <a:ext cx="4890057" cy="4464361"/>
          </a:xfrm>
          <a:solidFill>
            <a:srgbClr val="FFFFFF"/>
          </a:solidFill>
          <a:ln>
            <a:solidFill>
              <a:srgbClr val="000000"/>
            </a:solidFill>
          </a:ln>
        </p:spPr>
        <p:txBody>
          <a:bodyPr lIns="101214" tIns="50607" rIns="101214" bIns="50607"/>
          <a:lstStyle/>
          <a:p>
            <a:pPr eaLnBrk="1" hangingPunct="1">
              <a:lnSpc>
                <a:spcPct val="110000"/>
              </a:lnSpc>
            </a:pPr>
            <a:r>
              <a:rPr lang="en-US" sz="1800" b="1" dirty="0" smtClean="0">
                <a:latin typeface="Arial" charset="0"/>
                <a:cs typeface="Arial" charset="0"/>
              </a:rPr>
              <a:t>Reach all customers </a:t>
            </a:r>
            <a:r>
              <a:rPr lang="en-US" sz="1800" dirty="0" smtClean="0">
                <a:latin typeface="Arial" charset="0"/>
                <a:cs typeface="Arial" charset="0"/>
              </a:rPr>
              <a:t>– wide coverage of Ethernet Services</a:t>
            </a:r>
          </a:p>
          <a:p>
            <a:pPr eaLnBrk="1" hangingPunct="1">
              <a:lnSpc>
                <a:spcPct val="110000"/>
              </a:lnSpc>
            </a:pPr>
            <a:r>
              <a:rPr lang="en-US" sz="1800" b="1" dirty="0" smtClean="0">
                <a:latin typeface="Arial" charset="0"/>
                <a:cs typeface="Arial" charset="0"/>
              </a:rPr>
              <a:t>Offer more- </a:t>
            </a:r>
            <a:r>
              <a:rPr lang="en-US" sz="1800" dirty="0" smtClean="0">
                <a:latin typeface="Arial" charset="0"/>
                <a:cs typeface="Arial" charset="0"/>
              </a:rPr>
              <a:t>High Ethernet bandwidth even on DSL and PDH infrastructure</a:t>
            </a:r>
          </a:p>
          <a:p>
            <a:pPr eaLnBrk="1" hangingPunct="1">
              <a:lnSpc>
                <a:spcPct val="110000"/>
              </a:lnSpc>
            </a:pPr>
            <a:r>
              <a:rPr lang="en-US" sz="1800" b="1" dirty="0" smtClean="0">
                <a:latin typeface="Arial" charset="0"/>
                <a:cs typeface="Arial" charset="0"/>
              </a:rPr>
              <a:t>Save more </a:t>
            </a:r>
            <a:r>
              <a:rPr lang="en-US" sz="1800" dirty="0" smtClean="0">
                <a:latin typeface="Arial" charset="0"/>
                <a:cs typeface="Arial" charset="0"/>
              </a:rPr>
              <a:t>– End to End Ethernet OAM across all networks</a:t>
            </a:r>
          </a:p>
          <a:p>
            <a:pPr eaLnBrk="1" hangingPunct="1">
              <a:lnSpc>
                <a:spcPct val="110000"/>
              </a:lnSpc>
            </a:pPr>
            <a:endParaRPr lang="en-US" sz="1800" dirty="0" smtClean="0">
              <a:latin typeface="Arial" charset="0"/>
              <a:cs typeface="Arial" charset="0"/>
            </a:endParaRPr>
          </a:p>
          <a:p>
            <a:r>
              <a:rPr lang="en-US" sz="1800" kern="1200" dirty="0" smtClean="0">
                <a:solidFill>
                  <a:schemeClr val="tx1"/>
                </a:solidFill>
                <a:latin typeface="a_Agat" charset="0"/>
                <a:ea typeface="Times New Roman (Hebrew)" charset="0"/>
                <a:cs typeface="Times New Roman (Hebrew)" charset="-79"/>
              </a:rPr>
              <a:t>The varieties of Eth access solution the RAD portfolio of Eth access solution that allow to offer ETH connective over any type of infrastructure as PDH </a:t>
            </a:r>
            <a:r>
              <a:rPr lang="en-US" sz="1800" kern="1200" dirty="0" err="1" smtClean="0">
                <a:solidFill>
                  <a:schemeClr val="tx1"/>
                </a:solidFill>
                <a:latin typeface="a_Agat" charset="0"/>
                <a:ea typeface="Times New Roman (Hebrew)" charset="0"/>
                <a:cs typeface="Times New Roman (Hebrew)" charset="-79"/>
              </a:rPr>
              <a:t>xDSL</a:t>
            </a:r>
            <a:r>
              <a:rPr lang="en-US" sz="1800" kern="1200" dirty="0" smtClean="0">
                <a:solidFill>
                  <a:schemeClr val="tx1"/>
                </a:solidFill>
                <a:latin typeface="a_Agat" charset="0"/>
                <a:ea typeface="Times New Roman (Hebrew)" charset="0"/>
                <a:cs typeface="Times New Roman (Hebrew)" charset="-79"/>
              </a:rPr>
              <a:t>  and SDH </a:t>
            </a:r>
          </a:p>
          <a:p>
            <a:r>
              <a:rPr lang="en-US" sz="1800" kern="1200" dirty="0" smtClean="0">
                <a:solidFill>
                  <a:schemeClr val="tx1"/>
                </a:solidFill>
                <a:latin typeface="a_Agat" charset="0"/>
                <a:ea typeface="Times New Roman (Hebrew)" charset="0"/>
                <a:cs typeface="Times New Roman (Hebrew)" charset="-79"/>
              </a:rPr>
              <a:t>Meaning any type of access segment domain before the Packet switch network that should provide ETH</a:t>
            </a:r>
            <a:r>
              <a:rPr lang="en-US" sz="1800" kern="1200" baseline="0" dirty="0" smtClean="0">
                <a:solidFill>
                  <a:schemeClr val="tx1"/>
                </a:solidFill>
                <a:latin typeface="a_Agat" charset="0"/>
                <a:ea typeface="Times New Roman (Hebrew)" charset="0"/>
                <a:cs typeface="Times New Roman (Hebrew)" charset="-79"/>
              </a:rPr>
              <a:t> </a:t>
            </a:r>
            <a:r>
              <a:rPr lang="en-US" sz="1800" kern="1200" dirty="0" smtClean="0">
                <a:solidFill>
                  <a:schemeClr val="tx1"/>
                </a:solidFill>
                <a:latin typeface="a_Agat" charset="0"/>
                <a:ea typeface="Times New Roman (Hebrew)" charset="0"/>
                <a:cs typeface="Times New Roman (Hebrew)" charset="-79"/>
              </a:rPr>
              <a:t>connectivity’s</a:t>
            </a:r>
          </a:p>
          <a:p>
            <a:r>
              <a:rPr lang="en-US" sz="1800" kern="1200" dirty="0" smtClean="0">
                <a:solidFill>
                  <a:schemeClr val="tx1"/>
                </a:solidFill>
                <a:latin typeface="a_Agat" charset="0"/>
                <a:ea typeface="Times New Roman (Hebrew)" charset="0"/>
                <a:cs typeface="Times New Roman (Hebrew)" charset="-79"/>
              </a:rPr>
              <a:t>For instance to reach Eth over SDH we have smart convertor RICI product line </a:t>
            </a:r>
          </a:p>
          <a:p>
            <a:r>
              <a:rPr lang="en-US" sz="1800" kern="1200" dirty="0" smtClean="0">
                <a:solidFill>
                  <a:schemeClr val="tx1"/>
                </a:solidFill>
                <a:latin typeface="a_Agat" charset="0"/>
                <a:ea typeface="Times New Roman (Hebrew)" charset="0"/>
                <a:cs typeface="Times New Roman (Hebrew)" charset="-79"/>
              </a:rPr>
              <a:t>Also fiber connectivity for demarcation device and smart intelligence device based on ETX   </a:t>
            </a:r>
          </a:p>
          <a:p>
            <a:endParaRPr lang="en-US" sz="1800" kern="1200" dirty="0" smtClean="0">
              <a:solidFill>
                <a:schemeClr val="tx1"/>
              </a:solidFill>
              <a:latin typeface="a_Agat" charset="0"/>
              <a:ea typeface="Times New Roman (Hebrew)" charset="0"/>
              <a:cs typeface="Times New Roman (Hebrew)" charset="-79"/>
            </a:endParaRPr>
          </a:p>
          <a:p>
            <a:r>
              <a:rPr lang="en-US" sz="1800" kern="1200" dirty="0" smtClean="0">
                <a:solidFill>
                  <a:schemeClr val="tx1"/>
                </a:solidFill>
                <a:latin typeface="a_Agat" charset="0"/>
                <a:ea typeface="Times New Roman (Hebrew)" charset="0"/>
                <a:cs typeface="Times New Roman (Hebrew)" charset="-79"/>
              </a:rPr>
              <a:t>And last the copper connectivity that allow to offer Eth connectivity offer SHDSL and VDSL terminate by IP DLAM </a:t>
            </a:r>
          </a:p>
          <a:p>
            <a:endParaRPr lang="en-US" sz="1800" kern="1200" dirty="0" smtClean="0">
              <a:solidFill>
                <a:schemeClr val="tx1"/>
              </a:solidFill>
              <a:latin typeface="a_Agat" charset="0"/>
              <a:ea typeface="Times New Roman (Hebrew)" charset="0"/>
              <a:cs typeface="Times New Roman (Hebrew)" charset="-79"/>
            </a:endParaRPr>
          </a:p>
          <a:p>
            <a:r>
              <a:rPr lang="en-US" sz="1800" kern="1200" dirty="0" smtClean="0">
                <a:solidFill>
                  <a:schemeClr val="tx1"/>
                </a:solidFill>
                <a:latin typeface="a_Agat" charset="0"/>
                <a:ea typeface="Times New Roman (Hebrew)" charset="0"/>
                <a:cs typeface="Times New Roman (Hebrew)" charset="-79"/>
              </a:rPr>
              <a:t>Using with all these technology meaning you can define the same attributes in all these product line </a:t>
            </a:r>
          </a:p>
          <a:p>
            <a:r>
              <a:rPr lang="en-US" sz="1800" kern="1200" dirty="0" smtClean="0">
                <a:solidFill>
                  <a:schemeClr val="tx1"/>
                </a:solidFill>
                <a:latin typeface="a_Agat" charset="0"/>
                <a:ea typeface="Times New Roman (Hebrew)" charset="0"/>
                <a:cs typeface="Times New Roman (Hebrew)" charset="-79"/>
              </a:rPr>
              <a:t>In term of L2 versus</a:t>
            </a:r>
            <a:r>
              <a:rPr lang="en-US" sz="1800" kern="1200" baseline="0" dirty="0" smtClean="0">
                <a:solidFill>
                  <a:schemeClr val="tx1"/>
                </a:solidFill>
                <a:latin typeface="a_Agat" charset="0"/>
                <a:ea typeface="Times New Roman (Hebrew)" charset="0"/>
                <a:cs typeface="Times New Roman (Hebrew)" charset="-79"/>
              </a:rPr>
              <a:t> to L3 we are focusing on L2 our product line based on L2 services.</a:t>
            </a:r>
          </a:p>
          <a:p>
            <a:r>
              <a:rPr lang="en-US" sz="1800" kern="1200" baseline="0" dirty="0" smtClean="0">
                <a:solidFill>
                  <a:schemeClr val="tx1"/>
                </a:solidFill>
                <a:latin typeface="a_Agat" charset="0"/>
                <a:ea typeface="Times New Roman (Hebrew)" charset="0"/>
                <a:cs typeface="Times New Roman (Hebrew)" charset="-79"/>
              </a:rPr>
              <a:t>The first portfolio ETH Access  in order to provide uniform ETH access never main which infrastructures we have we would like to reach all the customer site , you management will reduce your </a:t>
            </a:r>
            <a:r>
              <a:rPr lang="en-US" sz="1800" kern="1200" baseline="0" dirty="0" err="1" smtClean="0">
                <a:solidFill>
                  <a:schemeClr val="tx1"/>
                </a:solidFill>
                <a:latin typeface="a_Agat" charset="0"/>
                <a:ea typeface="Times New Roman (Hebrew)" charset="0"/>
                <a:cs typeface="Times New Roman (Hebrew)" charset="-79"/>
              </a:rPr>
              <a:t>Opex</a:t>
            </a:r>
            <a:r>
              <a:rPr lang="en-US" sz="1800" kern="1200" baseline="0" dirty="0" smtClean="0">
                <a:solidFill>
                  <a:schemeClr val="tx1"/>
                </a:solidFill>
                <a:latin typeface="a_Agat" charset="0"/>
                <a:ea typeface="Times New Roman (Hebrew)" charset="0"/>
                <a:cs typeface="Times New Roman (Hebrew)" charset="-79"/>
              </a:rPr>
              <a:t> </a:t>
            </a:r>
          </a:p>
          <a:p>
            <a:r>
              <a:rPr lang="en-US" sz="1800" kern="1200" baseline="0" dirty="0" smtClean="0">
                <a:solidFill>
                  <a:schemeClr val="tx1"/>
                </a:solidFill>
                <a:latin typeface="a_Agat" charset="0"/>
                <a:ea typeface="Times New Roman (Hebrew)" charset="0"/>
                <a:cs typeface="Times New Roman (Hebrew)" charset="-79"/>
              </a:rPr>
              <a:t>A lot of investments in ETH –OAM  concept  </a:t>
            </a:r>
            <a:endParaRPr lang="en-US" sz="1800" kern="1200" dirty="0" smtClean="0">
              <a:solidFill>
                <a:schemeClr val="tx1"/>
              </a:solidFill>
              <a:latin typeface="a_Agat" charset="0"/>
              <a:ea typeface="Times New Roman (Hebrew)" charset="0"/>
              <a:cs typeface="Times New Roman (Hebrew)" charset="-79"/>
            </a:endParaRPr>
          </a:p>
          <a:p>
            <a:r>
              <a:rPr lang="en-US" sz="1800" kern="1200" dirty="0" smtClean="0">
                <a:solidFill>
                  <a:schemeClr val="tx1"/>
                </a:solidFill>
                <a:latin typeface="a_Agat" charset="0"/>
                <a:ea typeface="Times New Roman (Hebrew)" charset="0"/>
                <a:cs typeface="Times New Roman (Hebrew)" charset="-79"/>
              </a:rPr>
              <a:t> </a:t>
            </a:r>
          </a:p>
          <a:p>
            <a:pPr eaLnBrk="1" hangingPunct="1">
              <a:lnSpc>
                <a:spcPct val="110000"/>
              </a:lnSpc>
            </a:pPr>
            <a:endParaRPr lang="en-US" sz="1800" dirty="0" smtClean="0">
              <a:latin typeface="Arial" charset="0"/>
              <a:cs typeface="Arial" charset="0"/>
            </a:endParaRPr>
          </a:p>
          <a:p>
            <a:pPr lvl="4" eaLnBrk="1" hangingPunct="1"/>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egular Slide with text">
    <p:spTree>
      <p:nvGrpSpPr>
        <p:cNvPr id="1" name=""/>
        <p:cNvGrpSpPr/>
        <p:nvPr/>
      </p:nvGrpSpPr>
      <p:grpSpPr>
        <a:xfrm>
          <a:off x="0" y="0"/>
          <a:ext cx="0" cy="0"/>
          <a:chOff x="0" y="0"/>
          <a:chExt cx="0" cy="0"/>
        </a:xfrm>
      </p:grpSpPr>
      <p:pic>
        <p:nvPicPr>
          <p:cNvPr id="40" name="Picture 7" descr="radlogo"/>
          <p:cNvPicPr>
            <a:picLocks noChangeAspect="1" noChangeArrowheads="1"/>
          </p:cNvPicPr>
          <p:nvPr/>
        </p:nvPicPr>
        <p:blipFill>
          <a:blip r:embed="rId2" cstate="print"/>
          <a:srcRect/>
          <a:stretch>
            <a:fillRect/>
          </a:stretch>
        </p:blipFill>
        <p:spPr bwMode="auto">
          <a:xfrm>
            <a:off x="8080378" y="457201"/>
            <a:ext cx="911225" cy="395288"/>
          </a:xfrm>
          <a:prstGeom prst="rect">
            <a:avLst/>
          </a:prstGeom>
          <a:noFill/>
          <a:ln w="9525">
            <a:noFill/>
            <a:miter lim="800000"/>
            <a:headEnd/>
            <a:tailEnd/>
          </a:ln>
        </p:spPr>
      </p:pic>
      <p:sp>
        <p:nvSpPr>
          <p:cNvPr id="41" name="Round Same Side Corner Rectangle 40"/>
          <p:cNvSpPr/>
          <p:nvPr/>
        </p:nvSpPr>
        <p:spPr bwMode="auto">
          <a:xfrm rot="5400000">
            <a:off x="3505201" y="-3351213"/>
            <a:ext cx="862012" cy="7872413"/>
          </a:xfrm>
          <a:prstGeom prst="round2SameRect">
            <a:avLst>
              <a:gd name="adj1" fmla="val 18406"/>
              <a:gd name="adj2" fmla="val 0"/>
            </a:avLst>
          </a:prstGeom>
          <a:solidFill>
            <a:schemeClr val="lt1"/>
          </a:solidFill>
          <a:ln>
            <a:noFill/>
            <a:headEnd type="none" w="med" len="med"/>
            <a:tailEnd type="none" w="med" len="med"/>
          </a:ln>
          <a:effectLst>
            <a:outerShdw blurRad="215900" dist="38100" dir="2700000" sx="102000" sy="102000" algn="tl" rotWithShape="0">
              <a:schemeClr val="tx1">
                <a:alpha val="19000"/>
              </a:schemeClr>
            </a:outerShdw>
          </a:effectLst>
        </p:spPr>
        <p:style>
          <a:lnRef idx="2">
            <a:schemeClr val="accent2"/>
          </a:lnRef>
          <a:fillRef idx="1">
            <a:schemeClr val="lt1"/>
          </a:fillRef>
          <a:effectRef idx="0">
            <a:schemeClr val="accent2"/>
          </a:effectRef>
          <a:fontRef idx="minor">
            <a:schemeClr val="dk1"/>
          </a:fontRef>
        </p:style>
        <p:txBody>
          <a:bodyPr lIns="91394" tIns="45697" rIns="91394" bIns="45697" anchor="ctr"/>
          <a:lstStyle/>
          <a:p>
            <a:pPr fontAlgn="auto">
              <a:spcBef>
                <a:spcPts val="0"/>
              </a:spcBef>
              <a:spcAft>
                <a:spcPts val="0"/>
              </a:spcAft>
              <a:defRPr/>
            </a:pPr>
            <a:endParaRPr lang="en-US" dirty="0">
              <a:solidFill>
                <a:schemeClr val="tx1"/>
              </a:solidFill>
              <a:latin typeface="Times New Roman" pitchFamily="18" charset="0"/>
            </a:endParaRPr>
          </a:p>
        </p:txBody>
      </p:sp>
      <p:sp>
        <p:nvSpPr>
          <p:cNvPr id="42" name="Round Single Corner Rectangle 41"/>
          <p:cNvSpPr/>
          <p:nvPr/>
        </p:nvSpPr>
        <p:spPr bwMode="auto">
          <a:xfrm flipV="1">
            <a:off x="0" y="0"/>
            <a:ext cx="228600" cy="1981200"/>
          </a:xfrm>
          <a:prstGeom prst="round1Rect">
            <a:avLst>
              <a:gd name="adj" fmla="val 50000"/>
            </a:avLst>
          </a:prstGeom>
          <a:solidFill>
            <a:srgbClr val="0098A1"/>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394" tIns="45697" rIns="91394" bIns="45697" anchor="ctr"/>
          <a:lstStyle/>
          <a:p>
            <a:pPr fontAlgn="auto">
              <a:spcBef>
                <a:spcPts val="0"/>
              </a:spcBef>
              <a:spcAft>
                <a:spcPts val="0"/>
              </a:spcAft>
              <a:defRPr/>
            </a:pPr>
            <a:endParaRPr lang="en-US" dirty="0">
              <a:solidFill>
                <a:schemeClr val="tx1"/>
              </a:solidFill>
              <a:latin typeface="Times New Roman" pitchFamily="18" charset="0"/>
            </a:endParaRPr>
          </a:p>
        </p:txBody>
      </p:sp>
      <p:sp>
        <p:nvSpPr>
          <p:cNvPr id="43" name="Round Single Corner Rectangle 42"/>
          <p:cNvSpPr/>
          <p:nvPr/>
        </p:nvSpPr>
        <p:spPr bwMode="auto">
          <a:xfrm flipH="1">
            <a:off x="8839200" y="6380168"/>
            <a:ext cx="304800" cy="477837"/>
          </a:xfrm>
          <a:prstGeom prst="round1Rect">
            <a:avLst>
              <a:gd name="adj" fmla="val 50000"/>
            </a:avLst>
          </a:prstGeom>
          <a:solidFill>
            <a:srgbClr val="C000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394" tIns="45697" rIns="91394" bIns="45697" anchor="ctr"/>
          <a:lstStyle/>
          <a:p>
            <a:pPr fontAlgn="auto">
              <a:spcBef>
                <a:spcPts val="0"/>
              </a:spcBef>
              <a:spcAft>
                <a:spcPts val="0"/>
              </a:spcAft>
              <a:defRPr/>
            </a:pPr>
            <a:endParaRPr lang="en-US" dirty="0">
              <a:solidFill>
                <a:schemeClr val="tx1"/>
              </a:solidFill>
              <a:latin typeface="Times New Roman" pitchFamily="18" charset="0"/>
            </a:endParaRPr>
          </a:p>
        </p:txBody>
      </p:sp>
      <p:sp>
        <p:nvSpPr>
          <p:cNvPr id="44" name="Rectangle 2"/>
          <p:cNvSpPr>
            <a:spLocks noGrp="1" noChangeArrowheads="1"/>
          </p:cNvSpPr>
          <p:nvPr>
            <p:ph type="title"/>
          </p:nvPr>
        </p:nvSpPr>
        <p:spPr>
          <a:xfrm>
            <a:off x="639077" y="262623"/>
            <a:ext cx="6766560" cy="644740"/>
          </a:xfrm>
          <a:prstGeom prst="rect">
            <a:avLst/>
          </a:prstGeom>
        </p:spPr>
        <p:txBody>
          <a:bodyPr lIns="91394" tIns="45697" rIns="91394" bIns="45697" anchor="ctr" anchorCtr="0"/>
          <a:lstStyle>
            <a:lvl1pPr algn="l">
              <a:lnSpc>
                <a:spcPct val="85000"/>
              </a:lnSpc>
              <a:defRPr sz="3600" b="1">
                <a:solidFill>
                  <a:srgbClr val="C00000"/>
                </a:solidFill>
              </a:defRPr>
            </a:lvl1pPr>
          </a:lstStyle>
          <a:p>
            <a:r>
              <a:rPr lang="en-US" smtClean="0"/>
              <a:t>Click to edit Master title style</a:t>
            </a:r>
            <a:endParaRPr lang="en-US" dirty="0" smtClean="0"/>
          </a:p>
        </p:txBody>
      </p:sp>
      <p:sp>
        <p:nvSpPr>
          <p:cNvPr id="45" name="Text Placeholder 17"/>
          <p:cNvSpPr>
            <a:spLocks noGrp="1"/>
          </p:cNvSpPr>
          <p:nvPr>
            <p:ph type="body" sz="quarter" idx="10"/>
          </p:nvPr>
        </p:nvSpPr>
        <p:spPr>
          <a:xfrm>
            <a:off x="747713" y="1829862"/>
            <a:ext cx="7124700" cy="2665943"/>
          </a:xfrm>
          <a:prstGeom prst="rect">
            <a:avLst/>
          </a:prstGeom>
        </p:spPr>
        <p:txBody>
          <a:bodyPr lIns="91394" tIns="45697" rIns="91394" bIns="45697"/>
          <a:lstStyle>
            <a:lvl1pPr marL="225313" indent="-225313">
              <a:lnSpc>
                <a:spcPct val="100000"/>
              </a:lnSpc>
              <a:spcBef>
                <a:spcPts val="600"/>
              </a:spcBef>
              <a:buClr>
                <a:srgbClr val="C00000"/>
              </a:buClr>
              <a:defRPr sz="2200">
                <a:solidFill>
                  <a:srgbClr val="000000"/>
                </a:solidFill>
              </a:defRPr>
            </a:lvl1pPr>
            <a:lvl2pPr marL="575975" indent="-238006">
              <a:lnSpc>
                <a:spcPct val="100000"/>
              </a:lnSpc>
              <a:spcBef>
                <a:spcPts val="600"/>
              </a:spcBef>
              <a:defRPr sz="2000">
                <a:solidFill>
                  <a:srgbClr val="000000"/>
                </a:solidFill>
              </a:defRPr>
            </a:lvl2pPr>
            <a:lvl3pPr marL="856821" indent="-168192">
              <a:lnSpc>
                <a:spcPct val="100000"/>
              </a:lnSpc>
              <a:spcBef>
                <a:spcPts val="600"/>
              </a:spcBef>
              <a:defRPr sz="1800">
                <a:solidFill>
                  <a:srgbClr val="000000"/>
                </a:solidFill>
              </a:defRPr>
            </a:lvl3pPr>
            <a:lvl4pPr marL="1196379" indent="-225313">
              <a:lnSpc>
                <a:spcPct val="100000"/>
              </a:lnSpc>
              <a:spcBef>
                <a:spcPts val="600"/>
              </a:spcBef>
              <a:defRPr sz="1600">
                <a:solidFill>
                  <a:srgbClr val="000000"/>
                </a:solidFill>
              </a:defRPr>
            </a:lvl4pPr>
            <a:lvl5pPr marL="1432796" indent="-180885">
              <a:lnSpc>
                <a:spcPct val="100000"/>
              </a:lnSpc>
              <a:spcBef>
                <a:spcPts val="600"/>
              </a:spcBef>
              <a:defRPr sz="160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egular Slide without text">
    <p:spTree>
      <p:nvGrpSpPr>
        <p:cNvPr id="1" name=""/>
        <p:cNvGrpSpPr/>
        <p:nvPr/>
      </p:nvGrpSpPr>
      <p:grpSpPr>
        <a:xfrm>
          <a:off x="0" y="0"/>
          <a:ext cx="0" cy="0"/>
          <a:chOff x="0" y="0"/>
          <a:chExt cx="0" cy="0"/>
        </a:xfrm>
      </p:grpSpPr>
      <p:pic>
        <p:nvPicPr>
          <p:cNvPr id="3" name="Picture 7" descr="radlogo"/>
          <p:cNvPicPr>
            <a:picLocks noChangeAspect="1" noChangeArrowheads="1"/>
          </p:cNvPicPr>
          <p:nvPr/>
        </p:nvPicPr>
        <p:blipFill>
          <a:blip r:embed="rId2" cstate="print"/>
          <a:srcRect/>
          <a:stretch>
            <a:fillRect/>
          </a:stretch>
        </p:blipFill>
        <p:spPr bwMode="auto">
          <a:xfrm>
            <a:off x="8080378" y="457201"/>
            <a:ext cx="911225" cy="395288"/>
          </a:xfrm>
          <a:prstGeom prst="rect">
            <a:avLst/>
          </a:prstGeom>
          <a:noFill/>
          <a:ln w="9525">
            <a:noFill/>
            <a:miter lim="800000"/>
            <a:headEnd/>
            <a:tailEnd/>
          </a:ln>
        </p:spPr>
      </p:pic>
      <p:sp>
        <p:nvSpPr>
          <p:cNvPr id="4" name="Round Same Side Corner Rectangle 3"/>
          <p:cNvSpPr/>
          <p:nvPr/>
        </p:nvSpPr>
        <p:spPr bwMode="auto">
          <a:xfrm rot="5400000">
            <a:off x="3505201" y="-3351213"/>
            <a:ext cx="862012" cy="7872413"/>
          </a:xfrm>
          <a:prstGeom prst="round2SameRect">
            <a:avLst>
              <a:gd name="adj1" fmla="val 18406"/>
              <a:gd name="adj2" fmla="val 0"/>
            </a:avLst>
          </a:prstGeom>
          <a:solidFill>
            <a:schemeClr val="lt1"/>
          </a:solidFill>
          <a:ln>
            <a:noFill/>
            <a:headEnd type="none" w="med" len="med"/>
            <a:tailEnd type="none" w="med" len="med"/>
          </a:ln>
          <a:effectLst>
            <a:outerShdw blurRad="215900" dist="38100" dir="2700000" sx="102000" sy="102000" algn="tl" rotWithShape="0">
              <a:schemeClr val="tx1">
                <a:alpha val="19000"/>
              </a:schemeClr>
            </a:outerShdw>
          </a:effectLst>
        </p:spPr>
        <p:style>
          <a:lnRef idx="2">
            <a:schemeClr val="accent2"/>
          </a:lnRef>
          <a:fillRef idx="1">
            <a:schemeClr val="lt1"/>
          </a:fillRef>
          <a:effectRef idx="0">
            <a:schemeClr val="accent2"/>
          </a:effectRef>
          <a:fontRef idx="minor">
            <a:schemeClr val="dk1"/>
          </a:fontRef>
        </p:style>
        <p:txBody>
          <a:bodyPr lIns="91394" tIns="45697" rIns="91394" bIns="45697" anchor="ctr"/>
          <a:lstStyle/>
          <a:p>
            <a:pPr fontAlgn="auto">
              <a:spcBef>
                <a:spcPts val="0"/>
              </a:spcBef>
              <a:spcAft>
                <a:spcPts val="0"/>
              </a:spcAft>
              <a:defRPr/>
            </a:pPr>
            <a:endParaRPr lang="en-US" dirty="0">
              <a:solidFill>
                <a:schemeClr val="tx1"/>
              </a:solidFill>
              <a:latin typeface="Times New Roman" pitchFamily="18" charset="0"/>
            </a:endParaRPr>
          </a:p>
        </p:txBody>
      </p:sp>
      <p:sp>
        <p:nvSpPr>
          <p:cNvPr id="5" name="Round Single Corner Rectangle 4"/>
          <p:cNvSpPr/>
          <p:nvPr/>
        </p:nvSpPr>
        <p:spPr bwMode="auto">
          <a:xfrm flipV="1">
            <a:off x="0" y="0"/>
            <a:ext cx="228600" cy="1981200"/>
          </a:xfrm>
          <a:prstGeom prst="round1Rect">
            <a:avLst>
              <a:gd name="adj" fmla="val 50000"/>
            </a:avLst>
          </a:prstGeom>
          <a:solidFill>
            <a:srgbClr val="0098A1"/>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394" tIns="45697" rIns="91394" bIns="45697" anchor="ctr"/>
          <a:lstStyle/>
          <a:p>
            <a:pPr fontAlgn="auto">
              <a:spcBef>
                <a:spcPts val="0"/>
              </a:spcBef>
              <a:spcAft>
                <a:spcPts val="0"/>
              </a:spcAft>
              <a:defRPr/>
            </a:pPr>
            <a:endParaRPr lang="en-US" dirty="0">
              <a:solidFill>
                <a:schemeClr val="tx1"/>
              </a:solidFill>
              <a:latin typeface="Times New Roman" pitchFamily="18" charset="0"/>
            </a:endParaRPr>
          </a:p>
        </p:txBody>
      </p:sp>
      <p:sp>
        <p:nvSpPr>
          <p:cNvPr id="6" name="Rectangle 2"/>
          <p:cNvSpPr>
            <a:spLocks noGrp="1" noChangeArrowheads="1"/>
          </p:cNvSpPr>
          <p:nvPr>
            <p:ph type="title"/>
          </p:nvPr>
        </p:nvSpPr>
        <p:spPr>
          <a:xfrm>
            <a:off x="639077" y="262623"/>
            <a:ext cx="6766560" cy="644740"/>
          </a:xfrm>
          <a:prstGeom prst="rect">
            <a:avLst/>
          </a:prstGeom>
        </p:spPr>
        <p:txBody>
          <a:bodyPr lIns="91394" tIns="45697" rIns="91394" bIns="45697" anchor="ctr" anchorCtr="0"/>
          <a:lstStyle>
            <a:lvl1pPr algn="l">
              <a:lnSpc>
                <a:spcPct val="85000"/>
              </a:lnSpc>
              <a:defRPr sz="3600" b="1">
                <a:solidFill>
                  <a:srgbClr val="C00000"/>
                </a:solidFill>
              </a:defRPr>
            </a:lvl1pPr>
          </a:lstStyle>
          <a:p>
            <a:r>
              <a:rPr lang="en-US" smtClean="0"/>
              <a:t>Click to edit Master title style</a:t>
            </a:r>
            <a:endParaRPr lang="en-US" dirty="0" smtClean="0"/>
          </a:p>
        </p:txBody>
      </p:sp>
      <p:sp>
        <p:nvSpPr>
          <p:cNvPr id="7" name="Round Single Corner Rectangle 6"/>
          <p:cNvSpPr/>
          <p:nvPr/>
        </p:nvSpPr>
        <p:spPr bwMode="auto">
          <a:xfrm flipH="1">
            <a:off x="8839200" y="6380168"/>
            <a:ext cx="304800" cy="477837"/>
          </a:xfrm>
          <a:prstGeom prst="round1Rect">
            <a:avLst>
              <a:gd name="adj" fmla="val 50000"/>
            </a:avLst>
          </a:prstGeom>
          <a:solidFill>
            <a:srgbClr val="C000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394" tIns="45697" rIns="91394" bIns="45697" anchor="ctr"/>
          <a:lstStyle/>
          <a:p>
            <a:pPr fontAlgn="auto">
              <a:spcBef>
                <a:spcPts val="0"/>
              </a:spcBef>
              <a:spcAft>
                <a:spcPts val="0"/>
              </a:spcAft>
              <a:defRPr/>
            </a:pPr>
            <a:endParaRPr lang="en-US" dirty="0">
              <a:solidFill>
                <a:schemeClr val="tx1"/>
              </a:solidFill>
              <a:latin typeface="Times New Roman"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pter  Slide">
    <p:spTree>
      <p:nvGrpSpPr>
        <p:cNvPr id="1" name=""/>
        <p:cNvGrpSpPr/>
        <p:nvPr/>
      </p:nvGrpSpPr>
      <p:grpSpPr>
        <a:xfrm>
          <a:off x="0" y="0"/>
          <a:ext cx="0" cy="0"/>
          <a:chOff x="0" y="0"/>
          <a:chExt cx="0" cy="0"/>
        </a:xfrm>
      </p:grpSpPr>
      <p:pic>
        <p:nvPicPr>
          <p:cNvPr id="3" name="Picture 7" descr="radlogo"/>
          <p:cNvPicPr>
            <a:picLocks noChangeAspect="1" noChangeArrowheads="1"/>
          </p:cNvPicPr>
          <p:nvPr/>
        </p:nvPicPr>
        <p:blipFill>
          <a:blip r:embed="rId2" cstate="print"/>
          <a:srcRect/>
          <a:stretch>
            <a:fillRect/>
          </a:stretch>
        </p:blipFill>
        <p:spPr bwMode="auto">
          <a:xfrm>
            <a:off x="8080378" y="457201"/>
            <a:ext cx="911225" cy="395288"/>
          </a:xfrm>
          <a:prstGeom prst="rect">
            <a:avLst/>
          </a:prstGeom>
          <a:noFill/>
          <a:ln w="9525">
            <a:noFill/>
            <a:miter lim="800000"/>
            <a:headEnd/>
            <a:tailEnd/>
          </a:ln>
        </p:spPr>
      </p:pic>
      <p:sp>
        <p:nvSpPr>
          <p:cNvPr id="4" name="Round Same Side Corner Rectangle 3"/>
          <p:cNvSpPr/>
          <p:nvPr/>
        </p:nvSpPr>
        <p:spPr bwMode="auto">
          <a:xfrm rot="5400000">
            <a:off x="2523823" y="-377982"/>
            <a:ext cx="2131763" cy="7179398"/>
          </a:xfrm>
          <a:prstGeom prst="round2SameRect">
            <a:avLst>
              <a:gd name="adj1" fmla="val 18406"/>
              <a:gd name="adj2" fmla="val 0"/>
            </a:avLst>
          </a:prstGeom>
          <a:solidFill>
            <a:schemeClr val="lt1"/>
          </a:solidFill>
          <a:ln>
            <a:noFill/>
            <a:headEnd type="none" w="med" len="med"/>
            <a:tailEnd type="none" w="med" len="med"/>
          </a:ln>
          <a:effectLst>
            <a:outerShdw blurRad="215900" dist="38100" dir="2700000" sx="102000" sy="102000" algn="tl" rotWithShape="0">
              <a:schemeClr val="tx1">
                <a:alpha val="19000"/>
              </a:schemeClr>
            </a:outerShdw>
          </a:effectLst>
        </p:spPr>
        <p:style>
          <a:lnRef idx="2">
            <a:schemeClr val="accent2"/>
          </a:lnRef>
          <a:fillRef idx="1">
            <a:schemeClr val="lt1"/>
          </a:fillRef>
          <a:effectRef idx="0">
            <a:schemeClr val="accent2"/>
          </a:effectRef>
          <a:fontRef idx="minor">
            <a:schemeClr val="dk1"/>
          </a:fontRef>
        </p:style>
        <p:txBody>
          <a:bodyPr lIns="91394" tIns="45697" rIns="91394" bIns="45697" anchor="ctr"/>
          <a:lstStyle/>
          <a:p>
            <a:pPr fontAlgn="auto">
              <a:spcBef>
                <a:spcPts val="0"/>
              </a:spcBef>
              <a:spcAft>
                <a:spcPts val="0"/>
              </a:spcAft>
              <a:defRPr/>
            </a:pPr>
            <a:endParaRPr lang="en-US" dirty="0">
              <a:solidFill>
                <a:schemeClr val="tx1"/>
              </a:solidFill>
              <a:latin typeface="Times New Roman" pitchFamily="18" charset="0"/>
            </a:endParaRPr>
          </a:p>
        </p:txBody>
      </p:sp>
      <p:sp>
        <p:nvSpPr>
          <p:cNvPr id="5" name="Round Single Corner Rectangle 4"/>
          <p:cNvSpPr/>
          <p:nvPr/>
        </p:nvSpPr>
        <p:spPr bwMode="auto">
          <a:xfrm flipH="1">
            <a:off x="8839200" y="6380168"/>
            <a:ext cx="304800" cy="477837"/>
          </a:xfrm>
          <a:prstGeom prst="round1Rect">
            <a:avLst>
              <a:gd name="adj" fmla="val 50000"/>
            </a:avLst>
          </a:prstGeom>
          <a:solidFill>
            <a:srgbClr val="C000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394" tIns="45697" rIns="91394" bIns="45697" anchor="ctr"/>
          <a:lstStyle/>
          <a:p>
            <a:pPr fontAlgn="auto">
              <a:spcBef>
                <a:spcPts val="0"/>
              </a:spcBef>
              <a:spcAft>
                <a:spcPts val="0"/>
              </a:spcAft>
              <a:defRPr/>
            </a:pPr>
            <a:endParaRPr lang="en-US" dirty="0">
              <a:solidFill>
                <a:schemeClr val="tx1"/>
              </a:solidFill>
              <a:latin typeface="Times New Roman" pitchFamily="18" charset="0"/>
            </a:endParaRPr>
          </a:p>
        </p:txBody>
      </p:sp>
      <p:sp>
        <p:nvSpPr>
          <p:cNvPr id="6" name="Rectangle 2"/>
          <p:cNvSpPr>
            <a:spLocks noGrp="1" noChangeArrowheads="1"/>
          </p:cNvSpPr>
          <p:nvPr>
            <p:ph type="title"/>
          </p:nvPr>
        </p:nvSpPr>
        <p:spPr>
          <a:xfrm>
            <a:off x="639079" y="2318994"/>
            <a:ext cx="5318102" cy="1785453"/>
          </a:xfrm>
          <a:prstGeom prst="rect">
            <a:avLst/>
          </a:prstGeom>
        </p:spPr>
        <p:txBody>
          <a:bodyPr lIns="91394" tIns="45697" rIns="91394" bIns="45697" anchor="ctr" anchorCtr="0"/>
          <a:lstStyle>
            <a:lvl1pPr algn="l">
              <a:lnSpc>
                <a:spcPct val="85000"/>
              </a:lnSpc>
              <a:defRPr sz="4400" b="1">
                <a:solidFill>
                  <a:srgbClr val="C00000"/>
                </a:solidFill>
              </a:defRPr>
            </a:lvl1pPr>
          </a:lstStyle>
          <a:p>
            <a:r>
              <a:rPr lang="en-US" smtClean="0"/>
              <a:t>Click to edit Master title style</a:t>
            </a:r>
            <a:endParaRPr lang="en-US" dirty="0" smtClean="0"/>
          </a:p>
        </p:txBody>
      </p:sp>
      <p:sp>
        <p:nvSpPr>
          <p:cNvPr id="7" name="Round Single Corner Rectangle 6"/>
          <p:cNvSpPr/>
          <p:nvPr/>
        </p:nvSpPr>
        <p:spPr bwMode="auto">
          <a:xfrm flipV="1">
            <a:off x="4" y="4"/>
            <a:ext cx="227013" cy="5395913"/>
          </a:xfrm>
          <a:prstGeom prst="round1Rect">
            <a:avLst>
              <a:gd name="adj" fmla="val 50000"/>
            </a:avLst>
          </a:prstGeom>
          <a:solidFill>
            <a:srgbClr val="0098A1"/>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394" tIns="45697" rIns="91394" bIns="45697" anchor="ctr"/>
          <a:lstStyle/>
          <a:p>
            <a:pPr fontAlgn="auto">
              <a:spcBef>
                <a:spcPts val="0"/>
              </a:spcBef>
              <a:spcAft>
                <a:spcPts val="0"/>
              </a:spcAft>
              <a:defRPr/>
            </a:pPr>
            <a:endParaRPr lang="en-US" dirty="0">
              <a:solidFill>
                <a:schemeClr val="tx1"/>
              </a:solidFill>
              <a:latin typeface="Times New Roman" pitchFamily="18"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 of Presentations ">
    <p:spTree>
      <p:nvGrpSpPr>
        <p:cNvPr id="1" name=""/>
        <p:cNvGrpSpPr/>
        <p:nvPr/>
      </p:nvGrpSpPr>
      <p:grpSpPr>
        <a:xfrm>
          <a:off x="0" y="0"/>
          <a:ext cx="0" cy="0"/>
          <a:chOff x="0" y="0"/>
          <a:chExt cx="0" cy="0"/>
        </a:xfrm>
      </p:grpSpPr>
      <p:sp>
        <p:nvSpPr>
          <p:cNvPr id="3" name="Rounded Rectangle 2"/>
          <p:cNvSpPr/>
          <p:nvPr/>
        </p:nvSpPr>
        <p:spPr bwMode="auto">
          <a:xfrm>
            <a:off x="2667000" y="474663"/>
            <a:ext cx="1231900" cy="768350"/>
          </a:xfrm>
          <a:prstGeom prst="roundRect">
            <a:avLst>
              <a:gd name="adj" fmla="val 29801"/>
            </a:avLst>
          </a:prstGeom>
          <a:solidFill>
            <a:srgbClr val="F294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394" tIns="45697" rIns="91394" bIns="45697" anchor="ctr"/>
          <a:lstStyle/>
          <a:p>
            <a:pPr fontAlgn="auto">
              <a:spcBef>
                <a:spcPts val="0"/>
              </a:spcBef>
              <a:spcAft>
                <a:spcPts val="0"/>
              </a:spcAft>
              <a:defRPr/>
            </a:pPr>
            <a:endParaRPr lang="en-US" dirty="0">
              <a:solidFill>
                <a:schemeClr val="tx1"/>
              </a:solidFill>
              <a:latin typeface="Times New Roman" pitchFamily="18" charset="0"/>
              <a:cs typeface="Times New Roman" pitchFamily="18" charset="0"/>
            </a:endParaRPr>
          </a:p>
        </p:txBody>
      </p:sp>
      <p:sp>
        <p:nvSpPr>
          <p:cNvPr id="4" name="Round Single Corner Rectangle 3"/>
          <p:cNvSpPr/>
          <p:nvPr/>
        </p:nvSpPr>
        <p:spPr bwMode="auto">
          <a:xfrm flipV="1">
            <a:off x="4" y="4"/>
            <a:ext cx="227013" cy="5395913"/>
          </a:xfrm>
          <a:prstGeom prst="round1Rect">
            <a:avLst>
              <a:gd name="adj" fmla="val 50000"/>
            </a:avLst>
          </a:prstGeom>
          <a:solidFill>
            <a:srgbClr val="0098A1"/>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394" tIns="45697" rIns="91394" bIns="45697" anchor="ctr"/>
          <a:lstStyle/>
          <a:p>
            <a:pPr fontAlgn="auto">
              <a:spcBef>
                <a:spcPts val="0"/>
              </a:spcBef>
              <a:spcAft>
                <a:spcPts val="0"/>
              </a:spcAft>
              <a:defRPr/>
            </a:pPr>
            <a:endParaRPr lang="en-US" dirty="0">
              <a:solidFill>
                <a:schemeClr val="tx1"/>
              </a:solidFill>
              <a:latin typeface="Times New Roman" pitchFamily="18" charset="0"/>
            </a:endParaRPr>
          </a:p>
        </p:txBody>
      </p:sp>
      <p:sp>
        <p:nvSpPr>
          <p:cNvPr id="5" name="Round Same Side Corner Rectangle 4"/>
          <p:cNvSpPr/>
          <p:nvPr/>
        </p:nvSpPr>
        <p:spPr>
          <a:xfrm rot="16200000">
            <a:off x="8293898" y="1521619"/>
            <a:ext cx="1355725" cy="344487"/>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anchor="ctr"/>
          <a:lstStyle/>
          <a:p>
            <a:pPr algn="ctr" fontAlgn="auto">
              <a:spcBef>
                <a:spcPts val="0"/>
              </a:spcBef>
              <a:spcAft>
                <a:spcPts val="0"/>
              </a:spcAft>
              <a:defRPr/>
            </a:pPr>
            <a:endParaRPr lang="en-US" dirty="0"/>
          </a:p>
        </p:txBody>
      </p:sp>
      <p:pic>
        <p:nvPicPr>
          <p:cNvPr id="6" name="Picture 7" descr="radlogo"/>
          <p:cNvPicPr>
            <a:picLocks noChangeAspect="1" noChangeArrowheads="1"/>
          </p:cNvPicPr>
          <p:nvPr/>
        </p:nvPicPr>
        <p:blipFill>
          <a:blip r:embed="rId2" cstate="print"/>
          <a:srcRect/>
          <a:stretch>
            <a:fillRect/>
          </a:stretch>
        </p:blipFill>
        <p:spPr bwMode="auto">
          <a:xfrm>
            <a:off x="6858000" y="5791205"/>
            <a:ext cx="1825625" cy="790575"/>
          </a:xfrm>
          <a:prstGeom prst="rect">
            <a:avLst/>
          </a:prstGeom>
          <a:noFill/>
          <a:ln w="9525">
            <a:noFill/>
            <a:miter lim="800000"/>
            <a:headEnd/>
            <a:tailEnd/>
          </a:ln>
        </p:spPr>
      </p:pic>
      <p:sp>
        <p:nvSpPr>
          <p:cNvPr id="7" name="Title 13"/>
          <p:cNvSpPr>
            <a:spLocks noGrp="1"/>
          </p:cNvSpPr>
          <p:nvPr>
            <p:ph type="title"/>
          </p:nvPr>
        </p:nvSpPr>
        <p:spPr>
          <a:xfrm>
            <a:off x="4016188" y="2614436"/>
            <a:ext cx="4141693" cy="1294181"/>
          </a:xfrm>
          <a:prstGeom prst="rect">
            <a:avLst/>
          </a:prstGeom>
        </p:spPr>
        <p:txBody>
          <a:bodyPr lIns="91394" tIns="45697" rIns="91394" bIns="45697" anchor="ctr" anchorCtr="0"/>
          <a:lstStyle>
            <a:lvl1pPr algn="l">
              <a:lnSpc>
                <a:spcPct val="85000"/>
              </a:lnSpc>
              <a:defRPr b="1">
                <a:solidFill>
                  <a:srgbClr val="C00000"/>
                </a:solidFill>
              </a:defRPr>
            </a:lvl1pPr>
          </a:lstStyle>
          <a:p>
            <a:r>
              <a:rPr lang="en-US" dirty="0" smtClean="0"/>
              <a:t>Click to edit Master title style</a:t>
            </a:r>
            <a:endParaRPr lang="en-US" dirty="0"/>
          </a:p>
        </p:txBody>
      </p:sp>
      <p:sp>
        <p:nvSpPr>
          <p:cNvPr id="8" name="Text Placeholder 21"/>
          <p:cNvSpPr>
            <a:spLocks noGrp="1"/>
          </p:cNvSpPr>
          <p:nvPr>
            <p:ph type="body" sz="quarter" idx="13"/>
          </p:nvPr>
        </p:nvSpPr>
        <p:spPr>
          <a:xfrm>
            <a:off x="4033648" y="4131985"/>
            <a:ext cx="4124234" cy="1120775"/>
          </a:xfrm>
          <a:prstGeom prst="rect">
            <a:avLst/>
          </a:prstGeom>
        </p:spPr>
        <p:txBody>
          <a:bodyPr lIns="91394" tIns="45697" rIns="91394" bIns="45697"/>
          <a:lstStyle>
            <a:lvl1pPr>
              <a:buNone/>
              <a:defRPr sz="1800" b="1">
                <a:solidFill>
                  <a:schemeClr val="tx1">
                    <a:lumMod val="50000"/>
                  </a:schemeClr>
                </a:solidFill>
              </a:defRPr>
            </a:lvl1pPr>
            <a:lvl2pPr>
              <a:buNone/>
              <a:defRPr sz="1600">
                <a:solidFill>
                  <a:schemeClr val="tx1">
                    <a:lumMod val="65000"/>
                    <a:lumOff val="35000"/>
                  </a:schemeClr>
                </a:solidFill>
              </a:defRPr>
            </a:lvl2pPr>
            <a:lvl3pPr>
              <a:buNone/>
              <a:defRPr sz="1400">
                <a:solidFill>
                  <a:schemeClr val="tx1">
                    <a:lumMod val="65000"/>
                    <a:lumOff val="35000"/>
                  </a:schemeClr>
                </a:solidFill>
              </a:defRPr>
            </a:lvl3pPr>
            <a:lvl4pPr>
              <a:buNone/>
              <a:defRPr sz="1200">
                <a:solidFill>
                  <a:schemeClr val="tx1">
                    <a:lumMod val="65000"/>
                    <a:lumOff val="35000"/>
                  </a:schemeClr>
                </a:solidFill>
              </a:defRPr>
            </a:lvl4pPr>
            <a:lvl5pPr>
              <a:buNone/>
              <a:defRPr sz="1200">
                <a:solidFill>
                  <a:schemeClr val="tx1">
                    <a:lumMod val="65000"/>
                    <a:lumOff val="35000"/>
                  </a:schemeClr>
                </a:solidFill>
              </a:defRPr>
            </a:lvl5pPr>
          </a:lstStyle>
          <a:p>
            <a:pPr lvl="0"/>
            <a:r>
              <a:rPr lang="en-US" smtClean="0"/>
              <a:t>Click to edit Master text styles</a:t>
            </a:r>
          </a:p>
        </p:txBody>
      </p:sp>
      <p:sp>
        <p:nvSpPr>
          <p:cNvPr id="9" name="Rectangle 8"/>
          <p:cNvSpPr/>
          <p:nvPr/>
        </p:nvSpPr>
        <p:spPr>
          <a:xfrm>
            <a:off x="6141720" y="6651176"/>
            <a:ext cx="2817224" cy="206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US"/>
          </a:p>
        </p:txBody>
      </p:sp>
      <p:pic>
        <p:nvPicPr>
          <p:cNvPr id="10" name="Picture 9" descr="iStock_000008560287Medium copy.jpg"/>
          <p:cNvPicPr>
            <a:picLocks noChangeAspect="1"/>
          </p:cNvPicPr>
          <p:nvPr/>
        </p:nvPicPr>
        <p:blipFill>
          <a:blip r:embed="rId3" cstate="print"/>
          <a:srcRect b="18795"/>
          <a:stretch>
            <a:fillRect/>
          </a:stretch>
        </p:blipFill>
        <p:spPr>
          <a:xfrm>
            <a:off x="2026029" y="4077802"/>
            <a:ext cx="1844099" cy="1193446"/>
          </a:xfrm>
          <a:prstGeom prst="roundRect">
            <a:avLst/>
          </a:prstGeom>
        </p:spPr>
      </p:pic>
      <p:pic>
        <p:nvPicPr>
          <p:cNvPr id="11" name="Picture 10" descr="6_lightblue.jpg"/>
          <p:cNvPicPr>
            <a:picLocks noChangeAspect="1"/>
          </p:cNvPicPr>
          <p:nvPr/>
        </p:nvPicPr>
        <p:blipFill>
          <a:blip r:embed="rId4" cstate="print"/>
          <a:stretch>
            <a:fillRect/>
          </a:stretch>
        </p:blipFill>
        <p:spPr>
          <a:xfrm>
            <a:off x="3994941" y="1310781"/>
            <a:ext cx="1628328" cy="1082797"/>
          </a:xfrm>
          <a:prstGeom prst="roundRect">
            <a:avLst/>
          </a:prstGeom>
          <a:effectLst>
            <a:outerShdw blurRad="50800" dist="38100" dir="5400000" algn="t" rotWithShape="0">
              <a:prstClr val="black">
                <a:alpha val="40000"/>
              </a:prstClr>
            </a:outerShdw>
          </a:effectLst>
        </p:spPr>
      </p:pic>
      <p:pic>
        <p:nvPicPr>
          <p:cNvPr id="12" name="Picture 11" descr="iStock_000003997841Medium.jpg"/>
          <p:cNvPicPr>
            <a:picLocks noChangeAspect="1"/>
          </p:cNvPicPr>
          <p:nvPr/>
        </p:nvPicPr>
        <p:blipFill>
          <a:blip r:embed="rId5" cstate="print"/>
          <a:srcRect l="8050" r="32655"/>
          <a:stretch>
            <a:fillRect/>
          </a:stretch>
        </p:blipFill>
        <p:spPr>
          <a:xfrm>
            <a:off x="2644589" y="2553537"/>
            <a:ext cx="1237129" cy="1390933"/>
          </a:xfrm>
          <a:prstGeom prst="roundRect">
            <a:avLst/>
          </a:prstGeom>
          <a:effectLst>
            <a:outerShdw blurRad="50800" dist="38100" dir="2700000" algn="tl" rotWithShape="0">
              <a:prstClr val="black">
                <a:alpha val="40000"/>
              </a:prstClr>
            </a:outerShdw>
          </a:effectLst>
        </p:spPr>
      </p:pic>
      <p:sp>
        <p:nvSpPr>
          <p:cNvPr id="17" name="Rectangle 16"/>
          <p:cNvSpPr/>
          <p:nvPr userDrawn="1"/>
        </p:nvSpPr>
        <p:spPr>
          <a:xfrm>
            <a:off x="6141720" y="6651176"/>
            <a:ext cx="2817224" cy="206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left)">
                                      <p:cBhvr>
                                        <p:cTn id="21" dur="500"/>
                                        <p:tgtEl>
                                          <p:spTgt spid="8">
                                            <p:txEl>
                                              <p:pRg st="0" end="0"/>
                                            </p:txEl>
                                          </p:spTgt>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build="p">
        <p:tmplLst>
          <p:tmpl lvl="1">
            <p:tnLst>
              <p:par>
                <p:cTn presetID="22" presetClass="entr" presetSubtype="8"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3" name="Rectangle 16"/>
          <p:cNvSpPr txBox="1">
            <a:spLocks noChangeArrowheads="1"/>
          </p:cNvSpPr>
          <p:nvPr/>
        </p:nvSpPr>
        <p:spPr bwMode="auto">
          <a:xfrm>
            <a:off x="3352800" y="2133600"/>
            <a:ext cx="5715000" cy="2209800"/>
          </a:xfrm>
          <a:prstGeom prst="rect">
            <a:avLst/>
          </a:prstGeom>
          <a:noFill/>
          <a:ln w="9525">
            <a:noFill/>
            <a:miter lim="800000"/>
            <a:headEnd/>
            <a:tailEnd/>
          </a:ln>
        </p:spPr>
        <p:txBody>
          <a:bodyPr lIns="91394" tIns="45697" rIns="91394" bIns="45697"/>
          <a:lstStyle/>
          <a:p>
            <a:pPr fontAlgn="auto">
              <a:lnSpc>
                <a:spcPct val="85000"/>
              </a:lnSpc>
              <a:spcBef>
                <a:spcPts val="0"/>
              </a:spcBef>
              <a:spcAft>
                <a:spcPts val="0"/>
              </a:spcAft>
              <a:defRPr/>
            </a:pPr>
            <a:r>
              <a:rPr lang="en-US" sz="5400" b="1" dirty="0">
                <a:solidFill>
                  <a:srgbClr val="C00000"/>
                </a:solidFill>
                <a:latin typeface="Calibri" pitchFamily="34" charset="0"/>
                <a:ea typeface="Adobe Ming Std L" pitchFamily="18" charset="-128"/>
                <a:cs typeface="Times New Roman (Hebrew)"/>
              </a:rPr>
              <a:t>Thank You </a:t>
            </a:r>
            <a:br>
              <a:rPr lang="en-US" sz="5400" b="1" dirty="0">
                <a:solidFill>
                  <a:srgbClr val="C00000"/>
                </a:solidFill>
                <a:latin typeface="Calibri" pitchFamily="34" charset="0"/>
                <a:ea typeface="Adobe Ming Std L" pitchFamily="18" charset="-128"/>
                <a:cs typeface="Times New Roman (Hebrew)"/>
              </a:rPr>
            </a:br>
            <a:r>
              <a:rPr lang="en-US" sz="5400" b="1" dirty="0">
                <a:solidFill>
                  <a:srgbClr val="C00000"/>
                </a:solidFill>
                <a:latin typeface="Calibri" pitchFamily="34" charset="0"/>
                <a:ea typeface="Adobe Ming Std L" pitchFamily="18" charset="-128"/>
                <a:cs typeface="Times New Roman (Hebrew)"/>
              </a:rPr>
              <a:t>For Your </a:t>
            </a:r>
            <a:br>
              <a:rPr lang="en-US" sz="5400" b="1" dirty="0">
                <a:solidFill>
                  <a:srgbClr val="C00000"/>
                </a:solidFill>
                <a:latin typeface="Calibri" pitchFamily="34" charset="0"/>
                <a:ea typeface="Adobe Ming Std L" pitchFamily="18" charset="-128"/>
                <a:cs typeface="Times New Roman (Hebrew)"/>
              </a:rPr>
            </a:br>
            <a:r>
              <a:rPr lang="en-US" sz="5400" b="1" dirty="0">
                <a:solidFill>
                  <a:srgbClr val="C00000"/>
                </a:solidFill>
                <a:latin typeface="Calibri" pitchFamily="34" charset="0"/>
                <a:ea typeface="Adobe Ming Std L" pitchFamily="18" charset="-128"/>
                <a:cs typeface="Times New Roman (Hebrew)"/>
              </a:rPr>
              <a:t>Attention</a:t>
            </a:r>
          </a:p>
        </p:txBody>
      </p:sp>
      <p:pic>
        <p:nvPicPr>
          <p:cNvPr id="4" name="Picture 7" descr="radlogo"/>
          <p:cNvPicPr>
            <a:picLocks noChangeAspect="1" noChangeArrowheads="1"/>
          </p:cNvPicPr>
          <p:nvPr/>
        </p:nvPicPr>
        <p:blipFill>
          <a:blip r:embed="rId2" cstate="print"/>
          <a:srcRect/>
          <a:stretch>
            <a:fillRect/>
          </a:stretch>
        </p:blipFill>
        <p:spPr bwMode="auto">
          <a:xfrm>
            <a:off x="7162805" y="5567086"/>
            <a:ext cx="1245979" cy="539563"/>
          </a:xfrm>
          <a:prstGeom prst="rect">
            <a:avLst/>
          </a:prstGeom>
          <a:noFill/>
          <a:ln w="9525">
            <a:noFill/>
            <a:miter lim="800000"/>
            <a:headEnd/>
            <a:tailEnd/>
          </a:ln>
        </p:spPr>
      </p:pic>
      <p:sp>
        <p:nvSpPr>
          <p:cNvPr id="5" name="Rounded Rectangle 4"/>
          <p:cNvSpPr/>
          <p:nvPr/>
        </p:nvSpPr>
        <p:spPr bwMode="auto">
          <a:xfrm>
            <a:off x="1501780" y="4491038"/>
            <a:ext cx="1628775" cy="995362"/>
          </a:xfrm>
          <a:prstGeom prst="roundRect">
            <a:avLst>
              <a:gd name="adj" fmla="val 29801"/>
            </a:avLst>
          </a:prstGeom>
          <a:solidFill>
            <a:srgbClr val="F294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394" tIns="45697" rIns="91394" bIns="45697" anchor="ctr"/>
          <a:lstStyle/>
          <a:p>
            <a:pPr fontAlgn="auto">
              <a:spcBef>
                <a:spcPts val="0"/>
              </a:spcBef>
              <a:spcAft>
                <a:spcPts val="0"/>
              </a:spcAft>
              <a:defRPr/>
            </a:pPr>
            <a:endParaRPr lang="en-US" dirty="0">
              <a:solidFill>
                <a:schemeClr val="tx1"/>
              </a:solidFill>
              <a:latin typeface="Times New Roman" pitchFamily="18" charset="0"/>
              <a:cs typeface="Times New Roman" pitchFamily="18" charset="0"/>
            </a:endParaRPr>
          </a:p>
        </p:txBody>
      </p:sp>
      <p:sp>
        <p:nvSpPr>
          <p:cNvPr id="6" name="Round Same Side Corner Rectangle 5"/>
          <p:cNvSpPr/>
          <p:nvPr/>
        </p:nvSpPr>
        <p:spPr bwMode="auto">
          <a:xfrm>
            <a:off x="852489" y="6342068"/>
            <a:ext cx="823912" cy="515937"/>
          </a:xfrm>
          <a:prstGeom prst="round2SameRect">
            <a:avLst/>
          </a:prstGeom>
          <a:solidFill>
            <a:srgbClr val="C000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394" tIns="45697" rIns="91394" bIns="45697" anchor="ctr"/>
          <a:lstStyle/>
          <a:p>
            <a:pPr fontAlgn="auto">
              <a:spcBef>
                <a:spcPts val="0"/>
              </a:spcBef>
              <a:spcAft>
                <a:spcPts val="0"/>
              </a:spcAft>
              <a:defRPr/>
            </a:pPr>
            <a:endParaRPr lang="en-US" dirty="0">
              <a:solidFill>
                <a:schemeClr val="tx1"/>
              </a:solidFill>
              <a:latin typeface="Times New Roman" pitchFamily="18" charset="0"/>
              <a:cs typeface="Times New Roman" pitchFamily="18" charset="0"/>
            </a:endParaRPr>
          </a:p>
        </p:txBody>
      </p:sp>
      <p:sp>
        <p:nvSpPr>
          <p:cNvPr id="7" name="Rounded Rectangle 6"/>
          <p:cNvSpPr/>
          <p:nvPr/>
        </p:nvSpPr>
        <p:spPr bwMode="auto">
          <a:xfrm>
            <a:off x="6934204" y="773118"/>
            <a:ext cx="1128713" cy="682625"/>
          </a:xfrm>
          <a:prstGeom prst="roundRect">
            <a:avLst>
              <a:gd name="adj" fmla="val 28881"/>
            </a:avLst>
          </a:prstGeom>
          <a:solidFill>
            <a:srgbClr val="C000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394" tIns="45697" rIns="91394" bIns="45697" anchor="ctr"/>
          <a:lstStyle/>
          <a:p>
            <a:pPr fontAlgn="auto">
              <a:spcBef>
                <a:spcPts val="0"/>
              </a:spcBef>
              <a:spcAft>
                <a:spcPts val="0"/>
              </a:spcAft>
              <a:defRPr/>
            </a:pPr>
            <a:endParaRPr lang="en-US" dirty="0">
              <a:solidFill>
                <a:schemeClr val="tx1"/>
              </a:solidFill>
              <a:latin typeface="Times New Roman" pitchFamily="18" charset="0"/>
              <a:cs typeface="Times New Roman" pitchFamily="18" charset="0"/>
            </a:endParaRPr>
          </a:p>
        </p:txBody>
      </p:sp>
      <p:sp>
        <p:nvSpPr>
          <p:cNvPr id="8" name="Round Single Corner Rectangle 7"/>
          <p:cNvSpPr/>
          <p:nvPr/>
        </p:nvSpPr>
        <p:spPr bwMode="auto">
          <a:xfrm flipV="1">
            <a:off x="4" y="4"/>
            <a:ext cx="227013" cy="5395913"/>
          </a:xfrm>
          <a:prstGeom prst="round1Rect">
            <a:avLst>
              <a:gd name="adj" fmla="val 50000"/>
            </a:avLst>
          </a:prstGeom>
          <a:solidFill>
            <a:srgbClr val="0098A1"/>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394" tIns="45697" rIns="91394" bIns="45697" anchor="ctr"/>
          <a:lstStyle/>
          <a:p>
            <a:pPr fontAlgn="auto">
              <a:spcBef>
                <a:spcPts val="0"/>
              </a:spcBef>
              <a:spcAft>
                <a:spcPts val="0"/>
              </a:spcAft>
              <a:defRPr/>
            </a:pPr>
            <a:endParaRPr lang="en-US" dirty="0">
              <a:solidFill>
                <a:schemeClr val="tx1"/>
              </a:solidFill>
              <a:latin typeface="Times New Roman" pitchFamily="18" charset="0"/>
            </a:endParaRPr>
          </a:p>
        </p:txBody>
      </p:sp>
      <p:sp>
        <p:nvSpPr>
          <p:cNvPr id="9" name="Rectangle 8"/>
          <p:cNvSpPr/>
          <p:nvPr/>
        </p:nvSpPr>
        <p:spPr>
          <a:xfrm>
            <a:off x="6007100" y="6651176"/>
            <a:ext cx="2951844" cy="206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US"/>
          </a:p>
        </p:txBody>
      </p:sp>
      <p:pic>
        <p:nvPicPr>
          <p:cNvPr id="10" name="Picture 9" descr="iStock_000003997841Medium.jpg"/>
          <p:cNvPicPr>
            <a:picLocks noChangeAspect="1"/>
          </p:cNvPicPr>
          <p:nvPr/>
        </p:nvPicPr>
        <p:blipFill>
          <a:blip r:embed="rId3" cstate="print"/>
          <a:srcRect l="14189" r="40984"/>
          <a:stretch>
            <a:fillRect/>
          </a:stretch>
        </p:blipFill>
        <p:spPr>
          <a:xfrm>
            <a:off x="1506071" y="1890149"/>
            <a:ext cx="1640540" cy="2439804"/>
          </a:xfrm>
          <a:prstGeom prst="roundRect">
            <a:avLst/>
          </a:prstGeom>
          <a:effectLst>
            <a:outerShdw blurRad="50800" dist="38100" dir="2700000" algn="tl" rotWithShape="0">
              <a:prstClr val="black">
                <a:alpha val="40000"/>
              </a:prstClr>
            </a:outerShdw>
          </a:effectLst>
        </p:spPr>
      </p:pic>
      <p:sp>
        <p:nvSpPr>
          <p:cNvPr id="11" name="TextBox 10"/>
          <p:cNvSpPr txBox="1"/>
          <p:nvPr/>
        </p:nvSpPr>
        <p:spPr>
          <a:xfrm>
            <a:off x="6651816" y="6087040"/>
            <a:ext cx="2303929" cy="344150"/>
          </a:xfrm>
          <a:prstGeom prst="rect">
            <a:avLst/>
          </a:prstGeom>
        </p:spPr>
        <p:txBody>
          <a:bodyPr wrap="square" lIns="91394" tIns="45697" rIns="91394" bIns="45697" rtlCol="0">
            <a:spAutoFit/>
          </a:bodyPr>
          <a:lstStyle/>
          <a:p>
            <a:pPr marL="0" marR="0" indent="0" algn="ctr" defTabSz="913945" rtl="0" eaLnBrk="1" fontAlgn="auto" latinLnBrk="0" hangingPunct="1">
              <a:lnSpc>
                <a:spcPct val="100000"/>
              </a:lnSpc>
              <a:spcBef>
                <a:spcPct val="0"/>
              </a:spcBef>
              <a:spcAft>
                <a:spcPts val="0"/>
              </a:spcAft>
              <a:buClrTx/>
              <a:buSzTx/>
              <a:buFontTx/>
              <a:buNone/>
              <a:tabLst/>
            </a:pPr>
            <a:r>
              <a:rPr kumimoji="0" lang="en-US" sz="1600" b="1" i="0" u="none" strike="noStrike" kern="1200" cap="none" spc="0" normalizeH="0" baseline="0" noProof="0" dirty="0" smtClean="0">
                <a:ln>
                  <a:noFill/>
                </a:ln>
                <a:solidFill>
                  <a:schemeClr val="tx1">
                    <a:lumMod val="75000"/>
                  </a:schemeClr>
                </a:solidFill>
                <a:effectLst/>
                <a:uLnTx/>
                <a:uFillTx/>
                <a:latin typeface="+mj-lt"/>
                <a:ea typeface="+mj-ea"/>
                <a:cs typeface="+mj-cs"/>
              </a:rPr>
              <a:t>www.rad.com</a:t>
            </a:r>
          </a:p>
        </p:txBody>
      </p:sp>
      <p:sp>
        <p:nvSpPr>
          <p:cNvPr id="18" name="Rectangle 17"/>
          <p:cNvSpPr/>
          <p:nvPr userDrawn="1"/>
        </p:nvSpPr>
        <p:spPr>
          <a:xfrm>
            <a:off x="6007100" y="6651176"/>
            <a:ext cx="2951844" cy="206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Just Title Slide">
    <p:spTree>
      <p:nvGrpSpPr>
        <p:cNvPr id="1" name=""/>
        <p:cNvGrpSpPr/>
        <p:nvPr/>
      </p:nvGrpSpPr>
      <p:grpSpPr>
        <a:xfrm>
          <a:off x="0" y="0"/>
          <a:ext cx="0" cy="0"/>
          <a:chOff x="0" y="0"/>
          <a:chExt cx="0" cy="0"/>
        </a:xfrm>
      </p:grpSpPr>
      <p:pic>
        <p:nvPicPr>
          <p:cNvPr id="3" name="Picture 7" descr="radlogo"/>
          <p:cNvPicPr>
            <a:picLocks noChangeAspect="1" noChangeArrowheads="1"/>
          </p:cNvPicPr>
          <p:nvPr userDrawn="1"/>
        </p:nvPicPr>
        <p:blipFill>
          <a:blip r:embed="rId2" cstate="print"/>
          <a:srcRect/>
          <a:stretch>
            <a:fillRect/>
          </a:stretch>
        </p:blipFill>
        <p:spPr bwMode="auto">
          <a:xfrm>
            <a:off x="8080378" y="457201"/>
            <a:ext cx="911225" cy="395288"/>
          </a:xfrm>
          <a:prstGeom prst="rect">
            <a:avLst/>
          </a:prstGeom>
          <a:noFill/>
          <a:ln w="9525">
            <a:noFill/>
            <a:miter lim="800000"/>
            <a:headEnd/>
            <a:tailEnd/>
          </a:ln>
        </p:spPr>
      </p:pic>
      <p:sp>
        <p:nvSpPr>
          <p:cNvPr id="4" name="Round Same Side Corner Rectangle 3"/>
          <p:cNvSpPr/>
          <p:nvPr userDrawn="1"/>
        </p:nvSpPr>
        <p:spPr bwMode="auto">
          <a:xfrm rot="5400000">
            <a:off x="3505201" y="-3351213"/>
            <a:ext cx="862012" cy="7872413"/>
          </a:xfrm>
          <a:prstGeom prst="round2SameRect">
            <a:avLst>
              <a:gd name="adj1" fmla="val 18406"/>
              <a:gd name="adj2" fmla="val 0"/>
            </a:avLst>
          </a:prstGeom>
          <a:solidFill>
            <a:schemeClr val="lt1"/>
          </a:solidFill>
          <a:ln>
            <a:noFill/>
            <a:headEnd type="none" w="med" len="med"/>
            <a:tailEnd type="none" w="med" len="med"/>
          </a:ln>
          <a:effectLst>
            <a:outerShdw blurRad="215900" dist="38100" dir="2700000" sx="102000" sy="102000" algn="tl" rotWithShape="0">
              <a:schemeClr val="tx1">
                <a:alpha val="19000"/>
              </a:schemeClr>
            </a:outerShdw>
          </a:effectLst>
        </p:spPr>
        <p:style>
          <a:lnRef idx="2">
            <a:schemeClr val="accent2"/>
          </a:lnRef>
          <a:fillRef idx="1">
            <a:schemeClr val="lt1"/>
          </a:fillRef>
          <a:effectRef idx="0">
            <a:schemeClr val="accent2"/>
          </a:effectRef>
          <a:fontRef idx="minor">
            <a:schemeClr val="dk1"/>
          </a:fontRef>
        </p:style>
        <p:txBody>
          <a:bodyPr lIns="91394" tIns="45697" rIns="91394" bIns="45697" anchor="ctr"/>
          <a:lstStyle/>
          <a:p>
            <a:pPr fontAlgn="auto">
              <a:spcBef>
                <a:spcPts val="0"/>
              </a:spcBef>
              <a:spcAft>
                <a:spcPts val="0"/>
              </a:spcAft>
              <a:defRPr/>
            </a:pPr>
            <a:endParaRPr lang="en-US" dirty="0">
              <a:solidFill>
                <a:schemeClr val="tx1"/>
              </a:solidFill>
              <a:latin typeface="Times New Roman" pitchFamily="18" charset="0"/>
            </a:endParaRPr>
          </a:p>
        </p:txBody>
      </p:sp>
      <p:sp>
        <p:nvSpPr>
          <p:cNvPr id="5" name="Round Single Corner Rectangle 4"/>
          <p:cNvSpPr/>
          <p:nvPr userDrawn="1"/>
        </p:nvSpPr>
        <p:spPr bwMode="auto">
          <a:xfrm flipV="1">
            <a:off x="0" y="0"/>
            <a:ext cx="228600" cy="1981200"/>
          </a:xfrm>
          <a:prstGeom prst="round1Rect">
            <a:avLst>
              <a:gd name="adj" fmla="val 50000"/>
            </a:avLst>
          </a:prstGeom>
          <a:solidFill>
            <a:srgbClr val="0098A1"/>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394" tIns="45697" rIns="91394" bIns="45697" anchor="ctr"/>
          <a:lstStyle/>
          <a:p>
            <a:pPr fontAlgn="auto">
              <a:spcBef>
                <a:spcPts val="0"/>
              </a:spcBef>
              <a:spcAft>
                <a:spcPts val="0"/>
              </a:spcAft>
              <a:defRPr/>
            </a:pPr>
            <a:endParaRPr lang="en-US" dirty="0">
              <a:solidFill>
                <a:schemeClr val="tx1"/>
              </a:solidFill>
              <a:latin typeface="Times New Roman" pitchFamily="18" charset="0"/>
            </a:endParaRPr>
          </a:p>
        </p:txBody>
      </p:sp>
      <p:sp>
        <p:nvSpPr>
          <p:cNvPr id="6" name="Rectangle 2"/>
          <p:cNvSpPr>
            <a:spLocks noGrp="1" noChangeArrowheads="1"/>
          </p:cNvSpPr>
          <p:nvPr>
            <p:ph type="title"/>
          </p:nvPr>
        </p:nvSpPr>
        <p:spPr>
          <a:xfrm>
            <a:off x="639077" y="262623"/>
            <a:ext cx="6766560" cy="644740"/>
          </a:xfrm>
          <a:prstGeom prst="rect">
            <a:avLst/>
          </a:prstGeom>
        </p:spPr>
        <p:txBody>
          <a:bodyPr lIns="91394" tIns="45697" rIns="91394" bIns="45697" anchor="ctr" anchorCtr="0"/>
          <a:lstStyle>
            <a:lvl1pPr algn="l">
              <a:lnSpc>
                <a:spcPct val="85000"/>
              </a:lnSpc>
              <a:defRPr sz="3600" b="1">
                <a:solidFill>
                  <a:srgbClr val="C00000"/>
                </a:solidFill>
              </a:defRPr>
            </a:lvl1pPr>
          </a:lstStyle>
          <a:p>
            <a:r>
              <a:rPr lang="en-US" smtClean="0"/>
              <a:t>Click to edit Master title style</a:t>
            </a:r>
            <a:endParaRPr lang="en-US" dirty="0" smtClean="0"/>
          </a:p>
        </p:txBody>
      </p:sp>
      <p:sp>
        <p:nvSpPr>
          <p:cNvPr id="7" name="Round Single Corner Rectangle 6"/>
          <p:cNvSpPr/>
          <p:nvPr userDrawn="1"/>
        </p:nvSpPr>
        <p:spPr bwMode="auto">
          <a:xfrm flipH="1">
            <a:off x="8839200" y="6380168"/>
            <a:ext cx="304800" cy="477837"/>
          </a:xfrm>
          <a:prstGeom prst="round1Rect">
            <a:avLst>
              <a:gd name="adj" fmla="val 50000"/>
            </a:avLst>
          </a:prstGeom>
          <a:solidFill>
            <a:srgbClr val="C000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394" tIns="45697" rIns="91394" bIns="45697" anchor="ctr"/>
          <a:lstStyle/>
          <a:p>
            <a:pPr fontAlgn="auto">
              <a:spcBef>
                <a:spcPts val="0"/>
              </a:spcBef>
              <a:spcAft>
                <a:spcPts val="0"/>
              </a:spcAft>
              <a:defRPr/>
            </a:pPr>
            <a:endParaRPr lang="en-US" dirty="0">
              <a:solidFill>
                <a:schemeClr val="tx1"/>
              </a:solidFill>
              <a:latin typeface="Times New Roman" pitchFamily="18" charset="0"/>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0" name="Picture 7" descr="radlogo"/>
          <p:cNvPicPr>
            <a:picLocks noChangeAspect="1" noChangeArrowheads="1"/>
          </p:cNvPicPr>
          <p:nvPr userDrawn="1"/>
        </p:nvPicPr>
        <p:blipFill>
          <a:blip r:embed="rId2" cstate="print"/>
          <a:srcRect/>
          <a:stretch>
            <a:fillRect/>
          </a:stretch>
        </p:blipFill>
        <p:spPr bwMode="auto">
          <a:xfrm>
            <a:off x="8080378" y="457201"/>
            <a:ext cx="911225" cy="395288"/>
          </a:xfrm>
          <a:prstGeom prst="rect">
            <a:avLst/>
          </a:prstGeom>
          <a:noFill/>
          <a:ln w="9525">
            <a:noFill/>
            <a:miter lim="800000"/>
            <a:headEnd/>
            <a:tailEnd/>
          </a:ln>
        </p:spPr>
      </p:pic>
      <p:sp>
        <p:nvSpPr>
          <p:cNvPr id="41" name="Round Same Side Corner Rectangle 40"/>
          <p:cNvSpPr/>
          <p:nvPr userDrawn="1"/>
        </p:nvSpPr>
        <p:spPr bwMode="auto">
          <a:xfrm rot="5400000">
            <a:off x="3505201" y="-3351213"/>
            <a:ext cx="862012" cy="7872413"/>
          </a:xfrm>
          <a:prstGeom prst="round2SameRect">
            <a:avLst>
              <a:gd name="adj1" fmla="val 18406"/>
              <a:gd name="adj2" fmla="val 0"/>
            </a:avLst>
          </a:prstGeom>
          <a:solidFill>
            <a:schemeClr val="lt1"/>
          </a:solidFill>
          <a:ln>
            <a:noFill/>
            <a:headEnd type="none" w="med" len="med"/>
            <a:tailEnd type="none" w="med" len="med"/>
          </a:ln>
          <a:effectLst>
            <a:outerShdw blurRad="215900" dist="38100" dir="2700000" sx="102000" sy="102000" algn="tl" rotWithShape="0">
              <a:schemeClr val="tx1">
                <a:alpha val="19000"/>
              </a:schemeClr>
            </a:outerShdw>
          </a:effectLst>
        </p:spPr>
        <p:style>
          <a:lnRef idx="2">
            <a:schemeClr val="accent2"/>
          </a:lnRef>
          <a:fillRef idx="1">
            <a:schemeClr val="lt1"/>
          </a:fillRef>
          <a:effectRef idx="0">
            <a:schemeClr val="accent2"/>
          </a:effectRef>
          <a:fontRef idx="minor">
            <a:schemeClr val="dk1"/>
          </a:fontRef>
        </p:style>
        <p:txBody>
          <a:bodyPr lIns="91394" tIns="45697" rIns="91394" bIns="45697" anchor="ctr"/>
          <a:lstStyle/>
          <a:p>
            <a:pPr fontAlgn="auto">
              <a:spcBef>
                <a:spcPts val="0"/>
              </a:spcBef>
              <a:spcAft>
                <a:spcPts val="0"/>
              </a:spcAft>
              <a:defRPr/>
            </a:pPr>
            <a:endParaRPr lang="en-US" dirty="0">
              <a:solidFill>
                <a:schemeClr val="tx1"/>
              </a:solidFill>
              <a:latin typeface="Times New Roman" pitchFamily="18" charset="0"/>
            </a:endParaRPr>
          </a:p>
        </p:txBody>
      </p:sp>
      <p:sp>
        <p:nvSpPr>
          <p:cNvPr id="42" name="Round Single Corner Rectangle 41"/>
          <p:cNvSpPr/>
          <p:nvPr userDrawn="1"/>
        </p:nvSpPr>
        <p:spPr bwMode="auto">
          <a:xfrm flipV="1">
            <a:off x="0" y="0"/>
            <a:ext cx="228600" cy="1981200"/>
          </a:xfrm>
          <a:prstGeom prst="round1Rect">
            <a:avLst>
              <a:gd name="adj" fmla="val 50000"/>
            </a:avLst>
          </a:prstGeom>
          <a:solidFill>
            <a:srgbClr val="0098A1"/>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394" tIns="45697" rIns="91394" bIns="45697" anchor="ctr"/>
          <a:lstStyle/>
          <a:p>
            <a:pPr fontAlgn="auto">
              <a:spcBef>
                <a:spcPts val="0"/>
              </a:spcBef>
              <a:spcAft>
                <a:spcPts val="0"/>
              </a:spcAft>
              <a:defRPr/>
            </a:pPr>
            <a:endParaRPr lang="en-US" dirty="0">
              <a:solidFill>
                <a:schemeClr val="tx1"/>
              </a:solidFill>
              <a:latin typeface="Times New Roman" pitchFamily="18" charset="0"/>
            </a:endParaRPr>
          </a:p>
        </p:txBody>
      </p:sp>
      <p:sp>
        <p:nvSpPr>
          <p:cNvPr id="43" name="Round Single Corner Rectangle 42"/>
          <p:cNvSpPr/>
          <p:nvPr userDrawn="1"/>
        </p:nvSpPr>
        <p:spPr bwMode="auto">
          <a:xfrm flipH="1">
            <a:off x="8839200" y="6380168"/>
            <a:ext cx="304800" cy="477837"/>
          </a:xfrm>
          <a:prstGeom prst="round1Rect">
            <a:avLst>
              <a:gd name="adj" fmla="val 50000"/>
            </a:avLst>
          </a:prstGeom>
          <a:solidFill>
            <a:srgbClr val="C000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394" tIns="45697" rIns="91394" bIns="45697" anchor="ctr"/>
          <a:lstStyle/>
          <a:p>
            <a:pPr fontAlgn="auto">
              <a:spcBef>
                <a:spcPts val="0"/>
              </a:spcBef>
              <a:spcAft>
                <a:spcPts val="0"/>
              </a:spcAft>
              <a:defRPr/>
            </a:pPr>
            <a:endParaRPr lang="en-US" dirty="0">
              <a:solidFill>
                <a:schemeClr val="tx1"/>
              </a:solidFill>
              <a:latin typeface="Times New Roman" pitchFamily="18" charset="0"/>
            </a:endParaRPr>
          </a:p>
        </p:txBody>
      </p:sp>
      <p:sp>
        <p:nvSpPr>
          <p:cNvPr id="44" name="Rectangle 2"/>
          <p:cNvSpPr>
            <a:spLocks noGrp="1" noChangeArrowheads="1"/>
          </p:cNvSpPr>
          <p:nvPr>
            <p:ph type="title"/>
          </p:nvPr>
        </p:nvSpPr>
        <p:spPr>
          <a:xfrm>
            <a:off x="639077" y="262623"/>
            <a:ext cx="6766560" cy="644740"/>
          </a:xfrm>
          <a:prstGeom prst="rect">
            <a:avLst/>
          </a:prstGeom>
        </p:spPr>
        <p:txBody>
          <a:bodyPr lIns="91394" tIns="45697" rIns="91394" bIns="45697" anchor="ctr" anchorCtr="0"/>
          <a:lstStyle>
            <a:lvl1pPr algn="l">
              <a:lnSpc>
                <a:spcPct val="85000"/>
              </a:lnSpc>
              <a:defRPr sz="3600" b="1">
                <a:solidFill>
                  <a:srgbClr val="C00000"/>
                </a:solidFill>
              </a:defRPr>
            </a:lvl1pPr>
          </a:lstStyle>
          <a:p>
            <a:r>
              <a:rPr lang="en-US" smtClean="0"/>
              <a:t>Click to edit Master title style</a:t>
            </a:r>
            <a:endParaRPr lang="en-US" dirty="0" smtClean="0"/>
          </a:p>
        </p:txBody>
      </p:sp>
      <p:sp>
        <p:nvSpPr>
          <p:cNvPr id="45" name="Text Placeholder 17"/>
          <p:cNvSpPr>
            <a:spLocks noGrp="1"/>
          </p:cNvSpPr>
          <p:nvPr>
            <p:ph type="body" sz="quarter" idx="10"/>
          </p:nvPr>
        </p:nvSpPr>
        <p:spPr>
          <a:xfrm>
            <a:off x="747713" y="1829862"/>
            <a:ext cx="7124700" cy="2665943"/>
          </a:xfrm>
          <a:prstGeom prst="rect">
            <a:avLst/>
          </a:prstGeom>
        </p:spPr>
        <p:txBody>
          <a:bodyPr lIns="91394" tIns="45697" rIns="91394" bIns="45697"/>
          <a:lstStyle>
            <a:lvl1pPr marL="225313" indent="-225313">
              <a:lnSpc>
                <a:spcPct val="100000"/>
              </a:lnSpc>
              <a:spcBef>
                <a:spcPts val="600"/>
              </a:spcBef>
              <a:buClr>
                <a:srgbClr val="C00000"/>
              </a:buClr>
              <a:defRPr sz="2200">
                <a:solidFill>
                  <a:srgbClr val="000000"/>
                </a:solidFill>
              </a:defRPr>
            </a:lvl1pPr>
            <a:lvl2pPr marL="575975" indent="-238006">
              <a:lnSpc>
                <a:spcPct val="100000"/>
              </a:lnSpc>
              <a:spcBef>
                <a:spcPts val="600"/>
              </a:spcBef>
              <a:defRPr sz="2000">
                <a:solidFill>
                  <a:srgbClr val="000000"/>
                </a:solidFill>
              </a:defRPr>
            </a:lvl2pPr>
            <a:lvl3pPr marL="856821" indent="-168192">
              <a:lnSpc>
                <a:spcPct val="100000"/>
              </a:lnSpc>
              <a:spcBef>
                <a:spcPts val="600"/>
              </a:spcBef>
              <a:defRPr sz="1800">
                <a:solidFill>
                  <a:srgbClr val="000000"/>
                </a:solidFill>
              </a:defRPr>
            </a:lvl3pPr>
            <a:lvl4pPr marL="1196379" indent="-225313">
              <a:lnSpc>
                <a:spcPct val="100000"/>
              </a:lnSpc>
              <a:spcBef>
                <a:spcPts val="600"/>
              </a:spcBef>
              <a:defRPr sz="1600">
                <a:solidFill>
                  <a:srgbClr val="000000"/>
                </a:solidFill>
              </a:defRPr>
            </a:lvl4pPr>
            <a:lvl5pPr marL="1432796" indent="-180885">
              <a:lnSpc>
                <a:spcPct val="100000"/>
              </a:lnSpc>
              <a:spcBef>
                <a:spcPts val="600"/>
              </a:spcBef>
              <a:defRPr sz="160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40"/>
          <p:cNvSpPr txBox="1">
            <a:spLocks noChangeArrowheads="1"/>
          </p:cNvSpPr>
          <p:nvPr/>
        </p:nvSpPr>
        <p:spPr bwMode="auto">
          <a:xfrm>
            <a:off x="6822800" y="6650043"/>
            <a:ext cx="2071287" cy="246165"/>
          </a:xfrm>
          <a:prstGeom prst="rect">
            <a:avLst/>
          </a:prstGeom>
          <a:noFill/>
          <a:ln w="9525">
            <a:noFill/>
            <a:miter lim="800000"/>
            <a:headEnd/>
            <a:tailEnd/>
          </a:ln>
          <a:effectLst/>
        </p:spPr>
        <p:txBody>
          <a:bodyPr wrap="none" lIns="91384" tIns="45692" rIns="91384" bIns="45692">
            <a:spAutoFit/>
          </a:bodyPr>
          <a:lstStyle/>
          <a:p>
            <a:pPr algn="r">
              <a:defRPr/>
            </a:pPr>
            <a:r>
              <a:rPr lang="en-US" sz="800" dirty="0" smtClean="0">
                <a:solidFill>
                  <a:srgbClr val="4D4D4D"/>
                </a:solidFill>
                <a:latin typeface="+mn-lt"/>
                <a:cs typeface="Arial" charset="0"/>
              </a:rPr>
              <a:t>ETX CPE Family Update for ISM2012 </a:t>
            </a:r>
            <a:r>
              <a:rPr lang="en-US" sz="800" dirty="0">
                <a:solidFill>
                  <a:srgbClr val="4D4D4D"/>
                </a:solidFill>
                <a:latin typeface="+mn-lt"/>
                <a:cs typeface="Arial" charset="0"/>
              </a:rPr>
              <a:t>Slide </a:t>
            </a:r>
            <a:fld id="{1FEB4FD2-243B-450F-B334-AD0C10AF24B3}" type="slidenum">
              <a:rPr lang="en-US" sz="1000">
                <a:solidFill>
                  <a:srgbClr val="4D4D4D"/>
                </a:solidFill>
                <a:latin typeface="+mn-lt"/>
                <a:cs typeface="Arial" charset="0"/>
              </a:rPr>
              <a:pPr algn="r">
                <a:defRPr/>
              </a:pPr>
              <a:t>‹#›</a:t>
            </a:fld>
            <a:endParaRPr lang="en-US" sz="1000" dirty="0">
              <a:solidFill>
                <a:srgbClr val="4D4D4D"/>
              </a:solidFill>
              <a:latin typeface="+mn-lt"/>
              <a:cs typeface="Arial" charset="0"/>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charset="0"/>
          <a:cs typeface="Times New Roman" charset="0"/>
        </a:defRPr>
      </a:lvl2pPr>
      <a:lvl3pPr algn="ctr" rtl="0" eaLnBrk="1" fontAlgn="base" hangingPunct="1">
        <a:spcBef>
          <a:spcPct val="0"/>
        </a:spcBef>
        <a:spcAft>
          <a:spcPct val="0"/>
        </a:spcAft>
        <a:defRPr sz="4400">
          <a:solidFill>
            <a:schemeClr val="tx2"/>
          </a:solidFill>
          <a:latin typeface="Times New Roman" charset="0"/>
          <a:cs typeface="Times New Roman" charset="0"/>
        </a:defRPr>
      </a:lvl3pPr>
      <a:lvl4pPr algn="ctr" rtl="0" eaLnBrk="1" fontAlgn="base" hangingPunct="1">
        <a:spcBef>
          <a:spcPct val="0"/>
        </a:spcBef>
        <a:spcAft>
          <a:spcPct val="0"/>
        </a:spcAft>
        <a:defRPr sz="4400">
          <a:solidFill>
            <a:schemeClr val="tx2"/>
          </a:solidFill>
          <a:latin typeface="Times New Roman" charset="0"/>
          <a:cs typeface="Times New Roman" charset="0"/>
        </a:defRPr>
      </a:lvl4pPr>
      <a:lvl5pPr algn="ctr" rtl="0" eaLnBrk="1" fontAlgn="base" hangingPunct="1">
        <a:spcBef>
          <a:spcPct val="0"/>
        </a:spcBef>
        <a:spcAft>
          <a:spcPct val="0"/>
        </a:spcAft>
        <a:defRPr sz="4400">
          <a:solidFill>
            <a:schemeClr val="tx2"/>
          </a:solidFill>
          <a:latin typeface="Times New Roman" charset="0"/>
          <a:cs typeface="Times New Roman" charset="0"/>
        </a:defRPr>
      </a:lvl5pPr>
      <a:lvl6pPr marL="456971" algn="ctr" rtl="0" eaLnBrk="1" fontAlgn="base" hangingPunct="1">
        <a:spcBef>
          <a:spcPct val="0"/>
        </a:spcBef>
        <a:spcAft>
          <a:spcPct val="0"/>
        </a:spcAft>
        <a:defRPr sz="4400">
          <a:solidFill>
            <a:schemeClr val="tx2"/>
          </a:solidFill>
          <a:latin typeface="Times New Roman" charset="0"/>
          <a:cs typeface="Times New Roman" charset="0"/>
        </a:defRPr>
      </a:lvl6pPr>
      <a:lvl7pPr marL="913945" algn="ctr" rtl="0" eaLnBrk="1" fontAlgn="base" hangingPunct="1">
        <a:spcBef>
          <a:spcPct val="0"/>
        </a:spcBef>
        <a:spcAft>
          <a:spcPct val="0"/>
        </a:spcAft>
        <a:defRPr sz="4400">
          <a:solidFill>
            <a:schemeClr val="tx2"/>
          </a:solidFill>
          <a:latin typeface="Times New Roman" charset="0"/>
          <a:cs typeface="Times New Roman" charset="0"/>
        </a:defRPr>
      </a:lvl7pPr>
      <a:lvl8pPr marL="1370915" algn="ctr" rtl="0" eaLnBrk="1" fontAlgn="base" hangingPunct="1">
        <a:spcBef>
          <a:spcPct val="0"/>
        </a:spcBef>
        <a:spcAft>
          <a:spcPct val="0"/>
        </a:spcAft>
        <a:defRPr sz="4400">
          <a:solidFill>
            <a:schemeClr val="tx2"/>
          </a:solidFill>
          <a:latin typeface="Times New Roman" charset="0"/>
          <a:cs typeface="Times New Roman" charset="0"/>
        </a:defRPr>
      </a:lvl8pPr>
      <a:lvl9pPr marL="1827885" algn="ctr" rtl="0" eaLnBrk="1" fontAlgn="base" hangingPunct="1">
        <a:spcBef>
          <a:spcPct val="0"/>
        </a:spcBef>
        <a:spcAft>
          <a:spcPct val="0"/>
        </a:spcAft>
        <a:defRPr sz="4400">
          <a:solidFill>
            <a:schemeClr val="tx2"/>
          </a:solidFill>
          <a:latin typeface="Times New Roman" charset="0"/>
          <a:cs typeface="Times New Roman" charset="0"/>
        </a:defRPr>
      </a:lvl9pPr>
    </p:titleStyle>
    <p:bodyStyle>
      <a:lvl1pPr marL="342729" indent="-342729" algn="l" rtl="0" eaLnBrk="1" fontAlgn="base" hangingPunct="1">
        <a:spcBef>
          <a:spcPct val="20000"/>
        </a:spcBef>
        <a:spcAft>
          <a:spcPct val="0"/>
        </a:spcAft>
        <a:buChar char="•"/>
        <a:defRPr sz="3200">
          <a:solidFill>
            <a:schemeClr val="tx1"/>
          </a:solidFill>
          <a:latin typeface="+mn-lt"/>
          <a:ea typeface="+mn-ea"/>
          <a:cs typeface="+mn-cs"/>
        </a:defRPr>
      </a:lvl1pPr>
      <a:lvl2pPr marL="742579" indent="-285605" algn="l" rtl="0" eaLnBrk="1" fontAlgn="base" hangingPunct="1">
        <a:spcBef>
          <a:spcPct val="20000"/>
        </a:spcBef>
        <a:spcAft>
          <a:spcPct val="0"/>
        </a:spcAft>
        <a:buChar char="–"/>
        <a:defRPr sz="2800">
          <a:solidFill>
            <a:schemeClr val="tx1"/>
          </a:solidFill>
          <a:latin typeface="+mn-lt"/>
          <a:cs typeface="+mn-cs"/>
        </a:defRPr>
      </a:lvl2pPr>
      <a:lvl3pPr marL="1142429" indent="-228485" algn="l" rtl="0" eaLnBrk="1" fontAlgn="base" hangingPunct="1">
        <a:spcBef>
          <a:spcPct val="20000"/>
        </a:spcBef>
        <a:spcAft>
          <a:spcPct val="0"/>
        </a:spcAft>
        <a:buChar char="•"/>
        <a:defRPr sz="2400">
          <a:solidFill>
            <a:schemeClr val="tx1"/>
          </a:solidFill>
          <a:latin typeface="+mn-lt"/>
          <a:cs typeface="+mn-cs"/>
        </a:defRPr>
      </a:lvl3pPr>
      <a:lvl4pPr marL="1599400" indent="-228485" algn="l" rtl="0" eaLnBrk="1" fontAlgn="base" hangingPunct="1">
        <a:spcBef>
          <a:spcPct val="20000"/>
        </a:spcBef>
        <a:spcAft>
          <a:spcPct val="0"/>
        </a:spcAft>
        <a:buChar char="–"/>
        <a:defRPr sz="2000">
          <a:solidFill>
            <a:schemeClr val="tx1"/>
          </a:solidFill>
          <a:latin typeface="+mn-lt"/>
          <a:cs typeface="+mn-cs"/>
        </a:defRPr>
      </a:lvl4pPr>
      <a:lvl5pPr marL="2056371" indent="-228485" algn="l" rtl="0" eaLnBrk="1" fontAlgn="base" hangingPunct="1">
        <a:spcBef>
          <a:spcPct val="20000"/>
        </a:spcBef>
        <a:spcAft>
          <a:spcPct val="0"/>
        </a:spcAft>
        <a:buChar char="»"/>
        <a:defRPr sz="2000">
          <a:solidFill>
            <a:schemeClr val="tx1"/>
          </a:solidFill>
          <a:latin typeface="+mn-lt"/>
          <a:cs typeface="+mn-cs"/>
        </a:defRPr>
      </a:lvl5pPr>
      <a:lvl6pPr marL="2513345" indent="-228485" algn="l" rtl="0" eaLnBrk="1" fontAlgn="base" hangingPunct="1">
        <a:spcBef>
          <a:spcPct val="20000"/>
        </a:spcBef>
        <a:spcAft>
          <a:spcPct val="0"/>
        </a:spcAft>
        <a:buChar char="»"/>
        <a:defRPr sz="2000">
          <a:solidFill>
            <a:schemeClr val="tx1"/>
          </a:solidFill>
          <a:latin typeface="+mn-lt"/>
          <a:cs typeface="+mn-cs"/>
        </a:defRPr>
      </a:lvl6pPr>
      <a:lvl7pPr marL="2970315" indent="-228485" algn="l" rtl="0" eaLnBrk="1" fontAlgn="base" hangingPunct="1">
        <a:spcBef>
          <a:spcPct val="20000"/>
        </a:spcBef>
        <a:spcAft>
          <a:spcPct val="0"/>
        </a:spcAft>
        <a:buChar char="»"/>
        <a:defRPr sz="2000">
          <a:solidFill>
            <a:schemeClr val="tx1"/>
          </a:solidFill>
          <a:latin typeface="+mn-lt"/>
          <a:cs typeface="+mn-cs"/>
        </a:defRPr>
      </a:lvl7pPr>
      <a:lvl8pPr marL="3427285" indent="-228485" algn="l" rtl="0" eaLnBrk="1" fontAlgn="base" hangingPunct="1">
        <a:spcBef>
          <a:spcPct val="20000"/>
        </a:spcBef>
        <a:spcAft>
          <a:spcPct val="0"/>
        </a:spcAft>
        <a:buChar char="»"/>
        <a:defRPr sz="2000">
          <a:solidFill>
            <a:schemeClr val="tx1"/>
          </a:solidFill>
          <a:latin typeface="+mn-lt"/>
          <a:cs typeface="+mn-cs"/>
        </a:defRPr>
      </a:lvl8pPr>
      <a:lvl9pPr marL="3884255" indent="-228485"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3945" rtl="0" eaLnBrk="1" latinLnBrk="0" hangingPunct="1">
        <a:defRPr sz="1800" kern="1200">
          <a:solidFill>
            <a:schemeClr val="tx1"/>
          </a:solidFill>
          <a:latin typeface="+mn-lt"/>
          <a:ea typeface="+mn-ea"/>
          <a:cs typeface="+mn-cs"/>
        </a:defRPr>
      </a:lvl1pPr>
      <a:lvl2pPr marL="456971" algn="l" defTabSz="913945" rtl="0" eaLnBrk="1" latinLnBrk="0" hangingPunct="1">
        <a:defRPr sz="1800" kern="1200">
          <a:solidFill>
            <a:schemeClr val="tx1"/>
          </a:solidFill>
          <a:latin typeface="+mn-lt"/>
          <a:ea typeface="+mn-ea"/>
          <a:cs typeface="+mn-cs"/>
        </a:defRPr>
      </a:lvl2pPr>
      <a:lvl3pPr marL="913945" algn="l" defTabSz="913945" rtl="0" eaLnBrk="1" latinLnBrk="0" hangingPunct="1">
        <a:defRPr sz="1800" kern="1200">
          <a:solidFill>
            <a:schemeClr val="tx1"/>
          </a:solidFill>
          <a:latin typeface="+mn-lt"/>
          <a:ea typeface="+mn-ea"/>
          <a:cs typeface="+mn-cs"/>
        </a:defRPr>
      </a:lvl3pPr>
      <a:lvl4pPr marL="1370915" algn="l" defTabSz="913945" rtl="0" eaLnBrk="1" latinLnBrk="0" hangingPunct="1">
        <a:defRPr sz="1800" kern="1200">
          <a:solidFill>
            <a:schemeClr val="tx1"/>
          </a:solidFill>
          <a:latin typeface="+mn-lt"/>
          <a:ea typeface="+mn-ea"/>
          <a:cs typeface="+mn-cs"/>
        </a:defRPr>
      </a:lvl4pPr>
      <a:lvl5pPr marL="1827885" algn="l" defTabSz="913945" rtl="0" eaLnBrk="1" latinLnBrk="0" hangingPunct="1">
        <a:defRPr sz="1800" kern="1200">
          <a:solidFill>
            <a:schemeClr val="tx1"/>
          </a:solidFill>
          <a:latin typeface="+mn-lt"/>
          <a:ea typeface="+mn-ea"/>
          <a:cs typeface="+mn-cs"/>
        </a:defRPr>
      </a:lvl5pPr>
      <a:lvl6pPr marL="2284855" algn="l" defTabSz="913945" rtl="0" eaLnBrk="1" latinLnBrk="0" hangingPunct="1">
        <a:defRPr sz="1800" kern="1200">
          <a:solidFill>
            <a:schemeClr val="tx1"/>
          </a:solidFill>
          <a:latin typeface="+mn-lt"/>
          <a:ea typeface="+mn-ea"/>
          <a:cs typeface="+mn-cs"/>
        </a:defRPr>
      </a:lvl6pPr>
      <a:lvl7pPr marL="2741829" algn="l" defTabSz="913945" rtl="0" eaLnBrk="1" latinLnBrk="0" hangingPunct="1">
        <a:defRPr sz="1800" kern="1200">
          <a:solidFill>
            <a:schemeClr val="tx1"/>
          </a:solidFill>
          <a:latin typeface="+mn-lt"/>
          <a:ea typeface="+mn-ea"/>
          <a:cs typeface="+mn-cs"/>
        </a:defRPr>
      </a:lvl7pPr>
      <a:lvl8pPr marL="3198800" algn="l" defTabSz="913945" rtl="0" eaLnBrk="1" latinLnBrk="0" hangingPunct="1">
        <a:defRPr sz="1800" kern="1200">
          <a:solidFill>
            <a:schemeClr val="tx1"/>
          </a:solidFill>
          <a:latin typeface="+mn-lt"/>
          <a:ea typeface="+mn-ea"/>
          <a:cs typeface="+mn-cs"/>
        </a:defRPr>
      </a:lvl8pPr>
      <a:lvl9pPr marL="3655771" algn="l" defTabSz="9139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1.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6.wmf"/><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30.pn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47.png"/><Relationship Id="rId9" Type="http://schemas.openxmlformats.org/officeDocument/2006/relationships/image" Target="../media/image51.png"/><Relationship Id="rId14" Type="http://schemas.openxmlformats.org/officeDocument/2006/relationships/image" Target="../media/image56.png"/></Relationships>
</file>

<file path=ppt/slides/_rels/slide12.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tiff"/><Relationship Id="rId1" Type="http://schemas.openxmlformats.org/officeDocument/2006/relationships/slideLayout" Target="../slideLayouts/slideLayout2.xml"/><Relationship Id="rId6" Type="http://schemas.openxmlformats.org/officeDocument/2006/relationships/image" Target="../media/image62.jpeg"/><Relationship Id="rId11" Type="http://schemas.openxmlformats.org/officeDocument/2006/relationships/image" Target="../media/image67.jpeg"/><Relationship Id="rId5" Type="http://schemas.openxmlformats.org/officeDocument/2006/relationships/image" Target="../media/image61.jpeg"/><Relationship Id="rId10" Type="http://schemas.openxmlformats.org/officeDocument/2006/relationships/image" Target="../media/image66.jpeg"/><Relationship Id="rId4" Type="http://schemas.openxmlformats.org/officeDocument/2006/relationships/image" Target="../media/image60.png"/><Relationship Id="rId9" Type="http://schemas.openxmlformats.org/officeDocument/2006/relationships/image" Target="../media/image65.jpe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71.png"/><Relationship Id="rId3" Type="http://schemas.openxmlformats.org/officeDocument/2006/relationships/image" Target="../media/image36.png"/><Relationship Id="rId7" Type="http://schemas.openxmlformats.org/officeDocument/2006/relationships/image" Target="../media/image31.png"/><Relationship Id="rId12" Type="http://schemas.openxmlformats.org/officeDocument/2006/relationships/image" Target="../media/image7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69.png"/><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68.png"/></Relationships>
</file>

<file path=ppt/slides/_rels/slide1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3.png"/><Relationship Id="rId4" Type="http://schemas.openxmlformats.org/officeDocument/2006/relationships/image" Target="../media/image68.png"/></Relationships>
</file>

<file path=ppt/slides/_rels/slide15.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5.jpeg"/><Relationship Id="rId5" Type="http://schemas.openxmlformats.org/officeDocument/2006/relationships/image" Target="../media/image30.png"/><Relationship Id="rId4" Type="http://schemas.openxmlformats.org/officeDocument/2006/relationships/image" Target="../media/image74.png"/></Relationships>
</file>

<file path=ppt/slides/_rels/slide1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9.jpeg"/></Relationships>
</file>

<file path=ppt/slides/_rels/slide1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19.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2.png"/><Relationship Id="rId7"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4.png"/><Relationship Id="rId11" Type="http://schemas.openxmlformats.org/officeDocument/2006/relationships/image" Target="../media/image69.png"/><Relationship Id="rId5" Type="http://schemas.openxmlformats.org/officeDocument/2006/relationships/image" Target="../media/image83.pn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8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2.pn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4.png"/><Relationship Id="rId11" Type="http://schemas.openxmlformats.org/officeDocument/2006/relationships/image" Target="../media/image69.png"/><Relationship Id="rId5" Type="http://schemas.openxmlformats.org/officeDocument/2006/relationships/image" Target="../media/image83.pn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86.png"/></Relationships>
</file>

<file path=ppt/slides/_rels/slide21.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2.png"/><Relationship Id="rId18" Type="http://schemas.openxmlformats.org/officeDocument/2006/relationships/image" Target="../media/image97.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91.png"/><Relationship Id="rId17" Type="http://schemas.openxmlformats.org/officeDocument/2006/relationships/image" Target="../media/image96.png"/><Relationship Id="rId2" Type="http://schemas.openxmlformats.org/officeDocument/2006/relationships/notesSlide" Target="../notesSlides/notesSlide18.xml"/><Relationship Id="rId16" Type="http://schemas.openxmlformats.org/officeDocument/2006/relationships/image" Target="../media/image95.png"/><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image" Target="../media/image90.png"/><Relationship Id="rId5" Type="http://schemas.openxmlformats.org/officeDocument/2006/relationships/diagramQuickStyle" Target="../diagrams/quickStyle2.xml"/><Relationship Id="rId15" Type="http://schemas.openxmlformats.org/officeDocument/2006/relationships/image" Target="../media/image94.png"/><Relationship Id="rId10" Type="http://schemas.openxmlformats.org/officeDocument/2006/relationships/image" Target="../media/image89.png"/><Relationship Id="rId4" Type="http://schemas.openxmlformats.org/officeDocument/2006/relationships/diagramLayout" Target="../diagrams/layout2.xml"/><Relationship Id="rId9" Type="http://schemas.openxmlformats.org/officeDocument/2006/relationships/image" Target="../media/image88.png"/><Relationship Id="rId14" Type="http://schemas.openxmlformats.org/officeDocument/2006/relationships/image" Target="../media/image93.png"/></Relationships>
</file>

<file path=ppt/slides/_rels/slide22.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2.png"/><Relationship Id="rId18" Type="http://schemas.openxmlformats.org/officeDocument/2006/relationships/image" Target="../media/image97.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91.png"/><Relationship Id="rId17" Type="http://schemas.openxmlformats.org/officeDocument/2006/relationships/image" Target="../media/image96.png"/><Relationship Id="rId2" Type="http://schemas.openxmlformats.org/officeDocument/2006/relationships/notesSlide" Target="../notesSlides/notesSlide19.xml"/><Relationship Id="rId16" Type="http://schemas.openxmlformats.org/officeDocument/2006/relationships/image" Target="../media/image95.png"/><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image" Target="../media/image90.png"/><Relationship Id="rId5" Type="http://schemas.openxmlformats.org/officeDocument/2006/relationships/diagramQuickStyle" Target="../diagrams/quickStyle3.xml"/><Relationship Id="rId15" Type="http://schemas.openxmlformats.org/officeDocument/2006/relationships/image" Target="../media/image94.png"/><Relationship Id="rId10" Type="http://schemas.openxmlformats.org/officeDocument/2006/relationships/image" Target="../media/image89.png"/><Relationship Id="rId4" Type="http://schemas.openxmlformats.org/officeDocument/2006/relationships/diagramLayout" Target="../diagrams/layout3.xml"/><Relationship Id="rId9" Type="http://schemas.openxmlformats.org/officeDocument/2006/relationships/image" Target="../media/image88.png"/><Relationship Id="rId14" Type="http://schemas.openxmlformats.org/officeDocument/2006/relationships/image" Target="../media/image93.png"/></Relationships>
</file>

<file path=ppt/slides/_rels/slide23.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2.png"/><Relationship Id="rId18" Type="http://schemas.openxmlformats.org/officeDocument/2006/relationships/image" Target="../media/image97.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91.png"/><Relationship Id="rId17" Type="http://schemas.openxmlformats.org/officeDocument/2006/relationships/image" Target="../media/image96.png"/><Relationship Id="rId2" Type="http://schemas.openxmlformats.org/officeDocument/2006/relationships/notesSlide" Target="../notesSlides/notesSlide20.xml"/><Relationship Id="rId16" Type="http://schemas.openxmlformats.org/officeDocument/2006/relationships/image" Target="../media/image95.png"/><Relationship Id="rId1" Type="http://schemas.openxmlformats.org/officeDocument/2006/relationships/slideLayout" Target="../slideLayouts/slideLayout1.xml"/><Relationship Id="rId6" Type="http://schemas.openxmlformats.org/officeDocument/2006/relationships/diagramColors" Target="../diagrams/colors4.xml"/><Relationship Id="rId11" Type="http://schemas.openxmlformats.org/officeDocument/2006/relationships/image" Target="../media/image90.png"/><Relationship Id="rId5" Type="http://schemas.openxmlformats.org/officeDocument/2006/relationships/diagramQuickStyle" Target="../diagrams/quickStyle4.xml"/><Relationship Id="rId15" Type="http://schemas.openxmlformats.org/officeDocument/2006/relationships/image" Target="../media/image94.png"/><Relationship Id="rId10" Type="http://schemas.openxmlformats.org/officeDocument/2006/relationships/image" Target="../media/image89.png"/><Relationship Id="rId4" Type="http://schemas.openxmlformats.org/officeDocument/2006/relationships/diagramLayout" Target="../diagrams/layout4.xml"/><Relationship Id="rId9" Type="http://schemas.openxmlformats.org/officeDocument/2006/relationships/image" Target="../media/image88.png"/><Relationship Id="rId14" Type="http://schemas.openxmlformats.org/officeDocument/2006/relationships/image" Target="../media/image93.pn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03.png"/><Relationship Id="rId3" Type="http://schemas.openxmlformats.org/officeDocument/2006/relationships/notesSlide" Target="../notesSlides/notesSlide21.xml"/><Relationship Id="rId7" Type="http://schemas.openxmlformats.org/officeDocument/2006/relationships/oleObject" Target="../embeddings/oleObject2.bin"/><Relationship Id="rId12" Type="http://schemas.openxmlformats.org/officeDocument/2006/relationships/image" Target="../media/image102.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01.png"/><Relationship Id="rId5" Type="http://schemas.openxmlformats.org/officeDocument/2006/relationships/image" Target="../media/image99.png"/><Relationship Id="rId10" Type="http://schemas.openxmlformats.org/officeDocument/2006/relationships/image" Target="../media/image18.jpeg"/><Relationship Id="rId4" Type="http://schemas.openxmlformats.org/officeDocument/2006/relationships/image" Target="../media/image90.png"/><Relationship Id="rId9" Type="http://schemas.openxmlformats.org/officeDocument/2006/relationships/image" Target="../media/image100.png"/><Relationship Id="rId14" Type="http://schemas.openxmlformats.org/officeDocument/2006/relationships/image" Target="../media/image104.png"/></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106.png"/><Relationship Id="rId7"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8.jpeg"/><Relationship Id="rId4" Type="http://schemas.openxmlformats.org/officeDocument/2006/relationships/image" Target="../media/image107.png"/><Relationship Id="rId9"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3" Type="http://schemas.openxmlformats.org/officeDocument/2006/relationships/image" Target="../media/image108.png"/><Relationship Id="rId7"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71.png"/><Relationship Id="rId4" Type="http://schemas.openxmlformats.org/officeDocument/2006/relationships/image" Target="../media/image109.png"/></Relationships>
</file>

<file path=ppt/slides/_rels/slide27.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0.jpeg"/><Relationship Id="rId7" Type="http://schemas.openxmlformats.org/officeDocument/2006/relationships/image" Target="../media/image11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6.jpeg"/><Relationship Id="rId1" Type="http://schemas.openxmlformats.org/officeDocument/2006/relationships/slideLayout" Target="../slideLayouts/slideLayout2.xml"/><Relationship Id="rId4" Type="http://schemas.openxmlformats.org/officeDocument/2006/relationships/image" Target="../media/image117.jpeg"/></Relationships>
</file>

<file path=ppt/slides/_rels/slide29.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png"/><Relationship Id="rId7" Type="http://schemas.openxmlformats.org/officeDocument/2006/relationships/image" Target="../media/image12.jpeg"/><Relationship Id="rId12" Type="http://schemas.openxmlformats.org/officeDocument/2006/relationships/image" Target="../media/image17.png"/><Relationship Id="rId17" Type="http://schemas.openxmlformats.org/officeDocument/2006/relationships/image" Target="../media/image22.jpeg"/><Relationship Id="rId2" Type="http://schemas.openxmlformats.org/officeDocument/2006/relationships/notesSlide" Target="../notesSlides/notesSlide3.xml"/><Relationship Id="rId16"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5" Type="http://schemas.openxmlformats.org/officeDocument/2006/relationships/image" Target="../media/image20.jpe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 Id="rId14" Type="http://schemas.openxmlformats.org/officeDocument/2006/relationships/image" Target="../media/image19.jpeg"/></Relationships>
</file>

<file path=ppt/slides/_rels/slide30.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22.png"/></Relationships>
</file>

<file path=ppt/slides/_rels/slide33.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25.jpeg"/><Relationship Id="rId1" Type="http://schemas.openxmlformats.org/officeDocument/2006/relationships/slideLayout" Target="../slideLayouts/slideLayout6.xml"/><Relationship Id="rId4" Type="http://schemas.openxmlformats.org/officeDocument/2006/relationships/image" Target="../media/image127.wmf"/></Relationships>
</file>

<file path=ppt/slides/_rels/slide36.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22.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0.png"/><Relationship Id="rId10" Type="http://schemas.openxmlformats.org/officeDocument/2006/relationships/image" Target="../media/image40.png"/><Relationship Id="rId4" Type="http://schemas.openxmlformats.org/officeDocument/2006/relationships/image" Target="../media/image31.pn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16187" y="2614431"/>
            <a:ext cx="4946509" cy="1342714"/>
          </a:xfrm>
        </p:spPr>
        <p:txBody>
          <a:bodyPr/>
          <a:lstStyle/>
          <a:p>
            <a:r>
              <a:rPr lang="en-US" sz="4000" dirty="0" smtClean="0"/>
              <a:t>Ethernet Access - Ethernet Over Everything </a:t>
            </a:r>
            <a:endParaRPr lang="en-US" sz="3200" dirty="0"/>
          </a:p>
        </p:txBody>
      </p:sp>
      <p:sp>
        <p:nvSpPr>
          <p:cNvPr id="2" name="Subtitle 1"/>
          <p:cNvSpPr>
            <a:spLocks noGrp="1"/>
          </p:cNvSpPr>
          <p:nvPr>
            <p:ph type="body" sz="quarter" idx="13"/>
          </p:nvPr>
        </p:nvSpPr>
        <p:spPr>
          <a:prstGeom prst="rect">
            <a:avLst/>
          </a:prstGeom>
        </p:spPr>
        <p:txBody>
          <a:bodyPr/>
          <a:lstStyle/>
          <a:p>
            <a:r>
              <a:rPr lang="en-US" dirty="0" smtClean="0"/>
              <a:t>Presented by:</a:t>
            </a:r>
          </a:p>
          <a:p>
            <a:r>
              <a:rPr lang="en-US" dirty="0" smtClean="0"/>
              <a:t> Yalin Arie</a:t>
            </a: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10416"/>
          <a:stretch>
            <a:fillRect/>
          </a:stretch>
        </p:blipFill>
        <p:spPr bwMode="auto">
          <a:xfrm>
            <a:off x="0" y="0"/>
            <a:ext cx="9144000" cy="6858000"/>
          </a:xfrm>
          <a:prstGeom prst="rect">
            <a:avLst/>
          </a:prstGeom>
          <a:noFill/>
          <a:ln w="9525">
            <a:noFill/>
            <a:miter lim="800000"/>
            <a:headEnd/>
            <a:tailEnd/>
          </a:ln>
          <a:effectLst/>
        </p:spPr>
      </p:pic>
      <p:sp>
        <p:nvSpPr>
          <p:cNvPr id="4" name="Rectangle 3"/>
          <p:cNvSpPr/>
          <p:nvPr/>
        </p:nvSpPr>
        <p:spPr>
          <a:xfrm flipH="1">
            <a:off x="0" y="1678675"/>
            <a:ext cx="9144000" cy="5179325"/>
          </a:xfrm>
          <a:prstGeom prst="rect">
            <a:avLst/>
          </a:prstGeom>
          <a:gradFill flip="none" rotWithShape="1">
            <a:gsLst>
              <a:gs pos="18000">
                <a:schemeClr val="bg1"/>
              </a:gs>
              <a:gs pos="39999">
                <a:schemeClr val="bg1">
                  <a:alpha val="75000"/>
                </a:schemeClr>
              </a:gs>
              <a:gs pos="70000">
                <a:schemeClr val="bg1">
                  <a:alpha val="75000"/>
                </a:schemeClr>
              </a:gs>
              <a:gs pos="100000">
                <a:schemeClr val="bg1">
                  <a:alpha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3085" tIns="41543" rIns="83085" bIns="41543" rtlCol="0" anchor="ctr"/>
          <a:lstStyle/>
          <a:p>
            <a:pPr algn="ctr"/>
            <a:endParaRPr lang="en-US"/>
          </a:p>
        </p:txBody>
      </p:sp>
      <p:sp>
        <p:nvSpPr>
          <p:cNvPr id="5" name="Rectangle 4"/>
          <p:cNvSpPr/>
          <p:nvPr/>
        </p:nvSpPr>
        <p:spPr>
          <a:xfrm>
            <a:off x="0" y="0"/>
            <a:ext cx="9144000" cy="167986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3085" tIns="41543" rIns="83085" bIns="41543" rtlCol="0" anchor="ctr"/>
          <a:lstStyle/>
          <a:p>
            <a:pPr algn="ctr"/>
            <a:endParaRPr lang="en-US"/>
          </a:p>
        </p:txBody>
      </p:sp>
      <p:pic>
        <p:nvPicPr>
          <p:cNvPr id="11" name="Picture 4" descr="D:\shoval_b Documents\Products\etheraccess.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76055" y="5807590"/>
            <a:ext cx="1749287" cy="574858"/>
          </a:xfrm>
          <a:prstGeom prst="rect">
            <a:avLst/>
          </a:prstGeom>
          <a:noFill/>
          <a:ln w="9525">
            <a:noFill/>
            <a:miter lim="800000"/>
            <a:headEnd/>
            <a:tailEnd/>
          </a:ln>
        </p:spPr>
      </p:pic>
      <p:grpSp>
        <p:nvGrpSpPr>
          <p:cNvPr id="13" name="Group 12"/>
          <p:cNvGrpSpPr/>
          <p:nvPr/>
        </p:nvGrpSpPr>
        <p:grpSpPr>
          <a:xfrm>
            <a:off x="777619" y="2349077"/>
            <a:ext cx="3576320" cy="503685"/>
            <a:chOff x="0" y="354647"/>
            <a:chExt cx="3576320" cy="503685"/>
          </a:xfrm>
        </p:grpSpPr>
        <p:sp>
          <p:nvSpPr>
            <p:cNvPr id="26" name="Rounded Rectangle 25"/>
            <p:cNvSpPr/>
            <p:nvPr/>
          </p:nvSpPr>
          <p:spPr>
            <a:xfrm>
              <a:off x="0" y="354647"/>
              <a:ext cx="3576320" cy="503685"/>
            </a:xfrm>
            <a:prstGeom prst="roundRect">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27" name="Rounded Rectangle 4"/>
            <p:cNvSpPr/>
            <p:nvPr/>
          </p:nvSpPr>
          <p:spPr>
            <a:xfrm>
              <a:off x="24588" y="379235"/>
              <a:ext cx="3527144" cy="454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ETX Main Benefit </a:t>
              </a:r>
              <a:endParaRPr lang="en-US" sz="2100" kern="1200" dirty="0"/>
            </a:p>
          </p:txBody>
        </p:sp>
      </p:grpSp>
      <p:grpSp>
        <p:nvGrpSpPr>
          <p:cNvPr id="14" name="Group 13"/>
          <p:cNvGrpSpPr/>
          <p:nvPr/>
        </p:nvGrpSpPr>
        <p:grpSpPr>
          <a:xfrm>
            <a:off x="777619" y="2913242"/>
            <a:ext cx="3576320" cy="503685"/>
            <a:chOff x="0" y="918812"/>
            <a:chExt cx="3576320" cy="503685"/>
          </a:xfrm>
        </p:grpSpPr>
        <p:sp>
          <p:nvSpPr>
            <p:cNvPr id="24" name="Rounded Rectangle 23"/>
            <p:cNvSpPr/>
            <p:nvPr/>
          </p:nvSpPr>
          <p:spPr>
            <a:xfrm>
              <a:off x="0" y="918812"/>
              <a:ext cx="3576320" cy="503685"/>
            </a:xfrm>
            <a:prstGeom prst="roundRect">
              <a:avLst/>
            </a:prstGeom>
          </p:spPr>
          <p:style>
            <a:lnRef idx="0">
              <a:schemeClr val="lt1">
                <a:hueOff val="0"/>
                <a:satOff val="0"/>
                <a:lumOff val="0"/>
                <a:alphaOff val="0"/>
              </a:schemeClr>
            </a:lnRef>
            <a:fillRef idx="3">
              <a:schemeClr val="accent2">
                <a:hueOff val="1170380"/>
                <a:satOff val="-1460"/>
                <a:lumOff val="343"/>
                <a:alphaOff val="0"/>
              </a:schemeClr>
            </a:fillRef>
            <a:effectRef idx="3">
              <a:schemeClr val="accent2">
                <a:hueOff val="1170380"/>
                <a:satOff val="-1460"/>
                <a:lumOff val="343"/>
                <a:alphaOff val="0"/>
              </a:schemeClr>
            </a:effectRef>
            <a:fontRef idx="minor">
              <a:schemeClr val="lt1"/>
            </a:fontRef>
          </p:style>
        </p:sp>
        <p:sp>
          <p:nvSpPr>
            <p:cNvPr id="25" name="Rounded Rectangle 6"/>
            <p:cNvSpPr/>
            <p:nvPr/>
          </p:nvSpPr>
          <p:spPr>
            <a:xfrm>
              <a:off x="24588" y="943400"/>
              <a:ext cx="3527144" cy="454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SLA</a:t>
              </a:r>
            </a:p>
          </p:txBody>
        </p:sp>
      </p:grpSp>
      <p:pic>
        <p:nvPicPr>
          <p:cNvPr id="28" name="Picture 3" descr="C:\Documents and Settings\iris_m\Local Settings\Temporary Internet Files\Content.IE5\3NFGUW00\MP900399137[1].jpg"/>
          <p:cNvPicPr>
            <a:picLocks noChangeArrowheads="1"/>
          </p:cNvPicPr>
          <p:nvPr/>
        </p:nvPicPr>
        <p:blipFill>
          <a:blip r:embed="rId4" cstate="screen">
            <a:lum bright="25000"/>
          </a:blip>
          <a:srcRect/>
          <a:stretch>
            <a:fillRect/>
          </a:stretch>
        </p:blipFill>
        <p:spPr bwMode="auto">
          <a:xfrm>
            <a:off x="6489762" y="3849153"/>
            <a:ext cx="2359152" cy="1691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2"/>
          <p:cNvSpPr>
            <a:spLocks noGrp="1" noChangeArrowheads="1"/>
          </p:cNvSpPr>
          <p:nvPr>
            <p:ph type="title"/>
          </p:nvPr>
        </p:nvSpPr>
        <p:spPr/>
        <p:txBody>
          <a:bodyPr/>
          <a:lstStyle/>
          <a:p>
            <a:pPr eaLnBrk="1" hangingPunct="1"/>
            <a:r>
              <a:rPr lang="en-US" dirty="0" smtClean="0"/>
              <a:t>RAD’s </a:t>
            </a:r>
            <a:r>
              <a:rPr lang="en-US" dirty="0" err="1" smtClean="0"/>
              <a:t>EtherAccess</a:t>
            </a:r>
            <a:r>
              <a:rPr lang="en-US" dirty="0" smtClean="0"/>
              <a:t/>
            </a:r>
            <a:br>
              <a:rPr lang="en-US" dirty="0" smtClean="0"/>
            </a:br>
            <a:r>
              <a:rPr lang="en-US" dirty="0" smtClean="0"/>
              <a:t>Ethernet Services – Any Access</a:t>
            </a:r>
          </a:p>
        </p:txBody>
      </p:sp>
      <p:sp>
        <p:nvSpPr>
          <p:cNvPr id="2242574" name="Freeform 14"/>
          <p:cNvSpPr>
            <a:spLocks/>
          </p:cNvSpPr>
          <p:nvPr/>
        </p:nvSpPr>
        <p:spPr bwMode="auto">
          <a:xfrm>
            <a:off x="3774922" y="3450418"/>
            <a:ext cx="1897785" cy="1573068"/>
          </a:xfrm>
          <a:custGeom>
            <a:avLst/>
            <a:gdLst/>
            <a:ahLst/>
            <a:cxnLst>
              <a:cxn ang="0">
                <a:pos x="317" y="738"/>
              </a:cxn>
              <a:cxn ang="0">
                <a:pos x="167" y="754"/>
              </a:cxn>
              <a:cxn ang="0">
                <a:pos x="47" y="692"/>
              </a:cxn>
              <a:cxn ang="0">
                <a:pos x="1" y="552"/>
              </a:cxn>
              <a:cxn ang="0">
                <a:pos x="39" y="436"/>
              </a:cxn>
              <a:cxn ang="0">
                <a:pos x="97" y="400"/>
              </a:cxn>
              <a:cxn ang="0">
                <a:pos x="119" y="386"/>
              </a:cxn>
              <a:cxn ang="0">
                <a:pos x="125" y="362"/>
              </a:cxn>
              <a:cxn ang="0">
                <a:pos x="117" y="316"/>
              </a:cxn>
              <a:cxn ang="0">
                <a:pos x="117" y="262"/>
              </a:cxn>
              <a:cxn ang="0">
                <a:pos x="155" y="208"/>
              </a:cxn>
              <a:cxn ang="0">
                <a:pos x="221" y="176"/>
              </a:cxn>
              <a:cxn ang="0">
                <a:pos x="287" y="166"/>
              </a:cxn>
              <a:cxn ang="0">
                <a:pos x="315" y="156"/>
              </a:cxn>
              <a:cxn ang="0">
                <a:pos x="319" y="116"/>
              </a:cxn>
              <a:cxn ang="0">
                <a:pos x="347" y="76"/>
              </a:cxn>
              <a:cxn ang="0">
                <a:pos x="391" y="56"/>
              </a:cxn>
              <a:cxn ang="0">
                <a:pos x="445" y="52"/>
              </a:cxn>
              <a:cxn ang="0">
                <a:pos x="467" y="56"/>
              </a:cxn>
              <a:cxn ang="0">
                <a:pos x="473" y="44"/>
              </a:cxn>
              <a:cxn ang="0">
                <a:pos x="499" y="18"/>
              </a:cxn>
              <a:cxn ang="0">
                <a:pos x="543" y="4"/>
              </a:cxn>
              <a:cxn ang="0">
                <a:pos x="613" y="4"/>
              </a:cxn>
              <a:cxn ang="0">
                <a:pos x="663" y="26"/>
              </a:cxn>
              <a:cxn ang="0">
                <a:pos x="711" y="60"/>
              </a:cxn>
              <a:cxn ang="0">
                <a:pos x="731" y="110"/>
              </a:cxn>
              <a:cxn ang="0">
                <a:pos x="735" y="136"/>
              </a:cxn>
              <a:cxn ang="0">
                <a:pos x="767" y="134"/>
              </a:cxn>
              <a:cxn ang="0">
                <a:pos x="813" y="150"/>
              </a:cxn>
              <a:cxn ang="0">
                <a:pos x="863" y="200"/>
              </a:cxn>
              <a:cxn ang="0">
                <a:pos x="899" y="260"/>
              </a:cxn>
              <a:cxn ang="0">
                <a:pos x="905" y="324"/>
              </a:cxn>
              <a:cxn ang="0">
                <a:pos x="873" y="374"/>
              </a:cxn>
              <a:cxn ang="0">
                <a:pos x="907" y="384"/>
              </a:cxn>
              <a:cxn ang="0">
                <a:pos x="963" y="414"/>
              </a:cxn>
              <a:cxn ang="0">
                <a:pos x="1005" y="458"/>
              </a:cxn>
              <a:cxn ang="0">
                <a:pos x="1017" y="512"/>
              </a:cxn>
              <a:cxn ang="0">
                <a:pos x="987" y="600"/>
              </a:cxn>
              <a:cxn ang="0">
                <a:pos x="953" y="640"/>
              </a:cxn>
              <a:cxn ang="0">
                <a:pos x="919" y="644"/>
              </a:cxn>
              <a:cxn ang="0">
                <a:pos x="889" y="656"/>
              </a:cxn>
              <a:cxn ang="0">
                <a:pos x="867" y="682"/>
              </a:cxn>
              <a:cxn ang="0">
                <a:pos x="837" y="720"/>
              </a:cxn>
              <a:cxn ang="0">
                <a:pos x="795" y="746"/>
              </a:cxn>
              <a:cxn ang="0">
                <a:pos x="721" y="748"/>
              </a:cxn>
              <a:cxn ang="0">
                <a:pos x="669" y="728"/>
              </a:cxn>
              <a:cxn ang="0">
                <a:pos x="651" y="710"/>
              </a:cxn>
              <a:cxn ang="0">
                <a:pos x="635" y="706"/>
              </a:cxn>
              <a:cxn ang="0">
                <a:pos x="627" y="720"/>
              </a:cxn>
              <a:cxn ang="0">
                <a:pos x="583" y="752"/>
              </a:cxn>
              <a:cxn ang="0">
                <a:pos x="499" y="780"/>
              </a:cxn>
              <a:cxn ang="0">
                <a:pos x="417" y="772"/>
              </a:cxn>
              <a:cxn ang="0">
                <a:pos x="357" y="752"/>
              </a:cxn>
              <a:cxn ang="0">
                <a:pos x="317" y="738"/>
              </a:cxn>
            </a:cxnLst>
            <a:rect l="0" t="0" r="r" b="b"/>
            <a:pathLst>
              <a:path w="1020" h="783">
                <a:moveTo>
                  <a:pt x="317" y="738"/>
                </a:moveTo>
                <a:cubicBezTo>
                  <a:pt x="285" y="738"/>
                  <a:pt x="212" y="762"/>
                  <a:pt x="167" y="754"/>
                </a:cubicBezTo>
                <a:cubicBezTo>
                  <a:pt x="122" y="746"/>
                  <a:pt x="75" y="726"/>
                  <a:pt x="47" y="692"/>
                </a:cubicBezTo>
                <a:cubicBezTo>
                  <a:pt x="19" y="658"/>
                  <a:pt x="2" y="595"/>
                  <a:pt x="1" y="552"/>
                </a:cubicBezTo>
                <a:cubicBezTo>
                  <a:pt x="0" y="509"/>
                  <a:pt x="23" y="461"/>
                  <a:pt x="39" y="436"/>
                </a:cubicBezTo>
                <a:cubicBezTo>
                  <a:pt x="55" y="411"/>
                  <a:pt x="84" y="408"/>
                  <a:pt x="97" y="400"/>
                </a:cubicBezTo>
                <a:cubicBezTo>
                  <a:pt x="110" y="392"/>
                  <a:pt x="114" y="392"/>
                  <a:pt x="119" y="386"/>
                </a:cubicBezTo>
                <a:cubicBezTo>
                  <a:pt x="124" y="380"/>
                  <a:pt x="125" y="374"/>
                  <a:pt x="125" y="362"/>
                </a:cubicBezTo>
                <a:cubicBezTo>
                  <a:pt x="125" y="350"/>
                  <a:pt x="118" y="333"/>
                  <a:pt x="117" y="316"/>
                </a:cubicBezTo>
                <a:cubicBezTo>
                  <a:pt x="116" y="299"/>
                  <a:pt x="111" y="280"/>
                  <a:pt x="117" y="262"/>
                </a:cubicBezTo>
                <a:cubicBezTo>
                  <a:pt x="123" y="244"/>
                  <a:pt x="138" y="222"/>
                  <a:pt x="155" y="208"/>
                </a:cubicBezTo>
                <a:cubicBezTo>
                  <a:pt x="172" y="194"/>
                  <a:pt x="199" y="183"/>
                  <a:pt x="221" y="176"/>
                </a:cubicBezTo>
                <a:cubicBezTo>
                  <a:pt x="243" y="169"/>
                  <a:pt x="271" y="169"/>
                  <a:pt x="287" y="166"/>
                </a:cubicBezTo>
                <a:cubicBezTo>
                  <a:pt x="303" y="163"/>
                  <a:pt x="310" y="164"/>
                  <a:pt x="315" y="156"/>
                </a:cubicBezTo>
                <a:cubicBezTo>
                  <a:pt x="320" y="148"/>
                  <a:pt x="314" y="129"/>
                  <a:pt x="319" y="116"/>
                </a:cubicBezTo>
                <a:cubicBezTo>
                  <a:pt x="324" y="103"/>
                  <a:pt x="335" y="86"/>
                  <a:pt x="347" y="76"/>
                </a:cubicBezTo>
                <a:cubicBezTo>
                  <a:pt x="359" y="66"/>
                  <a:pt x="375" y="60"/>
                  <a:pt x="391" y="56"/>
                </a:cubicBezTo>
                <a:cubicBezTo>
                  <a:pt x="407" y="52"/>
                  <a:pt x="432" y="52"/>
                  <a:pt x="445" y="52"/>
                </a:cubicBezTo>
                <a:cubicBezTo>
                  <a:pt x="458" y="52"/>
                  <a:pt x="462" y="57"/>
                  <a:pt x="467" y="56"/>
                </a:cubicBezTo>
                <a:cubicBezTo>
                  <a:pt x="472" y="55"/>
                  <a:pt x="468" y="50"/>
                  <a:pt x="473" y="44"/>
                </a:cubicBezTo>
                <a:cubicBezTo>
                  <a:pt x="478" y="38"/>
                  <a:pt x="487" y="25"/>
                  <a:pt x="499" y="18"/>
                </a:cubicBezTo>
                <a:cubicBezTo>
                  <a:pt x="511" y="11"/>
                  <a:pt x="524" y="6"/>
                  <a:pt x="543" y="4"/>
                </a:cubicBezTo>
                <a:cubicBezTo>
                  <a:pt x="562" y="2"/>
                  <a:pt x="593" y="0"/>
                  <a:pt x="613" y="4"/>
                </a:cubicBezTo>
                <a:cubicBezTo>
                  <a:pt x="633" y="8"/>
                  <a:pt x="647" y="17"/>
                  <a:pt x="663" y="26"/>
                </a:cubicBezTo>
                <a:cubicBezTo>
                  <a:pt x="679" y="35"/>
                  <a:pt x="700" y="46"/>
                  <a:pt x="711" y="60"/>
                </a:cubicBezTo>
                <a:cubicBezTo>
                  <a:pt x="722" y="74"/>
                  <a:pt x="727" y="97"/>
                  <a:pt x="731" y="110"/>
                </a:cubicBezTo>
                <a:cubicBezTo>
                  <a:pt x="735" y="123"/>
                  <a:pt x="729" y="132"/>
                  <a:pt x="735" y="136"/>
                </a:cubicBezTo>
                <a:cubicBezTo>
                  <a:pt x="741" y="140"/>
                  <a:pt x="754" y="132"/>
                  <a:pt x="767" y="134"/>
                </a:cubicBezTo>
                <a:cubicBezTo>
                  <a:pt x="780" y="136"/>
                  <a:pt x="797" y="139"/>
                  <a:pt x="813" y="150"/>
                </a:cubicBezTo>
                <a:cubicBezTo>
                  <a:pt x="829" y="161"/>
                  <a:pt x="849" y="182"/>
                  <a:pt x="863" y="200"/>
                </a:cubicBezTo>
                <a:cubicBezTo>
                  <a:pt x="877" y="218"/>
                  <a:pt x="892" y="240"/>
                  <a:pt x="899" y="260"/>
                </a:cubicBezTo>
                <a:cubicBezTo>
                  <a:pt x="906" y="280"/>
                  <a:pt x="909" y="305"/>
                  <a:pt x="905" y="324"/>
                </a:cubicBezTo>
                <a:cubicBezTo>
                  <a:pt x="901" y="343"/>
                  <a:pt x="873" y="364"/>
                  <a:pt x="873" y="374"/>
                </a:cubicBezTo>
                <a:cubicBezTo>
                  <a:pt x="873" y="384"/>
                  <a:pt x="892" y="377"/>
                  <a:pt x="907" y="384"/>
                </a:cubicBezTo>
                <a:cubicBezTo>
                  <a:pt x="922" y="391"/>
                  <a:pt x="947" y="402"/>
                  <a:pt x="963" y="414"/>
                </a:cubicBezTo>
                <a:cubicBezTo>
                  <a:pt x="979" y="426"/>
                  <a:pt x="996" y="442"/>
                  <a:pt x="1005" y="458"/>
                </a:cubicBezTo>
                <a:cubicBezTo>
                  <a:pt x="1014" y="474"/>
                  <a:pt x="1020" y="488"/>
                  <a:pt x="1017" y="512"/>
                </a:cubicBezTo>
                <a:cubicBezTo>
                  <a:pt x="1014" y="536"/>
                  <a:pt x="998" y="579"/>
                  <a:pt x="987" y="600"/>
                </a:cubicBezTo>
                <a:cubicBezTo>
                  <a:pt x="976" y="621"/>
                  <a:pt x="964" y="633"/>
                  <a:pt x="953" y="640"/>
                </a:cubicBezTo>
                <a:cubicBezTo>
                  <a:pt x="942" y="647"/>
                  <a:pt x="930" y="641"/>
                  <a:pt x="919" y="644"/>
                </a:cubicBezTo>
                <a:cubicBezTo>
                  <a:pt x="908" y="647"/>
                  <a:pt x="898" y="650"/>
                  <a:pt x="889" y="656"/>
                </a:cubicBezTo>
                <a:cubicBezTo>
                  <a:pt x="880" y="662"/>
                  <a:pt x="876" y="671"/>
                  <a:pt x="867" y="682"/>
                </a:cubicBezTo>
                <a:cubicBezTo>
                  <a:pt x="858" y="693"/>
                  <a:pt x="849" y="709"/>
                  <a:pt x="837" y="720"/>
                </a:cubicBezTo>
                <a:cubicBezTo>
                  <a:pt x="825" y="731"/>
                  <a:pt x="814" y="741"/>
                  <a:pt x="795" y="746"/>
                </a:cubicBezTo>
                <a:cubicBezTo>
                  <a:pt x="776" y="751"/>
                  <a:pt x="742" y="751"/>
                  <a:pt x="721" y="748"/>
                </a:cubicBezTo>
                <a:cubicBezTo>
                  <a:pt x="700" y="745"/>
                  <a:pt x="681" y="734"/>
                  <a:pt x="669" y="728"/>
                </a:cubicBezTo>
                <a:cubicBezTo>
                  <a:pt x="657" y="722"/>
                  <a:pt x="657" y="714"/>
                  <a:pt x="651" y="710"/>
                </a:cubicBezTo>
                <a:cubicBezTo>
                  <a:pt x="645" y="706"/>
                  <a:pt x="639" y="704"/>
                  <a:pt x="635" y="706"/>
                </a:cubicBezTo>
                <a:cubicBezTo>
                  <a:pt x="631" y="708"/>
                  <a:pt x="636" y="712"/>
                  <a:pt x="627" y="720"/>
                </a:cubicBezTo>
                <a:cubicBezTo>
                  <a:pt x="618" y="728"/>
                  <a:pt x="604" y="742"/>
                  <a:pt x="583" y="752"/>
                </a:cubicBezTo>
                <a:cubicBezTo>
                  <a:pt x="562" y="762"/>
                  <a:pt x="527" y="777"/>
                  <a:pt x="499" y="780"/>
                </a:cubicBezTo>
                <a:cubicBezTo>
                  <a:pt x="471" y="783"/>
                  <a:pt x="441" y="777"/>
                  <a:pt x="417" y="772"/>
                </a:cubicBezTo>
                <a:cubicBezTo>
                  <a:pt x="393" y="767"/>
                  <a:pt x="372" y="757"/>
                  <a:pt x="357" y="752"/>
                </a:cubicBezTo>
                <a:cubicBezTo>
                  <a:pt x="342" y="747"/>
                  <a:pt x="349" y="738"/>
                  <a:pt x="317" y="738"/>
                </a:cubicBezTo>
                <a:close/>
              </a:path>
            </a:pathLst>
          </a:custGeom>
          <a:gradFill rotWithShape="1">
            <a:gsLst>
              <a:gs pos="0">
                <a:schemeClr val="bg1"/>
              </a:gs>
              <a:gs pos="100000">
                <a:srgbClr val="B7D9E5"/>
              </a:gs>
            </a:gsLst>
            <a:path path="rect">
              <a:fillToRect l="50000" t="50000" r="50000" b="50000"/>
            </a:path>
          </a:gradFill>
          <a:ln w="12700" cap="flat" cmpd="sng">
            <a:noFill/>
            <a:prstDash val="solid"/>
            <a:round/>
            <a:headEnd type="none" w="med" len="med"/>
            <a:tailEnd type="none" w="med" len="med"/>
          </a:ln>
          <a:effectLst>
            <a:prstShdw prst="shdw17" dist="17961" dir="2700000">
              <a:srgbClr val="B7D9E5">
                <a:gamma/>
                <a:shade val="60000"/>
                <a:invGamma/>
              </a:srgbClr>
            </a:prstShdw>
          </a:effectLst>
          <a:scene3d>
            <a:camera prst="orthographicFront"/>
            <a:lightRig rig="threePt" dir="t"/>
          </a:scene3d>
          <a:sp3d>
            <a:bevelT/>
          </a:sp3d>
        </p:spPr>
        <p:txBody>
          <a:bodyPr lIns="32720" tIns="32720" rIns="32720" bIns="32720" anchor="ctr" anchorCtr="1"/>
          <a:lstStyle/>
          <a:p>
            <a:pPr algn="ctr">
              <a:defRPr/>
            </a:pPr>
            <a:endParaRPr lang="en-US" dirty="0">
              <a:latin typeface="+mn-lt"/>
              <a:cs typeface="Arial" pitchFamily="34" charset="0"/>
            </a:endParaRPr>
          </a:p>
        </p:txBody>
      </p:sp>
      <p:sp>
        <p:nvSpPr>
          <p:cNvPr id="17414" name="Text Box 22"/>
          <p:cNvSpPr txBox="1">
            <a:spLocks noChangeArrowheads="1"/>
          </p:cNvSpPr>
          <p:nvPr/>
        </p:nvSpPr>
        <p:spPr bwMode="auto">
          <a:xfrm>
            <a:off x="4145241" y="3998070"/>
            <a:ext cx="1158875" cy="561975"/>
          </a:xfrm>
          <a:prstGeom prst="rect">
            <a:avLst/>
          </a:prstGeom>
          <a:noFill/>
          <a:ln w="9525">
            <a:noFill/>
            <a:miter lim="800000"/>
            <a:headEnd/>
            <a:tailEnd/>
          </a:ln>
        </p:spPr>
        <p:txBody>
          <a:bodyPr wrap="none" lIns="32717" tIns="32717" rIns="32717" bIns="32717" anchor="ctr" anchorCtr="1"/>
          <a:lstStyle/>
          <a:p>
            <a:pPr algn="ctr" defTabSz="936625"/>
            <a:r>
              <a:rPr lang="en-US" sz="1200" dirty="0">
                <a:latin typeface="+mn-lt"/>
              </a:rPr>
              <a:t>Service Provider</a:t>
            </a:r>
          </a:p>
          <a:p>
            <a:pPr algn="ctr" defTabSz="936625"/>
            <a:r>
              <a:rPr lang="en-US" sz="1200" dirty="0">
                <a:latin typeface="+mn-lt"/>
              </a:rPr>
              <a:t>Packet Switched</a:t>
            </a:r>
          </a:p>
          <a:p>
            <a:pPr algn="ctr" defTabSz="936625"/>
            <a:r>
              <a:rPr lang="en-US" sz="1200" dirty="0">
                <a:latin typeface="+mn-lt"/>
              </a:rPr>
              <a:t>Network</a:t>
            </a:r>
          </a:p>
        </p:txBody>
      </p:sp>
      <p:grpSp>
        <p:nvGrpSpPr>
          <p:cNvPr id="2" name="Group 124"/>
          <p:cNvGrpSpPr>
            <a:grpSpLocks/>
          </p:cNvGrpSpPr>
          <p:nvPr/>
        </p:nvGrpSpPr>
        <p:grpSpPr bwMode="auto">
          <a:xfrm>
            <a:off x="419379" y="4466383"/>
            <a:ext cx="4057650" cy="2230437"/>
            <a:chOff x="382109" y="4814450"/>
            <a:chExt cx="4463457" cy="2452688"/>
          </a:xfrm>
        </p:grpSpPr>
        <p:grpSp>
          <p:nvGrpSpPr>
            <p:cNvPr id="3" name="Group 136"/>
            <p:cNvGrpSpPr>
              <a:grpSpLocks/>
            </p:cNvGrpSpPr>
            <p:nvPr/>
          </p:nvGrpSpPr>
          <p:grpSpPr bwMode="auto">
            <a:xfrm flipH="1">
              <a:off x="382109" y="4814450"/>
              <a:ext cx="4306888" cy="2452688"/>
              <a:chOff x="-472910" y="4814450"/>
              <a:chExt cx="4306888" cy="2452688"/>
            </a:xfrm>
          </p:grpSpPr>
          <p:sp>
            <p:nvSpPr>
              <p:cNvPr id="2242563" name="Rectangle 3"/>
              <p:cNvSpPr>
                <a:spLocks noChangeArrowheads="1"/>
              </p:cNvSpPr>
              <p:nvPr/>
            </p:nvSpPr>
            <p:spPr bwMode="auto">
              <a:xfrm flipH="1">
                <a:off x="254165" y="4814450"/>
                <a:ext cx="3579813" cy="2452688"/>
              </a:xfrm>
              <a:prstGeom prst="roundRect">
                <a:avLst>
                  <a:gd name="adj" fmla="val 10857"/>
                </a:avLst>
              </a:prstGeom>
              <a:solidFill>
                <a:srgbClr val="FFCC99"/>
              </a:solidFill>
              <a:ln w="12700">
                <a:noFill/>
                <a:miter lim="800000"/>
                <a:headEnd/>
                <a:tailEnd/>
              </a:ln>
              <a:effectLst/>
              <a:scene3d>
                <a:camera prst="orthographicFront"/>
                <a:lightRig rig="threePt" dir="t"/>
              </a:scene3d>
              <a:sp3d>
                <a:bevelT/>
              </a:sp3d>
            </p:spPr>
            <p:txBody>
              <a:bodyPr wrap="none" anchor="ctr"/>
              <a:lstStyle/>
              <a:p>
                <a:pPr algn="ctr">
                  <a:defRPr/>
                </a:pPr>
                <a:endParaRPr lang="en-US" dirty="0">
                  <a:latin typeface="+mn-lt"/>
                  <a:cs typeface="Arial" pitchFamily="34" charset="0"/>
                </a:endParaRPr>
              </a:p>
            </p:txBody>
          </p:sp>
          <p:cxnSp>
            <p:nvCxnSpPr>
              <p:cNvPr id="17525" name="Elbow Connector 124"/>
              <p:cNvCxnSpPr>
                <a:cxnSpLocks noChangeShapeType="1"/>
              </p:cNvCxnSpPr>
              <p:nvPr/>
            </p:nvCxnSpPr>
            <p:spPr bwMode="auto">
              <a:xfrm rot="10800000">
                <a:off x="-472910" y="5237163"/>
                <a:ext cx="3657600" cy="1189037"/>
              </a:xfrm>
              <a:prstGeom prst="bentConnector3">
                <a:avLst>
                  <a:gd name="adj1" fmla="val 99792"/>
                </a:avLst>
              </a:prstGeom>
              <a:noFill/>
              <a:ln w="12700" algn="ctr">
                <a:solidFill>
                  <a:schemeClr val="tx1"/>
                </a:solidFill>
                <a:round/>
                <a:headEnd/>
                <a:tailEnd/>
              </a:ln>
            </p:spPr>
          </p:cxnSp>
          <p:sp>
            <p:nvSpPr>
              <p:cNvPr id="17526" name="Freeform 6"/>
              <p:cNvSpPr>
                <a:spLocks/>
              </p:cNvSpPr>
              <p:nvPr/>
            </p:nvSpPr>
            <p:spPr bwMode="auto">
              <a:xfrm>
                <a:off x="-368135" y="5276850"/>
                <a:ext cx="3530600" cy="444500"/>
              </a:xfrm>
              <a:custGeom>
                <a:avLst/>
                <a:gdLst>
                  <a:gd name="T0" fmla="*/ 2147483647 w 366"/>
                  <a:gd name="T1" fmla="*/ 2147483647 h 144"/>
                  <a:gd name="T2" fmla="*/ 0 w 366"/>
                  <a:gd name="T3" fmla="*/ 2147483647 h 144"/>
                  <a:gd name="T4" fmla="*/ 0 w 366"/>
                  <a:gd name="T5" fmla="*/ 0 h 144"/>
                  <a:gd name="T6" fmla="*/ 0 60000 65536"/>
                  <a:gd name="T7" fmla="*/ 0 60000 65536"/>
                  <a:gd name="T8" fmla="*/ 0 60000 65536"/>
                  <a:gd name="T9" fmla="*/ 0 w 366"/>
                  <a:gd name="T10" fmla="*/ 0 h 144"/>
                  <a:gd name="T11" fmla="*/ 366 w 366"/>
                  <a:gd name="T12" fmla="*/ 144 h 144"/>
                </a:gdLst>
                <a:ahLst/>
                <a:cxnLst>
                  <a:cxn ang="T6">
                    <a:pos x="T0" y="T1"/>
                  </a:cxn>
                  <a:cxn ang="T7">
                    <a:pos x="T2" y="T3"/>
                  </a:cxn>
                  <a:cxn ang="T8">
                    <a:pos x="T4" y="T5"/>
                  </a:cxn>
                </a:cxnLst>
                <a:rect l="T9" t="T10" r="T11" b="T12"/>
                <a:pathLst>
                  <a:path w="366" h="144">
                    <a:moveTo>
                      <a:pt x="366" y="144"/>
                    </a:moveTo>
                    <a:lnTo>
                      <a:pt x="0" y="144"/>
                    </a:lnTo>
                    <a:lnTo>
                      <a:pt x="0" y="0"/>
                    </a:lnTo>
                  </a:path>
                </a:pathLst>
              </a:custGeom>
              <a:noFill/>
              <a:ln w="12700">
                <a:solidFill>
                  <a:schemeClr val="tx1"/>
                </a:solidFill>
                <a:round/>
                <a:headEnd/>
                <a:tailEnd/>
              </a:ln>
            </p:spPr>
            <p:txBody>
              <a:bodyPr/>
              <a:lstStyle/>
              <a:p>
                <a:pPr algn="ctr"/>
                <a:endParaRPr lang="en-US">
                  <a:latin typeface="+mn-lt"/>
                </a:endParaRPr>
              </a:p>
            </p:txBody>
          </p:sp>
          <p:pic>
            <p:nvPicPr>
              <p:cNvPr id="17527" name="Picture 15" descr="j0202496[1]"/>
              <p:cNvPicPr preferRelativeResize="0">
                <a:picLocks noChangeAspect="1" noChangeArrowheads="1"/>
              </p:cNvPicPr>
              <p:nvPr/>
            </p:nvPicPr>
            <p:blipFill>
              <a:blip r:embed="rId3" cstate="print"/>
              <a:srcRect/>
              <a:stretch>
                <a:fillRect/>
              </a:stretch>
            </p:blipFill>
            <p:spPr bwMode="auto">
              <a:xfrm flipH="1">
                <a:off x="2939840" y="5999163"/>
                <a:ext cx="809625" cy="892175"/>
              </a:xfrm>
              <a:prstGeom prst="rect">
                <a:avLst/>
              </a:prstGeom>
              <a:noFill/>
              <a:ln w="9525">
                <a:noFill/>
                <a:miter lim="800000"/>
                <a:headEnd/>
                <a:tailEnd/>
              </a:ln>
            </p:spPr>
          </p:pic>
          <p:sp>
            <p:nvSpPr>
              <p:cNvPr id="17528" name="Text Box 94"/>
              <p:cNvSpPr txBox="1">
                <a:spLocks noChangeArrowheads="1"/>
              </p:cNvSpPr>
              <p:nvPr/>
            </p:nvSpPr>
            <p:spPr bwMode="auto">
              <a:xfrm>
                <a:off x="1954378" y="5368925"/>
                <a:ext cx="346075" cy="241300"/>
              </a:xfrm>
              <a:prstGeom prst="rect">
                <a:avLst/>
              </a:prstGeom>
              <a:noFill/>
              <a:ln w="9525">
                <a:noFill/>
                <a:miter lim="800000"/>
                <a:headEnd/>
                <a:tailEnd/>
              </a:ln>
            </p:spPr>
            <p:txBody>
              <a:bodyPr wrap="none" lIns="35996" tIns="35996" rIns="35996" bIns="35996" anchor="ctr" anchorCtr="1"/>
              <a:lstStyle/>
              <a:p>
                <a:pPr algn="ctr" defTabSz="936625"/>
                <a:r>
                  <a:rPr lang="en-US" sz="1000">
                    <a:latin typeface="+mn-lt"/>
                  </a:rPr>
                  <a:t>ETX</a:t>
                </a:r>
              </a:p>
            </p:txBody>
          </p:sp>
          <p:sp>
            <p:nvSpPr>
              <p:cNvPr id="17529" name="Text Box 95"/>
              <p:cNvSpPr txBox="1">
                <a:spLocks noChangeArrowheads="1"/>
              </p:cNvSpPr>
              <p:nvPr/>
            </p:nvSpPr>
            <p:spPr bwMode="auto">
              <a:xfrm>
                <a:off x="2505240" y="5522913"/>
                <a:ext cx="444500" cy="225425"/>
              </a:xfrm>
              <a:prstGeom prst="rect">
                <a:avLst/>
              </a:prstGeom>
              <a:noFill/>
              <a:ln w="9525">
                <a:noFill/>
                <a:miter lim="800000"/>
                <a:headEnd/>
                <a:tailEnd/>
              </a:ln>
            </p:spPr>
            <p:txBody>
              <a:bodyPr wrap="none" lIns="35996" tIns="35996" rIns="35996" bIns="35996" anchor="ctr" anchorCtr="1"/>
              <a:lstStyle/>
              <a:p>
                <a:pPr algn="ctr" defTabSz="936625"/>
                <a:r>
                  <a:rPr lang="en-US" sz="900">
                    <a:latin typeface="+mn-lt"/>
                  </a:rPr>
                  <a:t>100BT</a:t>
                </a:r>
              </a:p>
            </p:txBody>
          </p:sp>
          <p:pic>
            <p:nvPicPr>
              <p:cNvPr id="17530" name="Picture 96" descr="rad7"/>
              <p:cNvPicPr preferRelativeResize="0">
                <a:picLocks noChangeAspect="1" noChangeArrowheads="1"/>
              </p:cNvPicPr>
              <p:nvPr/>
            </p:nvPicPr>
            <p:blipFill>
              <a:blip r:embed="rId4" cstate="print"/>
              <a:srcRect/>
              <a:stretch>
                <a:fillRect/>
              </a:stretch>
            </p:blipFill>
            <p:spPr bwMode="auto">
              <a:xfrm flipH="1">
                <a:off x="1811503" y="5572125"/>
                <a:ext cx="631825" cy="198438"/>
              </a:xfrm>
              <a:prstGeom prst="rect">
                <a:avLst/>
              </a:prstGeom>
              <a:noFill/>
              <a:ln w="9525">
                <a:noFill/>
                <a:miter lim="800000"/>
                <a:headEnd/>
                <a:tailEnd/>
              </a:ln>
            </p:spPr>
          </p:pic>
          <p:sp>
            <p:nvSpPr>
              <p:cNvPr id="17531" name="Text Box 97"/>
              <p:cNvSpPr txBox="1">
                <a:spLocks noChangeArrowheads="1"/>
              </p:cNvSpPr>
              <p:nvPr/>
            </p:nvSpPr>
            <p:spPr bwMode="auto">
              <a:xfrm>
                <a:off x="1398753" y="5522913"/>
                <a:ext cx="304800" cy="225425"/>
              </a:xfrm>
              <a:prstGeom prst="rect">
                <a:avLst/>
              </a:prstGeom>
              <a:noFill/>
              <a:ln w="9525">
                <a:noFill/>
                <a:miter lim="800000"/>
                <a:headEnd/>
                <a:tailEnd/>
              </a:ln>
            </p:spPr>
            <p:txBody>
              <a:bodyPr wrap="none" lIns="35996" tIns="35996" rIns="35996" bIns="35996" anchor="ctr" anchorCtr="1"/>
              <a:lstStyle/>
              <a:p>
                <a:pPr algn="ctr" defTabSz="936625"/>
                <a:r>
                  <a:rPr lang="en-US" sz="900">
                    <a:latin typeface="+mn-lt"/>
                  </a:rPr>
                  <a:t>  FE</a:t>
                </a:r>
              </a:p>
            </p:txBody>
          </p:sp>
          <p:sp>
            <p:nvSpPr>
              <p:cNvPr id="17532" name="Text Box 99"/>
              <p:cNvSpPr txBox="1">
                <a:spLocks noChangeArrowheads="1"/>
              </p:cNvSpPr>
              <p:nvPr/>
            </p:nvSpPr>
            <p:spPr bwMode="auto">
              <a:xfrm>
                <a:off x="1954378" y="6083300"/>
                <a:ext cx="346075" cy="241300"/>
              </a:xfrm>
              <a:prstGeom prst="rect">
                <a:avLst/>
              </a:prstGeom>
              <a:noFill/>
              <a:ln w="9525">
                <a:noFill/>
                <a:miter lim="800000"/>
                <a:headEnd/>
                <a:tailEnd/>
              </a:ln>
            </p:spPr>
            <p:txBody>
              <a:bodyPr wrap="none" lIns="35996" tIns="35996" rIns="35996" bIns="35996" anchor="ctr" anchorCtr="1"/>
              <a:lstStyle/>
              <a:p>
                <a:pPr algn="ctr" defTabSz="936625"/>
                <a:r>
                  <a:rPr lang="en-US" sz="1000">
                    <a:latin typeface="+mn-lt"/>
                  </a:rPr>
                  <a:t>ETX</a:t>
                </a:r>
              </a:p>
            </p:txBody>
          </p:sp>
          <p:sp>
            <p:nvSpPr>
              <p:cNvPr id="17533" name="Text Box 100"/>
              <p:cNvSpPr txBox="1">
                <a:spLocks noChangeArrowheads="1"/>
              </p:cNvSpPr>
              <p:nvPr/>
            </p:nvSpPr>
            <p:spPr bwMode="auto">
              <a:xfrm>
                <a:off x="2440153" y="6230938"/>
                <a:ext cx="500062" cy="227012"/>
              </a:xfrm>
              <a:prstGeom prst="rect">
                <a:avLst/>
              </a:prstGeom>
              <a:noFill/>
              <a:ln w="9525">
                <a:noFill/>
                <a:miter lim="800000"/>
                <a:headEnd/>
                <a:tailEnd/>
              </a:ln>
            </p:spPr>
            <p:txBody>
              <a:bodyPr wrap="none" lIns="35996" tIns="35996" rIns="35996" bIns="35996" anchor="ctr" anchorCtr="1"/>
              <a:lstStyle/>
              <a:p>
                <a:pPr algn="ctr" defTabSz="936625"/>
                <a:r>
                  <a:rPr lang="en-US" sz="900">
                    <a:latin typeface="+mn-lt"/>
                  </a:rPr>
                  <a:t>1000Sx</a:t>
                </a:r>
              </a:p>
            </p:txBody>
          </p:sp>
          <p:pic>
            <p:nvPicPr>
              <p:cNvPr id="17534" name="Picture 101" descr="rad7"/>
              <p:cNvPicPr preferRelativeResize="0">
                <a:picLocks noChangeAspect="1" noChangeArrowheads="1"/>
              </p:cNvPicPr>
              <p:nvPr/>
            </p:nvPicPr>
            <p:blipFill>
              <a:blip r:embed="rId4" cstate="print"/>
              <a:srcRect/>
              <a:stretch>
                <a:fillRect/>
              </a:stretch>
            </p:blipFill>
            <p:spPr bwMode="auto">
              <a:xfrm flipH="1">
                <a:off x="1811503" y="6284913"/>
                <a:ext cx="631825" cy="200025"/>
              </a:xfrm>
              <a:prstGeom prst="rect">
                <a:avLst/>
              </a:prstGeom>
              <a:noFill/>
              <a:ln w="9525">
                <a:noFill/>
                <a:miter lim="800000"/>
                <a:headEnd/>
                <a:tailEnd/>
              </a:ln>
            </p:spPr>
          </p:pic>
          <p:sp>
            <p:nvSpPr>
              <p:cNvPr id="17535" name="Text Box 102"/>
              <p:cNvSpPr txBox="1">
                <a:spLocks noChangeArrowheads="1"/>
              </p:cNvSpPr>
              <p:nvPr/>
            </p:nvSpPr>
            <p:spPr bwMode="auto">
              <a:xfrm>
                <a:off x="935203" y="6232525"/>
                <a:ext cx="323850" cy="225425"/>
              </a:xfrm>
              <a:prstGeom prst="rect">
                <a:avLst/>
              </a:prstGeom>
              <a:noFill/>
              <a:ln w="9525">
                <a:noFill/>
                <a:miter lim="800000"/>
                <a:headEnd/>
                <a:tailEnd/>
              </a:ln>
            </p:spPr>
            <p:txBody>
              <a:bodyPr wrap="none" lIns="35996" tIns="35996" rIns="35996" bIns="35996" anchor="ctr" anchorCtr="1"/>
              <a:lstStyle/>
              <a:p>
                <a:pPr algn="ctr" defTabSz="936625"/>
                <a:r>
                  <a:rPr lang="en-US" sz="900">
                    <a:latin typeface="+mn-lt"/>
                  </a:rPr>
                  <a:t>GbE</a:t>
                </a:r>
              </a:p>
            </p:txBody>
          </p:sp>
          <p:sp>
            <p:nvSpPr>
              <p:cNvPr id="17536" name="Text Box 103"/>
              <p:cNvSpPr txBox="1">
                <a:spLocks noChangeArrowheads="1"/>
              </p:cNvSpPr>
              <p:nvPr/>
            </p:nvSpPr>
            <p:spPr bwMode="auto">
              <a:xfrm>
                <a:off x="-130010" y="5530850"/>
                <a:ext cx="327025" cy="225425"/>
              </a:xfrm>
              <a:prstGeom prst="rect">
                <a:avLst/>
              </a:prstGeom>
              <a:noFill/>
              <a:ln w="9525">
                <a:noFill/>
                <a:miter lim="800000"/>
                <a:headEnd/>
                <a:tailEnd/>
              </a:ln>
            </p:spPr>
            <p:txBody>
              <a:bodyPr wrap="none" lIns="35996" tIns="35996" rIns="35996" bIns="35996" anchor="ctr" anchorCtr="1"/>
              <a:lstStyle/>
              <a:p>
                <a:pPr algn="ctr" defTabSz="936625"/>
                <a:r>
                  <a:rPr lang="en-US" sz="900">
                    <a:latin typeface="+mn-lt"/>
                  </a:rPr>
                  <a:t>GbE</a:t>
                </a:r>
              </a:p>
            </p:txBody>
          </p:sp>
          <p:sp>
            <p:nvSpPr>
              <p:cNvPr id="17537" name="Freeform 104"/>
              <p:cNvSpPr>
                <a:spLocks/>
              </p:cNvSpPr>
              <p:nvPr/>
            </p:nvSpPr>
            <p:spPr bwMode="auto">
              <a:xfrm flipH="1">
                <a:off x="368465" y="5337175"/>
                <a:ext cx="1028700" cy="758825"/>
              </a:xfrm>
              <a:custGeom>
                <a:avLst/>
                <a:gdLst>
                  <a:gd name="T0" fmla="*/ 2147483647 w 835"/>
                  <a:gd name="T1" fmla="*/ 2147483647 h 646"/>
                  <a:gd name="T2" fmla="*/ 2147483647 w 835"/>
                  <a:gd name="T3" fmla="*/ 2147483647 h 646"/>
                  <a:gd name="T4" fmla="*/ 2147483647 w 835"/>
                  <a:gd name="T5" fmla="*/ 2147483647 h 646"/>
                  <a:gd name="T6" fmla="*/ 2147483647 w 835"/>
                  <a:gd name="T7" fmla="*/ 2147483647 h 646"/>
                  <a:gd name="T8" fmla="*/ 2147483647 w 835"/>
                  <a:gd name="T9" fmla="*/ 2147483647 h 646"/>
                  <a:gd name="T10" fmla="*/ 2147483647 w 835"/>
                  <a:gd name="T11" fmla="*/ 2147483647 h 646"/>
                  <a:gd name="T12" fmla="*/ 2147483647 w 835"/>
                  <a:gd name="T13" fmla="*/ 2147483647 h 646"/>
                  <a:gd name="T14" fmla="*/ 2147483647 w 835"/>
                  <a:gd name="T15" fmla="*/ 2147483647 h 646"/>
                  <a:gd name="T16" fmla="*/ 2147483647 w 835"/>
                  <a:gd name="T17" fmla="*/ 2147483647 h 646"/>
                  <a:gd name="T18" fmla="*/ 2147483647 w 835"/>
                  <a:gd name="T19" fmla="*/ 2147483647 h 646"/>
                  <a:gd name="T20" fmla="*/ 2147483647 w 835"/>
                  <a:gd name="T21" fmla="*/ 2147483647 h 646"/>
                  <a:gd name="T22" fmla="*/ 2147483647 w 835"/>
                  <a:gd name="T23" fmla="*/ 2147483647 h 646"/>
                  <a:gd name="T24" fmla="*/ 2147483647 w 835"/>
                  <a:gd name="T25" fmla="*/ 2147483647 h 646"/>
                  <a:gd name="T26" fmla="*/ 2147483647 w 835"/>
                  <a:gd name="T27" fmla="*/ 2147483647 h 646"/>
                  <a:gd name="T28" fmla="*/ 2147483647 w 835"/>
                  <a:gd name="T29" fmla="*/ 2147483647 h 646"/>
                  <a:gd name="T30" fmla="*/ 2147483647 w 835"/>
                  <a:gd name="T31" fmla="*/ 2147483647 h 646"/>
                  <a:gd name="T32" fmla="*/ 2147483647 w 835"/>
                  <a:gd name="T33" fmla="*/ 2147483647 h 646"/>
                  <a:gd name="T34" fmla="*/ 2147483647 w 835"/>
                  <a:gd name="T35" fmla="*/ 2147483647 h 646"/>
                  <a:gd name="T36" fmla="*/ 2147483647 w 835"/>
                  <a:gd name="T37" fmla="*/ 2147483647 h 646"/>
                  <a:gd name="T38" fmla="*/ 2147483647 w 835"/>
                  <a:gd name="T39" fmla="*/ 2147483647 h 646"/>
                  <a:gd name="T40" fmla="*/ 2147483647 w 835"/>
                  <a:gd name="T41" fmla="*/ 2147483647 h 646"/>
                  <a:gd name="T42" fmla="*/ 2147483647 w 835"/>
                  <a:gd name="T43" fmla="*/ 2147483647 h 646"/>
                  <a:gd name="T44" fmla="*/ 2147483647 w 835"/>
                  <a:gd name="T45" fmla="*/ 2147483647 h 646"/>
                  <a:gd name="T46" fmla="*/ 2147483647 w 835"/>
                  <a:gd name="T47" fmla="*/ 2147483647 h 646"/>
                  <a:gd name="T48" fmla="*/ 2147483647 w 835"/>
                  <a:gd name="T49" fmla="*/ 2147483647 h 646"/>
                  <a:gd name="T50" fmla="*/ 2147483647 w 835"/>
                  <a:gd name="T51" fmla="*/ 2147483647 h 646"/>
                  <a:gd name="T52" fmla="*/ 2147483647 w 835"/>
                  <a:gd name="T53" fmla="*/ 2147483647 h 646"/>
                  <a:gd name="T54" fmla="*/ 2147483647 w 835"/>
                  <a:gd name="T55" fmla="*/ 2147483647 h 646"/>
                  <a:gd name="T56" fmla="*/ 2147483647 w 835"/>
                  <a:gd name="T57" fmla="*/ 2147483647 h 646"/>
                  <a:gd name="T58" fmla="*/ 2147483647 w 835"/>
                  <a:gd name="T59" fmla="*/ 2147483647 h 646"/>
                  <a:gd name="T60" fmla="*/ 2147483647 w 835"/>
                  <a:gd name="T61" fmla="*/ 2147483647 h 646"/>
                  <a:gd name="T62" fmla="*/ 2147483647 w 835"/>
                  <a:gd name="T63" fmla="*/ 2147483647 h 646"/>
                  <a:gd name="T64" fmla="*/ 2147483647 w 835"/>
                  <a:gd name="T65" fmla="*/ 2147483647 h 646"/>
                  <a:gd name="T66" fmla="*/ 2147483647 w 835"/>
                  <a:gd name="T67" fmla="*/ 2147483647 h 646"/>
                  <a:gd name="T68" fmla="*/ 2147483647 w 835"/>
                  <a:gd name="T69" fmla="*/ 2147483647 h 646"/>
                  <a:gd name="T70" fmla="*/ 2147483647 w 835"/>
                  <a:gd name="T71" fmla="*/ 2147483647 h 646"/>
                  <a:gd name="T72" fmla="*/ 2147483647 w 835"/>
                  <a:gd name="T73" fmla="*/ 2147483647 h 646"/>
                  <a:gd name="T74" fmla="*/ 2147483647 w 835"/>
                  <a:gd name="T75" fmla="*/ 2147483647 h 646"/>
                  <a:gd name="T76" fmla="*/ 2147483647 w 835"/>
                  <a:gd name="T77" fmla="*/ 2147483647 h 646"/>
                  <a:gd name="T78" fmla="*/ 2147483647 w 835"/>
                  <a:gd name="T79" fmla="*/ 2147483647 h 646"/>
                  <a:gd name="T80" fmla="*/ 2147483647 w 835"/>
                  <a:gd name="T81" fmla="*/ 2147483647 h 646"/>
                  <a:gd name="T82" fmla="*/ 2147483647 w 835"/>
                  <a:gd name="T83" fmla="*/ 2147483647 h 646"/>
                  <a:gd name="T84" fmla="*/ 2147483647 w 835"/>
                  <a:gd name="T85" fmla="*/ 2147483647 h 646"/>
                  <a:gd name="T86" fmla="*/ 2147483647 w 835"/>
                  <a:gd name="T87" fmla="*/ 2147483647 h 646"/>
                  <a:gd name="T88" fmla="*/ 2147483647 w 835"/>
                  <a:gd name="T89" fmla="*/ 2147483647 h 646"/>
                  <a:gd name="T90" fmla="*/ 2147483647 w 835"/>
                  <a:gd name="T91" fmla="*/ 2147483647 h 646"/>
                  <a:gd name="T92" fmla="*/ 2147483647 w 835"/>
                  <a:gd name="T93" fmla="*/ 2147483647 h 646"/>
                  <a:gd name="T94" fmla="*/ 2147483647 w 835"/>
                  <a:gd name="T95" fmla="*/ 2147483647 h 646"/>
                  <a:gd name="T96" fmla="*/ 2147483647 w 835"/>
                  <a:gd name="T97" fmla="*/ 2147483647 h 646"/>
                  <a:gd name="T98" fmla="*/ 2147483647 w 835"/>
                  <a:gd name="T99" fmla="*/ 2147483647 h 646"/>
                  <a:gd name="T100" fmla="*/ 2147483647 w 835"/>
                  <a:gd name="T101" fmla="*/ 2147483647 h 646"/>
                  <a:gd name="T102" fmla="*/ 2147483647 w 835"/>
                  <a:gd name="T103" fmla="*/ 2147483647 h 646"/>
                  <a:gd name="T104" fmla="*/ 2147483647 w 835"/>
                  <a:gd name="T105" fmla="*/ 2147483647 h 646"/>
                  <a:gd name="T106" fmla="*/ 2147483647 w 835"/>
                  <a:gd name="T107" fmla="*/ 2147483647 h 6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35"/>
                  <a:gd name="T163" fmla="*/ 0 h 646"/>
                  <a:gd name="T164" fmla="*/ 835 w 835"/>
                  <a:gd name="T165" fmla="*/ 646 h 6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35" h="646">
                    <a:moveTo>
                      <a:pt x="260" y="609"/>
                    </a:moveTo>
                    <a:cubicBezTo>
                      <a:pt x="233" y="609"/>
                      <a:pt x="174" y="629"/>
                      <a:pt x="137" y="622"/>
                    </a:cubicBezTo>
                    <a:cubicBezTo>
                      <a:pt x="100" y="615"/>
                      <a:pt x="61" y="599"/>
                      <a:pt x="38" y="571"/>
                    </a:cubicBezTo>
                    <a:cubicBezTo>
                      <a:pt x="16" y="543"/>
                      <a:pt x="2" y="491"/>
                      <a:pt x="1" y="455"/>
                    </a:cubicBezTo>
                    <a:cubicBezTo>
                      <a:pt x="0" y="420"/>
                      <a:pt x="19" y="380"/>
                      <a:pt x="32" y="360"/>
                    </a:cubicBezTo>
                    <a:cubicBezTo>
                      <a:pt x="45" y="339"/>
                      <a:pt x="69" y="337"/>
                      <a:pt x="79" y="330"/>
                    </a:cubicBezTo>
                    <a:cubicBezTo>
                      <a:pt x="90" y="323"/>
                      <a:pt x="93" y="323"/>
                      <a:pt x="97" y="318"/>
                    </a:cubicBezTo>
                    <a:cubicBezTo>
                      <a:pt x="102" y="314"/>
                      <a:pt x="102" y="309"/>
                      <a:pt x="102" y="299"/>
                    </a:cubicBezTo>
                    <a:cubicBezTo>
                      <a:pt x="102" y="289"/>
                      <a:pt x="97" y="275"/>
                      <a:pt x="96" y="261"/>
                    </a:cubicBezTo>
                    <a:cubicBezTo>
                      <a:pt x="95" y="247"/>
                      <a:pt x="91" y="231"/>
                      <a:pt x="96" y="216"/>
                    </a:cubicBezTo>
                    <a:cubicBezTo>
                      <a:pt x="101" y="201"/>
                      <a:pt x="113" y="183"/>
                      <a:pt x="127" y="172"/>
                    </a:cubicBezTo>
                    <a:cubicBezTo>
                      <a:pt x="141" y="160"/>
                      <a:pt x="163" y="151"/>
                      <a:pt x="181" y="145"/>
                    </a:cubicBezTo>
                    <a:cubicBezTo>
                      <a:pt x="199" y="139"/>
                      <a:pt x="222" y="139"/>
                      <a:pt x="235" y="137"/>
                    </a:cubicBezTo>
                    <a:cubicBezTo>
                      <a:pt x="248" y="134"/>
                      <a:pt x="254" y="135"/>
                      <a:pt x="258" y="129"/>
                    </a:cubicBezTo>
                    <a:cubicBezTo>
                      <a:pt x="262" y="122"/>
                      <a:pt x="257" y="106"/>
                      <a:pt x="261" y="96"/>
                    </a:cubicBezTo>
                    <a:cubicBezTo>
                      <a:pt x="265" y="85"/>
                      <a:pt x="274" y="71"/>
                      <a:pt x="284" y="63"/>
                    </a:cubicBezTo>
                    <a:cubicBezTo>
                      <a:pt x="294" y="54"/>
                      <a:pt x="307" y="50"/>
                      <a:pt x="320" y="46"/>
                    </a:cubicBezTo>
                    <a:cubicBezTo>
                      <a:pt x="333" y="43"/>
                      <a:pt x="354" y="43"/>
                      <a:pt x="364" y="43"/>
                    </a:cubicBezTo>
                    <a:cubicBezTo>
                      <a:pt x="375" y="43"/>
                      <a:pt x="378" y="47"/>
                      <a:pt x="382" y="46"/>
                    </a:cubicBezTo>
                    <a:cubicBezTo>
                      <a:pt x="386" y="45"/>
                      <a:pt x="383" y="41"/>
                      <a:pt x="387" y="36"/>
                    </a:cubicBezTo>
                    <a:cubicBezTo>
                      <a:pt x="391" y="31"/>
                      <a:pt x="399" y="21"/>
                      <a:pt x="408" y="15"/>
                    </a:cubicBezTo>
                    <a:cubicBezTo>
                      <a:pt x="418" y="9"/>
                      <a:pt x="429" y="5"/>
                      <a:pt x="445" y="3"/>
                    </a:cubicBezTo>
                    <a:cubicBezTo>
                      <a:pt x="460" y="2"/>
                      <a:pt x="485" y="0"/>
                      <a:pt x="502" y="3"/>
                    </a:cubicBezTo>
                    <a:cubicBezTo>
                      <a:pt x="518" y="7"/>
                      <a:pt x="530" y="14"/>
                      <a:pt x="543" y="21"/>
                    </a:cubicBezTo>
                    <a:cubicBezTo>
                      <a:pt x="556" y="29"/>
                      <a:pt x="573" y="38"/>
                      <a:pt x="582" y="50"/>
                    </a:cubicBezTo>
                    <a:cubicBezTo>
                      <a:pt x="591" y="61"/>
                      <a:pt x="595" y="80"/>
                      <a:pt x="598" y="91"/>
                    </a:cubicBezTo>
                    <a:cubicBezTo>
                      <a:pt x="602" y="101"/>
                      <a:pt x="597" y="109"/>
                      <a:pt x="602" y="112"/>
                    </a:cubicBezTo>
                    <a:cubicBezTo>
                      <a:pt x="607" y="116"/>
                      <a:pt x="617" y="109"/>
                      <a:pt x="628" y="111"/>
                    </a:cubicBezTo>
                    <a:cubicBezTo>
                      <a:pt x="639" y="112"/>
                      <a:pt x="652" y="115"/>
                      <a:pt x="666" y="124"/>
                    </a:cubicBezTo>
                    <a:cubicBezTo>
                      <a:pt x="679" y="133"/>
                      <a:pt x="695" y="150"/>
                      <a:pt x="706" y="165"/>
                    </a:cubicBezTo>
                    <a:cubicBezTo>
                      <a:pt x="718" y="180"/>
                      <a:pt x="730" y="198"/>
                      <a:pt x="736" y="215"/>
                    </a:cubicBezTo>
                    <a:cubicBezTo>
                      <a:pt x="742" y="231"/>
                      <a:pt x="744" y="252"/>
                      <a:pt x="741" y="267"/>
                    </a:cubicBezTo>
                    <a:cubicBezTo>
                      <a:pt x="738" y="283"/>
                      <a:pt x="715" y="300"/>
                      <a:pt x="715" y="309"/>
                    </a:cubicBezTo>
                    <a:cubicBezTo>
                      <a:pt x="715" y="317"/>
                      <a:pt x="730" y="311"/>
                      <a:pt x="742" y="317"/>
                    </a:cubicBezTo>
                    <a:cubicBezTo>
                      <a:pt x="755" y="323"/>
                      <a:pt x="775" y="332"/>
                      <a:pt x="788" y="342"/>
                    </a:cubicBezTo>
                    <a:cubicBezTo>
                      <a:pt x="801" y="351"/>
                      <a:pt x="815" y="365"/>
                      <a:pt x="823" y="378"/>
                    </a:cubicBezTo>
                    <a:cubicBezTo>
                      <a:pt x="830" y="391"/>
                      <a:pt x="835" y="403"/>
                      <a:pt x="833" y="422"/>
                    </a:cubicBezTo>
                    <a:cubicBezTo>
                      <a:pt x="830" y="442"/>
                      <a:pt x="816" y="479"/>
                      <a:pt x="808" y="495"/>
                    </a:cubicBezTo>
                    <a:cubicBezTo>
                      <a:pt x="800" y="511"/>
                      <a:pt x="794" y="513"/>
                      <a:pt x="785" y="519"/>
                    </a:cubicBezTo>
                    <a:cubicBezTo>
                      <a:pt x="776" y="525"/>
                      <a:pt x="761" y="527"/>
                      <a:pt x="752" y="531"/>
                    </a:cubicBezTo>
                    <a:cubicBezTo>
                      <a:pt x="743" y="535"/>
                      <a:pt x="735" y="536"/>
                      <a:pt x="728" y="541"/>
                    </a:cubicBezTo>
                    <a:cubicBezTo>
                      <a:pt x="720" y="546"/>
                      <a:pt x="717" y="554"/>
                      <a:pt x="710" y="563"/>
                    </a:cubicBezTo>
                    <a:cubicBezTo>
                      <a:pt x="702" y="572"/>
                      <a:pt x="695" y="585"/>
                      <a:pt x="685" y="594"/>
                    </a:cubicBezTo>
                    <a:cubicBezTo>
                      <a:pt x="675" y="603"/>
                      <a:pt x="666" y="611"/>
                      <a:pt x="651" y="615"/>
                    </a:cubicBezTo>
                    <a:cubicBezTo>
                      <a:pt x="635" y="620"/>
                      <a:pt x="607" y="620"/>
                      <a:pt x="590" y="617"/>
                    </a:cubicBezTo>
                    <a:cubicBezTo>
                      <a:pt x="573" y="615"/>
                      <a:pt x="557" y="606"/>
                      <a:pt x="548" y="601"/>
                    </a:cubicBezTo>
                    <a:cubicBezTo>
                      <a:pt x="538" y="596"/>
                      <a:pt x="538" y="589"/>
                      <a:pt x="533" y="586"/>
                    </a:cubicBezTo>
                    <a:cubicBezTo>
                      <a:pt x="528" y="582"/>
                      <a:pt x="523" y="581"/>
                      <a:pt x="520" y="582"/>
                    </a:cubicBezTo>
                    <a:cubicBezTo>
                      <a:pt x="517" y="584"/>
                      <a:pt x="521" y="587"/>
                      <a:pt x="513" y="594"/>
                    </a:cubicBezTo>
                    <a:cubicBezTo>
                      <a:pt x="506" y="601"/>
                      <a:pt x="494" y="612"/>
                      <a:pt x="477" y="620"/>
                    </a:cubicBezTo>
                    <a:cubicBezTo>
                      <a:pt x="460" y="629"/>
                      <a:pt x="431" y="641"/>
                      <a:pt x="408" y="644"/>
                    </a:cubicBezTo>
                    <a:cubicBezTo>
                      <a:pt x="386" y="646"/>
                      <a:pt x="361" y="641"/>
                      <a:pt x="341" y="637"/>
                    </a:cubicBezTo>
                    <a:cubicBezTo>
                      <a:pt x="322" y="633"/>
                      <a:pt x="305" y="625"/>
                      <a:pt x="292" y="620"/>
                    </a:cubicBezTo>
                    <a:cubicBezTo>
                      <a:pt x="280" y="616"/>
                      <a:pt x="286" y="609"/>
                      <a:pt x="260" y="609"/>
                    </a:cubicBezTo>
                    <a:close/>
                  </a:path>
                </a:pathLst>
              </a:custGeom>
              <a:gradFill rotWithShape="1">
                <a:gsLst>
                  <a:gs pos="0">
                    <a:schemeClr val="bg1"/>
                  </a:gs>
                  <a:gs pos="100000">
                    <a:srgbClr val="E0CDA8"/>
                  </a:gs>
                </a:gsLst>
                <a:path path="rect">
                  <a:fillToRect l="50000" t="50000" r="50000" b="50000"/>
                </a:path>
              </a:gradFill>
              <a:ln w="12700">
                <a:noFill/>
                <a:round/>
                <a:headEnd/>
                <a:tailEnd/>
              </a:ln>
              <a:effectLst>
                <a:prstShdw prst="shdw17" dist="17961" dir="2700000">
                  <a:srgbClr val="867B65"/>
                </a:prstShdw>
              </a:effectLst>
            </p:spPr>
            <p:txBody>
              <a:bodyPr lIns="36000" tIns="36000" rIns="36000" bIns="36000" anchor="ctr" anchorCtr="1"/>
              <a:lstStyle/>
              <a:p>
                <a:pPr algn="ctr"/>
                <a:endParaRPr lang="en-US">
                  <a:latin typeface="+mn-lt"/>
                </a:endParaRPr>
              </a:p>
            </p:txBody>
          </p:sp>
          <p:sp>
            <p:nvSpPr>
              <p:cNvPr id="17538" name="Text Box 105"/>
              <p:cNvSpPr txBox="1">
                <a:spLocks noChangeArrowheads="1"/>
              </p:cNvSpPr>
              <p:nvPr/>
            </p:nvSpPr>
            <p:spPr bwMode="auto">
              <a:xfrm>
                <a:off x="563728" y="5510213"/>
                <a:ext cx="639762" cy="411162"/>
              </a:xfrm>
              <a:prstGeom prst="rect">
                <a:avLst/>
              </a:prstGeom>
              <a:noFill/>
              <a:ln w="9525">
                <a:noFill/>
                <a:miter lim="800000"/>
                <a:headEnd/>
                <a:tailEnd/>
              </a:ln>
            </p:spPr>
            <p:txBody>
              <a:bodyPr wrap="none" lIns="35996" tIns="35996" rIns="35996" bIns="35996" anchor="ctr" anchorCtr="1"/>
              <a:lstStyle/>
              <a:p>
                <a:pPr algn="ctr" defTabSz="755650"/>
                <a:r>
                  <a:rPr lang="en-US" sz="1000">
                    <a:latin typeface="+mn-lt"/>
                  </a:rPr>
                  <a:t>Metro </a:t>
                </a:r>
              </a:p>
              <a:p>
                <a:pPr algn="ctr" defTabSz="755650"/>
                <a:r>
                  <a:rPr lang="en-US" sz="1000">
                    <a:latin typeface="+mn-lt"/>
                  </a:rPr>
                  <a:t>Ethernet</a:t>
                </a:r>
              </a:p>
            </p:txBody>
          </p:sp>
          <p:pic>
            <p:nvPicPr>
              <p:cNvPr id="17539" name="Picture 112" descr="branch"/>
              <p:cNvPicPr preferRelativeResize="0">
                <a:picLocks noChangeAspect="1" noChangeArrowheads="1"/>
              </p:cNvPicPr>
              <p:nvPr/>
            </p:nvPicPr>
            <p:blipFill>
              <a:blip r:embed="rId5" cstate="print"/>
              <a:srcRect/>
              <a:stretch>
                <a:fillRect/>
              </a:stretch>
            </p:blipFill>
            <p:spPr bwMode="auto">
              <a:xfrm flipH="1">
                <a:off x="3157328" y="5222875"/>
                <a:ext cx="484187" cy="730250"/>
              </a:xfrm>
              <a:prstGeom prst="rect">
                <a:avLst/>
              </a:prstGeom>
              <a:noFill/>
              <a:ln w="9525">
                <a:noFill/>
                <a:miter lim="800000"/>
                <a:headEnd/>
                <a:tailEnd/>
              </a:ln>
            </p:spPr>
          </p:pic>
          <p:sp>
            <p:nvSpPr>
              <p:cNvPr id="17540" name="Text Box 113"/>
              <p:cNvSpPr txBox="1">
                <a:spLocks noChangeArrowheads="1"/>
              </p:cNvSpPr>
              <p:nvPr/>
            </p:nvSpPr>
            <p:spPr bwMode="auto">
              <a:xfrm>
                <a:off x="3054515" y="4962525"/>
                <a:ext cx="596900" cy="255588"/>
              </a:xfrm>
              <a:prstGeom prst="rect">
                <a:avLst/>
              </a:prstGeom>
              <a:noFill/>
              <a:ln w="9525">
                <a:noFill/>
                <a:miter lim="800000"/>
                <a:headEnd/>
                <a:tailEnd/>
              </a:ln>
            </p:spPr>
            <p:txBody>
              <a:bodyPr wrap="none" lIns="35996" tIns="35996" rIns="35996" bIns="35996" anchor="ctr" anchorCtr="1"/>
              <a:lstStyle/>
              <a:p>
                <a:pPr algn="ctr" defTabSz="936625"/>
                <a:r>
                  <a:rPr lang="en-US" sz="1200" dirty="0">
                    <a:latin typeface="+mn-lt"/>
                  </a:rPr>
                  <a:t>Branch</a:t>
                </a:r>
              </a:p>
            </p:txBody>
          </p:sp>
          <p:sp>
            <p:nvSpPr>
              <p:cNvPr id="17541" name="Text Box 114"/>
              <p:cNvSpPr txBox="1">
                <a:spLocks noChangeArrowheads="1"/>
              </p:cNvSpPr>
              <p:nvPr/>
            </p:nvSpPr>
            <p:spPr bwMode="auto">
              <a:xfrm>
                <a:off x="2741590" y="6877875"/>
                <a:ext cx="1050925" cy="255588"/>
              </a:xfrm>
              <a:prstGeom prst="rect">
                <a:avLst/>
              </a:prstGeom>
              <a:noFill/>
              <a:ln w="9525">
                <a:noFill/>
                <a:miter lim="800000"/>
                <a:headEnd/>
                <a:tailEnd/>
              </a:ln>
            </p:spPr>
            <p:txBody>
              <a:bodyPr wrap="none" lIns="35996" tIns="35996" rIns="35996" bIns="35996" anchor="ctr" anchorCtr="1"/>
              <a:lstStyle/>
              <a:p>
                <a:pPr algn="ctr" defTabSz="936625"/>
                <a:r>
                  <a:rPr lang="en-US" sz="1200">
                    <a:latin typeface="+mn-lt"/>
                  </a:rPr>
                  <a:t>Headquarters</a:t>
                </a:r>
              </a:p>
            </p:txBody>
          </p:sp>
          <p:sp>
            <p:nvSpPr>
              <p:cNvPr id="17542" name="Text Box 118"/>
              <p:cNvSpPr txBox="1">
                <a:spLocks noChangeArrowheads="1"/>
              </p:cNvSpPr>
              <p:nvPr/>
            </p:nvSpPr>
            <p:spPr bwMode="auto">
              <a:xfrm>
                <a:off x="1065378" y="4822825"/>
                <a:ext cx="1839912" cy="304800"/>
              </a:xfrm>
              <a:prstGeom prst="rect">
                <a:avLst/>
              </a:prstGeom>
              <a:noFill/>
              <a:ln w="12700">
                <a:noFill/>
                <a:miter lim="800000"/>
                <a:headEnd/>
                <a:tailEnd/>
              </a:ln>
            </p:spPr>
            <p:txBody>
              <a:bodyPr lIns="91431" tIns="45715" rIns="91431" bIns="45715"/>
              <a:lstStyle/>
              <a:p>
                <a:pPr algn="ctr"/>
                <a:r>
                  <a:rPr lang="en-US" sz="1300">
                    <a:latin typeface="+mn-lt"/>
                  </a:rPr>
                  <a:t>Ethernet over Fiber</a:t>
                </a:r>
              </a:p>
            </p:txBody>
          </p:sp>
        </p:grpSp>
        <p:pic>
          <p:nvPicPr>
            <p:cNvPr id="17521" name="Picture 98" descr="lsr"/>
            <p:cNvPicPr preferRelativeResize="0">
              <a:picLocks noChangeAspect="1" noChangeArrowheads="1"/>
            </p:cNvPicPr>
            <p:nvPr/>
          </p:nvPicPr>
          <p:blipFill>
            <a:blip r:embed="rId6" cstate="print"/>
            <a:srcRect/>
            <a:stretch>
              <a:fillRect/>
            </a:stretch>
          </p:blipFill>
          <p:spPr bwMode="auto">
            <a:xfrm>
              <a:off x="4426466" y="5113214"/>
              <a:ext cx="419100" cy="334962"/>
            </a:xfrm>
            <a:prstGeom prst="rect">
              <a:avLst/>
            </a:prstGeom>
            <a:noFill/>
            <a:ln w="9525">
              <a:noFill/>
              <a:miter lim="800000"/>
              <a:headEnd/>
              <a:tailEnd/>
            </a:ln>
          </p:spPr>
        </p:pic>
      </p:grpSp>
      <p:grpSp>
        <p:nvGrpSpPr>
          <p:cNvPr id="4" name="Group 125"/>
          <p:cNvGrpSpPr>
            <a:grpSpLocks/>
          </p:cNvGrpSpPr>
          <p:nvPr/>
        </p:nvGrpSpPr>
        <p:grpSpPr bwMode="auto">
          <a:xfrm>
            <a:off x="301904" y="1218358"/>
            <a:ext cx="3835400" cy="3209925"/>
            <a:chOff x="254001" y="1242063"/>
            <a:chExt cx="4217987" cy="3530600"/>
          </a:xfrm>
        </p:grpSpPr>
        <p:sp>
          <p:nvSpPr>
            <p:cNvPr id="2242565" name="Rectangle 5"/>
            <p:cNvSpPr>
              <a:spLocks noChangeArrowheads="1"/>
            </p:cNvSpPr>
            <p:nvPr/>
          </p:nvSpPr>
          <p:spPr bwMode="auto">
            <a:xfrm>
              <a:off x="254001" y="1242063"/>
              <a:ext cx="3882065" cy="3530600"/>
            </a:xfrm>
            <a:prstGeom prst="roundRect">
              <a:avLst>
                <a:gd name="adj" fmla="val 5904"/>
              </a:avLst>
            </a:prstGeom>
            <a:solidFill>
              <a:srgbClr val="FFFF99"/>
            </a:solidFill>
            <a:ln w="12700">
              <a:noFill/>
              <a:miter lim="800000"/>
              <a:headEnd/>
              <a:tailEnd/>
            </a:ln>
            <a:effectLst/>
            <a:scene3d>
              <a:camera prst="orthographicFront"/>
              <a:lightRig rig="balanced" dir="t"/>
            </a:scene3d>
            <a:sp3d>
              <a:bevelT/>
            </a:sp3d>
          </p:spPr>
          <p:txBody>
            <a:bodyPr wrap="none" lIns="91431" tIns="45715" rIns="91431" bIns="45715" anchor="ctr"/>
            <a:lstStyle/>
            <a:p>
              <a:pPr algn="ctr">
                <a:defRPr/>
              </a:pPr>
              <a:endParaRPr lang="en-US" dirty="0">
                <a:latin typeface="+mn-lt"/>
                <a:cs typeface="Arial" pitchFamily="34" charset="0"/>
              </a:endParaRPr>
            </a:p>
          </p:txBody>
        </p:sp>
        <p:sp>
          <p:nvSpPr>
            <p:cNvPr id="17483" name="Freeform 9"/>
            <p:cNvSpPr>
              <a:spLocks/>
            </p:cNvSpPr>
            <p:nvPr/>
          </p:nvSpPr>
          <p:spPr bwMode="auto">
            <a:xfrm flipH="1">
              <a:off x="771896" y="1923803"/>
              <a:ext cx="3503218" cy="2434441"/>
            </a:xfrm>
            <a:custGeom>
              <a:avLst/>
              <a:gdLst>
                <a:gd name="T0" fmla="*/ 0 w 2707"/>
                <a:gd name="T1" fmla="*/ 2147483647 h 505"/>
                <a:gd name="T2" fmla="*/ 0 w 2707"/>
                <a:gd name="T3" fmla="*/ 0 h 505"/>
                <a:gd name="T4" fmla="*/ 2147483647 w 2707"/>
                <a:gd name="T5" fmla="*/ 0 h 505"/>
                <a:gd name="T6" fmla="*/ 0 60000 65536"/>
                <a:gd name="T7" fmla="*/ 0 60000 65536"/>
                <a:gd name="T8" fmla="*/ 0 60000 65536"/>
                <a:gd name="T9" fmla="*/ 0 w 2707"/>
                <a:gd name="T10" fmla="*/ 0 h 505"/>
                <a:gd name="T11" fmla="*/ 2707 w 2707"/>
                <a:gd name="T12" fmla="*/ 505 h 505"/>
              </a:gdLst>
              <a:ahLst/>
              <a:cxnLst>
                <a:cxn ang="T6">
                  <a:pos x="T0" y="T1"/>
                </a:cxn>
                <a:cxn ang="T7">
                  <a:pos x="T2" y="T3"/>
                </a:cxn>
                <a:cxn ang="T8">
                  <a:pos x="T4" y="T5"/>
                </a:cxn>
              </a:cxnLst>
              <a:rect l="T9" t="T10" r="T11" b="T12"/>
              <a:pathLst>
                <a:path w="2707" h="505">
                  <a:moveTo>
                    <a:pt x="0" y="505"/>
                  </a:moveTo>
                  <a:lnTo>
                    <a:pt x="0" y="0"/>
                  </a:lnTo>
                  <a:lnTo>
                    <a:pt x="2707" y="0"/>
                  </a:lnTo>
                </a:path>
              </a:pathLst>
            </a:custGeom>
            <a:noFill/>
            <a:ln w="12700">
              <a:solidFill>
                <a:schemeClr val="tx1"/>
              </a:solidFill>
              <a:round/>
              <a:headEnd/>
              <a:tailEnd/>
            </a:ln>
          </p:spPr>
          <p:txBody>
            <a:bodyPr lIns="91431" tIns="45715" rIns="91431" bIns="45715"/>
            <a:lstStyle/>
            <a:p>
              <a:pPr algn="ctr"/>
              <a:endParaRPr lang="en-US">
                <a:latin typeface="+mn-lt"/>
              </a:endParaRPr>
            </a:p>
          </p:txBody>
        </p:sp>
        <p:sp>
          <p:nvSpPr>
            <p:cNvPr id="17484" name="Freeform 23"/>
            <p:cNvSpPr>
              <a:spLocks/>
            </p:cNvSpPr>
            <p:nvPr/>
          </p:nvSpPr>
          <p:spPr bwMode="auto">
            <a:xfrm>
              <a:off x="889001" y="2852739"/>
              <a:ext cx="1984375" cy="554037"/>
            </a:xfrm>
            <a:custGeom>
              <a:avLst/>
              <a:gdLst>
                <a:gd name="T0" fmla="*/ 2147483647 w 1097"/>
                <a:gd name="T1" fmla="*/ 2147483647 h 250"/>
                <a:gd name="T2" fmla="*/ 2147483647 w 1097"/>
                <a:gd name="T3" fmla="*/ 2147483647 h 250"/>
                <a:gd name="T4" fmla="*/ 2147483647 w 1097"/>
                <a:gd name="T5" fmla="*/ 0 h 250"/>
                <a:gd name="T6" fmla="*/ 0 w 1097"/>
                <a:gd name="T7" fmla="*/ 0 h 250"/>
                <a:gd name="T8" fmla="*/ 0 60000 65536"/>
                <a:gd name="T9" fmla="*/ 0 60000 65536"/>
                <a:gd name="T10" fmla="*/ 0 60000 65536"/>
                <a:gd name="T11" fmla="*/ 0 60000 65536"/>
                <a:gd name="T12" fmla="*/ 0 w 1097"/>
                <a:gd name="T13" fmla="*/ 0 h 250"/>
                <a:gd name="T14" fmla="*/ 1097 w 1097"/>
                <a:gd name="T15" fmla="*/ 250 h 250"/>
              </a:gdLst>
              <a:ahLst/>
              <a:cxnLst>
                <a:cxn ang="T8">
                  <a:pos x="T0" y="T1"/>
                </a:cxn>
                <a:cxn ang="T9">
                  <a:pos x="T2" y="T3"/>
                </a:cxn>
                <a:cxn ang="T10">
                  <a:pos x="T4" y="T5"/>
                </a:cxn>
                <a:cxn ang="T11">
                  <a:pos x="T6" y="T7"/>
                </a:cxn>
              </a:cxnLst>
              <a:rect l="T12" t="T13" r="T14" b="T15"/>
              <a:pathLst>
                <a:path w="1097" h="250">
                  <a:moveTo>
                    <a:pt x="1097" y="250"/>
                  </a:moveTo>
                  <a:lnTo>
                    <a:pt x="828" y="250"/>
                  </a:lnTo>
                  <a:lnTo>
                    <a:pt x="828" y="0"/>
                  </a:lnTo>
                  <a:lnTo>
                    <a:pt x="0" y="0"/>
                  </a:lnTo>
                </a:path>
              </a:pathLst>
            </a:custGeom>
            <a:noFill/>
            <a:ln w="12700">
              <a:solidFill>
                <a:schemeClr val="tx1"/>
              </a:solidFill>
              <a:round/>
              <a:headEnd/>
              <a:tailEnd/>
            </a:ln>
          </p:spPr>
          <p:txBody>
            <a:bodyPr wrap="none" lIns="35996" tIns="35996" rIns="35996" bIns="35996" anchor="ctr" anchorCtr="1"/>
            <a:lstStyle/>
            <a:p>
              <a:pPr algn="ctr"/>
              <a:endParaRPr lang="en-US">
                <a:latin typeface="+mn-lt"/>
              </a:endParaRPr>
            </a:p>
          </p:txBody>
        </p:sp>
        <p:grpSp>
          <p:nvGrpSpPr>
            <p:cNvPr id="5" name="Group 24"/>
            <p:cNvGrpSpPr>
              <a:grpSpLocks/>
            </p:cNvGrpSpPr>
            <p:nvPr/>
          </p:nvGrpSpPr>
          <p:grpSpPr bwMode="auto">
            <a:xfrm>
              <a:off x="1995489" y="3589339"/>
              <a:ext cx="793750" cy="93662"/>
              <a:chOff x="1166" y="1603"/>
              <a:chExt cx="500" cy="60"/>
            </a:xfrm>
          </p:grpSpPr>
          <p:sp>
            <p:nvSpPr>
              <p:cNvPr id="17516" name="Line 25"/>
              <p:cNvSpPr>
                <a:spLocks noChangeShapeType="1"/>
              </p:cNvSpPr>
              <p:nvPr/>
            </p:nvSpPr>
            <p:spPr bwMode="auto">
              <a:xfrm flipH="1">
                <a:off x="1166" y="1603"/>
                <a:ext cx="500" cy="0"/>
              </a:xfrm>
              <a:prstGeom prst="line">
                <a:avLst/>
              </a:prstGeom>
              <a:noFill/>
              <a:ln w="12700">
                <a:solidFill>
                  <a:schemeClr val="tx1"/>
                </a:solidFill>
                <a:round/>
                <a:headEnd/>
                <a:tailEnd/>
              </a:ln>
            </p:spPr>
            <p:txBody>
              <a:bodyPr wrap="none" lIns="36000" tIns="36000" rIns="36000" bIns="36000" anchor="ctr" anchorCtr="1"/>
              <a:lstStyle/>
              <a:p>
                <a:pPr algn="ctr"/>
                <a:endParaRPr lang="en-US">
                  <a:latin typeface="+mn-lt"/>
                </a:endParaRPr>
              </a:p>
            </p:txBody>
          </p:sp>
          <p:sp>
            <p:nvSpPr>
              <p:cNvPr id="17517" name="Line 26"/>
              <p:cNvSpPr>
                <a:spLocks noChangeShapeType="1"/>
              </p:cNvSpPr>
              <p:nvPr/>
            </p:nvSpPr>
            <p:spPr bwMode="auto">
              <a:xfrm flipH="1">
                <a:off x="1166" y="1623"/>
                <a:ext cx="500" cy="0"/>
              </a:xfrm>
              <a:prstGeom prst="line">
                <a:avLst/>
              </a:prstGeom>
              <a:noFill/>
              <a:ln w="12700">
                <a:solidFill>
                  <a:schemeClr val="tx1"/>
                </a:solidFill>
                <a:round/>
                <a:headEnd/>
                <a:tailEnd/>
              </a:ln>
            </p:spPr>
            <p:txBody>
              <a:bodyPr wrap="none" lIns="36000" tIns="36000" rIns="36000" bIns="36000" anchor="ctr" anchorCtr="1"/>
              <a:lstStyle/>
              <a:p>
                <a:pPr algn="ctr"/>
                <a:endParaRPr lang="en-US">
                  <a:latin typeface="+mn-lt"/>
                </a:endParaRPr>
              </a:p>
            </p:txBody>
          </p:sp>
          <p:sp>
            <p:nvSpPr>
              <p:cNvPr id="17518" name="Line 27"/>
              <p:cNvSpPr>
                <a:spLocks noChangeShapeType="1"/>
              </p:cNvSpPr>
              <p:nvPr/>
            </p:nvSpPr>
            <p:spPr bwMode="auto">
              <a:xfrm flipH="1">
                <a:off x="1166" y="1643"/>
                <a:ext cx="500" cy="0"/>
              </a:xfrm>
              <a:prstGeom prst="line">
                <a:avLst/>
              </a:prstGeom>
              <a:noFill/>
              <a:ln w="12700">
                <a:solidFill>
                  <a:schemeClr val="tx1"/>
                </a:solidFill>
                <a:round/>
                <a:headEnd/>
                <a:tailEnd/>
              </a:ln>
            </p:spPr>
            <p:txBody>
              <a:bodyPr wrap="none" lIns="36000" tIns="36000" rIns="36000" bIns="36000" anchor="ctr" anchorCtr="1"/>
              <a:lstStyle/>
              <a:p>
                <a:pPr algn="ctr"/>
                <a:endParaRPr lang="en-US">
                  <a:latin typeface="+mn-lt"/>
                </a:endParaRPr>
              </a:p>
            </p:txBody>
          </p:sp>
          <p:sp>
            <p:nvSpPr>
              <p:cNvPr id="17519" name="Line 28"/>
              <p:cNvSpPr>
                <a:spLocks noChangeShapeType="1"/>
              </p:cNvSpPr>
              <p:nvPr/>
            </p:nvSpPr>
            <p:spPr bwMode="auto">
              <a:xfrm flipH="1">
                <a:off x="1166" y="1663"/>
                <a:ext cx="500" cy="0"/>
              </a:xfrm>
              <a:prstGeom prst="line">
                <a:avLst/>
              </a:prstGeom>
              <a:noFill/>
              <a:ln w="12700">
                <a:solidFill>
                  <a:schemeClr val="tx1"/>
                </a:solidFill>
                <a:round/>
                <a:headEnd/>
                <a:tailEnd/>
              </a:ln>
            </p:spPr>
            <p:txBody>
              <a:bodyPr wrap="none" lIns="36000" tIns="36000" rIns="36000" bIns="36000" anchor="ctr" anchorCtr="1"/>
              <a:lstStyle/>
              <a:p>
                <a:pPr algn="ctr"/>
                <a:endParaRPr lang="en-US">
                  <a:latin typeface="+mn-lt"/>
                </a:endParaRPr>
              </a:p>
            </p:txBody>
          </p:sp>
        </p:grpSp>
        <p:sp>
          <p:nvSpPr>
            <p:cNvPr id="17486" name="Text Box 29"/>
            <p:cNvSpPr txBox="1">
              <a:spLocks noChangeArrowheads="1"/>
            </p:cNvSpPr>
            <p:nvPr/>
          </p:nvSpPr>
          <p:spPr bwMode="auto">
            <a:xfrm>
              <a:off x="1697038" y="2538413"/>
              <a:ext cx="314325" cy="241300"/>
            </a:xfrm>
            <a:prstGeom prst="rect">
              <a:avLst/>
            </a:prstGeom>
            <a:noFill/>
            <a:ln w="9525">
              <a:noFill/>
              <a:miter lim="800000"/>
              <a:headEnd/>
              <a:tailEnd/>
            </a:ln>
          </p:spPr>
          <p:txBody>
            <a:bodyPr wrap="none" lIns="35992" tIns="35992" rIns="35992" bIns="35992" anchor="ctr" anchorCtr="1"/>
            <a:lstStyle/>
            <a:p>
              <a:pPr algn="ctr" defTabSz="936625"/>
              <a:r>
                <a:rPr lang="en-US" sz="1000">
                  <a:latin typeface="+mn-lt"/>
                </a:rPr>
                <a:t>RIC</a:t>
              </a:r>
            </a:p>
          </p:txBody>
        </p:sp>
        <p:sp>
          <p:nvSpPr>
            <p:cNvPr id="17487" name="Text Box 30"/>
            <p:cNvSpPr txBox="1">
              <a:spLocks noChangeArrowheads="1"/>
            </p:cNvSpPr>
            <p:nvPr/>
          </p:nvSpPr>
          <p:spPr bwMode="auto">
            <a:xfrm>
              <a:off x="1698626" y="3305175"/>
              <a:ext cx="314325" cy="241300"/>
            </a:xfrm>
            <a:prstGeom prst="rect">
              <a:avLst/>
            </a:prstGeom>
            <a:noFill/>
            <a:ln w="9525">
              <a:noFill/>
              <a:miter lim="800000"/>
              <a:headEnd/>
              <a:tailEnd/>
            </a:ln>
          </p:spPr>
          <p:txBody>
            <a:bodyPr wrap="none" lIns="35992" tIns="35992" rIns="35992" bIns="35992" anchor="ctr" anchorCtr="1"/>
            <a:lstStyle/>
            <a:p>
              <a:pPr algn="ctr" defTabSz="936625"/>
              <a:r>
                <a:rPr lang="en-US" sz="1000">
                  <a:latin typeface="+mn-lt"/>
                </a:rPr>
                <a:t>RIC</a:t>
              </a:r>
            </a:p>
          </p:txBody>
        </p:sp>
        <p:sp>
          <p:nvSpPr>
            <p:cNvPr id="17488" name="Text Box 31"/>
            <p:cNvSpPr txBox="1">
              <a:spLocks noChangeArrowheads="1"/>
            </p:cNvSpPr>
            <p:nvPr/>
          </p:nvSpPr>
          <p:spPr bwMode="auto">
            <a:xfrm>
              <a:off x="2882123" y="3500438"/>
              <a:ext cx="368300" cy="241300"/>
            </a:xfrm>
            <a:prstGeom prst="rect">
              <a:avLst/>
            </a:prstGeom>
            <a:noFill/>
            <a:ln w="9525">
              <a:noFill/>
              <a:miter lim="800000"/>
              <a:headEnd/>
              <a:tailEnd/>
            </a:ln>
          </p:spPr>
          <p:txBody>
            <a:bodyPr wrap="none" lIns="35992" tIns="35992" rIns="35992" bIns="35992" anchor="ctr" anchorCtr="1"/>
            <a:lstStyle/>
            <a:p>
              <a:pPr algn="ctr" defTabSz="755650"/>
              <a:r>
                <a:rPr lang="en-US" sz="1000">
                  <a:latin typeface="+mn-lt"/>
                </a:rPr>
                <a:t>SDH</a:t>
              </a:r>
            </a:p>
          </p:txBody>
        </p:sp>
        <p:pic>
          <p:nvPicPr>
            <p:cNvPr id="17489" name="Picture 33" descr="rad7"/>
            <p:cNvPicPr preferRelativeResize="0">
              <a:picLocks noChangeAspect="1" noChangeArrowheads="1"/>
            </p:cNvPicPr>
            <p:nvPr/>
          </p:nvPicPr>
          <p:blipFill>
            <a:blip r:embed="rId7" cstate="print"/>
            <a:srcRect/>
            <a:stretch>
              <a:fillRect/>
            </a:stretch>
          </p:blipFill>
          <p:spPr bwMode="auto">
            <a:xfrm>
              <a:off x="1538288" y="3498850"/>
              <a:ext cx="631825" cy="212725"/>
            </a:xfrm>
            <a:prstGeom prst="rect">
              <a:avLst/>
            </a:prstGeom>
            <a:noFill/>
            <a:ln w="9525">
              <a:noFill/>
              <a:miter lim="800000"/>
              <a:headEnd/>
              <a:tailEnd/>
            </a:ln>
          </p:spPr>
        </p:pic>
        <p:pic>
          <p:nvPicPr>
            <p:cNvPr id="17490" name="Picture 34" descr="rad7"/>
            <p:cNvPicPr preferRelativeResize="0">
              <a:picLocks noChangeAspect="1" noChangeArrowheads="1"/>
            </p:cNvPicPr>
            <p:nvPr/>
          </p:nvPicPr>
          <p:blipFill>
            <a:blip r:embed="rId4" cstate="print"/>
            <a:srcRect/>
            <a:stretch>
              <a:fillRect/>
            </a:stretch>
          </p:blipFill>
          <p:spPr bwMode="auto">
            <a:xfrm>
              <a:off x="1538288" y="2719389"/>
              <a:ext cx="631825" cy="200025"/>
            </a:xfrm>
            <a:prstGeom prst="rect">
              <a:avLst/>
            </a:prstGeom>
            <a:noFill/>
            <a:ln w="9525">
              <a:noFill/>
              <a:miter lim="800000"/>
              <a:headEnd/>
              <a:tailEnd/>
            </a:ln>
          </p:spPr>
        </p:pic>
        <p:pic>
          <p:nvPicPr>
            <p:cNvPr id="17491" name="Picture 35" descr="branch"/>
            <p:cNvPicPr preferRelativeResize="0">
              <a:picLocks noChangeAspect="1" noChangeArrowheads="1"/>
            </p:cNvPicPr>
            <p:nvPr/>
          </p:nvPicPr>
          <p:blipFill>
            <a:blip r:embed="rId5" cstate="print"/>
            <a:srcRect/>
            <a:stretch>
              <a:fillRect/>
            </a:stretch>
          </p:blipFill>
          <p:spPr bwMode="auto">
            <a:xfrm>
              <a:off x="450851" y="2465388"/>
              <a:ext cx="484188" cy="731837"/>
            </a:xfrm>
            <a:prstGeom prst="rect">
              <a:avLst/>
            </a:prstGeom>
            <a:noFill/>
            <a:ln w="9525">
              <a:noFill/>
              <a:miter lim="800000"/>
              <a:headEnd/>
              <a:tailEnd/>
            </a:ln>
          </p:spPr>
        </p:pic>
        <p:sp>
          <p:nvSpPr>
            <p:cNvPr id="17492" name="Text Box 36"/>
            <p:cNvSpPr txBox="1">
              <a:spLocks noChangeArrowheads="1"/>
            </p:cNvSpPr>
            <p:nvPr/>
          </p:nvSpPr>
          <p:spPr bwMode="auto">
            <a:xfrm>
              <a:off x="3649664" y="4268789"/>
              <a:ext cx="325437" cy="225425"/>
            </a:xfrm>
            <a:prstGeom prst="rect">
              <a:avLst/>
            </a:prstGeom>
            <a:noFill/>
            <a:ln w="9525">
              <a:noFill/>
              <a:miter lim="800000"/>
              <a:headEnd/>
              <a:tailEnd/>
            </a:ln>
          </p:spPr>
          <p:txBody>
            <a:bodyPr wrap="none" lIns="35992" tIns="35992" rIns="35992" bIns="35992" anchor="ctr" anchorCtr="1"/>
            <a:lstStyle/>
            <a:p>
              <a:pPr algn="ctr" defTabSz="936625"/>
              <a:r>
                <a:rPr lang="en-US" sz="900">
                  <a:latin typeface="+mn-lt"/>
                </a:rPr>
                <a:t>GbE</a:t>
              </a:r>
            </a:p>
          </p:txBody>
        </p:sp>
        <p:sp>
          <p:nvSpPr>
            <p:cNvPr id="17493" name="Text Box 37"/>
            <p:cNvSpPr txBox="1">
              <a:spLocks noChangeArrowheads="1"/>
            </p:cNvSpPr>
            <p:nvPr/>
          </p:nvSpPr>
          <p:spPr bwMode="auto">
            <a:xfrm>
              <a:off x="2368551" y="4019551"/>
              <a:ext cx="792163" cy="225425"/>
            </a:xfrm>
            <a:prstGeom prst="rect">
              <a:avLst/>
            </a:prstGeom>
            <a:noFill/>
            <a:ln w="9525">
              <a:noFill/>
              <a:miter lim="800000"/>
              <a:headEnd/>
              <a:tailEnd/>
            </a:ln>
          </p:spPr>
          <p:txBody>
            <a:bodyPr wrap="none" lIns="35992" tIns="35992" rIns="35992" bIns="35992" anchor="ctr" anchorCtr="1"/>
            <a:lstStyle/>
            <a:p>
              <a:pPr algn="ctr" defTabSz="936625"/>
              <a:r>
                <a:rPr lang="en-US" sz="900">
                  <a:latin typeface="+mn-lt"/>
                </a:rPr>
                <a:t>STM-1/OC-3</a:t>
              </a:r>
            </a:p>
          </p:txBody>
        </p:sp>
        <p:sp>
          <p:nvSpPr>
            <p:cNvPr id="17494" name="Line 38"/>
            <p:cNvSpPr>
              <a:spLocks noChangeShapeType="1"/>
            </p:cNvSpPr>
            <p:nvPr/>
          </p:nvSpPr>
          <p:spPr bwMode="auto">
            <a:xfrm flipH="1">
              <a:off x="808039" y="3659189"/>
              <a:ext cx="844550" cy="0"/>
            </a:xfrm>
            <a:prstGeom prst="line">
              <a:avLst/>
            </a:prstGeom>
            <a:noFill/>
            <a:ln w="12700">
              <a:solidFill>
                <a:schemeClr val="tx1"/>
              </a:solidFill>
              <a:round/>
              <a:headEnd/>
              <a:tailEnd/>
            </a:ln>
          </p:spPr>
          <p:txBody>
            <a:bodyPr wrap="none" lIns="35996" tIns="35996" rIns="35996" bIns="35996" anchor="ctr" anchorCtr="1"/>
            <a:lstStyle/>
            <a:p>
              <a:pPr algn="ctr"/>
              <a:endParaRPr lang="en-US">
                <a:latin typeface="+mn-lt"/>
              </a:endParaRPr>
            </a:p>
          </p:txBody>
        </p:sp>
        <p:sp>
          <p:nvSpPr>
            <p:cNvPr id="17495" name="Text Box 39"/>
            <p:cNvSpPr txBox="1">
              <a:spLocks noChangeArrowheads="1"/>
            </p:cNvSpPr>
            <p:nvPr/>
          </p:nvSpPr>
          <p:spPr bwMode="auto">
            <a:xfrm>
              <a:off x="1052514" y="2655888"/>
              <a:ext cx="374650" cy="223837"/>
            </a:xfrm>
            <a:prstGeom prst="rect">
              <a:avLst/>
            </a:prstGeom>
            <a:noFill/>
            <a:ln w="9525">
              <a:noFill/>
              <a:miter lim="800000"/>
              <a:headEnd/>
              <a:tailEnd/>
            </a:ln>
          </p:spPr>
          <p:txBody>
            <a:bodyPr wrap="none" lIns="35992" tIns="35992" rIns="35992" bIns="35992" anchor="ctr" anchorCtr="1"/>
            <a:lstStyle/>
            <a:p>
              <a:pPr algn="ctr" defTabSz="936625"/>
              <a:r>
                <a:rPr lang="en-US" sz="900">
                  <a:latin typeface="+mn-lt"/>
                </a:rPr>
                <a:t>10BT</a:t>
              </a:r>
            </a:p>
          </p:txBody>
        </p:sp>
        <p:sp>
          <p:nvSpPr>
            <p:cNvPr id="17496" name="Text Box 40"/>
            <p:cNvSpPr txBox="1">
              <a:spLocks noChangeArrowheads="1"/>
            </p:cNvSpPr>
            <p:nvPr/>
          </p:nvSpPr>
          <p:spPr bwMode="auto">
            <a:xfrm>
              <a:off x="1017589" y="3460751"/>
              <a:ext cx="444500" cy="225425"/>
            </a:xfrm>
            <a:prstGeom prst="rect">
              <a:avLst/>
            </a:prstGeom>
            <a:noFill/>
            <a:ln w="9525">
              <a:noFill/>
              <a:miter lim="800000"/>
              <a:headEnd/>
              <a:tailEnd/>
            </a:ln>
          </p:spPr>
          <p:txBody>
            <a:bodyPr wrap="none" lIns="35992" tIns="35992" rIns="35992" bIns="35992" anchor="ctr" anchorCtr="1"/>
            <a:lstStyle/>
            <a:p>
              <a:pPr algn="ctr" defTabSz="936625"/>
              <a:r>
                <a:rPr lang="en-US" sz="900">
                  <a:latin typeface="+mn-lt"/>
                </a:rPr>
                <a:t>100BT</a:t>
              </a:r>
            </a:p>
          </p:txBody>
        </p:sp>
        <p:sp>
          <p:nvSpPr>
            <p:cNvPr id="17497" name="Text Box 41"/>
            <p:cNvSpPr txBox="1">
              <a:spLocks noChangeArrowheads="1"/>
            </p:cNvSpPr>
            <p:nvPr/>
          </p:nvSpPr>
          <p:spPr bwMode="auto">
            <a:xfrm>
              <a:off x="2320925" y="3217863"/>
              <a:ext cx="563563" cy="225425"/>
            </a:xfrm>
            <a:prstGeom prst="rect">
              <a:avLst/>
            </a:prstGeom>
            <a:noFill/>
            <a:ln w="9525">
              <a:noFill/>
              <a:miter lim="800000"/>
              <a:headEnd/>
              <a:tailEnd/>
            </a:ln>
          </p:spPr>
          <p:txBody>
            <a:bodyPr wrap="none" lIns="35992" tIns="35992" rIns="35992" bIns="35992" anchor="ctr" anchorCtr="1"/>
            <a:lstStyle/>
            <a:p>
              <a:pPr algn="ctr" defTabSz="936625"/>
              <a:r>
                <a:rPr lang="en-US" sz="900">
                  <a:latin typeface="+mn-lt"/>
                </a:rPr>
                <a:t>  EoPDH</a:t>
              </a:r>
            </a:p>
          </p:txBody>
        </p:sp>
        <p:sp>
          <p:nvSpPr>
            <p:cNvPr id="17498" name="Text Box 42"/>
            <p:cNvSpPr txBox="1">
              <a:spLocks noChangeArrowheads="1"/>
            </p:cNvSpPr>
            <p:nvPr/>
          </p:nvSpPr>
          <p:spPr bwMode="auto">
            <a:xfrm>
              <a:off x="2084388" y="3659189"/>
              <a:ext cx="698500" cy="377825"/>
            </a:xfrm>
            <a:prstGeom prst="rect">
              <a:avLst/>
            </a:prstGeom>
            <a:noFill/>
            <a:ln w="9525">
              <a:noFill/>
              <a:miter lim="800000"/>
              <a:headEnd/>
              <a:tailEnd/>
            </a:ln>
          </p:spPr>
          <p:txBody>
            <a:bodyPr wrap="none" lIns="35992" tIns="35992" rIns="35992" bIns="35992" anchor="ctr" anchorCtr="1"/>
            <a:lstStyle/>
            <a:p>
              <a:pPr algn="ctr" defTabSz="936625"/>
              <a:r>
                <a:rPr lang="en-US" sz="900">
                  <a:latin typeface="+mn-lt"/>
                </a:rPr>
                <a:t>n x EoPDH</a:t>
              </a:r>
            </a:p>
            <a:p>
              <a:pPr algn="ctr" defTabSz="936625"/>
              <a:r>
                <a:rPr lang="en-US" sz="900">
                  <a:latin typeface="+mn-lt"/>
                </a:rPr>
                <a:t>Bonding</a:t>
              </a:r>
            </a:p>
          </p:txBody>
        </p:sp>
        <p:pic>
          <p:nvPicPr>
            <p:cNvPr id="17499" name="Picture 43" descr="branch"/>
            <p:cNvPicPr preferRelativeResize="0">
              <a:picLocks noChangeAspect="1" noChangeArrowheads="1"/>
            </p:cNvPicPr>
            <p:nvPr/>
          </p:nvPicPr>
          <p:blipFill>
            <a:blip r:embed="rId5" cstate="print"/>
            <a:srcRect/>
            <a:stretch>
              <a:fillRect/>
            </a:stretch>
          </p:blipFill>
          <p:spPr bwMode="auto">
            <a:xfrm>
              <a:off x="450851" y="3368676"/>
              <a:ext cx="484188" cy="731838"/>
            </a:xfrm>
            <a:prstGeom prst="rect">
              <a:avLst/>
            </a:prstGeom>
            <a:noFill/>
            <a:ln w="9525">
              <a:noFill/>
              <a:miter lim="800000"/>
              <a:headEnd/>
              <a:tailEnd/>
            </a:ln>
          </p:spPr>
        </p:pic>
        <p:sp>
          <p:nvSpPr>
            <p:cNvPr id="17500" name="Text Box 45"/>
            <p:cNvSpPr txBox="1">
              <a:spLocks noChangeArrowheads="1"/>
            </p:cNvSpPr>
            <p:nvPr/>
          </p:nvSpPr>
          <p:spPr bwMode="auto">
            <a:xfrm>
              <a:off x="431800" y="3135314"/>
              <a:ext cx="596900" cy="257175"/>
            </a:xfrm>
            <a:prstGeom prst="rect">
              <a:avLst/>
            </a:prstGeom>
            <a:noFill/>
            <a:ln w="9525">
              <a:noFill/>
              <a:miter lim="800000"/>
              <a:headEnd/>
              <a:tailEnd/>
            </a:ln>
          </p:spPr>
          <p:txBody>
            <a:bodyPr wrap="none" lIns="35992" tIns="35992" rIns="35992" bIns="35992" anchor="ctr" anchorCtr="1"/>
            <a:lstStyle/>
            <a:p>
              <a:pPr algn="ctr" defTabSz="936625"/>
              <a:r>
                <a:rPr lang="en-US" sz="1200">
                  <a:latin typeface="+mn-lt"/>
                </a:rPr>
                <a:t>Branch</a:t>
              </a:r>
            </a:p>
          </p:txBody>
        </p:sp>
        <p:sp>
          <p:nvSpPr>
            <p:cNvPr id="17501" name="Text Box 46"/>
            <p:cNvSpPr txBox="1">
              <a:spLocks noChangeArrowheads="1"/>
            </p:cNvSpPr>
            <p:nvPr/>
          </p:nvSpPr>
          <p:spPr bwMode="auto">
            <a:xfrm>
              <a:off x="431800" y="2228851"/>
              <a:ext cx="596900" cy="257175"/>
            </a:xfrm>
            <a:prstGeom prst="rect">
              <a:avLst/>
            </a:prstGeom>
            <a:noFill/>
            <a:ln w="9525">
              <a:noFill/>
              <a:miter lim="800000"/>
              <a:headEnd/>
              <a:tailEnd/>
            </a:ln>
          </p:spPr>
          <p:txBody>
            <a:bodyPr wrap="none" lIns="35992" tIns="35992" rIns="35992" bIns="35992" anchor="ctr" anchorCtr="1"/>
            <a:lstStyle/>
            <a:p>
              <a:pPr algn="ctr" defTabSz="936625"/>
              <a:r>
                <a:rPr lang="en-US" sz="1200" dirty="0">
                  <a:latin typeface="+mn-lt"/>
                </a:rPr>
                <a:t>Branch</a:t>
              </a:r>
            </a:p>
          </p:txBody>
        </p:sp>
        <p:sp>
          <p:nvSpPr>
            <p:cNvPr id="17502" name="Text Box 47"/>
            <p:cNvSpPr txBox="1">
              <a:spLocks noChangeArrowheads="1"/>
            </p:cNvSpPr>
            <p:nvPr/>
          </p:nvSpPr>
          <p:spPr bwMode="auto">
            <a:xfrm>
              <a:off x="2544254" y="1730090"/>
              <a:ext cx="496888" cy="225425"/>
            </a:xfrm>
            <a:prstGeom prst="rect">
              <a:avLst/>
            </a:prstGeom>
            <a:noFill/>
            <a:ln w="9525">
              <a:noFill/>
              <a:miter lim="800000"/>
              <a:headEnd/>
              <a:tailEnd/>
            </a:ln>
          </p:spPr>
          <p:txBody>
            <a:bodyPr wrap="none" lIns="35992" tIns="35992" rIns="35992" bIns="35992" anchor="ctr" anchorCtr="1"/>
            <a:lstStyle/>
            <a:p>
              <a:pPr algn="ctr" defTabSz="936625"/>
              <a:r>
                <a:rPr lang="en-US" sz="900">
                  <a:latin typeface="+mn-lt"/>
                </a:rPr>
                <a:t>EoPDH</a:t>
              </a:r>
            </a:p>
          </p:txBody>
        </p:sp>
        <p:sp>
          <p:nvSpPr>
            <p:cNvPr id="17503" name="Freeform 48"/>
            <p:cNvSpPr>
              <a:spLocks/>
            </p:cNvSpPr>
            <p:nvPr/>
          </p:nvSpPr>
          <p:spPr bwMode="auto">
            <a:xfrm>
              <a:off x="3154363" y="3922714"/>
              <a:ext cx="1295400" cy="549275"/>
            </a:xfrm>
            <a:custGeom>
              <a:avLst/>
              <a:gdLst>
                <a:gd name="T0" fmla="*/ 2147483647 w 898"/>
                <a:gd name="T1" fmla="*/ 2147483647 h 284"/>
                <a:gd name="T2" fmla="*/ 0 w 898"/>
                <a:gd name="T3" fmla="*/ 2147483647 h 284"/>
                <a:gd name="T4" fmla="*/ 0 w 898"/>
                <a:gd name="T5" fmla="*/ 0 h 284"/>
                <a:gd name="T6" fmla="*/ 0 60000 65536"/>
                <a:gd name="T7" fmla="*/ 0 60000 65536"/>
                <a:gd name="T8" fmla="*/ 0 60000 65536"/>
                <a:gd name="T9" fmla="*/ 0 w 898"/>
                <a:gd name="T10" fmla="*/ 0 h 284"/>
                <a:gd name="T11" fmla="*/ 898 w 898"/>
                <a:gd name="T12" fmla="*/ 284 h 284"/>
              </a:gdLst>
              <a:ahLst/>
              <a:cxnLst>
                <a:cxn ang="T6">
                  <a:pos x="T0" y="T1"/>
                </a:cxn>
                <a:cxn ang="T7">
                  <a:pos x="T2" y="T3"/>
                </a:cxn>
                <a:cxn ang="T8">
                  <a:pos x="T4" y="T5"/>
                </a:cxn>
              </a:cxnLst>
              <a:rect l="T9" t="T10" r="T11" b="T12"/>
              <a:pathLst>
                <a:path w="898" h="284">
                  <a:moveTo>
                    <a:pt x="898" y="284"/>
                  </a:moveTo>
                  <a:lnTo>
                    <a:pt x="0" y="284"/>
                  </a:lnTo>
                  <a:lnTo>
                    <a:pt x="0" y="0"/>
                  </a:lnTo>
                </a:path>
              </a:pathLst>
            </a:custGeom>
            <a:noFill/>
            <a:ln w="12700">
              <a:solidFill>
                <a:schemeClr val="tx1"/>
              </a:solidFill>
              <a:round/>
              <a:headEnd/>
              <a:tailEnd/>
            </a:ln>
          </p:spPr>
          <p:txBody>
            <a:bodyPr lIns="35996" tIns="35996" rIns="35996" bIns="35996" anchor="ctr" anchorCtr="1"/>
            <a:lstStyle/>
            <a:p>
              <a:pPr algn="ctr"/>
              <a:endParaRPr lang="en-US">
                <a:latin typeface="+mn-lt"/>
              </a:endParaRPr>
            </a:p>
          </p:txBody>
        </p:sp>
        <p:sp>
          <p:nvSpPr>
            <p:cNvPr id="17504" name="Text Box 49"/>
            <p:cNvSpPr txBox="1">
              <a:spLocks noChangeArrowheads="1"/>
            </p:cNvSpPr>
            <p:nvPr/>
          </p:nvSpPr>
          <p:spPr bwMode="auto">
            <a:xfrm>
              <a:off x="2940050" y="4506913"/>
              <a:ext cx="454025" cy="239712"/>
            </a:xfrm>
            <a:prstGeom prst="rect">
              <a:avLst/>
            </a:prstGeom>
            <a:noFill/>
            <a:ln w="9525">
              <a:noFill/>
              <a:miter lim="800000"/>
              <a:headEnd/>
              <a:tailEnd/>
            </a:ln>
          </p:spPr>
          <p:txBody>
            <a:bodyPr wrap="none" lIns="35992" tIns="35992" rIns="35992" bIns="35992" anchor="ctr" anchorCtr="1"/>
            <a:lstStyle/>
            <a:p>
              <a:pPr algn="ctr" defTabSz="841375"/>
              <a:r>
                <a:rPr lang="en-US" sz="1000">
                  <a:latin typeface="+mn-lt"/>
                </a:rPr>
                <a:t>Egate</a:t>
              </a:r>
            </a:p>
          </p:txBody>
        </p:sp>
        <p:sp>
          <p:nvSpPr>
            <p:cNvPr id="17505" name="AutoShape 50"/>
            <p:cNvSpPr>
              <a:spLocks noChangeArrowheads="1"/>
            </p:cNvSpPr>
            <p:nvPr/>
          </p:nvSpPr>
          <p:spPr bwMode="auto">
            <a:xfrm>
              <a:off x="2718611" y="3275014"/>
              <a:ext cx="709613" cy="6985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19" y="10800"/>
                  </a:moveTo>
                  <a:cubicBezTo>
                    <a:pt x="1619" y="15871"/>
                    <a:pt x="5729" y="19981"/>
                    <a:pt x="10800" y="19981"/>
                  </a:cubicBezTo>
                  <a:cubicBezTo>
                    <a:pt x="15871" y="19981"/>
                    <a:pt x="19981" y="15871"/>
                    <a:pt x="19981" y="10800"/>
                  </a:cubicBezTo>
                  <a:cubicBezTo>
                    <a:pt x="19981" y="5729"/>
                    <a:pt x="15871" y="1619"/>
                    <a:pt x="10800" y="1619"/>
                  </a:cubicBezTo>
                  <a:cubicBezTo>
                    <a:pt x="5729" y="1619"/>
                    <a:pt x="1619" y="5729"/>
                    <a:pt x="1619" y="10800"/>
                  </a:cubicBezTo>
                  <a:close/>
                </a:path>
              </a:pathLst>
            </a:custGeom>
            <a:gradFill rotWithShape="1">
              <a:gsLst>
                <a:gs pos="0">
                  <a:srgbClr val="FFF5E3"/>
                </a:gs>
                <a:gs pos="50000">
                  <a:srgbClr val="F6B686"/>
                </a:gs>
                <a:gs pos="100000">
                  <a:srgbClr val="FFF5E3"/>
                </a:gs>
              </a:gsLst>
              <a:lin ang="2700000" scaled="1"/>
            </a:gradFill>
            <a:ln w="9525" algn="ctr">
              <a:noFill/>
              <a:round/>
              <a:headEnd/>
              <a:tailEnd/>
            </a:ln>
            <a:effectLst>
              <a:prstShdw prst="shdw17" dist="17961" dir="2700000">
                <a:srgbClr val="946D50"/>
              </a:prstShdw>
            </a:effectLst>
          </p:spPr>
          <p:txBody>
            <a:bodyPr wrap="none" lIns="35996" tIns="35996" rIns="35996" bIns="35996" anchor="ctr" anchorCtr="1"/>
            <a:lstStyle/>
            <a:p>
              <a:pPr algn="ctr"/>
              <a:endParaRPr lang="en-US">
                <a:latin typeface="+mn-lt"/>
              </a:endParaRPr>
            </a:p>
          </p:txBody>
        </p:sp>
        <p:pic>
          <p:nvPicPr>
            <p:cNvPr id="17506" name="Picture 51" descr="rad18"/>
            <p:cNvPicPr preferRelativeResize="0">
              <a:picLocks noChangeAspect="1" noChangeArrowheads="1"/>
            </p:cNvPicPr>
            <p:nvPr/>
          </p:nvPicPr>
          <p:blipFill>
            <a:blip r:embed="rId8" cstate="print"/>
            <a:srcRect/>
            <a:stretch>
              <a:fillRect/>
            </a:stretch>
          </p:blipFill>
          <p:spPr bwMode="auto">
            <a:xfrm>
              <a:off x="2754314" y="4273551"/>
              <a:ext cx="801687" cy="271464"/>
            </a:xfrm>
            <a:prstGeom prst="rect">
              <a:avLst/>
            </a:prstGeom>
            <a:noFill/>
            <a:ln w="9525">
              <a:noFill/>
              <a:miter lim="800000"/>
              <a:headEnd/>
              <a:tailEnd/>
            </a:ln>
          </p:spPr>
        </p:pic>
        <p:pic>
          <p:nvPicPr>
            <p:cNvPr id="17507" name="Picture 52" descr="lsr"/>
            <p:cNvPicPr preferRelativeResize="0">
              <a:picLocks noChangeAspect="1" noChangeArrowheads="1"/>
            </p:cNvPicPr>
            <p:nvPr/>
          </p:nvPicPr>
          <p:blipFill>
            <a:blip r:embed="rId9" cstate="print"/>
            <a:srcRect/>
            <a:stretch>
              <a:fillRect/>
            </a:stretch>
          </p:blipFill>
          <p:spPr bwMode="auto">
            <a:xfrm>
              <a:off x="4052888" y="4275138"/>
              <a:ext cx="419100" cy="336551"/>
            </a:xfrm>
            <a:prstGeom prst="rect">
              <a:avLst/>
            </a:prstGeom>
            <a:noFill/>
            <a:ln w="9525">
              <a:noFill/>
              <a:miter lim="800000"/>
              <a:headEnd/>
              <a:tailEnd/>
            </a:ln>
          </p:spPr>
        </p:pic>
        <p:pic>
          <p:nvPicPr>
            <p:cNvPr id="17508" name="Picture 84" descr="branch"/>
            <p:cNvPicPr preferRelativeResize="0">
              <a:picLocks noChangeAspect="1" noChangeArrowheads="1"/>
            </p:cNvPicPr>
            <p:nvPr/>
          </p:nvPicPr>
          <p:blipFill>
            <a:blip r:embed="rId5" cstate="print"/>
            <a:srcRect/>
            <a:stretch>
              <a:fillRect/>
            </a:stretch>
          </p:blipFill>
          <p:spPr bwMode="auto">
            <a:xfrm>
              <a:off x="450851" y="1555750"/>
              <a:ext cx="484188" cy="730250"/>
            </a:xfrm>
            <a:prstGeom prst="rect">
              <a:avLst/>
            </a:prstGeom>
            <a:noFill/>
            <a:ln w="9525">
              <a:noFill/>
              <a:miter lim="800000"/>
              <a:headEnd/>
              <a:tailEnd/>
            </a:ln>
          </p:spPr>
        </p:pic>
        <p:sp>
          <p:nvSpPr>
            <p:cNvPr id="17509" name="Text Box 85"/>
            <p:cNvSpPr txBox="1">
              <a:spLocks noChangeArrowheads="1"/>
            </p:cNvSpPr>
            <p:nvPr/>
          </p:nvSpPr>
          <p:spPr bwMode="auto">
            <a:xfrm>
              <a:off x="431800" y="1328739"/>
              <a:ext cx="596900" cy="254000"/>
            </a:xfrm>
            <a:prstGeom prst="rect">
              <a:avLst/>
            </a:prstGeom>
            <a:noFill/>
            <a:ln w="9525">
              <a:noFill/>
              <a:miter lim="800000"/>
              <a:headEnd/>
              <a:tailEnd/>
            </a:ln>
          </p:spPr>
          <p:txBody>
            <a:bodyPr wrap="none" lIns="35992" tIns="35992" rIns="35992" bIns="35992" anchor="ctr" anchorCtr="1"/>
            <a:lstStyle/>
            <a:p>
              <a:pPr algn="ctr" defTabSz="936625"/>
              <a:r>
                <a:rPr lang="en-US" sz="1200" dirty="0">
                  <a:latin typeface="+mn-lt"/>
                </a:rPr>
                <a:t>Branch</a:t>
              </a:r>
            </a:p>
          </p:txBody>
        </p:sp>
        <p:sp>
          <p:nvSpPr>
            <p:cNvPr id="17510" name="Text Box 86"/>
            <p:cNvSpPr txBox="1">
              <a:spLocks noChangeArrowheads="1"/>
            </p:cNvSpPr>
            <p:nvPr/>
          </p:nvSpPr>
          <p:spPr bwMode="auto">
            <a:xfrm>
              <a:off x="1697038" y="1598613"/>
              <a:ext cx="314325" cy="241300"/>
            </a:xfrm>
            <a:prstGeom prst="rect">
              <a:avLst/>
            </a:prstGeom>
            <a:noFill/>
            <a:ln w="9525">
              <a:noFill/>
              <a:miter lim="800000"/>
              <a:headEnd/>
              <a:tailEnd/>
            </a:ln>
          </p:spPr>
          <p:txBody>
            <a:bodyPr wrap="none" lIns="35992" tIns="35992" rIns="35992" bIns="35992" anchor="ctr" anchorCtr="1"/>
            <a:lstStyle/>
            <a:p>
              <a:pPr algn="ctr" defTabSz="936625"/>
              <a:r>
                <a:rPr lang="en-US" sz="1000">
                  <a:latin typeface="+mn-lt"/>
                </a:rPr>
                <a:t>RIC</a:t>
              </a:r>
            </a:p>
          </p:txBody>
        </p:sp>
        <p:pic>
          <p:nvPicPr>
            <p:cNvPr id="17511" name="Picture 87" descr="rad7"/>
            <p:cNvPicPr preferRelativeResize="0">
              <a:picLocks noChangeAspect="1" noChangeArrowheads="1"/>
            </p:cNvPicPr>
            <p:nvPr/>
          </p:nvPicPr>
          <p:blipFill>
            <a:blip r:embed="rId10" cstate="print"/>
            <a:srcRect/>
            <a:stretch>
              <a:fillRect/>
            </a:stretch>
          </p:blipFill>
          <p:spPr bwMode="auto">
            <a:xfrm>
              <a:off x="1538288" y="1782763"/>
              <a:ext cx="631825" cy="196851"/>
            </a:xfrm>
            <a:prstGeom prst="rect">
              <a:avLst/>
            </a:prstGeom>
            <a:noFill/>
            <a:ln w="9525">
              <a:noFill/>
              <a:miter lim="800000"/>
              <a:headEnd/>
              <a:tailEnd/>
            </a:ln>
          </p:spPr>
        </p:pic>
        <p:sp>
          <p:nvSpPr>
            <p:cNvPr id="17512" name="Text Box 88"/>
            <p:cNvSpPr txBox="1">
              <a:spLocks noChangeArrowheads="1"/>
            </p:cNvSpPr>
            <p:nvPr/>
          </p:nvSpPr>
          <p:spPr bwMode="auto">
            <a:xfrm>
              <a:off x="1052514" y="1716088"/>
              <a:ext cx="374650" cy="227013"/>
            </a:xfrm>
            <a:prstGeom prst="rect">
              <a:avLst/>
            </a:prstGeom>
            <a:noFill/>
            <a:ln w="9525">
              <a:noFill/>
              <a:miter lim="800000"/>
              <a:headEnd/>
              <a:tailEnd/>
            </a:ln>
          </p:spPr>
          <p:txBody>
            <a:bodyPr wrap="none" lIns="35992" tIns="35992" rIns="35992" bIns="35992" anchor="ctr" anchorCtr="1"/>
            <a:lstStyle/>
            <a:p>
              <a:pPr algn="ctr" defTabSz="936625"/>
              <a:r>
                <a:rPr lang="en-US" sz="900">
                  <a:latin typeface="+mn-lt"/>
                </a:rPr>
                <a:t>10BT</a:t>
              </a:r>
            </a:p>
          </p:txBody>
        </p:sp>
        <p:sp>
          <p:nvSpPr>
            <p:cNvPr id="17513" name="Text Box 115"/>
            <p:cNvSpPr txBox="1">
              <a:spLocks noChangeArrowheads="1"/>
            </p:cNvSpPr>
            <p:nvPr/>
          </p:nvSpPr>
          <p:spPr bwMode="auto">
            <a:xfrm>
              <a:off x="1266826" y="1252540"/>
              <a:ext cx="1839913" cy="307975"/>
            </a:xfrm>
            <a:prstGeom prst="rect">
              <a:avLst/>
            </a:prstGeom>
            <a:noFill/>
            <a:ln w="12700">
              <a:noFill/>
              <a:miter lim="800000"/>
              <a:headEnd/>
              <a:tailEnd/>
            </a:ln>
          </p:spPr>
          <p:txBody>
            <a:bodyPr lIns="91422" tIns="45711" rIns="91422" bIns="45711"/>
            <a:lstStyle/>
            <a:p>
              <a:pPr algn="ctr"/>
              <a:r>
                <a:rPr lang="en-US" sz="1300">
                  <a:latin typeface="+mn-lt"/>
                </a:rPr>
                <a:t>Ethernet over PDH</a:t>
              </a:r>
            </a:p>
          </p:txBody>
        </p:sp>
        <p:sp>
          <p:nvSpPr>
            <p:cNvPr id="17514" name="Text Box 86"/>
            <p:cNvSpPr txBox="1">
              <a:spLocks noChangeArrowheads="1"/>
            </p:cNvSpPr>
            <p:nvPr/>
          </p:nvSpPr>
          <p:spPr bwMode="auto">
            <a:xfrm>
              <a:off x="3466461" y="1598613"/>
              <a:ext cx="314325" cy="241300"/>
            </a:xfrm>
            <a:prstGeom prst="rect">
              <a:avLst/>
            </a:prstGeom>
            <a:noFill/>
            <a:ln w="9525">
              <a:noFill/>
              <a:miter lim="800000"/>
              <a:headEnd/>
              <a:tailEnd/>
            </a:ln>
          </p:spPr>
          <p:txBody>
            <a:bodyPr wrap="none" lIns="35992" tIns="35992" rIns="35992" bIns="35992" anchor="ctr" anchorCtr="1"/>
            <a:lstStyle/>
            <a:p>
              <a:pPr algn="ctr" defTabSz="936625"/>
              <a:r>
                <a:rPr lang="en-US" sz="1000">
                  <a:latin typeface="+mn-lt"/>
                </a:rPr>
                <a:t>RIC</a:t>
              </a:r>
            </a:p>
          </p:txBody>
        </p:sp>
        <p:pic>
          <p:nvPicPr>
            <p:cNvPr id="17515" name="Picture 87" descr="rad7"/>
            <p:cNvPicPr preferRelativeResize="0">
              <a:picLocks noChangeAspect="1" noChangeArrowheads="1"/>
            </p:cNvPicPr>
            <p:nvPr/>
          </p:nvPicPr>
          <p:blipFill>
            <a:blip r:embed="rId10" cstate="print"/>
            <a:srcRect/>
            <a:stretch>
              <a:fillRect/>
            </a:stretch>
          </p:blipFill>
          <p:spPr bwMode="auto">
            <a:xfrm>
              <a:off x="3307711" y="1782763"/>
              <a:ext cx="631825" cy="196851"/>
            </a:xfrm>
            <a:prstGeom prst="rect">
              <a:avLst/>
            </a:prstGeom>
            <a:noFill/>
            <a:ln w="9525">
              <a:noFill/>
              <a:miter lim="800000"/>
              <a:headEnd/>
              <a:tailEnd/>
            </a:ln>
          </p:spPr>
        </p:pic>
      </p:grpSp>
      <p:grpSp>
        <p:nvGrpSpPr>
          <p:cNvPr id="6" name="Group 127"/>
          <p:cNvGrpSpPr>
            <a:grpSpLocks/>
          </p:cNvGrpSpPr>
          <p:nvPr/>
        </p:nvGrpSpPr>
        <p:grpSpPr bwMode="auto">
          <a:xfrm>
            <a:off x="5126316" y="3820270"/>
            <a:ext cx="3903663" cy="1736725"/>
            <a:chOff x="5559425" y="4104534"/>
            <a:chExt cx="4294518" cy="1909325"/>
          </a:xfrm>
        </p:grpSpPr>
        <p:sp>
          <p:nvSpPr>
            <p:cNvPr id="2242562" name="Rectangle 2"/>
            <p:cNvSpPr>
              <a:spLocks noChangeArrowheads="1"/>
            </p:cNvSpPr>
            <p:nvPr/>
          </p:nvSpPr>
          <p:spPr bwMode="auto">
            <a:xfrm>
              <a:off x="6259843" y="4123147"/>
              <a:ext cx="3594100" cy="1890712"/>
            </a:xfrm>
            <a:prstGeom prst="roundRect">
              <a:avLst/>
            </a:prstGeom>
            <a:solidFill>
              <a:srgbClr val="E7FFCF"/>
            </a:solidFill>
            <a:ln w="12700">
              <a:noFill/>
              <a:miter lim="800000"/>
              <a:headEnd/>
              <a:tailEnd/>
            </a:ln>
            <a:effectLst/>
            <a:scene3d>
              <a:camera prst="orthographicFront"/>
              <a:lightRig rig="threePt" dir="t"/>
            </a:scene3d>
            <a:sp3d>
              <a:bevelT/>
            </a:sp3d>
          </p:spPr>
          <p:txBody>
            <a:bodyPr wrap="none" lIns="91431" tIns="45715" rIns="91431" bIns="45715" anchor="ctr"/>
            <a:lstStyle/>
            <a:p>
              <a:pPr algn="ctr">
                <a:defRPr/>
              </a:pPr>
              <a:endParaRPr lang="en-US" dirty="0">
                <a:latin typeface="+mn-lt"/>
                <a:cs typeface="Arial" pitchFamily="34" charset="0"/>
              </a:endParaRPr>
            </a:p>
          </p:txBody>
        </p:sp>
        <p:sp>
          <p:nvSpPr>
            <p:cNvPr id="17451" name="Text Box 53"/>
            <p:cNvSpPr txBox="1">
              <a:spLocks noChangeArrowheads="1"/>
            </p:cNvSpPr>
            <p:nvPr/>
          </p:nvSpPr>
          <p:spPr bwMode="auto">
            <a:xfrm>
              <a:off x="8434720" y="4652221"/>
              <a:ext cx="619125" cy="225425"/>
            </a:xfrm>
            <a:prstGeom prst="rect">
              <a:avLst/>
            </a:prstGeom>
            <a:noFill/>
            <a:ln w="9525">
              <a:noFill/>
              <a:miter lim="800000"/>
              <a:headEnd/>
              <a:tailEnd/>
            </a:ln>
          </p:spPr>
          <p:txBody>
            <a:bodyPr wrap="none" lIns="35992" tIns="35992" rIns="35992" bIns="35992" anchor="ctr" anchorCtr="1"/>
            <a:lstStyle/>
            <a:p>
              <a:pPr algn="ctr" defTabSz="936625"/>
              <a:r>
                <a:rPr lang="en-US" sz="900">
                  <a:latin typeface="+mn-lt"/>
                </a:rPr>
                <a:t>10/100BT</a:t>
              </a:r>
            </a:p>
          </p:txBody>
        </p:sp>
        <p:sp>
          <p:nvSpPr>
            <p:cNvPr id="17452" name="Line 54"/>
            <p:cNvSpPr>
              <a:spLocks noChangeShapeType="1"/>
            </p:cNvSpPr>
            <p:nvPr/>
          </p:nvSpPr>
          <p:spPr bwMode="auto">
            <a:xfrm>
              <a:off x="8318831" y="4842721"/>
              <a:ext cx="849313" cy="0"/>
            </a:xfrm>
            <a:prstGeom prst="line">
              <a:avLst/>
            </a:prstGeom>
            <a:noFill/>
            <a:ln w="12700">
              <a:solidFill>
                <a:schemeClr val="tx1"/>
              </a:solidFill>
              <a:round/>
              <a:headEnd/>
              <a:tailEnd/>
            </a:ln>
          </p:spPr>
          <p:txBody>
            <a:bodyPr wrap="none" lIns="35996" tIns="35996" rIns="35996" bIns="35996" anchor="ctr" anchorCtr="1"/>
            <a:lstStyle/>
            <a:p>
              <a:pPr algn="ctr"/>
              <a:endParaRPr lang="en-US">
                <a:latin typeface="+mn-lt"/>
              </a:endParaRPr>
            </a:p>
          </p:txBody>
        </p:sp>
        <p:sp>
          <p:nvSpPr>
            <p:cNvPr id="17453" name="Text Box 55"/>
            <p:cNvSpPr txBox="1">
              <a:spLocks noChangeArrowheads="1"/>
            </p:cNvSpPr>
            <p:nvPr/>
          </p:nvSpPr>
          <p:spPr bwMode="auto">
            <a:xfrm>
              <a:off x="7201231" y="4428384"/>
              <a:ext cx="614363" cy="377825"/>
            </a:xfrm>
            <a:prstGeom prst="rect">
              <a:avLst/>
            </a:prstGeom>
            <a:noFill/>
            <a:ln w="9525">
              <a:noFill/>
              <a:miter lim="800000"/>
              <a:headEnd/>
              <a:tailEnd/>
            </a:ln>
          </p:spPr>
          <p:txBody>
            <a:bodyPr wrap="none" lIns="35992" tIns="35992" rIns="35992" bIns="35992" anchor="ctr" anchorCtr="1"/>
            <a:lstStyle/>
            <a:p>
              <a:pPr algn="ctr" defTabSz="936625"/>
              <a:r>
                <a:rPr lang="en-US" sz="900">
                  <a:latin typeface="+mn-lt"/>
                </a:rPr>
                <a:t>n x EoCU</a:t>
              </a:r>
            </a:p>
            <a:p>
              <a:pPr algn="ctr" defTabSz="936625"/>
              <a:r>
                <a:rPr lang="en-US" sz="900">
                  <a:latin typeface="+mn-lt"/>
                </a:rPr>
                <a:t>Bonding</a:t>
              </a:r>
            </a:p>
          </p:txBody>
        </p:sp>
        <p:pic>
          <p:nvPicPr>
            <p:cNvPr id="17454" name="Picture 56" descr="branch"/>
            <p:cNvPicPr preferRelativeResize="0">
              <a:picLocks noChangeAspect="1" noChangeArrowheads="1"/>
            </p:cNvPicPr>
            <p:nvPr/>
          </p:nvPicPr>
          <p:blipFill>
            <a:blip r:embed="rId5" cstate="print"/>
            <a:srcRect/>
            <a:stretch>
              <a:fillRect/>
            </a:stretch>
          </p:blipFill>
          <p:spPr bwMode="auto">
            <a:xfrm>
              <a:off x="9047494" y="4364884"/>
              <a:ext cx="484187" cy="731838"/>
            </a:xfrm>
            <a:prstGeom prst="rect">
              <a:avLst/>
            </a:prstGeom>
            <a:noFill/>
            <a:ln w="9525">
              <a:noFill/>
              <a:miter lim="800000"/>
              <a:headEnd/>
              <a:tailEnd/>
            </a:ln>
          </p:spPr>
        </p:pic>
        <p:sp>
          <p:nvSpPr>
            <p:cNvPr id="17455" name="Line 58"/>
            <p:cNvSpPr>
              <a:spLocks noChangeShapeType="1"/>
            </p:cNvSpPr>
            <p:nvPr/>
          </p:nvSpPr>
          <p:spPr bwMode="auto">
            <a:xfrm>
              <a:off x="6982155" y="5660283"/>
              <a:ext cx="2216150" cy="1588"/>
            </a:xfrm>
            <a:prstGeom prst="line">
              <a:avLst/>
            </a:prstGeom>
            <a:noFill/>
            <a:ln w="12700">
              <a:solidFill>
                <a:schemeClr val="tx1"/>
              </a:solidFill>
              <a:round/>
              <a:headEnd/>
              <a:tailEnd/>
            </a:ln>
          </p:spPr>
          <p:txBody>
            <a:bodyPr wrap="none" lIns="35996" tIns="35996" rIns="35996" bIns="35996" anchor="ctr" anchorCtr="1"/>
            <a:lstStyle/>
            <a:p>
              <a:pPr algn="ctr"/>
              <a:endParaRPr lang="en-US">
                <a:latin typeface="+mn-lt"/>
              </a:endParaRPr>
            </a:p>
          </p:txBody>
        </p:sp>
        <p:sp>
          <p:nvSpPr>
            <p:cNvPr id="17456" name="Text Box 59"/>
            <p:cNvSpPr txBox="1">
              <a:spLocks noChangeArrowheads="1"/>
            </p:cNvSpPr>
            <p:nvPr/>
          </p:nvSpPr>
          <p:spPr bwMode="auto">
            <a:xfrm>
              <a:off x="8029905" y="5307858"/>
              <a:ext cx="260350" cy="241300"/>
            </a:xfrm>
            <a:prstGeom prst="rect">
              <a:avLst/>
            </a:prstGeom>
            <a:noFill/>
            <a:ln w="9525">
              <a:noFill/>
              <a:miter lim="800000"/>
              <a:headEnd/>
              <a:tailEnd/>
            </a:ln>
          </p:spPr>
          <p:txBody>
            <a:bodyPr wrap="none" lIns="35992" tIns="35992" rIns="35992" bIns="35992" anchor="ctr" anchorCtr="1"/>
            <a:lstStyle/>
            <a:p>
              <a:pPr algn="ctr" defTabSz="936625"/>
              <a:r>
                <a:rPr lang="en-US" sz="1000">
                  <a:latin typeface="+mn-lt"/>
                </a:rPr>
                <a:t>LA</a:t>
              </a:r>
            </a:p>
          </p:txBody>
        </p:sp>
        <p:sp>
          <p:nvSpPr>
            <p:cNvPr id="17457" name="Text Box 60"/>
            <p:cNvSpPr txBox="1">
              <a:spLocks noChangeArrowheads="1"/>
            </p:cNvSpPr>
            <p:nvPr/>
          </p:nvSpPr>
          <p:spPr bwMode="auto">
            <a:xfrm>
              <a:off x="8520444" y="5455496"/>
              <a:ext cx="373062" cy="225425"/>
            </a:xfrm>
            <a:prstGeom prst="rect">
              <a:avLst/>
            </a:prstGeom>
            <a:noFill/>
            <a:ln w="9525">
              <a:noFill/>
              <a:miter lim="800000"/>
              <a:headEnd/>
              <a:tailEnd/>
            </a:ln>
          </p:spPr>
          <p:txBody>
            <a:bodyPr wrap="none" lIns="35992" tIns="35992" rIns="35992" bIns="35992" anchor="ctr" anchorCtr="1"/>
            <a:lstStyle/>
            <a:p>
              <a:pPr algn="ctr" defTabSz="936625"/>
              <a:r>
                <a:rPr lang="en-US" sz="900">
                  <a:latin typeface="+mn-lt"/>
                </a:rPr>
                <a:t>10BT</a:t>
              </a:r>
            </a:p>
          </p:txBody>
        </p:sp>
        <p:pic>
          <p:nvPicPr>
            <p:cNvPr id="17458" name="Picture 61" descr="rad7"/>
            <p:cNvPicPr preferRelativeResize="0">
              <a:picLocks noChangeAspect="1" noChangeArrowheads="1"/>
            </p:cNvPicPr>
            <p:nvPr/>
          </p:nvPicPr>
          <p:blipFill>
            <a:blip r:embed="rId4" cstate="print"/>
            <a:srcRect/>
            <a:stretch>
              <a:fillRect/>
            </a:stretch>
          </p:blipFill>
          <p:spPr bwMode="auto">
            <a:xfrm>
              <a:off x="7844168" y="5509473"/>
              <a:ext cx="631825" cy="200025"/>
            </a:xfrm>
            <a:prstGeom prst="rect">
              <a:avLst/>
            </a:prstGeom>
            <a:noFill/>
            <a:ln w="9525">
              <a:noFill/>
              <a:miter lim="800000"/>
              <a:headEnd/>
              <a:tailEnd/>
            </a:ln>
          </p:spPr>
        </p:pic>
        <p:sp>
          <p:nvSpPr>
            <p:cNvPr id="17459" name="Text Box 62"/>
            <p:cNvSpPr txBox="1">
              <a:spLocks noChangeArrowheads="1"/>
            </p:cNvSpPr>
            <p:nvPr/>
          </p:nvSpPr>
          <p:spPr bwMode="auto">
            <a:xfrm>
              <a:off x="6658305" y="5188796"/>
              <a:ext cx="571500" cy="241300"/>
            </a:xfrm>
            <a:prstGeom prst="rect">
              <a:avLst/>
            </a:prstGeom>
            <a:noFill/>
            <a:ln w="9525">
              <a:noFill/>
              <a:miter lim="800000"/>
              <a:headEnd/>
              <a:tailEnd/>
            </a:ln>
          </p:spPr>
          <p:txBody>
            <a:bodyPr wrap="none" lIns="35992" tIns="35992" rIns="35992" bIns="35992" anchor="ctr" anchorCtr="1"/>
            <a:lstStyle/>
            <a:p>
              <a:pPr algn="ctr" defTabSz="936625"/>
              <a:r>
                <a:rPr lang="en-US" sz="1000">
                  <a:latin typeface="+mn-lt"/>
                </a:rPr>
                <a:t>DSLAM</a:t>
              </a:r>
            </a:p>
          </p:txBody>
        </p:sp>
        <p:sp>
          <p:nvSpPr>
            <p:cNvPr id="17460" name="Text Box 63"/>
            <p:cNvSpPr txBox="1">
              <a:spLocks noChangeArrowheads="1"/>
            </p:cNvSpPr>
            <p:nvPr/>
          </p:nvSpPr>
          <p:spPr bwMode="auto">
            <a:xfrm>
              <a:off x="7301243" y="5455496"/>
              <a:ext cx="412750" cy="225425"/>
            </a:xfrm>
            <a:prstGeom prst="rect">
              <a:avLst/>
            </a:prstGeom>
            <a:noFill/>
            <a:ln w="9525">
              <a:noFill/>
              <a:miter lim="800000"/>
              <a:headEnd/>
              <a:tailEnd/>
            </a:ln>
          </p:spPr>
          <p:txBody>
            <a:bodyPr wrap="none" lIns="35992" tIns="35992" rIns="35992" bIns="35992" anchor="ctr" anchorCtr="1"/>
            <a:lstStyle/>
            <a:p>
              <a:pPr algn="ctr" defTabSz="936625"/>
              <a:r>
                <a:rPr lang="en-US" sz="900">
                  <a:latin typeface="+mn-lt"/>
                </a:rPr>
                <a:t>EoCU</a:t>
              </a:r>
            </a:p>
          </p:txBody>
        </p:sp>
        <p:grpSp>
          <p:nvGrpSpPr>
            <p:cNvPr id="7" name="Group 64"/>
            <p:cNvGrpSpPr>
              <a:grpSpLocks/>
            </p:cNvGrpSpPr>
            <p:nvPr/>
          </p:nvGrpSpPr>
          <p:grpSpPr bwMode="auto">
            <a:xfrm>
              <a:off x="7002794" y="4782397"/>
              <a:ext cx="1282700" cy="93662"/>
              <a:chOff x="1166" y="1603"/>
              <a:chExt cx="500" cy="60"/>
            </a:xfrm>
          </p:grpSpPr>
          <p:sp>
            <p:nvSpPr>
              <p:cNvPr id="17476" name="Line 65"/>
              <p:cNvSpPr>
                <a:spLocks noChangeShapeType="1"/>
              </p:cNvSpPr>
              <p:nvPr/>
            </p:nvSpPr>
            <p:spPr bwMode="auto">
              <a:xfrm flipH="1">
                <a:off x="1166" y="1603"/>
                <a:ext cx="500" cy="0"/>
              </a:xfrm>
              <a:prstGeom prst="line">
                <a:avLst/>
              </a:prstGeom>
              <a:noFill/>
              <a:ln w="12700">
                <a:solidFill>
                  <a:schemeClr val="tx1"/>
                </a:solidFill>
                <a:round/>
                <a:headEnd/>
                <a:tailEnd/>
              </a:ln>
            </p:spPr>
            <p:txBody>
              <a:bodyPr wrap="none" lIns="36000" tIns="36000" rIns="36000" bIns="36000" anchor="ctr" anchorCtr="1"/>
              <a:lstStyle/>
              <a:p>
                <a:pPr algn="ctr"/>
                <a:endParaRPr lang="en-US">
                  <a:latin typeface="+mn-lt"/>
                </a:endParaRPr>
              </a:p>
            </p:txBody>
          </p:sp>
          <p:sp>
            <p:nvSpPr>
              <p:cNvPr id="17477" name="Line 66"/>
              <p:cNvSpPr>
                <a:spLocks noChangeShapeType="1"/>
              </p:cNvSpPr>
              <p:nvPr/>
            </p:nvSpPr>
            <p:spPr bwMode="auto">
              <a:xfrm flipH="1">
                <a:off x="1166" y="1623"/>
                <a:ext cx="500" cy="0"/>
              </a:xfrm>
              <a:prstGeom prst="line">
                <a:avLst/>
              </a:prstGeom>
              <a:noFill/>
              <a:ln w="12700">
                <a:solidFill>
                  <a:schemeClr val="tx1"/>
                </a:solidFill>
                <a:round/>
                <a:headEnd/>
                <a:tailEnd/>
              </a:ln>
            </p:spPr>
            <p:txBody>
              <a:bodyPr wrap="none" lIns="36000" tIns="36000" rIns="36000" bIns="36000" anchor="ctr" anchorCtr="1"/>
              <a:lstStyle/>
              <a:p>
                <a:pPr algn="ctr"/>
                <a:endParaRPr lang="en-US">
                  <a:latin typeface="+mn-lt"/>
                </a:endParaRPr>
              </a:p>
            </p:txBody>
          </p:sp>
          <p:sp>
            <p:nvSpPr>
              <p:cNvPr id="17478" name="Line 67"/>
              <p:cNvSpPr>
                <a:spLocks noChangeShapeType="1"/>
              </p:cNvSpPr>
              <p:nvPr/>
            </p:nvSpPr>
            <p:spPr bwMode="auto">
              <a:xfrm flipH="1">
                <a:off x="1166" y="1643"/>
                <a:ext cx="500" cy="0"/>
              </a:xfrm>
              <a:prstGeom prst="line">
                <a:avLst/>
              </a:prstGeom>
              <a:noFill/>
              <a:ln w="12700">
                <a:solidFill>
                  <a:schemeClr val="tx1"/>
                </a:solidFill>
                <a:round/>
                <a:headEnd/>
                <a:tailEnd/>
              </a:ln>
            </p:spPr>
            <p:txBody>
              <a:bodyPr wrap="none" lIns="36000" tIns="36000" rIns="36000" bIns="36000" anchor="ctr" anchorCtr="1"/>
              <a:lstStyle/>
              <a:p>
                <a:pPr algn="ctr"/>
                <a:endParaRPr lang="en-US">
                  <a:latin typeface="+mn-lt"/>
                </a:endParaRPr>
              </a:p>
            </p:txBody>
          </p:sp>
          <p:sp>
            <p:nvSpPr>
              <p:cNvPr id="17479" name="Line 68"/>
              <p:cNvSpPr>
                <a:spLocks noChangeShapeType="1"/>
              </p:cNvSpPr>
              <p:nvPr/>
            </p:nvSpPr>
            <p:spPr bwMode="auto">
              <a:xfrm flipH="1">
                <a:off x="1166" y="1663"/>
                <a:ext cx="500" cy="0"/>
              </a:xfrm>
              <a:prstGeom prst="line">
                <a:avLst/>
              </a:prstGeom>
              <a:noFill/>
              <a:ln w="12700">
                <a:solidFill>
                  <a:schemeClr val="tx1"/>
                </a:solidFill>
                <a:round/>
                <a:headEnd/>
                <a:tailEnd/>
              </a:ln>
            </p:spPr>
            <p:txBody>
              <a:bodyPr wrap="none" lIns="36000" tIns="36000" rIns="36000" bIns="36000" anchor="ctr" anchorCtr="1"/>
              <a:lstStyle/>
              <a:p>
                <a:pPr algn="ctr"/>
                <a:endParaRPr lang="en-US">
                  <a:latin typeface="+mn-lt"/>
                </a:endParaRPr>
              </a:p>
            </p:txBody>
          </p:sp>
        </p:grpSp>
        <p:sp>
          <p:nvSpPr>
            <p:cNvPr id="17462" name="Text Box 69"/>
            <p:cNvSpPr txBox="1">
              <a:spLocks noChangeArrowheads="1"/>
            </p:cNvSpPr>
            <p:nvPr/>
          </p:nvSpPr>
          <p:spPr bwMode="auto">
            <a:xfrm>
              <a:off x="8029905" y="4496646"/>
              <a:ext cx="260350" cy="241300"/>
            </a:xfrm>
            <a:prstGeom prst="rect">
              <a:avLst/>
            </a:prstGeom>
            <a:noFill/>
            <a:ln w="9525">
              <a:noFill/>
              <a:miter lim="800000"/>
              <a:headEnd/>
              <a:tailEnd/>
            </a:ln>
          </p:spPr>
          <p:txBody>
            <a:bodyPr wrap="none" lIns="35992" tIns="35992" rIns="35992" bIns="35992" anchor="ctr" anchorCtr="1"/>
            <a:lstStyle/>
            <a:p>
              <a:pPr algn="ctr" defTabSz="936625"/>
              <a:r>
                <a:rPr lang="en-US" sz="1000">
                  <a:latin typeface="+mn-lt"/>
                </a:rPr>
                <a:t>LA</a:t>
              </a:r>
            </a:p>
          </p:txBody>
        </p:sp>
        <p:pic>
          <p:nvPicPr>
            <p:cNvPr id="17463" name="Picture 70" descr="rad7"/>
            <p:cNvPicPr preferRelativeResize="0">
              <a:picLocks noChangeAspect="1" noChangeArrowheads="1"/>
            </p:cNvPicPr>
            <p:nvPr/>
          </p:nvPicPr>
          <p:blipFill>
            <a:blip r:embed="rId11" cstate="print"/>
            <a:srcRect/>
            <a:stretch>
              <a:fillRect/>
            </a:stretch>
          </p:blipFill>
          <p:spPr bwMode="auto">
            <a:xfrm>
              <a:off x="7844168" y="4701433"/>
              <a:ext cx="631825" cy="201614"/>
            </a:xfrm>
            <a:prstGeom prst="rect">
              <a:avLst/>
            </a:prstGeom>
            <a:noFill/>
            <a:ln w="9525">
              <a:noFill/>
              <a:miter lim="800000"/>
              <a:headEnd/>
              <a:tailEnd/>
            </a:ln>
          </p:spPr>
        </p:pic>
        <p:sp>
          <p:nvSpPr>
            <p:cNvPr id="17464" name="Text Box 71"/>
            <p:cNvSpPr txBox="1">
              <a:spLocks noChangeArrowheads="1"/>
            </p:cNvSpPr>
            <p:nvPr/>
          </p:nvSpPr>
          <p:spPr bwMode="auto">
            <a:xfrm>
              <a:off x="6658305" y="4398221"/>
              <a:ext cx="571500" cy="239712"/>
            </a:xfrm>
            <a:prstGeom prst="rect">
              <a:avLst/>
            </a:prstGeom>
            <a:noFill/>
            <a:ln w="9525">
              <a:noFill/>
              <a:miter lim="800000"/>
              <a:headEnd/>
              <a:tailEnd/>
            </a:ln>
          </p:spPr>
          <p:txBody>
            <a:bodyPr wrap="none" lIns="35992" tIns="35992" rIns="35992" bIns="35992" anchor="ctr" anchorCtr="1"/>
            <a:lstStyle/>
            <a:p>
              <a:pPr algn="ctr" defTabSz="936625"/>
              <a:r>
                <a:rPr lang="en-US" sz="1000">
                  <a:latin typeface="+mn-lt"/>
                </a:rPr>
                <a:t>DSLAM</a:t>
              </a:r>
            </a:p>
          </p:txBody>
        </p:sp>
        <p:sp>
          <p:nvSpPr>
            <p:cNvPr id="17465" name="Freeform 72"/>
            <p:cNvSpPr>
              <a:spLocks/>
            </p:cNvSpPr>
            <p:nvPr/>
          </p:nvSpPr>
          <p:spPr bwMode="auto">
            <a:xfrm>
              <a:off x="5853109" y="5282459"/>
              <a:ext cx="1073150" cy="360363"/>
            </a:xfrm>
            <a:custGeom>
              <a:avLst/>
              <a:gdLst>
                <a:gd name="T0" fmla="*/ 2147483647 w 461"/>
                <a:gd name="T1" fmla="*/ 2147483647 h 168"/>
                <a:gd name="T2" fmla="*/ 2147483647 w 461"/>
                <a:gd name="T3" fmla="*/ 2147483647 h 168"/>
                <a:gd name="T4" fmla="*/ 2147483647 w 461"/>
                <a:gd name="T5" fmla="*/ 0 h 168"/>
                <a:gd name="T6" fmla="*/ 0 w 461"/>
                <a:gd name="T7" fmla="*/ 0 h 168"/>
                <a:gd name="T8" fmla="*/ 0 60000 65536"/>
                <a:gd name="T9" fmla="*/ 0 60000 65536"/>
                <a:gd name="T10" fmla="*/ 0 60000 65536"/>
                <a:gd name="T11" fmla="*/ 0 60000 65536"/>
                <a:gd name="T12" fmla="*/ 0 w 461"/>
                <a:gd name="T13" fmla="*/ 0 h 168"/>
                <a:gd name="T14" fmla="*/ 461 w 461"/>
                <a:gd name="T15" fmla="*/ 168 h 168"/>
              </a:gdLst>
              <a:ahLst/>
              <a:cxnLst>
                <a:cxn ang="T8">
                  <a:pos x="T0" y="T1"/>
                </a:cxn>
                <a:cxn ang="T9">
                  <a:pos x="T2" y="T3"/>
                </a:cxn>
                <a:cxn ang="T10">
                  <a:pos x="T4" y="T5"/>
                </a:cxn>
                <a:cxn ang="T11">
                  <a:pos x="T6" y="T7"/>
                </a:cxn>
              </a:cxnLst>
              <a:rect l="T12" t="T13" r="T14" b="T15"/>
              <a:pathLst>
                <a:path w="461" h="168">
                  <a:moveTo>
                    <a:pt x="461" y="168"/>
                  </a:moveTo>
                  <a:lnTo>
                    <a:pt x="259" y="168"/>
                  </a:lnTo>
                  <a:lnTo>
                    <a:pt x="259" y="0"/>
                  </a:lnTo>
                  <a:lnTo>
                    <a:pt x="0" y="0"/>
                  </a:lnTo>
                </a:path>
              </a:pathLst>
            </a:custGeom>
            <a:noFill/>
            <a:ln w="12700">
              <a:solidFill>
                <a:schemeClr val="tx1"/>
              </a:solidFill>
              <a:round/>
              <a:headEnd/>
              <a:tailEnd/>
            </a:ln>
          </p:spPr>
          <p:txBody>
            <a:bodyPr lIns="35996" tIns="35996" rIns="35996" bIns="35996" anchor="ctr" anchorCtr="1"/>
            <a:lstStyle/>
            <a:p>
              <a:pPr algn="ctr"/>
              <a:endParaRPr lang="en-US">
                <a:latin typeface="+mn-lt"/>
              </a:endParaRPr>
            </a:p>
          </p:txBody>
        </p:sp>
        <p:sp>
          <p:nvSpPr>
            <p:cNvPr id="17466" name="Freeform 73"/>
            <p:cNvSpPr>
              <a:spLocks/>
            </p:cNvSpPr>
            <p:nvPr/>
          </p:nvSpPr>
          <p:spPr bwMode="auto">
            <a:xfrm flipV="1">
              <a:off x="5853109" y="4842719"/>
              <a:ext cx="1073150" cy="365125"/>
            </a:xfrm>
            <a:custGeom>
              <a:avLst/>
              <a:gdLst>
                <a:gd name="T0" fmla="*/ 2147483647 w 461"/>
                <a:gd name="T1" fmla="*/ 2147483647 h 168"/>
                <a:gd name="T2" fmla="*/ 2147483647 w 461"/>
                <a:gd name="T3" fmla="*/ 2147483647 h 168"/>
                <a:gd name="T4" fmla="*/ 2147483647 w 461"/>
                <a:gd name="T5" fmla="*/ 0 h 168"/>
                <a:gd name="T6" fmla="*/ 0 w 461"/>
                <a:gd name="T7" fmla="*/ 0 h 168"/>
                <a:gd name="T8" fmla="*/ 0 60000 65536"/>
                <a:gd name="T9" fmla="*/ 0 60000 65536"/>
                <a:gd name="T10" fmla="*/ 0 60000 65536"/>
                <a:gd name="T11" fmla="*/ 0 60000 65536"/>
                <a:gd name="T12" fmla="*/ 0 w 461"/>
                <a:gd name="T13" fmla="*/ 0 h 168"/>
                <a:gd name="T14" fmla="*/ 461 w 461"/>
                <a:gd name="T15" fmla="*/ 168 h 168"/>
              </a:gdLst>
              <a:ahLst/>
              <a:cxnLst>
                <a:cxn ang="T8">
                  <a:pos x="T0" y="T1"/>
                </a:cxn>
                <a:cxn ang="T9">
                  <a:pos x="T2" y="T3"/>
                </a:cxn>
                <a:cxn ang="T10">
                  <a:pos x="T4" y="T5"/>
                </a:cxn>
                <a:cxn ang="T11">
                  <a:pos x="T6" y="T7"/>
                </a:cxn>
              </a:cxnLst>
              <a:rect l="T12" t="T13" r="T14" b="T15"/>
              <a:pathLst>
                <a:path w="461" h="168">
                  <a:moveTo>
                    <a:pt x="461" y="168"/>
                  </a:moveTo>
                  <a:lnTo>
                    <a:pt x="259" y="168"/>
                  </a:lnTo>
                  <a:lnTo>
                    <a:pt x="259" y="0"/>
                  </a:lnTo>
                  <a:lnTo>
                    <a:pt x="0" y="0"/>
                  </a:lnTo>
                </a:path>
              </a:pathLst>
            </a:custGeom>
            <a:noFill/>
            <a:ln w="12700">
              <a:solidFill>
                <a:schemeClr val="tx1"/>
              </a:solidFill>
              <a:round/>
              <a:headEnd/>
              <a:tailEnd/>
            </a:ln>
          </p:spPr>
          <p:txBody>
            <a:bodyPr lIns="35996" tIns="35996" rIns="35996" bIns="35996" anchor="ctr" anchorCtr="1"/>
            <a:lstStyle/>
            <a:p>
              <a:pPr algn="ctr"/>
              <a:endParaRPr lang="en-US">
                <a:latin typeface="+mn-lt"/>
              </a:endParaRPr>
            </a:p>
          </p:txBody>
        </p:sp>
        <p:pic>
          <p:nvPicPr>
            <p:cNvPr id="17467" name="Picture 74" descr="dslam"/>
            <p:cNvPicPr preferRelativeResize="0">
              <a:picLocks noChangeAspect="1" noChangeArrowheads="1"/>
            </p:cNvPicPr>
            <p:nvPr/>
          </p:nvPicPr>
          <p:blipFill>
            <a:blip r:embed="rId12" cstate="print"/>
            <a:srcRect/>
            <a:stretch>
              <a:fillRect/>
            </a:stretch>
          </p:blipFill>
          <p:spPr bwMode="auto">
            <a:xfrm>
              <a:off x="6805943" y="4598246"/>
              <a:ext cx="266701" cy="500062"/>
            </a:xfrm>
            <a:prstGeom prst="rect">
              <a:avLst/>
            </a:prstGeom>
            <a:noFill/>
            <a:ln w="9525">
              <a:noFill/>
              <a:miter lim="800000"/>
              <a:headEnd/>
              <a:tailEnd/>
            </a:ln>
          </p:spPr>
        </p:pic>
        <p:pic>
          <p:nvPicPr>
            <p:cNvPr id="17468" name="Picture 75" descr="dslam"/>
            <p:cNvPicPr preferRelativeResize="0">
              <a:picLocks noChangeAspect="1" noChangeArrowheads="1"/>
            </p:cNvPicPr>
            <p:nvPr/>
          </p:nvPicPr>
          <p:blipFill>
            <a:blip r:embed="rId13" cstate="print"/>
            <a:srcRect/>
            <a:stretch>
              <a:fillRect/>
            </a:stretch>
          </p:blipFill>
          <p:spPr bwMode="auto">
            <a:xfrm>
              <a:off x="6828168" y="5401522"/>
              <a:ext cx="266701" cy="501650"/>
            </a:xfrm>
            <a:prstGeom prst="rect">
              <a:avLst/>
            </a:prstGeom>
            <a:noFill/>
            <a:ln w="9525">
              <a:noFill/>
              <a:miter lim="800000"/>
              <a:headEnd/>
              <a:tailEnd/>
            </a:ln>
          </p:spPr>
        </p:pic>
        <p:sp>
          <p:nvSpPr>
            <p:cNvPr id="17469" name="Text Box 76"/>
            <p:cNvSpPr txBox="1">
              <a:spLocks noChangeArrowheads="1"/>
            </p:cNvSpPr>
            <p:nvPr/>
          </p:nvSpPr>
          <p:spPr bwMode="auto">
            <a:xfrm>
              <a:off x="9010980" y="4161683"/>
              <a:ext cx="596900" cy="254000"/>
            </a:xfrm>
            <a:prstGeom prst="rect">
              <a:avLst/>
            </a:prstGeom>
            <a:noFill/>
            <a:ln w="9525">
              <a:noFill/>
              <a:miter lim="800000"/>
              <a:headEnd/>
              <a:tailEnd/>
            </a:ln>
          </p:spPr>
          <p:txBody>
            <a:bodyPr wrap="none" lIns="35992" tIns="35992" rIns="35992" bIns="35992" anchor="ctr" anchorCtr="1"/>
            <a:lstStyle/>
            <a:p>
              <a:pPr algn="ctr" defTabSz="936625"/>
              <a:r>
                <a:rPr lang="en-US" sz="1200" dirty="0">
                  <a:latin typeface="+mn-lt"/>
                </a:rPr>
                <a:t>Branch</a:t>
              </a:r>
            </a:p>
          </p:txBody>
        </p:sp>
        <p:sp>
          <p:nvSpPr>
            <p:cNvPr id="17470" name="Text Box 77"/>
            <p:cNvSpPr txBox="1">
              <a:spLocks noChangeArrowheads="1"/>
            </p:cNvSpPr>
            <p:nvPr/>
          </p:nvSpPr>
          <p:spPr bwMode="auto">
            <a:xfrm>
              <a:off x="6457645" y="5444385"/>
              <a:ext cx="323850" cy="225425"/>
            </a:xfrm>
            <a:prstGeom prst="rect">
              <a:avLst/>
            </a:prstGeom>
            <a:noFill/>
            <a:ln w="9525">
              <a:noFill/>
              <a:miter lim="800000"/>
              <a:headEnd/>
              <a:tailEnd/>
            </a:ln>
          </p:spPr>
          <p:txBody>
            <a:bodyPr wrap="none" lIns="35992" tIns="35992" rIns="35992" bIns="35992" anchor="ctr" anchorCtr="1"/>
            <a:lstStyle/>
            <a:p>
              <a:pPr algn="ctr" defTabSz="936625"/>
              <a:r>
                <a:rPr lang="en-US" sz="900">
                  <a:latin typeface="+mn-lt"/>
                </a:rPr>
                <a:t>GbE</a:t>
              </a:r>
            </a:p>
          </p:txBody>
        </p:sp>
        <p:pic>
          <p:nvPicPr>
            <p:cNvPr id="17471" name="Picture 78" descr="lsr"/>
            <p:cNvPicPr preferRelativeResize="0">
              <a:picLocks noChangeAspect="1" noChangeArrowheads="1"/>
            </p:cNvPicPr>
            <p:nvPr/>
          </p:nvPicPr>
          <p:blipFill>
            <a:blip r:embed="rId6" cstate="print"/>
            <a:srcRect/>
            <a:stretch>
              <a:fillRect/>
            </a:stretch>
          </p:blipFill>
          <p:spPr bwMode="auto">
            <a:xfrm>
              <a:off x="5559425" y="5068147"/>
              <a:ext cx="419100" cy="334962"/>
            </a:xfrm>
            <a:prstGeom prst="rect">
              <a:avLst/>
            </a:prstGeom>
            <a:noFill/>
            <a:ln w="9525">
              <a:noFill/>
              <a:miter lim="800000"/>
              <a:headEnd/>
              <a:tailEnd/>
            </a:ln>
          </p:spPr>
        </p:pic>
        <p:pic>
          <p:nvPicPr>
            <p:cNvPr id="17472" name="Picture 110" descr="branch"/>
            <p:cNvPicPr preferRelativeResize="0">
              <a:picLocks noChangeAspect="1" noChangeArrowheads="1"/>
            </p:cNvPicPr>
            <p:nvPr/>
          </p:nvPicPr>
          <p:blipFill>
            <a:blip r:embed="rId5" cstate="print"/>
            <a:srcRect/>
            <a:stretch>
              <a:fillRect/>
            </a:stretch>
          </p:blipFill>
          <p:spPr bwMode="auto">
            <a:xfrm>
              <a:off x="9047494" y="5114184"/>
              <a:ext cx="484187" cy="731838"/>
            </a:xfrm>
            <a:prstGeom prst="rect">
              <a:avLst/>
            </a:prstGeom>
            <a:noFill/>
            <a:ln w="9525">
              <a:noFill/>
              <a:miter lim="800000"/>
              <a:headEnd/>
              <a:tailEnd/>
            </a:ln>
          </p:spPr>
        </p:pic>
        <p:sp>
          <p:nvSpPr>
            <p:cNvPr id="17473" name="Text Box 111"/>
            <p:cNvSpPr txBox="1">
              <a:spLocks noChangeArrowheads="1"/>
            </p:cNvSpPr>
            <p:nvPr/>
          </p:nvSpPr>
          <p:spPr bwMode="auto">
            <a:xfrm>
              <a:off x="9042731" y="5734897"/>
              <a:ext cx="595313" cy="254000"/>
            </a:xfrm>
            <a:prstGeom prst="rect">
              <a:avLst/>
            </a:prstGeom>
            <a:noFill/>
            <a:ln w="9525">
              <a:noFill/>
              <a:miter lim="800000"/>
              <a:headEnd/>
              <a:tailEnd/>
            </a:ln>
          </p:spPr>
          <p:txBody>
            <a:bodyPr wrap="none" lIns="35992" tIns="35992" rIns="35992" bIns="35992" anchor="ctr" anchorCtr="1"/>
            <a:lstStyle/>
            <a:p>
              <a:pPr algn="ctr" defTabSz="936625"/>
              <a:r>
                <a:rPr lang="en-US" sz="1200">
                  <a:latin typeface="+mn-lt"/>
                </a:rPr>
                <a:t>Branch</a:t>
              </a:r>
            </a:p>
          </p:txBody>
        </p:sp>
        <p:sp>
          <p:nvSpPr>
            <p:cNvPr id="17474" name="Text Box 117"/>
            <p:cNvSpPr txBox="1">
              <a:spLocks noChangeArrowheads="1"/>
            </p:cNvSpPr>
            <p:nvPr/>
          </p:nvSpPr>
          <p:spPr bwMode="auto">
            <a:xfrm>
              <a:off x="7098043" y="4104534"/>
              <a:ext cx="1839912" cy="307975"/>
            </a:xfrm>
            <a:prstGeom prst="rect">
              <a:avLst/>
            </a:prstGeom>
            <a:noFill/>
            <a:ln w="12700">
              <a:noFill/>
              <a:miter lim="800000"/>
              <a:headEnd/>
              <a:tailEnd/>
            </a:ln>
          </p:spPr>
          <p:txBody>
            <a:bodyPr lIns="91422" tIns="45711" rIns="91422" bIns="45711"/>
            <a:lstStyle/>
            <a:p>
              <a:pPr algn="ctr"/>
              <a:r>
                <a:rPr lang="en-US" sz="1300">
                  <a:latin typeface="+mn-lt"/>
                </a:rPr>
                <a:t>Ethernet over DSL</a:t>
              </a:r>
            </a:p>
          </p:txBody>
        </p:sp>
        <p:sp>
          <p:nvSpPr>
            <p:cNvPr id="17475" name="Text Box 77"/>
            <p:cNvSpPr txBox="1">
              <a:spLocks noChangeArrowheads="1"/>
            </p:cNvSpPr>
            <p:nvPr/>
          </p:nvSpPr>
          <p:spPr bwMode="auto">
            <a:xfrm>
              <a:off x="6457645" y="4658572"/>
              <a:ext cx="323850" cy="225425"/>
            </a:xfrm>
            <a:prstGeom prst="rect">
              <a:avLst/>
            </a:prstGeom>
            <a:noFill/>
            <a:ln w="9525">
              <a:noFill/>
              <a:miter lim="800000"/>
              <a:headEnd/>
              <a:tailEnd/>
            </a:ln>
          </p:spPr>
          <p:txBody>
            <a:bodyPr wrap="none" lIns="35992" tIns="35992" rIns="35992" bIns="35992" anchor="ctr" anchorCtr="1"/>
            <a:lstStyle/>
            <a:p>
              <a:pPr algn="ctr" defTabSz="936625"/>
              <a:r>
                <a:rPr lang="en-US" sz="900">
                  <a:latin typeface="+mn-lt"/>
                </a:rPr>
                <a:t>GbE</a:t>
              </a:r>
            </a:p>
          </p:txBody>
        </p:sp>
      </p:grpSp>
      <p:grpSp>
        <p:nvGrpSpPr>
          <p:cNvPr id="8" name="Group 126"/>
          <p:cNvGrpSpPr>
            <a:grpSpLocks/>
          </p:cNvGrpSpPr>
          <p:nvPr/>
        </p:nvGrpSpPr>
        <p:grpSpPr bwMode="auto">
          <a:xfrm>
            <a:off x="4145241" y="1234233"/>
            <a:ext cx="4876800" cy="2595562"/>
            <a:chOff x="4481513" y="1258784"/>
            <a:chExt cx="5363131" cy="2856017"/>
          </a:xfrm>
        </p:grpSpPr>
        <p:sp>
          <p:nvSpPr>
            <p:cNvPr id="2242564" name="Rectangle 4"/>
            <p:cNvSpPr>
              <a:spLocks noChangeArrowheads="1"/>
            </p:cNvSpPr>
            <p:nvPr/>
          </p:nvSpPr>
          <p:spPr bwMode="auto">
            <a:xfrm>
              <a:off x="6260668" y="1258784"/>
              <a:ext cx="3583976" cy="1664955"/>
            </a:xfrm>
            <a:prstGeom prst="roundRect">
              <a:avLst/>
            </a:prstGeom>
            <a:solidFill>
              <a:srgbClr val="CCFFFF"/>
            </a:solidFill>
            <a:ln w="12700">
              <a:noFill/>
              <a:miter lim="800000"/>
              <a:headEnd/>
              <a:tailEnd/>
            </a:ln>
            <a:effectLst/>
            <a:scene3d>
              <a:camera prst="orthographicFront"/>
              <a:lightRig rig="threePt" dir="t"/>
            </a:scene3d>
            <a:sp3d>
              <a:bevelT/>
            </a:sp3d>
          </p:spPr>
          <p:txBody>
            <a:bodyPr wrap="none" lIns="91431" tIns="45715" rIns="91431" bIns="45715" anchor="ctr"/>
            <a:lstStyle/>
            <a:p>
              <a:pPr algn="ctr">
                <a:defRPr/>
              </a:pPr>
              <a:endParaRPr lang="en-US" dirty="0">
                <a:latin typeface="+mn-lt"/>
                <a:cs typeface="Arial" pitchFamily="34" charset="0"/>
              </a:endParaRPr>
            </a:p>
          </p:txBody>
        </p:sp>
        <p:cxnSp>
          <p:nvCxnSpPr>
            <p:cNvPr id="17422" name="Straight Connector 129"/>
            <p:cNvCxnSpPr>
              <a:cxnSpLocks noChangeShapeType="1"/>
            </p:cNvCxnSpPr>
            <p:nvPr/>
          </p:nvCxnSpPr>
          <p:spPr bwMode="auto">
            <a:xfrm>
              <a:off x="8096581" y="2082801"/>
              <a:ext cx="1371600" cy="0"/>
            </a:xfrm>
            <a:prstGeom prst="line">
              <a:avLst/>
            </a:prstGeom>
            <a:noFill/>
            <a:ln w="12700" algn="ctr">
              <a:solidFill>
                <a:schemeClr val="tx1"/>
              </a:solidFill>
              <a:round/>
              <a:headEnd/>
              <a:tailEnd/>
            </a:ln>
          </p:spPr>
        </p:cxnSp>
        <p:cxnSp>
          <p:nvCxnSpPr>
            <p:cNvPr id="17423" name="Straight Connector 130"/>
            <p:cNvCxnSpPr>
              <a:cxnSpLocks noChangeShapeType="1"/>
            </p:cNvCxnSpPr>
            <p:nvPr/>
          </p:nvCxnSpPr>
          <p:spPr bwMode="auto">
            <a:xfrm>
              <a:off x="8014031" y="2686050"/>
              <a:ext cx="1371600" cy="0"/>
            </a:xfrm>
            <a:prstGeom prst="line">
              <a:avLst/>
            </a:prstGeom>
            <a:noFill/>
            <a:ln w="12700" algn="ctr">
              <a:solidFill>
                <a:schemeClr val="tx1"/>
              </a:solidFill>
              <a:round/>
              <a:headEnd/>
              <a:tailEnd/>
            </a:ln>
          </p:spPr>
        </p:cxnSp>
        <p:sp>
          <p:nvSpPr>
            <p:cNvPr id="17424" name="Freeform 9"/>
            <p:cNvSpPr>
              <a:spLocks/>
            </p:cNvSpPr>
            <p:nvPr/>
          </p:nvSpPr>
          <p:spPr bwMode="auto">
            <a:xfrm>
              <a:off x="5232399" y="2692401"/>
              <a:ext cx="2272805" cy="974725"/>
            </a:xfrm>
            <a:custGeom>
              <a:avLst/>
              <a:gdLst>
                <a:gd name="T0" fmla="*/ 0 w 2707"/>
                <a:gd name="T1" fmla="*/ 2147483647 h 505"/>
                <a:gd name="T2" fmla="*/ 0 w 2707"/>
                <a:gd name="T3" fmla="*/ 0 h 505"/>
                <a:gd name="T4" fmla="*/ 2147483647 w 2707"/>
                <a:gd name="T5" fmla="*/ 0 h 505"/>
                <a:gd name="T6" fmla="*/ 0 60000 65536"/>
                <a:gd name="T7" fmla="*/ 0 60000 65536"/>
                <a:gd name="T8" fmla="*/ 0 60000 65536"/>
                <a:gd name="T9" fmla="*/ 0 w 2707"/>
                <a:gd name="T10" fmla="*/ 0 h 505"/>
                <a:gd name="T11" fmla="*/ 2707 w 2707"/>
                <a:gd name="T12" fmla="*/ 505 h 505"/>
              </a:gdLst>
              <a:ahLst/>
              <a:cxnLst>
                <a:cxn ang="T6">
                  <a:pos x="T0" y="T1"/>
                </a:cxn>
                <a:cxn ang="T7">
                  <a:pos x="T2" y="T3"/>
                </a:cxn>
                <a:cxn ang="T8">
                  <a:pos x="T4" y="T5"/>
                </a:cxn>
              </a:cxnLst>
              <a:rect l="T9" t="T10" r="T11" b="T12"/>
              <a:pathLst>
                <a:path w="2707" h="505">
                  <a:moveTo>
                    <a:pt x="0" y="505"/>
                  </a:moveTo>
                  <a:lnTo>
                    <a:pt x="0" y="0"/>
                  </a:lnTo>
                  <a:lnTo>
                    <a:pt x="2707" y="0"/>
                  </a:lnTo>
                </a:path>
              </a:pathLst>
            </a:custGeom>
            <a:noFill/>
            <a:ln w="12700">
              <a:solidFill>
                <a:schemeClr val="tx1"/>
              </a:solidFill>
              <a:round/>
              <a:headEnd/>
              <a:tailEnd/>
            </a:ln>
          </p:spPr>
          <p:txBody>
            <a:bodyPr lIns="91431" tIns="45715" rIns="91431" bIns="45715"/>
            <a:lstStyle/>
            <a:p>
              <a:pPr algn="ctr"/>
              <a:endParaRPr lang="en-US">
                <a:latin typeface="+mn-lt"/>
              </a:endParaRPr>
            </a:p>
          </p:txBody>
        </p:sp>
        <p:sp>
          <p:nvSpPr>
            <p:cNvPr id="17425" name="Freeform 9"/>
            <p:cNvSpPr>
              <a:spLocks/>
            </p:cNvSpPr>
            <p:nvPr/>
          </p:nvSpPr>
          <p:spPr bwMode="auto">
            <a:xfrm>
              <a:off x="4698999" y="2114550"/>
              <a:ext cx="2604325" cy="1765300"/>
            </a:xfrm>
            <a:custGeom>
              <a:avLst/>
              <a:gdLst>
                <a:gd name="T0" fmla="*/ 0 w 2707"/>
                <a:gd name="T1" fmla="*/ 2147483647 h 505"/>
                <a:gd name="T2" fmla="*/ 0 w 2707"/>
                <a:gd name="T3" fmla="*/ 0 h 505"/>
                <a:gd name="T4" fmla="*/ 2147483647 w 2707"/>
                <a:gd name="T5" fmla="*/ 0 h 505"/>
                <a:gd name="T6" fmla="*/ 0 60000 65536"/>
                <a:gd name="T7" fmla="*/ 0 60000 65536"/>
                <a:gd name="T8" fmla="*/ 0 60000 65536"/>
                <a:gd name="T9" fmla="*/ 0 w 2707"/>
                <a:gd name="T10" fmla="*/ 0 h 505"/>
                <a:gd name="T11" fmla="*/ 2707 w 2707"/>
                <a:gd name="T12" fmla="*/ 505 h 505"/>
              </a:gdLst>
              <a:ahLst/>
              <a:cxnLst>
                <a:cxn ang="T6">
                  <a:pos x="T0" y="T1"/>
                </a:cxn>
                <a:cxn ang="T7">
                  <a:pos x="T2" y="T3"/>
                </a:cxn>
                <a:cxn ang="T8">
                  <a:pos x="T4" y="T5"/>
                </a:cxn>
              </a:cxnLst>
              <a:rect l="T9" t="T10" r="T11" b="T12"/>
              <a:pathLst>
                <a:path w="2707" h="505">
                  <a:moveTo>
                    <a:pt x="0" y="505"/>
                  </a:moveTo>
                  <a:lnTo>
                    <a:pt x="0" y="0"/>
                  </a:lnTo>
                  <a:lnTo>
                    <a:pt x="2707" y="0"/>
                  </a:lnTo>
                </a:path>
              </a:pathLst>
            </a:custGeom>
            <a:noFill/>
            <a:ln w="12700">
              <a:solidFill>
                <a:schemeClr val="tx1"/>
              </a:solidFill>
              <a:round/>
              <a:headEnd/>
              <a:tailEnd/>
            </a:ln>
          </p:spPr>
          <p:txBody>
            <a:bodyPr lIns="91431" tIns="45715" rIns="91431" bIns="45715"/>
            <a:lstStyle/>
            <a:p>
              <a:pPr algn="ctr"/>
              <a:endParaRPr lang="en-US">
                <a:latin typeface="+mn-lt"/>
              </a:endParaRPr>
            </a:p>
          </p:txBody>
        </p:sp>
        <p:sp>
          <p:nvSpPr>
            <p:cNvPr id="17426" name="Text Box 19"/>
            <p:cNvSpPr txBox="1">
              <a:spLocks noChangeArrowheads="1"/>
            </p:cNvSpPr>
            <p:nvPr/>
          </p:nvSpPr>
          <p:spPr bwMode="auto">
            <a:xfrm>
              <a:off x="8976056" y="1892300"/>
              <a:ext cx="325438" cy="225425"/>
            </a:xfrm>
            <a:prstGeom prst="rect">
              <a:avLst/>
            </a:prstGeom>
            <a:noFill/>
            <a:ln w="9525">
              <a:noFill/>
              <a:miter lim="800000"/>
              <a:headEnd/>
              <a:tailEnd/>
            </a:ln>
          </p:spPr>
          <p:txBody>
            <a:bodyPr wrap="none" lIns="35992" tIns="35992" rIns="35992" bIns="35992" anchor="ctr" anchorCtr="1"/>
            <a:lstStyle/>
            <a:p>
              <a:pPr algn="ctr" defTabSz="936625"/>
              <a:r>
                <a:rPr lang="en-US" sz="900">
                  <a:latin typeface="+mn-lt"/>
                </a:rPr>
                <a:t>GbE</a:t>
              </a:r>
            </a:p>
          </p:txBody>
        </p:sp>
        <p:pic>
          <p:nvPicPr>
            <p:cNvPr id="17427" name="Picture 20" descr="branch"/>
            <p:cNvPicPr preferRelativeResize="0">
              <a:picLocks noChangeAspect="1" noChangeArrowheads="1"/>
            </p:cNvPicPr>
            <p:nvPr/>
          </p:nvPicPr>
          <p:blipFill>
            <a:blip r:embed="rId14" cstate="print"/>
            <a:srcRect/>
            <a:stretch>
              <a:fillRect/>
            </a:stretch>
          </p:blipFill>
          <p:spPr bwMode="auto">
            <a:xfrm>
              <a:off x="9282444" y="1662114"/>
              <a:ext cx="395287" cy="598487"/>
            </a:xfrm>
            <a:prstGeom prst="rect">
              <a:avLst/>
            </a:prstGeom>
            <a:noFill/>
            <a:ln w="9525">
              <a:noFill/>
              <a:miter lim="800000"/>
              <a:headEnd/>
              <a:tailEnd/>
            </a:ln>
          </p:spPr>
        </p:pic>
        <p:sp>
          <p:nvSpPr>
            <p:cNvPr id="17428" name="Text Box 21"/>
            <p:cNvSpPr txBox="1">
              <a:spLocks noChangeArrowheads="1"/>
            </p:cNvSpPr>
            <p:nvPr/>
          </p:nvSpPr>
          <p:spPr bwMode="auto">
            <a:xfrm>
              <a:off x="9098293" y="1436688"/>
              <a:ext cx="717550" cy="241300"/>
            </a:xfrm>
            <a:prstGeom prst="rect">
              <a:avLst/>
            </a:prstGeom>
            <a:noFill/>
            <a:ln w="9525">
              <a:noFill/>
              <a:miter lim="800000"/>
              <a:headEnd/>
              <a:tailEnd/>
            </a:ln>
          </p:spPr>
          <p:txBody>
            <a:bodyPr wrap="none" lIns="35992" tIns="35992" rIns="35992" bIns="35992" anchor="ctr" anchorCtr="1"/>
            <a:lstStyle/>
            <a:p>
              <a:pPr algn="ctr" defTabSz="936625"/>
              <a:r>
                <a:rPr lang="en-US" sz="1000">
                  <a:latin typeface="+mn-lt"/>
                </a:rPr>
                <a:t>Branches</a:t>
              </a:r>
            </a:p>
          </p:txBody>
        </p:sp>
        <p:pic>
          <p:nvPicPr>
            <p:cNvPr id="17429" name="Picture 79" descr="lsr"/>
            <p:cNvPicPr preferRelativeResize="0">
              <a:picLocks noChangeAspect="1" noChangeArrowheads="1"/>
            </p:cNvPicPr>
            <p:nvPr/>
          </p:nvPicPr>
          <p:blipFill>
            <a:blip r:embed="rId6" cstate="print"/>
            <a:srcRect/>
            <a:stretch>
              <a:fillRect/>
            </a:stretch>
          </p:blipFill>
          <p:spPr bwMode="auto">
            <a:xfrm>
              <a:off x="5016501" y="3627439"/>
              <a:ext cx="419100" cy="334962"/>
            </a:xfrm>
            <a:prstGeom prst="rect">
              <a:avLst/>
            </a:prstGeom>
            <a:noFill/>
            <a:ln w="9525">
              <a:noFill/>
              <a:miter lim="800000"/>
              <a:headEnd/>
              <a:tailEnd/>
            </a:ln>
          </p:spPr>
        </p:pic>
        <p:sp>
          <p:nvSpPr>
            <p:cNvPr id="17430" name="Text Box 80"/>
            <p:cNvSpPr txBox="1">
              <a:spLocks noChangeArrowheads="1"/>
            </p:cNvSpPr>
            <p:nvPr/>
          </p:nvSpPr>
          <p:spPr bwMode="auto">
            <a:xfrm>
              <a:off x="6343980" y="2344738"/>
              <a:ext cx="833438" cy="241300"/>
            </a:xfrm>
            <a:prstGeom prst="rect">
              <a:avLst/>
            </a:prstGeom>
            <a:noFill/>
            <a:ln w="9525">
              <a:noFill/>
              <a:miter lim="800000"/>
              <a:headEnd/>
              <a:tailEnd/>
            </a:ln>
          </p:spPr>
          <p:txBody>
            <a:bodyPr wrap="none" lIns="35992" tIns="35992" rIns="35992" bIns="35992" anchor="ctr" anchorCtr="1"/>
            <a:lstStyle/>
            <a:p>
              <a:pPr algn="ctr" defTabSz="936625"/>
              <a:r>
                <a:rPr lang="en-US" sz="1000">
                  <a:latin typeface="+mn-lt"/>
                </a:rPr>
                <a:t>RICi-622GE</a:t>
              </a:r>
            </a:p>
          </p:txBody>
        </p:sp>
        <p:pic>
          <p:nvPicPr>
            <p:cNvPr id="17431" name="Picture 81" descr="rad7"/>
            <p:cNvPicPr preferRelativeResize="0">
              <a:picLocks noChangeAspect="1" noChangeArrowheads="1"/>
            </p:cNvPicPr>
            <p:nvPr/>
          </p:nvPicPr>
          <p:blipFill>
            <a:blip r:embed="rId4" cstate="print"/>
            <a:srcRect/>
            <a:stretch>
              <a:fillRect/>
            </a:stretch>
          </p:blipFill>
          <p:spPr bwMode="auto">
            <a:xfrm>
              <a:off x="6443993" y="2547939"/>
              <a:ext cx="633412" cy="198437"/>
            </a:xfrm>
            <a:prstGeom prst="rect">
              <a:avLst/>
            </a:prstGeom>
            <a:noFill/>
            <a:ln w="9525">
              <a:noFill/>
              <a:miter lim="800000"/>
              <a:headEnd/>
              <a:tailEnd/>
            </a:ln>
          </p:spPr>
        </p:pic>
        <p:pic>
          <p:nvPicPr>
            <p:cNvPr id="17432" name="Picture 82" descr="branch"/>
            <p:cNvPicPr preferRelativeResize="0">
              <a:picLocks noChangeAspect="1" noChangeArrowheads="1"/>
            </p:cNvPicPr>
            <p:nvPr/>
          </p:nvPicPr>
          <p:blipFill>
            <a:blip r:embed="rId14" cstate="print"/>
            <a:srcRect/>
            <a:stretch>
              <a:fillRect/>
            </a:stretch>
          </p:blipFill>
          <p:spPr bwMode="auto">
            <a:xfrm>
              <a:off x="9282444" y="2273300"/>
              <a:ext cx="395287" cy="598488"/>
            </a:xfrm>
            <a:prstGeom prst="rect">
              <a:avLst/>
            </a:prstGeom>
            <a:noFill/>
            <a:ln w="9525">
              <a:noFill/>
              <a:miter lim="800000"/>
              <a:headEnd/>
              <a:tailEnd/>
            </a:ln>
          </p:spPr>
        </p:pic>
        <p:sp>
          <p:nvSpPr>
            <p:cNvPr id="17433" name="Text Box 91"/>
            <p:cNvSpPr txBox="1">
              <a:spLocks noChangeArrowheads="1"/>
            </p:cNvSpPr>
            <p:nvPr/>
          </p:nvSpPr>
          <p:spPr bwMode="auto">
            <a:xfrm>
              <a:off x="8963355" y="2509838"/>
              <a:ext cx="323850" cy="225425"/>
            </a:xfrm>
            <a:prstGeom prst="rect">
              <a:avLst/>
            </a:prstGeom>
            <a:noFill/>
            <a:ln w="9525">
              <a:noFill/>
              <a:miter lim="800000"/>
              <a:headEnd/>
              <a:tailEnd/>
            </a:ln>
          </p:spPr>
          <p:txBody>
            <a:bodyPr wrap="none" lIns="35992" tIns="35992" rIns="35992" bIns="35992" anchor="ctr" anchorCtr="1"/>
            <a:lstStyle/>
            <a:p>
              <a:pPr algn="ctr" defTabSz="936625"/>
              <a:r>
                <a:rPr lang="en-US" sz="900">
                  <a:latin typeface="+mn-lt"/>
                </a:rPr>
                <a:t>GbE</a:t>
              </a:r>
            </a:p>
          </p:txBody>
        </p:sp>
        <p:sp>
          <p:nvSpPr>
            <p:cNvPr id="17434" name="Text Box 92"/>
            <p:cNvSpPr txBox="1">
              <a:spLocks noChangeArrowheads="1"/>
            </p:cNvSpPr>
            <p:nvPr/>
          </p:nvSpPr>
          <p:spPr bwMode="auto">
            <a:xfrm>
              <a:off x="5160964" y="3140076"/>
              <a:ext cx="395287" cy="225425"/>
            </a:xfrm>
            <a:prstGeom prst="rect">
              <a:avLst/>
            </a:prstGeom>
            <a:noFill/>
            <a:ln w="9525">
              <a:noFill/>
              <a:miter lim="800000"/>
              <a:headEnd/>
              <a:tailEnd/>
            </a:ln>
          </p:spPr>
          <p:txBody>
            <a:bodyPr wrap="none" lIns="35992" tIns="35992" rIns="35992" bIns="35992" anchor="ctr" anchorCtr="1"/>
            <a:lstStyle/>
            <a:p>
              <a:pPr algn="ctr" defTabSz="936625"/>
              <a:r>
                <a:rPr lang="en-US" sz="900">
                  <a:latin typeface="+mn-lt"/>
                </a:rPr>
                <a:t>  GbE</a:t>
              </a:r>
            </a:p>
          </p:txBody>
        </p:sp>
        <p:sp>
          <p:nvSpPr>
            <p:cNvPr id="17435" name="Text Box 106"/>
            <p:cNvSpPr txBox="1">
              <a:spLocks noChangeArrowheads="1"/>
            </p:cNvSpPr>
            <p:nvPr/>
          </p:nvSpPr>
          <p:spPr bwMode="auto">
            <a:xfrm>
              <a:off x="6343980" y="1744663"/>
              <a:ext cx="833438" cy="241300"/>
            </a:xfrm>
            <a:prstGeom prst="rect">
              <a:avLst/>
            </a:prstGeom>
            <a:noFill/>
            <a:ln w="9525">
              <a:noFill/>
              <a:miter lim="800000"/>
              <a:headEnd/>
              <a:tailEnd/>
            </a:ln>
          </p:spPr>
          <p:txBody>
            <a:bodyPr wrap="none" lIns="35992" tIns="35992" rIns="35992" bIns="35992" anchor="ctr" anchorCtr="1"/>
            <a:lstStyle/>
            <a:p>
              <a:pPr algn="ctr" defTabSz="936625"/>
              <a:r>
                <a:rPr lang="en-US" sz="1000">
                  <a:latin typeface="+mn-lt"/>
                </a:rPr>
                <a:t>RICi-155GE</a:t>
              </a:r>
            </a:p>
          </p:txBody>
        </p:sp>
        <p:pic>
          <p:nvPicPr>
            <p:cNvPr id="17436" name="Picture 107" descr="rad7"/>
            <p:cNvPicPr preferRelativeResize="0">
              <a:picLocks noChangeAspect="1" noChangeArrowheads="1"/>
            </p:cNvPicPr>
            <p:nvPr/>
          </p:nvPicPr>
          <p:blipFill>
            <a:blip r:embed="rId4" cstate="print"/>
            <a:srcRect/>
            <a:stretch>
              <a:fillRect/>
            </a:stretch>
          </p:blipFill>
          <p:spPr bwMode="auto">
            <a:xfrm>
              <a:off x="6443993" y="1960564"/>
              <a:ext cx="633412" cy="200025"/>
            </a:xfrm>
            <a:prstGeom prst="rect">
              <a:avLst/>
            </a:prstGeom>
            <a:noFill/>
            <a:ln w="9525">
              <a:noFill/>
              <a:miter lim="800000"/>
              <a:headEnd/>
              <a:tailEnd/>
            </a:ln>
          </p:spPr>
        </p:pic>
        <p:pic>
          <p:nvPicPr>
            <p:cNvPr id="17437" name="Picture 108" descr="lsr"/>
            <p:cNvPicPr preferRelativeResize="0">
              <a:picLocks noChangeAspect="1" noChangeArrowheads="1"/>
            </p:cNvPicPr>
            <p:nvPr/>
          </p:nvPicPr>
          <p:blipFill>
            <a:blip r:embed="rId15" cstate="print"/>
            <a:srcRect/>
            <a:stretch>
              <a:fillRect/>
            </a:stretch>
          </p:blipFill>
          <p:spPr bwMode="auto">
            <a:xfrm>
              <a:off x="4481513" y="3781426"/>
              <a:ext cx="419100" cy="333375"/>
            </a:xfrm>
            <a:prstGeom prst="rect">
              <a:avLst/>
            </a:prstGeom>
            <a:noFill/>
            <a:ln w="9525">
              <a:noFill/>
              <a:miter lim="800000"/>
              <a:headEnd/>
              <a:tailEnd/>
            </a:ln>
          </p:spPr>
        </p:pic>
        <p:sp>
          <p:nvSpPr>
            <p:cNvPr id="17438" name="Text Box 109"/>
            <p:cNvSpPr txBox="1">
              <a:spLocks noChangeArrowheads="1"/>
            </p:cNvSpPr>
            <p:nvPr/>
          </p:nvSpPr>
          <p:spPr bwMode="auto">
            <a:xfrm>
              <a:off x="4621213" y="3140076"/>
              <a:ext cx="395287" cy="225425"/>
            </a:xfrm>
            <a:prstGeom prst="rect">
              <a:avLst/>
            </a:prstGeom>
            <a:noFill/>
            <a:ln w="9525">
              <a:noFill/>
              <a:miter lim="800000"/>
              <a:headEnd/>
              <a:tailEnd/>
            </a:ln>
          </p:spPr>
          <p:txBody>
            <a:bodyPr wrap="none" lIns="35992" tIns="35992" rIns="35992" bIns="35992" anchor="ctr" anchorCtr="1"/>
            <a:lstStyle/>
            <a:p>
              <a:pPr algn="ctr" defTabSz="936625"/>
              <a:r>
                <a:rPr lang="en-US" sz="900">
                  <a:latin typeface="+mn-lt"/>
                </a:rPr>
                <a:t>  GbE</a:t>
              </a:r>
            </a:p>
          </p:txBody>
        </p:sp>
        <p:sp>
          <p:nvSpPr>
            <p:cNvPr id="17439" name="Text Box 116"/>
            <p:cNvSpPr txBox="1">
              <a:spLocks noChangeArrowheads="1"/>
            </p:cNvSpPr>
            <p:nvPr/>
          </p:nvSpPr>
          <p:spPr bwMode="auto">
            <a:xfrm>
              <a:off x="6696406" y="1300164"/>
              <a:ext cx="2397126" cy="307975"/>
            </a:xfrm>
            <a:prstGeom prst="rect">
              <a:avLst/>
            </a:prstGeom>
            <a:noFill/>
            <a:ln w="12700">
              <a:noFill/>
              <a:miter lim="800000"/>
              <a:headEnd/>
              <a:tailEnd/>
            </a:ln>
          </p:spPr>
          <p:txBody>
            <a:bodyPr lIns="91422" tIns="45711" rIns="91422" bIns="45711"/>
            <a:lstStyle/>
            <a:p>
              <a:pPr algn="ctr"/>
              <a:r>
                <a:rPr lang="en-US" sz="1300">
                  <a:latin typeface="+mn-lt"/>
                </a:rPr>
                <a:t>Ethernet over SDH/SONET</a:t>
              </a:r>
            </a:p>
          </p:txBody>
        </p:sp>
        <p:sp>
          <p:nvSpPr>
            <p:cNvPr id="17440" name="AutoShape 120"/>
            <p:cNvSpPr>
              <a:spLocks noChangeArrowheads="1"/>
            </p:cNvSpPr>
            <p:nvPr/>
          </p:nvSpPr>
          <p:spPr bwMode="auto">
            <a:xfrm>
              <a:off x="7239330" y="1830389"/>
              <a:ext cx="982663" cy="97948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19" y="10800"/>
                  </a:moveTo>
                  <a:cubicBezTo>
                    <a:pt x="1619" y="15871"/>
                    <a:pt x="5729" y="19981"/>
                    <a:pt x="10800" y="19981"/>
                  </a:cubicBezTo>
                  <a:cubicBezTo>
                    <a:pt x="15871" y="19981"/>
                    <a:pt x="19981" y="15871"/>
                    <a:pt x="19981" y="10800"/>
                  </a:cubicBezTo>
                  <a:cubicBezTo>
                    <a:pt x="19981" y="5729"/>
                    <a:pt x="15871" y="1619"/>
                    <a:pt x="10800" y="1619"/>
                  </a:cubicBezTo>
                  <a:cubicBezTo>
                    <a:pt x="5729" y="1619"/>
                    <a:pt x="1619" y="5729"/>
                    <a:pt x="1619" y="10800"/>
                  </a:cubicBezTo>
                  <a:close/>
                </a:path>
              </a:pathLst>
            </a:custGeom>
            <a:gradFill rotWithShape="1">
              <a:gsLst>
                <a:gs pos="0">
                  <a:srgbClr val="FFF5E3"/>
                </a:gs>
                <a:gs pos="50000">
                  <a:srgbClr val="F6B686"/>
                </a:gs>
                <a:gs pos="100000">
                  <a:srgbClr val="FFF5E3"/>
                </a:gs>
              </a:gsLst>
              <a:lin ang="2700000" scaled="1"/>
            </a:gradFill>
            <a:ln w="9525" algn="ctr">
              <a:noFill/>
              <a:round/>
              <a:headEnd/>
              <a:tailEnd/>
            </a:ln>
            <a:effectLst>
              <a:prstShdw prst="shdw17" dist="17961" dir="2700000">
                <a:srgbClr val="946D50"/>
              </a:prstShdw>
            </a:effectLst>
          </p:spPr>
          <p:txBody>
            <a:bodyPr lIns="35996" tIns="35996" rIns="35996" bIns="35996" anchor="ctr" anchorCtr="1"/>
            <a:lstStyle/>
            <a:p>
              <a:pPr algn="ctr"/>
              <a:endParaRPr lang="en-US">
                <a:latin typeface="+mn-lt"/>
              </a:endParaRPr>
            </a:p>
          </p:txBody>
        </p:sp>
        <p:sp>
          <p:nvSpPr>
            <p:cNvPr id="17441" name="Text Box 121"/>
            <p:cNvSpPr txBox="1">
              <a:spLocks noChangeArrowheads="1"/>
            </p:cNvSpPr>
            <p:nvPr/>
          </p:nvSpPr>
          <p:spPr bwMode="auto">
            <a:xfrm>
              <a:off x="7350236" y="1968197"/>
              <a:ext cx="727075" cy="211138"/>
            </a:xfrm>
            <a:prstGeom prst="rect">
              <a:avLst/>
            </a:prstGeom>
            <a:noFill/>
            <a:ln w="9525">
              <a:noFill/>
              <a:miter lim="800000"/>
              <a:headEnd/>
              <a:tailEnd/>
            </a:ln>
          </p:spPr>
          <p:txBody>
            <a:bodyPr wrap="none" lIns="35992" tIns="35992" rIns="35992" bIns="35992" anchor="ctr" anchorCtr="1"/>
            <a:lstStyle/>
            <a:p>
              <a:pPr algn="ctr" defTabSz="936625"/>
              <a:r>
                <a:rPr lang="en-US" sz="800">
                  <a:latin typeface="+mn-lt"/>
                </a:rPr>
                <a:t>STM-1/OC-3</a:t>
              </a:r>
            </a:p>
          </p:txBody>
        </p:sp>
        <p:sp>
          <p:nvSpPr>
            <p:cNvPr id="17442" name="Text Box 122"/>
            <p:cNvSpPr txBox="1">
              <a:spLocks noChangeArrowheads="1"/>
            </p:cNvSpPr>
            <p:nvPr/>
          </p:nvSpPr>
          <p:spPr bwMode="auto">
            <a:xfrm>
              <a:off x="7326643" y="2478528"/>
              <a:ext cx="790576" cy="211137"/>
            </a:xfrm>
            <a:prstGeom prst="rect">
              <a:avLst/>
            </a:prstGeom>
            <a:noFill/>
            <a:ln w="9525">
              <a:noFill/>
              <a:miter lim="800000"/>
              <a:headEnd/>
              <a:tailEnd/>
            </a:ln>
          </p:spPr>
          <p:txBody>
            <a:bodyPr wrap="none" lIns="35992" tIns="35992" rIns="35992" bIns="35992" anchor="ctr" anchorCtr="1"/>
            <a:lstStyle/>
            <a:p>
              <a:pPr algn="ctr" defTabSz="936625"/>
              <a:r>
                <a:rPr lang="en-US" sz="800">
                  <a:latin typeface="+mn-lt"/>
                </a:rPr>
                <a:t>STM-4/OC-12</a:t>
              </a:r>
            </a:p>
          </p:txBody>
        </p:sp>
        <p:sp>
          <p:nvSpPr>
            <p:cNvPr id="17443" name="Text Box 80"/>
            <p:cNvSpPr txBox="1">
              <a:spLocks noChangeArrowheads="1"/>
            </p:cNvSpPr>
            <p:nvPr/>
          </p:nvSpPr>
          <p:spPr bwMode="auto">
            <a:xfrm>
              <a:off x="8248980" y="2338388"/>
              <a:ext cx="833438" cy="241300"/>
            </a:xfrm>
            <a:prstGeom prst="rect">
              <a:avLst/>
            </a:prstGeom>
            <a:noFill/>
            <a:ln w="9525">
              <a:noFill/>
              <a:miter lim="800000"/>
              <a:headEnd/>
              <a:tailEnd/>
            </a:ln>
          </p:spPr>
          <p:txBody>
            <a:bodyPr wrap="none" lIns="35992" tIns="35992" rIns="35992" bIns="35992" anchor="ctr" anchorCtr="1"/>
            <a:lstStyle/>
            <a:p>
              <a:pPr algn="ctr" defTabSz="936625"/>
              <a:r>
                <a:rPr lang="en-US" sz="1000">
                  <a:latin typeface="+mn-lt"/>
                </a:rPr>
                <a:t>RICi-622GE</a:t>
              </a:r>
            </a:p>
          </p:txBody>
        </p:sp>
        <p:pic>
          <p:nvPicPr>
            <p:cNvPr id="17444" name="Picture 81" descr="rad7"/>
            <p:cNvPicPr preferRelativeResize="0">
              <a:picLocks noChangeAspect="1" noChangeArrowheads="1"/>
            </p:cNvPicPr>
            <p:nvPr/>
          </p:nvPicPr>
          <p:blipFill>
            <a:blip r:embed="rId4" cstate="print"/>
            <a:srcRect/>
            <a:stretch>
              <a:fillRect/>
            </a:stretch>
          </p:blipFill>
          <p:spPr bwMode="auto">
            <a:xfrm>
              <a:off x="8348993" y="2541589"/>
              <a:ext cx="633412" cy="198437"/>
            </a:xfrm>
            <a:prstGeom prst="rect">
              <a:avLst/>
            </a:prstGeom>
            <a:noFill/>
            <a:ln w="9525">
              <a:noFill/>
              <a:miter lim="800000"/>
              <a:headEnd/>
              <a:tailEnd/>
            </a:ln>
          </p:spPr>
        </p:pic>
        <p:sp>
          <p:nvSpPr>
            <p:cNvPr id="17445" name="Text Box 106"/>
            <p:cNvSpPr txBox="1">
              <a:spLocks noChangeArrowheads="1"/>
            </p:cNvSpPr>
            <p:nvPr/>
          </p:nvSpPr>
          <p:spPr bwMode="auto">
            <a:xfrm>
              <a:off x="8248980" y="1738313"/>
              <a:ext cx="833438" cy="241300"/>
            </a:xfrm>
            <a:prstGeom prst="rect">
              <a:avLst/>
            </a:prstGeom>
            <a:noFill/>
            <a:ln w="9525">
              <a:noFill/>
              <a:miter lim="800000"/>
              <a:headEnd/>
              <a:tailEnd/>
            </a:ln>
          </p:spPr>
          <p:txBody>
            <a:bodyPr wrap="none" lIns="35992" tIns="35992" rIns="35992" bIns="35992" anchor="ctr" anchorCtr="1"/>
            <a:lstStyle/>
            <a:p>
              <a:pPr algn="ctr" defTabSz="936625"/>
              <a:r>
                <a:rPr lang="en-US" sz="1000">
                  <a:latin typeface="+mn-lt"/>
                </a:rPr>
                <a:t>RICi-155GE</a:t>
              </a:r>
            </a:p>
          </p:txBody>
        </p:sp>
        <p:pic>
          <p:nvPicPr>
            <p:cNvPr id="17446" name="Picture 107" descr="rad7"/>
            <p:cNvPicPr preferRelativeResize="0">
              <a:picLocks noChangeAspect="1" noChangeArrowheads="1"/>
            </p:cNvPicPr>
            <p:nvPr/>
          </p:nvPicPr>
          <p:blipFill>
            <a:blip r:embed="rId4" cstate="print"/>
            <a:srcRect/>
            <a:stretch>
              <a:fillRect/>
            </a:stretch>
          </p:blipFill>
          <p:spPr bwMode="auto">
            <a:xfrm>
              <a:off x="8348993" y="1954214"/>
              <a:ext cx="633412" cy="200025"/>
            </a:xfrm>
            <a:prstGeom prst="rect">
              <a:avLst/>
            </a:prstGeom>
            <a:noFill/>
            <a:ln w="9525">
              <a:noFill/>
              <a:miter lim="800000"/>
              <a:headEnd/>
              <a:tailEnd/>
            </a:ln>
          </p:spPr>
        </p:pic>
        <p:sp>
          <p:nvSpPr>
            <p:cNvPr id="17447" name="Text Box 119"/>
            <p:cNvSpPr txBox="1">
              <a:spLocks noChangeArrowheads="1"/>
            </p:cNvSpPr>
            <p:nvPr/>
          </p:nvSpPr>
          <p:spPr bwMode="auto">
            <a:xfrm>
              <a:off x="7230795" y="2067314"/>
              <a:ext cx="970670" cy="408599"/>
            </a:xfrm>
            <a:prstGeom prst="rect">
              <a:avLst/>
            </a:prstGeom>
            <a:noFill/>
            <a:ln w="9525">
              <a:noFill/>
              <a:miter lim="800000"/>
              <a:headEnd/>
              <a:tailEnd/>
            </a:ln>
          </p:spPr>
          <p:txBody>
            <a:bodyPr lIns="35992" tIns="35992" rIns="35992" bIns="35992" anchor="ctr" anchorCtr="1"/>
            <a:lstStyle/>
            <a:p>
              <a:pPr algn="ctr" defTabSz="755650"/>
              <a:r>
                <a:rPr lang="en-US" sz="1000">
                  <a:latin typeface="+mn-lt"/>
                </a:rPr>
                <a:t>SDH/SONET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1+#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ppt_x"/>
                                          </p:val>
                                        </p:tav>
                                        <p:tav tm="100000">
                                          <p:val>
                                            <p:strVal val="#ppt_x"/>
                                          </p:val>
                                        </p:tav>
                                      </p:tavLst>
                                    </p:anim>
                                    <p:anim calcmode="lin" valueType="num">
                                      <p:cBhvr additive="base">
                                        <p:cTn id="26"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EtherAccess Portfolio</a:t>
            </a:r>
            <a:endParaRPr lang="en-US" dirty="0"/>
          </a:p>
        </p:txBody>
      </p:sp>
      <p:grpSp>
        <p:nvGrpSpPr>
          <p:cNvPr id="5" name="Group 20"/>
          <p:cNvGrpSpPr/>
          <p:nvPr/>
        </p:nvGrpSpPr>
        <p:grpSpPr>
          <a:xfrm>
            <a:off x="653130" y="1501948"/>
            <a:ext cx="1749914" cy="5033962"/>
            <a:chOff x="541162" y="1520610"/>
            <a:chExt cx="1474249" cy="5033962"/>
          </a:xfrm>
        </p:grpSpPr>
        <p:sp>
          <p:nvSpPr>
            <p:cNvPr id="3" name="Rectangle 2"/>
            <p:cNvSpPr/>
            <p:nvPr/>
          </p:nvSpPr>
          <p:spPr bwMode="auto">
            <a:xfrm>
              <a:off x="541162" y="1520610"/>
              <a:ext cx="1474249" cy="5033962"/>
            </a:xfrm>
            <a:prstGeom prst="rect">
              <a:avLst/>
            </a:prstGeom>
            <a:gradFill>
              <a:gsLst>
                <a:gs pos="0">
                  <a:schemeClr val="bg1"/>
                </a:gs>
                <a:gs pos="50000">
                  <a:schemeClr val="bg1">
                    <a:lumMod val="75000"/>
                    <a:alpha val="44000"/>
                  </a:schemeClr>
                </a:gs>
                <a:gs pos="100000">
                  <a:schemeClr val="bg1">
                    <a:lumMod val="75000"/>
                  </a:schemeClr>
                </a:gs>
              </a:gsLst>
              <a:lin ang="5400000" scaled="0"/>
            </a:gradFill>
            <a:ln w="9525" cap="flat" cmpd="sng" algn="ctr">
              <a:noFill/>
              <a:prstDash val="solid"/>
              <a:round/>
              <a:headEnd type="none" w="med" len="med"/>
              <a:tailEnd type="none" w="med" len="med"/>
            </a:ln>
            <a:effectLst/>
          </p:spPr>
          <p:txBody>
            <a:bodyPr/>
            <a:lstStyle/>
            <a:p>
              <a:pPr marL="742950" indent="-285750">
                <a:lnSpc>
                  <a:spcPct val="70000"/>
                </a:lnSpc>
                <a:spcBef>
                  <a:spcPct val="40000"/>
                </a:spcBef>
                <a:buClr>
                  <a:srgbClr val="000066"/>
                </a:buClr>
                <a:buFont typeface="Wingdings" pitchFamily="2" charset="2"/>
                <a:buChar char="ü"/>
                <a:defRPr/>
              </a:pPr>
              <a:endParaRPr lang="en-US"/>
            </a:p>
          </p:txBody>
        </p:sp>
        <p:sp>
          <p:nvSpPr>
            <p:cNvPr id="4" name="Rectangle 13"/>
            <p:cNvSpPr>
              <a:spLocks noChangeArrowheads="1"/>
            </p:cNvSpPr>
            <p:nvPr/>
          </p:nvSpPr>
          <p:spPr bwMode="auto">
            <a:xfrm>
              <a:off x="659084" y="1568987"/>
              <a:ext cx="1194835" cy="741818"/>
            </a:xfrm>
            <a:prstGeom prst="rect">
              <a:avLst/>
            </a:prstGeom>
            <a:noFill/>
            <a:ln w="9525">
              <a:noFill/>
              <a:miter lim="800000"/>
              <a:headEnd/>
              <a:tailEnd/>
            </a:ln>
          </p:spPr>
          <p:txBody>
            <a:bodyPr wrap="square" lIns="169493" tIns="84747" rIns="169493" bIns="84747">
              <a:spAutoFit/>
            </a:bodyPr>
            <a:lstStyle/>
            <a:p>
              <a:pPr algn="ctr">
                <a:lnSpc>
                  <a:spcPct val="150000"/>
                </a:lnSpc>
                <a:spcBef>
                  <a:spcPct val="40000"/>
                </a:spcBef>
                <a:buClr>
                  <a:srgbClr val="000066"/>
                </a:buClr>
                <a:buFont typeface="Wingdings" pitchFamily="2" charset="2"/>
                <a:buNone/>
              </a:pPr>
              <a:r>
                <a:rPr lang="en-US" sz="1800" dirty="0" smtClean="0">
                  <a:solidFill>
                    <a:srgbClr val="7030A0"/>
                  </a:solidFill>
                </a:rPr>
                <a:t>ETXs</a:t>
              </a:r>
              <a:endParaRPr lang="en-US" sz="1050" b="1" dirty="0" smtClean="0">
                <a:solidFill>
                  <a:srgbClr val="7030A0"/>
                </a:solidFill>
              </a:endParaRPr>
            </a:p>
            <a:p>
              <a:pPr algn="ctr">
                <a:lnSpc>
                  <a:spcPct val="70000"/>
                </a:lnSpc>
                <a:spcBef>
                  <a:spcPct val="40000"/>
                </a:spcBef>
                <a:buClr>
                  <a:srgbClr val="000066"/>
                </a:buClr>
                <a:buFont typeface="Wingdings" pitchFamily="2" charset="2"/>
                <a:buNone/>
              </a:pPr>
              <a:endParaRPr lang="en-US" sz="900" dirty="0">
                <a:solidFill>
                  <a:srgbClr val="7030A0"/>
                </a:solidFill>
              </a:endParaRPr>
            </a:p>
          </p:txBody>
        </p:sp>
      </p:grpSp>
      <p:sp>
        <p:nvSpPr>
          <p:cNvPr id="34" name="Rectangle 33"/>
          <p:cNvSpPr/>
          <p:nvPr/>
        </p:nvSpPr>
        <p:spPr>
          <a:xfrm>
            <a:off x="653147" y="5878285"/>
            <a:ext cx="1754151" cy="69046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ETHoFiber</a:t>
            </a:r>
            <a:endParaRPr lang="en-US" sz="2000" dirty="0" smtClean="0"/>
          </a:p>
        </p:txBody>
      </p:sp>
      <p:grpSp>
        <p:nvGrpSpPr>
          <p:cNvPr id="6" name="Group 21"/>
          <p:cNvGrpSpPr/>
          <p:nvPr/>
        </p:nvGrpSpPr>
        <p:grpSpPr>
          <a:xfrm>
            <a:off x="2697382" y="1523894"/>
            <a:ext cx="1766846" cy="5033962"/>
            <a:chOff x="541162" y="1542556"/>
            <a:chExt cx="1474249" cy="5033962"/>
          </a:xfrm>
        </p:grpSpPr>
        <p:sp>
          <p:nvSpPr>
            <p:cNvPr id="23" name="Rectangle 22"/>
            <p:cNvSpPr/>
            <p:nvPr/>
          </p:nvSpPr>
          <p:spPr bwMode="auto">
            <a:xfrm>
              <a:off x="541162" y="1542556"/>
              <a:ext cx="1474249" cy="5033962"/>
            </a:xfrm>
            <a:prstGeom prst="rect">
              <a:avLst/>
            </a:prstGeom>
            <a:gradFill>
              <a:gsLst>
                <a:gs pos="0">
                  <a:schemeClr val="bg1"/>
                </a:gs>
                <a:gs pos="50000">
                  <a:schemeClr val="bg1">
                    <a:lumMod val="75000"/>
                    <a:alpha val="44000"/>
                  </a:schemeClr>
                </a:gs>
                <a:gs pos="100000">
                  <a:schemeClr val="bg1">
                    <a:lumMod val="75000"/>
                  </a:schemeClr>
                </a:gs>
              </a:gsLst>
              <a:lin ang="5400000" scaled="0"/>
            </a:gradFill>
            <a:ln w="9525" cap="flat" cmpd="sng" algn="ctr">
              <a:noFill/>
              <a:prstDash val="solid"/>
              <a:round/>
              <a:headEnd type="none" w="med" len="med"/>
              <a:tailEnd type="none" w="med" len="med"/>
            </a:ln>
            <a:effectLst/>
          </p:spPr>
          <p:txBody>
            <a:bodyPr/>
            <a:lstStyle/>
            <a:p>
              <a:pPr marL="742950" indent="-285750">
                <a:lnSpc>
                  <a:spcPct val="70000"/>
                </a:lnSpc>
                <a:spcBef>
                  <a:spcPct val="40000"/>
                </a:spcBef>
                <a:buClr>
                  <a:srgbClr val="000066"/>
                </a:buClr>
                <a:buFont typeface="Wingdings" pitchFamily="2" charset="2"/>
                <a:buChar char="ü"/>
                <a:defRPr/>
              </a:pPr>
              <a:endParaRPr lang="en-US"/>
            </a:p>
          </p:txBody>
        </p:sp>
        <p:sp>
          <p:nvSpPr>
            <p:cNvPr id="24" name="Rectangle 13"/>
            <p:cNvSpPr>
              <a:spLocks noChangeArrowheads="1"/>
            </p:cNvSpPr>
            <p:nvPr/>
          </p:nvSpPr>
          <p:spPr bwMode="auto">
            <a:xfrm>
              <a:off x="649457" y="1756868"/>
              <a:ext cx="1237882" cy="365048"/>
            </a:xfrm>
            <a:prstGeom prst="rect">
              <a:avLst/>
            </a:prstGeom>
            <a:noFill/>
            <a:ln w="9525">
              <a:noFill/>
              <a:miter lim="800000"/>
              <a:headEnd/>
              <a:tailEnd/>
            </a:ln>
          </p:spPr>
          <p:txBody>
            <a:bodyPr wrap="square" lIns="169493" tIns="84747" rIns="169493" bIns="84747">
              <a:spAutoFit/>
            </a:bodyPr>
            <a:lstStyle/>
            <a:p>
              <a:pPr algn="ctr">
                <a:lnSpc>
                  <a:spcPct val="70000"/>
                </a:lnSpc>
                <a:spcBef>
                  <a:spcPct val="40000"/>
                </a:spcBef>
                <a:buClr>
                  <a:srgbClr val="000066"/>
                </a:buClr>
                <a:buFont typeface="Wingdings" pitchFamily="2" charset="2"/>
                <a:buNone/>
              </a:pPr>
              <a:r>
                <a:rPr lang="en-US" sz="1800" b="1" dirty="0" err="1" smtClean="0">
                  <a:solidFill>
                    <a:srgbClr val="0070C0"/>
                  </a:solidFill>
                </a:rPr>
                <a:t>RICi</a:t>
              </a:r>
              <a:r>
                <a:rPr lang="en-US" sz="1800" b="1" dirty="0" smtClean="0">
                  <a:solidFill>
                    <a:srgbClr val="0070C0"/>
                  </a:solidFill>
                </a:rPr>
                <a:t>/</a:t>
              </a:r>
              <a:r>
                <a:rPr lang="en-US" sz="1800" b="1" dirty="0" err="1" smtClean="0">
                  <a:solidFill>
                    <a:srgbClr val="0070C0"/>
                  </a:solidFill>
                </a:rPr>
                <a:t>Egate</a:t>
              </a:r>
              <a:endParaRPr lang="en-US" sz="1800" dirty="0">
                <a:solidFill>
                  <a:srgbClr val="0070C0"/>
                </a:solidFill>
              </a:endParaRPr>
            </a:p>
          </p:txBody>
        </p:sp>
      </p:grpSp>
      <p:sp>
        <p:nvSpPr>
          <p:cNvPr id="35" name="Rectangle 34"/>
          <p:cNvSpPr/>
          <p:nvPr/>
        </p:nvSpPr>
        <p:spPr>
          <a:xfrm>
            <a:off x="2698561" y="5878285"/>
            <a:ext cx="1771125" cy="6904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ETHoPDH</a:t>
            </a:r>
            <a:endParaRPr lang="en-US" dirty="0"/>
          </a:p>
        </p:txBody>
      </p:sp>
      <p:grpSp>
        <p:nvGrpSpPr>
          <p:cNvPr id="7" name="Group 25"/>
          <p:cNvGrpSpPr/>
          <p:nvPr/>
        </p:nvGrpSpPr>
        <p:grpSpPr>
          <a:xfrm>
            <a:off x="4758057" y="1523894"/>
            <a:ext cx="1713623" cy="5033962"/>
            <a:chOff x="541162" y="1542556"/>
            <a:chExt cx="1474249" cy="5033962"/>
          </a:xfrm>
        </p:grpSpPr>
        <p:sp>
          <p:nvSpPr>
            <p:cNvPr id="27" name="Rectangle 26"/>
            <p:cNvSpPr/>
            <p:nvPr/>
          </p:nvSpPr>
          <p:spPr bwMode="auto">
            <a:xfrm>
              <a:off x="541162" y="1542556"/>
              <a:ext cx="1474249" cy="5033962"/>
            </a:xfrm>
            <a:prstGeom prst="rect">
              <a:avLst/>
            </a:prstGeom>
            <a:gradFill>
              <a:gsLst>
                <a:gs pos="0">
                  <a:schemeClr val="bg1"/>
                </a:gs>
                <a:gs pos="50000">
                  <a:schemeClr val="bg1">
                    <a:lumMod val="75000"/>
                    <a:alpha val="44000"/>
                  </a:schemeClr>
                </a:gs>
                <a:gs pos="100000">
                  <a:schemeClr val="bg1">
                    <a:lumMod val="75000"/>
                  </a:schemeClr>
                </a:gs>
              </a:gsLst>
              <a:lin ang="5400000" scaled="0"/>
            </a:gradFill>
            <a:ln w="9525" cap="flat" cmpd="sng" algn="ctr">
              <a:noFill/>
              <a:prstDash val="solid"/>
              <a:round/>
              <a:headEnd type="none" w="med" len="med"/>
              <a:tailEnd type="none" w="med" len="med"/>
            </a:ln>
            <a:effectLst/>
          </p:spPr>
          <p:txBody>
            <a:bodyPr/>
            <a:lstStyle/>
            <a:p>
              <a:pPr marL="742950" indent="-285750">
                <a:lnSpc>
                  <a:spcPct val="70000"/>
                </a:lnSpc>
                <a:spcBef>
                  <a:spcPct val="40000"/>
                </a:spcBef>
                <a:buClr>
                  <a:srgbClr val="000066"/>
                </a:buClr>
                <a:buFont typeface="Wingdings" pitchFamily="2" charset="2"/>
                <a:buChar char="ü"/>
                <a:defRPr/>
              </a:pPr>
              <a:endParaRPr lang="en-US"/>
            </a:p>
          </p:txBody>
        </p:sp>
        <p:sp>
          <p:nvSpPr>
            <p:cNvPr id="28" name="Rectangle 13"/>
            <p:cNvSpPr>
              <a:spLocks noChangeArrowheads="1"/>
            </p:cNvSpPr>
            <p:nvPr/>
          </p:nvSpPr>
          <p:spPr bwMode="auto">
            <a:xfrm>
              <a:off x="630228" y="1747537"/>
              <a:ext cx="1265355" cy="370691"/>
            </a:xfrm>
            <a:prstGeom prst="rect">
              <a:avLst/>
            </a:prstGeom>
            <a:noFill/>
            <a:ln w="9525">
              <a:noFill/>
              <a:miter lim="800000"/>
              <a:headEnd/>
              <a:tailEnd/>
            </a:ln>
          </p:spPr>
          <p:txBody>
            <a:bodyPr wrap="none" lIns="169493" tIns="84747" rIns="169493" bIns="84747">
              <a:spAutoFit/>
            </a:bodyPr>
            <a:lstStyle/>
            <a:p>
              <a:pPr algn="ctr">
                <a:lnSpc>
                  <a:spcPct val="70000"/>
                </a:lnSpc>
                <a:spcBef>
                  <a:spcPct val="40000"/>
                </a:spcBef>
                <a:buClr>
                  <a:srgbClr val="000066"/>
                </a:buClr>
                <a:buFont typeface="Wingdings" pitchFamily="2" charset="2"/>
                <a:buNone/>
              </a:pPr>
              <a:r>
                <a:rPr lang="en-US" sz="1800" b="1" dirty="0" err="1" smtClean="0">
                  <a:solidFill>
                    <a:srgbClr val="00B050"/>
                  </a:solidFill>
                </a:rPr>
                <a:t>RICi-Egate</a:t>
              </a:r>
              <a:endParaRPr lang="en-US" sz="1800" dirty="0">
                <a:solidFill>
                  <a:srgbClr val="00B050"/>
                </a:solidFill>
              </a:endParaRPr>
            </a:p>
          </p:txBody>
        </p:sp>
      </p:grpSp>
      <p:sp>
        <p:nvSpPr>
          <p:cNvPr id="36" name="Rectangle 35"/>
          <p:cNvSpPr/>
          <p:nvPr/>
        </p:nvSpPr>
        <p:spPr>
          <a:xfrm>
            <a:off x="4756182" y="5878285"/>
            <a:ext cx="1717773" cy="69046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ETHoSDH</a:t>
            </a:r>
            <a:r>
              <a:rPr lang="en-US" dirty="0" smtClean="0"/>
              <a:t>/</a:t>
            </a:r>
          </a:p>
          <a:p>
            <a:pPr algn="ctr"/>
            <a:r>
              <a:rPr lang="en-US" dirty="0" smtClean="0"/>
              <a:t>SONET</a:t>
            </a:r>
            <a:endParaRPr lang="en-US" sz="1800" dirty="0"/>
          </a:p>
        </p:txBody>
      </p:sp>
      <p:grpSp>
        <p:nvGrpSpPr>
          <p:cNvPr id="8" name="Group 29"/>
          <p:cNvGrpSpPr/>
          <p:nvPr/>
        </p:nvGrpSpPr>
        <p:grpSpPr>
          <a:xfrm>
            <a:off x="6773847" y="1523894"/>
            <a:ext cx="1759195" cy="5033962"/>
            <a:chOff x="541162" y="1542556"/>
            <a:chExt cx="1474249" cy="5033962"/>
          </a:xfrm>
        </p:grpSpPr>
        <p:sp>
          <p:nvSpPr>
            <p:cNvPr id="31" name="Rectangle 30"/>
            <p:cNvSpPr/>
            <p:nvPr/>
          </p:nvSpPr>
          <p:spPr bwMode="auto">
            <a:xfrm>
              <a:off x="541162" y="1542556"/>
              <a:ext cx="1474249" cy="5033962"/>
            </a:xfrm>
            <a:prstGeom prst="rect">
              <a:avLst/>
            </a:prstGeom>
            <a:gradFill>
              <a:gsLst>
                <a:gs pos="0">
                  <a:schemeClr val="bg1"/>
                </a:gs>
                <a:gs pos="50000">
                  <a:schemeClr val="bg1">
                    <a:lumMod val="75000"/>
                    <a:alpha val="44000"/>
                  </a:schemeClr>
                </a:gs>
                <a:gs pos="100000">
                  <a:schemeClr val="bg1">
                    <a:lumMod val="75000"/>
                  </a:schemeClr>
                </a:gs>
              </a:gsLst>
              <a:lin ang="5400000" scaled="0"/>
            </a:gradFill>
            <a:ln w="9525" cap="flat" cmpd="sng" algn="ctr">
              <a:noFill/>
              <a:prstDash val="solid"/>
              <a:round/>
              <a:headEnd type="none" w="med" len="med"/>
              <a:tailEnd type="none" w="med" len="med"/>
            </a:ln>
            <a:effectLst/>
          </p:spPr>
          <p:txBody>
            <a:bodyPr/>
            <a:lstStyle/>
            <a:p>
              <a:pPr marL="742950" indent="-285750">
                <a:lnSpc>
                  <a:spcPct val="70000"/>
                </a:lnSpc>
                <a:spcBef>
                  <a:spcPct val="40000"/>
                </a:spcBef>
                <a:buClr>
                  <a:srgbClr val="000066"/>
                </a:buClr>
                <a:buFont typeface="Wingdings" pitchFamily="2" charset="2"/>
                <a:buChar char="ü"/>
                <a:defRPr/>
              </a:pPr>
              <a:endParaRPr lang="en-US"/>
            </a:p>
          </p:txBody>
        </p:sp>
        <p:sp>
          <p:nvSpPr>
            <p:cNvPr id="32" name="Rectangle 13"/>
            <p:cNvSpPr>
              <a:spLocks noChangeArrowheads="1"/>
            </p:cNvSpPr>
            <p:nvPr/>
          </p:nvSpPr>
          <p:spPr bwMode="auto">
            <a:xfrm>
              <a:off x="830003" y="1775529"/>
              <a:ext cx="910171" cy="370691"/>
            </a:xfrm>
            <a:prstGeom prst="rect">
              <a:avLst/>
            </a:prstGeom>
            <a:noFill/>
            <a:ln w="9525">
              <a:noFill/>
              <a:miter lim="800000"/>
              <a:headEnd/>
              <a:tailEnd/>
            </a:ln>
          </p:spPr>
          <p:txBody>
            <a:bodyPr wrap="none" lIns="169493" tIns="84747" rIns="169493" bIns="84747">
              <a:spAutoFit/>
            </a:bodyPr>
            <a:lstStyle/>
            <a:p>
              <a:pPr algn="ctr">
                <a:lnSpc>
                  <a:spcPct val="70000"/>
                </a:lnSpc>
                <a:spcBef>
                  <a:spcPct val="40000"/>
                </a:spcBef>
                <a:buClr>
                  <a:srgbClr val="000066"/>
                </a:buClr>
                <a:buFont typeface="Wingdings" pitchFamily="2" charset="2"/>
                <a:buNone/>
              </a:pPr>
              <a:r>
                <a:rPr lang="en-US" sz="1800" b="1" dirty="0" smtClean="0">
                  <a:solidFill>
                    <a:srgbClr val="FF0000"/>
                  </a:solidFill>
                </a:rPr>
                <a:t>LA-210</a:t>
              </a:r>
              <a:endParaRPr lang="en-US" sz="1800" dirty="0">
                <a:solidFill>
                  <a:srgbClr val="FF0000"/>
                </a:solidFill>
              </a:endParaRPr>
            </a:p>
          </p:txBody>
        </p:sp>
      </p:grpSp>
      <p:sp>
        <p:nvSpPr>
          <p:cNvPr id="37" name="Rectangle 36"/>
          <p:cNvSpPr/>
          <p:nvPr/>
        </p:nvSpPr>
        <p:spPr>
          <a:xfrm>
            <a:off x="6773339" y="5878285"/>
            <a:ext cx="1763453" cy="6904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ETHoDSL</a:t>
            </a:r>
            <a:endParaRPr lang="en-US" dirty="0"/>
          </a:p>
        </p:txBody>
      </p:sp>
      <p:pic>
        <p:nvPicPr>
          <p:cNvPr id="42" name="Picture 2" descr="D:\ami_b\My Documents\ETX-1002\Photo\ETX-1002.t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43649" y="3974840"/>
            <a:ext cx="1423279" cy="401217"/>
          </a:xfrm>
          <a:prstGeom prst="rect">
            <a:avLst/>
          </a:prstGeom>
          <a:noFill/>
        </p:spPr>
      </p:pic>
      <p:pic>
        <p:nvPicPr>
          <p:cNvPr id="43" name="Picture 42" descr="etx-203a_Comp.png"/>
          <p:cNvPicPr>
            <a:picLocks noChangeAspect="1"/>
          </p:cNvPicPr>
          <p:nvPr/>
        </p:nvPicPr>
        <p:blipFill>
          <a:blip r:embed="rId3" cstate="print"/>
          <a:stretch>
            <a:fillRect/>
          </a:stretch>
        </p:blipFill>
        <p:spPr>
          <a:xfrm>
            <a:off x="773224" y="3061212"/>
            <a:ext cx="1372816" cy="744688"/>
          </a:xfrm>
          <a:prstGeom prst="rect">
            <a:avLst/>
          </a:prstGeom>
        </p:spPr>
      </p:pic>
      <p:pic>
        <p:nvPicPr>
          <p:cNvPr id="44" name="Picture 2" descr="etx-204a+TypeA-Taype3_comp_edited_transp"/>
          <p:cNvPicPr>
            <a:picLocks noChangeAspect="1" noChangeArrowheads="1"/>
          </p:cNvPicPr>
          <p:nvPr/>
        </p:nvPicPr>
        <p:blipFill>
          <a:blip r:embed="rId4" cstate="print"/>
          <a:srcRect/>
          <a:stretch>
            <a:fillRect/>
          </a:stretch>
        </p:blipFill>
        <p:spPr bwMode="auto">
          <a:xfrm>
            <a:off x="849508" y="2443829"/>
            <a:ext cx="1333855" cy="423986"/>
          </a:xfrm>
          <a:prstGeom prst="rect">
            <a:avLst/>
          </a:prstGeom>
          <a:noFill/>
          <a:ln w="9525">
            <a:noFill/>
            <a:miter lim="800000"/>
            <a:headEnd/>
            <a:tailEnd/>
          </a:ln>
        </p:spPr>
      </p:pic>
      <p:pic>
        <p:nvPicPr>
          <p:cNvPr id="45" name="Picture 6" descr="D:\shoval_b Documents\Products\RICi-16\rici-16-Composition_b.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772850" y="2305827"/>
            <a:ext cx="1512887" cy="481013"/>
          </a:xfrm>
          <a:prstGeom prst="rect">
            <a:avLst/>
          </a:prstGeom>
          <a:noFill/>
          <a:ln w="9525">
            <a:noFill/>
            <a:miter lim="800000"/>
            <a:headEnd/>
            <a:tailEnd/>
          </a:ln>
        </p:spPr>
      </p:pic>
      <p:pic>
        <p:nvPicPr>
          <p:cNvPr id="46" name="Picture 3" descr="D:\ami_b\My Documents\Tejas\Photos\Egate2000.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832167" y="3696590"/>
            <a:ext cx="1385269" cy="698552"/>
          </a:xfrm>
          <a:prstGeom prst="rect">
            <a:avLst/>
          </a:prstGeom>
          <a:noFill/>
        </p:spPr>
      </p:pic>
      <p:pic>
        <p:nvPicPr>
          <p:cNvPr id="47" name="Picture 2" descr="T:\D_SHEET\A\ASMi\ASMi-52L\Figs\ASMi-52L.png"/>
          <p:cNvPicPr>
            <a:picLocks noChangeAspect="1" noChangeArrowheads="1"/>
          </p:cNvPicPr>
          <p:nvPr/>
        </p:nvPicPr>
        <p:blipFill>
          <a:blip r:embed="rId7" cstate="print"/>
          <a:srcRect/>
          <a:stretch>
            <a:fillRect/>
          </a:stretch>
        </p:blipFill>
        <p:spPr bwMode="auto">
          <a:xfrm>
            <a:off x="2946918" y="3026453"/>
            <a:ext cx="1167328" cy="467762"/>
          </a:xfrm>
          <a:prstGeom prst="rect">
            <a:avLst/>
          </a:prstGeom>
          <a:noFill/>
        </p:spPr>
      </p:pic>
      <p:pic>
        <p:nvPicPr>
          <p:cNvPr id="48" name="Picture 5" descr="D:\shoval_b Documents\Products\Egate-100\Egate100_Bnc+G2_cmyk.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802553" y="4598283"/>
            <a:ext cx="1462088" cy="434975"/>
          </a:xfrm>
          <a:prstGeom prst="rect">
            <a:avLst/>
          </a:prstGeom>
          <a:noFill/>
          <a:ln w="9525">
            <a:noFill/>
            <a:miter lim="800000"/>
            <a:headEnd/>
            <a:tailEnd/>
          </a:ln>
        </p:spPr>
      </p:pic>
      <p:pic>
        <p:nvPicPr>
          <p:cNvPr id="49" name="Picture 3" descr="D:\ami_b\My Documents\Tejas\Photos\Egate2000.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841359" y="3718362"/>
            <a:ext cx="1385269" cy="698552"/>
          </a:xfrm>
          <a:prstGeom prst="rect">
            <a:avLst/>
          </a:prstGeom>
          <a:noFill/>
        </p:spPr>
      </p:pic>
      <p:pic>
        <p:nvPicPr>
          <p:cNvPr id="50" name="Picture 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855030" y="2352835"/>
            <a:ext cx="1330910" cy="331294"/>
          </a:xfrm>
          <a:prstGeom prst="rect">
            <a:avLst/>
          </a:prstGeom>
          <a:noFill/>
          <a:ln w="12700">
            <a:noFill/>
            <a:miter lim="800000"/>
            <a:headEnd/>
            <a:tailEnd/>
          </a:ln>
          <a:effectLst>
            <a:prstShdw prst="shdw17" dist="17961" dir="2700000">
              <a:srgbClr val="999999"/>
            </a:prstShdw>
          </a:effectLst>
        </p:spPr>
      </p:pic>
      <p:pic>
        <p:nvPicPr>
          <p:cNvPr id="51" name="Picture 3" descr="C:\Documents and Settings\ami_b\My Documents\RICi_Egate\RIC\RICi-622GE\RICi-622GEGE_rear_front_new.jpg"/>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885885" y="2979913"/>
            <a:ext cx="1369633" cy="344201"/>
          </a:xfrm>
          <a:prstGeom prst="rect">
            <a:avLst/>
          </a:prstGeom>
          <a:noFill/>
          <a:ln w="9525">
            <a:noFill/>
            <a:miter lim="800000"/>
            <a:headEnd/>
            <a:tailEnd/>
          </a:ln>
        </p:spPr>
      </p:pic>
      <p:pic>
        <p:nvPicPr>
          <p:cNvPr id="52" name="Picture 7" descr="la-210.JPG"/>
          <p:cNvPicPr>
            <a:picLocks noChangeAspect="1"/>
          </p:cNvPicPr>
          <p:nvPr/>
        </p:nvPicPr>
        <p:blipFill>
          <a:blip r:embed="rId11" cstate="print">
            <a:clrChange>
              <a:clrFrom>
                <a:srgbClr val="FFFFFF"/>
              </a:clrFrom>
              <a:clrTo>
                <a:srgbClr val="FFFFFF">
                  <a:alpha val="0"/>
                </a:srgbClr>
              </a:clrTo>
            </a:clrChange>
          </a:blip>
          <a:srcRect/>
          <a:stretch>
            <a:fillRect/>
          </a:stretch>
        </p:blipFill>
        <p:spPr bwMode="auto">
          <a:xfrm>
            <a:off x="6898726" y="2304661"/>
            <a:ext cx="1413027" cy="6571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Rounded Rectangle 171"/>
          <p:cNvSpPr/>
          <p:nvPr/>
        </p:nvSpPr>
        <p:spPr>
          <a:xfrm>
            <a:off x="3981450" y="4972050"/>
            <a:ext cx="2178050" cy="1778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n-US"/>
          </a:p>
        </p:txBody>
      </p:sp>
      <p:sp>
        <p:nvSpPr>
          <p:cNvPr id="168" name="Rounded Rectangle 167"/>
          <p:cNvSpPr/>
          <p:nvPr/>
        </p:nvSpPr>
        <p:spPr>
          <a:xfrm>
            <a:off x="4051300" y="5715000"/>
            <a:ext cx="2025650" cy="971550"/>
          </a:xfrm>
          <a:prstGeom prst="roundRect">
            <a:avLst/>
          </a:prstGeom>
          <a:solidFill>
            <a:schemeClr val="accent5">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n-US"/>
          </a:p>
        </p:txBody>
      </p:sp>
      <p:grpSp>
        <p:nvGrpSpPr>
          <p:cNvPr id="3" name="Group 92"/>
          <p:cNvGrpSpPr/>
          <p:nvPr/>
        </p:nvGrpSpPr>
        <p:grpSpPr>
          <a:xfrm>
            <a:off x="553744" y="2298591"/>
            <a:ext cx="3352800" cy="3909060"/>
            <a:chOff x="571500" y="2431761"/>
            <a:chExt cx="3352800" cy="3909060"/>
          </a:xfrm>
        </p:grpSpPr>
        <p:sp>
          <p:nvSpPr>
            <p:cNvPr id="87" name="Rounded Rectangle 86"/>
            <p:cNvSpPr/>
            <p:nvPr/>
          </p:nvSpPr>
          <p:spPr>
            <a:xfrm>
              <a:off x="571500" y="2431761"/>
              <a:ext cx="3352800" cy="3909060"/>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88" name="TextBox 87"/>
            <p:cNvSpPr txBox="1"/>
            <p:nvPr/>
          </p:nvSpPr>
          <p:spPr>
            <a:xfrm>
              <a:off x="1108710" y="2530821"/>
              <a:ext cx="2205990" cy="277064"/>
            </a:xfrm>
            <a:prstGeom prst="rect">
              <a:avLst/>
            </a:prstGeom>
            <a:noFill/>
          </p:spPr>
          <p:txBody>
            <a:bodyPr wrap="square" rtlCol="0">
              <a:spAutoFit/>
            </a:bodyPr>
            <a:lstStyle/>
            <a:p>
              <a:pPr algn="ctr">
                <a:lnSpc>
                  <a:spcPct val="85000"/>
                </a:lnSpc>
              </a:pPr>
              <a:r>
                <a:rPr lang="en-US" sz="1400" b="1" dirty="0" smtClean="0">
                  <a:solidFill>
                    <a:srgbClr val="C00000"/>
                  </a:solidFill>
                  <a:latin typeface="+mn-lt"/>
                </a:rPr>
                <a:t>Aggregation Mode</a:t>
              </a:r>
            </a:p>
          </p:txBody>
        </p:sp>
      </p:grpSp>
      <p:grpSp>
        <p:nvGrpSpPr>
          <p:cNvPr id="4" name="Group 91"/>
          <p:cNvGrpSpPr/>
          <p:nvPr/>
        </p:nvGrpSpPr>
        <p:grpSpPr>
          <a:xfrm>
            <a:off x="6257290" y="2298591"/>
            <a:ext cx="2598420" cy="3909060"/>
            <a:chOff x="6187440" y="2431761"/>
            <a:chExt cx="2598420" cy="3909060"/>
          </a:xfrm>
        </p:grpSpPr>
        <p:sp>
          <p:nvSpPr>
            <p:cNvPr id="84" name="Rounded Rectangle 83"/>
            <p:cNvSpPr/>
            <p:nvPr/>
          </p:nvSpPr>
          <p:spPr>
            <a:xfrm>
              <a:off x="6187440" y="2431761"/>
              <a:ext cx="2598420" cy="3909060"/>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85" name="TextBox 84"/>
            <p:cNvSpPr txBox="1"/>
            <p:nvPr/>
          </p:nvSpPr>
          <p:spPr>
            <a:xfrm>
              <a:off x="6572250" y="2530821"/>
              <a:ext cx="1924050" cy="277064"/>
            </a:xfrm>
            <a:prstGeom prst="rect">
              <a:avLst/>
            </a:prstGeom>
            <a:noFill/>
          </p:spPr>
          <p:txBody>
            <a:bodyPr wrap="square" rtlCol="0">
              <a:spAutoFit/>
            </a:bodyPr>
            <a:lstStyle/>
            <a:p>
              <a:pPr algn="ctr">
                <a:lnSpc>
                  <a:spcPct val="85000"/>
                </a:lnSpc>
              </a:pPr>
              <a:r>
                <a:rPr lang="en-US" sz="1400" b="1" dirty="0" smtClean="0">
                  <a:solidFill>
                    <a:srgbClr val="C00000"/>
                  </a:solidFill>
                  <a:latin typeface="+mn-lt"/>
                </a:rPr>
                <a:t>L2 Demarcation Mode</a:t>
              </a:r>
            </a:p>
          </p:txBody>
        </p:sp>
      </p:grpSp>
      <p:sp>
        <p:nvSpPr>
          <p:cNvPr id="2" name="Title 1"/>
          <p:cNvSpPr>
            <a:spLocks noGrp="1"/>
          </p:cNvSpPr>
          <p:nvPr>
            <p:ph type="title"/>
          </p:nvPr>
        </p:nvSpPr>
        <p:spPr/>
        <p:txBody>
          <a:bodyPr/>
          <a:lstStyle/>
          <a:p>
            <a:r>
              <a:rPr lang="en-US" dirty="0" smtClean="0"/>
              <a:t>RAD ETX Portfolio in 2012</a:t>
            </a:r>
            <a:endParaRPr lang="en-US" dirty="0"/>
          </a:p>
        </p:txBody>
      </p:sp>
      <p:grpSp>
        <p:nvGrpSpPr>
          <p:cNvPr id="6" name="Group 554"/>
          <p:cNvGrpSpPr/>
          <p:nvPr/>
        </p:nvGrpSpPr>
        <p:grpSpPr>
          <a:xfrm>
            <a:off x="811422" y="2000642"/>
            <a:ext cx="7680960" cy="3976270"/>
            <a:chOff x="708861" y="405044"/>
            <a:chExt cx="7680960" cy="3976270"/>
          </a:xfrm>
        </p:grpSpPr>
        <p:grpSp>
          <p:nvGrpSpPr>
            <p:cNvPr id="8" name="Group 471"/>
            <p:cNvGrpSpPr>
              <a:grpSpLocks/>
            </p:cNvGrpSpPr>
            <p:nvPr/>
          </p:nvGrpSpPr>
          <p:grpSpPr>
            <a:xfrm>
              <a:off x="708861" y="405044"/>
              <a:ext cx="7680960" cy="3976270"/>
              <a:chOff x="476251" y="1309897"/>
              <a:chExt cx="8151728" cy="5301695"/>
            </a:xfrm>
          </p:grpSpPr>
          <p:grpSp>
            <p:nvGrpSpPr>
              <p:cNvPr id="9" name="Group 130"/>
              <p:cNvGrpSpPr/>
              <p:nvPr/>
            </p:nvGrpSpPr>
            <p:grpSpPr>
              <a:xfrm>
                <a:off x="476251" y="1309897"/>
                <a:ext cx="8151728" cy="5301695"/>
                <a:chOff x="476251" y="1309897"/>
                <a:chExt cx="8151728" cy="5301695"/>
              </a:xfrm>
            </p:grpSpPr>
            <p:sp>
              <p:nvSpPr>
                <p:cNvPr id="10" name="AutoShape 23"/>
                <p:cNvSpPr>
                  <a:spLocks noChangeArrowheads="1"/>
                </p:cNvSpPr>
                <p:nvPr/>
              </p:nvSpPr>
              <p:spPr bwMode="auto">
                <a:xfrm>
                  <a:off x="7197505" y="2311399"/>
                  <a:ext cx="1423369" cy="4297680"/>
                </a:xfrm>
                <a:prstGeom prst="roundRect">
                  <a:avLst>
                    <a:gd name="adj" fmla="val 16667"/>
                  </a:avLst>
                </a:prstGeom>
                <a:gradFill rotWithShape="1">
                  <a:gsLst>
                    <a:gs pos="0">
                      <a:schemeClr val="bg1"/>
                    </a:gs>
                    <a:gs pos="100000">
                      <a:srgbClr val="B7D9E5"/>
                    </a:gs>
                  </a:gsLst>
                  <a:lin ang="5400000" scaled="1"/>
                </a:gradFill>
                <a:ln w="12700">
                  <a:solidFill>
                    <a:srgbClr val="84BDD6"/>
                  </a:solidFill>
                  <a:round/>
                  <a:headEnd/>
                  <a:tailEnd/>
                </a:ln>
              </p:spPr>
              <p:txBody>
                <a:bodyPr wrap="none" anchor="ctr"/>
                <a:lstStyle/>
                <a:p>
                  <a:endParaRPr lang="en-US" sz="1400" dirty="0">
                    <a:latin typeface="+mn-lt"/>
                  </a:endParaRPr>
                </a:p>
              </p:txBody>
            </p:sp>
            <p:sp>
              <p:nvSpPr>
                <p:cNvPr id="11" name="AutoShape 21"/>
                <p:cNvSpPr>
                  <a:spLocks noChangeArrowheads="1"/>
                </p:cNvSpPr>
                <p:nvPr/>
              </p:nvSpPr>
              <p:spPr bwMode="auto">
                <a:xfrm>
                  <a:off x="476251" y="2311400"/>
                  <a:ext cx="3221896" cy="4297680"/>
                </a:xfrm>
                <a:prstGeom prst="roundRect">
                  <a:avLst>
                    <a:gd name="adj" fmla="val 16667"/>
                  </a:avLst>
                </a:prstGeom>
                <a:gradFill rotWithShape="1">
                  <a:gsLst>
                    <a:gs pos="0">
                      <a:srgbClr val="FFFFCC">
                        <a:alpha val="0"/>
                      </a:srgbClr>
                    </a:gs>
                    <a:gs pos="64999">
                      <a:srgbClr val="F0EBD5"/>
                    </a:gs>
                    <a:gs pos="100000">
                      <a:srgbClr val="D1C39F"/>
                    </a:gs>
                  </a:gsLst>
                  <a:lin ang="5400000" scaled="0"/>
                </a:gradFill>
                <a:ln w="12700" algn="ctr">
                  <a:gradFill>
                    <a:gsLst>
                      <a:gs pos="0">
                        <a:srgbClr val="FFEFD1"/>
                      </a:gs>
                      <a:gs pos="64999">
                        <a:srgbClr val="F0EBD5"/>
                      </a:gs>
                      <a:gs pos="100000">
                        <a:srgbClr val="D1C39F"/>
                      </a:gs>
                    </a:gsLst>
                    <a:lin ang="5400000" scaled="0"/>
                  </a:gradFill>
                  <a:round/>
                  <a:headEnd/>
                  <a:tailEnd/>
                </a:ln>
              </p:spPr>
              <p:txBody>
                <a:bodyPr wrap="none" anchor="ctr"/>
                <a:lstStyle/>
                <a:p>
                  <a:endParaRPr lang="en-US" sz="1400" dirty="0">
                    <a:latin typeface="+mn-lt"/>
                  </a:endParaRPr>
                </a:p>
              </p:txBody>
            </p:sp>
            <p:sp>
              <p:nvSpPr>
                <p:cNvPr id="12" name="Freeform 20"/>
                <p:cNvSpPr>
                  <a:spLocks/>
                </p:cNvSpPr>
                <p:nvPr/>
              </p:nvSpPr>
              <p:spPr bwMode="auto">
                <a:xfrm>
                  <a:off x="4220647" y="3674302"/>
                  <a:ext cx="1872343" cy="1436914"/>
                </a:xfrm>
                <a:custGeom>
                  <a:avLst/>
                  <a:gdLst>
                    <a:gd name="T0" fmla="*/ 786968157 w 1020"/>
                    <a:gd name="T1" fmla="*/ 1982016351 h 783"/>
                    <a:gd name="T2" fmla="*/ 414586169 w 1020"/>
                    <a:gd name="T3" fmla="*/ 2024987375 h 783"/>
                    <a:gd name="T4" fmla="*/ 116679802 w 1020"/>
                    <a:gd name="T5" fmla="*/ 1858476296 h 783"/>
                    <a:gd name="T6" fmla="*/ 2483052 w 1020"/>
                    <a:gd name="T7" fmla="*/ 1482484344 h 783"/>
                    <a:gd name="T8" fmla="*/ 96820098 w 1020"/>
                    <a:gd name="T9" fmla="*/ 1170947699 h 783"/>
                    <a:gd name="T10" fmla="*/ 240807180 w 1020"/>
                    <a:gd name="T11" fmla="*/ 1074264534 h 783"/>
                    <a:gd name="T12" fmla="*/ 295423268 w 1020"/>
                    <a:gd name="T13" fmla="*/ 1036664888 h 783"/>
                    <a:gd name="T14" fmla="*/ 310318421 w 1020"/>
                    <a:gd name="T15" fmla="*/ 972208353 h 783"/>
                    <a:gd name="T16" fmla="*/ 290458742 w 1020"/>
                    <a:gd name="T17" fmla="*/ 848668093 h 783"/>
                    <a:gd name="T18" fmla="*/ 290458742 w 1020"/>
                    <a:gd name="T19" fmla="*/ 703642526 h 783"/>
                    <a:gd name="T20" fmla="*/ 384795764 w 1020"/>
                    <a:gd name="T21" fmla="*/ 558616960 h 783"/>
                    <a:gd name="T22" fmla="*/ 548644126 w 1020"/>
                    <a:gd name="T23" fmla="*/ 472676551 h 783"/>
                    <a:gd name="T24" fmla="*/ 712492389 w 1020"/>
                    <a:gd name="T25" fmla="*/ 445819661 h 783"/>
                    <a:gd name="T26" fmla="*/ 782003631 w 1020"/>
                    <a:gd name="T27" fmla="*/ 418962668 h 783"/>
                    <a:gd name="T28" fmla="*/ 791932683 w 1020"/>
                    <a:gd name="T29" fmla="*/ 311536748 h 783"/>
                    <a:gd name="T30" fmla="*/ 861444121 w 1020"/>
                    <a:gd name="T31" fmla="*/ 204110776 h 783"/>
                    <a:gd name="T32" fmla="*/ 970676296 w 1020"/>
                    <a:gd name="T33" fmla="*/ 150396996 h 783"/>
                    <a:gd name="T34" fmla="*/ 1104734253 w 1020"/>
                    <a:gd name="T35" fmla="*/ 139654240 h 783"/>
                    <a:gd name="T36" fmla="*/ 1159350341 w 1020"/>
                    <a:gd name="T37" fmla="*/ 150396996 h 783"/>
                    <a:gd name="T38" fmla="*/ 1174245494 w 1020"/>
                    <a:gd name="T39" fmla="*/ 118168728 h 783"/>
                    <a:gd name="T40" fmla="*/ 1238792210 w 1020"/>
                    <a:gd name="T41" fmla="*/ 48342415 h 783"/>
                    <a:gd name="T42" fmla="*/ 1348024385 w 1020"/>
                    <a:gd name="T43" fmla="*/ 10742759 h 783"/>
                    <a:gd name="T44" fmla="*/ 1521803276 w 1020"/>
                    <a:gd name="T45" fmla="*/ 10742759 h 783"/>
                    <a:gd name="T46" fmla="*/ 1645930605 w 1020"/>
                    <a:gd name="T47" fmla="*/ 69827940 h 783"/>
                    <a:gd name="T48" fmla="*/ 1765093802 w 1020"/>
                    <a:gd name="T49" fmla="*/ 161139752 h 783"/>
                    <a:gd name="T50" fmla="*/ 1814743789 w 1020"/>
                    <a:gd name="T51" fmla="*/ 295422614 h 783"/>
                    <a:gd name="T52" fmla="*/ 1824674416 w 1020"/>
                    <a:gd name="T53" fmla="*/ 365250528 h 783"/>
                    <a:gd name="T54" fmla="*/ 1904116285 w 1020"/>
                    <a:gd name="T55" fmla="*/ 359879150 h 783"/>
                    <a:gd name="T56" fmla="*/ 2018312987 w 1020"/>
                    <a:gd name="T57" fmla="*/ 402848534 h 783"/>
                    <a:gd name="T58" fmla="*/ 2142440316 w 1020"/>
                    <a:gd name="T59" fmla="*/ 537131448 h 783"/>
                    <a:gd name="T60" fmla="*/ 2147483647 w 1020"/>
                    <a:gd name="T61" fmla="*/ 698271148 h 783"/>
                    <a:gd name="T62" fmla="*/ 2147483647 w 1020"/>
                    <a:gd name="T63" fmla="*/ 870153810 h 783"/>
                    <a:gd name="T64" fmla="*/ 2147483647 w 1020"/>
                    <a:gd name="T65" fmla="*/ 1004436620 h 783"/>
                    <a:gd name="T66" fmla="*/ 2147483647 w 1020"/>
                    <a:gd name="T67" fmla="*/ 1031293510 h 783"/>
                    <a:gd name="T68" fmla="*/ 2147483647 w 1020"/>
                    <a:gd name="T69" fmla="*/ 1111862541 h 783"/>
                    <a:gd name="T70" fmla="*/ 2147483647 w 1020"/>
                    <a:gd name="T71" fmla="*/ 1230031218 h 783"/>
                    <a:gd name="T72" fmla="*/ 2147483647 w 1020"/>
                    <a:gd name="T73" fmla="*/ 1375058424 h 783"/>
                    <a:gd name="T74" fmla="*/ 2147483647 w 1020"/>
                    <a:gd name="T75" fmla="*/ 1611395777 h 783"/>
                    <a:gd name="T76" fmla="*/ 2147483647 w 1020"/>
                    <a:gd name="T77" fmla="*/ 1718822108 h 783"/>
                    <a:gd name="T78" fmla="*/ 2147483647 w 1020"/>
                    <a:gd name="T79" fmla="*/ 1729564864 h 783"/>
                    <a:gd name="T80" fmla="*/ 2147483647 w 1020"/>
                    <a:gd name="T81" fmla="*/ 1761793132 h 783"/>
                    <a:gd name="T82" fmla="*/ 2147483647 w 1020"/>
                    <a:gd name="T83" fmla="*/ 1831619406 h 783"/>
                    <a:gd name="T84" fmla="*/ 2077893600 w 1020"/>
                    <a:gd name="T85" fmla="*/ 1933675588 h 783"/>
                    <a:gd name="T86" fmla="*/ 1973627526 w 1020"/>
                    <a:gd name="T87" fmla="*/ 2003501863 h 783"/>
                    <a:gd name="T88" fmla="*/ 1789918008 w 1020"/>
                    <a:gd name="T89" fmla="*/ 2008873241 h 783"/>
                    <a:gd name="T90" fmla="*/ 1660826153 w 1020"/>
                    <a:gd name="T91" fmla="*/ 1955161100 h 783"/>
                    <a:gd name="T92" fmla="*/ 1616140298 w 1020"/>
                    <a:gd name="T93" fmla="*/ 1906818698 h 783"/>
                    <a:gd name="T94" fmla="*/ 1576419364 w 1020"/>
                    <a:gd name="T95" fmla="*/ 1896075942 h 783"/>
                    <a:gd name="T96" fmla="*/ 1556558109 w 1020"/>
                    <a:gd name="T97" fmla="*/ 1933675588 h 783"/>
                    <a:gd name="T98" fmla="*/ 1447325933 w 1020"/>
                    <a:gd name="T99" fmla="*/ 2019615997 h 783"/>
                    <a:gd name="T100" fmla="*/ 1238792210 w 1020"/>
                    <a:gd name="T101" fmla="*/ 2094815289 h 783"/>
                    <a:gd name="T102" fmla="*/ 1035223012 w 1020"/>
                    <a:gd name="T103" fmla="*/ 2073329777 h 783"/>
                    <a:gd name="T104" fmla="*/ 886269902 w 1020"/>
                    <a:gd name="T105" fmla="*/ 2019615997 h 783"/>
                    <a:gd name="T106" fmla="*/ 786968157 w 1020"/>
                    <a:gd name="T107" fmla="*/ 1982016351 h 7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20"/>
                    <a:gd name="T163" fmla="*/ 0 h 783"/>
                    <a:gd name="T164" fmla="*/ 1020 w 1020"/>
                    <a:gd name="T165" fmla="*/ 783 h 7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20" h="783">
                      <a:moveTo>
                        <a:pt x="317" y="738"/>
                      </a:moveTo>
                      <a:cubicBezTo>
                        <a:pt x="285" y="738"/>
                        <a:pt x="212" y="762"/>
                        <a:pt x="167" y="754"/>
                      </a:cubicBezTo>
                      <a:cubicBezTo>
                        <a:pt x="122" y="746"/>
                        <a:pt x="75" y="726"/>
                        <a:pt x="47" y="692"/>
                      </a:cubicBezTo>
                      <a:cubicBezTo>
                        <a:pt x="19" y="658"/>
                        <a:pt x="2" y="595"/>
                        <a:pt x="1" y="552"/>
                      </a:cubicBezTo>
                      <a:cubicBezTo>
                        <a:pt x="0" y="509"/>
                        <a:pt x="23" y="461"/>
                        <a:pt x="39" y="436"/>
                      </a:cubicBezTo>
                      <a:cubicBezTo>
                        <a:pt x="55" y="411"/>
                        <a:pt x="84" y="408"/>
                        <a:pt x="97" y="400"/>
                      </a:cubicBezTo>
                      <a:cubicBezTo>
                        <a:pt x="110" y="392"/>
                        <a:pt x="114" y="392"/>
                        <a:pt x="119" y="386"/>
                      </a:cubicBezTo>
                      <a:cubicBezTo>
                        <a:pt x="124" y="380"/>
                        <a:pt x="125" y="374"/>
                        <a:pt x="125" y="362"/>
                      </a:cubicBezTo>
                      <a:cubicBezTo>
                        <a:pt x="125" y="350"/>
                        <a:pt x="118" y="333"/>
                        <a:pt x="117" y="316"/>
                      </a:cubicBezTo>
                      <a:cubicBezTo>
                        <a:pt x="116" y="299"/>
                        <a:pt x="111" y="280"/>
                        <a:pt x="117" y="262"/>
                      </a:cubicBezTo>
                      <a:cubicBezTo>
                        <a:pt x="123" y="244"/>
                        <a:pt x="138" y="222"/>
                        <a:pt x="155" y="208"/>
                      </a:cubicBezTo>
                      <a:cubicBezTo>
                        <a:pt x="172" y="194"/>
                        <a:pt x="199" y="183"/>
                        <a:pt x="221" y="176"/>
                      </a:cubicBezTo>
                      <a:cubicBezTo>
                        <a:pt x="243" y="169"/>
                        <a:pt x="271" y="169"/>
                        <a:pt x="287" y="166"/>
                      </a:cubicBezTo>
                      <a:cubicBezTo>
                        <a:pt x="303" y="163"/>
                        <a:pt x="310" y="164"/>
                        <a:pt x="315" y="156"/>
                      </a:cubicBezTo>
                      <a:cubicBezTo>
                        <a:pt x="320" y="148"/>
                        <a:pt x="314" y="129"/>
                        <a:pt x="319" y="116"/>
                      </a:cubicBezTo>
                      <a:cubicBezTo>
                        <a:pt x="324" y="103"/>
                        <a:pt x="335" y="86"/>
                        <a:pt x="347" y="76"/>
                      </a:cubicBezTo>
                      <a:cubicBezTo>
                        <a:pt x="359" y="66"/>
                        <a:pt x="375" y="60"/>
                        <a:pt x="391" y="56"/>
                      </a:cubicBezTo>
                      <a:cubicBezTo>
                        <a:pt x="407" y="52"/>
                        <a:pt x="432" y="52"/>
                        <a:pt x="445" y="52"/>
                      </a:cubicBezTo>
                      <a:cubicBezTo>
                        <a:pt x="458" y="52"/>
                        <a:pt x="462" y="57"/>
                        <a:pt x="467" y="56"/>
                      </a:cubicBezTo>
                      <a:cubicBezTo>
                        <a:pt x="472" y="55"/>
                        <a:pt x="468" y="50"/>
                        <a:pt x="473" y="44"/>
                      </a:cubicBezTo>
                      <a:cubicBezTo>
                        <a:pt x="478" y="38"/>
                        <a:pt x="487" y="25"/>
                        <a:pt x="499" y="18"/>
                      </a:cubicBezTo>
                      <a:cubicBezTo>
                        <a:pt x="511" y="11"/>
                        <a:pt x="524" y="6"/>
                        <a:pt x="543" y="4"/>
                      </a:cubicBezTo>
                      <a:cubicBezTo>
                        <a:pt x="562" y="2"/>
                        <a:pt x="593" y="0"/>
                        <a:pt x="613" y="4"/>
                      </a:cubicBezTo>
                      <a:cubicBezTo>
                        <a:pt x="633" y="8"/>
                        <a:pt x="647" y="17"/>
                        <a:pt x="663" y="26"/>
                      </a:cubicBezTo>
                      <a:cubicBezTo>
                        <a:pt x="679" y="35"/>
                        <a:pt x="700" y="46"/>
                        <a:pt x="711" y="60"/>
                      </a:cubicBezTo>
                      <a:cubicBezTo>
                        <a:pt x="722" y="74"/>
                        <a:pt x="727" y="97"/>
                        <a:pt x="731" y="110"/>
                      </a:cubicBezTo>
                      <a:cubicBezTo>
                        <a:pt x="735" y="123"/>
                        <a:pt x="729" y="132"/>
                        <a:pt x="735" y="136"/>
                      </a:cubicBezTo>
                      <a:cubicBezTo>
                        <a:pt x="741" y="140"/>
                        <a:pt x="754" y="132"/>
                        <a:pt x="767" y="134"/>
                      </a:cubicBezTo>
                      <a:cubicBezTo>
                        <a:pt x="780" y="136"/>
                        <a:pt x="797" y="139"/>
                        <a:pt x="813" y="150"/>
                      </a:cubicBezTo>
                      <a:cubicBezTo>
                        <a:pt x="829" y="161"/>
                        <a:pt x="849" y="182"/>
                        <a:pt x="863" y="200"/>
                      </a:cubicBezTo>
                      <a:cubicBezTo>
                        <a:pt x="877" y="218"/>
                        <a:pt x="892" y="240"/>
                        <a:pt x="899" y="260"/>
                      </a:cubicBezTo>
                      <a:cubicBezTo>
                        <a:pt x="906" y="280"/>
                        <a:pt x="909" y="305"/>
                        <a:pt x="905" y="324"/>
                      </a:cubicBezTo>
                      <a:cubicBezTo>
                        <a:pt x="901" y="343"/>
                        <a:pt x="873" y="364"/>
                        <a:pt x="873" y="374"/>
                      </a:cubicBezTo>
                      <a:cubicBezTo>
                        <a:pt x="873" y="384"/>
                        <a:pt x="892" y="377"/>
                        <a:pt x="907" y="384"/>
                      </a:cubicBezTo>
                      <a:cubicBezTo>
                        <a:pt x="922" y="391"/>
                        <a:pt x="947" y="402"/>
                        <a:pt x="963" y="414"/>
                      </a:cubicBezTo>
                      <a:cubicBezTo>
                        <a:pt x="979" y="426"/>
                        <a:pt x="996" y="442"/>
                        <a:pt x="1005" y="458"/>
                      </a:cubicBezTo>
                      <a:cubicBezTo>
                        <a:pt x="1014" y="474"/>
                        <a:pt x="1020" y="488"/>
                        <a:pt x="1017" y="512"/>
                      </a:cubicBezTo>
                      <a:cubicBezTo>
                        <a:pt x="1014" y="536"/>
                        <a:pt x="998" y="579"/>
                        <a:pt x="987" y="600"/>
                      </a:cubicBezTo>
                      <a:cubicBezTo>
                        <a:pt x="976" y="621"/>
                        <a:pt x="964" y="633"/>
                        <a:pt x="953" y="640"/>
                      </a:cubicBezTo>
                      <a:cubicBezTo>
                        <a:pt x="942" y="647"/>
                        <a:pt x="930" y="641"/>
                        <a:pt x="919" y="644"/>
                      </a:cubicBezTo>
                      <a:cubicBezTo>
                        <a:pt x="908" y="647"/>
                        <a:pt x="898" y="650"/>
                        <a:pt x="889" y="656"/>
                      </a:cubicBezTo>
                      <a:cubicBezTo>
                        <a:pt x="880" y="662"/>
                        <a:pt x="876" y="671"/>
                        <a:pt x="867" y="682"/>
                      </a:cubicBezTo>
                      <a:cubicBezTo>
                        <a:pt x="858" y="693"/>
                        <a:pt x="849" y="709"/>
                        <a:pt x="837" y="720"/>
                      </a:cubicBezTo>
                      <a:cubicBezTo>
                        <a:pt x="825" y="731"/>
                        <a:pt x="814" y="741"/>
                        <a:pt x="795" y="746"/>
                      </a:cubicBezTo>
                      <a:cubicBezTo>
                        <a:pt x="776" y="751"/>
                        <a:pt x="742" y="751"/>
                        <a:pt x="721" y="748"/>
                      </a:cubicBezTo>
                      <a:cubicBezTo>
                        <a:pt x="700" y="745"/>
                        <a:pt x="681" y="734"/>
                        <a:pt x="669" y="728"/>
                      </a:cubicBezTo>
                      <a:cubicBezTo>
                        <a:pt x="657" y="722"/>
                        <a:pt x="657" y="714"/>
                        <a:pt x="651" y="710"/>
                      </a:cubicBezTo>
                      <a:cubicBezTo>
                        <a:pt x="645" y="706"/>
                        <a:pt x="639" y="704"/>
                        <a:pt x="635" y="706"/>
                      </a:cubicBezTo>
                      <a:cubicBezTo>
                        <a:pt x="631" y="708"/>
                        <a:pt x="636" y="712"/>
                        <a:pt x="627" y="720"/>
                      </a:cubicBezTo>
                      <a:cubicBezTo>
                        <a:pt x="618" y="728"/>
                        <a:pt x="604" y="742"/>
                        <a:pt x="583" y="752"/>
                      </a:cubicBezTo>
                      <a:cubicBezTo>
                        <a:pt x="562" y="762"/>
                        <a:pt x="527" y="777"/>
                        <a:pt x="499" y="780"/>
                      </a:cubicBezTo>
                      <a:cubicBezTo>
                        <a:pt x="471" y="783"/>
                        <a:pt x="441" y="777"/>
                        <a:pt x="417" y="772"/>
                      </a:cubicBezTo>
                      <a:cubicBezTo>
                        <a:pt x="393" y="767"/>
                        <a:pt x="372" y="757"/>
                        <a:pt x="357" y="752"/>
                      </a:cubicBezTo>
                      <a:cubicBezTo>
                        <a:pt x="342" y="747"/>
                        <a:pt x="349" y="738"/>
                        <a:pt x="317" y="738"/>
                      </a:cubicBezTo>
                      <a:close/>
                    </a:path>
                  </a:pathLst>
                </a:custGeom>
                <a:gradFill rotWithShape="1">
                  <a:gsLst>
                    <a:gs pos="0">
                      <a:schemeClr val="bg1"/>
                    </a:gs>
                    <a:gs pos="100000">
                      <a:srgbClr val="E0CDA8"/>
                    </a:gs>
                  </a:gsLst>
                  <a:path path="rect">
                    <a:fillToRect l="50000" t="50000" r="50000" b="50000"/>
                  </a:path>
                </a:gradFill>
                <a:ln w="12700">
                  <a:noFill/>
                  <a:round/>
                  <a:headEnd/>
                  <a:tailEnd/>
                </a:ln>
                <a:effectLst>
                  <a:prstShdw prst="shdw17" dist="17961" dir="2700000">
                    <a:srgbClr val="867B65"/>
                  </a:prstShdw>
                </a:effectLst>
              </p:spPr>
              <p:txBody>
                <a:bodyPr wrap="none" anchor="ctr"/>
                <a:lstStyle/>
                <a:p>
                  <a:endParaRPr lang="en-US" sz="1400" dirty="0">
                    <a:latin typeface="+mn-lt"/>
                  </a:endParaRPr>
                </a:p>
              </p:txBody>
            </p:sp>
            <p:sp>
              <p:nvSpPr>
                <p:cNvPr id="13" name="Text Box 7"/>
                <p:cNvSpPr txBox="1">
                  <a:spLocks noChangeArrowheads="1"/>
                </p:cNvSpPr>
                <p:nvPr/>
              </p:nvSpPr>
              <p:spPr bwMode="auto">
                <a:xfrm>
                  <a:off x="4546010" y="4165235"/>
                  <a:ext cx="1176337" cy="451405"/>
                </a:xfrm>
                <a:prstGeom prst="rect">
                  <a:avLst/>
                </a:prstGeom>
                <a:noFill/>
                <a:ln w="9525">
                  <a:noFill/>
                  <a:miter lim="800000"/>
                  <a:headEnd/>
                  <a:tailEnd/>
                </a:ln>
              </p:spPr>
              <p:txBody>
                <a:bodyPr lIns="0" tIns="0" rIns="0" bIns="0" anchor="ctr" anchorCtr="1">
                  <a:spAutoFit/>
                </a:bodyPr>
                <a:lstStyle/>
                <a:p>
                  <a:pPr algn="ctr"/>
                  <a:r>
                    <a:rPr lang="en-US" sz="1100" b="1" dirty="0" smtClean="0">
                      <a:latin typeface="+mn-lt"/>
                      <a:cs typeface="Arial" charset="0"/>
                    </a:rPr>
                    <a:t>Service Provider Network</a:t>
                  </a:r>
                  <a:endParaRPr lang="en-US" sz="1100" b="1" dirty="0">
                    <a:latin typeface="+mn-lt"/>
                    <a:cs typeface="Arial" charset="0"/>
                  </a:endParaRPr>
                </a:p>
              </p:txBody>
            </p:sp>
            <p:sp>
              <p:nvSpPr>
                <p:cNvPr id="14" name="TextBox 13"/>
                <p:cNvSpPr txBox="1"/>
                <p:nvPr/>
              </p:nvSpPr>
              <p:spPr>
                <a:xfrm>
                  <a:off x="6691251" y="3114023"/>
                  <a:ext cx="1566861" cy="328295"/>
                </a:xfrm>
                <a:prstGeom prst="rect">
                  <a:avLst/>
                </a:prstGeom>
                <a:noFill/>
              </p:spPr>
              <p:txBody>
                <a:bodyPr wrap="square" rtlCol="0">
                  <a:spAutoFit/>
                </a:bodyPr>
                <a:lstStyle/>
                <a:p>
                  <a:r>
                    <a:rPr lang="en-US" sz="1000" b="1" dirty="0" smtClean="0">
                      <a:latin typeface="+mn-lt"/>
                    </a:rPr>
                    <a:t>ETX-203AX/</a:t>
                  </a:r>
                  <a:r>
                    <a:rPr lang="en-US" sz="1000" b="1" dirty="0" smtClean="0">
                      <a:solidFill>
                        <a:srgbClr val="C00000"/>
                      </a:solidFill>
                      <a:latin typeface="+mn-lt"/>
                    </a:rPr>
                    <a:t>ETX-205A</a:t>
                  </a:r>
                  <a:endParaRPr lang="en-US" sz="1000" b="1" dirty="0">
                    <a:solidFill>
                      <a:srgbClr val="C00000"/>
                    </a:solidFill>
                    <a:latin typeface="+mn-lt"/>
                  </a:endParaRPr>
                </a:p>
              </p:txBody>
            </p:sp>
            <p:sp>
              <p:nvSpPr>
                <p:cNvPr id="15" name="TextBox 14"/>
                <p:cNvSpPr txBox="1"/>
                <p:nvPr/>
              </p:nvSpPr>
              <p:spPr>
                <a:xfrm>
                  <a:off x="6998062" y="5685982"/>
                  <a:ext cx="1143551" cy="328295"/>
                </a:xfrm>
                <a:prstGeom prst="rect">
                  <a:avLst/>
                </a:prstGeom>
                <a:noFill/>
              </p:spPr>
              <p:txBody>
                <a:bodyPr wrap="square" rtlCol="0">
                  <a:spAutoFit/>
                </a:bodyPr>
                <a:lstStyle/>
                <a:p>
                  <a:r>
                    <a:rPr lang="en-US" sz="1000" b="1" dirty="0" smtClean="0">
                      <a:latin typeface="+mn-lt"/>
                    </a:rPr>
                    <a:t>ETX-203AM</a:t>
                  </a:r>
                  <a:endParaRPr lang="en-US" sz="1000" dirty="0">
                    <a:latin typeface="+mn-lt"/>
                  </a:endParaRPr>
                </a:p>
              </p:txBody>
            </p:sp>
            <p:cxnSp>
              <p:nvCxnSpPr>
                <p:cNvPr id="16" name="Straight Connector 15"/>
                <p:cNvCxnSpPr/>
                <p:nvPr/>
              </p:nvCxnSpPr>
              <p:spPr>
                <a:xfrm rot="10800000">
                  <a:off x="3630902" y="4586838"/>
                  <a:ext cx="48741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338611" y="2702639"/>
                  <a:ext cx="2238107" cy="473463"/>
                </a:xfrm>
                <a:prstGeom prst="rect">
                  <a:avLst/>
                </a:prstGeom>
                <a:noFill/>
              </p:spPr>
              <p:txBody>
                <a:bodyPr wrap="square" rtlCol="0">
                  <a:spAutoFit/>
                </a:bodyPr>
                <a:lstStyle/>
                <a:p>
                  <a:pPr algn="ctr">
                    <a:lnSpc>
                      <a:spcPct val="85000"/>
                    </a:lnSpc>
                  </a:pPr>
                  <a:r>
                    <a:rPr lang="en-US" sz="1000" dirty="0" smtClean="0">
                      <a:latin typeface="+mn-lt"/>
                    </a:rPr>
                    <a:t/>
                  </a:r>
                  <a:br>
                    <a:rPr lang="en-US" sz="1000" dirty="0" smtClean="0">
                      <a:latin typeface="+mn-lt"/>
                    </a:rPr>
                  </a:br>
                  <a:r>
                    <a:rPr lang="en-US" sz="1000" dirty="0" smtClean="0">
                      <a:latin typeface="+mn-lt"/>
                    </a:rPr>
                    <a:t>Enhanced TM, OAM</a:t>
                  </a:r>
                </a:p>
              </p:txBody>
            </p:sp>
            <p:cxnSp>
              <p:nvCxnSpPr>
                <p:cNvPr id="18" name="Elbow Connector 17"/>
                <p:cNvCxnSpPr>
                  <a:stCxn id="40" idx="1"/>
                  <a:endCxn id="29" idx="3"/>
                </p:cNvCxnSpPr>
                <p:nvPr/>
              </p:nvCxnSpPr>
              <p:spPr>
                <a:xfrm rot="10800000" flipV="1">
                  <a:off x="6039246" y="3024496"/>
                  <a:ext cx="1045753" cy="952454"/>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26" descr="lsr"/>
                <p:cNvPicPr>
                  <a:picLocks noChangeAspect="1" noChangeArrowheads="1"/>
                </p:cNvPicPr>
                <p:nvPr/>
              </p:nvPicPr>
              <p:blipFill>
                <a:blip r:embed="rId3" cstate="print"/>
                <a:srcRect/>
                <a:stretch>
                  <a:fillRect/>
                </a:stretch>
              </p:blipFill>
              <p:spPr bwMode="auto">
                <a:xfrm>
                  <a:off x="5913208" y="4689568"/>
                  <a:ext cx="389819" cy="404949"/>
                </a:xfrm>
                <a:prstGeom prst="rect">
                  <a:avLst/>
                </a:prstGeom>
                <a:noFill/>
                <a:ln w="9525">
                  <a:noFill/>
                  <a:miter lim="800000"/>
                  <a:headEnd/>
                  <a:tailEnd/>
                </a:ln>
                <a:effectLst>
                  <a:outerShdw blurRad="50800" dist="50800" dir="5400000" sx="1000" sy="1000" algn="ctr" rotWithShape="0">
                    <a:srgbClr val="000000"/>
                  </a:outerShdw>
                </a:effectLst>
              </p:spPr>
            </p:pic>
            <p:cxnSp>
              <p:nvCxnSpPr>
                <p:cNvPr id="20" name="Straight Connector 19"/>
                <p:cNvCxnSpPr/>
                <p:nvPr/>
              </p:nvCxnSpPr>
              <p:spPr>
                <a:xfrm flipV="1">
                  <a:off x="7347021" y="3064687"/>
                  <a:ext cx="10624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542884" y="5638088"/>
                  <a:ext cx="499391" cy="7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36"/>
                <p:cNvGrpSpPr>
                  <a:grpSpLocks/>
                </p:cNvGrpSpPr>
                <p:nvPr/>
              </p:nvGrpSpPr>
              <p:grpSpPr bwMode="auto">
                <a:xfrm>
                  <a:off x="7491359" y="2041397"/>
                  <a:ext cx="107" cy="375"/>
                  <a:chOff x="2141" y="1226"/>
                  <a:chExt cx="107" cy="375"/>
                </a:xfrm>
              </p:grpSpPr>
              <p:sp>
                <p:nvSpPr>
                  <p:cNvPr id="79" name="Line 31"/>
                  <p:cNvSpPr>
                    <a:spLocks noChangeShapeType="1"/>
                  </p:cNvSpPr>
                  <p:nvPr/>
                </p:nvSpPr>
                <p:spPr bwMode="auto">
                  <a:xfrm flipH="1">
                    <a:off x="2141" y="1601"/>
                    <a:ext cx="52" cy="0"/>
                  </a:xfrm>
                  <a:prstGeom prst="line">
                    <a:avLst/>
                  </a:prstGeom>
                  <a:noFill/>
                  <a:ln w="12700">
                    <a:solidFill>
                      <a:schemeClr val="tx1"/>
                    </a:solidFill>
                    <a:round/>
                    <a:headEnd/>
                    <a:tailEnd/>
                  </a:ln>
                </p:spPr>
                <p:txBody>
                  <a:bodyPr/>
                  <a:lstStyle/>
                  <a:p>
                    <a:endParaRPr lang="en-US" sz="1400" dirty="0">
                      <a:latin typeface="+mn-lt"/>
                    </a:endParaRPr>
                  </a:p>
                </p:txBody>
              </p:sp>
              <p:sp>
                <p:nvSpPr>
                  <p:cNvPr id="80" name="Line 32"/>
                  <p:cNvSpPr>
                    <a:spLocks noChangeShapeType="1"/>
                  </p:cNvSpPr>
                  <p:nvPr/>
                </p:nvSpPr>
                <p:spPr bwMode="auto">
                  <a:xfrm flipH="1">
                    <a:off x="2196" y="1507"/>
                    <a:ext cx="52" cy="0"/>
                  </a:xfrm>
                  <a:prstGeom prst="line">
                    <a:avLst/>
                  </a:prstGeom>
                  <a:noFill/>
                  <a:ln w="12700">
                    <a:solidFill>
                      <a:schemeClr val="tx1"/>
                    </a:solidFill>
                    <a:round/>
                    <a:headEnd/>
                    <a:tailEnd/>
                  </a:ln>
                </p:spPr>
                <p:txBody>
                  <a:bodyPr/>
                  <a:lstStyle/>
                  <a:p>
                    <a:endParaRPr lang="en-US" sz="1400" dirty="0">
                      <a:latin typeface="+mn-lt"/>
                    </a:endParaRPr>
                  </a:p>
                </p:txBody>
              </p:sp>
              <p:sp>
                <p:nvSpPr>
                  <p:cNvPr id="81" name="Line 33"/>
                  <p:cNvSpPr>
                    <a:spLocks noChangeShapeType="1"/>
                  </p:cNvSpPr>
                  <p:nvPr/>
                </p:nvSpPr>
                <p:spPr bwMode="auto">
                  <a:xfrm flipH="1">
                    <a:off x="2141" y="1413"/>
                    <a:ext cx="52" cy="0"/>
                  </a:xfrm>
                  <a:prstGeom prst="line">
                    <a:avLst/>
                  </a:prstGeom>
                  <a:noFill/>
                  <a:ln w="12700">
                    <a:solidFill>
                      <a:schemeClr val="tx1"/>
                    </a:solidFill>
                    <a:round/>
                    <a:headEnd/>
                    <a:tailEnd/>
                  </a:ln>
                </p:spPr>
                <p:txBody>
                  <a:bodyPr/>
                  <a:lstStyle/>
                  <a:p>
                    <a:endParaRPr lang="en-US" sz="1400" dirty="0">
                      <a:latin typeface="+mn-lt"/>
                    </a:endParaRPr>
                  </a:p>
                </p:txBody>
              </p:sp>
              <p:sp>
                <p:nvSpPr>
                  <p:cNvPr id="82" name="Line 34"/>
                  <p:cNvSpPr>
                    <a:spLocks noChangeShapeType="1"/>
                  </p:cNvSpPr>
                  <p:nvPr/>
                </p:nvSpPr>
                <p:spPr bwMode="auto">
                  <a:xfrm flipH="1">
                    <a:off x="2196" y="1319"/>
                    <a:ext cx="52" cy="0"/>
                  </a:xfrm>
                  <a:prstGeom prst="line">
                    <a:avLst/>
                  </a:prstGeom>
                  <a:noFill/>
                  <a:ln w="12700">
                    <a:solidFill>
                      <a:schemeClr val="tx1"/>
                    </a:solidFill>
                    <a:round/>
                    <a:headEnd/>
                    <a:tailEnd/>
                  </a:ln>
                </p:spPr>
                <p:txBody>
                  <a:bodyPr/>
                  <a:lstStyle/>
                  <a:p>
                    <a:endParaRPr lang="en-US" sz="1400" dirty="0">
                      <a:latin typeface="+mn-lt"/>
                    </a:endParaRPr>
                  </a:p>
                </p:txBody>
              </p:sp>
              <p:sp>
                <p:nvSpPr>
                  <p:cNvPr id="83" name="Line 35"/>
                  <p:cNvSpPr>
                    <a:spLocks noChangeShapeType="1"/>
                  </p:cNvSpPr>
                  <p:nvPr/>
                </p:nvSpPr>
                <p:spPr bwMode="auto">
                  <a:xfrm flipH="1">
                    <a:off x="2141" y="1226"/>
                    <a:ext cx="52" cy="0"/>
                  </a:xfrm>
                  <a:prstGeom prst="line">
                    <a:avLst/>
                  </a:prstGeom>
                  <a:noFill/>
                  <a:ln w="12700">
                    <a:solidFill>
                      <a:schemeClr val="tx1"/>
                    </a:solidFill>
                    <a:round/>
                    <a:headEnd/>
                    <a:tailEnd/>
                  </a:ln>
                </p:spPr>
                <p:txBody>
                  <a:bodyPr/>
                  <a:lstStyle/>
                  <a:p>
                    <a:endParaRPr lang="en-US" sz="1400" dirty="0">
                      <a:latin typeface="+mn-lt"/>
                    </a:endParaRPr>
                  </a:p>
                </p:txBody>
              </p:sp>
            </p:grpSp>
            <p:pic>
              <p:nvPicPr>
                <p:cNvPr id="23" name="Picture 22" descr="D:\Ben-k-data\My Documents\My Pictures\שונות\RAD Logos\EMS-MAP.PNG"/>
                <p:cNvPicPr>
                  <a:picLocks noChangeAspect="1" noChangeArrowheads="1"/>
                </p:cNvPicPr>
                <p:nvPr/>
              </p:nvPicPr>
              <p:blipFill>
                <a:blip r:embed="rId4" cstate="print"/>
                <a:stretch>
                  <a:fillRect/>
                </a:stretch>
              </p:blipFill>
              <p:spPr bwMode="auto">
                <a:xfrm>
                  <a:off x="4314316" y="1309897"/>
                  <a:ext cx="1089155" cy="685084"/>
                </a:xfrm>
                <a:prstGeom prst="rect">
                  <a:avLst/>
                </a:prstGeom>
                <a:noFill/>
                <a:ln>
                  <a:noFill/>
                </a:ln>
                <a:effectLst>
                  <a:outerShdw blurRad="50800" dist="152400" dir="2700000" algn="tl" rotWithShape="0">
                    <a:prstClr val="black">
                      <a:alpha val="25000"/>
                    </a:prstClr>
                  </a:outerShdw>
                </a:effectLst>
              </p:spPr>
            </p:pic>
            <p:sp>
              <p:nvSpPr>
                <p:cNvPr id="24" name="TextBox 23"/>
                <p:cNvSpPr txBox="1"/>
                <p:nvPr/>
              </p:nvSpPr>
              <p:spPr>
                <a:xfrm>
                  <a:off x="6435292" y="2784392"/>
                  <a:ext cx="502428" cy="280077"/>
                </a:xfrm>
                <a:prstGeom prst="rect">
                  <a:avLst/>
                </a:prstGeom>
                <a:noFill/>
              </p:spPr>
              <p:txBody>
                <a:bodyPr wrap="square" rtlCol="0">
                  <a:spAutoFit/>
                </a:bodyPr>
                <a:lstStyle/>
                <a:p>
                  <a:pPr algn="ctr">
                    <a:lnSpc>
                      <a:spcPct val="85000"/>
                    </a:lnSpc>
                  </a:pPr>
                  <a:r>
                    <a:rPr lang="en-US" sz="900" b="1" dirty="0" err="1" smtClean="0">
                      <a:latin typeface="+mn-lt"/>
                    </a:rPr>
                    <a:t>GbE</a:t>
                  </a:r>
                  <a:endParaRPr lang="en-US" sz="900" b="1" dirty="0" smtClean="0">
                    <a:latin typeface="+mn-lt"/>
                  </a:endParaRPr>
                </a:p>
              </p:txBody>
            </p:sp>
            <p:sp>
              <p:nvSpPr>
                <p:cNvPr id="25" name="TextBox 24"/>
                <p:cNvSpPr txBox="1"/>
                <p:nvPr/>
              </p:nvSpPr>
              <p:spPr>
                <a:xfrm>
                  <a:off x="6992081" y="4491447"/>
                  <a:ext cx="1035232" cy="328295"/>
                </a:xfrm>
                <a:prstGeom prst="rect">
                  <a:avLst/>
                </a:prstGeom>
                <a:noFill/>
              </p:spPr>
              <p:txBody>
                <a:bodyPr wrap="square" rtlCol="0">
                  <a:spAutoFit/>
                </a:bodyPr>
                <a:lstStyle/>
                <a:p>
                  <a:r>
                    <a:rPr lang="en-US" sz="1000" b="1" dirty="0" smtClean="0">
                      <a:latin typeface="+mn-lt"/>
                    </a:rPr>
                    <a:t>ETX-203AM</a:t>
                  </a:r>
                  <a:endParaRPr lang="en-US" sz="1000" dirty="0">
                    <a:latin typeface="+mn-lt"/>
                  </a:endParaRPr>
                </a:p>
              </p:txBody>
            </p:sp>
            <p:cxnSp>
              <p:nvCxnSpPr>
                <p:cNvPr id="26" name="Straight Connector 25"/>
                <p:cNvCxnSpPr/>
                <p:nvPr/>
              </p:nvCxnSpPr>
              <p:spPr>
                <a:xfrm flipV="1">
                  <a:off x="7525468" y="4366622"/>
                  <a:ext cx="914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36"/>
                <p:cNvGrpSpPr>
                  <a:grpSpLocks/>
                </p:cNvGrpSpPr>
                <p:nvPr/>
              </p:nvGrpSpPr>
              <p:grpSpPr bwMode="auto">
                <a:xfrm>
                  <a:off x="7487005" y="3343332"/>
                  <a:ext cx="107" cy="375"/>
                  <a:chOff x="2141" y="1226"/>
                  <a:chExt cx="107" cy="375"/>
                </a:xfrm>
              </p:grpSpPr>
              <p:sp>
                <p:nvSpPr>
                  <p:cNvPr id="74" name="Line 31"/>
                  <p:cNvSpPr>
                    <a:spLocks noChangeShapeType="1"/>
                  </p:cNvSpPr>
                  <p:nvPr/>
                </p:nvSpPr>
                <p:spPr bwMode="auto">
                  <a:xfrm flipH="1">
                    <a:off x="2141" y="1601"/>
                    <a:ext cx="52" cy="0"/>
                  </a:xfrm>
                  <a:prstGeom prst="line">
                    <a:avLst/>
                  </a:prstGeom>
                  <a:noFill/>
                  <a:ln w="12700">
                    <a:solidFill>
                      <a:schemeClr val="tx1"/>
                    </a:solidFill>
                    <a:round/>
                    <a:headEnd/>
                    <a:tailEnd/>
                  </a:ln>
                </p:spPr>
                <p:txBody>
                  <a:bodyPr/>
                  <a:lstStyle/>
                  <a:p>
                    <a:endParaRPr lang="en-US" sz="1400" dirty="0">
                      <a:latin typeface="+mn-lt"/>
                    </a:endParaRPr>
                  </a:p>
                </p:txBody>
              </p:sp>
              <p:sp>
                <p:nvSpPr>
                  <p:cNvPr id="75" name="Line 32"/>
                  <p:cNvSpPr>
                    <a:spLocks noChangeShapeType="1"/>
                  </p:cNvSpPr>
                  <p:nvPr/>
                </p:nvSpPr>
                <p:spPr bwMode="auto">
                  <a:xfrm flipH="1">
                    <a:off x="2196" y="1507"/>
                    <a:ext cx="52" cy="0"/>
                  </a:xfrm>
                  <a:prstGeom prst="line">
                    <a:avLst/>
                  </a:prstGeom>
                  <a:noFill/>
                  <a:ln w="12700">
                    <a:solidFill>
                      <a:schemeClr val="tx1"/>
                    </a:solidFill>
                    <a:round/>
                    <a:headEnd/>
                    <a:tailEnd/>
                  </a:ln>
                </p:spPr>
                <p:txBody>
                  <a:bodyPr/>
                  <a:lstStyle/>
                  <a:p>
                    <a:endParaRPr lang="en-US" sz="1400" dirty="0">
                      <a:latin typeface="+mn-lt"/>
                    </a:endParaRPr>
                  </a:p>
                </p:txBody>
              </p:sp>
              <p:sp>
                <p:nvSpPr>
                  <p:cNvPr id="76" name="Line 33"/>
                  <p:cNvSpPr>
                    <a:spLocks noChangeShapeType="1"/>
                  </p:cNvSpPr>
                  <p:nvPr/>
                </p:nvSpPr>
                <p:spPr bwMode="auto">
                  <a:xfrm flipH="1">
                    <a:off x="2141" y="1413"/>
                    <a:ext cx="52" cy="0"/>
                  </a:xfrm>
                  <a:prstGeom prst="line">
                    <a:avLst/>
                  </a:prstGeom>
                  <a:noFill/>
                  <a:ln w="12700">
                    <a:solidFill>
                      <a:schemeClr val="tx1"/>
                    </a:solidFill>
                    <a:round/>
                    <a:headEnd/>
                    <a:tailEnd/>
                  </a:ln>
                </p:spPr>
                <p:txBody>
                  <a:bodyPr/>
                  <a:lstStyle/>
                  <a:p>
                    <a:endParaRPr lang="en-US" sz="1400" dirty="0">
                      <a:latin typeface="+mn-lt"/>
                    </a:endParaRPr>
                  </a:p>
                </p:txBody>
              </p:sp>
              <p:sp>
                <p:nvSpPr>
                  <p:cNvPr id="77" name="Line 34"/>
                  <p:cNvSpPr>
                    <a:spLocks noChangeShapeType="1"/>
                  </p:cNvSpPr>
                  <p:nvPr/>
                </p:nvSpPr>
                <p:spPr bwMode="auto">
                  <a:xfrm flipH="1">
                    <a:off x="2196" y="1319"/>
                    <a:ext cx="52" cy="0"/>
                  </a:xfrm>
                  <a:prstGeom prst="line">
                    <a:avLst/>
                  </a:prstGeom>
                  <a:noFill/>
                  <a:ln w="12700">
                    <a:solidFill>
                      <a:schemeClr val="tx1"/>
                    </a:solidFill>
                    <a:round/>
                    <a:headEnd/>
                    <a:tailEnd/>
                  </a:ln>
                </p:spPr>
                <p:txBody>
                  <a:bodyPr/>
                  <a:lstStyle/>
                  <a:p>
                    <a:endParaRPr lang="en-US" sz="1400" dirty="0">
                      <a:latin typeface="+mn-lt"/>
                    </a:endParaRPr>
                  </a:p>
                </p:txBody>
              </p:sp>
              <p:sp>
                <p:nvSpPr>
                  <p:cNvPr id="78" name="Line 35"/>
                  <p:cNvSpPr>
                    <a:spLocks noChangeShapeType="1"/>
                  </p:cNvSpPr>
                  <p:nvPr/>
                </p:nvSpPr>
                <p:spPr bwMode="auto">
                  <a:xfrm flipH="1">
                    <a:off x="2141" y="1226"/>
                    <a:ext cx="52" cy="0"/>
                  </a:xfrm>
                  <a:prstGeom prst="line">
                    <a:avLst/>
                  </a:prstGeom>
                  <a:noFill/>
                  <a:ln w="12700">
                    <a:solidFill>
                      <a:schemeClr val="tx1"/>
                    </a:solidFill>
                    <a:round/>
                    <a:headEnd/>
                    <a:tailEnd/>
                  </a:ln>
                </p:spPr>
                <p:txBody>
                  <a:bodyPr/>
                  <a:lstStyle/>
                  <a:p>
                    <a:endParaRPr lang="en-US" sz="1400" dirty="0">
                      <a:latin typeface="+mn-lt"/>
                    </a:endParaRPr>
                  </a:p>
                </p:txBody>
              </p:sp>
            </p:grpSp>
            <p:cxnSp>
              <p:nvCxnSpPr>
                <p:cNvPr id="28" name="Straight Connector 27"/>
                <p:cNvCxnSpPr>
                  <a:stCxn id="5" idx="1"/>
                  <a:endCxn id="7" idx="3"/>
                </p:cNvCxnSpPr>
                <p:nvPr/>
              </p:nvCxnSpPr>
              <p:spPr>
                <a:xfrm rot="10800000" flipV="1">
                  <a:off x="6066433" y="4400837"/>
                  <a:ext cx="1125357" cy="1147"/>
                </a:xfrm>
                <a:prstGeom prst="line">
                  <a:avLst/>
                </a:prstGeom>
                <a:ln w="22225" cmpd="dbl">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Picture 26" descr="lsr"/>
                <p:cNvPicPr>
                  <a:picLocks noChangeAspect="1" noChangeArrowheads="1"/>
                </p:cNvPicPr>
                <p:nvPr/>
              </p:nvPicPr>
              <p:blipFill>
                <a:blip r:embed="rId5" cstate="print"/>
                <a:srcRect/>
                <a:stretch>
                  <a:fillRect/>
                </a:stretch>
              </p:blipFill>
              <p:spPr bwMode="auto">
                <a:xfrm>
                  <a:off x="5630348" y="3764564"/>
                  <a:ext cx="408898" cy="424769"/>
                </a:xfrm>
                <a:prstGeom prst="rect">
                  <a:avLst/>
                </a:prstGeom>
                <a:noFill/>
                <a:ln w="9525">
                  <a:noFill/>
                  <a:miter lim="800000"/>
                  <a:headEnd/>
                  <a:tailEnd/>
                </a:ln>
                <a:effectLst>
                  <a:outerShdw blurRad="50800" dist="50800" dir="5400000" sx="1000" sy="1000" algn="ctr" rotWithShape="0">
                    <a:srgbClr val="000000"/>
                  </a:outerShdw>
                </a:effectLst>
              </p:spPr>
            </p:pic>
            <p:sp>
              <p:nvSpPr>
                <p:cNvPr id="30" name="TextBox 29"/>
                <p:cNvSpPr txBox="1"/>
                <p:nvPr/>
              </p:nvSpPr>
              <p:spPr>
                <a:xfrm>
                  <a:off x="6169726" y="4180359"/>
                  <a:ext cx="750573" cy="280077"/>
                </a:xfrm>
                <a:prstGeom prst="rect">
                  <a:avLst/>
                </a:prstGeom>
                <a:noFill/>
              </p:spPr>
              <p:txBody>
                <a:bodyPr wrap="square" rtlCol="0">
                  <a:spAutoFit/>
                </a:bodyPr>
                <a:lstStyle/>
                <a:p>
                  <a:pPr algn="ctr">
                    <a:lnSpc>
                      <a:spcPct val="85000"/>
                    </a:lnSpc>
                  </a:pPr>
                  <a:r>
                    <a:rPr lang="en-US" sz="900" b="1" dirty="0" smtClean="0">
                      <a:latin typeface="+mn-lt"/>
                    </a:rPr>
                    <a:t>SHDSL</a:t>
                  </a:r>
                </a:p>
              </p:txBody>
            </p:sp>
            <p:sp>
              <p:nvSpPr>
                <p:cNvPr id="31" name="Text Box 9"/>
                <p:cNvSpPr txBox="1">
                  <a:spLocks noChangeArrowheads="1"/>
                </p:cNvSpPr>
                <p:nvPr/>
              </p:nvSpPr>
              <p:spPr bwMode="auto">
                <a:xfrm>
                  <a:off x="6251404" y="5590457"/>
                  <a:ext cx="662940" cy="167878"/>
                </a:xfrm>
                <a:prstGeom prst="rect">
                  <a:avLst/>
                </a:prstGeom>
                <a:noFill/>
                <a:ln w="9525">
                  <a:noFill/>
                  <a:miter lim="800000"/>
                  <a:headEnd/>
                  <a:tailEnd/>
                </a:ln>
              </p:spPr>
              <p:txBody>
                <a:bodyPr wrap="square" lIns="0" tIns="0" rIns="0" bIns="0" anchor="ctr" anchorCtr="1">
                  <a:spAutoFit/>
                </a:bodyPr>
                <a:lstStyle/>
                <a:p>
                  <a:pPr algn="ctr"/>
                  <a:r>
                    <a:rPr lang="en-US" sz="800" b="1" dirty="0" smtClean="0">
                      <a:latin typeface="+mn-lt"/>
                    </a:rPr>
                    <a:t>SDH</a:t>
                  </a:r>
                  <a:endParaRPr lang="en-US" sz="800" b="1" dirty="0">
                    <a:latin typeface="+mn-lt"/>
                  </a:endParaRPr>
                </a:p>
              </p:txBody>
            </p:sp>
            <p:cxnSp>
              <p:nvCxnSpPr>
                <p:cNvPr id="32" name="Straight Connector 31"/>
                <p:cNvCxnSpPr/>
                <p:nvPr/>
              </p:nvCxnSpPr>
              <p:spPr>
                <a:xfrm rot="10800000" flipV="1">
                  <a:off x="6844675" y="5649310"/>
                  <a:ext cx="253565" cy="18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277351" y="2289638"/>
                  <a:ext cx="1042151" cy="506805"/>
                </a:xfrm>
                <a:prstGeom prst="rect">
                  <a:avLst/>
                </a:prstGeom>
                <a:noFill/>
              </p:spPr>
              <p:txBody>
                <a:bodyPr wrap="square" rtlCol="0">
                  <a:spAutoFit/>
                </a:bodyPr>
                <a:lstStyle/>
                <a:p>
                  <a:pPr algn="ctr">
                    <a:lnSpc>
                      <a:spcPct val="85000"/>
                    </a:lnSpc>
                  </a:pPr>
                  <a:r>
                    <a:rPr lang="en-US" sz="1100" b="1" dirty="0" smtClean="0">
                      <a:latin typeface="+mn-lt"/>
                    </a:rPr>
                    <a:t>Customer Premises</a:t>
                  </a:r>
                </a:p>
              </p:txBody>
            </p:sp>
            <p:pic>
              <p:nvPicPr>
                <p:cNvPr id="37" name="Picture 29" descr="branch"/>
                <p:cNvPicPr>
                  <a:picLocks noChangeAspect="1" noChangeArrowheads="1"/>
                </p:cNvPicPr>
                <p:nvPr/>
              </p:nvPicPr>
              <p:blipFill>
                <a:blip r:embed="rId6" cstate="print"/>
                <a:srcRect/>
                <a:stretch>
                  <a:fillRect/>
                </a:stretch>
              </p:blipFill>
              <p:spPr bwMode="auto">
                <a:xfrm>
                  <a:off x="8050730" y="2693934"/>
                  <a:ext cx="403125" cy="601528"/>
                </a:xfrm>
                <a:prstGeom prst="rect">
                  <a:avLst/>
                </a:prstGeom>
                <a:noFill/>
                <a:ln>
                  <a:miter lim="800000"/>
                  <a:headEnd/>
                  <a:tailEnd/>
                </a:ln>
              </p:spPr>
            </p:pic>
            <p:cxnSp>
              <p:nvCxnSpPr>
                <p:cNvPr id="38" name="Elbow Connector 37"/>
                <p:cNvCxnSpPr/>
                <p:nvPr/>
              </p:nvCxnSpPr>
              <p:spPr>
                <a:xfrm>
                  <a:off x="1703910" y="3656897"/>
                  <a:ext cx="914400" cy="914400"/>
                </a:xfrm>
                <a:prstGeom prst="bentConnector3">
                  <a:avLst>
                    <a:gd name="adj1" fmla="val 65238"/>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9" name="Picture 91" descr="rad4"/>
                <p:cNvPicPr>
                  <a:picLocks noChangeAspect="1" noChangeArrowheads="1"/>
                </p:cNvPicPr>
                <p:nvPr/>
              </p:nvPicPr>
              <p:blipFill>
                <a:blip r:embed="rId7" cstate="print"/>
                <a:srcRect/>
                <a:stretch>
                  <a:fillRect/>
                </a:stretch>
              </p:blipFill>
              <p:spPr bwMode="auto">
                <a:xfrm>
                  <a:off x="7084999" y="5463694"/>
                  <a:ext cx="691378" cy="277079"/>
                </a:xfrm>
                <a:prstGeom prst="rect">
                  <a:avLst/>
                </a:prstGeom>
                <a:noFill/>
                <a:ln w="9525">
                  <a:noFill/>
                  <a:miter lim="800000"/>
                  <a:headEnd/>
                  <a:tailEnd/>
                </a:ln>
              </p:spPr>
            </p:pic>
            <p:sp>
              <p:nvSpPr>
                <p:cNvPr id="41" name="TextBox 40"/>
                <p:cNvSpPr txBox="1"/>
                <p:nvPr/>
              </p:nvSpPr>
              <p:spPr>
                <a:xfrm>
                  <a:off x="656302" y="4615915"/>
                  <a:ext cx="1415229" cy="328295"/>
                </a:xfrm>
                <a:prstGeom prst="rect">
                  <a:avLst/>
                </a:prstGeom>
                <a:noFill/>
              </p:spPr>
              <p:txBody>
                <a:bodyPr wrap="square" rtlCol="0">
                  <a:spAutoFit/>
                </a:bodyPr>
                <a:lstStyle/>
                <a:p>
                  <a:r>
                    <a:rPr lang="en-US" sz="1000" b="1" dirty="0" smtClean="0">
                      <a:latin typeface="+mn-lt"/>
                    </a:rPr>
                    <a:t>ETX-204A/</a:t>
                  </a:r>
                  <a:r>
                    <a:rPr lang="en-US" sz="1000" b="1" dirty="0" smtClean="0">
                      <a:solidFill>
                        <a:srgbClr val="C00000"/>
                      </a:solidFill>
                      <a:latin typeface="+mn-lt"/>
                    </a:rPr>
                    <a:t>ETX-205A</a:t>
                  </a:r>
                  <a:endParaRPr lang="en-US" sz="1000" dirty="0">
                    <a:solidFill>
                      <a:srgbClr val="C00000"/>
                    </a:solidFill>
                    <a:latin typeface="+mn-lt"/>
                  </a:endParaRPr>
                </a:p>
              </p:txBody>
            </p:sp>
            <p:sp>
              <p:nvSpPr>
                <p:cNvPr id="42" name="TextBox 41"/>
                <p:cNvSpPr txBox="1"/>
                <p:nvPr/>
              </p:nvSpPr>
              <p:spPr>
                <a:xfrm>
                  <a:off x="1106256" y="3741816"/>
                  <a:ext cx="779695" cy="328295"/>
                </a:xfrm>
                <a:prstGeom prst="rect">
                  <a:avLst/>
                </a:prstGeom>
                <a:noFill/>
              </p:spPr>
              <p:txBody>
                <a:bodyPr wrap="square" rtlCol="0">
                  <a:spAutoFit/>
                </a:bodyPr>
                <a:lstStyle/>
                <a:p>
                  <a:r>
                    <a:rPr lang="en-US" sz="1000" b="1" dirty="0" smtClean="0">
                      <a:latin typeface="+mn-lt"/>
                    </a:rPr>
                    <a:t>ETX-220A</a:t>
                  </a:r>
                  <a:endParaRPr lang="en-US" sz="1000" dirty="0">
                    <a:latin typeface="+mn-lt"/>
                  </a:endParaRPr>
                </a:p>
              </p:txBody>
            </p:sp>
            <p:sp>
              <p:nvSpPr>
                <p:cNvPr id="43" name="TextBox 42"/>
                <p:cNvSpPr txBox="1"/>
                <p:nvPr/>
              </p:nvSpPr>
              <p:spPr>
                <a:xfrm>
                  <a:off x="727064" y="5659854"/>
                  <a:ext cx="1546645" cy="328295"/>
                </a:xfrm>
                <a:prstGeom prst="rect">
                  <a:avLst/>
                </a:prstGeom>
                <a:noFill/>
              </p:spPr>
              <p:txBody>
                <a:bodyPr wrap="square" rtlCol="0">
                  <a:spAutoFit/>
                </a:bodyPr>
                <a:lstStyle/>
                <a:p>
                  <a:r>
                    <a:rPr lang="en-US" sz="1000" b="1" dirty="0" smtClean="0">
                      <a:latin typeface="+mn-lt"/>
                    </a:rPr>
                    <a:t>ETX-203AM/</a:t>
                  </a:r>
                  <a:r>
                    <a:rPr lang="en-US" sz="1000" b="1" dirty="0" smtClean="0">
                      <a:solidFill>
                        <a:srgbClr val="C00000"/>
                      </a:solidFill>
                      <a:latin typeface="+mn-lt"/>
                    </a:rPr>
                    <a:t>ETX-205A</a:t>
                  </a:r>
                  <a:r>
                    <a:rPr lang="en-US" sz="1000" b="1" dirty="0" smtClean="0">
                      <a:latin typeface="+mn-lt"/>
                    </a:rPr>
                    <a:t> </a:t>
                  </a:r>
                  <a:endParaRPr lang="en-US" sz="1000" dirty="0">
                    <a:latin typeface="+mn-lt"/>
                  </a:endParaRPr>
                </a:p>
              </p:txBody>
            </p:sp>
            <p:sp>
              <p:nvSpPr>
                <p:cNvPr id="44" name="TextBox 43"/>
                <p:cNvSpPr txBox="1"/>
                <p:nvPr/>
              </p:nvSpPr>
              <p:spPr>
                <a:xfrm>
                  <a:off x="1788788" y="3398296"/>
                  <a:ext cx="613952" cy="281444"/>
                </a:xfrm>
                <a:prstGeom prst="rect">
                  <a:avLst/>
                </a:prstGeom>
                <a:noFill/>
              </p:spPr>
              <p:txBody>
                <a:bodyPr wrap="square" rtlCol="0">
                  <a:spAutoFit/>
                </a:bodyPr>
                <a:lstStyle/>
                <a:p>
                  <a:pPr algn="ctr">
                    <a:lnSpc>
                      <a:spcPct val="85000"/>
                    </a:lnSpc>
                  </a:pPr>
                  <a:r>
                    <a:rPr lang="en-US" sz="900" b="1" dirty="0" smtClean="0">
                      <a:latin typeface="+mn-lt"/>
                    </a:rPr>
                    <a:t>10 </a:t>
                  </a:r>
                  <a:r>
                    <a:rPr lang="en-US" sz="900" b="1" dirty="0" err="1" smtClean="0">
                      <a:latin typeface="+mn-lt"/>
                    </a:rPr>
                    <a:t>GbE</a:t>
                  </a:r>
                  <a:endParaRPr lang="en-US" sz="900" b="1" dirty="0" smtClean="0">
                    <a:latin typeface="+mn-lt"/>
                  </a:endParaRPr>
                </a:p>
              </p:txBody>
            </p:sp>
            <p:sp>
              <p:nvSpPr>
                <p:cNvPr id="45" name="TextBox 44"/>
                <p:cNvSpPr txBox="1"/>
                <p:nvPr/>
              </p:nvSpPr>
              <p:spPr>
                <a:xfrm>
                  <a:off x="3411855" y="4147758"/>
                  <a:ext cx="868679" cy="316668"/>
                </a:xfrm>
                <a:prstGeom prst="rect">
                  <a:avLst/>
                </a:prstGeom>
                <a:noFill/>
              </p:spPr>
              <p:txBody>
                <a:bodyPr wrap="square" rtlCol="0">
                  <a:spAutoFit/>
                </a:bodyPr>
                <a:lstStyle/>
                <a:p>
                  <a:pPr algn="ctr">
                    <a:lnSpc>
                      <a:spcPct val="85000"/>
                    </a:lnSpc>
                  </a:pPr>
                  <a:r>
                    <a:rPr lang="en-US" sz="1100" b="1" dirty="0" smtClean="0">
                      <a:latin typeface="+mn-lt"/>
                    </a:rPr>
                    <a:t>10 </a:t>
                  </a:r>
                  <a:r>
                    <a:rPr lang="en-US" sz="1100" b="1" dirty="0" err="1" smtClean="0">
                      <a:latin typeface="+mn-lt"/>
                    </a:rPr>
                    <a:t>GbE</a:t>
                  </a:r>
                  <a:endParaRPr lang="en-US" sz="1100" b="1" dirty="0" smtClean="0">
                    <a:latin typeface="+mn-lt"/>
                  </a:endParaRPr>
                </a:p>
              </p:txBody>
            </p:sp>
            <p:sp>
              <p:nvSpPr>
                <p:cNvPr id="46" name="TextBox 45"/>
                <p:cNvSpPr txBox="1"/>
                <p:nvPr/>
              </p:nvSpPr>
              <p:spPr>
                <a:xfrm>
                  <a:off x="6670502" y="5412205"/>
                  <a:ext cx="535575" cy="280077"/>
                </a:xfrm>
                <a:prstGeom prst="rect">
                  <a:avLst/>
                </a:prstGeom>
                <a:noFill/>
              </p:spPr>
              <p:txBody>
                <a:bodyPr wrap="square" rtlCol="0">
                  <a:spAutoFit/>
                </a:bodyPr>
                <a:lstStyle/>
                <a:p>
                  <a:pPr algn="ctr">
                    <a:lnSpc>
                      <a:spcPct val="85000"/>
                    </a:lnSpc>
                  </a:pPr>
                  <a:r>
                    <a:rPr lang="en-US" sz="900" b="1" dirty="0" smtClean="0">
                      <a:latin typeface="+mn-lt"/>
                    </a:rPr>
                    <a:t>NxE1</a:t>
                  </a:r>
                </a:p>
              </p:txBody>
            </p:sp>
            <p:cxnSp>
              <p:nvCxnSpPr>
                <p:cNvPr id="47" name="Straight Connector 46"/>
                <p:cNvCxnSpPr/>
                <p:nvPr/>
              </p:nvCxnSpPr>
              <p:spPr>
                <a:xfrm>
                  <a:off x="1468751" y="4623513"/>
                  <a:ext cx="10624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476375" y="4407498"/>
                  <a:ext cx="831851" cy="280077"/>
                </a:xfrm>
                <a:prstGeom prst="rect">
                  <a:avLst/>
                </a:prstGeom>
                <a:noFill/>
              </p:spPr>
              <p:txBody>
                <a:bodyPr wrap="square" rtlCol="0">
                  <a:spAutoFit/>
                </a:bodyPr>
                <a:lstStyle/>
                <a:p>
                  <a:pPr algn="ctr">
                    <a:lnSpc>
                      <a:spcPct val="85000"/>
                    </a:lnSpc>
                  </a:pPr>
                  <a:r>
                    <a:rPr lang="en-US" sz="900" b="1" dirty="0" err="1" smtClean="0">
                      <a:latin typeface="+mn-lt"/>
                    </a:rPr>
                    <a:t>GbE</a:t>
                  </a:r>
                  <a:endParaRPr lang="en-US" sz="900" b="1" dirty="0" smtClean="0">
                    <a:latin typeface="+mn-lt"/>
                  </a:endParaRPr>
                </a:p>
              </p:txBody>
            </p:sp>
            <p:cxnSp>
              <p:nvCxnSpPr>
                <p:cNvPr id="49" name="Elbow Connector 48"/>
                <p:cNvCxnSpPr/>
                <p:nvPr/>
              </p:nvCxnSpPr>
              <p:spPr>
                <a:xfrm flipV="1">
                  <a:off x="1742494" y="4675786"/>
                  <a:ext cx="1110919" cy="926447"/>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0" name="Picture 91" descr="rad4"/>
                <p:cNvPicPr>
                  <a:picLocks noChangeAspect="1" noChangeArrowheads="1"/>
                </p:cNvPicPr>
                <p:nvPr/>
              </p:nvPicPr>
              <p:blipFill>
                <a:blip r:embed="rId7" cstate="print"/>
                <a:srcRect/>
                <a:stretch>
                  <a:fillRect/>
                </a:stretch>
              </p:blipFill>
              <p:spPr bwMode="auto">
                <a:xfrm>
                  <a:off x="1068534" y="5437566"/>
                  <a:ext cx="691378" cy="277079"/>
                </a:xfrm>
                <a:prstGeom prst="rect">
                  <a:avLst/>
                </a:prstGeom>
                <a:noFill/>
                <a:ln w="9525">
                  <a:noFill/>
                  <a:miter lim="800000"/>
                  <a:headEnd/>
                  <a:tailEnd/>
                </a:ln>
              </p:spPr>
            </p:pic>
            <p:sp>
              <p:nvSpPr>
                <p:cNvPr id="51" name="TextBox 50"/>
                <p:cNvSpPr txBox="1"/>
                <p:nvPr/>
              </p:nvSpPr>
              <p:spPr>
                <a:xfrm>
                  <a:off x="1766304" y="5371114"/>
                  <a:ext cx="451381" cy="280077"/>
                </a:xfrm>
                <a:prstGeom prst="rect">
                  <a:avLst/>
                </a:prstGeom>
                <a:noFill/>
              </p:spPr>
              <p:txBody>
                <a:bodyPr wrap="square" rtlCol="0">
                  <a:spAutoFit/>
                </a:bodyPr>
                <a:lstStyle/>
                <a:p>
                  <a:pPr algn="ctr">
                    <a:lnSpc>
                      <a:spcPct val="85000"/>
                    </a:lnSpc>
                  </a:pPr>
                  <a:r>
                    <a:rPr lang="en-US" sz="900" b="1" dirty="0" err="1" smtClean="0">
                      <a:latin typeface="+mn-lt"/>
                    </a:rPr>
                    <a:t>GbE</a:t>
                  </a:r>
                  <a:endParaRPr lang="en-US" sz="900" b="1" dirty="0" smtClean="0">
                    <a:latin typeface="+mn-lt"/>
                  </a:endParaRPr>
                </a:p>
              </p:txBody>
            </p:sp>
            <p:sp>
              <p:nvSpPr>
                <p:cNvPr id="52" name="TextBox 51"/>
                <p:cNvSpPr txBox="1"/>
                <p:nvPr/>
              </p:nvSpPr>
              <p:spPr>
                <a:xfrm>
                  <a:off x="987174" y="6104786"/>
                  <a:ext cx="914400" cy="506806"/>
                </a:xfrm>
                <a:prstGeom prst="rect">
                  <a:avLst/>
                </a:prstGeom>
                <a:noFill/>
              </p:spPr>
              <p:txBody>
                <a:bodyPr wrap="square" rtlCol="0">
                  <a:spAutoFit/>
                </a:bodyPr>
                <a:lstStyle/>
                <a:p>
                  <a:pPr algn="ctr">
                    <a:lnSpc>
                      <a:spcPct val="85000"/>
                    </a:lnSpc>
                  </a:pPr>
                  <a:r>
                    <a:rPr lang="en-US" sz="1100" b="1" dirty="0" smtClean="0">
                      <a:latin typeface="+mn-lt"/>
                    </a:rPr>
                    <a:t>Access Network</a:t>
                  </a:r>
                </a:p>
              </p:txBody>
            </p:sp>
            <p:sp>
              <p:nvSpPr>
                <p:cNvPr id="53" name="Left-Right Arrow 52"/>
                <p:cNvSpPr/>
                <p:nvPr/>
              </p:nvSpPr>
              <p:spPr>
                <a:xfrm>
                  <a:off x="1551469" y="2329756"/>
                  <a:ext cx="5645220" cy="586992"/>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6">
                        <a:lumMod val="75000"/>
                      </a:schemeClr>
                    </a:solidFill>
                  </a:endParaRPr>
                </a:p>
              </p:txBody>
            </p:sp>
            <p:cxnSp>
              <p:nvCxnSpPr>
                <p:cNvPr id="54" name="Straight Connector 53"/>
                <p:cNvCxnSpPr/>
                <p:nvPr/>
              </p:nvCxnSpPr>
              <p:spPr>
                <a:xfrm rot="16200000" flipH="1">
                  <a:off x="6892129" y="2584828"/>
                  <a:ext cx="664490" cy="9136"/>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1023444" y="2987678"/>
                  <a:ext cx="1045112" cy="113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6" name="Left-Right Arrow 55"/>
                <p:cNvSpPr/>
                <p:nvPr/>
              </p:nvSpPr>
              <p:spPr>
                <a:xfrm>
                  <a:off x="1551469" y="3028827"/>
                  <a:ext cx="1719072" cy="290410"/>
                </a:xfrm>
                <a:prstGeom prst="leftRightArrow">
                  <a:avLst/>
                </a:prstGeom>
                <a:solidFill>
                  <a:srgbClr val="86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7" name="TextBox 56"/>
                <p:cNvSpPr txBox="1"/>
                <p:nvPr/>
              </p:nvSpPr>
              <p:spPr>
                <a:xfrm>
                  <a:off x="4007324" y="2009800"/>
                  <a:ext cx="1839210" cy="328295"/>
                </a:xfrm>
                <a:prstGeom prst="rect">
                  <a:avLst/>
                </a:prstGeom>
                <a:noFill/>
                <a:effectLst>
                  <a:outerShdw blurRad="50800" dist="50800" dir="5400000" algn="ctr" rotWithShape="0">
                    <a:srgbClr val="000000">
                      <a:alpha val="50000"/>
                    </a:srgbClr>
                  </a:outerShdw>
                </a:effectLst>
              </p:spPr>
              <p:txBody>
                <a:bodyPr wrap="square" rtlCol="0">
                  <a:spAutoFit/>
                </a:bodyPr>
                <a:lstStyle/>
                <a:p>
                  <a:pPr algn="ctr"/>
                  <a:r>
                    <a:rPr lang="en-US" sz="1000" b="1" dirty="0" err="1" smtClean="0">
                      <a:latin typeface="+mn-lt"/>
                    </a:rPr>
                    <a:t>RADview</a:t>
                  </a:r>
                  <a:r>
                    <a:rPr lang="en-US" sz="1000" b="1" dirty="0" smtClean="0">
                      <a:latin typeface="+mn-lt"/>
                    </a:rPr>
                    <a:t>-EMS</a:t>
                  </a:r>
                  <a:endParaRPr lang="en-US" sz="1000" dirty="0">
                    <a:latin typeface="+mn-lt"/>
                  </a:endParaRPr>
                </a:p>
              </p:txBody>
            </p:sp>
            <p:sp>
              <p:nvSpPr>
                <p:cNvPr id="58" name="TextBox 57"/>
                <p:cNvSpPr txBox="1"/>
                <p:nvPr/>
              </p:nvSpPr>
              <p:spPr>
                <a:xfrm>
                  <a:off x="2085975" y="2200388"/>
                  <a:ext cx="4724399" cy="613588"/>
                </a:xfrm>
                <a:prstGeom prst="rect">
                  <a:avLst/>
                </a:prstGeom>
                <a:noFill/>
              </p:spPr>
              <p:txBody>
                <a:bodyPr wrap="square" rtlCol="0">
                  <a:spAutoFit/>
                </a:bodyPr>
                <a:lstStyle/>
                <a:p>
                  <a:pPr algn="ctr">
                    <a:lnSpc>
                      <a:spcPct val="85000"/>
                    </a:lnSpc>
                  </a:pPr>
                  <a:r>
                    <a:rPr lang="en-US" sz="1400" b="1" dirty="0" smtClean="0">
                      <a:solidFill>
                        <a:schemeClr val="bg1"/>
                      </a:solidFill>
                      <a:latin typeface="+mn-lt"/>
                    </a:rPr>
                    <a:t/>
                  </a:r>
                  <a:br>
                    <a:rPr lang="en-US" sz="1400" b="1" dirty="0" smtClean="0">
                      <a:solidFill>
                        <a:schemeClr val="bg1"/>
                      </a:solidFill>
                      <a:latin typeface="+mn-lt"/>
                    </a:rPr>
                  </a:br>
                  <a:r>
                    <a:rPr lang="en-US" sz="1400" b="1" dirty="0" smtClean="0">
                      <a:solidFill>
                        <a:schemeClr val="bg1"/>
                      </a:solidFill>
                      <a:latin typeface="+mn-lt"/>
                    </a:rPr>
                    <a:t>End 2 End SLA Assurance, PM management, Resiliency</a:t>
                  </a:r>
                </a:p>
              </p:txBody>
            </p:sp>
            <p:pic>
              <p:nvPicPr>
                <p:cNvPr id="59" name="Picture 91" descr="rad4"/>
                <p:cNvPicPr>
                  <a:picLocks noChangeAspect="1" noChangeArrowheads="1"/>
                </p:cNvPicPr>
                <p:nvPr/>
              </p:nvPicPr>
              <p:blipFill>
                <a:blip r:embed="rId7" cstate="print"/>
                <a:srcRect/>
                <a:stretch>
                  <a:fillRect/>
                </a:stretch>
              </p:blipFill>
              <p:spPr bwMode="auto">
                <a:xfrm>
                  <a:off x="773894" y="4393626"/>
                  <a:ext cx="691378" cy="277079"/>
                </a:xfrm>
                <a:prstGeom prst="rect">
                  <a:avLst/>
                </a:prstGeom>
                <a:noFill/>
                <a:ln w="9525">
                  <a:noFill/>
                  <a:miter lim="800000"/>
                  <a:headEnd/>
                  <a:tailEnd/>
                </a:ln>
              </p:spPr>
            </p:pic>
            <p:cxnSp>
              <p:nvCxnSpPr>
                <p:cNvPr id="60" name="Straight Connector 59"/>
                <p:cNvCxnSpPr/>
                <p:nvPr/>
              </p:nvCxnSpPr>
              <p:spPr>
                <a:xfrm rot="10800000">
                  <a:off x="3607089" y="4667801"/>
                  <a:ext cx="48741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61" name="Picture 26" descr="lsr"/>
                <p:cNvPicPr>
                  <a:picLocks noChangeAspect="1" noChangeArrowheads="1"/>
                </p:cNvPicPr>
                <p:nvPr/>
              </p:nvPicPr>
              <p:blipFill>
                <a:blip r:embed="rId8" cstate="print"/>
                <a:srcRect/>
                <a:stretch>
                  <a:fillRect/>
                </a:stretch>
              </p:blipFill>
              <p:spPr bwMode="auto">
                <a:xfrm>
                  <a:off x="4015106" y="4397113"/>
                  <a:ext cx="400515" cy="416061"/>
                </a:xfrm>
                <a:prstGeom prst="rect">
                  <a:avLst/>
                </a:prstGeom>
                <a:noFill/>
                <a:ln w="9525">
                  <a:noFill/>
                  <a:miter lim="800000"/>
                  <a:headEnd/>
                  <a:tailEnd/>
                </a:ln>
                <a:effectLst>
                  <a:outerShdw blurRad="50800" dist="50800" dir="5400000" sx="1000" sy="1000" algn="ctr" rotWithShape="0">
                    <a:srgbClr val="000000"/>
                  </a:outerShdw>
                </a:effectLst>
              </p:spPr>
            </p:pic>
            <p:sp>
              <p:nvSpPr>
                <p:cNvPr id="62" name="Oval 61"/>
                <p:cNvSpPr/>
                <p:nvPr/>
              </p:nvSpPr>
              <p:spPr>
                <a:xfrm>
                  <a:off x="3800475" y="4462462"/>
                  <a:ext cx="71438" cy="35242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63" name="Elbow Connector 62"/>
                <p:cNvCxnSpPr/>
                <p:nvPr/>
              </p:nvCxnSpPr>
              <p:spPr>
                <a:xfrm>
                  <a:off x="1682750" y="3608098"/>
                  <a:ext cx="914400" cy="914401"/>
                </a:xfrm>
                <a:prstGeom prst="bentConnector3">
                  <a:avLst>
                    <a:gd name="adj1" fmla="val 73544"/>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64" name="Picture 91" descr="rad4"/>
                <p:cNvPicPr>
                  <a:picLocks noChangeAspect="1" noChangeArrowheads="1"/>
                </p:cNvPicPr>
                <p:nvPr/>
              </p:nvPicPr>
              <p:blipFill>
                <a:blip r:embed="rId7" cstate="print"/>
                <a:srcRect/>
                <a:stretch>
                  <a:fillRect/>
                </a:stretch>
              </p:blipFill>
              <p:spPr bwMode="auto">
                <a:xfrm>
                  <a:off x="1032974" y="3479226"/>
                  <a:ext cx="691378" cy="277079"/>
                </a:xfrm>
                <a:prstGeom prst="rect">
                  <a:avLst/>
                </a:prstGeom>
                <a:noFill/>
                <a:ln w="9525">
                  <a:noFill/>
                  <a:miter lim="800000"/>
                  <a:headEnd/>
                  <a:tailEnd/>
                </a:ln>
              </p:spPr>
            </p:pic>
            <p:grpSp>
              <p:nvGrpSpPr>
                <p:cNvPr id="34" name="Group 7"/>
                <p:cNvGrpSpPr/>
                <p:nvPr/>
              </p:nvGrpSpPr>
              <p:grpSpPr>
                <a:xfrm>
                  <a:off x="2425925" y="4379694"/>
                  <a:ext cx="1222395" cy="711474"/>
                  <a:chOff x="1183640" y="4014650"/>
                  <a:chExt cx="1222395" cy="711474"/>
                </a:xfrm>
              </p:grpSpPr>
              <p:pic>
                <p:nvPicPr>
                  <p:cNvPr id="72" name="Picture 124" descr="rad26"/>
                  <p:cNvPicPr>
                    <a:picLocks noChangeAspect="1" noChangeArrowheads="1"/>
                  </p:cNvPicPr>
                  <p:nvPr/>
                </p:nvPicPr>
                <p:blipFill>
                  <a:blip r:embed="rId9" cstate="print"/>
                  <a:srcRect/>
                  <a:stretch>
                    <a:fillRect/>
                  </a:stretch>
                </p:blipFill>
                <p:spPr bwMode="auto">
                  <a:xfrm>
                    <a:off x="1183640" y="4014650"/>
                    <a:ext cx="1222395" cy="440599"/>
                  </a:xfrm>
                  <a:prstGeom prst="rect">
                    <a:avLst/>
                  </a:prstGeom>
                  <a:noFill/>
                  <a:ln w="9525">
                    <a:noFill/>
                    <a:miter lim="800000"/>
                    <a:headEnd/>
                    <a:tailEnd/>
                  </a:ln>
                </p:spPr>
              </p:pic>
              <p:sp>
                <p:nvSpPr>
                  <p:cNvPr id="73" name="TextBox 72"/>
                  <p:cNvSpPr txBox="1"/>
                  <p:nvPr/>
                </p:nvSpPr>
                <p:spPr>
                  <a:xfrm>
                    <a:off x="1410791" y="4397829"/>
                    <a:ext cx="914400" cy="328295"/>
                  </a:xfrm>
                  <a:prstGeom prst="rect">
                    <a:avLst/>
                  </a:prstGeom>
                  <a:noFill/>
                </p:spPr>
                <p:txBody>
                  <a:bodyPr wrap="square" rtlCol="0">
                    <a:spAutoFit/>
                  </a:bodyPr>
                  <a:lstStyle/>
                  <a:p>
                    <a:r>
                      <a:rPr lang="en-US" sz="1000" b="1" dirty="0" smtClean="0">
                        <a:latin typeface="+mn-lt"/>
                      </a:rPr>
                      <a:t>ETX-5300A</a:t>
                    </a:r>
                    <a:endParaRPr lang="en-US" sz="1000" dirty="0">
                      <a:latin typeface="+mn-lt"/>
                    </a:endParaRPr>
                  </a:p>
                </p:txBody>
              </p:sp>
            </p:grpSp>
            <p:cxnSp>
              <p:nvCxnSpPr>
                <p:cNvPr id="66" name="Straight Connector 65"/>
                <p:cNvCxnSpPr/>
                <p:nvPr/>
              </p:nvCxnSpPr>
              <p:spPr>
                <a:xfrm rot="16200000" flipH="1">
                  <a:off x="2603146" y="3656536"/>
                  <a:ext cx="1334026" cy="1765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67" name="Picture 31" descr="Headquarters"/>
                <p:cNvPicPr>
                  <a:picLocks noChangeAspect="1" noChangeArrowheads="1"/>
                </p:cNvPicPr>
                <p:nvPr/>
              </p:nvPicPr>
              <p:blipFill>
                <a:blip r:embed="rId10" cstate="print"/>
                <a:srcRect/>
                <a:stretch>
                  <a:fillRect/>
                </a:stretch>
              </p:blipFill>
              <p:spPr bwMode="auto">
                <a:xfrm>
                  <a:off x="502090" y="2718570"/>
                  <a:ext cx="833438" cy="812800"/>
                </a:xfrm>
                <a:prstGeom prst="rect">
                  <a:avLst/>
                </a:prstGeom>
                <a:noFill/>
                <a:ln>
                  <a:miter lim="800000"/>
                  <a:headEnd/>
                  <a:tailEnd/>
                </a:ln>
              </p:spPr>
            </p:pic>
            <p:pic>
              <p:nvPicPr>
                <p:cNvPr id="68" name="Picture 29" descr="branch"/>
                <p:cNvPicPr>
                  <a:picLocks noChangeAspect="1" noChangeArrowheads="1"/>
                </p:cNvPicPr>
                <p:nvPr/>
              </p:nvPicPr>
              <p:blipFill>
                <a:blip r:embed="rId6" cstate="print"/>
                <a:srcRect/>
                <a:stretch>
                  <a:fillRect/>
                </a:stretch>
              </p:blipFill>
              <p:spPr bwMode="auto">
                <a:xfrm>
                  <a:off x="525779" y="4122872"/>
                  <a:ext cx="403125" cy="601528"/>
                </a:xfrm>
                <a:prstGeom prst="rect">
                  <a:avLst/>
                </a:prstGeom>
                <a:noFill/>
                <a:ln>
                  <a:miter lim="800000"/>
                  <a:headEnd/>
                  <a:tailEnd/>
                </a:ln>
              </p:spPr>
            </p:pic>
            <p:pic>
              <p:nvPicPr>
                <p:cNvPr id="69" name="Picture 29" descr="branch"/>
                <p:cNvPicPr>
                  <a:picLocks noChangeAspect="1" noChangeArrowheads="1"/>
                </p:cNvPicPr>
                <p:nvPr/>
              </p:nvPicPr>
              <p:blipFill>
                <a:blip r:embed="rId6" cstate="print"/>
                <a:srcRect/>
                <a:stretch>
                  <a:fillRect/>
                </a:stretch>
              </p:blipFill>
              <p:spPr bwMode="auto">
                <a:xfrm>
                  <a:off x="752116" y="5154967"/>
                  <a:ext cx="403125" cy="601528"/>
                </a:xfrm>
                <a:prstGeom prst="rect">
                  <a:avLst/>
                </a:prstGeom>
                <a:noFill/>
                <a:ln>
                  <a:miter lim="800000"/>
                  <a:headEnd/>
                  <a:tailEnd/>
                </a:ln>
              </p:spPr>
            </p:pic>
            <p:pic>
              <p:nvPicPr>
                <p:cNvPr id="70" name="Picture 31" descr="Headquarters"/>
                <p:cNvPicPr>
                  <a:picLocks noChangeAspect="1" noChangeArrowheads="1"/>
                </p:cNvPicPr>
                <p:nvPr/>
              </p:nvPicPr>
              <p:blipFill>
                <a:blip r:embed="rId10" cstate="print"/>
                <a:srcRect/>
                <a:stretch>
                  <a:fillRect/>
                </a:stretch>
              </p:blipFill>
              <p:spPr bwMode="auto">
                <a:xfrm>
                  <a:off x="7794541" y="3975493"/>
                  <a:ext cx="833438" cy="812800"/>
                </a:xfrm>
                <a:prstGeom prst="rect">
                  <a:avLst/>
                </a:prstGeom>
                <a:noFill/>
                <a:ln>
                  <a:miter lim="800000"/>
                  <a:headEnd/>
                  <a:tailEnd/>
                </a:ln>
              </p:spPr>
            </p:pic>
            <p:pic>
              <p:nvPicPr>
                <p:cNvPr id="71" name="Picture 29" descr="branch"/>
                <p:cNvPicPr>
                  <a:picLocks noChangeAspect="1" noChangeArrowheads="1"/>
                </p:cNvPicPr>
                <p:nvPr/>
              </p:nvPicPr>
              <p:blipFill>
                <a:blip r:embed="rId6" cstate="print"/>
                <a:srcRect/>
                <a:stretch>
                  <a:fillRect/>
                </a:stretch>
              </p:blipFill>
              <p:spPr bwMode="auto">
                <a:xfrm>
                  <a:off x="7848540" y="5379795"/>
                  <a:ext cx="403125" cy="601528"/>
                </a:xfrm>
                <a:prstGeom prst="rect">
                  <a:avLst/>
                </a:prstGeom>
                <a:noFill/>
                <a:ln>
                  <a:miter lim="800000"/>
                  <a:headEnd/>
                  <a:tailEnd/>
                </a:ln>
              </p:spPr>
            </p:pic>
            <p:pic>
              <p:nvPicPr>
                <p:cNvPr id="40" name="Picture 91" descr="rad4"/>
                <p:cNvPicPr>
                  <a:picLocks noChangeAspect="1" noChangeArrowheads="1"/>
                </p:cNvPicPr>
                <p:nvPr/>
              </p:nvPicPr>
              <p:blipFill>
                <a:blip r:embed="rId7" cstate="print"/>
                <a:srcRect/>
                <a:stretch>
                  <a:fillRect/>
                </a:stretch>
              </p:blipFill>
              <p:spPr bwMode="auto">
                <a:xfrm>
                  <a:off x="7084999" y="2885956"/>
                  <a:ext cx="691378" cy="277079"/>
                </a:xfrm>
                <a:prstGeom prst="rect">
                  <a:avLst/>
                </a:prstGeom>
                <a:noFill/>
                <a:ln w="9525">
                  <a:noFill/>
                  <a:miter lim="800000"/>
                  <a:headEnd/>
                  <a:tailEnd/>
                </a:ln>
              </p:spPr>
            </p:pic>
            <p:sp>
              <p:nvSpPr>
                <p:cNvPr id="33" name="AutoShape 31"/>
                <p:cNvSpPr>
                  <a:spLocks noChangeArrowheads="1"/>
                </p:cNvSpPr>
                <p:nvPr/>
              </p:nvSpPr>
              <p:spPr bwMode="auto">
                <a:xfrm>
                  <a:off x="6342878" y="5424741"/>
                  <a:ext cx="484369" cy="502031"/>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19" y="10800"/>
                      </a:moveTo>
                      <a:cubicBezTo>
                        <a:pt x="1619" y="15871"/>
                        <a:pt x="5729" y="19981"/>
                        <a:pt x="10800" y="19981"/>
                      </a:cubicBezTo>
                      <a:cubicBezTo>
                        <a:pt x="15871" y="19981"/>
                        <a:pt x="19981" y="15871"/>
                        <a:pt x="19981" y="10800"/>
                      </a:cubicBezTo>
                      <a:cubicBezTo>
                        <a:pt x="19981" y="5729"/>
                        <a:pt x="15871" y="1619"/>
                        <a:pt x="10800" y="1619"/>
                      </a:cubicBezTo>
                      <a:cubicBezTo>
                        <a:pt x="5729" y="1619"/>
                        <a:pt x="1619" y="5729"/>
                        <a:pt x="1619" y="10800"/>
                      </a:cubicBezTo>
                      <a:close/>
                    </a:path>
                  </a:pathLst>
                </a:custGeom>
                <a:gradFill rotWithShape="1">
                  <a:gsLst>
                    <a:gs pos="0">
                      <a:srgbClr val="FFF5E3"/>
                    </a:gs>
                    <a:gs pos="50000">
                      <a:srgbClr val="F6B686"/>
                    </a:gs>
                    <a:gs pos="100000">
                      <a:srgbClr val="FFF5E3"/>
                    </a:gs>
                  </a:gsLst>
                  <a:lin ang="2700000" scaled="1"/>
                </a:gradFill>
                <a:ln w="9525" algn="ctr">
                  <a:noFill/>
                  <a:round/>
                  <a:headEnd/>
                  <a:tailEnd/>
                </a:ln>
                <a:effectLst>
                  <a:prstShdw prst="shdw17" dist="17961" dir="2700000">
                    <a:srgbClr val="946D50"/>
                  </a:prstShdw>
                </a:effectLst>
              </p:spPr>
              <p:txBody>
                <a:bodyPr wrap="none" anchor="ctr"/>
                <a:lstStyle/>
                <a:p>
                  <a:endParaRPr lang="en-US" sz="1400" dirty="0">
                    <a:latin typeface="+mn-lt"/>
                  </a:endParaRPr>
                </a:p>
              </p:txBody>
            </p:sp>
          </p:grpSp>
          <p:pic>
            <p:nvPicPr>
              <p:cNvPr id="7" name="Picture 45"/>
              <p:cNvPicPr>
                <a:picLocks noChangeAspect="1" noChangeArrowheads="1"/>
              </p:cNvPicPr>
              <p:nvPr/>
            </p:nvPicPr>
            <p:blipFill>
              <a:blip r:embed="rId11" cstate="print"/>
              <a:srcRect/>
              <a:stretch>
                <a:fillRect/>
              </a:stretch>
            </p:blipFill>
            <p:spPr bwMode="auto">
              <a:xfrm>
                <a:off x="5833428" y="4185290"/>
                <a:ext cx="233004" cy="433387"/>
              </a:xfrm>
              <a:prstGeom prst="rect">
                <a:avLst/>
              </a:prstGeom>
              <a:noFill/>
              <a:ln>
                <a:miter lim="800000"/>
                <a:headEnd/>
                <a:tailEnd/>
              </a:ln>
            </p:spPr>
          </p:pic>
        </p:grpSp>
        <p:pic>
          <p:nvPicPr>
            <p:cNvPr id="5" name="Picture 91" descr="rad4"/>
            <p:cNvPicPr>
              <a:picLocks noChangeAspect="1" noChangeArrowheads="1"/>
            </p:cNvPicPr>
            <p:nvPr/>
          </p:nvPicPr>
          <p:blipFill>
            <a:blip r:embed="rId7" cstate="print"/>
            <a:srcRect/>
            <a:stretch>
              <a:fillRect/>
            </a:stretch>
          </p:blipFill>
          <p:spPr bwMode="auto">
            <a:xfrm>
              <a:off x="7036572" y="2619343"/>
              <a:ext cx="518534" cy="207809"/>
            </a:xfrm>
            <a:prstGeom prst="rect">
              <a:avLst/>
            </a:prstGeom>
            <a:noFill/>
            <a:ln w="9525">
              <a:noFill/>
              <a:miter lim="800000"/>
              <a:headEnd/>
              <a:tailEnd/>
            </a:ln>
          </p:spPr>
        </p:pic>
      </p:grpSp>
      <p:sp>
        <p:nvSpPr>
          <p:cNvPr id="90" name="TextBox 89"/>
          <p:cNvSpPr txBox="1"/>
          <p:nvPr/>
        </p:nvSpPr>
        <p:spPr>
          <a:xfrm>
            <a:off x="88781" y="1154097"/>
            <a:ext cx="9143999" cy="406265"/>
          </a:xfrm>
          <a:prstGeom prst="rect">
            <a:avLst/>
          </a:prstGeom>
          <a:noFill/>
        </p:spPr>
        <p:txBody>
          <a:bodyPr wrap="square" lIns="91431" tIns="45715" rIns="91431" bIns="45715" rtlCol="0">
            <a:spAutoFit/>
          </a:bodyPr>
          <a:lstStyle/>
          <a:p>
            <a:pPr algn="ctr">
              <a:lnSpc>
                <a:spcPct val="85000"/>
              </a:lnSpc>
            </a:pPr>
            <a:r>
              <a:rPr lang="en-US" b="1" dirty="0" smtClean="0">
                <a:solidFill>
                  <a:srgbClr val="0070C0"/>
                </a:solidFill>
                <a:latin typeface="+mn-lt"/>
              </a:rPr>
              <a:t>RAD Complete Access Solutions in Demarcation &amp; Aggregation modes</a:t>
            </a:r>
          </a:p>
        </p:txBody>
      </p:sp>
      <p:sp>
        <p:nvSpPr>
          <p:cNvPr id="91" name="TextBox 90"/>
          <p:cNvSpPr txBox="1"/>
          <p:nvPr/>
        </p:nvSpPr>
        <p:spPr>
          <a:xfrm>
            <a:off x="1555845" y="1473685"/>
            <a:ext cx="5923128" cy="510909"/>
          </a:xfrm>
          <a:prstGeom prst="rect">
            <a:avLst/>
          </a:prstGeom>
          <a:noFill/>
        </p:spPr>
        <p:txBody>
          <a:bodyPr wrap="square" lIns="91431" tIns="45715" rIns="91431" bIns="45715" rtlCol="0">
            <a:spAutoFit/>
          </a:bodyPr>
          <a:lstStyle/>
          <a:p>
            <a:pPr algn="ctr">
              <a:lnSpc>
                <a:spcPct val="85000"/>
              </a:lnSpc>
            </a:pPr>
            <a:r>
              <a:rPr lang="en-US" sz="3200" b="1" dirty="0" smtClean="0">
                <a:solidFill>
                  <a:srgbClr val="C00000"/>
                </a:solidFill>
                <a:latin typeface="+mn-lt"/>
              </a:rPr>
              <a:t>Native Ethernet in the Access</a:t>
            </a:r>
          </a:p>
        </p:txBody>
      </p:sp>
      <p:sp>
        <p:nvSpPr>
          <p:cNvPr id="154" name="TextBox 153"/>
          <p:cNvSpPr txBox="1"/>
          <p:nvPr/>
        </p:nvSpPr>
        <p:spPr>
          <a:xfrm>
            <a:off x="4719445" y="5440408"/>
            <a:ext cx="861593" cy="253916"/>
          </a:xfrm>
          <a:prstGeom prst="rect">
            <a:avLst/>
          </a:prstGeom>
          <a:noFill/>
        </p:spPr>
        <p:txBody>
          <a:bodyPr wrap="square" lIns="91431" tIns="45715" rIns="91431" bIns="45715" rtlCol="0">
            <a:spAutoFit/>
          </a:bodyPr>
          <a:lstStyle/>
          <a:p>
            <a:r>
              <a:rPr lang="en-US" sz="1000" b="1" dirty="0" smtClean="0">
                <a:latin typeface="+mn-lt"/>
              </a:rPr>
              <a:t>ETX-5300A</a:t>
            </a:r>
            <a:endParaRPr lang="en-US" sz="1000" dirty="0">
              <a:latin typeface="+mn-lt"/>
            </a:endParaRPr>
          </a:p>
        </p:txBody>
      </p:sp>
      <p:grpSp>
        <p:nvGrpSpPr>
          <p:cNvPr id="35" name="Group 160"/>
          <p:cNvGrpSpPr/>
          <p:nvPr/>
        </p:nvGrpSpPr>
        <p:grpSpPr>
          <a:xfrm>
            <a:off x="5031444" y="4783198"/>
            <a:ext cx="264319" cy="466075"/>
            <a:chOff x="3926543" y="4745097"/>
            <a:chExt cx="264319" cy="466075"/>
          </a:xfrm>
        </p:grpSpPr>
        <p:cxnSp>
          <p:nvCxnSpPr>
            <p:cNvPr id="158" name="Straight Connector 157"/>
            <p:cNvCxnSpPr/>
            <p:nvPr/>
          </p:nvCxnSpPr>
          <p:spPr>
            <a:xfrm rot="16200000">
              <a:off x="3855741" y="4974732"/>
              <a:ext cx="45926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rot="16200000">
              <a:off x="3794324" y="4981538"/>
              <a:ext cx="45926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Oval 159"/>
            <p:cNvSpPr/>
            <p:nvPr/>
          </p:nvSpPr>
          <p:spPr>
            <a:xfrm rot="5400000">
              <a:off x="4025047" y="4881450"/>
              <a:ext cx="67312" cy="26431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400" dirty="0"/>
            </a:p>
          </p:txBody>
        </p:sp>
      </p:grpSp>
      <p:pic>
        <p:nvPicPr>
          <p:cNvPr id="99" name="Picture 26" descr="lsr"/>
          <p:cNvPicPr>
            <a:picLocks noChangeAspect="1" noChangeArrowheads="1"/>
          </p:cNvPicPr>
          <p:nvPr/>
        </p:nvPicPr>
        <p:blipFill>
          <a:blip r:embed="rId5" cstate="print"/>
          <a:srcRect/>
          <a:stretch>
            <a:fillRect/>
          </a:stretch>
        </p:blipFill>
        <p:spPr bwMode="auto">
          <a:xfrm>
            <a:off x="4976885" y="4686503"/>
            <a:ext cx="385284" cy="318577"/>
          </a:xfrm>
          <a:prstGeom prst="rect">
            <a:avLst/>
          </a:prstGeom>
          <a:noFill/>
          <a:ln w="9525">
            <a:noFill/>
            <a:miter lim="800000"/>
            <a:headEnd/>
            <a:tailEnd/>
          </a:ln>
          <a:effectLst>
            <a:outerShdw blurRad="50800" dist="50800" dir="5400000" sx="1000" sy="1000" algn="ctr" rotWithShape="0">
              <a:srgbClr val="000000"/>
            </a:outerShdw>
          </a:effectLst>
        </p:spPr>
      </p:pic>
      <p:cxnSp>
        <p:nvCxnSpPr>
          <p:cNvPr id="165" name="Elbow Connector 164"/>
          <p:cNvCxnSpPr>
            <a:stCxn id="103" idx="0"/>
          </p:cNvCxnSpPr>
          <p:nvPr/>
        </p:nvCxnSpPr>
        <p:spPr>
          <a:xfrm rot="5400000" flipH="1" flipV="1">
            <a:off x="4260849" y="5822746"/>
            <a:ext cx="876095" cy="127209"/>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Elbow Connector 166"/>
          <p:cNvCxnSpPr/>
          <p:nvPr/>
        </p:nvCxnSpPr>
        <p:spPr>
          <a:xfrm rot="16200000" flipH="1">
            <a:off x="5100740" y="5814912"/>
            <a:ext cx="845935" cy="179387"/>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5" name="Group 178"/>
          <p:cNvGrpSpPr/>
          <p:nvPr/>
        </p:nvGrpSpPr>
        <p:grpSpPr>
          <a:xfrm>
            <a:off x="4133753" y="5801448"/>
            <a:ext cx="1056472" cy="903982"/>
            <a:chOff x="3988973" y="5801448"/>
            <a:chExt cx="1056472" cy="903982"/>
          </a:xfrm>
        </p:grpSpPr>
        <p:grpSp>
          <p:nvGrpSpPr>
            <p:cNvPr id="86" name="Group 105"/>
            <p:cNvGrpSpPr/>
            <p:nvPr/>
          </p:nvGrpSpPr>
          <p:grpSpPr>
            <a:xfrm>
              <a:off x="4095380" y="6324397"/>
              <a:ext cx="950065" cy="381033"/>
              <a:chOff x="4175282" y="5507734"/>
              <a:chExt cx="950065" cy="381033"/>
            </a:xfrm>
          </p:grpSpPr>
          <p:sp>
            <p:nvSpPr>
              <p:cNvPr id="102" name="TextBox 101"/>
              <p:cNvSpPr txBox="1"/>
              <p:nvPr/>
            </p:nvSpPr>
            <p:spPr>
              <a:xfrm>
                <a:off x="4175282" y="5642546"/>
                <a:ext cx="950065" cy="246221"/>
              </a:xfrm>
              <a:prstGeom prst="rect">
                <a:avLst/>
              </a:prstGeom>
              <a:noFill/>
            </p:spPr>
            <p:txBody>
              <a:bodyPr wrap="square" rtlCol="0">
                <a:spAutoFit/>
              </a:bodyPr>
              <a:lstStyle/>
              <a:p>
                <a:r>
                  <a:rPr lang="en-US" sz="1000" b="1" dirty="0" smtClean="0">
                    <a:solidFill>
                      <a:srgbClr val="C00000"/>
                    </a:solidFill>
                    <a:latin typeface="+mn-lt"/>
                  </a:rPr>
                  <a:t>ETX-205A</a:t>
                </a:r>
                <a:endParaRPr lang="en-US" sz="1000" dirty="0">
                  <a:solidFill>
                    <a:srgbClr val="C00000"/>
                  </a:solidFill>
                  <a:latin typeface="+mn-lt"/>
                </a:endParaRPr>
              </a:p>
            </p:txBody>
          </p:sp>
          <p:pic>
            <p:nvPicPr>
              <p:cNvPr id="103" name="Picture 91" descr="rad4"/>
              <p:cNvPicPr>
                <a:picLocks noChangeAspect="1" noChangeArrowheads="1"/>
              </p:cNvPicPr>
              <p:nvPr/>
            </p:nvPicPr>
            <p:blipFill>
              <a:blip r:embed="rId7" cstate="print"/>
              <a:srcRect/>
              <a:stretch>
                <a:fillRect/>
              </a:stretch>
            </p:blipFill>
            <p:spPr bwMode="auto">
              <a:xfrm>
                <a:off x="4244688" y="5507734"/>
                <a:ext cx="651450" cy="207809"/>
              </a:xfrm>
              <a:prstGeom prst="rect">
                <a:avLst/>
              </a:prstGeom>
              <a:noFill/>
              <a:ln w="9525">
                <a:noFill/>
                <a:miter lim="800000"/>
                <a:headEnd/>
                <a:tailEnd/>
              </a:ln>
            </p:spPr>
          </p:pic>
        </p:grpSp>
        <p:pic>
          <p:nvPicPr>
            <p:cNvPr id="108" name="Picture 17" descr="nodeb-r"/>
            <p:cNvPicPr>
              <a:picLocks noChangeAspect="1" noChangeArrowheads="1"/>
            </p:cNvPicPr>
            <p:nvPr/>
          </p:nvPicPr>
          <p:blipFill>
            <a:blip r:embed="rId12" cstate="print"/>
            <a:srcRect/>
            <a:stretch>
              <a:fillRect/>
            </a:stretch>
          </p:blipFill>
          <p:spPr bwMode="auto">
            <a:xfrm>
              <a:off x="3988973" y="5801448"/>
              <a:ext cx="309316" cy="731520"/>
            </a:xfrm>
            <a:prstGeom prst="rect">
              <a:avLst/>
            </a:prstGeom>
            <a:noFill/>
            <a:ln w="9525">
              <a:noFill/>
              <a:miter lim="800000"/>
              <a:headEnd/>
              <a:tailEnd/>
            </a:ln>
          </p:spPr>
        </p:pic>
      </p:grpSp>
      <p:pic>
        <p:nvPicPr>
          <p:cNvPr id="153" name="Picture 124" descr="rad26"/>
          <p:cNvPicPr>
            <a:picLocks noChangeAspect="1" noChangeArrowheads="1"/>
          </p:cNvPicPr>
          <p:nvPr/>
        </p:nvPicPr>
        <p:blipFill>
          <a:blip r:embed="rId9" cstate="print"/>
          <a:srcRect/>
          <a:stretch>
            <a:fillRect/>
          </a:stretch>
        </p:blipFill>
        <p:spPr bwMode="auto">
          <a:xfrm>
            <a:off x="4570414" y="5170782"/>
            <a:ext cx="1151801" cy="330449"/>
          </a:xfrm>
          <a:prstGeom prst="rect">
            <a:avLst/>
          </a:prstGeom>
          <a:noFill/>
          <a:ln w="9525">
            <a:noFill/>
            <a:miter lim="800000"/>
            <a:headEnd/>
            <a:tailEnd/>
          </a:ln>
        </p:spPr>
      </p:pic>
      <p:cxnSp>
        <p:nvCxnSpPr>
          <p:cNvPr id="176" name="Shape 175"/>
          <p:cNvCxnSpPr>
            <a:stCxn id="19" idx="3"/>
          </p:cNvCxnSpPr>
          <p:nvPr/>
        </p:nvCxnSpPr>
        <p:spPr>
          <a:xfrm>
            <a:off x="6301699" y="4687250"/>
            <a:ext cx="275315" cy="418150"/>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9" name="Group 177"/>
          <p:cNvGrpSpPr/>
          <p:nvPr/>
        </p:nvGrpSpPr>
        <p:grpSpPr>
          <a:xfrm>
            <a:off x="5109285" y="5792266"/>
            <a:ext cx="950065" cy="913164"/>
            <a:chOff x="5186437" y="5766280"/>
            <a:chExt cx="950065" cy="913164"/>
          </a:xfrm>
        </p:grpSpPr>
        <p:grpSp>
          <p:nvGrpSpPr>
            <p:cNvPr id="92" name="Group 106"/>
            <p:cNvGrpSpPr/>
            <p:nvPr/>
          </p:nvGrpSpPr>
          <p:grpSpPr>
            <a:xfrm>
              <a:off x="5186437" y="6288886"/>
              <a:ext cx="950065" cy="390558"/>
              <a:chOff x="5062145" y="5550642"/>
              <a:chExt cx="950065" cy="390558"/>
            </a:xfrm>
          </p:grpSpPr>
          <p:sp>
            <p:nvSpPr>
              <p:cNvPr id="100" name="TextBox 99"/>
              <p:cNvSpPr txBox="1"/>
              <p:nvPr/>
            </p:nvSpPr>
            <p:spPr>
              <a:xfrm>
                <a:off x="5062145" y="5694979"/>
                <a:ext cx="950065" cy="246221"/>
              </a:xfrm>
              <a:prstGeom prst="rect">
                <a:avLst/>
              </a:prstGeom>
              <a:noFill/>
            </p:spPr>
            <p:txBody>
              <a:bodyPr wrap="square" rtlCol="0">
                <a:spAutoFit/>
              </a:bodyPr>
              <a:lstStyle/>
              <a:p>
                <a:r>
                  <a:rPr lang="en-US" sz="1000" b="1" dirty="0" smtClean="0">
                    <a:solidFill>
                      <a:srgbClr val="C00000"/>
                    </a:solidFill>
                    <a:latin typeface="+mn-lt"/>
                  </a:rPr>
                  <a:t>ETX-205A</a:t>
                </a:r>
                <a:endParaRPr lang="en-US" sz="1000" dirty="0">
                  <a:solidFill>
                    <a:srgbClr val="C00000"/>
                  </a:solidFill>
                  <a:latin typeface="+mn-lt"/>
                </a:endParaRPr>
              </a:p>
            </p:txBody>
          </p:sp>
          <p:pic>
            <p:nvPicPr>
              <p:cNvPr id="101" name="Picture 91" descr="rad4"/>
              <p:cNvPicPr>
                <a:picLocks noChangeAspect="1" noChangeArrowheads="1"/>
              </p:cNvPicPr>
              <p:nvPr/>
            </p:nvPicPr>
            <p:blipFill>
              <a:blip r:embed="rId7" cstate="print"/>
              <a:srcRect/>
              <a:stretch>
                <a:fillRect/>
              </a:stretch>
            </p:blipFill>
            <p:spPr bwMode="auto">
              <a:xfrm>
                <a:off x="5135108" y="5550642"/>
                <a:ext cx="651450" cy="207809"/>
              </a:xfrm>
              <a:prstGeom prst="rect">
                <a:avLst/>
              </a:prstGeom>
              <a:noFill/>
              <a:ln w="9525">
                <a:noFill/>
                <a:miter lim="800000"/>
                <a:headEnd/>
                <a:tailEnd/>
              </a:ln>
            </p:spPr>
          </p:pic>
        </p:grpSp>
        <p:pic>
          <p:nvPicPr>
            <p:cNvPr id="104" name="Picture 16" descr="nodeb-l"/>
            <p:cNvPicPr>
              <a:picLocks noChangeAspect="1" noChangeArrowheads="1"/>
            </p:cNvPicPr>
            <p:nvPr/>
          </p:nvPicPr>
          <p:blipFill>
            <a:blip r:embed="rId13" cstate="print"/>
            <a:srcRect/>
            <a:stretch>
              <a:fillRect/>
            </a:stretch>
          </p:blipFill>
          <p:spPr bwMode="auto">
            <a:xfrm>
              <a:off x="5762062" y="5766280"/>
              <a:ext cx="309320" cy="73152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72"/>
                                        </p:tgtEl>
                                        <p:attrNameLst>
                                          <p:attrName>style.visibility</p:attrName>
                                        </p:attrNameLst>
                                      </p:cBhvr>
                                      <p:to>
                                        <p:strVal val="visible"/>
                                      </p:to>
                                    </p:set>
                                    <p:animEffect transition="in" filter="blinds(horizontal)">
                                      <p:cBhvr>
                                        <p:cTn id="15" dur="500"/>
                                        <p:tgtEl>
                                          <p:spTgt spid="17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1"/>
                                        </p:tgtEl>
                                        <p:attrNameLst>
                                          <p:attrName>style.visibility</p:attrName>
                                        </p:attrNameLst>
                                      </p:cBhvr>
                                      <p:to>
                                        <p:strVal val="visible"/>
                                      </p:to>
                                    </p:set>
                                    <p:animEffect transition="in" filter="blinds(horizontal)">
                                      <p:cBhvr>
                                        <p:cTn id="20" dur="500"/>
                                        <p:tgtEl>
                                          <p:spTgt spid="91"/>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blinds(horizontal)">
                                      <p:cBhvr>
                                        <p:cTn id="23"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animBg="1"/>
      <p:bldP spid="90" grpId="0"/>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AutoShape 23"/>
          <p:cNvSpPr>
            <a:spLocks noChangeArrowheads="1"/>
          </p:cNvSpPr>
          <p:nvPr/>
        </p:nvSpPr>
        <p:spPr bwMode="auto">
          <a:xfrm>
            <a:off x="2925254" y="1816376"/>
            <a:ext cx="2254897" cy="2315994"/>
          </a:xfrm>
          <a:prstGeom prst="roundRect">
            <a:avLst>
              <a:gd name="adj" fmla="val 14801"/>
            </a:avLst>
          </a:prstGeom>
          <a:gradFill rotWithShape="1">
            <a:gsLst>
              <a:gs pos="0">
                <a:schemeClr val="bg1"/>
              </a:gs>
              <a:gs pos="100000">
                <a:srgbClr val="E0CDA8"/>
              </a:gs>
            </a:gsLst>
            <a:lin ang="5400000" scaled="1"/>
          </a:gradFill>
          <a:ln w="12700">
            <a:solidFill>
              <a:srgbClr val="AD9C84"/>
            </a:solidFill>
            <a:round/>
            <a:headEnd/>
            <a:tailEnd/>
          </a:ln>
        </p:spPr>
        <p:txBody>
          <a:bodyPr wrap="none" lIns="82935" tIns="41471" rIns="82935" bIns="41471" anchor="ctr"/>
          <a:lstStyle/>
          <a:p>
            <a:pPr algn="ctr">
              <a:lnSpc>
                <a:spcPct val="85000"/>
              </a:lnSpc>
            </a:pPr>
            <a:endParaRPr lang="en-US" sz="900" b="1" dirty="0">
              <a:latin typeface="+mn-lt"/>
              <a:cs typeface="Arial" pitchFamily="34" charset="0"/>
            </a:endParaRPr>
          </a:p>
        </p:txBody>
      </p:sp>
      <p:sp>
        <p:nvSpPr>
          <p:cNvPr id="121" name="AutoShape 23"/>
          <p:cNvSpPr>
            <a:spLocks noChangeArrowheads="1"/>
          </p:cNvSpPr>
          <p:nvPr/>
        </p:nvSpPr>
        <p:spPr bwMode="auto">
          <a:xfrm>
            <a:off x="785027" y="1816380"/>
            <a:ext cx="1514987" cy="2318886"/>
          </a:xfrm>
          <a:prstGeom prst="roundRect">
            <a:avLst>
              <a:gd name="adj" fmla="val 8475"/>
            </a:avLst>
          </a:prstGeom>
          <a:gradFill rotWithShape="1">
            <a:gsLst>
              <a:gs pos="0">
                <a:schemeClr val="bg1"/>
              </a:gs>
              <a:gs pos="100000">
                <a:srgbClr val="B7D9E5"/>
              </a:gs>
            </a:gsLst>
            <a:lin ang="5400000" scaled="1"/>
          </a:gradFill>
          <a:ln w="12700">
            <a:solidFill>
              <a:srgbClr val="84BDD6"/>
            </a:solidFill>
            <a:round/>
            <a:headEnd/>
            <a:tailEnd/>
          </a:ln>
        </p:spPr>
        <p:txBody>
          <a:bodyPr wrap="none" lIns="83027" tIns="41515" rIns="83027" bIns="41515" anchor="ctr"/>
          <a:lstStyle/>
          <a:p>
            <a:pPr algn="ctr"/>
            <a:endParaRPr lang="en-US" sz="1600" b="1" dirty="0">
              <a:latin typeface="+mn-lt"/>
            </a:endParaRPr>
          </a:p>
        </p:txBody>
      </p:sp>
      <p:sp>
        <p:nvSpPr>
          <p:cNvPr id="122" name="TextBox 121"/>
          <p:cNvSpPr txBox="1"/>
          <p:nvPr/>
        </p:nvSpPr>
        <p:spPr>
          <a:xfrm>
            <a:off x="599867" y="1807079"/>
            <a:ext cx="1885314" cy="276916"/>
          </a:xfrm>
          <a:prstGeom prst="rect">
            <a:avLst/>
          </a:prstGeom>
          <a:noFill/>
        </p:spPr>
        <p:txBody>
          <a:bodyPr wrap="square" lIns="91328" tIns="45666" rIns="91328" bIns="45666" rtlCol="0">
            <a:spAutoFit/>
          </a:bodyPr>
          <a:lstStyle/>
          <a:p>
            <a:pPr algn="ctr"/>
            <a:r>
              <a:rPr lang="en-US" sz="1200" b="1" dirty="0" smtClean="0">
                <a:solidFill>
                  <a:srgbClr val="0000CC"/>
                </a:solidFill>
                <a:latin typeface="+mn-lt"/>
                <a:cs typeface="Arial" pitchFamily="34" charset="0"/>
              </a:rPr>
              <a:t>Customer Premises</a:t>
            </a:r>
          </a:p>
        </p:txBody>
      </p:sp>
      <p:sp>
        <p:nvSpPr>
          <p:cNvPr id="124" name="TextBox 123"/>
          <p:cNvSpPr txBox="1"/>
          <p:nvPr/>
        </p:nvSpPr>
        <p:spPr>
          <a:xfrm>
            <a:off x="1333292" y="1339467"/>
            <a:ext cx="2738986" cy="344222"/>
          </a:xfrm>
          <a:prstGeom prst="rect">
            <a:avLst/>
          </a:prstGeom>
          <a:noFill/>
        </p:spPr>
        <p:txBody>
          <a:bodyPr wrap="square" lIns="91328" tIns="45666" rIns="91328" bIns="45666" rtlCol="0">
            <a:spAutoFit/>
          </a:bodyPr>
          <a:lstStyle/>
          <a:p>
            <a:pPr algn="ctr"/>
            <a:r>
              <a:rPr lang="en-US" sz="1600" b="1" dirty="0" smtClean="0">
                <a:solidFill>
                  <a:schemeClr val="bg1"/>
                </a:solidFill>
                <a:latin typeface="+mn-lt"/>
                <a:cs typeface="Arial" pitchFamily="34" charset="0"/>
              </a:rPr>
              <a:t>Access Segment</a:t>
            </a:r>
          </a:p>
        </p:txBody>
      </p:sp>
      <p:sp>
        <p:nvSpPr>
          <p:cNvPr id="2" name="Title 1"/>
          <p:cNvSpPr txBox="1">
            <a:spLocks/>
          </p:cNvSpPr>
          <p:nvPr/>
        </p:nvSpPr>
        <p:spPr>
          <a:xfrm>
            <a:off x="352428" y="12700"/>
            <a:ext cx="6638925" cy="1000125"/>
          </a:xfrm>
          <a:prstGeom prst="rect">
            <a:avLst/>
          </a:prstGeom>
        </p:spPr>
        <p:txBody>
          <a:bodyPr lIns="91337" tIns="45671" rIns="91337" bIns="45671"/>
          <a:lstStyle/>
          <a:p>
            <a:pPr defTabSz="913397">
              <a:defRPr/>
            </a:pPr>
            <a:r>
              <a:rPr lang="en-US" sz="2800" kern="0" dirty="0" smtClean="0">
                <a:solidFill>
                  <a:schemeClr val="bg1"/>
                </a:solidFill>
                <a:latin typeface="+mj-lt"/>
                <a:ea typeface="+mj-ea"/>
                <a:cs typeface="+mj-cs"/>
              </a:rPr>
              <a:t>Access Aggregation </a:t>
            </a:r>
            <a:endParaRPr lang="en-US" sz="2800" kern="0" dirty="0">
              <a:solidFill>
                <a:schemeClr val="bg1"/>
              </a:solidFill>
              <a:latin typeface="+mj-lt"/>
              <a:ea typeface="+mj-ea"/>
              <a:cs typeface="+mj-cs"/>
            </a:endParaRPr>
          </a:p>
        </p:txBody>
      </p:sp>
      <p:sp>
        <p:nvSpPr>
          <p:cNvPr id="86" name="TextBox 85"/>
          <p:cNvSpPr txBox="1"/>
          <p:nvPr/>
        </p:nvSpPr>
        <p:spPr>
          <a:xfrm>
            <a:off x="3778514" y="3354431"/>
            <a:ext cx="960120" cy="246221"/>
          </a:xfrm>
          <a:prstGeom prst="rect">
            <a:avLst/>
          </a:prstGeom>
          <a:noFill/>
        </p:spPr>
        <p:txBody>
          <a:bodyPr wrap="square" lIns="91337" tIns="45671" rIns="91337" bIns="45671" rtlCol="0">
            <a:spAutoFit/>
          </a:bodyPr>
          <a:lstStyle/>
          <a:p>
            <a:pPr algn="ctr"/>
            <a:r>
              <a:rPr lang="en-US" sz="1000" b="1" dirty="0" smtClean="0">
                <a:latin typeface="+mn-lt"/>
                <a:cs typeface="Arial" pitchFamily="34" charset="0"/>
              </a:rPr>
              <a:t>ETX-5300A</a:t>
            </a:r>
          </a:p>
        </p:txBody>
      </p:sp>
      <p:sp>
        <p:nvSpPr>
          <p:cNvPr id="111" name="Freeform 20"/>
          <p:cNvSpPr>
            <a:spLocks/>
          </p:cNvSpPr>
          <p:nvPr/>
        </p:nvSpPr>
        <p:spPr bwMode="auto">
          <a:xfrm>
            <a:off x="5468909" y="2671094"/>
            <a:ext cx="1656675" cy="647519"/>
          </a:xfrm>
          <a:custGeom>
            <a:avLst/>
            <a:gdLst>
              <a:gd name="T0" fmla="*/ 2147483647 w 855"/>
              <a:gd name="T1" fmla="*/ 2147483647 h 673"/>
              <a:gd name="T2" fmla="*/ 2147483647 w 855"/>
              <a:gd name="T3" fmla="*/ 2147483647 h 673"/>
              <a:gd name="T4" fmla="*/ 2147483647 w 855"/>
              <a:gd name="T5" fmla="*/ 2147483647 h 673"/>
              <a:gd name="T6" fmla="*/ 2147483647 w 855"/>
              <a:gd name="T7" fmla="*/ 2147483647 h 673"/>
              <a:gd name="T8" fmla="*/ 2147483647 w 855"/>
              <a:gd name="T9" fmla="*/ 2147483647 h 673"/>
              <a:gd name="T10" fmla="*/ 2147483647 w 855"/>
              <a:gd name="T11" fmla="*/ 2147483647 h 673"/>
              <a:gd name="T12" fmla="*/ 2147483647 w 855"/>
              <a:gd name="T13" fmla="*/ 2147483647 h 673"/>
              <a:gd name="T14" fmla="*/ 2147483647 w 855"/>
              <a:gd name="T15" fmla="*/ 2147483647 h 673"/>
              <a:gd name="T16" fmla="*/ 2147483647 w 855"/>
              <a:gd name="T17" fmla="*/ 2147483647 h 673"/>
              <a:gd name="T18" fmla="*/ 2147483647 w 855"/>
              <a:gd name="T19" fmla="*/ 2147483647 h 673"/>
              <a:gd name="T20" fmla="*/ 2147483647 w 855"/>
              <a:gd name="T21" fmla="*/ 2147483647 h 673"/>
              <a:gd name="T22" fmla="*/ 2147483647 w 855"/>
              <a:gd name="T23" fmla="*/ 2147483647 h 673"/>
              <a:gd name="T24" fmla="*/ 2147483647 w 855"/>
              <a:gd name="T25" fmla="*/ 2147483647 h 673"/>
              <a:gd name="T26" fmla="*/ 2147483647 w 855"/>
              <a:gd name="T27" fmla="*/ 2147483647 h 673"/>
              <a:gd name="T28" fmla="*/ 2147483647 w 855"/>
              <a:gd name="T29" fmla="*/ 2147483647 h 673"/>
              <a:gd name="T30" fmla="*/ 2147483647 w 855"/>
              <a:gd name="T31" fmla="*/ 2147483647 h 673"/>
              <a:gd name="T32" fmla="*/ 2147483647 w 855"/>
              <a:gd name="T33" fmla="*/ 2147483647 h 673"/>
              <a:gd name="T34" fmla="*/ 2147483647 w 855"/>
              <a:gd name="T35" fmla="*/ 2147483647 h 673"/>
              <a:gd name="T36" fmla="*/ 2147483647 w 855"/>
              <a:gd name="T37" fmla="*/ 2147483647 h 673"/>
              <a:gd name="T38" fmla="*/ 2147483647 w 855"/>
              <a:gd name="T39" fmla="*/ 2147483647 h 673"/>
              <a:gd name="T40" fmla="*/ 2147483647 w 855"/>
              <a:gd name="T41" fmla="*/ 2147483647 h 673"/>
              <a:gd name="T42" fmla="*/ 2147483647 w 855"/>
              <a:gd name="T43" fmla="*/ 2147483647 h 673"/>
              <a:gd name="T44" fmla="*/ 2147483647 w 855"/>
              <a:gd name="T45" fmla="*/ 2147483647 h 673"/>
              <a:gd name="T46" fmla="*/ 2147483647 w 855"/>
              <a:gd name="T47" fmla="*/ 2147483647 h 673"/>
              <a:gd name="T48" fmla="*/ 2147483647 w 855"/>
              <a:gd name="T49" fmla="*/ 2147483647 h 673"/>
              <a:gd name="T50" fmla="*/ 2147483647 w 855"/>
              <a:gd name="T51" fmla="*/ 2147483647 h 673"/>
              <a:gd name="T52" fmla="*/ 2147483647 w 855"/>
              <a:gd name="T53" fmla="*/ 2147483647 h 673"/>
              <a:gd name="T54" fmla="*/ 2147483647 w 855"/>
              <a:gd name="T55" fmla="*/ 2147483647 h 673"/>
              <a:gd name="T56" fmla="*/ 2147483647 w 855"/>
              <a:gd name="T57" fmla="*/ 2147483647 h 673"/>
              <a:gd name="T58" fmla="*/ 2147483647 w 855"/>
              <a:gd name="T59" fmla="*/ 2147483647 h 673"/>
              <a:gd name="T60" fmla="*/ 2147483647 w 855"/>
              <a:gd name="T61" fmla="*/ 2147483647 h 673"/>
              <a:gd name="T62" fmla="*/ 2147483647 w 855"/>
              <a:gd name="T63" fmla="*/ 2147483647 h 673"/>
              <a:gd name="T64" fmla="*/ 2147483647 w 855"/>
              <a:gd name="T65" fmla="*/ 2147483647 h 673"/>
              <a:gd name="T66" fmla="*/ 2147483647 w 855"/>
              <a:gd name="T67" fmla="*/ 2147483647 h 673"/>
              <a:gd name="T68" fmla="*/ 2147483647 w 855"/>
              <a:gd name="T69" fmla="*/ 2147483647 h 673"/>
              <a:gd name="T70" fmla="*/ 2147483647 w 855"/>
              <a:gd name="T71" fmla="*/ 2147483647 h 673"/>
              <a:gd name="T72" fmla="*/ 2147483647 w 855"/>
              <a:gd name="T73" fmla="*/ 2147483647 h 673"/>
              <a:gd name="T74" fmla="*/ 2147483647 w 855"/>
              <a:gd name="T75" fmla="*/ 2147483647 h 673"/>
              <a:gd name="T76" fmla="*/ 2147483647 w 855"/>
              <a:gd name="T77" fmla="*/ 2147483647 h 673"/>
              <a:gd name="T78" fmla="*/ 2147483647 w 855"/>
              <a:gd name="T79" fmla="*/ 2147483647 h 673"/>
              <a:gd name="T80" fmla="*/ 2147483647 w 855"/>
              <a:gd name="T81" fmla="*/ 2147483647 h 673"/>
              <a:gd name="T82" fmla="*/ 2147483647 w 855"/>
              <a:gd name="T83" fmla="*/ 2147483647 h 673"/>
              <a:gd name="T84" fmla="*/ 2147483647 w 855"/>
              <a:gd name="T85" fmla="*/ 2147483647 h 673"/>
              <a:gd name="T86" fmla="*/ 2147483647 w 855"/>
              <a:gd name="T87" fmla="*/ 2147483647 h 673"/>
              <a:gd name="T88" fmla="*/ 2147483647 w 855"/>
              <a:gd name="T89" fmla="*/ 2147483647 h 673"/>
              <a:gd name="T90" fmla="*/ 2147483647 w 855"/>
              <a:gd name="T91" fmla="*/ 2147483647 h 673"/>
              <a:gd name="T92" fmla="*/ 2147483647 w 855"/>
              <a:gd name="T93" fmla="*/ 2147483647 h 673"/>
              <a:gd name="T94" fmla="*/ 2147483647 w 855"/>
              <a:gd name="T95" fmla="*/ 2147483647 h 673"/>
              <a:gd name="T96" fmla="*/ 2147483647 w 855"/>
              <a:gd name="T97" fmla="*/ 2147483647 h 673"/>
              <a:gd name="T98" fmla="*/ 2147483647 w 855"/>
              <a:gd name="T99" fmla="*/ 2147483647 h 673"/>
              <a:gd name="T100" fmla="*/ 2147483647 w 855"/>
              <a:gd name="T101" fmla="*/ 2147483647 h 673"/>
              <a:gd name="T102" fmla="*/ 2147483647 w 855"/>
              <a:gd name="T103" fmla="*/ 2147483647 h 673"/>
              <a:gd name="T104" fmla="*/ 2147483647 w 855"/>
              <a:gd name="T105" fmla="*/ 2147483647 h 673"/>
              <a:gd name="T106" fmla="*/ 2147483647 w 855"/>
              <a:gd name="T107" fmla="*/ 2147483647 h 6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5"/>
              <a:gd name="T163" fmla="*/ 0 h 673"/>
              <a:gd name="T164" fmla="*/ 855 w 855"/>
              <a:gd name="T165" fmla="*/ 673 h 6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5" h="673">
                <a:moveTo>
                  <a:pt x="266" y="634"/>
                </a:moveTo>
                <a:cubicBezTo>
                  <a:pt x="239" y="634"/>
                  <a:pt x="178" y="655"/>
                  <a:pt x="140" y="648"/>
                </a:cubicBezTo>
                <a:cubicBezTo>
                  <a:pt x="102" y="641"/>
                  <a:pt x="63" y="624"/>
                  <a:pt x="39" y="595"/>
                </a:cubicBezTo>
                <a:cubicBezTo>
                  <a:pt x="16" y="566"/>
                  <a:pt x="2" y="511"/>
                  <a:pt x="1" y="474"/>
                </a:cubicBezTo>
                <a:cubicBezTo>
                  <a:pt x="0" y="437"/>
                  <a:pt x="19" y="396"/>
                  <a:pt x="33" y="375"/>
                </a:cubicBezTo>
                <a:cubicBezTo>
                  <a:pt x="46" y="353"/>
                  <a:pt x="70" y="351"/>
                  <a:pt x="81" y="344"/>
                </a:cubicBezTo>
                <a:cubicBezTo>
                  <a:pt x="92" y="337"/>
                  <a:pt x="96" y="337"/>
                  <a:pt x="100" y="332"/>
                </a:cubicBezTo>
                <a:cubicBezTo>
                  <a:pt x="104" y="327"/>
                  <a:pt x="105" y="321"/>
                  <a:pt x="105" y="311"/>
                </a:cubicBezTo>
                <a:cubicBezTo>
                  <a:pt x="105" y="301"/>
                  <a:pt x="99" y="286"/>
                  <a:pt x="98" y="272"/>
                </a:cubicBezTo>
                <a:cubicBezTo>
                  <a:pt x="97" y="257"/>
                  <a:pt x="93" y="241"/>
                  <a:pt x="98" y="225"/>
                </a:cubicBezTo>
                <a:cubicBezTo>
                  <a:pt x="103" y="210"/>
                  <a:pt x="116" y="191"/>
                  <a:pt x="130" y="179"/>
                </a:cubicBezTo>
                <a:cubicBezTo>
                  <a:pt x="144" y="167"/>
                  <a:pt x="167" y="157"/>
                  <a:pt x="185" y="151"/>
                </a:cubicBezTo>
                <a:cubicBezTo>
                  <a:pt x="204" y="145"/>
                  <a:pt x="227" y="145"/>
                  <a:pt x="241" y="143"/>
                </a:cubicBezTo>
                <a:cubicBezTo>
                  <a:pt x="254" y="140"/>
                  <a:pt x="260" y="141"/>
                  <a:pt x="264" y="134"/>
                </a:cubicBezTo>
                <a:cubicBezTo>
                  <a:pt x="268" y="127"/>
                  <a:pt x="263" y="111"/>
                  <a:pt x="267" y="100"/>
                </a:cubicBezTo>
                <a:cubicBezTo>
                  <a:pt x="272" y="89"/>
                  <a:pt x="281" y="74"/>
                  <a:pt x="291" y="65"/>
                </a:cubicBezTo>
                <a:cubicBezTo>
                  <a:pt x="301" y="57"/>
                  <a:pt x="314" y="52"/>
                  <a:pt x="328" y="48"/>
                </a:cubicBezTo>
                <a:cubicBezTo>
                  <a:pt x="341" y="45"/>
                  <a:pt x="362" y="45"/>
                  <a:pt x="373" y="45"/>
                </a:cubicBezTo>
                <a:cubicBezTo>
                  <a:pt x="384" y="45"/>
                  <a:pt x="387" y="49"/>
                  <a:pt x="391" y="48"/>
                </a:cubicBezTo>
                <a:cubicBezTo>
                  <a:pt x="396" y="47"/>
                  <a:pt x="392" y="43"/>
                  <a:pt x="396" y="38"/>
                </a:cubicBezTo>
                <a:cubicBezTo>
                  <a:pt x="401" y="33"/>
                  <a:pt x="408" y="21"/>
                  <a:pt x="418" y="15"/>
                </a:cubicBezTo>
                <a:cubicBezTo>
                  <a:pt x="428" y="9"/>
                  <a:pt x="439" y="5"/>
                  <a:pt x="455" y="3"/>
                </a:cubicBezTo>
                <a:cubicBezTo>
                  <a:pt x="471" y="2"/>
                  <a:pt x="497" y="0"/>
                  <a:pt x="514" y="3"/>
                </a:cubicBezTo>
                <a:cubicBezTo>
                  <a:pt x="531" y="7"/>
                  <a:pt x="542" y="15"/>
                  <a:pt x="556" y="22"/>
                </a:cubicBezTo>
                <a:cubicBezTo>
                  <a:pt x="569" y="30"/>
                  <a:pt x="587" y="40"/>
                  <a:pt x="596" y="52"/>
                </a:cubicBezTo>
                <a:cubicBezTo>
                  <a:pt x="605" y="64"/>
                  <a:pt x="609" y="83"/>
                  <a:pt x="613" y="95"/>
                </a:cubicBezTo>
                <a:cubicBezTo>
                  <a:pt x="616" y="106"/>
                  <a:pt x="611" y="113"/>
                  <a:pt x="616" y="117"/>
                </a:cubicBezTo>
                <a:cubicBezTo>
                  <a:pt x="621" y="120"/>
                  <a:pt x="632" y="113"/>
                  <a:pt x="643" y="115"/>
                </a:cubicBezTo>
                <a:cubicBezTo>
                  <a:pt x="654" y="117"/>
                  <a:pt x="668" y="119"/>
                  <a:pt x="681" y="129"/>
                </a:cubicBezTo>
                <a:cubicBezTo>
                  <a:pt x="695" y="138"/>
                  <a:pt x="712" y="156"/>
                  <a:pt x="723" y="172"/>
                </a:cubicBezTo>
                <a:cubicBezTo>
                  <a:pt x="735" y="187"/>
                  <a:pt x="748" y="206"/>
                  <a:pt x="754" y="223"/>
                </a:cubicBezTo>
                <a:cubicBezTo>
                  <a:pt x="759" y="241"/>
                  <a:pt x="762" y="262"/>
                  <a:pt x="759" y="278"/>
                </a:cubicBezTo>
                <a:cubicBezTo>
                  <a:pt x="755" y="295"/>
                  <a:pt x="732" y="313"/>
                  <a:pt x="732" y="321"/>
                </a:cubicBezTo>
                <a:cubicBezTo>
                  <a:pt x="732" y="330"/>
                  <a:pt x="748" y="324"/>
                  <a:pt x="760" y="330"/>
                </a:cubicBezTo>
                <a:cubicBezTo>
                  <a:pt x="773" y="336"/>
                  <a:pt x="794" y="346"/>
                  <a:pt x="807" y="356"/>
                </a:cubicBezTo>
                <a:cubicBezTo>
                  <a:pt x="821" y="366"/>
                  <a:pt x="835" y="380"/>
                  <a:pt x="842" y="394"/>
                </a:cubicBezTo>
                <a:cubicBezTo>
                  <a:pt x="850" y="407"/>
                  <a:pt x="855" y="419"/>
                  <a:pt x="852" y="440"/>
                </a:cubicBezTo>
                <a:cubicBezTo>
                  <a:pt x="850" y="461"/>
                  <a:pt x="835" y="499"/>
                  <a:pt x="827" y="516"/>
                </a:cubicBezTo>
                <a:cubicBezTo>
                  <a:pt x="819" y="533"/>
                  <a:pt x="813" y="536"/>
                  <a:pt x="804" y="542"/>
                </a:cubicBezTo>
                <a:cubicBezTo>
                  <a:pt x="795" y="548"/>
                  <a:pt x="780" y="550"/>
                  <a:pt x="770" y="554"/>
                </a:cubicBezTo>
                <a:cubicBezTo>
                  <a:pt x="760" y="558"/>
                  <a:pt x="753" y="559"/>
                  <a:pt x="745" y="564"/>
                </a:cubicBezTo>
                <a:cubicBezTo>
                  <a:pt x="738" y="569"/>
                  <a:pt x="734" y="577"/>
                  <a:pt x="727" y="586"/>
                </a:cubicBezTo>
                <a:cubicBezTo>
                  <a:pt x="719" y="596"/>
                  <a:pt x="712" y="609"/>
                  <a:pt x="702" y="619"/>
                </a:cubicBezTo>
                <a:cubicBezTo>
                  <a:pt x="692" y="628"/>
                  <a:pt x="682" y="637"/>
                  <a:pt x="666" y="641"/>
                </a:cubicBezTo>
                <a:cubicBezTo>
                  <a:pt x="650" y="645"/>
                  <a:pt x="622" y="645"/>
                  <a:pt x="604" y="643"/>
                </a:cubicBezTo>
                <a:cubicBezTo>
                  <a:pt x="587" y="640"/>
                  <a:pt x="571" y="631"/>
                  <a:pt x="561" y="626"/>
                </a:cubicBezTo>
                <a:cubicBezTo>
                  <a:pt x="551" y="621"/>
                  <a:pt x="551" y="614"/>
                  <a:pt x="546" y="610"/>
                </a:cubicBezTo>
                <a:cubicBezTo>
                  <a:pt x="541" y="607"/>
                  <a:pt x="536" y="605"/>
                  <a:pt x="532" y="607"/>
                </a:cubicBezTo>
                <a:cubicBezTo>
                  <a:pt x="529" y="609"/>
                  <a:pt x="533" y="612"/>
                  <a:pt x="526" y="619"/>
                </a:cubicBezTo>
                <a:cubicBezTo>
                  <a:pt x="518" y="626"/>
                  <a:pt x="506" y="638"/>
                  <a:pt x="489" y="646"/>
                </a:cubicBezTo>
                <a:cubicBezTo>
                  <a:pt x="471" y="655"/>
                  <a:pt x="442" y="668"/>
                  <a:pt x="418" y="670"/>
                </a:cubicBezTo>
                <a:cubicBezTo>
                  <a:pt x="395" y="673"/>
                  <a:pt x="370" y="668"/>
                  <a:pt x="350" y="664"/>
                </a:cubicBezTo>
                <a:cubicBezTo>
                  <a:pt x="329" y="659"/>
                  <a:pt x="312" y="651"/>
                  <a:pt x="299" y="646"/>
                </a:cubicBezTo>
                <a:cubicBezTo>
                  <a:pt x="287" y="642"/>
                  <a:pt x="293" y="634"/>
                  <a:pt x="266" y="634"/>
                </a:cubicBezTo>
                <a:close/>
              </a:path>
            </a:pathLst>
          </a:custGeom>
          <a:gradFill rotWithShape="1">
            <a:gsLst>
              <a:gs pos="0">
                <a:srgbClr val="FFE895">
                  <a:gamma/>
                  <a:tint val="0"/>
                  <a:invGamma/>
                </a:srgbClr>
              </a:gs>
              <a:gs pos="100000">
                <a:srgbClr val="FFE895"/>
              </a:gs>
            </a:gsLst>
            <a:path path="rect">
              <a:fillToRect l="50000" t="50000" r="50000" b="50000"/>
            </a:path>
          </a:gradFill>
          <a:ln w="9525" cap="flat" cmpd="sng">
            <a:noFill/>
            <a:prstDash val="solid"/>
            <a:round/>
            <a:headEnd type="none" w="med" len="med"/>
            <a:tailEnd type="none" w="med" len="med"/>
          </a:ln>
          <a:effectLst>
            <a:prstShdw prst="shdw17" dist="17961" dir="2700000">
              <a:srgbClr val="FFE895">
                <a:gamma/>
                <a:shade val="60000"/>
                <a:invGamma/>
              </a:srgbClr>
            </a:prstShdw>
          </a:effectLst>
        </p:spPr>
        <p:txBody>
          <a:bodyPr wrap="none" lIns="83035" tIns="41519" rIns="83035" bIns="41519" anchor="ctr"/>
          <a:lstStyle/>
          <a:p>
            <a:pPr algn="ctr"/>
            <a:endParaRPr lang="en-US" sz="2200" b="1" dirty="0">
              <a:latin typeface="+mn-lt"/>
            </a:endParaRPr>
          </a:p>
        </p:txBody>
      </p:sp>
      <p:sp>
        <p:nvSpPr>
          <p:cNvPr id="112" name="Freeform 21"/>
          <p:cNvSpPr>
            <a:spLocks/>
          </p:cNvSpPr>
          <p:nvPr/>
        </p:nvSpPr>
        <p:spPr bwMode="auto">
          <a:xfrm>
            <a:off x="7113162" y="2662345"/>
            <a:ext cx="1674806" cy="638767"/>
          </a:xfrm>
          <a:custGeom>
            <a:avLst/>
            <a:gdLst>
              <a:gd name="T0" fmla="*/ 2147483647 w 835"/>
              <a:gd name="T1" fmla="*/ 2147483647 h 646"/>
              <a:gd name="T2" fmla="*/ 2147483647 w 835"/>
              <a:gd name="T3" fmla="*/ 2147483647 h 646"/>
              <a:gd name="T4" fmla="*/ 2147483647 w 835"/>
              <a:gd name="T5" fmla="*/ 2147483647 h 646"/>
              <a:gd name="T6" fmla="*/ 2147483647 w 835"/>
              <a:gd name="T7" fmla="*/ 2147483647 h 646"/>
              <a:gd name="T8" fmla="*/ 2147483647 w 835"/>
              <a:gd name="T9" fmla="*/ 2147483647 h 646"/>
              <a:gd name="T10" fmla="*/ 2147483647 w 835"/>
              <a:gd name="T11" fmla="*/ 2147483647 h 646"/>
              <a:gd name="T12" fmla="*/ 2147483647 w 835"/>
              <a:gd name="T13" fmla="*/ 2147483647 h 646"/>
              <a:gd name="T14" fmla="*/ 2147483647 w 835"/>
              <a:gd name="T15" fmla="*/ 2147483647 h 646"/>
              <a:gd name="T16" fmla="*/ 2147483647 w 835"/>
              <a:gd name="T17" fmla="*/ 2147483647 h 646"/>
              <a:gd name="T18" fmla="*/ 2147483647 w 835"/>
              <a:gd name="T19" fmla="*/ 2147483647 h 646"/>
              <a:gd name="T20" fmla="*/ 2147483647 w 835"/>
              <a:gd name="T21" fmla="*/ 2147483647 h 646"/>
              <a:gd name="T22" fmla="*/ 2147483647 w 835"/>
              <a:gd name="T23" fmla="*/ 2147483647 h 646"/>
              <a:gd name="T24" fmla="*/ 2147483647 w 835"/>
              <a:gd name="T25" fmla="*/ 2147483647 h 646"/>
              <a:gd name="T26" fmla="*/ 2147483647 w 835"/>
              <a:gd name="T27" fmla="*/ 2147483647 h 646"/>
              <a:gd name="T28" fmla="*/ 2147483647 w 835"/>
              <a:gd name="T29" fmla="*/ 2147483647 h 646"/>
              <a:gd name="T30" fmla="*/ 2147483647 w 835"/>
              <a:gd name="T31" fmla="*/ 2147483647 h 646"/>
              <a:gd name="T32" fmla="*/ 2147483647 w 835"/>
              <a:gd name="T33" fmla="*/ 2147483647 h 646"/>
              <a:gd name="T34" fmla="*/ 2147483647 w 835"/>
              <a:gd name="T35" fmla="*/ 2147483647 h 646"/>
              <a:gd name="T36" fmla="*/ 2147483647 w 835"/>
              <a:gd name="T37" fmla="*/ 2147483647 h 646"/>
              <a:gd name="T38" fmla="*/ 2147483647 w 835"/>
              <a:gd name="T39" fmla="*/ 2147483647 h 646"/>
              <a:gd name="T40" fmla="*/ 2147483647 w 835"/>
              <a:gd name="T41" fmla="*/ 2147483647 h 646"/>
              <a:gd name="T42" fmla="*/ 2147483647 w 835"/>
              <a:gd name="T43" fmla="*/ 2147483647 h 646"/>
              <a:gd name="T44" fmla="*/ 2147483647 w 835"/>
              <a:gd name="T45" fmla="*/ 2147483647 h 646"/>
              <a:gd name="T46" fmla="*/ 2147483647 w 835"/>
              <a:gd name="T47" fmla="*/ 2147483647 h 646"/>
              <a:gd name="T48" fmla="*/ 2147483647 w 835"/>
              <a:gd name="T49" fmla="*/ 2147483647 h 646"/>
              <a:gd name="T50" fmla="*/ 2147483647 w 835"/>
              <a:gd name="T51" fmla="*/ 2147483647 h 646"/>
              <a:gd name="T52" fmla="*/ 2147483647 w 835"/>
              <a:gd name="T53" fmla="*/ 2147483647 h 646"/>
              <a:gd name="T54" fmla="*/ 2147483647 w 835"/>
              <a:gd name="T55" fmla="*/ 2147483647 h 646"/>
              <a:gd name="T56" fmla="*/ 2147483647 w 835"/>
              <a:gd name="T57" fmla="*/ 2147483647 h 646"/>
              <a:gd name="T58" fmla="*/ 2147483647 w 835"/>
              <a:gd name="T59" fmla="*/ 2147483647 h 646"/>
              <a:gd name="T60" fmla="*/ 2147483647 w 835"/>
              <a:gd name="T61" fmla="*/ 2147483647 h 646"/>
              <a:gd name="T62" fmla="*/ 2147483647 w 835"/>
              <a:gd name="T63" fmla="*/ 2147483647 h 646"/>
              <a:gd name="T64" fmla="*/ 2147483647 w 835"/>
              <a:gd name="T65" fmla="*/ 2147483647 h 646"/>
              <a:gd name="T66" fmla="*/ 2147483647 w 835"/>
              <a:gd name="T67" fmla="*/ 2147483647 h 646"/>
              <a:gd name="T68" fmla="*/ 2147483647 w 835"/>
              <a:gd name="T69" fmla="*/ 2147483647 h 646"/>
              <a:gd name="T70" fmla="*/ 2147483647 w 835"/>
              <a:gd name="T71" fmla="*/ 2147483647 h 646"/>
              <a:gd name="T72" fmla="*/ 2147483647 w 835"/>
              <a:gd name="T73" fmla="*/ 2147483647 h 646"/>
              <a:gd name="T74" fmla="*/ 2147483647 w 835"/>
              <a:gd name="T75" fmla="*/ 2147483647 h 646"/>
              <a:gd name="T76" fmla="*/ 2147483647 w 835"/>
              <a:gd name="T77" fmla="*/ 2147483647 h 646"/>
              <a:gd name="T78" fmla="*/ 2147483647 w 835"/>
              <a:gd name="T79" fmla="*/ 2147483647 h 646"/>
              <a:gd name="T80" fmla="*/ 2147483647 w 835"/>
              <a:gd name="T81" fmla="*/ 2147483647 h 646"/>
              <a:gd name="T82" fmla="*/ 2147483647 w 835"/>
              <a:gd name="T83" fmla="*/ 2147483647 h 646"/>
              <a:gd name="T84" fmla="*/ 2147483647 w 835"/>
              <a:gd name="T85" fmla="*/ 2147483647 h 646"/>
              <a:gd name="T86" fmla="*/ 2147483647 w 835"/>
              <a:gd name="T87" fmla="*/ 2147483647 h 646"/>
              <a:gd name="T88" fmla="*/ 2147483647 w 835"/>
              <a:gd name="T89" fmla="*/ 2147483647 h 646"/>
              <a:gd name="T90" fmla="*/ 2147483647 w 835"/>
              <a:gd name="T91" fmla="*/ 2147483647 h 646"/>
              <a:gd name="T92" fmla="*/ 2147483647 w 835"/>
              <a:gd name="T93" fmla="*/ 2147483647 h 646"/>
              <a:gd name="T94" fmla="*/ 2147483647 w 835"/>
              <a:gd name="T95" fmla="*/ 2147483647 h 646"/>
              <a:gd name="T96" fmla="*/ 2147483647 w 835"/>
              <a:gd name="T97" fmla="*/ 2147483647 h 646"/>
              <a:gd name="T98" fmla="*/ 2147483647 w 835"/>
              <a:gd name="T99" fmla="*/ 2147483647 h 646"/>
              <a:gd name="T100" fmla="*/ 2147483647 w 835"/>
              <a:gd name="T101" fmla="*/ 2147483647 h 646"/>
              <a:gd name="T102" fmla="*/ 2147483647 w 835"/>
              <a:gd name="T103" fmla="*/ 2147483647 h 646"/>
              <a:gd name="T104" fmla="*/ 2147483647 w 835"/>
              <a:gd name="T105" fmla="*/ 2147483647 h 646"/>
              <a:gd name="T106" fmla="*/ 2147483647 w 835"/>
              <a:gd name="T107" fmla="*/ 2147483647 h 6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35"/>
              <a:gd name="T163" fmla="*/ 0 h 646"/>
              <a:gd name="T164" fmla="*/ 835 w 835"/>
              <a:gd name="T165" fmla="*/ 646 h 6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35" h="646">
                <a:moveTo>
                  <a:pt x="260" y="609"/>
                </a:moveTo>
                <a:cubicBezTo>
                  <a:pt x="233" y="609"/>
                  <a:pt x="174" y="629"/>
                  <a:pt x="137" y="622"/>
                </a:cubicBezTo>
                <a:cubicBezTo>
                  <a:pt x="100" y="615"/>
                  <a:pt x="61" y="599"/>
                  <a:pt x="38" y="571"/>
                </a:cubicBezTo>
                <a:cubicBezTo>
                  <a:pt x="16" y="543"/>
                  <a:pt x="2" y="491"/>
                  <a:pt x="1" y="455"/>
                </a:cubicBezTo>
                <a:cubicBezTo>
                  <a:pt x="0" y="420"/>
                  <a:pt x="19" y="380"/>
                  <a:pt x="32" y="360"/>
                </a:cubicBezTo>
                <a:cubicBezTo>
                  <a:pt x="45" y="339"/>
                  <a:pt x="69" y="337"/>
                  <a:pt x="79" y="330"/>
                </a:cubicBezTo>
                <a:cubicBezTo>
                  <a:pt x="90" y="323"/>
                  <a:pt x="93" y="323"/>
                  <a:pt x="97" y="318"/>
                </a:cubicBezTo>
                <a:cubicBezTo>
                  <a:pt x="102" y="314"/>
                  <a:pt x="102" y="309"/>
                  <a:pt x="102" y="299"/>
                </a:cubicBezTo>
                <a:cubicBezTo>
                  <a:pt x="102" y="289"/>
                  <a:pt x="97" y="275"/>
                  <a:pt x="96" y="261"/>
                </a:cubicBezTo>
                <a:cubicBezTo>
                  <a:pt x="95" y="247"/>
                  <a:pt x="91" y="231"/>
                  <a:pt x="96" y="216"/>
                </a:cubicBezTo>
                <a:cubicBezTo>
                  <a:pt x="101" y="201"/>
                  <a:pt x="113" y="183"/>
                  <a:pt x="127" y="172"/>
                </a:cubicBezTo>
                <a:cubicBezTo>
                  <a:pt x="141" y="160"/>
                  <a:pt x="163" y="151"/>
                  <a:pt x="181" y="145"/>
                </a:cubicBezTo>
                <a:cubicBezTo>
                  <a:pt x="199" y="139"/>
                  <a:pt x="222" y="139"/>
                  <a:pt x="235" y="137"/>
                </a:cubicBezTo>
                <a:cubicBezTo>
                  <a:pt x="248" y="134"/>
                  <a:pt x="254" y="135"/>
                  <a:pt x="258" y="129"/>
                </a:cubicBezTo>
                <a:cubicBezTo>
                  <a:pt x="262" y="122"/>
                  <a:pt x="257" y="106"/>
                  <a:pt x="261" y="96"/>
                </a:cubicBezTo>
                <a:cubicBezTo>
                  <a:pt x="265" y="85"/>
                  <a:pt x="274" y="71"/>
                  <a:pt x="284" y="63"/>
                </a:cubicBezTo>
                <a:cubicBezTo>
                  <a:pt x="294" y="54"/>
                  <a:pt x="307" y="50"/>
                  <a:pt x="320" y="46"/>
                </a:cubicBezTo>
                <a:cubicBezTo>
                  <a:pt x="333" y="43"/>
                  <a:pt x="354" y="43"/>
                  <a:pt x="364" y="43"/>
                </a:cubicBezTo>
                <a:cubicBezTo>
                  <a:pt x="375" y="43"/>
                  <a:pt x="378" y="47"/>
                  <a:pt x="382" y="46"/>
                </a:cubicBezTo>
                <a:cubicBezTo>
                  <a:pt x="386" y="45"/>
                  <a:pt x="383" y="41"/>
                  <a:pt x="387" y="36"/>
                </a:cubicBezTo>
                <a:cubicBezTo>
                  <a:pt x="391" y="31"/>
                  <a:pt x="399" y="21"/>
                  <a:pt x="408" y="15"/>
                </a:cubicBezTo>
                <a:cubicBezTo>
                  <a:pt x="418" y="9"/>
                  <a:pt x="429" y="5"/>
                  <a:pt x="445" y="3"/>
                </a:cubicBezTo>
                <a:cubicBezTo>
                  <a:pt x="460" y="2"/>
                  <a:pt x="485" y="0"/>
                  <a:pt x="502" y="3"/>
                </a:cubicBezTo>
                <a:cubicBezTo>
                  <a:pt x="518" y="7"/>
                  <a:pt x="530" y="14"/>
                  <a:pt x="543" y="21"/>
                </a:cubicBezTo>
                <a:cubicBezTo>
                  <a:pt x="556" y="29"/>
                  <a:pt x="573" y="38"/>
                  <a:pt x="582" y="50"/>
                </a:cubicBezTo>
                <a:cubicBezTo>
                  <a:pt x="591" y="61"/>
                  <a:pt x="595" y="80"/>
                  <a:pt x="598" y="91"/>
                </a:cubicBezTo>
                <a:cubicBezTo>
                  <a:pt x="602" y="101"/>
                  <a:pt x="597" y="109"/>
                  <a:pt x="602" y="112"/>
                </a:cubicBezTo>
                <a:cubicBezTo>
                  <a:pt x="607" y="116"/>
                  <a:pt x="617" y="109"/>
                  <a:pt x="628" y="111"/>
                </a:cubicBezTo>
                <a:cubicBezTo>
                  <a:pt x="639" y="112"/>
                  <a:pt x="652" y="115"/>
                  <a:pt x="666" y="124"/>
                </a:cubicBezTo>
                <a:cubicBezTo>
                  <a:pt x="679" y="133"/>
                  <a:pt x="695" y="150"/>
                  <a:pt x="706" y="165"/>
                </a:cubicBezTo>
                <a:cubicBezTo>
                  <a:pt x="718" y="180"/>
                  <a:pt x="730" y="198"/>
                  <a:pt x="736" y="215"/>
                </a:cubicBezTo>
                <a:cubicBezTo>
                  <a:pt x="742" y="231"/>
                  <a:pt x="744" y="252"/>
                  <a:pt x="741" y="267"/>
                </a:cubicBezTo>
                <a:cubicBezTo>
                  <a:pt x="738" y="283"/>
                  <a:pt x="715" y="300"/>
                  <a:pt x="715" y="309"/>
                </a:cubicBezTo>
                <a:cubicBezTo>
                  <a:pt x="715" y="317"/>
                  <a:pt x="730" y="311"/>
                  <a:pt x="742" y="317"/>
                </a:cubicBezTo>
                <a:cubicBezTo>
                  <a:pt x="755" y="323"/>
                  <a:pt x="775" y="332"/>
                  <a:pt x="788" y="342"/>
                </a:cubicBezTo>
                <a:cubicBezTo>
                  <a:pt x="801" y="351"/>
                  <a:pt x="815" y="365"/>
                  <a:pt x="823" y="378"/>
                </a:cubicBezTo>
                <a:cubicBezTo>
                  <a:pt x="830" y="391"/>
                  <a:pt x="835" y="403"/>
                  <a:pt x="833" y="422"/>
                </a:cubicBezTo>
                <a:cubicBezTo>
                  <a:pt x="830" y="442"/>
                  <a:pt x="816" y="479"/>
                  <a:pt x="808" y="495"/>
                </a:cubicBezTo>
                <a:cubicBezTo>
                  <a:pt x="800" y="511"/>
                  <a:pt x="794" y="513"/>
                  <a:pt x="785" y="519"/>
                </a:cubicBezTo>
                <a:cubicBezTo>
                  <a:pt x="776" y="525"/>
                  <a:pt x="761" y="527"/>
                  <a:pt x="752" y="531"/>
                </a:cubicBezTo>
                <a:cubicBezTo>
                  <a:pt x="743" y="535"/>
                  <a:pt x="735" y="536"/>
                  <a:pt x="728" y="541"/>
                </a:cubicBezTo>
                <a:cubicBezTo>
                  <a:pt x="720" y="546"/>
                  <a:pt x="717" y="554"/>
                  <a:pt x="710" y="563"/>
                </a:cubicBezTo>
                <a:cubicBezTo>
                  <a:pt x="702" y="572"/>
                  <a:pt x="695" y="585"/>
                  <a:pt x="685" y="594"/>
                </a:cubicBezTo>
                <a:cubicBezTo>
                  <a:pt x="675" y="603"/>
                  <a:pt x="666" y="611"/>
                  <a:pt x="651" y="615"/>
                </a:cubicBezTo>
                <a:cubicBezTo>
                  <a:pt x="635" y="620"/>
                  <a:pt x="607" y="620"/>
                  <a:pt x="590" y="617"/>
                </a:cubicBezTo>
                <a:cubicBezTo>
                  <a:pt x="573" y="615"/>
                  <a:pt x="557" y="606"/>
                  <a:pt x="548" y="601"/>
                </a:cubicBezTo>
                <a:cubicBezTo>
                  <a:pt x="538" y="596"/>
                  <a:pt x="538" y="589"/>
                  <a:pt x="533" y="586"/>
                </a:cubicBezTo>
                <a:cubicBezTo>
                  <a:pt x="528" y="582"/>
                  <a:pt x="523" y="581"/>
                  <a:pt x="520" y="582"/>
                </a:cubicBezTo>
                <a:cubicBezTo>
                  <a:pt x="517" y="584"/>
                  <a:pt x="521" y="587"/>
                  <a:pt x="513" y="594"/>
                </a:cubicBezTo>
                <a:cubicBezTo>
                  <a:pt x="506" y="601"/>
                  <a:pt x="494" y="612"/>
                  <a:pt x="477" y="620"/>
                </a:cubicBezTo>
                <a:cubicBezTo>
                  <a:pt x="460" y="629"/>
                  <a:pt x="431" y="641"/>
                  <a:pt x="408" y="644"/>
                </a:cubicBezTo>
                <a:cubicBezTo>
                  <a:pt x="386" y="646"/>
                  <a:pt x="361" y="641"/>
                  <a:pt x="341" y="637"/>
                </a:cubicBezTo>
                <a:cubicBezTo>
                  <a:pt x="322" y="633"/>
                  <a:pt x="305" y="625"/>
                  <a:pt x="292" y="620"/>
                </a:cubicBezTo>
                <a:cubicBezTo>
                  <a:pt x="280" y="616"/>
                  <a:pt x="286" y="609"/>
                  <a:pt x="260" y="609"/>
                </a:cubicBezTo>
                <a:close/>
              </a:path>
            </a:pathLst>
          </a:custGeom>
          <a:gradFill rotWithShape="1">
            <a:gsLst>
              <a:gs pos="0">
                <a:schemeClr val="bg1"/>
              </a:gs>
              <a:gs pos="100000">
                <a:srgbClr val="B7D9E5"/>
              </a:gs>
            </a:gsLst>
            <a:path path="rect">
              <a:fillToRect l="50000" t="50000" r="50000" b="50000"/>
            </a:path>
          </a:gradFill>
          <a:ln w="12700">
            <a:noFill/>
            <a:round/>
            <a:headEnd/>
            <a:tailEnd/>
          </a:ln>
          <a:effectLst>
            <a:prstShdw prst="shdw17" dist="17961" dir="2700000">
              <a:srgbClr val="6E8289"/>
            </a:prstShdw>
          </a:effectLst>
        </p:spPr>
        <p:txBody>
          <a:bodyPr wrap="none" lIns="91337" tIns="45671" rIns="91337" bIns="45671" anchor="ctr"/>
          <a:lstStyle/>
          <a:p>
            <a:pPr algn="ctr"/>
            <a:endParaRPr lang="en-US" b="1">
              <a:latin typeface="+mn-lt"/>
            </a:endParaRPr>
          </a:p>
        </p:txBody>
      </p:sp>
      <p:sp>
        <p:nvSpPr>
          <p:cNvPr id="113" name="TextBox 112"/>
          <p:cNvSpPr txBox="1"/>
          <p:nvPr/>
        </p:nvSpPr>
        <p:spPr>
          <a:xfrm>
            <a:off x="7642516" y="2883662"/>
            <a:ext cx="479338" cy="276926"/>
          </a:xfrm>
          <a:prstGeom prst="rect">
            <a:avLst/>
          </a:prstGeom>
          <a:noFill/>
        </p:spPr>
        <p:txBody>
          <a:bodyPr wrap="none" lIns="91337" tIns="45671" rIns="91337" bIns="45671" rtlCol="0">
            <a:spAutoFit/>
          </a:bodyPr>
          <a:lstStyle/>
          <a:p>
            <a:pPr algn="ctr"/>
            <a:r>
              <a:rPr lang="en-US" sz="1200" b="1" dirty="0" smtClean="0">
                <a:latin typeface="+mn-lt"/>
                <a:cs typeface="Arial" pitchFamily="34" charset="0"/>
              </a:rPr>
              <a:t>Core</a:t>
            </a:r>
          </a:p>
        </p:txBody>
      </p:sp>
      <p:sp>
        <p:nvSpPr>
          <p:cNvPr id="115" name="TextBox 114"/>
          <p:cNvSpPr txBox="1"/>
          <p:nvPr/>
        </p:nvSpPr>
        <p:spPr>
          <a:xfrm>
            <a:off x="5883988" y="2883662"/>
            <a:ext cx="583982" cy="276926"/>
          </a:xfrm>
          <a:prstGeom prst="rect">
            <a:avLst/>
          </a:prstGeom>
          <a:noFill/>
        </p:spPr>
        <p:txBody>
          <a:bodyPr wrap="none" lIns="91337" tIns="45671" rIns="91337" bIns="45671" rtlCol="0">
            <a:spAutoFit/>
          </a:bodyPr>
          <a:lstStyle/>
          <a:p>
            <a:pPr algn="ctr"/>
            <a:r>
              <a:rPr lang="en-US" sz="1200" b="1" dirty="0" smtClean="0">
                <a:latin typeface="+mn-lt"/>
                <a:cs typeface="Arial" pitchFamily="34" charset="0"/>
              </a:rPr>
              <a:t>Metro</a:t>
            </a:r>
          </a:p>
        </p:txBody>
      </p:sp>
      <p:cxnSp>
        <p:nvCxnSpPr>
          <p:cNvPr id="117" name="Straight Connector 116"/>
          <p:cNvCxnSpPr/>
          <p:nvPr/>
        </p:nvCxnSpPr>
        <p:spPr bwMode="auto">
          <a:xfrm flipV="1">
            <a:off x="4859024" y="3050048"/>
            <a:ext cx="433679" cy="5014"/>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77" name="Title 76"/>
          <p:cNvSpPr>
            <a:spLocks noGrp="1"/>
          </p:cNvSpPr>
          <p:nvPr>
            <p:ph type="title"/>
          </p:nvPr>
        </p:nvSpPr>
        <p:spPr/>
        <p:txBody>
          <a:bodyPr/>
          <a:lstStyle/>
          <a:p>
            <a:r>
              <a:rPr lang="en-US" dirty="0" smtClean="0"/>
              <a:t>Complete Fiber Ethernet Access Solution</a:t>
            </a:r>
            <a:endParaRPr lang="en-US" dirty="0"/>
          </a:p>
        </p:txBody>
      </p:sp>
      <p:sp>
        <p:nvSpPr>
          <p:cNvPr id="51" name="Text Placeholder 50"/>
          <p:cNvSpPr>
            <a:spLocks noGrp="1"/>
          </p:cNvSpPr>
          <p:nvPr>
            <p:ph type="body" sz="quarter" idx="10"/>
          </p:nvPr>
        </p:nvSpPr>
        <p:spPr>
          <a:xfrm>
            <a:off x="747713" y="4573993"/>
            <a:ext cx="7124700" cy="2076188"/>
          </a:xfrm>
        </p:spPr>
        <p:txBody>
          <a:bodyPr/>
          <a:lstStyle/>
          <a:p>
            <a:r>
              <a:rPr lang="en-US" dirty="0" smtClean="0"/>
              <a:t>Complete fiber Ethernet Access solution</a:t>
            </a:r>
          </a:p>
          <a:p>
            <a:r>
              <a:rPr lang="en-US" dirty="0" smtClean="0"/>
              <a:t>Customer located, Smart demarcation devices 	</a:t>
            </a:r>
          </a:p>
          <a:p>
            <a:pPr lvl="1"/>
            <a:r>
              <a:rPr lang="en-US" dirty="0" smtClean="0"/>
              <a:t>Variety of interfaces, capabilities and price ranges</a:t>
            </a:r>
          </a:p>
          <a:p>
            <a:r>
              <a:rPr lang="en-US" dirty="0" err="1" smtClean="0"/>
              <a:t>PoP</a:t>
            </a:r>
            <a:r>
              <a:rPr lang="en-US" dirty="0" smtClean="0"/>
              <a:t> located Aggregation device</a:t>
            </a:r>
          </a:p>
          <a:p>
            <a:pPr lvl="1"/>
            <a:r>
              <a:rPr lang="en-US" dirty="0" smtClean="0"/>
              <a:t>High capacity, fully resilient</a:t>
            </a:r>
            <a:endParaRPr lang="en-US" dirty="0"/>
          </a:p>
        </p:txBody>
      </p:sp>
      <p:cxnSp>
        <p:nvCxnSpPr>
          <p:cNvPr id="92" name="Elbow Connector 91"/>
          <p:cNvCxnSpPr/>
          <p:nvPr/>
        </p:nvCxnSpPr>
        <p:spPr>
          <a:xfrm>
            <a:off x="2123630" y="2499846"/>
            <a:ext cx="2419350" cy="581025"/>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2263836" y="2280453"/>
            <a:ext cx="612460" cy="261511"/>
          </a:xfrm>
          <a:prstGeom prst="rect">
            <a:avLst/>
          </a:prstGeom>
        </p:spPr>
        <p:txBody>
          <a:bodyPr wrap="none" lIns="91337" tIns="45671" rIns="91337" bIns="45671">
            <a:spAutoFit/>
          </a:bodyPr>
          <a:lstStyle/>
          <a:p>
            <a:pPr algn="ctr"/>
            <a:r>
              <a:rPr lang="en-US" sz="1100" b="1" dirty="0" smtClean="0">
                <a:latin typeface="+mn-lt"/>
                <a:cs typeface="Arial" pitchFamily="34" charset="0"/>
              </a:rPr>
              <a:t>FE/</a:t>
            </a:r>
            <a:r>
              <a:rPr lang="en-US" sz="1100" b="1" dirty="0" err="1" smtClean="0">
                <a:latin typeface="+mn-lt"/>
                <a:cs typeface="Arial" pitchFamily="34" charset="0"/>
              </a:rPr>
              <a:t>GbE</a:t>
            </a:r>
            <a:endParaRPr lang="en-US" sz="1100" b="1" dirty="0" smtClean="0">
              <a:latin typeface="+mn-lt"/>
              <a:cs typeface="Arial" pitchFamily="34" charset="0"/>
            </a:endParaRPr>
          </a:p>
        </p:txBody>
      </p:sp>
      <p:cxnSp>
        <p:nvCxnSpPr>
          <p:cNvPr id="95" name="Elbow Connector 94"/>
          <p:cNvCxnSpPr>
            <a:stCxn id="134" idx="3"/>
          </p:cNvCxnSpPr>
          <p:nvPr/>
        </p:nvCxnSpPr>
        <p:spPr>
          <a:xfrm flipV="1">
            <a:off x="2175998" y="3271370"/>
            <a:ext cx="1928827" cy="547626"/>
          </a:xfrm>
          <a:prstGeom prst="bentConnector3">
            <a:avLst>
              <a:gd name="adj1" fmla="val 50494"/>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1475955" y="3216746"/>
            <a:ext cx="873479" cy="218242"/>
          </a:xfrm>
          <a:prstGeom prst="rect">
            <a:avLst/>
          </a:prstGeom>
          <a:noFill/>
        </p:spPr>
        <p:txBody>
          <a:bodyPr wrap="square" lIns="91337" tIns="45671" rIns="91337" bIns="45671" rtlCol="0">
            <a:spAutoFit/>
          </a:bodyPr>
          <a:lstStyle/>
          <a:p>
            <a:pPr algn="ctr"/>
            <a:r>
              <a:rPr lang="en-US" sz="800" b="1" dirty="0" smtClean="0">
                <a:latin typeface="+mn-lt"/>
                <a:cs typeface="Arial" pitchFamily="34" charset="0"/>
              </a:rPr>
              <a:t>ETX-205A</a:t>
            </a:r>
          </a:p>
        </p:txBody>
      </p:sp>
      <p:cxnSp>
        <p:nvCxnSpPr>
          <p:cNvPr id="102" name="Elbow Connector 101"/>
          <p:cNvCxnSpPr/>
          <p:nvPr/>
        </p:nvCxnSpPr>
        <p:spPr>
          <a:xfrm>
            <a:off x="2168165" y="2537495"/>
            <a:ext cx="2222421" cy="581477"/>
          </a:xfrm>
          <a:prstGeom prst="bentConnector3">
            <a:avLst>
              <a:gd name="adj1" fmla="val 50000"/>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471468" y="2564567"/>
            <a:ext cx="873479" cy="338455"/>
          </a:xfrm>
          <a:prstGeom prst="rect">
            <a:avLst/>
          </a:prstGeom>
          <a:noFill/>
        </p:spPr>
        <p:txBody>
          <a:bodyPr wrap="square" lIns="91337" tIns="45671" rIns="91337" bIns="45671" rtlCol="0">
            <a:spAutoFit/>
          </a:bodyPr>
          <a:lstStyle/>
          <a:p>
            <a:pPr algn="ctr"/>
            <a:r>
              <a:rPr lang="en-US" sz="800" b="1" dirty="0" smtClean="0">
                <a:latin typeface="+mn-lt"/>
                <a:cs typeface="Arial" pitchFamily="34" charset="0"/>
              </a:rPr>
              <a:t>ETX-203A</a:t>
            </a:r>
          </a:p>
          <a:p>
            <a:pPr algn="ctr"/>
            <a:r>
              <a:rPr lang="en-US" sz="800" b="1" dirty="0" smtClean="0">
                <a:latin typeface="+mn-lt"/>
                <a:cs typeface="Arial" pitchFamily="34" charset="0"/>
              </a:rPr>
              <a:t>ETX-204A</a:t>
            </a:r>
          </a:p>
        </p:txBody>
      </p:sp>
      <p:sp>
        <p:nvSpPr>
          <p:cNvPr id="107" name="Rectangle 106"/>
          <p:cNvSpPr/>
          <p:nvPr/>
        </p:nvSpPr>
        <p:spPr>
          <a:xfrm>
            <a:off x="2270921" y="2918563"/>
            <a:ext cx="713449" cy="261511"/>
          </a:xfrm>
          <a:prstGeom prst="rect">
            <a:avLst/>
          </a:prstGeom>
        </p:spPr>
        <p:txBody>
          <a:bodyPr wrap="none" lIns="91337" tIns="45671" rIns="91337" bIns="45671">
            <a:spAutoFit/>
          </a:bodyPr>
          <a:lstStyle/>
          <a:p>
            <a:pPr algn="ctr"/>
            <a:r>
              <a:rPr lang="en-US" sz="1100" b="1" dirty="0" err="1" smtClean="0">
                <a:latin typeface="+mn-lt"/>
                <a:cs typeface="Arial" pitchFamily="34" charset="0"/>
              </a:rPr>
              <a:t>GbE</a:t>
            </a:r>
            <a:r>
              <a:rPr lang="en-US" sz="1100" b="1" dirty="0" smtClean="0">
                <a:latin typeface="+mn-lt"/>
                <a:cs typeface="Arial" pitchFamily="34" charset="0"/>
              </a:rPr>
              <a:t>/</a:t>
            </a:r>
            <a:r>
              <a:rPr lang="en-US" sz="1100" b="1" dirty="0" err="1" smtClean="0">
                <a:latin typeface="+mn-lt"/>
                <a:cs typeface="Arial" pitchFamily="34" charset="0"/>
              </a:rPr>
              <a:t>GbE</a:t>
            </a:r>
            <a:endParaRPr lang="en-US" sz="1100" b="1" dirty="0" smtClean="0">
              <a:latin typeface="+mn-lt"/>
              <a:cs typeface="Arial" pitchFamily="34" charset="0"/>
            </a:endParaRPr>
          </a:p>
        </p:txBody>
      </p:sp>
      <p:cxnSp>
        <p:nvCxnSpPr>
          <p:cNvPr id="127" name="Straight Connector 126"/>
          <p:cNvCxnSpPr/>
          <p:nvPr/>
        </p:nvCxnSpPr>
        <p:spPr bwMode="auto">
          <a:xfrm flipV="1">
            <a:off x="4856780" y="3088148"/>
            <a:ext cx="433679" cy="5014"/>
          </a:xfrm>
          <a:prstGeom prst="line">
            <a:avLst/>
          </a:prstGeom>
          <a:solidFill>
            <a:schemeClr val="accent1"/>
          </a:solidFill>
          <a:ln w="12700" cap="flat" cmpd="sng" algn="ctr">
            <a:solidFill>
              <a:schemeClr val="tx1"/>
            </a:solidFill>
            <a:prstDash val="sysDash"/>
            <a:round/>
            <a:headEnd type="none" w="med" len="med"/>
            <a:tailEnd type="none" w="med" len="med"/>
          </a:ln>
          <a:effectLst/>
        </p:spPr>
      </p:cxnSp>
      <p:sp>
        <p:nvSpPr>
          <p:cNvPr id="128" name="Rectangle 127"/>
          <p:cNvSpPr/>
          <p:nvPr/>
        </p:nvSpPr>
        <p:spPr>
          <a:xfrm>
            <a:off x="4795054" y="2827296"/>
            <a:ext cx="416239" cy="260147"/>
          </a:xfrm>
          <a:prstGeom prst="rect">
            <a:avLst/>
          </a:prstGeom>
        </p:spPr>
        <p:txBody>
          <a:bodyPr wrap="none" lIns="91337" tIns="45671" rIns="91337" bIns="45671">
            <a:spAutoFit/>
          </a:bodyPr>
          <a:lstStyle/>
          <a:p>
            <a:pPr algn="ctr"/>
            <a:r>
              <a:rPr lang="en-US" sz="1100" b="1" dirty="0" smtClean="0">
                <a:latin typeface="+mn-lt"/>
                <a:cs typeface="Arial" pitchFamily="34" charset="0"/>
              </a:rPr>
              <a:t>10G</a:t>
            </a:r>
          </a:p>
        </p:txBody>
      </p:sp>
      <p:cxnSp>
        <p:nvCxnSpPr>
          <p:cNvPr id="129" name="Straight Connector 128"/>
          <p:cNvCxnSpPr/>
          <p:nvPr/>
        </p:nvCxnSpPr>
        <p:spPr bwMode="auto">
          <a:xfrm flipV="1">
            <a:off x="4863498" y="3195726"/>
            <a:ext cx="433679" cy="501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0" name="Straight Connector 129"/>
          <p:cNvCxnSpPr/>
          <p:nvPr/>
        </p:nvCxnSpPr>
        <p:spPr bwMode="auto">
          <a:xfrm flipV="1">
            <a:off x="4861256" y="3233557"/>
            <a:ext cx="433679" cy="5014"/>
          </a:xfrm>
          <a:prstGeom prst="line">
            <a:avLst/>
          </a:prstGeom>
          <a:solidFill>
            <a:schemeClr val="accent1"/>
          </a:solidFill>
          <a:ln w="12700" cap="flat" cmpd="sng" algn="ctr">
            <a:solidFill>
              <a:schemeClr val="tx1"/>
            </a:solidFill>
            <a:prstDash val="sysDash"/>
            <a:round/>
            <a:headEnd type="none" w="med" len="med"/>
            <a:tailEnd type="none" w="med" len="med"/>
          </a:ln>
          <a:effectLst/>
        </p:spPr>
      </p:cxnSp>
      <p:sp>
        <p:nvSpPr>
          <p:cNvPr id="132" name="Rectangle 131"/>
          <p:cNvSpPr/>
          <p:nvPr/>
        </p:nvSpPr>
        <p:spPr>
          <a:xfrm>
            <a:off x="4819702" y="3215036"/>
            <a:ext cx="416239" cy="260147"/>
          </a:xfrm>
          <a:prstGeom prst="rect">
            <a:avLst/>
          </a:prstGeom>
        </p:spPr>
        <p:txBody>
          <a:bodyPr wrap="none" lIns="91337" tIns="45671" rIns="91337" bIns="45671">
            <a:spAutoFit/>
          </a:bodyPr>
          <a:lstStyle/>
          <a:p>
            <a:pPr algn="ctr"/>
            <a:r>
              <a:rPr lang="en-US" sz="1100" b="1" dirty="0" smtClean="0">
                <a:latin typeface="+mn-lt"/>
                <a:cs typeface="Arial" pitchFamily="34" charset="0"/>
              </a:rPr>
              <a:t>10G</a:t>
            </a:r>
          </a:p>
        </p:txBody>
      </p:sp>
      <p:sp>
        <p:nvSpPr>
          <p:cNvPr id="133" name="TextBox 132"/>
          <p:cNvSpPr txBox="1"/>
          <p:nvPr/>
        </p:nvSpPr>
        <p:spPr>
          <a:xfrm>
            <a:off x="1473714" y="3886583"/>
            <a:ext cx="873479" cy="218242"/>
          </a:xfrm>
          <a:prstGeom prst="rect">
            <a:avLst/>
          </a:prstGeom>
          <a:noFill/>
        </p:spPr>
        <p:txBody>
          <a:bodyPr wrap="square" lIns="91337" tIns="45671" rIns="91337" bIns="45671" rtlCol="0">
            <a:spAutoFit/>
          </a:bodyPr>
          <a:lstStyle/>
          <a:p>
            <a:pPr algn="ctr"/>
            <a:r>
              <a:rPr lang="en-US" sz="800" b="1" dirty="0" smtClean="0">
                <a:latin typeface="+mn-lt"/>
                <a:cs typeface="Arial" pitchFamily="34" charset="0"/>
              </a:rPr>
              <a:t>ETX-220A</a:t>
            </a:r>
          </a:p>
        </p:txBody>
      </p:sp>
      <p:cxnSp>
        <p:nvCxnSpPr>
          <p:cNvPr id="136" name="Elbow Connector 135"/>
          <p:cNvCxnSpPr/>
          <p:nvPr/>
        </p:nvCxnSpPr>
        <p:spPr>
          <a:xfrm flipV="1">
            <a:off x="2142391" y="3290415"/>
            <a:ext cx="2362495" cy="566011"/>
          </a:xfrm>
          <a:prstGeom prst="bentConnector3">
            <a:avLst>
              <a:gd name="adj1" fmla="val 43952"/>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bwMode="auto">
          <a:xfrm flipV="1">
            <a:off x="2016564" y="3161439"/>
            <a:ext cx="1939148" cy="2868"/>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8" name="Straight Connector 137"/>
          <p:cNvCxnSpPr/>
          <p:nvPr/>
        </p:nvCxnSpPr>
        <p:spPr bwMode="auto">
          <a:xfrm flipV="1">
            <a:off x="2025708" y="3199272"/>
            <a:ext cx="1927762" cy="1613"/>
          </a:xfrm>
          <a:prstGeom prst="line">
            <a:avLst/>
          </a:prstGeom>
          <a:solidFill>
            <a:schemeClr val="accent1"/>
          </a:solidFill>
          <a:ln w="12700" cap="flat" cmpd="sng" algn="ctr">
            <a:solidFill>
              <a:schemeClr val="tx1"/>
            </a:solidFill>
            <a:prstDash val="sysDash"/>
            <a:round/>
            <a:headEnd type="none" w="med" len="med"/>
            <a:tailEnd type="none" w="med" len="med"/>
          </a:ln>
          <a:effectLst/>
        </p:spPr>
      </p:cxnSp>
      <p:pic>
        <p:nvPicPr>
          <p:cNvPr id="134" name="Picture 90" descr="rad16"/>
          <p:cNvPicPr>
            <a:picLocks noChangeAspect="1" noChangeArrowheads="1"/>
          </p:cNvPicPr>
          <p:nvPr/>
        </p:nvPicPr>
        <p:blipFill>
          <a:blip r:embed="rId3" cstate="print"/>
          <a:srcRect/>
          <a:stretch>
            <a:fillRect/>
          </a:stretch>
        </p:blipFill>
        <p:spPr bwMode="auto">
          <a:xfrm>
            <a:off x="1592308" y="3730917"/>
            <a:ext cx="583694" cy="176145"/>
          </a:xfrm>
          <a:prstGeom prst="rect">
            <a:avLst/>
          </a:prstGeom>
          <a:noFill/>
          <a:ln w="9525">
            <a:noFill/>
            <a:miter lim="800000"/>
            <a:headEnd/>
            <a:tailEnd/>
          </a:ln>
        </p:spPr>
      </p:pic>
      <p:sp>
        <p:nvSpPr>
          <p:cNvPr id="141" name="Rectangle 140"/>
          <p:cNvSpPr/>
          <p:nvPr/>
        </p:nvSpPr>
        <p:spPr>
          <a:xfrm>
            <a:off x="2391642" y="3555590"/>
            <a:ext cx="416239" cy="260147"/>
          </a:xfrm>
          <a:prstGeom prst="rect">
            <a:avLst/>
          </a:prstGeom>
        </p:spPr>
        <p:txBody>
          <a:bodyPr wrap="none" lIns="91337" tIns="45671" rIns="91337" bIns="45671">
            <a:spAutoFit/>
          </a:bodyPr>
          <a:lstStyle/>
          <a:p>
            <a:pPr algn="ctr"/>
            <a:r>
              <a:rPr lang="en-US" sz="1100" b="1" dirty="0" smtClean="0">
                <a:latin typeface="+mn-lt"/>
                <a:cs typeface="Arial" pitchFamily="34" charset="0"/>
              </a:rPr>
              <a:t>10G</a:t>
            </a:r>
          </a:p>
        </p:txBody>
      </p:sp>
      <p:pic>
        <p:nvPicPr>
          <p:cNvPr id="6" name="Picture 124" descr="rad26"/>
          <p:cNvPicPr>
            <a:picLocks noChangeAspect="1" noChangeArrowheads="1"/>
          </p:cNvPicPr>
          <p:nvPr/>
        </p:nvPicPr>
        <p:blipFill>
          <a:blip r:embed="rId4" cstate="print"/>
          <a:srcRect/>
          <a:stretch>
            <a:fillRect/>
          </a:stretch>
        </p:blipFill>
        <p:spPr bwMode="auto">
          <a:xfrm>
            <a:off x="3605099" y="2919253"/>
            <a:ext cx="1261267" cy="454611"/>
          </a:xfrm>
          <a:prstGeom prst="rect">
            <a:avLst/>
          </a:prstGeom>
          <a:noFill/>
          <a:ln w="9525">
            <a:noFill/>
            <a:miter lim="800000"/>
            <a:headEnd/>
            <a:tailEnd/>
          </a:ln>
        </p:spPr>
      </p:pic>
      <p:cxnSp>
        <p:nvCxnSpPr>
          <p:cNvPr id="156" name="Straight Connector 155"/>
          <p:cNvCxnSpPr/>
          <p:nvPr/>
        </p:nvCxnSpPr>
        <p:spPr>
          <a:xfrm rot="10800000">
            <a:off x="1237812" y="2499836"/>
            <a:ext cx="4476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90" descr="rad16"/>
          <p:cNvPicPr>
            <a:picLocks noChangeAspect="1" noChangeArrowheads="1"/>
          </p:cNvPicPr>
          <p:nvPr/>
        </p:nvPicPr>
        <p:blipFill>
          <a:blip r:embed="rId3" cstate="print"/>
          <a:srcRect/>
          <a:stretch>
            <a:fillRect/>
          </a:stretch>
        </p:blipFill>
        <p:spPr bwMode="auto">
          <a:xfrm>
            <a:off x="1596074" y="2429244"/>
            <a:ext cx="591130" cy="178389"/>
          </a:xfrm>
          <a:prstGeom prst="rect">
            <a:avLst/>
          </a:prstGeom>
          <a:noFill/>
          <a:ln w="9525">
            <a:noFill/>
            <a:miter lim="800000"/>
            <a:headEnd/>
            <a:tailEnd/>
          </a:ln>
        </p:spPr>
      </p:pic>
      <p:sp>
        <p:nvSpPr>
          <p:cNvPr id="158" name="Rectangle 157"/>
          <p:cNvSpPr/>
          <p:nvPr/>
        </p:nvSpPr>
        <p:spPr>
          <a:xfrm>
            <a:off x="911287" y="2270923"/>
            <a:ext cx="612460" cy="261511"/>
          </a:xfrm>
          <a:prstGeom prst="rect">
            <a:avLst/>
          </a:prstGeom>
        </p:spPr>
        <p:txBody>
          <a:bodyPr wrap="none" lIns="91337" tIns="45671" rIns="91337" bIns="45671">
            <a:spAutoFit/>
          </a:bodyPr>
          <a:lstStyle/>
          <a:p>
            <a:pPr algn="ctr"/>
            <a:r>
              <a:rPr lang="en-US" sz="1100" b="1" dirty="0" smtClean="0">
                <a:latin typeface="+mn-lt"/>
                <a:cs typeface="Arial" pitchFamily="34" charset="0"/>
              </a:rPr>
              <a:t>FE/</a:t>
            </a:r>
            <a:r>
              <a:rPr lang="en-US" sz="1100" b="1" dirty="0" err="1" smtClean="0">
                <a:latin typeface="+mn-lt"/>
                <a:cs typeface="Arial" pitchFamily="34" charset="0"/>
              </a:rPr>
              <a:t>GbE</a:t>
            </a:r>
            <a:endParaRPr lang="en-US" sz="1100" b="1" dirty="0" smtClean="0">
              <a:latin typeface="+mn-lt"/>
              <a:cs typeface="Arial" pitchFamily="34" charset="0"/>
            </a:endParaRPr>
          </a:p>
        </p:txBody>
      </p:sp>
      <p:cxnSp>
        <p:nvCxnSpPr>
          <p:cNvPr id="159" name="Straight Connector 158"/>
          <p:cNvCxnSpPr/>
          <p:nvPr/>
        </p:nvCxnSpPr>
        <p:spPr>
          <a:xfrm rot="10800000">
            <a:off x="1218762" y="3147536"/>
            <a:ext cx="4476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ctangle 160"/>
          <p:cNvSpPr/>
          <p:nvPr/>
        </p:nvSpPr>
        <p:spPr>
          <a:xfrm>
            <a:off x="892236" y="2918623"/>
            <a:ext cx="612460" cy="261511"/>
          </a:xfrm>
          <a:prstGeom prst="rect">
            <a:avLst/>
          </a:prstGeom>
        </p:spPr>
        <p:txBody>
          <a:bodyPr wrap="none" lIns="91337" tIns="45671" rIns="91337" bIns="45671">
            <a:spAutoFit/>
          </a:bodyPr>
          <a:lstStyle/>
          <a:p>
            <a:pPr algn="ctr"/>
            <a:r>
              <a:rPr lang="en-US" sz="1100" b="1" dirty="0" smtClean="0">
                <a:latin typeface="+mn-lt"/>
                <a:cs typeface="Arial" pitchFamily="34" charset="0"/>
              </a:rPr>
              <a:t>FE/</a:t>
            </a:r>
            <a:r>
              <a:rPr lang="en-US" sz="1100" b="1" dirty="0" err="1" smtClean="0">
                <a:latin typeface="+mn-lt"/>
                <a:cs typeface="Arial" pitchFamily="34" charset="0"/>
              </a:rPr>
              <a:t>GbE</a:t>
            </a:r>
            <a:endParaRPr lang="en-US" sz="1100" b="1" dirty="0" smtClean="0">
              <a:latin typeface="+mn-lt"/>
              <a:cs typeface="Arial" pitchFamily="34" charset="0"/>
            </a:endParaRPr>
          </a:p>
        </p:txBody>
      </p:sp>
      <p:cxnSp>
        <p:nvCxnSpPr>
          <p:cNvPr id="162" name="Straight Connector 161"/>
          <p:cNvCxnSpPr/>
          <p:nvPr/>
        </p:nvCxnSpPr>
        <p:spPr>
          <a:xfrm rot="10800000">
            <a:off x="1218762" y="3842862"/>
            <a:ext cx="4476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3" name="Rectangle 162"/>
          <p:cNvSpPr/>
          <p:nvPr/>
        </p:nvSpPr>
        <p:spPr>
          <a:xfrm>
            <a:off x="972123" y="3613949"/>
            <a:ext cx="416239" cy="260147"/>
          </a:xfrm>
          <a:prstGeom prst="rect">
            <a:avLst/>
          </a:prstGeom>
        </p:spPr>
        <p:txBody>
          <a:bodyPr wrap="none" lIns="91337" tIns="45671" rIns="91337" bIns="45671">
            <a:spAutoFit/>
          </a:bodyPr>
          <a:lstStyle/>
          <a:p>
            <a:pPr algn="ctr"/>
            <a:r>
              <a:rPr lang="en-US" sz="1100" b="1" dirty="0" smtClean="0">
                <a:latin typeface="+mn-lt"/>
                <a:cs typeface="Arial" pitchFamily="34" charset="0"/>
              </a:rPr>
              <a:t>10G</a:t>
            </a:r>
          </a:p>
        </p:txBody>
      </p:sp>
      <p:pic>
        <p:nvPicPr>
          <p:cNvPr id="98" name="Picture 90" descr="rad16"/>
          <p:cNvPicPr>
            <a:picLocks noChangeAspect="1" noChangeArrowheads="1"/>
          </p:cNvPicPr>
          <p:nvPr/>
        </p:nvPicPr>
        <p:blipFill>
          <a:blip r:embed="rId3" cstate="print"/>
          <a:srcRect/>
          <a:stretch>
            <a:fillRect/>
          </a:stretch>
        </p:blipFill>
        <p:spPr bwMode="auto">
          <a:xfrm>
            <a:off x="1594548" y="3070226"/>
            <a:ext cx="583694" cy="176145"/>
          </a:xfrm>
          <a:prstGeom prst="rect">
            <a:avLst/>
          </a:prstGeom>
          <a:noFill/>
          <a:ln w="9525">
            <a:noFill/>
            <a:miter lim="800000"/>
            <a:headEnd/>
            <a:tailEnd/>
          </a:ln>
        </p:spPr>
      </p:pic>
      <p:pic>
        <p:nvPicPr>
          <p:cNvPr id="114" name="Picture 26" descr="lsr"/>
          <p:cNvPicPr>
            <a:picLocks noChangeAspect="1" noChangeArrowheads="1"/>
          </p:cNvPicPr>
          <p:nvPr/>
        </p:nvPicPr>
        <p:blipFill>
          <a:blip r:embed="rId5" cstate="print"/>
          <a:srcRect/>
          <a:stretch>
            <a:fillRect/>
          </a:stretch>
        </p:blipFill>
        <p:spPr bwMode="auto">
          <a:xfrm>
            <a:off x="5258909" y="2930785"/>
            <a:ext cx="338912" cy="352067"/>
          </a:xfrm>
          <a:prstGeom prst="rect">
            <a:avLst/>
          </a:prstGeom>
          <a:noFill/>
          <a:ln w="9525">
            <a:noFill/>
            <a:miter lim="800000"/>
            <a:headEnd/>
            <a:tailEnd/>
          </a:ln>
        </p:spPr>
      </p:pic>
      <p:sp>
        <p:nvSpPr>
          <p:cNvPr id="74" name="TextBox 73"/>
          <p:cNvSpPr txBox="1"/>
          <p:nvPr/>
        </p:nvSpPr>
        <p:spPr>
          <a:xfrm>
            <a:off x="3759555" y="2652944"/>
            <a:ext cx="960120" cy="246221"/>
          </a:xfrm>
          <a:prstGeom prst="rect">
            <a:avLst/>
          </a:prstGeom>
          <a:noFill/>
        </p:spPr>
        <p:txBody>
          <a:bodyPr wrap="square" lIns="91337" tIns="45671" rIns="91337" bIns="45671" rtlCol="0">
            <a:spAutoFit/>
          </a:bodyPr>
          <a:lstStyle/>
          <a:p>
            <a:pPr algn="ctr"/>
            <a:r>
              <a:rPr lang="en-US" sz="1000" b="1" dirty="0" smtClean="0">
                <a:latin typeface="+mn-lt"/>
                <a:cs typeface="Arial" pitchFamily="34" charset="0"/>
              </a:rPr>
              <a:t>Aggregation</a:t>
            </a:r>
          </a:p>
        </p:txBody>
      </p:sp>
      <p:sp>
        <p:nvSpPr>
          <p:cNvPr id="75" name="TextBox 74"/>
          <p:cNvSpPr txBox="1"/>
          <p:nvPr/>
        </p:nvSpPr>
        <p:spPr>
          <a:xfrm>
            <a:off x="1404276" y="2152725"/>
            <a:ext cx="960120" cy="246221"/>
          </a:xfrm>
          <a:prstGeom prst="rect">
            <a:avLst/>
          </a:prstGeom>
          <a:noFill/>
        </p:spPr>
        <p:txBody>
          <a:bodyPr wrap="square" lIns="91337" tIns="45671" rIns="91337" bIns="45671" rtlCol="0">
            <a:spAutoFit/>
          </a:bodyPr>
          <a:lstStyle/>
          <a:p>
            <a:pPr algn="ctr"/>
            <a:r>
              <a:rPr lang="en-US" sz="1000" b="1" dirty="0" smtClean="0">
                <a:latin typeface="+mn-lt"/>
                <a:cs typeface="Arial" pitchFamily="34" charset="0"/>
              </a:rPr>
              <a:t>Demarcation</a:t>
            </a:r>
          </a:p>
        </p:txBody>
      </p:sp>
      <p:sp>
        <p:nvSpPr>
          <p:cNvPr id="76" name="TextBox 75"/>
          <p:cNvSpPr txBox="1"/>
          <p:nvPr/>
        </p:nvSpPr>
        <p:spPr>
          <a:xfrm>
            <a:off x="3139888" y="1858122"/>
            <a:ext cx="1885314" cy="276916"/>
          </a:xfrm>
          <a:prstGeom prst="rect">
            <a:avLst/>
          </a:prstGeom>
          <a:noFill/>
        </p:spPr>
        <p:txBody>
          <a:bodyPr wrap="square" lIns="91328" tIns="45666" rIns="91328" bIns="45666" rtlCol="0">
            <a:spAutoFit/>
          </a:bodyPr>
          <a:lstStyle/>
          <a:p>
            <a:pPr algn="ctr"/>
            <a:r>
              <a:rPr lang="en-US" sz="1200" b="1" dirty="0" err="1" smtClean="0">
                <a:solidFill>
                  <a:srgbClr val="0000CC"/>
                </a:solidFill>
                <a:latin typeface="+mn-lt"/>
                <a:cs typeface="Arial" pitchFamily="34" charset="0"/>
              </a:rPr>
              <a:t>PoP</a:t>
            </a:r>
            <a:endParaRPr lang="en-US" sz="1200" b="1" dirty="0" smtClean="0">
              <a:solidFill>
                <a:srgbClr val="0000CC"/>
              </a:solidFill>
              <a:latin typeface="+mn-lt"/>
              <a:cs typeface="Arial" pitchFamily="34" charset="0"/>
            </a:endParaRPr>
          </a:p>
        </p:txBody>
      </p:sp>
      <p:sp>
        <p:nvSpPr>
          <p:cNvPr id="78" name="TextBox 77"/>
          <p:cNvSpPr txBox="1"/>
          <p:nvPr/>
        </p:nvSpPr>
        <p:spPr>
          <a:xfrm>
            <a:off x="5075158" y="2706086"/>
            <a:ext cx="649349" cy="252875"/>
          </a:xfrm>
          <a:prstGeom prst="rect">
            <a:avLst/>
          </a:prstGeom>
          <a:noFill/>
        </p:spPr>
        <p:txBody>
          <a:bodyPr wrap="square" lIns="91337" tIns="45671" rIns="91337" bIns="45671" rtlCol="0">
            <a:spAutoFit/>
          </a:bodyPr>
          <a:lstStyle/>
          <a:p>
            <a:pPr algn="ctr"/>
            <a:r>
              <a:rPr lang="en-US" sz="1000" b="1" dirty="0" smtClean="0">
                <a:latin typeface="+mn-lt"/>
                <a:cs typeface="Arial" pitchFamily="34" charset="0"/>
              </a:rPr>
              <a:t>PE</a:t>
            </a:r>
          </a:p>
        </p:txBody>
      </p:sp>
      <p:cxnSp>
        <p:nvCxnSpPr>
          <p:cNvPr id="83" name="Straight Arrow Connector 82"/>
          <p:cNvCxnSpPr/>
          <p:nvPr/>
        </p:nvCxnSpPr>
        <p:spPr>
          <a:xfrm flipV="1">
            <a:off x="899810" y="1594515"/>
            <a:ext cx="4322618" cy="0"/>
          </a:xfrm>
          <a:prstGeom prst="straightConnector1">
            <a:avLst/>
          </a:prstGeom>
          <a:ln w="12700" cmpd="sng">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0" name="Picture 26" descr="lsr"/>
          <p:cNvPicPr>
            <a:picLocks noChangeAspect="1" noChangeArrowheads="1"/>
          </p:cNvPicPr>
          <p:nvPr/>
        </p:nvPicPr>
        <p:blipFill>
          <a:blip r:embed="rId5" cstate="print"/>
          <a:srcRect/>
          <a:stretch>
            <a:fillRect/>
          </a:stretch>
        </p:blipFill>
        <p:spPr bwMode="auto">
          <a:xfrm>
            <a:off x="6918819" y="2885575"/>
            <a:ext cx="338912" cy="352067"/>
          </a:xfrm>
          <a:prstGeom prst="rect">
            <a:avLst/>
          </a:prstGeom>
          <a:noFill/>
          <a:ln w="9525">
            <a:noFill/>
            <a:miter lim="800000"/>
            <a:headEnd/>
            <a:tailEnd/>
          </a:ln>
        </p:spPr>
      </p:pic>
      <p:sp>
        <p:nvSpPr>
          <p:cNvPr id="52" name="Rectangle 51"/>
          <p:cNvSpPr/>
          <p:nvPr/>
        </p:nvSpPr>
        <p:spPr>
          <a:xfrm>
            <a:off x="2134379" y="1357964"/>
            <a:ext cx="1112652" cy="261537"/>
          </a:xfrm>
          <a:prstGeom prst="rect">
            <a:avLst/>
          </a:prstGeom>
        </p:spPr>
        <p:txBody>
          <a:bodyPr wrap="none" lIns="91337" tIns="45671" rIns="91337" bIns="45671">
            <a:spAutoFit/>
          </a:bodyPr>
          <a:lstStyle/>
          <a:p>
            <a:pPr algn="ctr"/>
            <a:r>
              <a:rPr lang="en-US" sz="1100" b="1" dirty="0" smtClean="0">
                <a:latin typeface="+mn-lt"/>
                <a:cs typeface="Arial" pitchFamily="34" charset="0"/>
              </a:rPr>
              <a:t>Ethernet Access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ETX-5300A in “dumb” NTU Environment</a:t>
            </a:r>
            <a:endParaRPr lang="en-US" dirty="0"/>
          </a:p>
        </p:txBody>
      </p:sp>
      <p:sp>
        <p:nvSpPr>
          <p:cNvPr id="81" name="Text Placeholder 80"/>
          <p:cNvSpPr>
            <a:spLocks noGrp="1"/>
          </p:cNvSpPr>
          <p:nvPr>
            <p:ph type="body" sz="quarter" idx="10"/>
          </p:nvPr>
        </p:nvSpPr>
        <p:spPr>
          <a:xfrm>
            <a:off x="747713" y="4761782"/>
            <a:ext cx="7124700" cy="1877166"/>
          </a:xfrm>
        </p:spPr>
        <p:txBody>
          <a:bodyPr/>
          <a:lstStyle/>
          <a:p>
            <a:r>
              <a:rPr lang="en-US" sz="1600" dirty="0" smtClean="0"/>
              <a:t>ETX-5300A performs ingress &amp; egress traffic management (TM)</a:t>
            </a:r>
          </a:p>
          <a:p>
            <a:pPr lvl="1"/>
            <a:r>
              <a:rPr lang="en-US" sz="1400" dirty="0" smtClean="0"/>
              <a:t>Ingress TM is done by Ethernet service cards and has </a:t>
            </a:r>
            <a:r>
              <a:rPr lang="en-US" sz="1400" u="sng" dirty="0" smtClean="0"/>
              <a:t>two</a:t>
            </a:r>
            <a:r>
              <a:rPr lang="en-US" sz="1400" dirty="0" smtClean="0"/>
              <a:t> level levels of scheduling elements</a:t>
            </a:r>
          </a:p>
          <a:p>
            <a:pPr lvl="1"/>
            <a:r>
              <a:rPr lang="en-US" sz="1400" dirty="0" smtClean="0"/>
              <a:t>Egress TM is done by main card and consists two queue group types with </a:t>
            </a:r>
            <a:r>
              <a:rPr lang="en-US" sz="1400" u="sng" dirty="0" smtClean="0"/>
              <a:t>three</a:t>
            </a:r>
            <a:r>
              <a:rPr lang="en-US" sz="1400" dirty="0" smtClean="0"/>
              <a:t> levels of scheduling elements</a:t>
            </a:r>
          </a:p>
          <a:p>
            <a:r>
              <a:rPr lang="en-US" sz="1600" dirty="0" smtClean="0"/>
              <a:t>This mode is used mainly when no traffic management is performed at the CPE level</a:t>
            </a:r>
            <a:endParaRPr lang="en-US" sz="1600" dirty="0"/>
          </a:p>
        </p:txBody>
      </p:sp>
      <p:pic>
        <p:nvPicPr>
          <p:cNvPr id="5" name="Picture 124" descr="rad26"/>
          <p:cNvPicPr>
            <a:picLocks noChangeAspect="1" noChangeArrowheads="1"/>
          </p:cNvPicPr>
          <p:nvPr/>
        </p:nvPicPr>
        <p:blipFill>
          <a:blip r:embed="rId3" cstate="print"/>
          <a:srcRect/>
          <a:stretch>
            <a:fillRect/>
          </a:stretch>
        </p:blipFill>
        <p:spPr bwMode="auto">
          <a:xfrm>
            <a:off x="4671831" y="2776320"/>
            <a:ext cx="1079530" cy="369816"/>
          </a:xfrm>
          <a:prstGeom prst="rect">
            <a:avLst/>
          </a:prstGeom>
          <a:noFill/>
          <a:ln w="9525">
            <a:noFill/>
            <a:miter lim="800000"/>
            <a:headEnd/>
            <a:tailEnd/>
          </a:ln>
        </p:spPr>
      </p:pic>
      <p:sp>
        <p:nvSpPr>
          <p:cNvPr id="6" name="TextBox 5"/>
          <p:cNvSpPr txBox="1"/>
          <p:nvPr/>
        </p:nvSpPr>
        <p:spPr>
          <a:xfrm>
            <a:off x="4735956" y="2577053"/>
            <a:ext cx="939484" cy="230832"/>
          </a:xfrm>
          <a:prstGeom prst="rect">
            <a:avLst/>
          </a:prstGeom>
          <a:noFill/>
        </p:spPr>
        <p:txBody>
          <a:bodyPr wrap="square" lIns="83103" tIns="41551" rIns="83103" bIns="41551" rtlCol="0">
            <a:spAutoFit/>
          </a:bodyPr>
          <a:lstStyle/>
          <a:p>
            <a:pPr algn="ctr"/>
            <a:r>
              <a:rPr lang="en-US" sz="900" b="1" dirty="0" smtClean="0">
                <a:latin typeface="+mn-lt"/>
                <a:cs typeface="Arial" pitchFamily="34" charset="0"/>
              </a:rPr>
              <a:t>ETX-5300A</a:t>
            </a:r>
          </a:p>
        </p:txBody>
      </p:sp>
      <p:cxnSp>
        <p:nvCxnSpPr>
          <p:cNvPr id="7" name="Straight Connector 6"/>
          <p:cNvCxnSpPr>
            <a:stCxn id="5" idx="1"/>
            <a:endCxn id="56" idx="3"/>
          </p:cNvCxnSpPr>
          <p:nvPr/>
        </p:nvCxnSpPr>
        <p:spPr>
          <a:xfrm rot="10800000">
            <a:off x="3276603" y="1999229"/>
            <a:ext cx="1395231" cy="9619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5" idx="1"/>
            <a:endCxn id="62" idx="3"/>
          </p:cNvCxnSpPr>
          <p:nvPr/>
        </p:nvCxnSpPr>
        <p:spPr>
          <a:xfrm rot="10800000">
            <a:off x="2343153" y="2164329"/>
            <a:ext cx="2328681" cy="7968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5" idx="1"/>
            <a:endCxn id="65" idx="3"/>
          </p:cNvCxnSpPr>
          <p:nvPr/>
        </p:nvCxnSpPr>
        <p:spPr>
          <a:xfrm rot="10800000">
            <a:off x="1403353" y="2640581"/>
            <a:ext cx="3268481" cy="3206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 idx="1"/>
            <a:endCxn id="68" idx="3"/>
          </p:cNvCxnSpPr>
          <p:nvPr/>
        </p:nvCxnSpPr>
        <p:spPr>
          <a:xfrm rot="10800000" flipV="1">
            <a:off x="1498603" y="2961229"/>
            <a:ext cx="3173231" cy="5556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1"/>
            <a:endCxn id="71" idx="0"/>
          </p:cNvCxnSpPr>
          <p:nvPr/>
        </p:nvCxnSpPr>
        <p:spPr>
          <a:xfrm rot="10800000" flipV="1">
            <a:off x="2270125" y="2961226"/>
            <a:ext cx="2401706" cy="9789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5" idx="1"/>
            <a:endCxn id="75" idx="3"/>
          </p:cNvCxnSpPr>
          <p:nvPr/>
        </p:nvCxnSpPr>
        <p:spPr>
          <a:xfrm rot="10800000" flipV="1">
            <a:off x="3270223" y="2961227"/>
            <a:ext cx="1401611" cy="12789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2369361">
            <a:off x="3494062" y="2247479"/>
            <a:ext cx="855197" cy="230832"/>
          </a:xfrm>
          <a:prstGeom prst="rect">
            <a:avLst/>
          </a:prstGeom>
          <a:noFill/>
        </p:spPr>
        <p:txBody>
          <a:bodyPr wrap="square" lIns="83103" tIns="41551" rIns="83103" bIns="41551" rtlCol="0">
            <a:spAutoFit/>
          </a:bodyPr>
          <a:lstStyle/>
          <a:p>
            <a:pPr algn="ctr"/>
            <a:r>
              <a:rPr lang="en-US" sz="900" b="1" dirty="0" smtClean="0">
                <a:latin typeface="+mn-lt"/>
                <a:cs typeface="Arial" pitchFamily="34" charset="0"/>
              </a:rPr>
              <a:t>10/100/1GbE</a:t>
            </a:r>
          </a:p>
        </p:txBody>
      </p:sp>
      <p:sp>
        <p:nvSpPr>
          <p:cNvPr id="14" name="TextBox 13"/>
          <p:cNvSpPr txBox="1"/>
          <p:nvPr/>
        </p:nvSpPr>
        <p:spPr>
          <a:xfrm rot="1384371">
            <a:off x="3282627" y="2482879"/>
            <a:ext cx="1015724" cy="230832"/>
          </a:xfrm>
          <a:prstGeom prst="rect">
            <a:avLst/>
          </a:prstGeom>
          <a:noFill/>
        </p:spPr>
        <p:txBody>
          <a:bodyPr wrap="square" lIns="83103" tIns="41551" rIns="83103" bIns="41551" rtlCol="0">
            <a:spAutoFit/>
          </a:bodyPr>
          <a:lstStyle/>
          <a:p>
            <a:pPr algn="ctr"/>
            <a:r>
              <a:rPr lang="en-US" sz="900" b="1" dirty="0" smtClean="0">
                <a:latin typeface="+mn-lt"/>
                <a:cs typeface="Arial" pitchFamily="34" charset="0"/>
              </a:rPr>
              <a:t>10/100/1GbE</a:t>
            </a:r>
          </a:p>
        </p:txBody>
      </p:sp>
      <p:sp>
        <p:nvSpPr>
          <p:cNvPr id="15" name="TextBox 14"/>
          <p:cNvSpPr txBox="1"/>
          <p:nvPr/>
        </p:nvSpPr>
        <p:spPr>
          <a:xfrm rot="574114">
            <a:off x="2689791" y="2616259"/>
            <a:ext cx="1104796" cy="230832"/>
          </a:xfrm>
          <a:prstGeom prst="rect">
            <a:avLst/>
          </a:prstGeom>
          <a:noFill/>
        </p:spPr>
        <p:txBody>
          <a:bodyPr wrap="square" lIns="83103" tIns="41551" rIns="83103" bIns="41551" rtlCol="0">
            <a:spAutoFit/>
          </a:bodyPr>
          <a:lstStyle/>
          <a:p>
            <a:pPr algn="ctr"/>
            <a:r>
              <a:rPr lang="en-US" sz="900" b="1" dirty="0" smtClean="0">
                <a:latin typeface="+mn-lt"/>
                <a:cs typeface="Arial" pitchFamily="34" charset="0"/>
              </a:rPr>
              <a:t>10/100/1GbE</a:t>
            </a:r>
          </a:p>
        </p:txBody>
      </p:sp>
      <p:sp>
        <p:nvSpPr>
          <p:cNvPr id="18" name="TextBox 17"/>
          <p:cNvSpPr txBox="1"/>
          <p:nvPr/>
        </p:nvSpPr>
        <p:spPr>
          <a:xfrm rot="20940675">
            <a:off x="3088828" y="2959903"/>
            <a:ext cx="1078357" cy="230832"/>
          </a:xfrm>
          <a:prstGeom prst="rect">
            <a:avLst/>
          </a:prstGeom>
          <a:noFill/>
        </p:spPr>
        <p:txBody>
          <a:bodyPr wrap="square" lIns="83103" tIns="41551" rIns="83103" bIns="41551" rtlCol="0">
            <a:spAutoFit/>
          </a:bodyPr>
          <a:lstStyle/>
          <a:p>
            <a:pPr algn="ctr"/>
            <a:r>
              <a:rPr lang="en-US" sz="900" b="1" dirty="0" smtClean="0">
                <a:latin typeface="+mn-lt"/>
                <a:cs typeface="Arial" pitchFamily="34" charset="0"/>
              </a:rPr>
              <a:t>10/100/1GbE</a:t>
            </a:r>
          </a:p>
        </p:txBody>
      </p:sp>
      <p:sp>
        <p:nvSpPr>
          <p:cNvPr id="19" name="TextBox 18"/>
          <p:cNvSpPr txBox="1"/>
          <p:nvPr/>
        </p:nvSpPr>
        <p:spPr>
          <a:xfrm rot="20264374">
            <a:off x="2947325" y="3261762"/>
            <a:ext cx="945696" cy="230832"/>
          </a:xfrm>
          <a:prstGeom prst="rect">
            <a:avLst/>
          </a:prstGeom>
          <a:noFill/>
        </p:spPr>
        <p:txBody>
          <a:bodyPr wrap="square" lIns="83103" tIns="41551" rIns="83103" bIns="41551" rtlCol="0">
            <a:spAutoFit/>
          </a:bodyPr>
          <a:lstStyle/>
          <a:p>
            <a:pPr algn="ctr"/>
            <a:r>
              <a:rPr lang="en-US" sz="900" b="1" dirty="0" smtClean="0">
                <a:latin typeface="+mn-lt"/>
                <a:cs typeface="Arial" pitchFamily="34" charset="0"/>
              </a:rPr>
              <a:t>10/100/1GbE</a:t>
            </a:r>
          </a:p>
        </p:txBody>
      </p:sp>
      <p:sp>
        <p:nvSpPr>
          <p:cNvPr id="20" name="TextBox 19"/>
          <p:cNvSpPr txBox="1"/>
          <p:nvPr/>
        </p:nvSpPr>
        <p:spPr>
          <a:xfrm rot="19177696">
            <a:off x="3338955" y="3500160"/>
            <a:ext cx="884671" cy="230832"/>
          </a:xfrm>
          <a:prstGeom prst="rect">
            <a:avLst/>
          </a:prstGeom>
          <a:noFill/>
        </p:spPr>
        <p:txBody>
          <a:bodyPr wrap="square" lIns="83103" tIns="41551" rIns="83103" bIns="41551" rtlCol="0">
            <a:spAutoFit/>
          </a:bodyPr>
          <a:lstStyle/>
          <a:p>
            <a:pPr algn="ctr"/>
            <a:r>
              <a:rPr lang="en-US" sz="900" b="1" dirty="0" smtClean="0">
                <a:latin typeface="+mn-lt"/>
                <a:cs typeface="Arial" pitchFamily="34" charset="0"/>
              </a:rPr>
              <a:t>10/100/1GbE</a:t>
            </a:r>
          </a:p>
        </p:txBody>
      </p:sp>
      <p:cxnSp>
        <p:nvCxnSpPr>
          <p:cNvPr id="21" name="Straight Connector 20"/>
          <p:cNvCxnSpPr>
            <a:stCxn id="5" idx="3"/>
          </p:cNvCxnSpPr>
          <p:nvPr/>
        </p:nvCxnSpPr>
        <p:spPr>
          <a:xfrm flipV="1">
            <a:off x="5751361" y="2830740"/>
            <a:ext cx="877254" cy="1304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5" idx="3"/>
          </p:cNvCxnSpPr>
          <p:nvPr/>
        </p:nvCxnSpPr>
        <p:spPr>
          <a:xfrm>
            <a:off x="5751361" y="2961227"/>
            <a:ext cx="894114" cy="537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6164962" y="2694537"/>
            <a:ext cx="168601" cy="55283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3103" tIns="41551" rIns="83103" bIns="41551" rtlCol="0" anchor="ctr"/>
          <a:lstStyle/>
          <a:p>
            <a:pPr algn="ctr"/>
            <a:endParaRPr lang="en-US" b="1"/>
          </a:p>
        </p:txBody>
      </p:sp>
      <p:sp>
        <p:nvSpPr>
          <p:cNvPr id="24" name="TextBox 23"/>
          <p:cNvSpPr txBox="1"/>
          <p:nvPr/>
        </p:nvSpPr>
        <p:spPr>
          <a:xfrm rot="21072594">
            <a:off x="5815014" y="2729567"/>
            <a:ext cx="720877" cy="230832"/>
          </a:xfrm>
          <a:prstGeom prst="rect">
            <a:avLst/>
          </a:prstGeom>
          <a:noFill/>
        </p:spPr>
        <p:txBody>
          <a:bodyPr wrap="square" lIns="83103" tIns="41551" rIns="83103" bIns="41551" rtlCol="0">
            <a:spAutoFit/>
          </a:bodyPr>
          <a:lstStyle/>
          <a:p>
            <a:pPr algn="ctr"/>
            <a:r>
              <a:rPr lang="en-US" sz="900" b="1" dirty="0" smtClean="0">
                <a:latin typeface="+mn-lt"/>
                <a:cs typeface="Arial" pitchFamily="34" charset="0"/>
              </a:rPr>
              <a:t>10GbE</a:t>
            </a:r>
          </a:p>
        </p:txBody>
      </p:sp>
      <p:sp>
        <p:nvSpPr>
          <p:cNvPr id="25" name="TextBox 24"/>
          <p:cNvSpPr txBox="1"/>
          <p:nvPr/>
        </p:nvSpPr>
        <p:spPr>
          <a:xfrm rot="332368">
            <a:off x="5827664" y="2941886"/>
            <a:ext cx="720877" cy="230832"/>
          </a:xfrm>
          <a:prstGeom prst="rect">
            <a:avLst/>
          </a:prstGeom>
          <a:noFill/>
        </p:spPr>
        <p:txBody>
          <a:bodyPr wrap="square" lIns="83103" tIns="41551" rIns="83103" bIns="41551" rtlCol="0">
            <a:spAutoFit/>
          </a:bodyPr>
          <a:lstStyle/>
          <a:p>
            <a:pPr algn="ctr"/>
            <a:r>
              <a:rPr lang="en-US" sz="900" b="1" dirty="0" smtClean="0">
                <a:latin typeface="+mn-lt"/>
                <a:cs typeface="Arial" pitchFamily="34" charset="0"/>
              </a:rPr>
              <a:t>10GbE</a:t>
            </a:r>
          </a:p>
        </p:txBody>
      </p:sp>
      <p:sp>
        <p:nvSpPr>
          <p:cNvPr id="26" name="Freeform 20"/>
          <p:cNvSpPr>
            <a:spLocks/>
          </p:cNvSpPr>
          <p:nvPr/>
        </p:nvSpPr>
        <p:spPr bwMode="auto">
          <a:xfrm>
            <a:off x="6662333" y="2301933"/>
            <a:ext cx="2115948" cy="1209836"/>
          </a:xfrm>
          <a:custGeom>
            <a:avLst/>
            <a:gdLst>
              <a:gd name="T0" fmla="*/ 2147483647 w 855"/>
              <a:gd name="T1" fmla="*/ 2147483647 h 673"/>
              <a:gd name="T2" fmla="*/ 2147483647 w 855"/>
              <a:gd name="T3" fmla="*/ 2147483647 h 673"/>
              <a:gd name="T4" fmla="*/ 2147483647 w 855"/>
              <a:gd name="T5" fmla="*/ 2147483647 h 673"/>
              <a:gd name="T6" fmla="*/ 2147483647 w 855"/>
              <a:gd name="T7" fmla="*/ 2147483647 h 673"/>
              <a:gd name="T8" fmla="*/ 2147483647 w 855"/>
              <a:gd name="T9" fmla="*/ 2147483647 h 673"/>
              <a:gd name="T10" fmla="*/ 2147483647 w 855"/>
              <a:gd name="T11" fmla="*/ 2147483647 h 673"/>
              <a:gd name="T12" fmla="*/ 2147483647 w 855"/>
              <a:gd name="T13" fmla="*/ 2147483647 h 673"/>
              <a:gd name="T14" fmla="*/ 2147483647 w 855"/>
              <a:gd name="T15" fmla="*/ 2147483647 h 673"/>
              <a:gd name="T16" fmla="*/ 2147483647 w 855"/>
              <a:gd name="T17" fmla="*/ 2147483647 h 673"/>
              <a:gd name="T18" fmla="*/ 2147483647 w 855"/>
              <a:gd name="T19" fmla="*/ 2147483647 h 673"/>
              <a:gd name="T20" fmla="*/ 2147483647 w 855"/>
              <a:gd name="T21" fmla="*/ 2147483647 h 673"/>
              <a:gd name="T22" fmla="*/ 2147483647 w 855"/>
              <a:gd name="T23" fmla="*/ 2147483647 h 673"/>
              <a:gd name="T24" fmla="*/ 2147483647 w 855"/>
              <a:gd name="T25" fmla="*/ 2147483647 h 673"/>
              <a:gd name="T26" fmla="*/ 2147483647 w 855"/>
              <a:gd name="T27" fmla="*/ 2147483647 h 673"/>
              <a:gd name="T28" fmla="*/ 2147483647 w 855"/>
              <a:gd name="T29" fmla="*/ 2147483647 h 673"/>
              <a:gd name="T30" fmla="*/ 2147483647 w 855"/>
              <a:gd name="T31" fmla="*/ 2147483647 h 673"/>
              <a:gd name="T32" fmla="*/ 2147483647 w 855"/>
              <a:gd name="T33" fmla="*/ 2147483647 h 673"/>
              <a:gd name="T34" fmla="*/ 2147483647 w 855"/>
              <a:gd name="T35" fmla="*/ 2147483647 h 673"/>
              <a:gd name="T36" fmla="*/ 2147483647 w 855"/>
              <a:gd name="T37" fmla="*/ 2147483647 h 673"/>
              <a:gd name="T38" fmla="*/ 2147483647 w 855"/>
              <a:gd name="T39" fmla="*/ 2147483647 h 673"/>
              <a:gd name="T40" fmla="*/ 2147483647 w 855"/>
              <a:gd name="T41" fmla="*/ 2147483647 h 673"/>
              <a:gd name="T42" fmla="*/ 2147483647 w 855"/>
              <a:gd name="T43" fmla="*/ 2147483647 h 673"/>
              <a:gd name="T44" fmla="*/ 2147483647 w 855"/>
              <a:gd name="T45" fmla="*/ 2147483647 h 673"/>
              <a:gd name="T46" fmla="*/ 2147483647 w 855"/>
              <a:gd name="T47" fmla="*/ 2147483647 h 673"/>
              <a:gd name="T48" fmla="*/ 2147483647 w 855"/>
              <a:gd name="T49" fmla="*/ 2147483647 h 673"/>
              <a:gd name="T50" fmla="*/ 2147483647 w 855"/>
              <a:gd name="T51" fmla="*/ 2147483647 h 673"/>
              <a:gd name="T52" fmla="*/ 2147483647 w 855"/>
              <a:gd name="T53" fmla="*/ 2147483647 h 673"/>
              <a:gd name="T54" fmla="*/ 2147483647 w 855"/>
              <a:gd name="T55" fmla="*/ 2147483647 h 673"/>
              <a:gd name="T56" fmla="*/ 2147483647 w 855"/>
              <a:gd name="T57" fmla="*/ 2147483647 h 673"/>
              <a:gd name="T58" fmla="*/ 2147483647 w 855"/>
              <a:gd name="T59" fmla="*/ 2147483647 h 673"/>
              <a:gd name="T60" fmla="*/ 2147483647 w 855"/>
              <a:gd name="T61" fmla="*/ 2147483647 h 673"/>
              <a:gd name="T62" fmla="*/ 2147483647 w 855"/>
              <a:gd name="T63" fmla="*/ 2147483647 h 673"/>
              <a:gd name="T64" fmla="*/ 2147483647 w 855"/>
              <a:gd name="T65" fmla="*/ 2147483647 h 673"/>
              <a:gd name="T66" fmla="*/ 2147483647 w 855"/>
              <a:gd name="T67" fmla="*/ 2147483647 h 673"/>
              <a:gd name="T68" fmla="*/ 2147483647 w 855"/>
              <a:gd name="T69" fmla="*/ 2147483647 h 673"/>
              <a:gd name="T70" fmla="*/ 2147483647 w 855"/>
              <a:gd name="T71" fmla="*/ 2147483647 h 673"/>
              <a:gd name="T72" fmla="*/ 2147483647 w 855"/>
              <a:gd name="T73" fmla="*/ 2147483647 h 673"/>
              <a:gd name="T74" fmla="*/ 2147483647 w 855"/>
              <a:gd name="T75" fmla="*/ 2147483647 h 673"/>
              <a:gd name="T76" fmla="*/ 2147483647 w 855"/>
              <a:gd name="T77" fmla="*/ 2147483647 h 673"/>
              <a:gd name="T78" fmla="*/ 2147483647 w 855"/>
              <a:gd name="T79" fmla="*/ 2147483647 h 673"/>
              <a:gd name="T80" fmla="*/ 2147483647 w 855"/>
              <a:gd name="T81" fmla="*/ 2147483647 h 673"/>
              <a:gd name="T82" fmla="*/ 2147483647 w 855"/>
              <a:gd name="T83" fmla="*/ 2147483647 h 673"/>
              <a:gd name="T84" fmla="*/ 2147483647 w 855"/>
              <a:gd name="T85" fmla="*/ 2147483647 h 673"/>
              <a:gd name="T86" fmla="*/ 2147483647 w 855"/>
              <a:gd name="T87" fmla="*/ 2147483647 h 673"/>
              <a:gd name="T88" fmla="*/ 2147483647 w 855"/>
              <a:gd name="T89" fmla="*/ 2147483647 h 673"/>
              <a:gd name="T90" fmla="*/ 2147483647 w 855"/>
              <a:gd name="T91" fmla="*/ 2147483647 h 673"/>
              <a:gd name="T92" fmla="*/ 2147483647 w 855"/>
              <a:gd name="T93" fmla="*/ 2147483647 h 673"/>
              <a:gd name="T94" fmla="*/ 2147483647 w 855"/>
              <a:gd name="T95" fmla="*/ 2147483647 h 673"/>
              <a:gd name="T96" fmla="*/ 2147483647 w 855"/>
              <a:gd name="T97" fmla="*/ 2147483647 h 673"/>
              <a:gd name="T98" fmla="*/ 2147483647 w 855"/>
              <a:gd name="T99" fmla="*/ 2147483647 h 673"/>
              <a:gd name="T100" fmla="*/ 2147483647 w 855"/>
              <a:gd name="T101" fmla="*/ 2147483647 h 673"/>
              <a:gd name="T102" fmla="*/ 2147483647 w 855"/>
              <a:gd name="T103" fmla="*/ 2147483647 h 673"/>
              <a:gd name="T104" fmla="*/ 2147483647 w 855"/>
              <a:gd name="T105" fmla="*/ 2147483647 h 673"/>
              <a:gd name="T106" fmla="*/ 2147483647 w 855"/>
              <a:gd name="T107" fmla="*/ 2147483647 h 6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5"/>
              <a:gd name="T163" fmla="*/ 0 h 673"/>
              <a:gd name="T164" fmla="*/ 855 w 855"/>
              <a:gd name="T165" fmla="*/ 673 h 6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5" h="673">
                <a:moveTo>
                  <a:pt x="266" y="634"/>
                </a:moveTo>
                <a:cubicBezTo>
                  <a:pt x="239" y="634"/>
                  <a:pt x="178" y="655"/>
                  <a:pt x="140" y="648"/>
                </a:cubicBezTo>
                <a:cubicBezTo>
                  <a:pt x="102" y="641"/>
                  <a:pt x="63" y="624"/>
                  <a:pt x="39" y="595"/>
                </a:cubicBezTo>
                <a:cubicBezTo>
                  <a:pt x="16" y="566"/>
                  <a:pt x="2" y="511"/>
                  <a:pt x="1" y="474"/>
                </a:cubicBezTo>
                <a:cubicBezTo>
                  <a:pt x="0" y="437"/>
                  <a:pt x="19" y="396"/>
                  <a:pt x="33" y="375"/>
                </a:cubicBezTo>
                <a:cubicBezTo>
                  <a:pt x="46" y="353"/>
                  <a:pt x="70" y="351"/>
                  <a:pt x="81" y="344"/>
                </a:cubicBezTo>
                <a:cubicBezTo>
                  <a:pt x="92" y="337"/>
                  <a:pt x="96" y="337"/>
                  <a:pt x="100" y="332"/>
                </a:cubicBezTo>
                <a:cubicBezTo>
                  <a:pt x="104" y="327"/>
                  <a:pt x="105" y="321"/>
                  <a:pt x="105" y="311"/>
                </a:cubicBezTo>
                <a:cubicBezTo>
                  <a:pt x="105" y="301"/>
                  <a:pt x="99" y="286"/>
                  <a:pt x="98" y="272"/>
                </a:cubicBezTo>
                <a:cubicBezTo>
                  <a:pt x="97" y="257"/>
                  <a:pt x="93" y="241"/>
                  <a:pt x="98" y="225"/>
                </a:cubicBezTo>
                <a:cubicBezTo>
                  <a:pt x="103" y="210"/>
                  <a:pt x="116" y="191"/>
                  <a:pt x="130" y="179"/>
                </a:cubicBezTo>
                <a:cubicBezTo>
                  <a:pt x="144" y="167"/>
                  <a:pt x="167" y="157"/>
                  <a:pt x="185" y="151"/>
                </a:cubicBezTo>
                <a:cubicBezTo>
                  <a:pt x="204" y="145"/>
                  <a:pt x="227" y="145"/>
                  <a:pt x="241" y="143"/>
                </a:cubicBezTo>
                <a:cubicBezTo>
                  <a:pt x="254" y="140"/>
                  <a:pt x="260" y="141"/>
                  <a:pt x="264" y="134"/>
                </a:cubicBezTo>
                <a:cubicBezTo>
                  <a:pt x="268" y="127"/>
                  <a:pt x="263" y="111"/>
                  <a:pt x="267" y="100"/>
                </a:cubicBezTo>
                <a:cubicBezTo>
                  <a:pt x="272" y="89"/>
                  <a:pt x="281" y="74"/>
                  <a:pt x="291" y="65"/>
                </a:cubicBezTo>
                <a:cubicBezTo>
                  <a:pt x="301" y="57"/>
                  <a:pt x="314" y="52"/>
                  <a:pt x="328" y="48"/>
                </a:cubicBezTo>
                <a:cubicBezTo>
                  <a:pt x="341" y="45"/>
                  <a:pt x="362" y="45"/>
                  <a:pt x="373" y="45"/>
                </a:cubicBezTo>
                <a:cubicBezTo>
                  <a:pt x="384" y="45"/>
                  <a:pt x="387" y="49"/>
                  <a:pt x="391" y="48"/>
                </a:cubicBezTo>
                <a:cubicBezTo>
                  <a:pt x="396" y="47"/>
                  <a:pt x="392" y="43"/>
                  <a:pt x="396" y="38"/>
                </a:cubicBezTo>
                <a:cubicBezTo>
                  <a:pt x="401" y="33"/>
                  <a:pt x="408" y="21"/>
                  <a:pt x="418" y="15"/>
                </a:cubicBezTo>
                <a:cubicBezTo>
                  <a:pt x="428" y="9"/>
                  <a:pt x="439" y="5"/>
                  <a:pt x="455" y="3"/>
                </a:cubicBezTo>
                <a:cubicBezTo>
                  <a:pt x="471" y="2"/>
                  <a:pt x="497" y="0"/>
                  <a:pt x="514" y="3"/>
                </a:cubicBezTo>
                <a:cubicBezTo>
                  <a:pt x="531" y="7"/>
                  <a:pt x="542" y="15"/>
                  <a:pt x="556" y="22"/>
                </a:cubicBezTo>
                <a:cubicBezTo>
                  <a:pt x="569" y="30"/>
                  <a:pt x="587" y="40"/>
                  <a:pt x="596" y="52"/>
                </a:cubicBezTo>
                <a:cubicBezTo>
                  <a:pt x="605" y="64"/>
                  <a:pt x="609" y="83"/>
                  <a:pt x="613" y="95"/>
                </a:cubicBezTo>
                <a:cubicBezTo>
                  <a:pt x="616" y="106"/>
                  <a:pt x="611" y="113"/>
                  <a:pt x="616" y="117"/>
                </a:cubicBezTo>
                <a:cubicBezTo>
                  <a:pt x="621" y="120"/>
                  <a:pt x="632" y="113"/>
                  <a:pt x="643" y="115"/>
                </a:cubicBezTo>
                <a:cubicBezTo>
                  <a:pt x="654" y="117"/>
                  <a:pt x="668" y="119"/>
                  <a:pt x="681" y="129"/>
                </a:cubicBezTo>
                <a:cubicBezTo>
                  <a:pt x="695" y="138"/>
                  <a:pt x="712" y="156"/>
                  <a:pt x="723" y="172"/>
                </a:cubicBezTo>
                <a:cubicBezTo>
                  <a:pt x="735" y="187"/>
                  <a:pt x="748" y="206"/>
                  <a:pt x="754" y="223"/>
                </a:cubicBezTo>
                <a:cubicBezTo>
                  <a:pt x="759" y="241"/>
                  <a:pt x="762" y="262"/>
                  <a:pt x="759" y="278"/>
                </a:cubicBezTo>
                <a:cubicBezTo>
                  <a:pt x="755" y="295"/>
                  <a:pt x="732" y="313"/>
                  <a:pt x="732" y="321"/>
                </a:cubicBezTo>
                <a:cubicBezTo>
                  <a:pt x="732" y="330"/>
                  <a:pt x="748" y="324"/>
                  <a:pt x="760" y="330"/>
                </a:cubicBezTo>
                <a:cubicBezTo>
                  <a:pt x="773" y="336"/>
                  <a:pt x="794" y="346"/>
                  <a:pt x="807" y="356"/>
                </a:cubicBezTo>
                <a:cubicBezTo>
                  <a:pt x="821" y="366"/>
                  <a:pt x="835" y="380"/>
                  <a:pt x="842" y="394"/>
                </a:cubicBezTo>
                <a:cubicBezTo>
                  <a:pt x="850" y="407"/>
                  <a:pt x="855" y="419"/>
                  <a:pt x="852" y="440"/>
                </a:cubicBezTo>
                <a:cubicBezTo>
                  <a:pt x="850" y="461"/>
                  <a:pt x="835" y="499"/>
                  <a:pt x="827" y="516"/>
                </a:cubicBezTo>
                <a:cubicBezTo>
                  <a:pt x="819" y="533"/>
                  <a:pt x="813" y="536"/>
                  <a:pt x="804" y="542"/>
                </a:cubicBezTo>
                <a:cubicBezTo>
                  <a:pt x="795" y="548"/>
                  <a:pt x="780" y="550"/>
                  <a:pt x="770" y="554"/>
                </a:cubicBezTo>
                <a:cubicBezTo>
                  <a:pt x="760" y="558"/>
                  <a:pt x="753" y="559"/>
                  <a:pt x="745" y="564"/>
                </a:cubicBezTo>
                <a:cubicBezTo>
                  <a:pt x="738" y="569"/>
                  <a:pt x="734" y="577"/>
                  <a:pt x="727" y="586"/>
                </a:cubicBezTo>
                <a:cubicBezTo>
                  <a:pt x="719" y="596"/>
                  <a:pt x="712" y="609"/>
                  <a:pt x="702" y="619"/>
                </a:cubicBezTo>
                <a:cubicBezTo>
                  <a:pt x="692" y="628"/>
                  <a:pt x="682" y="637"/>
                  <a:pt x="666" y="641"/>
                </a:cubicBezTo>
                <a:cubicBezTo>
                  <a:pt x="650" y="645"/>
                  <a:pt x="622" y="645"/>
                  <a:pt x="604" y="643"/>
                </a:cubicBezTo>
                <a:cubicBezTo>
                  <a:pt x="587" y="640"/>
                  <a:pt x="571" y="631"/>
                  <a:pt x="561" y="626"/>
                </a:cubicBezTo>
                <a:cubicBezTo>
                  <a:pt x="551" y="621"/>
                  <a:pt x="551" y="614"/>
                  <a:pt x="546" y="610"/>
                </a:cubicBezTo>
                <a:cubicBezTo>
                  <a:pt x="541" y="607"/>
                  <a:pt x="536" y="605"/>
                  <a:pt x="532" y="607"/>
                </a:cubicBezTo>
                <a:cubicBezTo>
                  <a:pt x="529" y="609"/>
                  <a:pt x="533" y="612"/>
                  <a:pt x="526" y="619"/>
                </a:cubicBezTo>
                <a:cubicBezTo>
                  <a:pt x="518" y="626"/>
                  <a:pt x="506" y="638"/>
                  <a:pt x="489" y="646"/>
                </a:cubicBezTo>
                <a:cubicBezTo>
                  <a:pt x="471" y="655"/>
                  <a:pt x="442" y="668"/>
                  <a:pt x="418" y="670"/>
                </a:cubicBezTo>
                <a:cubicBezTo>
                  <a:pt x="395" y="673"/>
                  <a:pt x="370" y="668"/>
                  <a:pt x="350" y="664"/>
                </a:cubicBezTo>
                <a:cubicBezTo>
                  <a:pt x="329" y="659"/>
                  <a:pt x="312" y="651"/>
                  <a:pt x="299" y="646"/>
                </a:cubicBezTo>
                <a:cubicBezTo>
                  <a:pt x="287" y="642"/>
                  <a:pt x="293" y="634"/>
                  <a:pt x="266" y="634"/>
                </a:cubicBezTo>
                <a:close/>
              </a:path>
            </a:pathLst>
          </a:custGeom>
          <a:gradFill rotWithShape="1">
            <a:gsLst>
              <a:gs pos="0">
                <a:schemeClr val="bg1"/>
              </a:gs>
              <a:gs pos="100000">
                <a:srgbClr val="E0CDA8"/>
              </a:gs>
            </a:gsLst>
            <a:path path="rect">
              <a:fillToRect l="50000" t="50000" r="50000" b="50000"/>
            </a:path>
          </a:gradFill>
          <a:ln w="12700">
            <a:noFill/>
            <a:round/>
            <a:headEnd/>
            <a:tailEnd/>
          </a:ln>
          <a:effectLst>
            <a:prstShdw prst="shdw17" dist="17961" dir="2700000">
              <a:srgbClr val="867B65"/>
            </a:prstShdw>
          </a:effectLst>
        </p:spPr>
        <p:txBody>
          <a:bodyPr wrap="none" lIns="83103" tIns="41551" rIns="83103" bIns="41551" anchor="ctr"/>
          <a:lstStyle/>
          <a:p>
            <a:pPr algn="ctr"/>
            <a:endParaRPr lang="en-US" b="1">
              <a:latin typeface="+mn-lt"/>
            </a:endParaRPr>
          </a:p>
        </p:txBody>
      </p:sp>
      <p:sp>
        <p:nvSpPr>
          <p:cNvPr id="27" name="TextBox 26"/>
          <p:cNvSpPr txBox="1"/>
          <p:nvPr/>
        </p:nvSpPr>
        <p:spPr>
          <a:xfrm>
            <a:off x="6547225" y="2488589"/>
            <a:ext cx="545040" cy="268596"/>
          </a:xfrm>
          <a:prstGeom prst="rect">
            <a:avLst/>
          </a:prstGeom>
          <a:noFill/>
        </p:spPr>
        <p:txBody>
          <a:bodyPr wrap="square" lIns="83103" tIns="41551" rIns="83103" bIns="41551" rtlCol="0">
            <a:spAutoFit/>
          </a:bodyPr>
          <a:lstStyle/>
          <a:p>
            <a:pPr algn="ctr"/>
            <a:r>
              <a:rPr lang="en-US" sz="1200" b="1" dirty="0" smtClean="0">
                <a:latin typeface="+mn-lt"/>
                <a:cs typeface="Arial" pitchFamily="34" charset="0"/>
              </a:rPr>
              <a:t>PE</a:t>
            </a:r>
          </a:p>
        </p:txBody>
      </p:sp>
      <p:pic>
        <p:nvPicPr>
          <p:cNvPr id="28" name="Picture 26" descr="lsr"/>
          <p:cNvPicPr>
            <a:picLocks noChangeAspect="1" noChangeArrowheads="1"/>
          </p:cNvPicPr>
          <p:nvPr/>
        </p:nvPicPr>
        <p:blipFill>
          <a:blip r:embed="rId4" cstate="print"/>
          <a:srcRect/>
          <a:stretch>
            <a:fillRect/>
          </a:stretch>
        </p:blipFill>
        <p:spPr bwMode="auto">
          <a:xfrm>
            <a:off x="6623711" y="2690143"/>
            <a:ext cx="535999" cy="529200"/>
          </a:xfrm>
          <a:prstGeom prst="rect">
            <a:avLst/>
          </a:prstGeom>
          <a:noFill/>
          <a:ln w="9525">
            <a:noFill/>
            <a:miter lim="800000"/>
            <a:headEnd/>
            <a:tailEnd/>
          </a:ln>
        </p:spPr>
      </p:pic>
      <p:sp>
        <p:nvSpPr>
          <p:cNvPr id="29" name="TextBox 28"/>
          <p:cNvSpPr txBox="1"/>
          <p:nvPr/>
        </p:nvSpPr>
        <p:spPr>
          <a:xfrm>
            <a:off x="7326463" y="2804446"/>
            <a:ext cx="901678" cy="268596"/>
          </a:xfrm>
          <a:prstGeom prst="rect">
            <a:avLst/>
          </a:prstGeom>
          <a:noFill/>
        </p:spPr>
        <p:txBody>
          <a:bodyPr wrap="square" lIns="83103" tIns="41551" rIns="83103" bIns="41551" rtlCol="0">
            <a:spAutoFit/>
          </a:bodyPr>
          <a:lstStyle/>
          <a:p>
            <a:pPr algn="ctr"/>
            <a:r>
              <a:rPr lang="en-US" sz="1200" b="1" dirty="0" smtClean="0">
                <a:latin typeface="+mn-lt"/>
                <a:cs typeface="Arial" pitchFamily="34" charset="0"/>
              </a:rPr>
              <a:t>MPLS/ IP</a:t>
            </a:r>
          </a:p>
        </p:txBody>
      </p:sp>
      <p:sp>
        <p:nvSpPr>
          <p:cNvPr id="48" name="TextBox 47"/>
          <p:cNvSpPr txBox="1"/>
          <p:nvPr/>
        </p:nvSpPr>
        <p:spPr>
          <a:xfrm>
            <a:off x="1764896" y="2870189"/>
            <a:ext cx="1099627" cy="369332"/>
          </a:xfrm>
          <a:prstGeom prst="rect">
            <a:avLst/>
          </a:prstGeom>
          <a:noFill/>
        </p:spPr>
        <p:txBody>
          <a:bodyPr wrap="square" lIns="83103" tIns="41551" rIns="83103" bIns="41551" rtlCol="0">
            <a:spAutoFit/>
          </a:bodyPr>
          <a:lstStyle/>
          <a:p>
            <a:pPr algn="ctr"/>
            <a:r>
              <a:rPr lang="en-US" sz="900" b="1" dirty="0" smtClean="0">
                <a:solidFill>
                  <a:srgbClr val="FF0000"/>
                </a:solidFill>
                <a:latin typeface="+mn-lt"/>
                <a:cs typeface="Arial" pitchFamily="34" charset="0"/>
              </a:rPr>
              <a:t>Up to 80 10/100/1000 links</a:t>
            </a:r>
          </a:p>
        </p:txBody>
      </p:sp>
      <p:pic>
        <p:nvPicPr>
          <p:cNvPr id="49" name="Picture 29" descr="branch"/>
          <p:cNvPicPr>
            <a:picLocks noChangeAspect="1" noChangeArrowheads="1"/>
          </p:cNvPicPr>
          <p:nvPr/>
        </p:nvPicPr>
        <p:blipFill>
          <a:blip r:embed="rId5" cstate="print"/>
          <a:srcRect/>
          <a:stretch>
            <a:fillRect/>
          </a:stretch>
        </p:blipFill>
        <p:spPr bwMode="auto">
          <a:xfrm>
            <a:off x="2492377" y="1355726"/>
            <a:ext cx="603250" cy="749300"/>
          </a:xfrm>
          <a:prstGeom prst="rect">
            <a:avLst/>
          </a:prstGeom>
          <a:noFill/>
          <a:ln>
            <a:miter lim="800000"/>
            <a:headEnd/>
            <a:tailEnd/>
          </a:ln>
        </p:spPr>
      </p:pic>
      <p:pic>
        <p:nvPicPr>
          <p:cNvPr id="50" name="Picture 29" descr="branch"/>
          <p:cNvPicPr>
            <a:picLocks noChangeAspect="1" noChangeArrowheads="1"/>
          </p:cNvPicPr>
          <p:nvPr/>
        </p:nvPicPr>
        <p:blipFill>
          <a:blip r:embed="rId5" cstate="print"/>
          <a:srcRect/>
          <a:stretch>
            <a:fillRect/>
          </a:stretch>
        </p:blipFill>
        <p:spPr bwMode="auto">
          <a:xfrm>
            <a:off x="1530350" y="1593852"/>
            <a:ext cx="603250" cy="749300"/>
          </a:xfrm>
          <a:prstGeom prst="rect">
            <a:avLst/>
          </a:prstGeom>
          <a:noFill/>
          <a:ln>
            <a:miter lim="800000"/>
            <a:headEnd/>
            <a:tailEnd/>
          </a:ln>
        </p:spPr>
      </p:pic>
      <p:pic>
        <p:nvPicPr>
          <p:cNvPr id="51" name="Picture 29" descr="branch"/>
          <p:cNvPicPr>
            <a:picLocks noChangeAspect="1" noChangeArrowheads="1"/>
          </p:cNvPicPr>
          <p:nvPr/>
        </p:nvPicPr>
        <p:blipFill>
          <a:blip r:embed="rId5" cstate="print"/>
          <a:srcRect/>
          <a:stretch>
            <a:fillRect/>
          </a:stretch>
        </p:blipFill>
        <p:spPr bwMode="auto">
          <a:xfrm>
            <a:off x="568327" y="2032002"/>
            <a:ext cx="603250" cy="749300"/>
          </a:xfrm>
          <a:prstGeom prst="rect">
            <a:avLst/>
          </a:prstGeom>
          <a:noFill/>
          <a:ln>
            <a:miter lim="800000"/>
            <a:headEnd/>
            <a:tailEnd/>
          </a:ln>
        </p:spPr>
      </p:pic>
      <p:pic>
        <p:nvPicPr>
          <p:cNvPr id="52" name="Picture 29" descr="branch"/>
          <p:cNvPicPr>
            <a:picLocks noChangeAspect="1" noChangeArrowheads="1"/>
          </p:cNvPicPr>
          <p:nvPr/>
        </p:nvPicPr>
        <p:blipFill>
          <a:blip r:embed="rId5" cstate="print"/>
          <a:srcRect/>
          <a:stretch>
            <a:fillRect/>
          </a:stretch>
        </p:blipFill>
        <p:spPr bwMode="auto">
          <a:xfrm>
            <a:off x="568327" y="3060702"/>
            <a:ext cx="603250" cy="749300"/>
          </a:xfrm>
          <a:prstGeom prst="rect">
            <a:avLst/>
          </a:prstGeom>
          <a:noFill/>
          <a:ln>
            <a:miter lim="800000"/>
            <a:headEnd/>
            <a:tailEnd/>
          </a:ln>
        </p:spPr>
      </p:pic>
      <p:pic>
        <p:nvPicPr>
          <p:cNvPr id="53" name="Picture 29" descr="branch"/>
          <p:cNvPicPr>
            <a:picLocks noChangeAspect="1" noChangeArrowheads="1"/>
          </p:cNvPicPr>
          <p:nvPr/>
        </p:nvPicPr>
        <p:blipFill>
          <a:blip r:embed="rId5" cstate="print"/>
          <a:srcRect/>
          <a:stretch>
            <a:fillRect/>
          </a:stretch>
        </p:blipFill>
        <p:spPr bwMode="auto">
          <a:xfrm>
            <a:off x="1530350" y="3622676"/>
            <a:ext cx="603250" cy="749300"/>
          </a:xfrm>
          <a:prstGeom prst="rect">
            <a:avLst/>
          </a:prstGeom>
          <a:noFill/>
          <a:ln>
            <a:miter lim="800000"/>
            <a:headEnd/>
            <a:tailEnd/>
          </a:ln>
        </p:spPr>
      </p:pic>
      <p:pic>
        <p:nvPicPr>
          <p:cNvPr id="54" name="Picture 29" descr="branch"/>
          <p:cNvPicPr>
            <a:picLocks noChangeAspect="1" noChangeArrowheads="1"/>
          </p:cNvPicPr>
          <p:nvPr/>
        </p:nvPicPr>
        <p:blipFill>
          <a:blip r:embed="rId5" cstate="print"/>
          <a:srcRect/>
          <a:stretch>
            <a:fillRect/>
          </a:stretch>
        </p:blipFill>
        <p:spPr bwMode="auto">
          <a:xfrm>
            <a:off x="2492377" y="3822702"/>
            <a:ext cx="603250" cy="749300"/>
          </a:xfrm>
          <a:prstGeom prst="rect">
            <a:avLst/>
          </a:prstGeom>
          <a:noFill/>
          <a:ln>
            <a:miter lim="800000"/>
            <a:headEnd/>
            <a:tailEnd/>
          </a:ln>
        </p:spPr>
      </p:pic>
      <p:grpSp>
        <p:nvGrpSpPr>
          <p:cNvPr id="3" name="Group 59"/>
          <p:cNvGrpSpPr/>
          <p:nvPr/>
        </p:nvGrpSpPr>
        <p:grpSpPr>
          <a:xfrm>
            <a:off x="2841627" y="1806579"/>
            <a:ext cx="434975" cy="290055"/>
            <a:chOff x="2841625" y="1530350"/>
            <a:chExt cx="434975" cy="290055"/>
          </a:xfrm>
        </p:grpSpPr>
        <p:pic>
          <p:nvPicPr>
            <p:cNvPr id="56" name="Picture 55" descr="s14o.jpg"/>
            <p:cNvPicPr>
              <a:picLocks noChangeAspect="1"/>
            </p:cNvPicPr>
            <p:nvPr/>
          </p:nvPicPr>
          <p:blipFill>
            <a:blip r:embed="rId6" cstate="print"/>
            <a:stretch>
              <a:fillRect/>
            </a:stretch>
          </p:blipFill>
          <p:spPr>
            <a:xfrm>
              <a:off x="3054350" y="1625600"/>
              <a:ext cx="222250" cy="194805"/>
            </a:xfrm>
            <a:prstGeom prst="rect">
              <a:avLst/>
            </a:prstGeom>
          </p:spPr>
        </p:pic>
        <p:pic>
          <p:nvPicPr>
            <p:cNvPr id="55" name="Picture 36" descr="router"/>
            <p:cNvPicPr>
              <a:picLocks noChangeAspect="1" noChangeArrowheads="1"/>
            </p:cNvPicPr>
            <p:nvPr/>
          </p:nvPicPr>
          <p:blipFill>
            <a:blip r:embed="rId7" cstate="print"/>
            <a:srcRect/>
            <a:stretch>
              <a:fillRect/>
            </a:stretch>
          </p:blipFill>
          <p:spPr bwMode="auto">
            <a:xfrm>
              <a:off x="2841625" y="1530350"/>
              <a:ext cx="314295" cy="231775"/>
            </a:xfrm>
            <a:prstGeom prst="rect">
              <a:avLst/>
            </a:prstGeom>
            <a:noFill/>
            <a:ln w="9525">
              <a:noFill/>
              <a:miter lim="800000"/>
              <a:headEnd/>
              <a:tailEnd/>
            </a:ln>
          </p:spPr>
        </p:pic>
      </p:grpSp>
      <p:grpSp>
        <p:nvGrpSpPr>
          <p:cNvPr id="4" name="Group 60"/>
          <p:cNvGrpSpPr/>
          <p:nvPr/>
        </p:nvGrpSpPr>
        <p:grpSpPr>
          <a:xfrm>
            <a:off x="1908177" y="1971679"/>
            <a:ext cx="434975" cy="290055"/>
            <a:chOff x="2841625" y="1530350"/>
            <a:chExt cx="434975" cy="290055"/>
          </a:xfrm>
        </p:grpSpPr>
        <p:pic>
          <p:nvPicPr>
            <p:cNvPr id="62" name="Picture 61" descr="s14o.jpg"/>
            <p:cNvPicPr>
              <a:picLocks noChangeAspect="1"/>
            </p:cNvPicPr>
            <p:nvPr/>
          </p:nvPicPr>
          <p:blipFill>
            <a:blip r:embed="rId6" cstate="print"/>
            <a:stretch>
              <a:fillRect/>
            </a:stretch>
          </p:blipFill>
          <p:spPr>
            <a:xfrm>
              <a:off x="3054350" y="1625600"/>
              <a:ext cx="222250" cy="194805"/>
            </a:xfrm>
            <a:prstGeom prst="rect">
              <a:avLst/>
            </a:prstGeom>
          </p:spPr>
        </p:pic>
        <p:pic>
          <p:nvPicPr>
            <p:cNvPr id="63" name="Picture 36" descr="router"/>
            <p:cNvPicPr>
              <a:picLocks noChangeAspect="1" noChangeArrowheads="1"/>
            </p:cNvPicPr>
            <p:nvPr/>
          </p:nvPicPr>
          <p:blipFill>
            <a:blip r:embed="rId7" cstate="print"/>
            <a:srcRect/>
            <a:stretch>
              <a:fillRect/>
            </a:stretch>
          </p:blipFill>
          <p:spPr bwMode="auto">
            <a:xfrm>
              <a:off x="2841625" y="1530350"/>
              <a:ext cx="314295" cy="231775"/>
            </a:xfrm>
            <a:prstGeom prst="rect">
              <a:avLst/>
            </a:prstGeom>
            <a:noFill/>
            <a:ln w="9525">
              <a:noFill/>
              <a:miter lim="800000"/>
              <a:headEnd/>
              <a:tailEnd/>
            </a:ln>
          </p:spPr>
        </p:pic>
      </p:grpSp>
      <p:grpSp>
        <p:nvGrpSpPr>
          <p:cNvPr id="16" name="Group 63"/>
          <p:cNvGrpSpPr/>
          <p:nvPr/>
        </p:nvGrpSpPr>
        <p:grpSpPr>
          <a:xfrm>
            <a:off x="968377" y="2447929"/>
            <a:ext cx="434975" cy="290055"/>
            <a:chOff x="2841625" y="1530350"/>
            <a:chExt cx="434975" cy="290055"/>
          </a:xfrm>
        </p:grpSpPr>
        <p:pic>
          <p:nvPicPr>
            <p:cNvPr id="65" name="Picture 64" descr="s14o.jpg"/>
            <p:cNvPicPr>
              <a:picLocks noChangeAspect="1"/>
            </p:cNvPicPr>
            <p:nvPr/>
          </p:nvPicPr>
          <p:blipFill>
            <a:blip r:embed="rId6" cstate="print"/>
            <a:stretch>
              <a:fillRect/>
            </a:stretch>
          </p:blipFill>
          <p:spPr>
            <a:xfrm>
              <a:off x="3054350" y="1625600"/>
              <a:ext cx="222250" cy="194805"/>
            </a:xfrm>
            <a:prstGeom prst="rect">
              <a:avLst/>
            </a:prstGeom>
          </p:spPr>
        </p:pic>
        <p:pic>
          <p:nvPicPr>
            <p:cNvPr id="66" name="Picture 36" descr="router"/>
            <p:cNvPicPr>
              <a:picLocks noChangeAspect="1" noChangeArrowheads="1"/>
            </p:cNvPicPr>
            <p:nvPr/>
          </p:nvPicPr>
          <p:blipFill>
            <a:blip r:embed="rId7" cstate="print"/>
            <a:srcRect/>
            <a:stretch>
              <a:fillRect/>
            </a:stretch>
          </p:blipFill>
          <p:spPr bwMode="auto">
            <a:xfrm>
              <a:off x="2841625" y="1530350"/>
              <a:ext cx="314295" cy="231775"/>
            </a:xfrm>
            <a:prstGeom prst="rect">
              <a:avLst/>
            </a:prstGeom>
            <a:noFill/>
            <a:ln w="9525">
              <a:noFill/>
              <a:miter lim="800000"/>
              <a:headEnd/>
              <a:tailEnd/>
            </a:ln>
          </p:spPr>
        </p:pic>
      </p:grpSp>
      <p:grpSp>
        <p:nvGrpSpPr>
          <p:cNvPr id="17" name="Group 66"/>
          <p:cNvGrpSpPr/>
          <p:nvPr/>
        </p:nvGrpSpPr>
        <p:grpSpPr>
          <a:xfrm>
            <a:off x="1063627" y="3324229"/>
            <a:ext cx="434975" cy="290055"/>
            <a:chOff x="2841625" y="1530350"/>
            <a:chExt cx="434975" cy="290055"/>
          </a:xfrm>
        </p:grpSpPr>
        <p:pic>
          <p:nvPicPr>
            <p:cNvPr id="68" name="Picture 67" descr="s14o.jpg"/>
            <p:cNvPicPr>
              <a:picLocks noChangeAspect="1"/>
            </p:cNvPicPr>
            <p:nvPr/>
          </p:nvPicPr>
          <p:blipFill>
            <a:blip r:embed="rId6" cstate="print"/>
            <a:stretch>
              <a:fillRect/>
            </a:stretch>
          </p:blipFill>
          <p:spPr>
            <a:xfrm>
              <a:off x="3054350" y="1625600"/>
              <a:ext cx="222250" cy="194805"/>
            </a:xfrm>
            <a:prstGeom prst="rect">
              <a:avLst/>
            </a:prstGeom>
          </p:spPr>
        </p:pic>
        <p:pic>
          <p:nvPicPr>
            <p:cNvPr id="69" name="Picture 36" descr="router"/>
            <p:cNvPicPr>
              <a:picLocks noChangeAspect="1" noChangeArrowheads="1"/>
            </p:cNvPicPr>
            <p:nvPr/>
          </p:nvPicPr>
          <p:blipFill>
            <a:blip r:embed="rId7" cstate="print"/>
            <a:srcRect/>
            <a:stretch>
              <a:fillRect/>
            </a:stretch>
          </p:blipFill>
          <p:spPr bwMode="auto">
            <a:xfrm>
              <a:off x="2841625" y="1530350"/>
              <a:ext cx="314295" cy="231775"/>
            </a:xfrm>
            <a:prstGeom prst="rect">
              <a:avLst/>
            </a:prstGeom>
            <a:noFill/>
            <a:ln w="9525">
              <a:noFill/>
              <a:miter lim="800000"/>
              <a:headEnd/>
              <a:tailEnd/>
            </a:ln>
          </p:spPr>
        </p:pic>
      </p:grpSp>
      <p:grpSp>
        <p:nvGrpSpPr>
          <p:cNvPr id="30" name="Group 69"/>
          <p:cNvGrpSpPr/>
          <p:nvPr/>
        </p:nvGrpSpPr>
        <p:grpSpPr>
          <a:xfrm>
            <a:off x="1946277" y="3844929"/>
            <a:ext cx="434975" cy="290055"/>
            <a:chOff x="2841625" y="1530350"/>
            <a:chExt cx="434975" cy="290055"/>
          </a:xfrm>
        </p:grpSpPr>
        <p:pic>
          <p:nvPicPr>
            <p:cNvPr id="71" name="Picture 70" descr="s14o.jpg"/>
            <p:cNvPicPr>
              <a:picLocks noChangeAspect="1"/>
            </p:cNvPicPr>
            <p:nvPr/>
          </p:nvPicPr>
          <p:blipFill>
            <a:blip r:embed="rId6" cstate="print"/>
            <a:stretch>
              <a:fillRect/>
            </a:stretch>
          </p:blipFill>
          <p:spPr>
            <a:xfrm>
              <a:off x="3054350" y="1625600"/>
              <a:ext cx="222250" cy="194805"/>
            </a:xfrm>
            <a:prstGeom prst="rect">
              <a:avLst/>
            </a:prstGeom>
          </p:spPr>
        </p:pic>
        <p:pic>
          <p:nvPicPr>
            <p:cNvPr id="72" name="Picture 36" descr="router"/>
            <p:cNvPicPr>
              <a:picLocks noChangeAspect="1" noChangeArrowheads="1"/>
            </p:cNvPicPr>
            <p:nvPr/>
          </p:nvPicPr>
          <p:blipFill>
            <a:blip r:embed="rId7" cstate="print"/>
            <a:srcRect/>
            <a:stretch>
              <a:fillRect/>
            </a:stretch>
          </p:blipFill>
          <p:spPr bwMode="auto">
            <a:xfrm>
              <a:off x="2841625" y="1530350"/>
              <a:ext cx="314295" cy="231775"/>
            </a:xfrm>
            <a:prstGeom prst="rect">
              <a:avLst/>
            </a:prstGeom>
            <a:noFill/>
            <a:ln w="9525">
              <a:noFill/>
              <a:miter lim="800000"/>
              <a:headEnd/>
              <a:tailEnd/>
            </a:ln>
          </p:spPr>
        </p:pic>
      </p:grpSp>
      <p:grpSp>
        <p:nvGrpSpPr>
          <p:cNvPr id="31" name="Group 72"/>
          <p:cNvGrpSpPr/>
          <p:nvPr/>
        </p:nvGrpSpPr>
        <p:grpSpPr>
          <a:xfrm>
            <a:off x="2955927" y="4124329"/>
            <a:ext cx="434975" cy="290055"/>
            <a:chOff x="2841625" y="1530350"/>
            <a:chExt cx="434975" cy="290055"/>
          </a:xfrm>
        </p:grpSpPr>
        <p:pic>
          <p:nvPicPr>
            <p:cNvPr id="74" name="Picture 73" descr="s14o.jpg"/>
            <p:cNvPicPr>
              <a:picLocks noChangeAspect="1"/>
            </p:cNvPicPr>
            <p:nvPr/>
          </p:nvPicPr>
          <p:blipFill>
            <a:blip r:embed="rId6" cstate="print"/>
            <a:stretch>
              <a:fillRect/>
            </a:stretch>
          </p:blipFill>
          <p:spPr>
            <a:xfrm>
              <a:off x="3054350" y="1625600"/>
              <a:ext cx="222250" cy="194805"/>
            </a:xfrm>
            <a:prstGeom prst="rect">
              <a:avLst/>
            </a:prstGeom>
          </p:spPr>
        </p:pic>
        <p:pic>
          <p:nvPicPr>
            <p:cNvPr id="75" name="Picture 36" descr="router"/>
            <p:cNvPicPr>
              <a:picLocks noChangeAspect="1" noChangeArrowheads="1"/>
            </p:cNvPicPr>
            <p:nvPr/>
          </p:nvPicPr>
          <p:blipFill>
            <a:blip r:embed="rId7" cstate="print"/>
            <a:srcRect/>
            <a:stretch>
              <a:fillRect/>
            </a:stretch>
          </p:blipFill>
          <p:spPr bwMode="auto">
            <a:xfrm>
              <a:off x="2841625" y="1530350"/>
              <a:ext cx="314295" cy="231775"/>
            </a:xfrm>
            <a:prstGeom prst="rect">
              <a:avLst/>
            </a:prstGeom>
            <a:noFill/>
            <a:ln w="9525">
              <a:noFill/>
              <a:miter lim="800000"/>
              <a:headEnd/>
              <a:tailEnd/>
            </a:ln>
          </p:spPr>
        </p:pic>
      </p:grpSp>
      <p:cxnSp>
        <p:nvCxnSpPr>
          <p:cNvPr id="58" name="Straight Connector 57"/>
          <p:cNvCxnSpPr/>
          <p:nvPr/>
        </p:nvCxnSpPr>
        <p:spPr>
          <a:xfrm rot="5400000">
            <a:off x="2656701" y="3049872"/>
            <a:ext cx="415636" cy="1444"/>
          </a:xfrm>
          <a:prstGeom prst="line">
            <a:avLst/>
          </a:prstGeom>
          <a:ln w="444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Same Ethernet Services Over Fiber and DSL Access </a:t>
            </a:r>
          </a:p>
        </p:txBody>
      </p:sp>
      <p:sp>
        <p:nvSpPr>
          <p:cNvPr id="18435" name="Rectangle 11"/>
          <p:cNvSpPr>
            <a:spLocks noGrp="1" noChangeArrowheads="1"/>
          </p:cNvSpPr>
          <p:nvPr>
            <p:ph type="body" sz="quarter" idx="10"/>
          </p:nvPr>
        </p:nvSpPr>
        <p:spPr>
          <a:xfrm>
            <a:off x="417000" y="4450508"/>
            <a:ext cx="7124700" cy="2110045"/>
          </a:xfrm>
        </p:spPr>
        <p:txBody>
          <a:bodyPr/>
          <a:lstStyle/>
          <a:p>
            <a:pPr lvl="0">
              <a:lnSpc>
                <a:spcPct val="150000"/>
              </a:lnSpc>
              <a:defRPr/>
            </a:pPr>
            <a:r>
              <a:rPr lang="en-US" sz="1600" dirty="0" smtClean="0"/>
              <a:t>Providing high speed (fiber based) and low speed (DSL based) Ethernet services </a:t>
            </a:r>
          </a:p>
          <a:p>
            <a:pPr lvl="0">
              <a:lnSpc>
                <a:spcPct val="150000"/>
              </a:lnSpc>
              <a:defRPr/>
            </a:pPr>
            <a:r>
              <a:rPr lang="en-US" sz="1600" dirty="0" smtClean="0"/>
              <a:t>Using SHDL.bis up to 22 Mbps using EFM bonding</a:t>
            </a:r>
          </a:p>
          <a:p>
            <a:pPr lvl="0">
              <a:lnSpc>
                <a:spcPct val="150000"/>
              </a:lnSpc>
              <a:defRPr/>
            </a:pPr>
            <a:r>
              <a:rPr lang="en-US" sz="1600" dirty="0" smtClean="0"/>
              <a:t>LA and ETX have the same Ethernet capabilities – allowing for the </a:t>
            </a:r>
            <a:r>
              <a:rPr lang="en-US" sz="1600" b="1" dirty="0" smtClean="0"/>
              <a:t>same service definitions</a:t>
            </a:r>
          </a:p>
          <a:p>
            <a:pPr lvl="0">
              <a:lnSpc>
                <a:spcPct val="150000"/>
              </a:lnSpc>
              <a:defRPr/>
            </a:pPr>
            <a:r>
              <a:rPr lang="en-US" sz="1600" dirty="0" smtClean="0"/>
              <a:t>Ethernet OAM can be done between LA and ETX</a:t>
            </a:r>
            <a:endParaRPr lang="en-US" sz="1600" dirty="0"/>
          </a:p>
        </p:txBody>
      </p:sp>
      <p:pic>
        <p:nvPicPr>
          <p:cNvPr id="13314" name="Picture 2"/>
          <p:cNvPicPr>
            <a:picLocks noChangeAspect="1" noChangeArrowheads="1"/>
          </p:cNvPicPr>
          <p:nvPr/>
        </p:nvPicPr>
        <p:blipFill>
          <a:blip r:embed="rId3" cstate="print"/>
          <a:srcRect/>
          <a:stretch>
            <a:fillRect/>
          </a:stretch>
        </p:blipFill>
        <p:spPr bwMode="auto">
          <a:xfrm>
            <a:off x="649432" y="1354282"/>
            <a:ext cx="7983682" cy="287481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t>Ensuring SLA - End-to-end Traffic Management</a:t>
            </a:r>
          </a:p>
        </p:txBody>
      </p:sp>
      <p:sp>
        <p:nvSpPr>
          <p:cNvPr id="19459" name="Content Placeholder 2"/>
          <p:cNvSpPr>
            <a:spLocks noGrp="1"/>
          </p:cNvSpPr>
          <p:nvPr>
            <p:ph type="body" sz="quarter" idx="10"/>
          </p:nvPr>
        </p:nvSpPr>
        <p:spPr>
          <a:xfrm>
            <a:off x="762001" y="1219201"/>
            <a:ext cx="8091488" cy="4342337"/>
          </a:xfrm>
        </p:spPr>
        <p:txBody>
          <a:bodyPr lIns="91378" tIns="45688" rIns="91378" bIns="45688"/>
          <a:lstStyle/>
          <a:p>
            <a:r>
              <a:rPr lang="en-US" dirty="0" smtClean="0"/>
              <a:t>Multiple criteria for service identification and classification:</a:t>
            </a:r>
          </a:p>
          <a:p>
            <a:pPr lvl="1"/>
            <a:r>
              <a:rPr lang="en-US" dirty="0" smtClean="0"/>
              <a:t>Port, VLAN-ID, P-bit, TOS-DSCP, </a:t>
            </a:r>
            <a:r>
              <a:rPr lang="en-US" dirty="0" err="1" smtClean="0"/>
              <a:t>EtherType</a:t>
            </a:r>
            <a:r>
              <a:rPr lang="en-US" dirty="0" smtClean="0"/>
              <a:t>, MAC SA/DA and IP SA/DA</a:t>
            </a:r>
          </a:p>
          <a:p>
            <a:r>
              <a:rPr lang="en-US" dirty="0" smtClean="0"/>
              <a:t>Flow level traffic management for enhanced </a:t>
            </a:r>
            <a:r>
              <a:rPr lang="en-US" dirty="0" err="1" smtClean="0"/>
              <a:t>QoS</a:t>
            </a:r>
            <a:r>
              <a:rPr lang="en-US" dirty="0" smtClean="0"/>
              <a:t>:</a:t>
            </a:r>
          </a:p>
          <a:p>
            <a:pPr lvl="1"/>
            <a:r>
              <a:rPr lang="en-US" dirty="0" smtClean="0">
                <a:ea typeface="+mn-ea"/>
              </a:rPr>
              <a:t>Differentiated Ethernet services with </a:t>
            </a:r>
            <a:r>
              <a:rPr lang="en-US" dirty="0" smtClean="0"/>
              <a:t>CIR/EIR Policing per flow and service</a:t>
            </a:r>
          </a:p>
          <a:p>
            <a:pPr lvl="1"/>
            <a:r>
              <a:rPr lang="en-US" dirty="0" smtClean="0"/>
              <a:t>Up to 8 queues per flow with Strict priority and WFQ scheduling</a:t>
            </a:r>
          </a:p>
          <a:p>
            <a:pPr lvl="1"/>
            <a:r>
              <a:rPr lang="en-US" dirty="0" smtClean="0"/>
              <a:t>Assuring SLA in congested links with shaping per EVC or EVC.cos</a:t>
            </a:r>
          </a:p>
          <a:p>
            <a:pPr lvl="1"/>
            <a:r>
              <a:rPr lang="en-US" dirty="0" smtClean="0">
                <a:ea typeface="+mn-ea"/>
              </a:rPr>
              <a:t>Simplifying operation with powerful bandwidth profiles</a:t>
            </a:r>
          </a:p>
        </p:txBody>
      </p:sp>
      <p:pic>
        <p:nvPicPr>
          <p:cNvPr id="20482" name="Picture 2"/>
          <p:cNvPicPr>
            <a:picLocks noChangeAspect="1" noChangeArrowheads="1"/>
          </p:cNvPicPr>
          <p:nvPr/>
        </p:nvPicPr>
        <p:blipFill>
          <a:blip r:embed="rId3" cstate="print"/>
          <a:srcRect/>
          <a:stretch>
            <a:fillRect/>
          </a:stretch>
        </p:blipFill>
        <p:spPr bwMode="auto">
          <a:xfrm>
            <a:off x="4216804" y="4648200"/>
            <a:ext cx="4485761" cy="2209800"/>
          </a:xfrm>
          <a:prstGeom prst="rect">
            <a:avLst/>
          </a:prstGeom>
          <a:noFill/>
          <a:ln w="9525">
            <a:noFill/>
            <a:miter lim="800000"/>
            <a:headEnd/>
            <a:tailEnd/>
          </a:ln>
          <a:effectLst/>
        </p:spPr>
      </p:pic>
      <p:pic>
        <p:nvPicPr>
          <p:cNvPr id="13314" name="Picture 2" descr="http://www.insurancecomparison.net/wp-content/images/insurancecomparison.net/insurance-comparison.jpg"/>
          <p:cNvPicPr>
            <a:picLocks noChangeAspect="1" noChangeArrowheads="1"/>
          </p:cNvPicPr>
          <p:nvPr/>
        </p:nvPicPr>
        <p:blipFill>
          <a:blip r:embed="rId4" cstate="print"/>
          <a:srcRect/>
          <a:stretch>
            <a:fillRect/>
          </a:stretch>
        </p:blipFill>
        <p:spPr bwMode="auto">
          <a:xfrm>
            <a:off x="394138" y="4915465"/>
            <a:ext cx="3444930" cy="1694228"/>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76322" name="Rectangle 2"/>
          <p:cNvSpPr>
            <a:spLocks noGrp="1" noChangeArrowheads="1"/>
          </p:cNvSpPr>
          <p:nvPr>
            <p:ph type="title"/>
          </p:nvPr>
        </p:nvSpPr>
        <p:spPr>
          <a:xfrm>
            <a:off x="639077" y="307448"/>
            <a:ext cx="6766560" cy="644740"/>
          </a:xfrm>
        </p:spPr>
        <p:txBody>
          <a:bodyPr/>
          <a:lstStyle/>
          <a:p>
            <a:pPr>
              <a:lnSpc>
                <a:spcPct val="70000"/>
              </a:lnSpc>
            </a:pPr>
            <a:r>
              <a:rPr lang="en-US" dirty="0" smtClean="0"/>
              <a:t>Ensuring SLA - End-to-end Performance Monitoring</a:t>
            </a:r>
            <a:endParaRPr lang="en-US" dirty="0"/>
          </a:p>
        </p:txBody>
      </p:sp>
      <p:sp>
        <p:nvSpPr>
          <p:cNvPr id="1976323" name="Rectangle 3"/>
          <p:cNvSpPr>
            <a:spLocks noGrp="1" noChangeArrowheads="1"/>
          </p:cNvSpPr>
          <p:nvPr>
            <p:ph type="body" sz="quarter" idx="10"/>
          </p:nvPr>
        </p:nvSpPr>
        <p:spPr>
          <a:xfrm>
            <a:off x="684958" y="1408502"/>
            <a:ext cx="7124700" cy="3925484"/>
          </a:xfrm>
          <a:prstGeom prst="rect">
            <a:avLst/>
          </a:prstGeom>
        </p:spPr>
        <p:txBody>
          <a:bodyPr/>
          <a:lstStyle/>
          <a:p>
            <a:pPr marL="342764" indent="-342764"/>
            <a:r>
              <a:rPr lang="en-US" dirty="0"/>
              <a:t>Defined per service (</a:t>
            </a:r>
            <a:r>
              <a:rPr lang="en-US" dirty="0" err="1"/>
              <a:t>EVC+CoS</a:t>
            </a:r>
            <a:r>
              <a:rPr lang="en-US" dirty="0"/>
              <a:t>) and allows for in-service, end-to-end SLA </a:t>
            </a:r>
            <a:r>
              <a:rPr lang="en-US" dirty="0" smtClean="0"/>
              <a:t>monitoring based on ITU Y.1731</a:t>
            </a:r>
            <a:endParaRPr lang="en-US" dirty="0"/>
          </a:p>
          <a:p>
            <a:pPr marL="342764" indent="-342764"/>
            <a:r>
              <a:rPr lang="en-US" dirty="0"/>
              <a:t>Measured parameters</a:t>
            </a:r>
          </a:p>
          <a:p>
            <a:pPr marL="742654" lvl="1" indent="-285634"/>
            <a:r>
              <a:rPr lang="en-US" dirty="0"/>
              <a:t>Frame Delay, Frame Delay Variation, Frame Loss, Availability</a:t>
            </a:r>
          </a:p>
          <a:p>
            <a:pPr marL="342764" indent="-342764"/>
            <a:r>
              <a:rPr lang="en-US" dirty="0"/>
              <a:t>Performance objectives can be defined in accordance with the SLA and thus proactive end-to-end SLA monitoring can be performed:</a:t>
            </a:r>
          </a:p>
          <a:p>
            <a:pPr marL="742654" lvl="1" indent="-285634"/>
            <a:r>
              <a:rPr lang="en-US" dirty="0"/>
              <a:t>On going statistics</a:t>
            </a:r>
          </a:p>
          <a:p>
            <a:pPr marL="742654" lvl="1" indent="-285634"/>
            <a:r>
              <a:rPr lang="en-US" dirty="0"/>
              <a:t>Traps upon SLA objectives crossed</a:t>
            </a:r>
          </a:p>
          <a:p>
            <a:pPr marL="342764" indent="-342764"/>
            <a:endParaRPr lang="en-US" dirty="0"/>
          </a:p>
          <a:p>
            <a:pPr marL="342764" indent="-342764"/>
            <a:endParaRPr lang="en-US" dirty="0"/>
          </a:p>
        </p:txBody>
      </p:sp>
      <p:sp>
        <p:nvSpPr>
          <p:cNvPr id="4" name="TextBox 3"/>
          <p:cNvSpPr txBox="1"/>
          <p:nvPr/>
        </p:nvSpPr>
        <p:spPr>
          <a:xfrm>
            <a:off x="990607" y="5468900"/>
            <a:ext cx="6875930" cy="622523"/>
          </a:xfrm>
          <a:prstGeom prst="rect">
            <a:avLst/>
          </a:prstGeom>
        </p:spPr>
        <p:style>
          <a:lnRef idx="0">
            <a:schemeClr val="accent2"/>
          </a:lnRef>
          <a:fillRef idx="3">
            <a:schemeClr val="accent2"/>
          </a:fillRef>
          <a:effectRef idx="3">
            <a:schemeClr val="accent2"/>
          </a:effectRef>
          <a:fontRef idx="minor">
            <a:schemeClr val="lt1"/>
          </a:fontRef>
        </p:style>
        <p:txBody>
          <a:bodyPr wrap="square" lIns="83103" tIns="41551" rIns="83103" bIns="41551" rtlCol="0">
            <a:spAutoFit/>
          </a:bodyPr>
          <a:lstStyle/>
          <a:p>
            <a:pPr marL="0" lvl="1" algn="ctr"/>
            <a:r>
              <a:rPr lang="en-US" sz="2000" b="1" dirty="0" smtClean="0">
                <a:solidFill>
                  <a:schemeClr val="bg1"/>
                </a:solidFill>
                <a:latin typeface="+mn-lt"/>
              </a:rPr>
              <a:t>Performance Monitoring allows  </a:t>
            </a:r>
            <a:r>
              <a:rPr lang="en-US" sz="2000" b="1" dirty="0" smtClean="0">
                <a:solidFill>
                  <a:schemeClr val="bg1"/>
                </a:solidFill>
              </a:rPr>
              <a:t>E</a:t>
            </a:r>
            <a:r>
              <a:rPr lang="en-US" sz="2000" b="1" dirty="0" smtClean="0">
                <a:solidFill>
                  <a:schemeClr val="bg1"/>
                </a:solidFill>
                <a:latin typeface="+mn-lt"/>
              </a:rPr>
              <a:t>nd-to-End SLA verification</a:t>
            </a:r>
            <a:endParaRPr lang="en-US" sz="2000" dirty="0" smtClean="0">
              <a:solidFill>
                <a:schemeClr val="bg1"/>
              </a:solidFill>
              <a:latin typeface="+mn-lt"/>
            </a:endParaRPr>
          </a:p>
          <a:p>
            <a:pPr algn="ctr"/>
            <a:endParaRPr lang="en-US" sz="1400" dirty="0" smtClean="0">
              <a:solidFill>
                <a:schemeClr val="bg1"/>
              </a:solidFill>
              <a:latin typeface="+mn-lt"/>
              <a:cs typeface="Arial" pitchFamily="34" charset="0"/>
            </a:endParaRPr>
          </a:p>
        </p:txBody>
      </p:sp>
      <p:pic>
        <p:nvPicPr>
          <p:cNvPr id="5" name="Picture 9" descr="buyer-seller.jpg"/>
          <p:cNvPicPr>
            <a:picLocks noChangeAspect="1"/>
          </p:cNvPicPr>
          <p:nvPr/>
        </p:nvPicPr>
        <p:blipFill>
          <a:blip r:embed="rId3" cstate="print"/>
          <a:srcRect/>
          <a:stretch>
            <a:fillRect/>
          </a:stretch>
        </p:blipFill>
        <p:spPr bwMode="auto">
          <a:xfrm>
            <a:off x="7539666" y="2096814"/>
            <a:ext cx="1434471" cy="1679380"/>
          </a:xfrm>
          <a:prstGeom prst="rect">
            <a:avLst/>
          </a:prstGeom>
          <a:noFill/>
          <a:ln w="9525">
            <a:noFill/>
            <a:miter lim="800000"/>
            <a:headEnd/>
            <a:tailEnd/>
          </a:ln>
        </p:spPr>
      </p:pic>
      <p:pic>
        <p:nvPicPr>
          <p:cNvPr id="6" name="Picture 2" descr="http://www.alliance-elite.co.uk/images/sla.png"/>
          <p:cNvPicPr>
            <a:picLocks noChangeAspect="1" noChangeArrowheads="1"/>
          </p:cNvPicPr>
          <p:nvPr/>
        </p:nvPicPr>
        <p:blipFill>
          <a:blip r:embed="rId4" cstate="print"/>
          <a:srcRect/>
          <a:stretch>
            <a:fillRect/>
          </a:stretch>
        </p:blipFill>
        <p:spPr bwMode="auto">
          <a:xfrm>
            <a:off x="7387985" y="3903334"/>
            <a:ext cx="1756015" cy="153577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7"/>
          <p:cNvSpPr>
            <a:spLocks noGrp="1" noChangeArrowheads="1"/>
          </p:cNvSpPr>
          <p:nvPr>
            <p:ph type="title"/>
          </p:nvPr>
        </p:nvSpPr>
        <p:spPr>
          <a:xfrm>
            <a:off x="639081" y="262623"/>
            <a:ext cx="7531528" cy="644740"/>
          </a:xfrm>
        </p:spPr>
        <p:txBody>
          <a:bodyPr/>
          <a:lstStyle/>
          <a:p>
            <a:pPr eaLnBrk="1" hangingPunct="1"/>
            <a:r>
              <a:rPr lang="en-US" dirty="0" smtClean="0"/>
              <a:t>OAM for E2E SLA Assurance</a:t>
            </a:r>
          </a:p>
        </p:txBody>
      </p:sp>
      <p:grpSp>
        <p:nvGrpSpPr>
          <p:cNvPr id="2" name="Group 235"/>
          <p:cNvGrpSpPr/>
          <p:nvPr/>
        </p:nvGrpSpPr>
        <p:grpSpPr>
          <a:xfrm>
            <a:off x="58056" y="6247514"/>
            <a:ext cx="2286000" cy="553732"/>
            <a:chOff x="6858000" y="1266825"/>
            <a:chExt cx="2286000" cy="553732"/>
          </a:xfrm>
        </p:grpSpPr>
        <p:sp>
          <p:nvSpPr>
            <p:cNvPr id="460" name="Isosceles Triangle 459"/>
            <p:cNvSpPr/>
            <p:nvPr/>
          </p:nvSpPr>
          <p:spPr>
            <a:xfrm rot="10800000">
              <a:off x="6858000" y="1295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61" name="Oval 460"/>
            <p:cNvSpPr/>
            <p:nvPr/>
          </p:nvSpPr>
          <p:spPr>
            <a:xfrm>
              <a:off x="6858000" y="16002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62" name="TextBox 461"/>
            <p:cNvSpPr txBox="1"/>
            <p:nvPr/>
          </p:nvSpPr>
          <p:spPr>
            <a:xfrm>
              <a:off x="6858000" y="1266825"/>
              <a:ext cx="1752600" cy="237501"/>
            </a:xfrm>
            <a:prstGeom prst="rect">
              <a:avLst/>
            </a:prstGeom>
            <a:noFill/>
          </p:spPr>
          <p:txBody>
            <a:bodyPr wrap="square" rtlCol="0">
              <a:spAutoFit/>
            </a:bodyPr>
            <a:lstStyle/>
            <a:p>
              <a:pPr algn="ctr">
                <a:lnSpc>
                  <a:spcPct val="85000"/>
                </a:lnSpc>
              </a:pPr>
              <a:r>
                <a:rPr lang="en-US" sz="1100" b="1" dirty="0" smtClean="0">
                  <a:latin typeface="+mn-lt"/>
                </a:rPr>
                <a:t>Maintenance End Point</a:t>
              </a:r>
            </a:p>
          </p:txBody>
        </p:sp>
        <p:sp>
          <p:nvSpPr>
            <p:cNvPr id="463" name="TextBox 462"/>
            <p:cNvSpPr txBox="1"/>
            <p:nvPr/>
          </p:nvSpPr>
          <p:spPr>
            <a:xfrm>
              <a:off x="6877050" y="1583056"/>
              <a:ext cx="2266950" cy="237501"/>
            </a:xfrm>
            <a:prstGeom prst="rect">
              <a:avLst/>
            </a:prstGeom>
            <a:noFill/>
          </p:spPr>
          <p:txBody>
            <a:bodyPr wrap="square" rtlCol="0">
              <a:spAutoFit/>
            </a:bodyPr>
            <a:lstStyle/>
            <a:p>
              <a:pPr algn="ctr">
                <a:lnSpc>
                  <a:spcPct val="85000"/>
                </a:lnSpc>
              </a:pPr>
              <a:r>
                <a:rPr lang="en-US" sz="1100" b="1" dirty="0" smtClean="0">
                  <a:latin typeface="+mn-lt"/>
                </a:rPr>
                <a:t>Maintenance Intermediary Point</a:t>
              </a:r>
            </a:p>
          </p:txBody>
        </p:sp>
      </p:grpSp>
      <p:sp>
        <p:nvSpPr>
          <p:cNvPr id="471" name="TextBox 470"/>
          <p:cNvSpPr txBox="1"/>
          <p:nvPr/>
        </p:nvSpPr>
        <p:spPr>
          <a:xfrm>
            <a:off x="3241549" y="4119330"/>
            <a:ext cx="2634558" cy="406138"/>
          </a:xfrm>
          <a:prstGeom prst="rect">
            <a:avLst/>
          </a:prstGeom>
          <a:noFill/>
        </p:spPr>
        <p:txBody>
          <a:bodyPr wrap="square" lIns="91265" tIns="45635" rIns="91265" bIns="45635" rtlCol="0">
            <a:spAutoFit/>
          </a:bodyPr>
          <a:lstStyle/>
          <a:p>
            <a:pPr algn="ctr">
              <a:lnSpc>
                <a:spcPct val="85000"/>
              </a:lnSpc>
            </a:pPr>
            <a:r>
              <a:rPr lang="en-US" b="1" dirty="0" smtClean="0">
                <a:latin typeface="+mn-lt"/>
              </a:rPr>
              <a:t>OAM Scheme</a:t>
            </a:r>
          </a:p>
        </p:txBody>
      </p:sp>
      <p:grpSp>
        <p:nvGrpSpPr>
          <p:cNvPr id="3" name="Group 554"/>
          <p:cNvGrpSpPr/>
          <p:nvPr/>
        </p:nvGrpSpPr>
        <p:grpSpPr>
          <a:xfrm>
            <a:off x="708861" y="1156160"/>
            <a:ext cx="7680960" cy="3229792"/>
            <a:chOff x="708861" y="1156160"/>
            <a:chExt cx="7680960" cy="3229791"/>
          </a:xfrm>
        </p:grpSpPr>
        <p:grpSp>
          <p:nvGrpSpPr>
            <p:cNvPr id="4" name="Group 471"/>
            <p:cNvGrpSpPr>
              <a:grpSpLocks/>
            </p:cNvGrpSpPr>
            <p:nvPr/>
          </p:nvGrpSpPr>
          <p:grpSpPr>
            <a:xfrm>
              <a:off x="708861" y="1156160"/>
              <a:ext cx="7680960" cy="3229791"/>
              <a:chOff x="476251" y="2311388"/>
              <a:chExt cx="8151728" cy="4306388"/>
            </a:xfrm>
          </p:grpSpPr>
          <p:grpSp>
            <p:nvGrpSpPr>
              <p:cNvPr id="5" name="Group 130"/>
              <p:cNvGrpSpPr/>
              <p:nvPr/>
            </p:nvGrpSpPr>
            <p:grpSpPr>
              <a:xfrm>
                <a:off x="476251" y="2311388"/>
                <a:ext cx="8151728" cy="4306388"/>
                <a:chOff x="476251" y="2311388"/>
                <a:chExt cx="8151728" cy="4306388"/>
              </a:xfrm>
            </p:grpSpPr>
            <p:cxnSp>
              <p:nvCxnSpPr>
                <p:cNvPr id="475" name="Straight Connector 474"/>
                <p:cNvCxnSpPr/>
                <p:nvPr/>
              </p:nvCxnSpPr>
              <p:spPr>
                <a:xfrm>
                  <a:off x="1960769" y="2311388"/>
                  <a:ext cx="5347063" cy="0"/>
                </a:xfrm>
                <a:prstGeom prst="line">
                  <a:avLst/>
                </a:prstGeom>
                <a:ln w="127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p:cNvCxnSpPr/>
                <p:nvPr/>
              </p:nvCxnSpPr>
              <p:spPr>
                <a:xfrm>
                  <a:off x="2391844" y="6617776"/>
                  <a:ext cx="5347063" cy="0"/>
                </a:xfrm>
                <a:prstGeom prst="line">
                  <a:avLst/>
                </a:prstGeom>
                <a:ln w="127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77" name="AutoShape 23"/>
                <p:cNvSpPr>
                  <a:spLocks noChangeArrowheads="1"/>
                </p:cNvSpPr>
                <p:nvPr/>
              </p:nvSpPr>
              <p:spPr bwMode="auto">
                <a:xfrm>
                  <a:off x="7197505" y="2311400"/>
                  <a:ext cx="1423368" cy="4297680"/>
                </a:xfrm>
                <a:prstGeom prst="roundRect">
                  <a:avLst>
                    <a:gd name="adj" fmla="val 16667"/>
                  </a:avLst>
                </a:prstGeom>
                <a:gradFill rotWithShape="1">
                  <a:gsLst>
                    <a:gs pos="0">
                      <a:schemeClr val="bg1"/>
                    </a:gs>
                    <a:gs pos="100000">
                      <a:srgbClr val="B7D9E5"/>
                    </a:gs>
                  </a:gsLst>
                  <a:lin ang="5400000" scaled="1"/>
                </a:gradFill>
                <a:ln w="12700">
                  <a:solidFill>
                    <a:srgbClr val="84BDD6"/>
                  </a:solidFill>
                  <a:round/>
                  <a:headEnd/>
                  <a:tailEnd/>
                </a:ln>
              </p:spPr>
              <p:txBody>
                <a:bodyPr wrap="none" anchor="ctr"/>
                <a:lstStyle/>
                <a:p>
                  <a:pPr algn="ctr"/>
                  <a:endParaRPr lang="en-US" sz="1300" b="1" dirty="0">
                    <a:latin typeface="+mn-lt"/>
                  </a:endParaRPr>
                </a:p>
              </p:txBody>
            </p:sp>
            <p:sp>
              <p:nvSpPr>
                <p:cNvPr id="478" name="AutoShape 21"/>
                <p:cNvSpPr>
                  <a:spLocks noChangeArrowheads="1"/>
                </p:cNvSpPr>
                <p:nvPr/>
              </p:nvSpPr>
              <p:spPr bwMode="auto">
                <a:xfrm>
                  <a:off x="476251" y="2311400"/>
                  <a:ext cx="3221896" cy="4297680"/>
                </a:xfrm>
                <a:prstGeom prst="roundRect">
                  <a:avLst>
                    <a:gd name="adj" fmla="val 16667"/>
                  </a:avLst>
                </a:prstGeom>
                <a:gradFill rotWithShape="1">
                  <a:gsLst>
                    <a:gs pos="0">
                      <a:srgbClr val="FFFFCC">
                        <a:alpha val="0"/>
                      </a:srgbClr>
                    </a:gs>
                    <a:gs pos="64999">
                      <a:srgbClr val="F0EBD5"/>
                    </a:gs>
                    <a:gs pos="100000">
                      <a:srgbClr val="D1C39F"/>
                    </a:gs>
                  </a:gsLst>
                  <a:lin ang="5400000" scaled="0"/>
                </a:gradFill>
                <a:ln w="12700" algn="ctr">
                  <a:gradFill>
                    <a:gsLst>
                      <a:gs pos="0">
                        <a:srgbClr val="FFEFD1"/>
                      </a:gs>
                      <a:gs pos="64999">
                        <a:srgbClr val="F0EBD5"/>
                      </a:gs>
                      <a:gs pos="100000">
                        <a:srgbClr val="D1C39F"/>
                      </a:gs>
                    </a:gsLst>
                    <a:lin ang="5400000" scaled="0"/>
                  </a:gradFill>
                  <a:round/>
                  <a:headEnd/>
                  <a:tailEnd/>
                </a:ln>
              </p:spPr>
              <p:txBody>
                <a:bodyPr wrap="none" anchor="ctr"/>
                <a:lstStyle/>
                <a:p>
                  <a:pPr algn="ctr"/>
                  <a:endParaRPr lang="en-US" sz="1300" b="1" dirty="0">
                    <a:latin typeface="+mn-lt"/>
                  </a:endParaRPr>
                </a:p>
              </p:txBody>
            </p:sp>
            <p:sp>
              <p:nvSpPr>
                <p:cNvPr id="479" name="Freeform 20"/>
                <p:cNvSpPr>
                  <a:spLocks/>
                </p:cNvSpPr>
                <p:nvPr/>
              </p:nvSpPr>
              <p:spPr bwMode="auto">
                <a:xfrm>
                  <a:off x="4220647" y="3674302"/>
                  <a:ext cx="1872343" cy="1436914"/>
                </a:xfrm>
                <a:custGeom>
                  <a:avLst/>
                  <a:gdLst>
                    <a:gd name="T0" fmla="*/ 786968157 w 1020"/>
                    <a:gd name="T1" fmla="*/ 1982016351 h 783"/>
                    <a:gd name="T2" fmla="*/ 414586169 w 1020"/>
                    <a:gd name="T3" fmla="*/ 2024987375 h 783"/>
                    <a:gd name="T4" fmla="*/ 116679802 w 1020"/>
                    <a:gd name="T5" fmla="*/ 1858476296 h 783"/>
                    <a:gd name="T6" fmla="*/ 2483052 w 1020"/>
                    <a:gd name="T7" fmla="*/ 1482484344 h 783"/>
                    <a:gd name="T8" fmla="*/ 96820098 w 1020"/>
                    <a:gd name="T9" fmla="*/ 1170947699 h 783"/>
                    <a:gd name="T10" fmla="*/ 240807180 w 1020"/>
                    <a:gd name="T11" fmla="*/ 1074264534 h 783"/>
                    <a:gd name="T12" fmla="*/ 295423268 w 1020"/>
                    <a:gd name="T13" fmla="*/ 1036664888 h 783"/>
                    <a:gd name="T14" fmla="*/ 310318421 w 1020"/>
                    <a:gd name="T15" fmla="*/ 972208353 h 783"/>
                    <a:gd name="T16" fmla="*/ 290458742 w 1020"/>
                    <a:gd name="T17" fmla="*/ 848668093 h 783"/>
                    <a:gd name="T18" fmla="*/ 290458742 w 1020"/>
                    <a:gd name="T19" fmla="*/ 703642526 h 783"/>
                    <a:gd name="T20" fmla="*/ 384795764 w 1020"/>
                    <a:gd name="T21" fmla="*/ 558616960 h 783"/>
                    <a:gd name="T22" fmla="*/ 548644126 w 1020"/>
                    <a:gd name="T23" fmla="*/ 472676551 h 783"/>
                    <a:gd name="T24" fmla="*/ 712492389 w 1020"/>
                    <a:gd name="T25" fmla="*/ 445819661 h 783"/>
                    <a:gd name="T26" fmla="*/ 782003631 w 1020"/>
                    <a:gd name="T27" fmla="*/ 418962668 h 783"/>
                    <a:gd name="T28" fmla="*/ 791932683 w 1020"/>
                    <a:gd name="T29" fmla="*/ 311536748 h 783"/>
                    <a:gd name="T30" fmla="*/ 861444121 w 1020"/>
                    <a:gd name="T31" fmla="*/ 204110776 h 783"/>
                    <a:gd name="T32" fmla="*/ 970676296 w 1020"/>
                    <a:gd name="T33" fmla="*/ 150396996 h 783"/>
                    <a:gd name="T34" fmla="*/ 1104734253 w 1020"/>
                    <a:gd name="T35" fmla="*/ 139654240 h 783"/>
                    <a:gd name="T36" fmla="*/ 1159350341 w 1020"/>
                    <a:gd name="T37" fmla="*/ 150396996 h 783"/>
                    <a:gd name="T38" fmla="*/ 1174245494 w 1020"/>
                    <a:gd name="T39" fmla="*/ 118168728 h 783"/>
                    <a:gd name="T40" fmla="*/ 1238792210 w 1020"/>
                    <a:gd name="T41" fmla="*/ 48342415 h 783"/>
                    <a:gd name="T42" fmla="*/ 1348024385 w 1020"/>
                    <a:gd name="T43" fmla="*/ 10742759 h 783"/>
                    <a:gd name="T44" fmla="*/ 1521803276 w 1020"/>
                    <a:gd name="T45" fmla="*/ 10742759 h 783"/>
                    <a:gd name="T46" fmla="*/ 1645930605 w 1020"/>
                    <a:gd name="T47" fmla="*/ 69827940 h 783"/>
                    <a:gd name="T48" fmla="*/ 1765093802 w 1020"/>
                    <a:gd name="T49" fmla="*/ 161139752 h 783"/>
                    <a:gd name="T50" fmla="*/ 1814743789 w 1020"/>
                    <a:gd name="T51" fmla="*/ 295422614 h 783"/>
                    <a:gd name="T52" fmla="*/ 1824674416 w 1020"/>
                    <a:gd name="T53" fmla="*/ 365250528 h 783"/>
                    <a:gd name="T54" fmla="*/ 1904116285 w 1020"/>
                    <a:gd name="T55" fmla="*/ 359879150 h 783"/>
                    <a:gd name="T56" fmla="*/ 2018312987 w 1020"/>
                    <a:gd name="T57" fmla="*/ 402848534 h 783"/>
                    <a:gd name="T58" fmla="*/ 2142440316 w 1020"/>
                    <a:gd name="T59" fmla="*/ 537131448 h 783"/>
                    <a:gd name="T60" fmla="*/ 2147483647 w 1020"/>
                    <a:gd name="T61" fmla="*/ 698271148 h 783"/>
                    <a:gd name="T62" fmla="*/ 2147483647 w 1020"/>
                    <a:gd name="T63" fmla="*/ 870153810 h 783"/>
                    <a:gd name="T64" fmla="*/ 2147483647 w 1020"/>
                    <a:gd name="T65" fmla="*/ 1004436620 h 783"/>
                    <a:gd name="T66" fmla="*/ 2147483647 w 1020"/>
                    <a:gd name="T67" fmla="*/ 1031293510 h 783"/>
                    <a:gd name="T68" fmla="*/ 2147483647 w 1020"/>
                    <a:gd name="T69" fmla="*/ 1111862541 h 783"/>
                    <a:gd name="T70" fmla="*/ 2147483647 w 1020"/>
                    <a:gd name="T71" fmla="*/ 1230031218 h 783"/>
                    <a:gd name="T72" fmla="*/ 2147483647 w 1020"/>
                    <a:gd name="T73" fmla="*/ 1375058424 h 783"/>
                    <a:gd name="T74" fmla="*/ 2147483647 w 1020"/>
                    <a:gd name="T75" fmla="*/ 1611395777 h 783"/>
                    <a:gd name="T76" fmla="*/ 2147483647 w 1020"/>
                    <a:gd name="T77" fmla="*/ 1718822108 h 783"/>
                    <a:gd name="T78" fmla="*/ 2147483647 w 1020"/>
                    <a:gd name="T79" fmla="*/ 1729564864 h 783"/>
                    <a:gd name="T80" fmla="*/ 2147483647 w 1020"/>
                    <a:gd name="T81" fmla="*/ 1761793132 h 783"/>
                    <a:gd name="T82" fmla="*/ 2147483647 w 1020"/>
                    <a:gd name="T83" fmla="*/ 1831619406 h 783"/>
                    <a:gd name="T84" fmla="*/ 2077893600 w 1020"/>
                    <a:gd name="T85" fmla="*/ 1933675588 h 783"/>
                    <a:gd name="T86" fmla="*/ 1973627526 w 1020"/>
                    <a:gd name="T87" fmla="*/ 2003501863 h 783"/>
                    <a:gd name="T88" fmla="*/ 1789918008 w 1020"/>
                    <a:gd name="T89" fmla="*/ 2008873241 h 783"/>
                    <a:gd name="T90" fmla="*/ 1660826153 w 1020"/>
                    <a:gd name="T91" fmla="*/ 1955161100 h 783"/>
                    <a:gd name="T92" fmla="*/ 1616140298 w 1020"/>
                    <a:gd name="T93" fmla="*/ 1906818698 h 783"/>
                    <a:gd name="T94" fmla="*/ 1576419364 w 1020"/>
                    <a:gd name="T95" fmla="*/ 1896075942 h 783"/>
                    <a:gd name="T96" fmla="*/ 1556558109 w 1020"/>
                    <a:gd name="T97" fmla="*/ 1933675588 h 783"/>
                    <a:gd name="T98" fmla="*/ 1447325933 w 1020"/>
                    <a:gd name="T99" fmla="*/ 2019615997 h 783"/>
                    <a:gd name="T100" fmla="*/ 1238792210 w 1020"/>
                    <a:gd name="T101" fmla="*/ 2094815289 h 783"/>
                    <a:gd name="T102" fmla="*/ 1035223012 w 1020"/>
                    <a:gd name="T103" fmla="*/ 2073329777 h 783"/>
                    <a:gd name="T104" fmla="*/ 886269902 w 1020"/>
                    <a:gd name="T105" fmla="*/ 2019615997 h 783"/>
                    <a:gd name="T106" fmla="*/ 786968157 w 1020"/>
                    <a:gd name="T107" fmla="*/ 1982016351 h 7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20"/>
                    <a:gd name="T163" fmla="*/ 0 h 783"/>
                    <a:gd name="T164" fmla="*/ 1020 w 1020"/>
                    <a:gd name="T165" fmla="*/ 783 h 7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20" h="783">
                      <a:moveTo>
                        <a:pt x="317" y="738"/>
                      </a:moveTo>
                      <a:cubicBezTo>
                        <a:pt x="285" y="738"/>
                        <a:pt x="212" y="762"/>
                        <a:pt x="167" y="754"/>
                      </a:cubicBezTo>
                      <a:cubicBezTo>
                        <a:pt x="122" y="746"/>
                        <a:pt x="75" y="726"/>
                        <a:pt x="47" y="692"/>
                      </a:cubicBezTo>
                      <a:cubicBezTo>
                        <a:pt x="19" y="658"/>
                        <a:pt x="2" y="595"/>
                        <a:pt x="1" y="552"/>
                      </a:cubicBezTo>
                      <a:cubicBezTo>
                        <a:pt x="0" y="509"/>
                        <a:pt x="23" y="461"/>
                        <a:pt x="39" y="436"/>
                      </a:cubicBezTo>
                      <a:cubicBezTo>
                        <a:pt x="55" y="411"/>
                        <a:pt x="84" y="408"/>
                        <a:pt x="97" y="400"/>
                      </a:cubicBezTo>
                      <a:cubicBezTo>
                        <a:pt x="110" y="392"/>
                        <a:pt x="114" y="392"/>
                        <a:pt x="119" y="386"/>
                      </a:cubicBezTo>
                      <a:cubicBezTo>
                        <a:pt x="124" y="380"/>
                        <a:pt x="125" y="374"/>
                        <a:pt x="125" y="362"/>
                      </a:cubicBezTo>
                      <a:cubicBezTo>
                        <a:pt x="125" y="350"/>
                        <a:pt x="118" y="333"/>
                        <a:pt x="117" y="316"/>
                      </a:cubicBezTo>
                      <a:cubicBezTo>
                        <a:pt x="116" y="299"/>
                        <a:pt x="111" y="280"/>
                        <a:pt x="117" y="262"/>
                      </a:cubicBezTo>
                      <a:cubicBezTo>
                        <a:pt x="123" y="244"/>
                        <a:pt x="138" y="222"/>
                        <a:pt x="155" y="208"/>
                      </a:cubicBezTo>
                      <a:cubicBezTo>
                        <a:pt x="172" y="194"/>
                        <a:pt x="199" y="183"/>
                        <a:pt x="221" y="176"/>
                      </a:cubicBezTo>
                      <a:cubicBezTo>
                        <a:pt x="243" y="169"/>
                        <a:pt x="271" y="169"/>
                        <a:pt x="287" y="166"/>
                      </a:cubicBezTo>
                      <a:cubicBezTo>
                        <a:pt x="303" y="163"/>
                        <a:pt x="310" y="164"/>
                        <a:pt x="315" y="156"/>
                      </a:cubicBezTo>
                      <a:cubicBezTo>
                        <a:pt x="320" y="148"/>
                        <a:pt x="314" y="129"/>
                        <a:pt x="319" y="116"/>
                      </a:cubicBezTo>
                      <a:cubicBezTo>
                        <a:pt x="324" y="103"/>
                        <a:pt x="335" y="86"/>
                        <a:pt x="347" y="76"/>
                      </a:cubicBezTo>
                      <a:cubicBezTo>
                        <a:pt x="359" y="66"/>
                        <a:pt x="375" y="60"/>
                        <a:pt x="391" y="56"/>
                      </a:cubicBezTo>
                      <a:cubicBezTo>
                        <a:pt x="407" y="52"/>
                        <a:pt x="432" y="52"/>
                        <a:pt x="445" y="52"/>
                      </a:cubicBezTo>
                      <a:cubicBezTo>
                        <a:pt x="458" y="52"/>
                        <a:pt x="462" y="57"/>
                        <a:pt x="467" y="56"/>
                      </a:cubicBezTo>
                      <a:cubicBezTo>
                        <a:pt x="472" y="55"/>
                        <a:pt x="468" y="50"/>
                        <a:pt x="473" y="44"/>
                      </a:cubicBezTo>
                      <a:cubicBezTo>
                        <a:pt x="478" y="38"/>
                        <a:pt x="487" y="25"/>
                        <a:pt x="499" y="18"/>
                      </a:cubicBezTo>
                      <a:cubicBezTo>
                        <a:pt x="511" y="11"/>
                        <a:pt x="524" y="6"/>
                        <a:pt x="543" y="4"/>
                      </a:cubicBezTo>
                      <a:cubicBezTo>
                        <a:pt x="562" y="2"/>
                        <a:pt x="593" y="0"/>
                        <a:pt x="613" y="4"/>
                      </a:cubicBezTo>
                      <a:cubicBezTo>
                        <a:pt x="633" y="8"/>
                        <a:pt x="647" y="17"/>
                        <a:pt x="663" y="26"/>
                      </a:cubicBezTo>
                      <a:cubicBezTo>
                        <a:pt x="679" y="35"/>
                        <a:pt x="700" y="46"/>
                        <a:pt x="711" y="60"/>
                      </a:cubicBezTo>
                      <a:cubicBezTo>
                        <a:pt x="722" y="74"/>
                        <a:pt x="727" y="97"/>
                        <a:pt x="731" y="110"/>
                      </a:cubicBezTo>
                      <a:cubicBezTo>
                        <a:pt x="735" y="123"/>
                        <a:pt x="729" y="132"/>
                        <a:pt x="735" y="136"/>
                      </a:cubicBezTo>
                      <a:cubicBezTo>
                        <a:pt x="741" y="140"/>
                        <a:pt x="754" y="132"/>
                        <a:pt x="767" y="134"/>
                      </a:cubicBezTo>
                      <a:cubicBezTo>
                        <a:pt x="780" y="136"/>
                        <a:pt x="797" y="139"/>
                        <a:pt x="813" y="150"/>
                      </a:cubicBezTo>
                      <a:cubicBezTo>
                        <a:pt x="829" y="161"/>
                        <a:pt x="849" y="182"/>
                        <a:pt x="863" y="200"/>
                      </a:cubicBezTo>
                      <a:cubicBezTo>
                        <a:pt x="877" y="218"/>
                        <a:pt x="892" y="240"/>
                        <a:pt x="899" y="260"/>
                      </a:cubicBezTo>
                      <a:cubicBezTo>
                        <a:pt x="906" y="280"/>
                        <a:pt x="909" y="305"/>
                        <a:pt x="905" y="324"/>
                      </a:cubicBezTo>
                      <a:cubicBezTo>
                        <a:pt x="901" y="343"/>
                        <a:pt x="873" y="364"/>
                        <a:pt x="873" y="374"/>
                      </a:cubicBezTo>
                      <a:cubicBezTo>
                        <a:pt x="873" y="384"/>
                        <a:pt x="892" y="377"/>
                        <a:pt x="907" y="384"/>
                      </a:cubicBezTo>
                      <a:cubicBezTo>
                        <a:pt x="922" y="391"/>
                        <a:pt x="947" y="402"/>
                        <a:pt x="963" y="414"/>
                      </a:cubicBezTo>
                      <a:cubicBezTo>
                        <a:pt x="979" y="426"/>
                        <a:pt x="996" y="442"/>
                        <a:pt x="1005" y="458"/>
                      </a:cubicBezTo>
                      <a:cubicBezTo>
                        <a:pt x="1014" y="474"/>
                        <a:pt x="1020" y="488"/>
                        <a:pt x="1017" y="512"/>
                      </a:cubicBezTo>
                      <a:cubicBezTo>
                        <a:pt x="1014" y="536"/>
                        <a:pt x="998" y="579"/>
                        <a:pt x="987" y="600"/>
                      </a:cubicBezTo>
                      <a:cubicBezTo>
                        <a:pt x="976" y="621"/>
                        <a:pt x="964" y="633"/>
                        <a:pt x="953" y="640"/>
                      </a:cubicBezTo>
                      <a:cubicBezTo>
                        <a:pt x="942" y="647"/>
                        <a:pt x="930" y="641"/>
                        <a:pt x="919" y="644"/>
                      </a:cubicBezTo>
                      <a:cubicBezTo>
                        <a:pt x="908" y="647"/>
                        <a:pt x="898" y="650"/>
                        <a:pt x="889" y="656"/>
                      </a:cubicBezTo>
                      <a:cubicBezTo>
                        <a:pt x="880" y="662"/>
                        <a:pt x="876" y="671"/>
                        <a:pt x="867" y="682"/>
                      </a:cubicBezTo>
                      <a:cubicBezTo>
                        <a:pt x="858" y="693"/>
                        <a:pt x="849" y="709"/>
                        <a:pt x="837" y="720"/>
                      </a:cubicBezTo>
                      <a:cubicBezTo>
                        <a:pt x="825" y="731"/>
                        <a:pt x="814" y="741"/>
                        <a:pt x="795" y="746"/>
                      </a:cubicBezTo>
                      <a:cubicBezTo>
                        <a:pt x="776" y="751"/>
                        <a:pt x="742" y="751"/>
                        <a:pt x="721" y="748"/>
                      </a:cubicBezTo>
                      <a:cubicBezTo>
                        <a:pt x="700" y="745"/>
                        <a:pt x="681" y="734"/>
                        <a:pt x="669" y="728"/>
                      </a:cubicBezTo>
                      <a:cubicBezTo>
                        <a:pt x="657" y="722"/>
                        <a:pt x="657" y="714"/>
                        <a:pt x="651" y="710"/>
                      </a:cubicBezTo>
                      <a:cubicBezTo>
                        <a:pt x="645" y="706"/>
                        <a:pt x="639" y="704"/>
                        <a:pt x="635" y="706"/>
                      </a:cubicBezTo>
                      <a:cubicBezTo>
                        <a:pt x="631" y="708"/>
                        <a:pt x="636" y="712"/>
                        <a:pt x="627" y="720"/>
                      </a:cubicBezTo>
                      <a:cubicBezTo>
                        <a:pt x="618" y="728"/>
                        <a:pt x="604" y="742"/>
                        <a:pt x="583" y="752"/>
                      </a:cubicBezTo>
                      <a:cubicBezTo>
                        <a:pt x="562" y="762"/>
                        <a:pt x="527" y="777"/>
                        <a:pt x="499" y="780"/>
                      </a:cubicBezTo>
                      <a:cubicBezTo>
                        <a:pt x="471" y="783"/>
                        <a:pt x="441" y="777"/>
                        <a:pt x="417" y="772"/>
                      </a:cubicBezTo>
                      <a:cubicBezTo>
                        <a:pt x="393" y="767"/>
                        <a:pt x="372" y="757"/>
                        <a:pt x="357" y="752"/>
                      </a:cubicBezTo>
                      <a:cubicBezTo>
                        <a:pt x="342" y="747"/>
                        <a:pt x="349" y="738"/>
                        <a:pt x="317" y="738"/>
                      </a:cubicBezTo>
                      <a:close/>
                    </a:path>
                  </a:pathLst>
                </a:custGeom>
                <a:gradFill rotWithShape="1">
                  <a:gsLst>
                    <a:gs pos="0">
                      <a:schemeClr val="bg1"/>
                    </a:gs>
                    <a:gs pos="100000">
                      <a:srgbClr val="E0CDA8"/>
                    </a:gs>
                  </a:gsLst>
                  <a:path path="rect">
                    <a:fillToRect l="50000" t="50000" r="50000" b="50000"/>
                  </a:path>
                </a:gradFill>
                <a:ln w="12700">
                  <a:noFill/>
                  <a:round/>
                  <a:headEnd/>
                  <a:tailEnd/>
                </a:ln>
                <a:effectLst>
                  <a:prstShdw prst="shdw17" dist="17961" dir="2700000">
                    <a:srgbClr val="867B65"/>
                  </a:prstShdw>
                </a:effectLst>
              </p:spPr>
              <p:txBody>
                <a:bodyPr wrap="none" anchor="ctr"/>
                <a:lstStyle/>
                <a:p>
                  <a:pPr algn="ctr"/>
                  <a:endParaRPr lang="en-US" sz="1300" b="1" dirty="0">
                    <a:latin typeface="+mn-lt"/>
                  </a:endParaRPr>
                </a:p>
              </p:txBody>
            </p:sp>
            <p:sp>
              <p:nvSpPr>
                <p:cNvPr id="480" name="Text Box 7"/>
                <p:cNvSpPr txBox="1">
                  <a:spLocks noChangeArrowheads="1"/>
                </p:cNvSpPr>
                <p:nvPr/>
              </p:nvSpPr>
              <p:spPr bwMode="auto">
                <a:xfrm>
                  <a:off x="4539213" y="4197443"/>
                  <a:ext cx="1176337" cy="447675"/>
                </a:xfrm>
                <a:prstGeom prst="rect">
                  <a:avLst/>
                </a:prstGeom>
                <a:noFill/>
                <a:ln w="9525">
                  <a:noFill/>
                  <a:miter lim="800000"/>
                  <a:headEnd/>
                  <a:tailEnd/>
                </a:ln>
              </p:spPr>
              <p:txBody>
                <a:bodyPr lIns="0" tIns="0" rIns="0" bIns="0" anchor="ctr" anchorCtr="1">
                  <a:spAutoFit/>
                </a:bodyPr>
                <a:lstStyle/>
                <a:p>
                  <a:pPr algn="ctr"/>
                  <a:r>
                    <a:rPr lang="en-US" sz="1100" b="1" dirty="0" smtClean="0">
                      <a:latin typeface="+mn-lt"/>
                    </a:rPr>
                    <a:t>Service Provider Network</a:t>
                  </a:r>
                  <a:endParaRPr lang="en-US" sz="1100" b="1" dirty="0">
                    <a:latin typeface="+mn-lt"/>
                  </a:endParaRPr>
                </a:p>
              </p:txBody>
            </p:sp>
            <p:sp>
              <p:nvSpPr>
                <p:cNvPr id="481" name="TextBox 480"/>
                <p:cNvSpPr txBox="1"/>
                <p:nvPr/>
              </p:nvSpPr>
              <p:spPr>
                <a:xfrm>
                  <a:off x="6684024" y="3099045"/>
                  <a:ext cx="1019175" cy="307776"/>
                </a:xfrm>
                <a:prstGeom prst="rect">
                  <a:avLst/>
                </a:prstGeom>
                <a:noFill/>
              </p:spPr>
              <p:txBody>
                <a:bodyPr wrap="square" rtlCol="0">
                  <a:spAutoFit/>
                </a:bodyPr>
                <a:lstStyle/>
                <a:p>
                  <a:pPr algn="ctr"/>
                  <a:r>
                    <a:rPr lang="en-US" sz="900" b="1" dirty="0" smtClean="0">
                      <a:latin typeface="+mn-lt"/>
                    </a:rPr>
                    <a:t>ETX-203A</a:t>
                  </a:r>
                  <a:endParaRPr lang="en-US" sz="900" b="1" dirty="0">
                    <a:latin typeface="+mn-lt"/>
                  </a:endParaRPr>
                </a:p>
              </p:txBody>
            </p:sp>
            <p:sp>
              <p:nvSpPr>
                <p:cNvPr id="482" name="TextBox 481"/>
                <p:cNvSpPr txBox="1"/>
                <p:nvPr/>
              </p:nvSpPr>
              <p:spPr>
                <a:xfrm>
                  <a:off x="6683475" y="5671006"/>
                  <a:ext cx="1143551" cy="307776"/>
                </a:xfrm>
                <a:prstGeom prst="rect">
                  <a:avLst/>
                </a:prstGeom>
                <a:noFill/>
              </p:spPr>
              <p:txBody>
                <a:bodyPr wrap="square" rtlCol="0">
                  <a:spAutoFit/>
                </a:bodyPr>
                <a:lstStyle/>
                <a:p>
                  <a:pPr algn="ctr"/>
                  <a:r>
                    <a:rPr lang="en-US" sz="900" b="1" dirty="0" smtClean="0">
                      <a:latin typeface="+mn-lt"/>
                    </a:rPr>
                    <a:t>ETX-203AX</a:t>
                  </a:r>
                  <a:endParaRPr lang="en-US" sz="900" b="1" dirty="0">
                    <a:latin typeface="+mn-lt"/>
                  </a:endParaRPr>
                </a:p>
              </p:txBody>
            </p:sp>
            <p:cxnSp>
              <p:nvCxnSpPr>
                <p:cNvPr id="483" name="Straight Connector 482"/>
                <p:cNvCxnSpPr/>
                <p:nvPr/>
              </p:nvCxnSpPr>
              <p:spPr>
                <a:xfrm rot="10800000">
                  <a:off x="3630902" y="4586838"/>
                  <a:ext cx="48741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84" name="TextBox 483"/>
                <p:cNvSpPr txBox="1"/>
                <p:nvPr/>
              </p:nvSpPr>
              <p:spPr>
                <a:xfrm>
                  <a:off x="1225550" y="5709208"/>
                  <a:ext cx="2238107" cy="438411"/>
                </a:xfrm>
                <a:prstGeom prst="rect">
                  <a:avLst/>
                </a:prstGeom>
                <a:noFill/>
              </p:spPr>
              <p:txBody>
                <a:bodyPr wrap="square" rtlCol="0">
                  <a:spAutoFit/>
                </a:bodyPr>
                <a:lstStyle/>
                <a:p>
                  <a:pPr algn="ctr">
                    <a:lnSpc>
                      <a:spcPct val="85000"/>
                    </a:lnSpc>
                  </a:pPr>
                  <a:r>
                    <a:rPr lang="en-US" sz="900" b="1" dirty="0" smtClean="0">
                      <a:latin typeface="+mn-lt"/>
                    </a:rPr>
                    <a:t/>
                  </a:r>
                  <a:br>
                    <a:rPr lang="en-US" sz="900" b="1" dirty="0" smtClean="0">
                      <a:latin typeface="+mn-lt"/>
                    </a:rPr>
                  </a:br>
                  <a:r>
                    <a:rPr lang="en-US" sz="900" b="1" dirty="0" smtClean="0">
                      <a:latin typeface="+mn-lt"/>
                    </a:rPr>
                    <a:t>Enhanced TM, OAM</a:t>
                  </a:r>
                </a:p>
              </p:txBody>
            </p:sp>
            <p:cxnSp>
              <p:nvCxnSpPr>
                <p:cNvPr id="485" name="Elbow Connector 484"/>
                <p:cNvCxnSpPr>
                  <a:stCxn id="508" idx="1"/>
                  <a:endCxn id="496" idx="3"/>
                </p:cNvCxnSpPr>
                <p:nvPr/>
              </p:nvCxnSpPr>
              <p:spPr>
                <a:xfrm rot="10800000" flipV="1">
                  <a:off x="6039246" y="3024497"/>
                  <a:ext cx="838466" cy="95245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86" name="Picture 26" descr="lsr"/>
                <p:cNvPicPr>
                  <a:picLocks noChangeAspect="1" noChangeArrowheads="1"/>
                </p:cNvPicPr>
                <p:nvPr/>
              </p:nvPicPr>
              <p:blipFill>
                <a:blip r:embed="rId3" cstate="print"/>
                <a:srcRect/>
                <a:stretch>
                  <a:fillRect/>
                </a:stretch>
              </p:blipFill>
              <p:spPr bwMode="auto">
                <a:xfrm>
                  <a:off x="5913208" y="4689568"/>
                  <a:ext cx="389819" cy="404949"/>
                </a:xfrm>
                <a:prstGeom prst="rect">
                  <a:avLst/>
                </a:prstGeom>
                <a:noFill/>
                <a:ln w="9525">
                  <a:noFill/>
                  <a:miter lim="800000"/>
                  <a:headEnd/>
                  <a:tailEnd/>
                </a:ln>
                <a:effectLst>
                  <a:outerShdw blurRad="50800" dist="50800" dir="5400000" sx="1000" sy="1000" algn="ctr" rotWithShape="0">
                    <a:srgbClr val="000000"/>
                  </a:outerShdw>
                </a:effectLst>
              </p:spPr>
            </p:pic>
            <p:cxnSp>
              <p:nvCxnSpPr>
                <p:cNvPr id="487" name="Straight Connector 486"/>
                <p:cNvCxnSpPr/>
                <p:nvPr/>
              </p:nvCxnSpPr>
              <p:spPr>
                <a:xfrm flipV="1">
                  <a:off x="7347021" y="3064687"/>
                  <a:ext cx="10624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p:cNvCxnSpPr/>
                <p:nvPr/>
              </p:nvCxnSpPr>
              <p:spPr>
                <a:xfrm>
                  <a:off x="7542884" y="5638088"/>
                  <a:ext cx="499391" cy="7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36"/>
                <p:cNvGrpSpPr>
                  <a:grpSpLocks/>
                </p:cNvGrpSpPr>
                <p:nvPr/>
              </p:nvGrpSpPr>
              <p:grpSpPr bwMode="auto">
                <a:xfrm>
                  <a:off x="7491359" y="2928194"/>
                  <a:ext cx="107" cy="271622"/>
                  <a:chOff x="2141" y="1226"/>
                  <a:chExt cx="107" cy="375"/>
                </a:xfrm>
              </p:grpSpPr>
              <p:sp>
                <p:nvSpPr>
                  <p:cNvPr id="549" name="Line 31"/>
                  <p:cNvSpPr>
                    <a:spLocks noChangeShapeType="1"/>
                  </p:cNvSpPr>
                  <p:nvPr/>
                </p:nvSpPr>
                <p:spPr bwMode="auto">
                  <a:xfrm flipH="1">
                    <a:off x="2141" y="1601"/>
                    <a:ext cx="52" cy="0"/>
                  </a:xfrm>
                  <a:prstGeom prst="line">
                    <a:avLst/>
                  </a:prstGeom>
                  <a:noFill/>
                  <a:ln w="12700">
                    <a:solidFill>
                      <a:schemeClr val="tx1"/>
                    </a:solidFill>
                    <a:round/>
                    <a:headEnd/>
                    <a:tailEnd/>
                  </a:ln>
                </p:spPr>
                <p:txBody>
                  <a:bodyPr/>
                  <a:lstStyle/>
                  <a:p>
                    <a:pPr algn="ctr"/>
                    <a:endParaRPr lang="en-US" sz="1300" b="1" dirty="0">
                      <a:latin typeface="+mn-lt"/>
                    </a:endParaRPr>
                  </a:p>
                </p:txBody>
              </p:sp>
              <p:sp>
                <p:nvSpPr>
                  <p:cNvPr id="550" name="Line 32"/>
                  <p:cNvSpPr>
                    <a:spLocks noChangeShapeType="1"/>
                  </p:cNvSpPr>
                  <p:nvPr/>
                </p:nvSpPr>
                <p:spPr bwMode="auto">
                  <a:xfrm flipH="1">
                    <a:off x="2196" y="1507"/>
                    <a:ext cx="52" cy="0"/>
                  </a:xfrm>
                  <a:prstGeom prst="line">
                    <a:avLst/>
                  </a:prstGeom>
                  <a:noFill/>
                  <a:ln w="12700">
                    <a:solidFill>
                      <a:schemeClr val="tx1"/>
                    </a:solidFill>
                    <a:round/>
                    <a:headEnd/>
                    <a:tailEnd/>
                  </a:ln>
                </p:spPr>
                <p:txBody>
                  <a:bodyPr/>
                  <a:lstStyle/>
                  <a:p>
                    <a:pPr algn="ctr"/>
                    <a:endParaRPr lang="en-US" sz="1300" b="1" dirty="0">
                      <a:latin typeface="+mn-lt"/>
                    </a:endParaRPr>
                  </a:p>
                </p:txBody>
              </p:sp>
              <p:sp>
                <p:nvSpPr>
                  <p:cNvPr id="551" name="Line 33"/>
                  <p:cNvSpPr>
                    <a:spLocks noChangeShapeType="1"/>
                  </p:cNvSpPr>
                  <p:nvPr/>
                </p:nvSpPr>
                <p:spPr bwMode="auto">
                  <a:xfrm flipH="1">
                    <a:off x="2141" y="1413"/>
                    <a:ext cx="52" cy="0"/>
                  </a:xfrm>
                  <a:prstGeom prst="line">
                    <a:avLst/>
                  </a:prstGeom>
                  <a:noFill/>
                  <a:ln w="12700">
                    <a:solidFill>
                      <a:schemeClr val="tx1"/>
                    </a:solidFill>
                    <a:round/>
                    <a:headEnd/>
                    <a:tailEnd/>
                  </a:ln>
                </p:spPr>
                <p:txBody>
                  <a:bodyPr/>
                  <a:lstStyle/>
                  <a:p>
                    <a:pPr algn="ctr"/>
                    <a:endParaRPr lang="en-US" sz="1300" b="1" dirty="0">
                      <a:latin typeface="+mn-lt"/>
                    </a:endParaRPr>
                  </a:p>
                </p:txBody>
              </p:sp>
              <p:sp>
                <p:nvSpPr>
                  <p:cNvPr id="552" name="Line 34"/>
                  <p:cNvSpPr>
                    <a:spLocks noChangeShapeType="1"/>
                  </p:cNvSpPr>
                  <p:nvPr/>
                </p:nvSpPr>
                <p:spPr bwMode="auto">
                  <a:xfrm flipH="1">
                    <a:off x="2196" y="1319"/>
                    <a:ext cx="52" cy="0"/>
                  </a:xfrm>
                  <a:prstGeom prst="line">
                    <a:avLst/>
                  </a:prstGeom>
                  <a:noFill/>
                  <a:ln w="12700">
                    <a:solidFill>
                      <a:schemeClr val="tx1"/>
                    </a:solidFill>
                    <a:round/>
                    <a:headEnd/>
                    <a:tailEnd/>
                  </a:ln>
                </p:spPr>
                <p:txBody>
                  <a:bodyPr/>
                  <a:lstStyle/>
                  <a:p>
                    <a:pPr algn="ctr"/>
                    <a:endParaRPr lang="en-US" sz="1300" b="1" dirty="0">
                      <a:latin typeface="+mn-lt"/>
                    </a:endParaRPr>
                  </a:p>
                </p:txBody>
              </p:sp>
              <p:sp>
                <p:nvSpPr>
                  <p:cNvPr id="553" name="Line 35"/>
                  <p:cNvSpPr>
                    <a:spLocks noChangeShapeType="1"/>
                  </p:cNvSpPr>
                  <p:nvPr/>
                </p:nvSpPr>
                <p:spPr bwMode="auto">
                  <a:xfrm flipH="1">
                    <a:off x="2141" y="1226"/>
                    <a:ext cx="52" cy="0"/>
                  </a:xfrm>
                  <a:prstGeom prst="line">
                    <a:avLst/>
                  </a:prstGeom>
                  <a:noFill/>
                  <a:ln w="12700">
                    <a:solidFill>
                      <a:schemeClr val="tx1"/>
                    </a:solidFill>
                    <a:round/>
                    <a:headEnd/>
                    <a:tailEnd/>
                  </a:ln>
                </p:spPr>
                <p:txBody>
                  <a:bodyPr/>
                  <a:lstStyle/>
                  <a:p>
                    <a:pPr algn="ctr"/>
                    <a:endParaRPr lang="en-US" sz="1300" b="1" dirty="0">
                      <a:latin typeface="+mn-lt"/>
                    </a:endParaRPr>
                  </a:p>
                </p:txBody>
              </p:sp>
            </p:grpSp>
            <p:pic>
              <p:nvPicPr>
                <p:cNvPr id="490" name="Picture 489" descr="D:\Ben-k-data\My Documents\My Pictures\שונות\RAD Logos\EMS-MAP.PNG"/>
                <p:cNvPicPr>
                  <a:picLocks noChangeAspect="1" noChangeArrowheads="1"/>
                </p:cNvPicPr>
                <p:nvPr/>
              </p:nvPicPr>
              <p:blipFill>
                <a:blip r:embed="rId4" cstate="print"/>
                <a:stretch>
                  <a:fillRect/>
                </a:stretch>
              </p:blipFill>
              <p:spPr bwMode="auto">
                <a:xfrm>
                  <a:off x="4276628" y="2481749"/>
                  <a:ext cx="1089155" cy="685084"/>
                </a:xfrm>
                <a:prstGeom prst="rect">
                  <a:avLst/>
                </a:prstGeom>
                <a:noFill/>
                <a:ln>
                  <a:noFill/>
                </a:ln>
                <a:effectLst>
                  <a:outerShdw blurRad="50800" dist="152400" dir="2700000" algn="tl" rotWithShape="0">
                    <a:prstClr val="black">
                      <a:alpha val="25000"/>
                    </a:prstClr>
                  </a:outerShdw>
                </a:effectLst>
              </p:spPr>
            </p:pic>
            <p:sp>
              <p:nvSpPr>
                <p:cNvPr id="491" name="TextBox 490"/>
                <p:cNvSpPr txBox="1"/>
                <p:nvPr/>
              </p:nvSpPr>
              <p:spPr>
                <a:xfrm>
                  <a:off x="6435292" y="2831741"/>
                  <a:ext cx="502428" cy="263919"/>
                </a:xfrm>
                <a:prstGeom prst="rect">
                  <a:avLst/>
                </a:prstGeom>
                <a:noFill/>
              </p:spPr>
              <p:txBody>
                <a:bodyPr wrap="square" rtlCol="0">
                  <a:spAutoFit/>
                </a:bodyPr>
                <a:lstStyle/>
                <a:p>
                  <a:pPr algn="ctr">
                    <a:lnSpc>
                      <a:spcPct val="85000"/>
                    </a:lnSpc>
                  </a:pPr>
                  <a:r>
                    <a:rPr lang="en-US" sz="800" b="1" dirty="0" err="1" smtClean="0">
                      <a:latin typeface="+mn-lt"/>
                    </a:rPr>
                    <a:t>GbE</a:t>
                  </a:r>
                  <a:endParaRPr lang="en-US" sz="800" b="1" dirty="0" smtClean="0">
                    <a:latin typeface="+mn-lt"/>
                  </a:endParaRPr>
                </a:p>
              </p:txBody>
            </p:sp>
            <p:sp>
              <p:nvSpPr>
                <p:cNvPr id="492" name="TextBox 491"/>
                <p:cNvSpPr txBox="1"/>
                <p:nvPr/>
              </p:nvSpPr>
              <p:spPr>
                <a:xfrm>
                  <a:off x="6677494" y="4476469"/>
                  <a:ext cx="1035232" cy="307776"/>
                </a:xfrm>
                <a:prstGeom prst="rect">
                  <a:avLst/>
                </a:prstGeom>
                <a:noFill/>
              </p:spPr>
              <p:txBody>
                <a:bodyPr wrap="square" rtlCol="0">
                  <a:spAutoFit/>
                </a:bodyPr>
                <a:lstStyle/>
                <a:p>
                  <a:pPr algn="ctr"/>
                  <a:r>
                    <a:rPr lang="en-US" sz="900" b="1" dirty="0" smtClean="0">
                      <a:latin typeface="+mn-lt"/>
                    </a:rPr>
                    <a:t>ETX-203AX</a:t>
                  </a:r>
                  <a:endParaRPr lang="en-US" sz="900" b="1" dirty="0">
                    <a:latin typeface="+mn-lt"/>
                  </a:endParaRPr>
                </a:p>
              </p:txBody>
            </p:sp>
            <p:cxnSp>
              <p:nvCxnSpPr>
                <p:cNvPr id="493" name="Straight Connector 492"/>
                <p:cNvCxnSpPr/>
                <p:nvPr/>
              </p:nvCxnSpPr>
              <p:spPr>
                <a:xfrm flipV="1">
                  <a:off x="7525468" y="4366622"/>
                  <a:ext cx="914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36"/>
                <p:cNvGrpSpPr>
                  <a:grpSpLocks/>
                </p:cNvGrpSpPr>
                <p:nvPr/>
              </p:nvGrpSpPr>
              <p:grpSpPr bwMode="auto">
                <a:xfrm>
                  <a:off x="7487005" y="4230129"/>
                  <a:ext cx="107" cy="271622"/>
                  <a:chOff x="2141" y="1226"/>
                  <a:chExt cx="107" cy="375"/>
                </a:xfrm>
              </p:grpSpPr>
              <p:sp>
                <p:nvSpPr>
                  <p:cNvPr id="543" name="Line 31"/>
                  <p:cNvSpPr>
                    <a:spLocks noChangeShapeType="1"/>
                  </p:cNvSpPr>
                  <p:nvPr/>
                </p:nvSpPr>
                <p:spPr bwMode="auto">
                  <a:xfrm flipH="1">
                    <a:off x="2141" y="1601"/>
                    <a:ext cx="52" cy="0"/>
                  </a:xfrm>
                  <a:prstGeom prst="line">
                    <a:avLst/>
                  </a:prstGeom>
                  <a:noFill/>
                  <a:ln w="12700">
                    <a:solidFill>
                      <a:schemeClr val="tx1"/>
                    </a:solidFill>
                    <a:round/>
                    <a:headEnd/>
                    <a:tailEnd/>
                  </a:ln>
                </p:spPr>
                <p:txBody>
                  <a:bodyPr/>
                  <a:lstStyle/>
                  <a:p>
                    <a:pPr algn="ctr"/>
                    <a:endParaRPr lang="en-US" sz="1300" b="1" dirty="0">
                      <a:latin typeface="+mn-lt"/>
                    </a:endParaRPr>
                  </a:p>
                </p:txBody>
              </p:sp>
              <p:sp>
                <p:nvSpPr>
                  <p:cNvPr id="544" name="Line 32"/>
                  <p:cNvSpPr>
                    <a:spLocks noChangeShapeType="1"/>
                  </p:cNvSpPr>
                  <p:nvPr/>
                </p:nvSpPr>
                <p:spPr bwMode="auto">
                  <a:xfrm flipH="1">
                    <a:off x="2196" y="1507"/>
                    <a:ext cx="52" cy="0"/>
                  </a:xfrm>
                  <a:prstGeom prst="line">
                    <a:avLst/>
                  </a:prstGeom>
                  <a:noFill/>
                  <a:ln w="12700">
                    <a:solidFill>
                      <a:schemeClr val="tx1"/>
                    </a:solidFill>
                    <a:round/>
                    <a:headEnd/>
                    <a:tailEnd/>
                  </a:ln>
                </p:spPr>
                <p:txBody>
                  <a:bodyPr/>
                  <a:lstStyle/>
                  <a:p>
                    <a:pPr algn="ctr"/>
                    <a:endParaRPr lang="en-US" sz="1300" b="1" dirty="0">
                      <a:latin typeface="+mn-lt"/>
                    </a:endParaRPr>
                  </a:p>
                </p:txBody>
              </p:sp>
              <p:sp>
                <p:nvSpPr>
                  <p:cNvPr id="545" name="Line 33"/>
                  <p:cNvSpPr>
                    <a:spLocks noChangeShapeType="1"/>
                  </p:cNvSpPr>
                  <p:nvPr/>
                </p:nvSpPr>
                <p:spPr bwMode="auto">
                  <a:xfrm flipH="1">
                    <a:off x="2141" y="1413"/>
                    <a:ext cx="52" cy="0"/>
                  </a:xfrm>
                  <a:prstGeom prst="line">
                    <a:avLst/>
                  </a:prstGeom>
                  <a:noFill/>
                  <a:ln w="12700">
                    <a:solidFill>
                      <a:schemeClr val="tx1"/>
                    </a:solidFill>
                    <a:round/>
                    <a:headEnd/>
                    <a:tailEnd/>
                  </a:ln>
                </p:spPr>
                <p:txBody>
                  <a:bodyPr/>
                  <a:lstStyle/>
                  <a:p>
                    <a:pPr algn="ctr"/>
                    <a:endParaRPr lang="en-US" sz="1300" b="1" dirty="0">
                      <a:latin typeface="+mn-lt"/>
                    </a:endParaRPr>
                  </a:p>
                </p:txBody>
              </p:sp>
              <p:sp>
                <p:nvSpPr>
                  <p:cNvPr id="546" name="Line 34"/>
                  <p:cNvSpPr>
                    <a:spLocks noChangeShapeType="1"/>
                  </p:cNvSpPr>
                  <p:nvPr/>
                </p:nvSpPr>
                <p:spPr bwMode="auto">
                  <a:xfrm flipH="1">
                    <a:off x="2196" y="1319"/>
                    <a:ext cx="52" cy="0"/>
                  </a:xfrm>
                  <a:prstGeom prst="line">
                    <a:avLst/>
                  </a:prstGeom>
                  <a:noFill/>
                  <a:ln w="12700">
                    <a:solidFill>
                      <a:schemeClr val="tx1"/>
                    </a:solidFill>
                    <a:round/>
                    <a:headEnd/>
                    <a:tailEnd/>
                  </a:ln>
                </p:spPr>
                <p:txBody>
                  <a:bodyPr/>
                  <a:lstStyle/>
                  <a:p>
                    <a:pPr algn="ctr"/>
                    <a:endParaRPr lang="en-US" sz="1300" b="1" dirty="0">
                      <a:latin typeface="+mn-lt"/>
                    </a:endParaRPr>
                  </a:p>
                </p:txBody>
              </p:sp>
              <p:sp>
                <p:nvSpPr>
                  <p:cNvPr id="547" name="Line 35"/>
                  <p:cNvSpPr>
                    <a:spLocks noChangeShapeType="1"/>
                  </p:cNvSpPr>
                  <p:nvPr/>
                </p:nvSpPr>
                <p:spPr bwMode="auto">
                  <a:xfrm flipH="1">
                    <a:off x="2141" y="1226"/>
                    <a:ext cx="52" cy="0"/>
                  </a:xfrm>
                  <a:prstGeom prst="line">
                    <a:avLst/>
                  </a:prstGeom>
                  <a:noFill/>
                  <a:ln w="12700">
                    <a:solidFill>
                      <a:schemeClr val="tx1"/>
                    </a:solidFill>
                    <a:round/>
                    <a:headEnd/>
                    <a:tailEnd/>
                  </a:ln>
                </p:spPr>
                <p:txBody>
                  <a:bodyPr/>
                  <a:lstStyle/>
                  <a:p>
                    <a:pPr algn="ctr"/>
                    <a:endParaRPr lang="en-US" sz="1300" b="1" dirty="0">
                      <a:latin typeface="+mn-lt"/>
                    </a:endParaRPr>
                  </a:p>
                </p:txBody>
              </p:sp>
            </p:grpSp>
            <p:cxnSp>
              <p:nvCxnSpPr>
                <p:cNvPr id="495" name="Straight Connector 494"/>
                <p:cNvCxnSpPr>
                  <a:stCxn id="554" idx="1"/>
                  <a:endCxn id="474" idx="3"/>
                </p:cNvCxnSpPr>
                <p:nvPr/>
              </p:nvCxnSpPr>
              <p:spPr>
                <a:xfrm rot="10800000" flipV="1">
                  <a:off x="6066433" y="4400836"/>
                  <a:ext cx="918070" cy="1145"/>
                </a:xfrm>
                <a:prstGeom prst="line">
                  <a:avLst/>
                </a:prstGeom>
                <a:ln w="22225" cmpd="dbl">
                  <a:solidFill>
                    <a:schemeClr val="tx1"/>
                  </a:solidFill>
                </a:ln>
              </p:spPr>
              <p:style>
                <a:lnRef idx="1">
                  <a:schemeClr val="accent1"/>
                </a:lnRef>
                <a:fillRef idx="0">
                  <a:schemeClr val="accent1"/>
                </a:fillRef>
                <a:effectRef idx="0">
                  <a:schemeClr val="accent1"/>
                </a:effectRef>
                <a:fontRef idx="minor">
                  <a:schemeClr val="tx1"/>
                </a:fontRef>
              </p:style>
            </p:cxnSp>
            <p:pic>
              <p:nvPicPr>
                <p:cNvPr id="496" name="Picture 26" descr="lsr"/>
                <p:cNvPicPr>
                  <a:picLocks noChangeAspect="1" noChangeArrowheads="1"/>
                </p:cNvPicPr>
                <p:nvPr/>
              </p:nvPicPr>
              <p:blipFill>
                <a:blip r:embed="rId5" cstate="print"/>
                <a:srcRect/>
                <a:stretch>
                  <a:fillRect/>
                </a:stretch>
              </p:blipFill>
              <p:spPr bwMode="auto">
                <a:xfrm>
                  <a:off x="5630348" y="3764564"/>
                  <a:ext cx="408898" cy="424769"/>
                </a:xfrm>
                <a:prstGeom prst="rect">
                  <a:avLst/>
                </a:prstGeom>
                <a:noFill/>
                <a:ln w="9525">
                  <a:noFill/>
                  <a:miter lim="800000"/>
                  <a:headEnd/>
                  <a:tailEnd/>
                </a:ln>
                <a:effectLst>
                  <a:outerShdw blurRad="50800" dist="50800" dir="5400000" sx="1000" sy="1000" algn="ctr" rotWithShape="0">
                    <a:srgbClr val="000000"/>
                  </a:outerShdw>
                </a:effectLst>
              </p:spPr>
            </p:pic>
            <p:sp>
              <p:nvSpPr>
                <p:cNvPr id="497" name="TextBox 496"/>
                <p:cNvSpPr txBox="1"/>
                <p:nvPr/>
              </p:nvSpPr>
              <p:spPr>
                <a:xfrm>
                  <a:off x="6169726" y="4357919"/>
                  <a:ext cx="750573" cy="263919"/>
                </a:xfrm>
                <a:prstGeom prst="rect">
                  <a:avLst/>
                </a:prstGeom>
                <a:noFill/>
              </p:spPr>
              <p:txBody>
                <a:bodyPr wrap="square" rtlCol="0">
                  <a:spAutoFit/>
                </a:bodyPr>
                <a:lstStyle/>
                <a:p>
                  <a:pPr algn="ctr">
                    <a:lnSpc>
                      <a:spcPct val="85000"/>
                    </a:lnSpc>
                  </a:pPr>
                  <a:r>
                    <a:rPr lang="en-US" sz="800" b="1" dirty="0" smtClean="0">
                      <a:latin typeface="+mn-lt"/>
                    </a:rPr>
                    <a:t>SHDSL</a:t>
                  </a:r>
                </a:p>
              </p:txBody>
            </p:sp>
            <p:sp>
              <p:nvSpPr>
                <p:cNvPr id="498" name="Text Box 9"/>
                <p:cNvSpPr txBox="1">
                  <a:spLocks noChangeArrowheads="1"/>
                </p:cNvSpPr>
                <p:nvPr/>
              </p:nvSpPr>
              <p:spPr bwMode="auto">
                <a:xfrm>
                  <a:off x="6074482" y="5609107"/>
                  <a:ext cx="662940" cy="149225"/>
                </a:xfrm>
                <a:prstGeom prst="rect">
                  <a:avLst/>
                </a:prstGeom>
                <a:noFill/>
                <a:ln w="9525">
                  <a:noFill/>
                  <a:miter lim="800000"/>
                  <a:headEnd/>
                  <a:tailEnd/>
                </a:ln>
              </p:spPr>
              <p:txBody>
                <a:bodyPr wrap="square" lIns="0" tIns="0" rIns="0" bIns="0" anchor="ctr" anchorCtr="1">
                  <a:spAutoFit/>
                </a:bodyPr>
                <a:lstStyle/>
                <a:p>
                  <a:pPr algn="ctr"/>
                  <a:r>
                    <a:rPr lang="en-US" sz="700" b="1" dirty="0" smtClean="0">
                      <a:latin typeface="+mn-lt"/>
                    </a:rPr>
                    <a:t>SDH</a:t>
                  </a:r>
                  <a:endParaRPr lang="en-US" sz="700" b="1" dirty="0">
                    <a:latin typeface="+mn-lt"/>
                  </a:endParaRPr>
                </a:p>
              </p:txBody>
            </p:sp>
            <p:cxnSp>
              <p:nvCxnSpPr>
                <p:cNvPr id="499" name="Straight Connector 498"/>
                <p:cNvCxnSpPr/>
                <p:nvPr/>
              </p:nvCxnSpPr>
              <p:spPr>
                <a:xfrm rot="10800000" flipV="1">
                  <a:off x="6667753" y="5649311"/>
                  <a:ext cx="253564" cy="18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0" name="AutoShape 31"/>
                <p:cNvSpPr>
                  <a:spLocks noChangeArrowheads="1"/>
                </p:cNvSpPr>
                <p:nvPr/>
              </p:nvSpPr>
              <p:spPr bwMode="auto">
                <a:xfrm>
                  <a:off x="6165955" y="5424741"/>
                  <a:ext cx="484369" cy="502031"/>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19" y="10800"/>
                      </a:moveTo>
                      <a:cubicBezTo>
                        <a:pt x="1619" y="15871"/>
                        <a:pt x="5729" y="19981"/>
                        <a:pt x="10800" y="19981"/>
                      </a:cubicBezTo>
                      <a:cubicBezTo>
                        <a:pt x="15871" y="19981"/>
                        <a:pt x="19981" y="15871"/>
                        <a:pt x="19981" y="10800"/>
                      </a:cubicBezTo>
                      <a:cubicBezTo>
                        <a:pt x="19981" y="5729"/>
                        <a:pt x="15871" y="1619"/>
                        <a:pt x="10800" y="1619"/>
                      </a:cubicBezTo>
                      <a:cubicBezTo>
                        <a:pt x="5729" y="1619"/>
                        <a:pt x="1619" y="5729"/>
                        <a:pt x="1619" y="10800"/>
                      </a:cubicBezTo>
                      <a:close/>
                    </a:path>
                  </a:pathLst>
                </a:custGeom>
                <a:gradFill rotWithShape="1">
                  <a:gsLst>
                    <a:gs pos="0">
                      <a:srgbClr val="FFF5E3"/>
                    </a:gs>
                    <a:gs pos="50000">
                      <a:srgbClr val="F6B686"/>
                    </a:gs>
                    <a:gs pos="100000">
                      <a:srgbClr val="FFF5E3"/>
                    </a:gs>
                  </a:gsLst>
                  <a:lin ang="2700000" scaled="1"/>
                </a:gradFill>
                <a:ln w="9525" algn="ctr">
                  <a:noFill/>
                  <a:round/>
                  <a:headEnd/>
                  <a:tailEnd/>
                </a:ln>
                <a:effectLst>
                  <a:prstShdw prst="shdw17" dist="17961" dir="2700000">
                    <a:srgbClr val="946D50"/>
                  </a:prstShdw>
                </a:effectLst>
              </p:spPr>
              <p:txBody>
                <a:bodyPr wrap="none" anchor="ctr"/>
                <a:lstStyle/>
                <a:p>
                  <a:pPr algn="ctr"/>
                  <a:endParaRPr lang="en-US" sz="1300" b="1" dirty="0">
                    <a:latin typeface="+mn-lt"/>
                  </a:endParaRPr>
                </a:p>
              </p:txBody>
            </p:sp>
            <p:cxnSp>
              <p:nvCxnSpPr>
                <p:cNvPr id="501" name="Straight Connector 500"/>
                <p:cNvCxnSpPr/>
                <p:nvPr/>
              </p:nvCxnSpPr>
              <p:spPr>
                <a:xfrm rot="16200000" flipH="1">
                  <a:off x="5825090" y="5377545"/>
                  <a:ext cx="5660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2" name="Straight Connector 501"/>
                <p:cNvCxnSpPr/>
                <p:nvPr/>
              </p:nvCxnSpPr>
              <p:spPr>
                <a:xfrm>
                  <a:off x="6110368" y="5651147"/>
                  <a:ext cx="522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3" name="TextBox 502"/>
                <p:cNvSpPr txBox="1"/>
                <p:nvPr/>
              </p:nvSpPr>
              <p:spPr>
                <a:xfrm>
                  <a:off x="7277351" y="2334573"/>
                  <a:ext cx="1042151" cy="508515"/>
                </a:xfrm>
                <a:prstGeom prst="rect">
                  <a:avLst/>
                </a:prstGeom>
                <a:noFill/>
              </p:spPr>
              <p:txBody>
                <a:bodyPr wrap="square" rtlCol="0">
                  <a:spAutoFit/>
                </a:bodyPr>
                <a:lstStyle/>
                <a:p>
                  <a:pPr algn="ctr">
                    <a:lnSpc>
                      <a:spcPct val="85000"/>
                    </a:lnSpc>
                  </a:pPr>
                  <a:r>
                    <a:rPr lang="en-US" sz="1100" b="1" dirty="0" smtClean="0">
                      <a:latin typeface="+mn-lt"/>
                    </a:rPr>
                    <a:t>Customer Premises</a:t>
                  </a:r>
                </a:p>
              </p:txBody>
            </p:sp>
            <p:pic>
              <p:nvPicPr>
                <p:cNvPr id="504" name="Picture 29" descr="branch"/>
                <p:cNvPicPr>
                  <a:picLocks noChangeAspect="1" noChangeArrowheads="1"/>
                </p:cNvPicPr>
                <p:nvPr/>
              </p:nvPicPr>
              <p:blipFill>
                <a:blip r:embed="rId6" cstate="print"/>
                <a:srcRect/>
                <a:stretch>
                  <a:fillRect/>
                </a:stretch>
              </p:blipFill>
              <p:spPr bwMode="auto">
                <a:xfrm>
                  <a:off x="8050730" y="2693934"/>
                  <a:ext cx="403125" cy="601528"/>
                </a:xfrm>
                <a:prstGeom prst="rect">
                  <a:avLst/>
                </a:prstGeom>
                <a:noFill/>
                <a:ln>
                  <a:miter lim="800000"/>
                  <a:headEnd/>
                  <a:tailEnd/>
                </a:ln>
              </p:spPr>
            </p:pic>
            <p:cxnSp>
              <p:nvCxnSpPr>
                <p:cNvPr id="505" name="Elbow Connector 504"/>
                <p:cNvCxnSpPr/>
                <p:nvPr/>
              </p:nvCxnSpPr>
              <p:spPr>
                <a:xfrm>
                  <a:off x="1703910" y="3656897"/>
                  <a:ext cx="914400" cy="914400"/>
                </a:xfrm>
                <a:prstGeom prst="bentConnector3">
                  <a:avLst>
                    <a:gd name="adj1" fmla="val 65238"/>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06" name="Picture 91" descr="rad4"/>
                <p:cNvPicPr>
                  <a:picLocks noChangeAspect="1" noChangeArrowheads="1"/>
                </p:cNvPicPr>
                <p:nvPr/>
              </p:nvPicPr>
              <p:blipFill>
                <a:blip r:embed="rId7" cstate="print"/>
                <a:srcRect/>
                <a:stretch>
                  <a:fillRect/>
                </a:stretch>
              </p:blipFill>
              <p:spPr bwMode="auto">
                <a:xfrm>
                  <a:off x="6877712" y="5463694"/>
                  <a:ext cx="691378" cy="277079"/>
                </a:xfrm>
                <a:prstGeom prst="rect">
                  <a:avLst/>
                </a:prstGeom>
                <a:noFill/>
                <a:ln w="9525">
                  <a:noFill/>
                  <a:miter lim="800000"/>
                  <a:headEnd/>
                  <a:tailEnd/>
                </a:ln>
              </p:spPr>
            </p:pic>
            <p:pic>
              <p:nvPicPr>
                <p:cNvPr id="508" name="Picture 91" descr="rad4"/>
                <p:cNvPicPr>
                  <a:picLocks noChangeAspect="1" noChangeArrowheads="1"/>
                </p:cNvPicPr>
                <p:nvPr/>
              </p:nvPicPr>
              <p:blipFill>
                <a:blip r:embed="rId7" cstate="print"/>
                <a:srcRect/>
                <a:stretch>
                  <a:fillRect/>
                </a:stretch>
              </p:blipFill>
              <p:spPr bwMode="auto">
                <a:xfrm>
                  <a:off x="6877712" y="2885956"/>
                  <a:ext cx="691378" cy="277079"/>
                </a:xfrm>
                <a:prstGeom prst="rect">
                  <a:avLst/>
                </a:prstGeom>
                <a:noFill/>
                <a:ln w="9525">
                  <a:noFill/>
                  <a:miter lim="800000"/>
                  <a:headEnd/>
                  <a:tailEnd/>
                </a:ln>
              </p:spPr>
            </p:pic>
            <p:sp>
              <p:nvSpPr>
                <p:cNvPr id="509" name="TextBox 508"/>
                <p:cNvSpPr txBox="1"/>
                <p:nvPr/>
              </p:nvSpPr>
              <p:spPr>
                <a:xfrm>
                  <a:off x="741531" y="4615914"/>
                  <a:ext cx="827319" cy="307776"/>
                </a:xfrm>
                <a:prstGeom prst="rect">
                  <a:avLst/>
                </a:prstGeom>
                <a:noFill/>
              </p:spPr>
              <p:txBody>
                <a:bodyPr wrap="square" rtlCol="0">
                  <a:spAutoFit/>
                </a:bodyPr>
                <a:lstStyle/>
                <a:p>
                  <a:pPr algn="ctr"/>
                  <a:r>
                    <a:rPr lang="en-US" sz="900" b="1" dirty="0" smtClean="0">
                      <a:latin typeface="+mn-lt"/>
                    </a:rPr>
                    <a:t>ETX-212A</a:t>
                  </a:r>
                  <a:endParaRPr lang="en-US" sz="900" b="1" dirty="0">
                    <a:latin typeface="+mn-lt"/>
                  </a:endParaRPr>
                </a:p>
              </p:txBody>
            </p:sp>
            <p:sp>
              <p:nvSpPr>
                <p:cNvPr id="510" name="TextBox 509"/>
                <p:cNvSpPr txBox="1"/>
                <p:nvPr/>
              </p:nvSpPr>
              <p:spPr>
                <a:xfrm>
                  <a:off x="1010879" y="3741816"/>
                  <a:ext cx="779695" cy="307776"/>
                </a:xfrm>
                <a:prstGeom prst="rect">
                  <a:avLst/>
                </a:prstGeom>
                <a:noFill/>
              </p:spPr>
              <p:txBody>
                <a:bodyPr wrap="square" rtlCol="0">
                  <a:spAutoFit/>
                </a:bodyPr>
                <a:lstStyle/>
                <a:p>
                  <a:pPr algn="ctr"/>
                  <a:r>
                    <a:rPr lang="en-US" sz="900" b="1" dirty="0" smtClean="0">
                      <a:latin typeface="+mn-lt"/>
                    </a:rPr>
                    <a:t>ETX-220A</a:t>
                  </a:r>
                  <a:endParaRPr lang="en-US" sz="900" b="1" dirty="0">
                    <a:latin typeface="+mn-lt"/>
                  </a:endParaRPr>
                </a:p>
              </p:txBody>
            </p:sp>
            <p:sp>
              <p:nvSpPr>
                <p:cNvPr id="511" name="TextBox 510"/>
                <p:cNvSpPr txBox="1"/>
                <p:nvPr/>
              </p:nvSpPr>
              <p:spPr>
                <a:xfrm>
                  <a:off x="944205" y="5659855"/>
                  <a:ext cx="1008295" cy="307776"/>
                </a:xfrm>
                <a:prstGeom prst="rect">
                  <a:avLst/>
                </a:prstGeom>
                <a:noFill/>
              </p:spPr>
              <p:txBody>
                <a:bodyPr wrap="square" rtlCol="0">
                  <a:spAutoFit/>
                </a:bodyPr>
                <a:lstStyle/>
                <a:p>
                  <a:pPr algn="ctr"/>
                  <a:r>
                    <a:rPr lang="en-US" sz="900" b="1" dirty="0" smtClean="0">
                      <a:latin typeface="+mn-lt"/>
                    </a:rPr>
                    <a:t>ETX-205A</a:t>
                  </a:r>
                  <a:endParaRPr lang="en-US" sz="900" b="1" dirty="0">
                    <a:latin typeface="+mn-lt"/>
                  </a:endParaRPr>
                </a:p>
              </p:txBody>
            </p:sp>
            <p:sp>
              <p:nvSpPr>
                <p:cNvPr id="512" name="TextBox 511"/>
                <p:cNvSpPr txBox="1"/>
                <p:nvPr/>
              </p:nvSpPr>
              <p:spPr>
                <a:xfrm>
                  <a:off x="1788788" y="3461904"/>
                  <a:ext cx="613952" cy="263919"/>
                </a:xfrm>
                <a:prstGeom prst="rect">
                  <a:avLst/>
                </a:prstGeom>
                <a:noFill/>
              </p:spPr>
              <p:txBody>
                <a:bodyPr wrap="square" rtlCol="0">
                  <a:spAutoFit/>
                </a:bodyPr>
                <a:lstStyle/>
                <a:p>
                  <a:pPr algn="ctr">
                    <a:lnSpc>
                      <a:spcPct val="85000"/>
                    </a:lnSpc>
                  </a:pPr>
                  <a:r>
                    <a:rPr lang="en-US" sz="800" b="1" dirty="0" smtClean="0">
                      <a:latin typeface="+mn-lt"/>
                    </a:rPr>
                    <a:t>10 </a:t>
                  </a:r>
                  <a:r>
                    <a:rPr lang="en-US" sz="800" b="1" dirty="0" err="1" smtClean="0">
                      <a:latin typeface="+mn-lt"/>
                    </a:rPr>
                    <a:t>GbE</a:t>
                  </a:r>
                  <a:endParaRPr lang="en-US" sz="800" b="1" dirty="0" smtClean="0">
                    <a:latin typeface="+mn-lt"/>
                  </a:endParaRPr>
                </a:p>
              </p:txBody>
            </p:sp>
            <p:sp>
              <p:nvSpPr>
                <p:cNvPr id="513" name="TextBox 512"/>
                <p:cNvSpPr txBox="1"/>
                <p:nvPr/>
              </p:nvSpPr>
              <p:spPr>
                <a:xfrm>
                  <a:off x="3411855" y="4243758"/>
                  <a:ext cx="868679" cy="263919"/>
                </a:xfrm>
                <a:prstGeom prst="rect">
                  <a:avLst/>
                </a:prstGeom>
                <a:noFill/>
              </p:spPr>
              <p:txBody>
                <a:bodyPr wrap="square" rtlCol="0">
                  <a:spAutoFit/>
                </a:bodyPr>
                <a:lstStyle/>
                <a:p>
                  <a:pPr algn="ctr">
                    <a:lnSpc>
                      <a:spcPct val="85000"/>
                    </a:lnSpc>
                  </a:pPr>
                  <a:r>
                    <a:rPr lang="en-US" sz="800" b="1" dirty="0" smtClean="0">
                      <a:latin typeface="+mn-lt"/>
                    </a:rPr>
                    <a:t>10 </a:t>
                  </a:r>
                  <a:r>
                    <a:rPr lang="en-US" sz="800" b="1" dirty="0" err="1" smtClean="0">
                      <a:latin typeface="+mn-lt"/>
                    </a:rPr>
                    <a:t>GbE</a:t>
                  </a:r>
                  <a:endParaRPr lang="en-US" sz="800" b="1" dirty="0" smtClean="0">
                    <a:latin typeface="+mn-lt"/>
                  </a:endParaRPr>
                </a:p>
              </p:txBody>
            </p:sp>
            <p:sp>
              <p:nvSpPr>
                <p:cNvPr id="514" name="TextBox 513"/>
                <p:cNvSpPr txBox="1"/>
                <p:nvPr/>
              </p:nvSpPr>
              <p:spPr>
                <a:xfrm>
                  <a:off x="6493580" y="5459554"/>
                  <a:ext cx="535575" cy="263919"/>
                </a:xfrm>
                <a:prstGeom prst="rect">
                  <a:avLst/>
                </a:prstGeom>
                <a:noFill/>
              </p:spPr>
              <p:txBody>
                <a:bodyPr wrap="square" rtlCol="0">
                  <a:spAutoFit/>
                </a:bodyPr>
                <a:lstStyle/>
                <a:p>
                  <a:pPr algn="ctr">
                    <a:lnSpc>
                      <a:spcPct val="85000"/>
                    </a:lnSpc>
                  </a:pPr>
                  <a:r>
                    <a:rPr lang="en-US" sz="800" b="1" dirty="0" smtClean="0">
                      <a:latin typeface="+mn-lt"/>
                    </a:rPr>
                    <a:t>NxE1</a:t>
                  </a:r>
                </a:p>
              </p:txBody>
            </p:sp>
            <p:cxnSp>
              <p:nvCxnSpPr>
                <p:cNvPr id="515" name="Straight Connector 514"/>
                <p:cNvCxnSpPr/>
                <p:nvPr/>
              </p:nvCxnSpPr>
              <p:spPr>
                <a:xfrm>
                  <a:off x="1468751" y="4623513"/>
                  <a:ext cx="10624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6" name="TextBox 515"/>
                <p:cNvSpPr txBox="1"/>
                <p:nvPr/>
              </p:nvSpPr>
              <p:spPr>
                <a:xfrm>
                  <a:off x="1476375" y="4466685"/>
                  <a:ext cx="831851" cy="263919"/>
                </a:xfrm>
                <a:prstGeom prst="rect">
                  <a:avLst/>
                </a:prstGeom>
                <a:noFill/>
              </p:spPr>
              <p:txBody>
                <a:bodyPr wrap="square" rtlCol="0">
                  <a:spAutoFit/>
                </a:bodyPr>
                <a:lstStyle/>
                <a:p>
                  <a:pPr algn="ctr">
                    <a:lnSpc>
                      <a:spcPct val="85000"/>
                    </a:lnSpc>
                  </a:pPr>
                  <a:r>
                    <a:rPr lang="en-US" sz="800" b="1" dirty="0" err="1" smtClean="0">
                      <a:latin typeface="+mn-lt"/>
                    </a:rPr>
                    <a:t>GbE</a:t>
                  </a:r>
                  <a:r>
                    <a:rPr lang="en-US" sz="800" b="1" dirty="0" smtClean="0">
                      <a:latin typeface="+mn-lt"/>
                    </a:rPr>
                    <a:t>/10GBE</a:t>
                  </a:r>
                </a:p>
              </p:txBody>
            </p:sp>
            <p:cxnSp>
              <p:nvCxnSpPr>
                <p:cNvPr id="517" name="Elbow Connector 516"/>
                <p:cNvCxnSpPr/>
                <p:nvPr/>
              </p:nvCxnSpPr>
              <p:spPr>
                <a:xfrm flipV="1">
                  <a:off x="1742494" y="4675786"/>
                  <a:ext cx="1110919" cy="926447"/>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18" name="Picture 91" descr="rad4"/>
                <p:cNvPicPr>
                  <a:picLocks noChangeAspect="1" noChangeArrowheads="1"/>
                </p:cNvPicPr>
                <p:nvPr/>
              </p:nvPicPr>
              <p:blipFill>
                <a:blip r:embed="rId7" cstate="print"/>
                <a:srcRect/>
                <a:stretch>
                  <a:fillRect/>
                </a:stretch>
              </p:blipFill>
              <p:spPr bwMode="auto">
                <a:xfrm>
                  <a:off x="1068534" y="5437566"/>
                  <a:ext cx="691378" cy="277079"/>
                </a:xfrm>
                <a:prstGeom prst="rect">
                  <a:avLst/>
                </a:prstGeom>
                <a:noFill/>
                <a:ln w="9525">
                  <a:noFill/>
                  <a:miter lim="800000"/>
                  <a:headEnd/>
                  <a:tailEnd/>
                </a:ln>
              </p:spPr>
            </p:pic>
            <p:sp>
              <p:nvSpPr>
                <p:cNvPr id="519" name="TextBox 518"/>
                <p:cNvSpPr txBox="1"/>
                <p:nvPr/>
              </p:nvSpPr>
              <p:spPr>
                <a:xfrm>
                  <a:off x="1766304" y="5442138"/>
                  <a:ext cx="451381" cy="263919"/>
                </a:xfrm>
                <a:prstGeom prst="rect">
                  <a:avLst/>
                </a:prstGeom>
                <a:noFill/>
              </p:spPr>
              <p:txBody>
                <a:bodyPr wrap="square" rtlCol="0">
                  <a:spAutoFit/>
                </a:bodyPr>
                <a:lstStyle/>
                <a:p>
                  <a:pPr algn="ctr">
                    <a:lnSpc>
                      <a:spcPct val="85000"/>
                    </a:lnSpc>
                  </a:pPr>
                  <a:r>
                    <a:rPr lang="en-US" sz="800" b="1" dirty="0" err="1" smtClean="0">
                      <a:latin typeface="+mn-lt"/>
                    </a:rPr>
                    <a:t>GbE</a:t>
                  </a:r>
                  <a:endParaRPr lang="en-US" sz="800" b="1" dirty="0" smtClean="0">
                    <a:latin typeface="+mn-lt"/>
                  </a:endParaRPr>
                </a:p>
              </p:txBody>
            </p:sp>
            <p:sp>
              <p:nvSpPr>
                <p:cNvPr id="520" name="TextBox 519"/>
                <p:cNvSpPr txBox="1"/>
                <p:nvPr/>
              </p:nvSpPr>
              <p:spPr>
                <a:xfrm>
                  <a:off x="1769182" y="2373761"/>
                  <a:ext cx="914400" cy="508515"/>
                </a:xfrm>
                <a:prstGeom prst="rect">
                  <a:avLst/>
                </a:prstGeom>
                <a:noFill/>
              </p:spPr>
              <p:txBody>
                <a:bodyPr wrap="square" rtlCol="0">
                  <a:spAutoFit/>
                </a:bodyPr>
                <a:lstStyle/>
                <a:p>
                  <a:pPr algn="ctr">
                    <a:lnSpc>
                      <a:spcPct val="85000"/>
                    </a:lnSpc>
                  </a:pPr>
                  <a:r>
                    <a:rPr lang="en-US" sz="1100" b="1" dirty="0" smtClean="0">
                      <a:latin typeface="+mn-lt"/>
                    </a:rPr>
                    <a:t>Access Network</a:t>
                  </a:r>
                </a:p>
              </p:txBody>
            </p:sp>
            <p:sp>
              <p:nvSpPr>
                <p:cNvPr id="521" name="Left-Right Arrow 520"/>
                <p:cNvSpPr/>
                <p:nvPr/>
              </p:nvSpPr>
              <p:spPr>
                <a:xfrm>
                  <a:off x="1551469" y="6242422"/>
                  <a:ext cx="5477691" cy="365760"/>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a:solidFill>
                      <a:schemeClr val="accent6">
                        <a:lumMod val="75000"/>
                      </a:schemeClr>
                    </a:solidFill>
                  </a:endParaRPr>
                </a:p>
              </p:txBody>
            </p:sp>
            <p:cxnSp>
              <p:nvCxnSpPr>
                <p:cNvPr id="522" name="Straight Connector 521"/>
                <p:cNvCxnSpPr/>
                <p:nvPr/>
              </p:nvCxnSpPr>
              <p:spPr>
                <a:xfrm rot="16200000" flipH="1">
                  <a:off x="6775820" y="6116267"/>
                  <a:ext cx="497848" cy="113"/>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23" name="Straight Connector 522"/>
                <p:cNvCxnSpPr>
                  <a:stCxn id="511" idx="2"/>
                </p:cNvCxnSpPr>
                <p:nvPr/>
              </p:nvCxnSpPr>
              <p:spPr>
                <a:xfrm rot="16200000" flipH="1">
                  <a:off x="1174282" y="6241700"/>
                  <a:ext cx="549846" cy="1705"/>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24" name="Left-Right Arrow 523"/>
                <p:cNvSpPr/>
                <p:nvPr/>
              </p:nvSpPr>
              <p:spPr>
                <a:xfrm>
                  <a:off x="1551469" y="5964482"/>
                  <a:ext cx="1719072" cy="182880"/>
                </a:xfrm>
                <a:prstGeom prst="lef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a:p>
              </p:txBody>
            </p:sp>
            <p:sp>
              <p:nvSpPr>
                <p:cNvPr id="525" name="TextBox 524"/>
                <p:cNvSpPr txBox="1"/>
                <p:nvPr/>
              </p:nvSpPr>
              <p:spPr>
                <a:xfrm>
                  <a:off x="3969636" y="3308650"/>
                  <a:ext cx="1839210" cy="307776"/>
                </a:xfrm>
                <a:prstGeom prst="rect">
                  <a:avLst/>
                </a:prstGeom>
                <a:noFill/>
                <a:effectLst>
                  <a:outerShdw blurRad="50800" dist="50800" dir="5400000" algn="ctr" rotWithShape="0">
                    <a:srgbClr val="000000">
                      <a:alpha val="50000"/>
                    </a:srgbClr>
                  </a:outerShdw>
                </a:effectLst>
              </p:spPr>
              <p:txBody>
                <a:bodyPr wrap="square" rtlCol="0">
                  <a:spAutoFit/>
                </a:bodyPr>
                <a:lstStyle/>
                <a:p>
                  <a:pPr algn="ctr"/>
                  <a:r>
                    <a:rPr lang="en-US" sz="900" b="1" dirty="0" err="1" smtClean="0">
                      <a:latin typeface="+mn-lt"/>
                    </a:rPr>
                    <a:t>RADview</a:t>
                  </a:r>
                  <a:r>
                    <a:rPr lang="en-US" sz="900" b="1" dirty="0" smtClean="0">
                      <a:latin typeface="+mn-lt"/>
                    </a:rPr>
                    <a:t>-EMS &amp; Service Center</a:t>
                  </a:r>
                  <a:endParaRPr lang="en-US" sz="900" b="1" dirty="0">
                    <a:latin typeface="+mn-lt"/>
                  </a:endParaRPr>
                </a:p>
              </p:txBody>
            </p:sp>
            <p:sp>
              <p:nvSpPr>
                <p:cNvPr id="526" name="TextBox 525"/>
                <p:cNvSpPr txBox="1"/>
                <p:nvPr/>
              </p:nvSpPr>
              <p:spPr>
                <a:xfrm>
                  <a:off x="1947724" y="6041306"/>
                  <a:ext cx="5000901" cy="561094"/>
                </a:xfrm>
                <a:prstGeom prst="rect">
                  <a:avLst/>
                </a:prstGeom>
                <a:noFill/>
              </p:spPr>
              <p:txBody>
                <a:bodyPr wrap="square" rtlCol="0">
                  <a:spAutoFit/>
                </a:bodyPr>
                <a:lstStyle/>
                <a:p>
                  <a:pPr algn="ctr">
                    <a:lnSpc>
                      <a:spcPct val="85000"/>
                    </a:lnSpc>
                  </a:pPr>
                  <a:r>
                    <a:rPr lang="en-US" sz="1200" b="1" dirty="0" smtClean="0">
                      <a:solidFill>
                        <a:schemeClr val="bg1"/>
                      </a:solidFill>
                      <a:latin typeface="+mn-lt"/>
                    </a:rPr>
                    <a:t/>
                  </a:r>
                  <a:br>
                    <a:rPr lang="en-US" sz="1200" b="1" dirty="0" smtClean="0">
                      <a:solidFill>
                        <a:schemeClr val="bg1"/>
                      </a:solidFill>
                      <a:latin typeface="+mn-lt"/>
                    </a:rPr>
                  </a:br>
                  <a:r>
                    <a:rPr lang="en-US" sz="1200" b="1" dirty="0" smtClean="0">
                      <a:solidFill>
                        <a:schemeClr val="bg1"/>
                      </a:solidFill>
                      <a:latin typeface="+mn-lt"/>
                    </a:rPr>
                    <a:t>End 2 End SLA Assurance, PM </a:t>
                  </a:r>
                  <a:r>
                    <a:rPr lang="en-US" sz="1200" b="1" dirty="0" err="1" smtClean="0">
                      <a:solidFill>
                        <a:schemeClr val="bg1"/>
                      </a:solidFill>
                      <a:latin typeface="+mn-lt"/>
                    </a:rPr>
                    <a:t>manaGbEment</a:t>
                  </a:r>
                  <a:r>
                    <a:rPr lang="en-US" sz="1200" b="1" dirty="0" smtClean="0">
                      <a:solidFill>
                        <a:schemeClr val="bg1"/>
                      </a:solidFill>
                      <a:latin typeface="+mn-lt"/>
                    </a:rPr>
                    <a:t>, Resiliency</a:t>
                  </a:r>
                </a:p>
              </p:txBody>
            </p:sp>
            <p:pic>
              <p:nvPicPr>
                <p:cNvPr id="527" name="Picture 91" descr="rad4"/>
                <p:cNvPicPr>
                  <a:picLocks noChangeAspect="1" noChangeArrowheads="1"/>
                </p:cNvPicPr>
                <p:nvPr/>
              </p:nvPicPr>
              <p:blipFill>
                <a:blip r:embed="rId7" cstate="print"/>
                <a:srcRect/>
                <a:stretch>
                  <a:fillRect/>
                </a:stretch>
              </p:blipFill>
              <p:spPr bwMode="auto">
                <a:xfrm>
                  <a:off x="773894" y="4393626"/>
                  <a:ext cx="691378" cy="277079"/>
                </a:xfrm>
                <a:prstGeom prst="rect">
                  <a:avLst/>
                </a:prstGeom>
                <a:noFill/>
                <a:ln w="9525">
                  <a:noFill/>
                  <a:miter lim="800000"/>
                  <a:headEnd/>
                  <a:tailEnd/>
                </a:ln>
              </p:spPr>
            </p:pic>
            <p:cxnSp>
              <p:nvCxnSpPr>
                <p:cNvPr id="528" name="Straight Connector 527"/>
                <p:cNvCxnSpPr/>
                <p:nvPr/>
              </p:nvCxnSpPr>
              <p:spPr>
                <a:xfrm rot="10800000">
                  <a:off x="3607089" y="4667801"/>
                  <a:ext cx="48741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529" name="Picture 26" descr="lsr"/>
                <p:cNvPicPr>
                  <a:picLocks noChangeAspect="1" noChangeArrowheads="1"/>
                </p:cNvPicPr>
                <p:nvPr/>
              </p:nvPicPr>
              <p:blipFill>
                <a:blip r:embed="rId8" cstate="print"/>
                <a:srcRect/>
                <a:stretch>
                  <a:fillRect/>
                </a:stretch>
              </p:blipFill>
              <p:spPr bwMode="auto">
                <a:xfrm>
                  <a:off x="4015106" y="4397113"/>
                  <a:ext cx="400515" cy="416061"/>
                </a:xfrm>
                <a:prstGeom prst="rect">
                  <a:avLst/>
                </a:prstGeom>
                <a:noFill/>
                <a:ln w="9525">
                  <a:noFill/>
                  <a:miter lim="800000"/>
                  <a:headEnd/>
                  <a:tailEnd/>
                </a:ln>
                <a:effectLst>
                  <a:outerShdw blurRad="50800" dist="50800" dir="5400000" sx="1000" sy="1000" algn="ctr" rotWithShape="0">
                    <a:srgbClr val="000000"/>
                  </a:outerShdw>
                </a:effectLst>
              </p:spPr>
            </p:pic>
            <p:sp>
              <p:nvSpPr>
                <p:cNvPr id="530" name="Oval 529"/>
                <p:cNvSpPr/>
                <p:nvPr/>
              </p:nvSpPr>
              <p:spPr>
                <a:xfrm>
                  <a:off x="3800475" y="4462462"/>
                  <a:ext cx="71438" cy="35242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a:p>
              </p:txBody>
            </p:sp>
            <p:cxnSp>
              <p:nvCxnSpPr>
                <p:cNvPr id="531" name="Elbow Connector 530"/>
                <p:cNvCxnSpPr/>
                <p:nvPr/>
              </p:nvCxnSpPr>
              <p:spPr>
                <a:xfrm>
                  <a:off x="1682750" y="3679122"/>
                  <a:ext cx="914400" cy="914400"/>
                </a:xfrm>
                <a:prstGeom prst="bentConnector3">
                  <a:avLst>
                    <a:gd name="adj1" fmla="val 65238"/>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32" name="Picture 91" descr="rad4"/>
                <p:cNvPicPr>
                  <a:picLocks noChangeAspect="1" noChangeArrowheads="1"/>
                </p:cNvPicPr>
                <p:nvPr/>
              </p:nvPicPr>
              <p:blipFill>
                <a:blip r:embed="rId7" cstate="print"/>
                <a:srcRect/>
                <a:stretch>
                  <a:fillRect/>
                </a:stretch>
              </p:blipFill>
              <p:spPr bwMode="auto">
                <a:xfrm>
                  <a:off x="1032974" y="3479226"/>
                  <a:ext cx="691378" cy="277079"/>
                </a:xfrm>
                <a:prstGeom prst="rect">
                  <a:avLst/>
                </a:prstGeom>
                <a:noFill/>
                <a:ln w="9525">
                  <a:noFill/>
                  <a:miter lim="800000"/>
                  <a:headEnd/>
                  <a:tailEnd/>
                </a:ln>
              </p:spPr>
            </p:pic>
            <p:grpSp>
              <p:nvGrpSpPr>
                <p:cNvPr id="8" name="Group 7"/>
                <p:cNvGrpSpPr/>
                <p:nvPr/>
              </p:nvGrpSpPr>
              <p:grpSpPr>
                <a:xfrm>
                  <a:off x="2425925" y="4379694"/>
                  <a:ext cx="1222395" cy="690954"/>
                  <a:chOff x="1183640" y="4014650"/>
                  <a:chExt cx="1222395" cy="690954"/>
                </a:xfrm>
              </p:grpSpPr>
              <p:pic>
                <p:nvPicPr>
                  <p:cNvPr id="540" name="Picture 124" descr="rad26"/>
                  <p:cNvPicPr>
                    <a:picLocks noChangeAspect="1" noChangeArrowheads="1"/>
                  </p:cNvPicPr>
                  <p:nvPr/>
                </p:nvPicPr>
                <p:blipFill>
                  <a:blip r:embed="rId9" cstate="print"/>
                  <a:srcRect/>
                  <a:stretch>
                    <a:fillRect/>
                  </a:stretch>
                </p:blipFill>
                <p:spPr bwMode="auto">
                  <a:xfrm>
                    <a:off x="1183640" y="4014650"/>
                    <a:ext cx="1222395" cy="440599"/>
                  </a:xfrm>
                  <a:prstGeom prst="rect">
                    <a:avLst/>
                  </a:prstGeom>
                  <a:noFill/>
                  <a:ln w="9525">
                    <a:noFill/>
                    <a:miter lim="800000"/>
                    <a:headEnd/>
                    <a:tailEnd/>
                  </a:ln>
                </p:spPr>
              </p:pic>
              <p:sp>
                <p:nvSpPr>
                  <p:cNvPr id="541" name="TextBox 540"/>
                  <p:cNvSpPr txBox="1"/>
                  <p:nvPr/>
                </p:nvSpPr>
                <p:spPr>
                  <a:xfrm>
                    <a:off x="1410791" y="4397828"/>
                    <a:ext cx="914400" cy="307776"/>
                  </a:xfrm>
                  <a:prstGeom prst="rect">
                    <a:avLst/>
                  </a:prstGeom>
                  <a:noFill/>
                </p:spPr>
                <p:txBody>
                  <a:bodyPr wrap="square" rtlCol="0">
                    <a:spAutoFit/>
                  </a:bodyPr>
                  <a:lstStyle/>
                  <a:p>
                    <a:pPr algn="ctr"/>
                    <a:r>
                      <a:rPr lang="en-US" sz="900" b="1" dirty="0" smtClean="0">
                        <a:latin typeface="+mn-lt"/>
                      </a:rPr>
                      <a:t>ETX-5300A</a:t>
                    </a:r>
                    <a:endParaRPr lang="en-US" sz="900" b="1" dirty="0">
                      <a:latin typeface="+mn-lt"/>
                    </a:endParaRPr>
                  </a:p>
                </p:txBody>
              </p:sp>
            </p:grpSp>
            <p:cxnSp>
              <p:nvCxnSpPr>
                <p:cNvPr id="534" name="Straight Connector 533"/>
                <p:cNvCxnSpPr/>
                <p:nvPr/>
              </p:nvCxnSpPr>
              <p:spPr>
                <a:xfrm rot="16200000" flipH="1">
                  <a:off x="2672160" y="5512990"/>
                  <a:ext cx="1211263" cy="2382"/>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535" name="Picture 31" descr="Headquarters"/>
                <p:cNvPicPr>
                  <a:picLocks noChangeAspect="1" noChangeArrowheads="1"/>
                </p:cNvPicPr>
                <p:nvPr/>
              </p:nvPicPr>
              <p:blipFill>
                <a:blip r:embed="rId10" cstate="print"/>
                <a:srcRect/>
                <a:stretch>
                  <a:fillRect/>
                </a:stretch>
              </p:blipFill>
              <p:spPr bwMode="auto">
                <a:xfrm>
                  <a:off x="502090" y="2718570"/>
                  <a:ext cx="833438" cy="812800"/>
                </a:xfrm>
                <a:prstGeom prst="rect">
                  <a:avLst/>
                </a:prstGeom>
                <a:noFill/>
                <a:ln>
                  <a:miter lim="800000"/>
                  <a:headEnd/>
                  <a:tailEnd/>
                </a:ln>
              </p:spPr>
            </p:pic>
            <p:pic>
              <p:nvPicPr>
                <p:cNvPr id="536" name="Picture 29" descr="branch"/>
                <p:cNvPicPr>
                  <a:picLocks noChangeAspect="1" noChangeArrowheads="1"/>
                </p:cNvPicPr>
                <p:nvPr/>
              </p:nvPicPr>
              <p:blipFill>
                <a:blip r:embed="rId6" cstate="print"/>
                <a:srcRect/>
                <a:stretch>
                  <a:fillRect/>
                </a:stretch>
              </p:blipFill>
              <p:spPr bwMode="auto">
                <a:xfrm>
                  <a:off x="525779" y="4122872"/>
                  <a:ext cx="403125" cy="601528"/>
                </a:xfrm>
                <a:prstGeom prst="rect">
                  <a:avLst/>
                </a:prstGeom>
                <a:noFill/>
                <a:ln>
                  <a:miter lim="800000"/>
                  <a:headEnd/>
                  <a:tailEnd/>
                </a:ln>
              </p:spPr>
            </p:pic>
            <p:pic>
              <p:nvPicPr>
                <p:cNvPr id="537" name="Picture 29" descr="branch"/>
                <p:cNvPicPr>
                  <a:picLocks noChangeAspect="1" noChangeArrowheads="1"/>
                </p:cNvPicPr>
                <p:nvPr/>
              </p:nvPicPr>
              <p:blipFill>
                <a:blip r:embed="rId6" cstate="print"/>
                <a:srcRect/>
                <a:stretch>
                  <a:fillRect/>
                </a:stretch>
              </p:blipFill>
              <p:spPr bwMode="auto">
                <a:xfrm>
                  <a:off x="752116" y="5154967"/>
                  <a:ext cx="403125" cy="601528"/>
                </a:xfrm>
                <a:prstGeom prst="rect">
                  <a:avLst/>
                </a:prstGeom>
                <a:noFill/>
                <a:ln>
                  <a:miter lim="800000"/>
                  <a:headEnd/>
                  <a:tailEnd/>
                </a:ln>
              </p:spPr>
            </p:pic>
            <p:pic>
              <p:nvPicPr>
                <p:cNvPr id="538" name="Picture 31" descr="Headquarters"/>
                <p:cNvPicPr>
                  <a:picLocks noChangeAspect="1" noChangeArrowheads="1"/>
                </p:cNvPicPr>
                <p:nvPr/>
              </p:nvPicPr>
              <p:blipFill>
                <a:blip r:embed="rId10" cstate="print"/>
                <a:srcRect/>
                <a:stretch>
                  <a:fillRect/>
                </a:stretch>
              </p:blipFill>
              <p:spPr bwMode="auto">
                <a:xfrm>
                  <a:off x="7794541" y="3975493"/>
                  <a:ext cx="833438" cy="812800"/>
                </a:xfrm>
                <a:prstGeom prst="rect">
                  <a:avLst/>
                </a:prstGeom>
                <a:noFill/>
                <a:ln>
                  <a:miter lim="800000"/>
                  <a:headEnd/>
                  <a:tailEnd/>
                </a:ln>
              </p:spPr>
            </p:pic>
            <p:pic>
              <p:nvPicPr>
                <p:cNvPr id="539" name="Picture 29" descr="branch"/>
                <p:cNvPicPr>
                  <a:picLocks noChangeAspect="1" noChangeArrowheads="1"/>
                </p:cNvPicPr>
                <p:nvPr/>
              </p:nvPicPr>
              <p:blipFill>
                <a:blip r:embed="rId6" cstate="print"/>
                <a:srcRect/>
                <a:stretch>
                  <a:fillRect/>
                </a:stretch>
              </p:blipFill>
              <p:spPr bwMode="auto">
                <a:xfrm>
                  <a:off x="7848540" y="5379795"/>
                  <a:ext cx="403125" cy="601528"/>
                </a:xfrm>
                <a:prstGeom prst="rect">
                  <a:avLst/>
                </a:prstGeom>
                <a:noFill/>
                <a:ln>
                  <a:miter lim="800000"/>
                  <a:headEnd/>
                  <a:tailEnd/>
                </a:ln>
              </p:spPr>
            </p:pic>
          </p:grpSp>
          <p:pic>
            <p:nvPicPr>
              <p:cNvPr id="474" name="Picture 45"/>
              <p:cNvPicPr>
                <a:picLocks noChangeAspect="1" noChangeArrowheads="1"/>
              </p:cNvPicPr>
              <p:nvPr/>
            </p:nvPicPr>
            <p:blipFill>
              <a:blip r:embed="rId11" cstate="print"/>
              <a:srcRect/>
              <a:stretch>
                <a:fillRect/>
              </a:stretch>
            </p:blipFill>
            <p:spPr bwMode="auto">
              <a:xfrm>
                <a:off x="5833428" y="4185290"/>
                <a:ext cx="233004" cy="433387"/>
              </a:xfrm>
              <a:prstGeom prst="rect">
                <a:avLst/>
              </a:prstGeom>
              <a:noFill/>
              <a:ln>
                <a:miter lim="800000"/>
                <a:headEnd/>
                <a:tailEnd/>
              </a:ln>
            </p:spPr>
          </p:pic>
        </p:grpSp>
        <p:pic>
          <p:nvPicPr>
            <p:cNvPr id="554" name="Picture 91" descr="rad4"/>
            <p:cNvPicPr>
              <a:picLocks noChangeAspect="1" noChangeArrowheads="1"/>
            </p:cNvPicPr>
            <p:nvPr/>
          </p:nvPicPr>
          <p:blipFill>
            <a:blip r:embed="rId7" cstate="print"/>
            <a:srcRect/>
            <a:stretch>
              <a:fillRect/>
            </a:stretch>
          </p:blipFill>
          <p:spPr bwMode="auto">
            <a:xfrm>
              <a:off x="6841256" y="2619343"/>
              <a:ext cx="518534" cy="207809"/>
            </a:xfrm>
            <a:prstGeom prst="rect">
              <a:avLst/>
            </a:prstGeom>
            <a:noFill/>
            <a:ln w="9525">
              <a:noFill/>
              <a:miter lim="800000"/>
              <a:headEnd/>
              <a:tailEnd/>
            </a:ln>
          </p:spPr>
        </p:pic>
      </p:grpSp>
      <p:sp>
        <p:nvSpPr>
          <p:cNvPr id="146" name="TextBox 145"/>
          <p:cNvSpPr txBox="1"/>
          <p:nvPr/>
        </p:nvSpPr>
        <p:spPr>
          <a:xfrm>
            <a:off x="1295400" y="6197612"/>
            <a:ext cx="6502400" cy="459844"/>
          </a:xfrm>
          <a:prstGeom prst="rect">
            <a:avLst/>
          </a:prstGeom>
          <a:noFill/>
        </p:spPr>
        <p:txBody>
          <a:bodyPr wrap="square" lIns="91283" tIns="45644" rIns="91283" bIns="45644" rtlCol="0">
            <a:spAutoFit/>
          </a:bodyPr>
          <a:lstStyle/>
          <a:p>
            <a:pPr algn="ctr">
              <a:lnSpc>
                <a:spcPct val="85000"/>
              </a:lnSpc>
            </a:pPr>
            <a:r>
              <a:rPr lang="en-US" sz="1600" b="1" i="1" dirty="0" smtClean="0">
                <a:solidFill>
                  <a:schemeClr val="tx2"/>
                </a:solidFill>
                <a:latin typeface="+mn-lt"/>
              </a:rPr>
              <a:t>Delay, Delay Variation, Packet loss, Loss ratio, Availability</a:t>
            </a:r>
            <a:r>
              <a:rPr lang="en-US" sz="1100" b="1" i="1" dirty="0" smtClean="0">
                <a:solidFill>
                  <a:schemeClr val="tx2"/>
                </a:solidFill>
                <a:latin typeface="+mn-lt"/>
              </a:rPr>
              <a:t> </a:t>
            </a:r>
          </a:p>
          <a:p>
            <a:pPr algn="ctr">
              <a:lnSpc>
                <a:spcPct val="85000"/>
              </a:lnSpc>
            </a:pPr>
            <a:endParaRPr lang="en-US" sz="1100" b="1" dirty="0" err="1" smtClean="0">
              <a:latin typeface="+mn-lt"/>
            </a:endParaRPr>
          </a:p>
        </p:txBody>
      </p:sp>
      <p:sp>
        <p:nvSpPr>
          <p:cNvPr id="102" name="Rounded Rectangle 101"/>
          <p:cNvSpPr/>
          <p:nvPr/>
        </p:nvSpPr>
        <p:spPr>
          <a:xfrm>
            <a:off x="398353" y="4679009"/>
            <a:ext cx="8745647" cy="1433798"/>
          </a:xfrm>
          <a:prstGeom prst="roundRect">
            <a:avLst>
              <a:gd name="adj" fmla="val 3541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265" tIns="45635" rIns="91265" bIns="45635" rtlCol="0" anchor="ctr"/>
          <a:lstStyle/>
          <a:p>
            <a:pPr algn="ctr"/>
            <a:r>
              <a:rPr lang="en-US" sz="2000" b="1" i="1" u="sng" dirty="0" smtClean="0">
                <a:solidFill>
                  <a:srgbClr val="C00000"/>
                </a:solidFill>
              </a:rPr>
              <a:t>The OAM Scheme allows carriers to avoid SLA violation</a:t>
            </a:r>
          </a:p>
          <a:p>
            <a:pPr algn="ctr"/>
            <a:r>
              <a:rPr lang="en-US" sz="2000" b="1" i="1" dirty="0" smtClean="0">
                <a:solidFill>
                  <a:srgbClr val="C00000"/>
                </a:solidFill>
              </a:rPr>
              <a:t>by measuring specific parameters,</a:t>
            </a:r>
          </a:p>
          <a:p>
            <a:pPr algn="ctr"/>
            <a:r>
              <a:rPr lang="en-US" sz="2000" b="1" i="1" dirty="0" smtClean="0">
                <a:solidFill>
                  <a:srgbClr val="C00000"/>
                </a:solidFill>
              </a:rPr>
              <a:t>and alerting in case values exceeded pre-configured thresholds</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linds(horizontal)">
                                      <p:cBhvr>
                                        <p:cTn id="7" dur="500"/>
                                        <p:tgtEl>
                                          <p:spTgt spid="102"/>
                                        </p:tgtEl>
                                      </p:cBhvr>
                                    </p:animEffect>
                                  </p:childTnLst>
                                </p:cTn>
                              </p:par>
                            </p:childTnLst>
                          </p:cTn>
                        </p:par>
                        <p:par>
                          <p:cTn id="8" fill="hold">
                            <p:stCondLst>
                              <p:cond delay="500"/>
                            </p:stCondLst>
                            <p:childTnLst>
                              <p:par>
                                <p:cTn id="9" presetID="22" presetClass="entr" presetSubtype="8" fill="hold" grpId="0" nodeType="afterEffect">
                                  <p:stCondLst>
                                    <p:cond delay="2000"/>
                                  </p:stCondLst>
                                  <p:childTnLst>
                                    <p:set>
                                      <p:cBhvr>
                                        <p:cTn id="10" dur="1" fill="hold">
                                          <p:stCondLst>
                                            <p:cond delay="0"/>
                                          </p:stCondLst>
                                        </p:cTn>
                                        <p:tgtEl>
                                          <p:spTgt spid="146"/>
                                        </p:tgtEl>
                                        <p:attrNameLst>
                                          <p:attrName>style.visibility</p:attrName>
                                        </p:attrNameLst>
                                      </p:cBhvr>
                                      <p:to>
                                        <p:strVal val="visible"/>
                                      </p:to>
                                    </p:set>
                                    <p:animEffect transition="in" filter="wipe(left)">
                                      <p:cBhvr>
                                        <p:cTn id="11" dur="3000"/>
                                        <p:tgtEl>
                                          <p:spTgt spid="14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xit" presetSubtype="10" fill="hold" grpId="1" nodeType="clickEffect">
                                  <p:stCondLst>
                                    <p:cond delay="0"/>
                                  </p:stCondLst>
                                  <p:childTnLst>
                                    <p:animEffect transition="out" filter="blinds(horizontal)">
                                      <p:cBhvr>
                                        <p:cTn id="15" dur="500"/>
                                        <p:tgtEl>
                                          <p:spTgt spid="102"/>
                                        </p:tgtEl>
                                      </p:cBhvr>
                                    </p:animEffect>
                                    <p:set>
                                      <p:cBhvr>
                                        <p:cTn id="16" dur="1" fill="hold">
                                          <p:stCondLst>
                                            <p:cond delay="499"/>
                                          </p:stCondLst>
                                        </p:cTn>
                                        <p:tgtEl>
                                          <p:spTgt spid="102"/>
                                        </p:tgtEl>
                                        <p:attrNameLst>
                                          <p:attrName>style.visibility</p:attrName>
                                        </p:attrNameLst>
                                      </p:cBhvr>
                                      <p:to>
                                        <p:strVal val="hidden"/>
                                      </p:to>
                                    </p:set>
                                  </p:childTnLst>
                                </p:cTn>
                              </p:par>
                              <p:par>
                                <p:cTn id="17" presetID="3" presetClass="exit" presetSubtype="10" fill="hold" grpId="1" nodeType="withEffect">
                                  <p:stCondLst>
                                    <p:cond delay="0"/>
                                  </p:stCondLst>
                                  <p:childTnLst>
                                    <p:animEffect transition="out" filter="blinds(horizontal)">
                                      <p:cBhvr>
                                        <p:cTn id="18" dur="500"/>
                                        <p:tgtEl>
                                          <p:spTgt spid="146"/>
                                        </p:tgtEl>
                                      </p:cBhvr>
                                    </p:animEffect>
                                    <p:set>
                                      <p:cBhvr>
                                        <p:cTn id="19" dur="1" fill="hold">
                                          <p:stCondLst>
                                            <p:cond delay="499"/>
                                          </p:stCondLst>
                                        </p:cTn>
                                        <p:tgtEl>
                                          <p:spTgt spid="146"/>
                                        </p:tgtEl>
                                        <p:attrNameLst>
                                          <p:attrName>style.visibility</p:attrName>
                                        </p:attrNameLst>
                                      </p:cBhvr>
                                      <p:to>
                                        <p:strVal val="hidden"/>
                                      </p:to>
                                    </p:set>
                                  </p:childTnLst>
                                </p:cTn>
                              </p:par>
                              <p:par>
                                <p:cTn id="20" presetID="3" presetClass="entr" presetSubtype="1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71"/>
                                        </p:tgtEl>
                                        <p:attrNameLst>
                                          <p:attrName>style.visibility</p:attrName>
                                        </p:attrNameLst>
                                      </p:cBhvr>
                                      <p:to>
                                        <p:strVal val="visible"/>
                                      </p:to>
                                    </p:set>
                                    <p:animEffect transition="in" filter="blinds(horizontal)">
                                      <p:cBhvr>
                                        <p:cTn id="25" dur="500"/>
                                        <p:tgtEl>
                                          <p:spTgt spid="471"/>
                                        </p:tgtEl>
                                      </p:cBhvr>
                                    </p:animEffect>
                                  </p:childTnLst>
                                </p:cTn>
                              </p:par>
                              <p:par>
                                <p:cTn id="26" presetID="3" presetClass="exit" presetSubtype="10" fill="hold" grpId="1" nodeType="withEffect">
                                  <p:stCondLst>
                                    <p:cond delay="0"/>
                                  </p:stCondLst>
                                  <p:childTnLst>
                                    <p:animEffect transition="out" filter="blinds(horizontal)">
                                      <p:cBhvr>
                                        <p:cTn id="27" dur="500"/>
                                        <p:tgtEl>
                                          <p:spTgt spid="471"/>
                                        </p:tgtEl>
                                      </p:cBhvr>
                                    </p:animEffect>
                                    <p:set>
                                      <p:cBhvr>
                                        <p:cTn id="28" dur="1" fill="hold">
                                          <p:stCondLst>
                                            <p:cond delay="499"/>
                                          </p:stCondLst>
                                        </p:cTn>
                                        <p:tgtEl>
                                          <p:spTgt spid="471"/>
                                        </p:tgtEl>
                                        <p:attrNameLst>
                                          <p:attrName>style.visibility</p:attrName>
                                        </p:attrNameLst>
                                      </p:cBhvr>
                                      <p:to>
                                        <p:strVal val="hidden"/>
                                      </p:to>
                                    </p:set>
                                  </p:childTnLst>
                                </p:cTn>
                              </p:par>
                              <p:par>
                                <p:cTn id="29" presetID="3" presetClass="exit" presetSubtype="10" fill="hold" nodeType="withEffect">
                                  <p:stCondLst>
                                    <p:cond delay="0"/>
                                  </p:stCondLst>
                                  <p:childTnLst>
                                    <p:animEffect transition="out" filter="blinds(horizontal)">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 grpId="0"/>
      <p:bldP spid="471" grpId="1"/>
      <p:bldP spid="146" grpId="0"/>
      <p:bldP spid="146" grpId="1"/>
      <p:bldP spid="102" grpId="0" animBg="1"/>
      <p:bldP spid="10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D:\Clients\Alvarion\2008.12\Sofia.Hazon\Images\C_01014.png"/>
          <p:cNvPicPr>
            <a:picLocks noChangeAspect="1" noChangeArrowheads="1"/>
          </p:cNvPicPr>
          <p:nvPr/>
        </p:nvPicPr>
        <p:blipFill>
          <a:blip r:embed="rId3" cstate="print"/>
          <a:srcRect b="4489"/>
          <a:stretch>
            <a:fillRect/>
          </a:stretch>
        </p:blipFill>
        <p:spPr bwMode="auto">
          <a:xfrm>
            <a:off x="196899" y="1592318"/>
            <a:ext cx="6420075" cy="353709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Agenda</a:t>
            </a:r>
            <a:endParaRPr lang="en-US" dirty="0"/>
          </a:p>
        </p:txBody>
      </p:sp>
      <p:sp>
        <p:nvSpPr>
          <p:cNvPr id="5" name="Content Placeholder 2"/>
          <p:cNvSpPr>
            <a:spLocks noGrp="1"/>
          </p:cNvSpPr>
          <p:nvPr>
            <p:ph type="body" sz="quarter" idx="10"/>
          </p:nvPr>
        </p:nvSpPr>
        <p:spPr>
          <a:xfrm>
            <a:off x="1805805" y="2051929"/>
            <a:ext cx="5156698" cy="3055647"/>
          </a:xfrm>
        </p:spPr>
        <p:txBody>
          <a:bodyPr/>
          <a:lstStyle/>
          <a:p>
            <a:r>
              <a:rPr lang="en-US" dirty="0" smtClean="0"/>
              <a:t>Introduction </a:t>
            </a:r>
          </a:p>
          <a:p>
            <a:r>
              <a:rPr lang="en-US" dirty="0" smtClean="0"/>
              <a:t>Value proposition </a:t>
            </a:r>
          </a:p>
          <a:p>
            <a:r>
              <a:rPr lang="en-US" dirty="0" smtClean="0"/>
              <a:t>Target Applications </a:t>
            </a:r>
          </a:p>
          <a:p>
            <a:r>
              <a:rPr lang="en-US" dirty="0" smtClean="0"/>
              <a:t>Product overview</a:t>
            </a:r>
          </a:p>
        </p:txBody>
      </p:sp>
      <p:pic>
        <p:nvPicPr>
          <p:cNvPr id="37892" name="Picture 4" descr="http://sll.sdsu.edu/studentorgs/images2007/meeting-agenda-clipart.jpg"/>
          <p:cNvPicPr>
            <a:picLocks noChangeAspect="1" noChangeArrowheads="1"/>
          </p:cNvPicPr>
          <p:nvPr/>
        </p:nvPicPr>
        <p:blipFill>
          <a:blip r:embed="rId4" cstate="print"/>
          <a:srcRect/>
          <a:stretch>
            <a:fillRect/>
          </a:stretch>
        </p:blipFill>
        <p:spPr bwMode="auto">
          <a:xfrm>
            <a:off x="6337246" y="4118686"/>
            <a:ext cx="2381250" cy="2171701"/>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2"/>
          <p:cNvGrpSpPr/>
          <p:nvPr/>
        </p:nvGrpSpPr>
        <p:grpSpPr>
          <a:xfrm>
            <a:off x="708861" y="953673"/>
            <a:ext cx="7680960" cy="3491979"/>
            <a:chOff x="708861" y="953669"/>
            <a:chExt cx="7680960" cy="3491979"/>
          </a:xfrm>
        </p:grpSpPr>
        <p:grpSp>
          <p:nvGrpSpPr>
            <p:cNvPr id="3" name="Group 471"/>
            <p:cNvGrpSpPr>
              <a:grpSpLocks/>
            </p:cNvGrpSpPr>
            <p:nvPr/>
          </p:nvGrpSpPr>
          <p:grpSpPr>
            <a:xfrm>
              <a:off x="708861" y="953669"/>
              <a:ext cx="7680960" cy="3491979"/>
              <a:chOff x="476251" y="2041397"/>
              <a:chExt cx="8151728" cy="4655966"/>
            </a:xfrm>
          </p:grpSpPr>
          <p:grpSp>
            <p:nvGrpSpPr>
              <p:cNvPr id="4" name="Group 130"/>
              <p:cNvGrpSpPr/>
              <p:nvPr/>
            </p:nvGrpSpPr>
            <p:grpSpPr>
              <a:xfrm>
                <a:off x="476251" y="2041397"/>
                <a:ext cx="8151728" cy="4655966"/>
                <a:chOff x="476251" y="2041397"/>
                <a:chExt cx="8151728" cy="4655966"/>
              </a:xfrm>
            </p:grpSpPr>
            <p:cxnSp>
              <p:nvCxnSpPr>
                <p:cNvPr id="98" name="Straight Connector 97"/>
                <p:cNvCxnSpPr/>
                <p:nvPr/>
              </p:nvCxnSpPr>
              <p:spPr>
                <a:xfrm>
                  <a:off x="1960769" y="2311388"/>
                  <a:ext cx="5347063" cy="0"/>
                </a:xfrm>
                <a:prstGeom prst="line">
                  <a:avLst/>
                </a:prstGeom>
                <a:ln w="127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391844" y="6617776"/>
                  <a:ext cx="5347063" cy="0"/>
                </a:xfrm>
                <a:prstGeom prst="line">
                  <a:avLst/>
                </a:prstGeom>
                <a:ln w="127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0" name="AutoShape 23"/>
                <p:cNvSpPr>
                  <a:spLocks noChangeArrowheads="1"/>
                </p:cNvSpPr>
                <p:nvPr/>
              </p:nvSpPr>
              <p:spPr bwMode="auto">
                <a:xfrm>
                  <a:off x="7197505" y="2311400"/>
                  <a:ext cx="1423368" cy="4297680"/>
                </a:xfrm>
                <a:prstGeom prst="roundRect">
                  <a:avLst>
                    <a:gd name="adj" fmla="val 16667"/>
                  </a:avLst>
                </a:prstGeom>
                <a:gradFill rotWithShape="1">
                  <a:gsLst>
                    <a:gs pos="0">
                      <a:schemeClr val="bg1"/>
                    </a:gs>
                    <a:gs pos="100000">
                      <a:srgbClr val="B7D9E5"/>
                    </a:gs>
                  </a:gsLst>
                  <a:lin ang="5400000" scaled="1"/>
                </a:gradFill>
                <a:ln w="12700">
                  <a:solidFill>
                    <a:srgbClr val="84BDD6"/>
                  </a:solidFill>
                  <a:round/>
                  <a:headEnd/>
                  <a:tailEnd/>
                </a:ln>
              </p:spPr>
              <p:txBody>
                <a:bodyPr wrap="none" anchor="ctr"/>
                <a:lstStyle/>
                <a:p>
                  <a:pPr algn="ctr"/>
                  <a:endParaRPr lang="en-US" sz="1300" dirty="0">
                    <a:latin typeface="+mn-lt"/>
                  </a:endParaRPr>
                </a:p>
              </p:txBody>
            </p:sp>
            <p:sp>
              <p:nvSpPr>
                <p:cNvPr id="101" name="AutoShape 21"/>
                <p:cNvSpPr>
                  <a:spLocks noChangeArrowheads="1"/>
                </p:cNvSpPr>
                <p:nvPr/>
              </p:nvSpPr>
              <p:spPr bwMode="auto">
                <a:xfrm>
                  <a:off x="476251" y="2311400"/>
                  <a:ext cx="3221896" cy="4297680"/>
                </a:xfrm>
                <a:prstGeom prst="roundRect">
                  <a:avLst>
                    <a:gd name="adj" fmla="val 16667"/>
                  </a:avLst>
                </a:prstGeom>
                <a:gradFill rotWithShape="1">
                  <a:gsLst>
                    <a:gs pos="0">
                      <a:srgbClr val="FFFFCC">
                        <a:alpha val="0"/>
                      </a:srgbClr>
                    </a:gs>
                    <a:gs pos="64999">
                      <a:srgbClr val="F0EBD5"/>
                    </a:gs>
                    <a:gs pos="100000">
                      <a:srgbClr val="D1C39F"/>
                    </a:gs>
                  </a:gsLst>
                  <a:lin ang="5400000" scaled="0"/>
                </a:gradFill>
                <a:ln w="12700" algn="ctr">
                  <a:gradFill>
                    <a:gsLst>
                      <a:gs pos="0">
                        <a:srgbClr val="FFEFD1"/>
                      </a:gs>
                      <a:gs pos="64999">
                        <a:srgbClr val="F0EBD5"/>
                      </a:gs>
                      <a:gs pos="100000">
                        <a:srgbClr val="D1C39F"/>
                      </a:gs>
                    </a:gsLst>
                    <a:lin ang="5400000" scaled="0"/>
                  </a:gradFill>
                  <a:round/>
                  <a:headEnd/>
                  <a:tailEnd/>
                </a:ln>
              </p:spPr>
              <p:txBody>
                <a:bodyPr wrap="none" anchor="ctr"/>
                <a:lstStyle/>
                <a:p>
                  <a:pPr algn="ctr"/>
                  <a:endParaRPr lang="en-US" sz="1300" dirty="0">
                    <a:latin typeface="+mn-lt"/>
                  </a:endParaRPr>
                </a:p>
              </p:txBody>
            </p:sp>
            <p:sp>
              <p:nvSpPr>
                <p:cNvPr id="102" name="Freeform 20"/>
                <p:cNvSpPr>
                  <a:spLocks/>
                </p:cNvSpPr>
                <p:nvPr/>
              </p:nvSpPr>
              <p:spPr bwMode="auto">
                <a:xfrm>
                  <a:off x="4220647" y="3674302"/>
                  <a:ext cx="1872343" cy="1436914"/>
                </a:xfrm>
                <a:custGeom>
                  <a:avLst/>
                  <a:gdLst>
                    <a:gd name="T0" fmla="*/ 786968157 w 1020"/>
                    <a:gd name="T1" fmla="*/ 1982016351 h 783"/>
                    <a:gd name="T2" fmla="*/ 414586169 w 1020"/>
                    <a:gd name="T3" fmla="*/ 2024987375 h 783"/>
                    <a:gd name="T4" fmla="*/ 116679802 w 1020"/>
                    <a:gd name="T5" fmla="*/ 1858476296 h 783"/>
                    <a:gd name="T6" fmla="*/ 2483052 w 1020"/>
                    <a:gd name="T7" fmla="*/ 1482484344 h 783"/>
                    <a:gd name="T8" fmla="*/ 96820098 w 1020"/>
                    <a:gd name="T9" fmla="*/ 1170947699 h 783"/>
                    <a:gd name="T10" fmla="*/ 240807180 w 1020"/>
                    <a:gd name="T11" fmla="*/ 1074264534 h 783"/>
                    <a:gd name="T12" fmla="*/ 295423268 w 1020"/>
                    <a:gd name="T13" fmla="*/ 1036664888 h 783"/>
                    <a:gd name="T14" fmla="*/ 310318421 w 1020"/>
                    <a:gd name="T15" fmla="*/ 972208353 h 783"/>
                    <a:gd name="T16" fmla="*/ 290458742 w 1020"/>
                    <a:gd name="T17" fmla="*/ 848668093 h 783"/>
                    <a:gd name="T18" fmla="*/ 290458742 w 1020"/>
                    <a:gd name="T19" fmla="*/ 703642526 h 783"/>
                    <a:gd name="T20" fmla="*/ 384795764 w 1020"/>
                    <a:gd name="T21" fmla="*/ 558616960 h 783"/>
                    <a:gd name="T22" fmla="*/ 548644126 w 1020"/>
                    <a:gd name="T23" fmla="*/ 472676551 h 783"/>
                    <a:gd name="T24" fmla="*/ 712492389 w 1020"/>
                    <a:gd name="T25" fmla="*/ 445819661 h 783"/>
                    <a:gd name="T26" fmla="*/ 782003631 w 1020"/>
                    <a:gd name="T27" fmla="*/ 418962668 h 783"/>
                    <a:gd name="T28" fmla="*/ 791932683 w 1020"/>
                    <a:gd name="T29" fmla="*/ 311536748 h 783"/>
                    <a:gd name="T30" fmla="*/ 861444121 w 1020"/>
                    <a:gd name="T31" fmla="*/ 204110776 h 783"/>
                    <a:gd name="T32" fmla="*/ 970676296 w 1020"/>
                    <a:gd name="T33" fmla="*/ 150396996 h 783"/>
                    <a:gd name="T34" fmla="*/ 1104734253 w 1020"/>
                    <a:gd name="T35" fmla="*/ 139654240 h 783"/>
                    <a:gd name="T36" fmla="*/ 1159350341 w 1020"/>
                    <a:gd name="T37" fmla="*/ 150396996 h 783"/>
                    <a:gd name="T38" fmla="*/ 1174245494 w 1020"/>
                    <a:gd name="T39" fmla="*/ 118168728 h 783"/>
                    <a:gd name="T40" fmla="*/ 1238792210 w 1020"/>
                    <a:gd name="T41" fmla="*/ 48342415 h 783"/>
                    <a:gd name="T42" fmla="*/ 1348024385 w 1020"/>
                    <a:gd name="T43" fmla="*/ 10742759 h 783"/>
                    <a:gd name="T44" fmla="*/ 1521803276 w 1020"/>
                    <a:gd name="T45" fmla="*/ 10742759 h 783"/>
                    <a:gd name="T46" fmla="*/ 1645930605 w 1020"/>
                    <a:gd name="T47" fmla="*/ 69827940 h 783"/>
                    <a:gd name="T48" fmla="*/ 1765093802 w 1020"/>
                    <a:gd name="T49" fmla="*/ 161139752 h 783"/>
                    <a:gd name="T50" fmla="*/ 1814743789 w 1020"/>
                    <a:gd name="T51" fmla="*/ 295422614 h 783"/>
                    <a:gd name="T52" fmla="*/ 1824674416 w 1020"/>
                    <a:gd name="T53" fmla="*/ 365250528 h 783"/>
                    <a:gd name="T54" fmla="*/ 1904116285 w 1020"/>
                    <a:gd name="T55" fmla="*/ 359879150 h 783"/>
                    <a:gd name="T56" fmla="*/ 2018312987 w 1020"/>
                    <a:gd name="T57" fmla="*/ 402848534 h 783"/>
                    <a:gd name="T58" fmla="*/ 2142440316 w 1020"/>
                    <a:gd name="T59" fmla="*/ 537131448 h 783"/>
                    <a:gd name="T60" fmla="*/ 2147483647 w 1020"/>
                    <a:gd name="T61" fmla="*/ 698271148 h 783"/>
                    <a:gd name="T62" fmla="*/ 2147483647 w 1020"/>
                    <a:gd name="T63" fmla="*/ 870153810 h 783"/>
                    <a:gd name="T64" fmla="*/ 2147483647 w 1020"/>
                    <a:gd name="T65" fmla="*/ 1004436620 h 783"/>
                    <a:gd name="T66" fmla="*/ 2147483647 w 1020"/>
                    <a:gd name="T67" fmla="*/ 1031293510 h 783"/>
                    <a:gd name="T68" fmla="*/ 2147483647 w 1020"/>
                    <a:gd name="T69" fmla="*/ 1111862541 h 783"/>
                    <a:gd name="T70" fmla="*/ 2147483647 w 1020"/>
                    <a:gd name="T71" fmla="*/ 1230031218 h 783"/>
                    <a:gd name="T72" fmla="*/ 2147483647 w 1020"/>
                    <a:gd name="T73" fmla="*/ 1375058424 h 783"/>
                    <a:gd name="T74" fmla="*/ 2147483647 w 1020"/>
                    <a:gd name="T75" fmla="*/ 1611395777 h 783"/>
                    <a:gd name="T76" fmla="*/ 2147483647 w 1020"/>
                    <a:gd name="T77" fmla="*/ 1718822108 h 783"/>
                    <a:gd name="T78" fmla="*/ 2147483647 w 1020"/>
                    <a:gd name="T79" fmla="*/ 1729564864 h 783"/>
                    <a:gd name="T80" fmla="*/ 2147483647 w 1020"/>
                    <a:gd name="T81" fmla="*/ 1761793132 h 783"/>
                    <a:gd name="T82" fmla="*/ 2147483647 w 1020"/>
                    <a:gd name="T83" fmla="*/ 1831619406 h 783"/>
                    <a:gd name="T84" fmla="*/ 2077893600 w 1020"/>
                    <a:gd name="T85" fmla="*/ 1933675588 h 783"/>
                    <a:gd name="T86" fmla="*/ 1973627526 w 1020"/>
                    <a:gd name="T87" fmla="*/ 2003501863 h 783"/>
                    <a:gd name="T88" fmla="*/ 1789918008 w 1020"/>
                    <a:gd name="T89" fmla="*/ 2008873241 h 783"/>
                    <a:gd name="T90" fmla="*/ 1660826153 w 1020"/>
                    <a:gd name="T91" fmla="*/ 1955161100 h 783"/>
                    <a:gd name="T92" fmla="*/ 1616140298 w 1020"/>
                    <a:gd name="T93" fmla="*/ 1906818698 h 783"/>
                    <a:gd name="T94" fmla="*/ 1576419364 w 1020"/>
                    <a:gd name="T95" fmla="*/ 1896075942 h 783"/>
                    <a:gd name="T96" fmla="*/ 1556558109 w 1020"/>
                    <a:gd name="T97" fmla="*/ 1933675588 h 783"/>
                    <a:gd name="T98" fmla="*/ 1447325933 w 1020"/>
                    <a:gd name="T99" fmla="*/ 2019615997 h 783"/>
                    <a:gd name="T100" fmla="*/ 1238792210 w 1020"/>
                    <a:gd name="T101" fmla="*/ 2094815289 h 783"/>
                    <a:gd name="T102" fmla="*/ 1035223012 w 1020"/>
                    <a:gd name="T103" fmla="*/ 2073329777 h 783"/>
                    <a:gd name="T104" fmla="*/ 886269902 w 1020"/>
                    <a:gd name="T105" fmla="*/ 2019615997 h 783"/>
                    <a:gd name="T106" fmla="*/ 786968157 w 1020"/>
                    <a:gd name="T107" fmla="*/ 1982016351 h 7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20"/>
                    <a:gd name="T163" fmla="*/ 0 h 783"/>
                    <a:gd name="T164" fmla="*/ 1020 w 1020"/>
                    <a:gd name="T165" fmla="*/ 783 h 7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20" h="783">
                      <a:moveTo>
                        <a:pt x="317" y="738"/>
                      </a:moveTo>
                      <a:cubicBezTo>
                        <a:pt x="285" y="738"/>
                        <a:pt x="212" y="762"/>
                        <a:pt x="167" y="754"/>
                      </a:cubicBezTo>
                      <a:cubicBezTo>
                        <a:pt x="122" y="746"/>
                        <a:pt x="75" y="726"/>
                        <a:pt x="47" y="692"/>
                      </a:cubicBezTo>
                      <a:cubicBezTo>
                        <a:pt x="19" y="658"/>
                        <a:pt x="2" y="595"/>
                        <a:pt x="1" y="552"/>
                      </a:cubicBezTo>
                      <a:cubicBezTo>
                        <a:pt x="0" y="509"/>
                        <a:pt x="23" y="461"/>
                        <a:pt x="39" y="436"/>
                      </a:cubicBezTo>
                      <a:cubicBezTo>
                        <a:pt x="55" y="411"/>
                        <a:pt x="84" y="408"/>
                        <a:pt x="97" y="400"/>
                      </a:cubicBezTo>
                      <a:cubicBezTo>
                        <a:pt x="110" y="392"/>
                        <a:pt x="114" y="392"/>
                        <a:pt x="119" y="386"/>
                      </a:cubicBezTo>
                      <a:cubicBezTo>
                        <a:pt x="124" y="380"/>
                        <a:pt x="125" y="374"/>
                        <a:pt x="125" y="362"/>
                      </a:cubicBezTo>
                      <a:cubicBezTo>
                        <a:pt x="125" y="350"/>
                        <a:pt x="118" y="333"/>
                        <a:pt x="117" y="316"/>
                      </a:cubicBezTo>
                      <a:cubicBezTo>
                        <a:pt x="116" y="299"/>
                        <a:pt x="111" y="280"/>
                        <a:pt x="117" y="262"/>
                      </a:cubicBezTo>
                      <a:cubicBezTo>
                        <a:pt x="123" y="244"/>
                        <a:pt x="138" y="222"/>
                        <a:pt x="155" y="208"/>
                      </a:cubicBezTo>
                      <a:cubicBezTo>
                        <a:pt x="172" y="194"/>
                        <a:pt x="199" y="183"/>
                        <a:pt x="221" y="176"/>
                      </a:cubicBezTo>
                      <a:cubicBezTo>
                        <a:pt x="243" y="169"/>
                        <a:pt x="271" y="169"/>
                        <a:pt x="287" y="166"/>
                      </a:cubicBezTo>
                      <a:cubicBezTo>
                        <a:pt x="303" y="163"/>
                        <a:pt x="310" y="164"/>
                        <a:pt x="315" y="156"/>
                      </a:cubicBezTo>
                      <a:cubicBezTo>
                        <a:pt x="320" y="148"/>
                        <a:pt x="314" y="129"/>
                        <a:pt x="319" y="116"/>
                      </a:cubicBezTo>
                      <a:cubicBezTo>
                        <a:pt x="324" y="103"/>
                        <a:pt x="335" y="86"/>
                        <a:pt x="347" y="76"/>
                      </a:cubicBezTo>
                      <a:cubicBezTo>
                        <a:pt x="359" y="66"/>
                        <a:pt x="375" y="60"/>
                        <a:pt x="391" y="56"/>
                      </a:cubicBezTo>
                      <a:cubicBezTo>
                        <a:pt x="407" y="52"/>
                        <a:pt x="432" y="52"/>
                        <a:pt x="445" y="52"/>
                      </a:cubicBezTo>
                      <a:cubicBezTo>
                        <a:pt x="458" y="52"/>
                        <a:pt x="462" y="57"/>
                        <a:pt x="467" y="56"/>
                      </a:cubicBezTo>
                      <a:cubicBezTo>
                        <a:pt x="472" y="55"/>
                        <a:pt x="468" y="50"/>
                        <a:pt x="473" y="44"/>
                      </a:cubicBezTo>
                      <a:cubicBezTo>
                        <a:pt x="478" y="38"/>
                        <a:pt x="487" y="25"/>
                        <a:pt x="499" y="18"/>
                      </a:cubicBezTo>
                      <a:cubicBezTo>
                        <a:pt x="511" y="11"/>
                        <a:pt x="524" y="6"/>
                        <a:pt x="543" y="4"/>
                      </a:cubicBezTo>
                      <a:cubicBezTo>
                        <a:pt x="562" y="2"/>
                        <a:pt x="593" y="0"/>
                        <a:pt x="613" y="4"/>
                      </a:cubicBezTo>
                      <a:cubicBezTo>
                        <a:pt x="633" y="8"/>
                        <a:pt x="647" y="17"/>
                        <a:pt x="663" y="26"/>
                      </a:cubicBezTo>
                      <a:cubicBezTo>
                        <a:pt x="679" y="35"/>
                        <a:pt x="700" y="46"/>
                        <a:pt x="711" y="60"/>
                      </a:cubicBezTo>
                      <a:cubicBezTo>
                        <a:pt x="722" y="74"/>
                        <a:pt x="727" y="97"/>
                        <a:pt x="731" y="110"/>
                      </a:cubicBezTo>
                      <a:cubicBezTo>
                        <a:pt x="735" y="123"/>
                        <a:pt x="729" y="132"/>
                        <a:pt x="735" y="136"/>
                      </a:cubicBezTo>
                      <a:cubicBezTo>
                        <a:pt x="741" y="140"/>
                        <a:pt x="754" y="132"/>
                        <a:pt x="767" y="134"/>
                      </a:cubicBezTo>
                      <a:cubicBezTo>
                        <a:pt x="780" y="136"/>
                        <a:pt x="797" y="139"/>
                        <a:pt x="813" y="150"/>
                      </a:cubicBezTo>
                      <a:cubicBezTo>
                        <a:pt x="829" y="161"/>
                        <a:pt x="849" y="182"/>
                        <a:pt x="863" y="200"/>
                      </a:cubicBezTo>
                      <a:cubicBezTo>
                        <a:pt x="877" y="218"/>
                        <a:pt x="892" y="240"/>
                        <a:pt x="899" y="260"/>
                      </a:cubicBezTo>
                      <a:cubicBezTo>
                        <a:pt x="906" y="280"/>
                        <a:pt x="909" y="305"/>
                        <a:pt x="905" y="324"/>
                      </a:cubicBezTo>
                      <a:cubicBezTo>
                        <a:pt x="901" y="343"/>
                        <a:pt x="873" y="364"/>
                        <a:pt x="873" y="374"/>
                      </a:cubicBezTo>
                      <a:cubicBezTo>
                        <a:pt x="873" y="384"/>
                        <a:pt x="892" y="377"/>
                        <a:pt x="907" y="384"/>
                      </a:cubicBezTo>
                      <a:cubicBezTo>
                        <a:pt x="922" y="391"/>
                        <a:pt x="947" y="402"/>
                        <a:pt x="963" y="414"/>
                      </a:cubicBezTo>
                      <a:cubicBezTo>
                        <a:pt x="979" y="426"/>
                        <a:pt x="996" y="442"/>
                        <a:pt x="1005" y="458"/>
                      </a:cubicBezTo>
                      <a:cubicBezTo>
                        <a:pt x="1014" y="474"/>
                        <a:pt x="1020" y="488"/>
                        <a:pt x="1017" y="512"/>
                      </a:cubicBezTo>
                      <a:cubicBezTo>
                        <a:pt x="1014" y="536"/>
                        <a:pt x="998" y="579"/>
                        <a:pt x="987" y="600"/>
                      </a:cubicBezTo>
                      <a:cubicBezTo>
                        <a:pt x="976" y="621"/>
                        <a:pt x="964" y="633"/>
                        <a:pt x="953" y="640"/>
                      </a:cubicBezTo>
                      <a:cubicBezTo>
                        <a:pt x="942" y="647"/>
                        <a:pt x="930" y="641"/>
                        <a:pt x="919" y="644"/>
                      </a:cubicBezTo>
                      <a:cubicBezTo>
                        <a:pt x="908" y="647"/>
                        <a:pt x="898" y="650"/>
                        <a:pt x="889" y="656"/>
                      </a:cubicBezTo>
                      <a:cubicBezTo>
                        <a:pt x="880" y="662"/>
                        <a:pt x="876" y="671"/>
                        <a:pt x="867" y="682"/>
                      </a:cubicBezTo>
                      <a:cubicBezTo>
                        <a:pt x="858" y="693"/>
                        <a:pt x="849" y="709"/>
                        <a:pt x="837" y="720"/>
                      </a:cubicBezTo>
                      <a:cubicBezTo>
                        <a:pt x="825" y="731"/>
                        <a:pt x="814" y="741"/>
                        <a:pt x="795" y="746"/>
                      </a:cubicBezTo>
                      <a:cubicBezTo>
                        <a:pt x="776" y="751"/>
                        <a:pt x="742" y="751"/>
                        <a:pt x="721" y="748"/>
                      </a:cubicBezTo>
                      <a:cubicBezTo>
                        <a:pt x="700" y="745"/>
                        <a:pt x="681" y="734"/>
                        <a:pt x="669" y="728"/>
                      </a:cubicBezTo>
                      <a:cubicBezTo>
                        <a:pt x="657" y="722"/>
                        <a:pt x="657" y="714"/>
                        <a:pt x="651" y="710"/>
                      </a:cubicBezTo>
                      <a:cubicBezTo>
                        <a:pt x="645" y="706"/>
                        <a:pt x="639" y="704"/>
                        <a:pt x="635" y="706"/>
                      </a:cubicBezTo>
                      <a:cubicBezTo>
                        <a:pt x="631" y="708"/>
                        <a:pt x="636" y="712"/>
                        <a:pt x="627" y="720"/>
                      </a:cubicBezTo>
                      <a:cubicBezTo>
                        <a:pt x="618" y="728"/>
                        <a:pt x="604" y="742"/>
                        <a:pt x="583" y="752"/>
                      </a:cubicBezTo>
                      <a:cubicBezTo>
                        <a:pt x="562" y="762"/>
                        <a:pt x="527" y="777"/>
                        <a:pt x="499" y="780"/>
                      </a:cubicBezTo>
                      <a:cubicBezTo>
                        <a:pt x="471" y="783"/>
                        <a:pt x="441" y="777"/>
                        <a:pt x="417" y="772"/>
                      </a:cubicBezTo>
                      <a:cubicBezTo>
                        <a:pt x="393" y="767"/>
                        <a:pt x="372" y="757"/>
                        <a:pt x="357" y="752"/>
                      </a:cubicBezTo>
                      <a:cubicBezTo>
                        <a:pt x="342" y="747"/>
                        <a:pt x="349" y="738"/>
                        <a:pt x="317" y="738"/>
                      </a:cubicBezTo>
                      <a:close/>
                    </a:path>
                  </a:pathLst>
                </a:custGeom>
                <a:gradFill rotWithShape="1">
                  <a:gsLst>
                    <a:gs pos="0">
                      <a:schemeClr val="bg1"/>
                    </a:gs>
                    <a:gs pos="100000">
                      <a:srgbClr val="E0CDA8"/>
                    </a:gs>
                  </a:gsLst>
                  <a:path path="rect">
                    <a:fillToRect l="50000" t="50000" r="50000" b="50000"/>
                  </a:path>
                </a:gradFill>
                <a:ln w="12700">
                  <a:noFill/>
                  <a:round/>
                  <a:headEnd/>
                  <a:tailEnd/>
                </a:ln>
                <a:effectLst>
                  <a:prstShdw prst="shdw17" dist="17961" dir="2700000">
                    <a:srgbClr val="867B65"/>
                  </a:prstShdw>
                </a:effectLst>
              </p:spPr>
              <p:txBody>
                <a:bodyPr wrap="none" anchor="ctr"/>
                <a:lstStyle/>
                <a:p>
                  <a:pPr algn="ctr"/>
                  <a:endParaRPr lang="en-US" sz="1300" dirty="0">
                    <a:latin typeface="+mn-lt"/>
                  </a:endParaRPr>
                </a:p>
              </p:txBody>
            </p:sp>
            <p:sp>
              <p:nvSpPr>
                <p:cNvPr id="103" name="Text Box 7"/>
                <p:cNvSpPr txBox="1">
                  <a:spLocks noChangeArrowheads="1"/>
                </p:cNvSpPr>
                <p:nvPr/>
              </p:nvSpPr>
              <p:spPr bwMode="auto">
                <a:xfrm>
                  <a:off x="4503448" y="4212422"/>
                  <a:ext cx="1176337" cy="447675"/>
                </a:xfrm>
                <a:prstGeom prst="rect">
                  <a:avLst/>
                </a:prstGeom>
                <a:noFill/>
                <a:ln w="9525">
                  <a:noFill/>
                  <a:miter lim="800000"/>
                  <a:headEnd/>
                  <a:tailEnd/>
                </a:ln>
              </p:spPr>
              <p:txBody>
                <a:bodyPr lIns="0" tIns="0" rIns="0" bIns="0" anchor="ctr" anchorCtr="1">
                  <a:spAutoFit/>
                </a:bodyPr>
                <a:lstStyle/>
                <a:p>
                  <a:pPr algn="ctr"/>
                  <a:r>
                    <a:rPr lang="en-US" sz="1100" b="1" dirty="0" smtClean="0">
                      <a:latin typeface="+mn-lt"/>
                    </a:rPr>
                    <a:t>Service Provider Network</a:t>
                  </a:r>
                  <a:endParaRPr lang="en-US" sz="1100" b="1" dirty="0">
                    <a:latin typeface="+mn-lt"/>
                  </a:endParaRPr>
                </a:p>
              </p:txBody>
            </p:sp>
            <p:sp>
              <p:nvSpPr>
                <p:cNvPr id="104" name="TextBox 103"/>
                <p:cNvSpPr txBox="1"/>
                <p:nvPr/>
              </p:nvSpPr>
              <p:spPr>
                <a:xfrm>
                  <a:off x="6791324" y="3114023"/>
                  <a:ext cx="1019175" cy="307776"/>
                </a:xfrm>
                <a:prstGeom prst="rect">
                  <a:avLst/>
                </a:prstGeom>
                <a:noFill/>
              </p:spPr>
              <p:txBody>
                <a:bodyPr wrap="square" rtlCol="0">
                  <a:spAutoFit/>
                </a:bodyPr>
                <a:lstStyle/>
                <a:p>
                  <a:pPr algn="ctr"/>
                  <a:r>
                    <a:rPr lang="en-US" sz="900" b="1" dirty="0" smtClean="0">
                      <a:latin typeface="+mn-lt"/>
                    </a:rPr>
                    <a:t>ETX-203A</a:t>
                  </a:r>
                  <a:endParaRPr lang="en-US" sz="900" dirty="0">
                    <a:latin typeface="+mn-lt"/>
                  </a:endParaRPr>
                </a:p>
              </p:txBody>
            </p:sp>
            <p:sp>
              <p:nvSpPr>
                <p:cNvPr id="105" name="TextBox 104"/>
                <p:cNvSpPr txBox="1"/>
                <p:nvPr/>
              </p:nvSpPr>
              <p:spPr>
                <a:xfrm>
                  <a:off x="6790775" y="5685983"/>
                  <a:ext cx="1143551" cy="307776"/>
                </a:xfrm>
                <a:prstGeom prst="rect">
                  <a:avLst/>
                </a:prstGeom>
                <a:noFill/>
              </p:spPr>
              <p:txBody>
                <a:bodyPr wrap="square" rtlCol="0">
                  <a:spAutoFit/>
                </a:bodyPr>
                <a:lstStyle/>
                <a:p>
                  <a:pPr algn="ctr"/>
                  <a:r>
                    <a:rPr lang="en-US" sz="900" b="1" dirty="0" smtClean="0">
                      <a:latin typeface="+mn-lt"/>
                    </a:rPr>
                    <a:t>ETX-203AX</a:t>
                  </a:r>
                  <a:endParaRPr lang="en-US" sz="900" dirty="0">
                    <a:latin typeface="+mn-lt"/>
                  </a:endParaRPr>
                </a:p>
              </p:txBody>
            </p:sp>
            <p:cxnSp>
              <p:nvCxnSpPr>
                <p:cNvPr id="106" name="Straight Connector 105"/>
                <p:cNvCxnSpPr/>
                <p:nvPr/>
              </p:nvCxnSpPr>
              <p:spPr>
                <a:xfrm rot="10800000">
                  <a:off x="3630902" y="4586838"/>
                  <a:ext cx="48741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1225550" y="5709208"/>
                  <a:ext cx="2238107" cy="438410"/>
                </a:xfrm>
                <a:prstGeom prst="rect">
                  <a:avLst/>
                </a:prstGeom>
                <a:noFill/>
              </p:spPr>
              <p:txBody>
                <a:bodyPr wrap="square" rtlCol="0">
                  <a:spAutoFit/>
                </a:bodyPr>
                <a:lstStyle/>
                <a:p>
                  <a:pPr algn="ctr">
                    <a:lnSpc>
                      <a:spcPct val="85000"/>
                    </a:lnSpc>
                  </a:pPr>
                  <a:r>
                    <a:rPr lang="en-US" sz="900" dirty="0" smtClean="0">
                      <a:latin typeface="+mn-lt"/>
                    </a:rPr>
                    <a:t/>
                  </a:r>
                  <a:br>
                    <a:rPr lang="en-US" sz="900" dirty="0" smtClean="0">
                      <a:latin typeface="+mn-lt"/>
                    </a:rPr>
                  </a:br>
                  <a:r>
                    <a:rPr lang="en-US" sz="900" dirty="0" smtClean="0">
                      <a:latin typeface="+mn-lt"/>
                    </a:rPr>
                    <a:t>Enhanced TM, OAM</a:t>
                  </a:r>
                </a:p>
              </p:txBody>
            </p:sp>
            <p:cxnSp>
              <p:nvCxnSpPr>
                <p:cNvPr id="108" name="Elbow Connector 107"/>
                <p:cNvCxnSpPr>
                  <a:stCxn id="130" idx="1"/>
                  <a:endCxn id="119" idx="3"/>
                </p:cNvCxnSpPr>
                <p:nvPr/>
              </p:nvCxnSpPr>
              <p:spPr>
                <a:xfrm rot="10800000" flipV="1">
                  <a:off x="6039246" y="3024497"/>
                  <a:ext cx="838466" cy="95245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9" name="Picture 26" descr="lsr"/>
                <p:cNvPicPr>
                  <a:picLocks noChangeAspect="1" noChangeArrowheads="1"/>
                </p:cNvPicPr>
                <p:nvPr/>
              </p:nvPicPr>
              <p:blipFill>
                <a:blip r:embed="rId3" cstate="print"/>
                <a:srcRect/>
                <a:stretch>
                  <a:fillRect/>
                </a:stretch>
              </p:blipFill>
              <p:spPr bwMode="auto">
                <a:xfrm>
                  <a:off x="5913208" y="4689568"/>
                  <a:ext cx="389819" cy="404949"/>
                </a:xfrm>
                <a:prstGeom prst="rect">
                  <a:avLst/>
                </a:prstGeom>
                <a:noFill/>
                <a:ln w="9525">
                  <a:noFill/>
                  <a:miter lim="800000"/>
                  <a:headEnd/>
                  <a:tailEnd/>
                </a:ln>
                <a:effectLst>
                  <a:outerShdw blurRad="50800" dist="50800" dir="5400000" sx="1000" sy="1000" algn="ctr" rotWithShape="0">
                    <a:srgbClr val="000000"/>
                  </a:outerShdw>
                </a:effectLst>
              </p:spPr>
            </p:pic>
            <p:cxnSp>
              <p:nvCxnSpPr>
                <p:cNvPr id="110" name="Straight Connector 109"/>
                <p:cNvCxnSpPr/>
                <p:nvPr/>
              </p:nvCxnSpPr>
              <p:spPr>
                <a:xfrm flipV="1">
                  <a:off x="7347021" y="3064687"/>
                  <a:ext cx="10624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7542884" y="5638088"/>
                  <a:ext cx="499391" cy="7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36"/>
                <p:cNvGrpSpPr>
                  <a:grpSpLocks/>
                </p:cNvGrpSpPr>
                <p:nvPr/>
              </p:nvGrpSpPr>
              <p:grpSpPr bwMode="auto">
                <a:xfrm>
                  <a:off x="7491359" y="2041397"/>
                  <a:ext cx="107" cy="375"/>
                  <a:chOff x="2141" y="1226"/>
                  <a:chExt cx="107" cy="375"/>
                </a:xfrm>
              </p:grpSpPr>
              <p:sp>
                <p:nvSpPr>
                  <p:cNvPr id="169" name="Line 31"/>
                  <p:cNvSpPr>
                    <a:spLocks noChangeShapeType="1"/>
                  </p:cNvSpPr>
                  <p:nvPr/>
                </p:nvSpPr>
                <p:spPr bwMode="auto">
                  <a:xfrm flipH="1">
                    <a:off x="2141" y="1601"/>
                    <a:ext cx="52" cy="0"/>
                  </a:xfrm>
                  <a:prstGeom prst="line">
                    <a:avLst/>
                  </a:prstGeom>
                  <a:noFill/>
                  <a:ln w="12700">
                    <a:solidFill>
                      <a:schemeClr val="tx1"/>
                    </a:solidFill>
                    <a:round/>
                    <a:headEnd/>
                    <a:tailEnd/>
                  </a:ln>
                </p:spPr>
                <p:txBody>
                  <a:bodyPr/>
                  <a:lstStyle/>
                  <a:p>
                    <a:pPr algn="ctr"/>
                    <a:endParaRPr lang="en-US" sz="1300" dirty="0">
                      <a:latin typeface="+mn-lt"/>
                    </a:endParaRPr>
                  </a:p>
                </p:txBody>
              </p:sp>
              <p:sp>
                <p:nvSpPr>
                  <p:cNvPr id="170" name="Line 32"/>
                  <p:cNvSpPr>
                    <a:spLocks noChangeShapeType="1"/>
                  </p:cNvSpPr>
                  <p:nvPr/>
                </p:nvSpPr>
                <p:spPr bwMode="auto">
                  <a:xfrm flipH="1">
                    <a:off x="2196" y="1507"/>
                    <a:ext cx="52" cy="0"/>
                  </a:xfrm>
                  <a:prstGeom prst="line">
                    <a:avLst/>
                  </a:prstGeom>
                  <a:noFill/>
                  <a:ln w="12700">
                    <a:solidFill>
                      <a:schemeClr val="tx1"/>
                    </a:solidFill>
                    <a:round/>
                    <a:headEnd/>
                    <a:tailEnd/>
                  </a:ln>
                </p:spPr>
                <p:txBody>
                  <a:bodyPr/>
                  <a:lstStyle/>
                  <a:p>
                    <a:pPr algn="ctr"/>
                    <a:endParaRPr lang="en-US" sz="1300" dirty="0">
                      <a:latin typeface="+mn-lt"/>
                    </a:endParaRPr>
                  </a:p>
                </p:txBody>
              </p:sp>
              <p:sp>
                <p:nvSpPr>
                  <p:cNvPr id="171" name="Line 33"/>
                  <p:cNvSpPr>
                    <a:spLocks noChangeShapeType="1"/>
                  </p:cNvSpPr>
                  <p:nvPr/>
                </p:nvSpPr>
                <p:spPr bwMode="auto">
                  <a:xfrm flipH="1">
                    <a:off x="2141" y="1413"/>
                    <a:ext cx="52" cy="0"/>
                  </a:xfrm>
                  <a:prstGeom prst="line">
                    <a:avLst/>
                  </a:prstGeom>
                  <a:noFill/>
                  <a:ln w="12700">
                    <a:solidFill>
                      <a:schemeClr val="tx1"/>
                    </a:solidFill>
                    <a:round/>
                    <a:headEnd/>
                    <a:tailEnd/>
                  </a:ln>
                </p:spPr>
                <p:txBody>
                  <a:bodyPr/>
                  <a:lstStyle/>
                  <a:p>
                    <a:pPr algn="ctr"/>
                    <a:endParaRPr lang="en-US" sz="1300" dirty="0">
                      <a:latin typeface="+mn-lt"/>
                    </a:endParaRPr>
                  </a:p>
                </p:txBody>
              </p:sp>
              <p:sp>
                <p:nvSpPr>
                  <p:cNvPr id="172" name="Line 34"/>
                  <p:cNvSpPr>
                    <a:spLocks noChangeShapeType="1"/>
                  </p:cNvSpPr>
                  <p:nvPr/>
                </p:nvSpPr>
                <p:spPr bwMode="auto">
                  <a:xfrm flipH="1">
                    <a:off x="2196" y="1319"/>
                    <a:ext cx="52" cy="0"/>
                  </a:xfrm>
                  <a:prstGeom prst="line">
                    <a:avLst/>
                  </a:prstGeom>
                  <a:noFill/>
                  <a:ln w="12700">
                    <a:solidFill>
                      <a:schemeClr val="tx1"/>
                    </a:solidFill>
                    <a:round/>
                    <a:headEnd/>
                    <a:tailEnd/>
                  </a:ln>
                </p:spPr>
                <p:txBody>
                  <a:bodyPr/>
                  <a:lstStyle/>
                  <a:p>
                    <a:pPr algn="ctr"/>
                    <a:endParaRPr lang="en-US" sz="1300" dirty="0">
                      <a:latin typeface="+mn-lt"/>
                    </a:endParaRPr>
                  </a:p>
                </p:txBody>
              </p:sp>
              <p:sp>
                <p:nvSpPr>
                  <p:cNvPr id="173" name="Line 35"/>
                  <p:cNvSpPr>
                    <a:spLocks noChangeShapeType="1"/>
                  </p:cNvSpPr>
                  <p:nvPr/>
                </p:nvSpPr>
                <p:spPr bwMode="auto">
                  <a:xfrm flipH="1">
                    <a:off x="2141" y="1226"/>
                    <a:ext cx="52" cy="0"/>
                  </a:xfrm>
                  <a:prstGeom prst="line">
                    <a:avLst/>
                  </a:prstGeom>
                  <a:noFill/>
                  <a:ln w="12700">
                    <a:solidFill>
                      <a:schemeClr val="tx1"/>
                    </a:solidFill>
                    <a:round/>
                    <a:headEnd/>
                    <a:tailEnd/>
                  </a:ln>
                </p:spPr>
                <p:txBody>
                  <a:bodyPr/>
                  <a:lstStyle/>
                  <a:p>
                    <a:pPr algn="ctr"/>
                    <a:endParaRPr lang="en-US" sz="1300" dirty="0">
                      <a:latin typeface="+mn-lt"/>
                    </a:endParaRPr>
                  </a:p>
                </p:txBody>
              </p:sp>
            </p:grpSp>
            <p:pic>
              <p:nvPicPr>
                <p:cNvPr id="113" name="Picture 112" descr="D:\Ben-k-data\My Documents\My Pictures\שונות\RAD Logos\EMS-MAP.PNG"/>
                <p:cNvPicPr>
                  <a:picLocks noChangeAspect="1" noChangeArrowheads="1"/>
                </p:cNvPicPr>
                <p:nvPr/>
              </p:nvPicPr>
              <p:blipFill>
                <a:blip r:embed="rId4" cstate="print"/>
                <a:stretch>
                  <a:fillRect/>
                </a:stretch>
              </p:blipFill>
              <p:spPr bwMode="auto">
                <a:xfrm>
                  <a:off x="4276628" y="2481749"/>
                  <a:ext cx="1089155" cy="685084"/>
                </a:xfrm>
                <a:prstGeom prst="rect">
                  <a:avLst/>
                </a:prstGeom>
                <a:noFill/>
                <a:ln>
                  <a:noFill/>
                </a:ln>
                <a:effectLst>
                  <a:outerShdw blurRad="50800" dist="152400" dir="2700000" algn="tl" rotWithShape="0">
                    <a:prstClr val="black">
                      <a:alpha val="25000"/>
                    </a:prstClr>
                  </a:outerShdw>
                </a:effectLst>
              </p:spPr>
            </p:pic>
            <p:sp>
              <p:nvSpPr>
                <p:cNvPr id="114" name="TextBox 113"/>
                <p:cNvSpPr txBox="1"/>
                <p:nvPr/>
              </p:nvSpPr>
              <p:spPr>
                <a:xfrm>
                  <a:off x="6435292" y="2831742"/>
                  <a:ext cx="502428" cy="263918"/>
                </a:xfrm>
                <a:prstGeom prst="rect">
                  <a:avLst/>
                </a:prstGeom>
                <a:noFill/>
              </p:spPr>
              <p:txBody>
                <a:bodyPr wrap="square" rtlCol="0">
                  <a:spAutoFit/>
                </a:bodyPr>
                <a:lstStyle/>
                <a:p>
                  <a:pPr algn="ctr">
                    <a:lnSpc>
                      <a:spcPct val="85000"/>
                    </a:lnSpc>
                  </a:pPr>
                  <a:r>
                    <a:rPr lang="en-US" sz="800" b="1" dirty="0" err="1" smtClean="0">
                      <a:latin typeface="+mn-lt"/>
                    </a:rPr>
                    <a:t>GbE</a:t>
                  </a:r>
                  <a:endParaRPr lang="en-US" sz="800" b="1" dirty="0" smtClean="0">
                    <a:latin typeface="+mn-lt"/>
                  </a:endParaRPr>
                </a:p>
              </p:txBody>
            </p:sp>
            <p:sp>
              <p:nvSpPr>
                <p:cNvPr id="115" name="TextBox 114"/>
                <p:cNvSpPr txBox="1"/>
                <p:nvPr/>
              </p:nvSpPr>
              <p:spPr>
                <a:xfrm>
                  <a:off x="6721585" y="4491235"/>
                  <a:ext cx="1035232" cy="307776"/>
                </a:xfrm>
                <a:prstGeom prst="rect">
                  <a:avLst/>
                </a:prstGeom>
                <a:noFill/>
              </p:spPr>
              <p:txBody>
                <a:bodyPr wrap="square" rtlCol="0">
                  <a:spAutoFit/>
                </a:bodyPr>
                <a:lstStyle/>
                <a:p>
                  <a:pPr algn="ctr"/>
                  <a:r>
                    <a:rPr lang="en-US" sz="900" b="1" dirty="0" smtClean="0">
                      <a:latin typeface="+mn-lt"/>
                    </a:rPr>
                    <a:t>ETX-203A</a:t>
                  </a:r>
                  <a:endParaRPr lang="en-US" sz="900" dirty="0">
                    <a:latin typeface="+mn-lt"/>
                  </a:endParaRPr>
                </a:p>
              </p:txBody>
            </p:sp>
            <p:cxnSp>
              <p:nvCxnSpPr>
                <p:cNvPr id="116" name="Straight Connector 115"/>
                <p:cNvCxnSpPr/>
                <p:nvPr/>
              </p:nvCxnSpPr>
              <p:spPr>
                <a:xfrm flipV="1">
                  <a:off x="7525468" y="4366622"/>
                  <a:ext cx="914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36"/>
                <p:cNvGrpSpPr>
                  <a:grpSpLocks/>
                </p:cNvGrpSpPr>
                <p:nvPr/>
              </p:nvGrpSpPr>
              <p:grpSpPr bwMode="auto">
                <a:xfrm>
                  <a:off x="7487005" y="3343332"/>
                  <a:ext cx="107" cy="375"/>
                  <a:chOff x="2141" y="1226"/>
                  <a:chExt cx="107" cy="375"/>
                </a:xfrm>
              </p:grpSpPr>
              <p:sp>
                <p:nvSpPr>
                  <p:cNvPr id="164" name="Line 31"/>
                  <p:cNvSpPr>
                    <a:spLocks noChangeShapeType="1"/>
                  </p:cNvSpPr>
                  <p:nvPr/>
                </p:nvSpPr>
                <p:spPr bwMode="auto">
                  <a:xfrm flipH="1">
                    <a:off x="2141" y="1601"/>
                    <a:ext cx="52" cy="0"/>
                  </a:xfrm>
                  <a:prstGeom prst="line">
                    <a:avLst/>
                  </a:prstGeom>
                  <a:noFill/>
                  <a:ln w="12700">
                    <a:solidFill>
                      <a:schemeClr val="tx1"/>
                    </a:solidFill>
                    <a:round/>
                    <a:headEnd/>
                    <a:tailEnd/>
                  </a:ln>
                </p:spPr>
                <p:txBody>
                  <a:bodyPr/>
                  <a:lstStyle/>
                  <a:p>
                    <a:pPr algn="ctr"/>
                    <a:endParaRPr lang="en-US" sz="1300" dirty="0">
                      <a:latin typeface="+mn-lt"/>
                    </a:endParaRPr>
                  </a:p>
                </p:txBody>
              </p:sp>
              <p:sp>
                <p:nvSpPr>
                  <p:cNvPr id="165" name="Line 32"/>
                  <p:cNvSpPr>
                    <a:spLocks noChangeShapeType="1"/>
                  </p:cNvSpPr>
                  <p:nvPr/>
                </p:nvSpPr>
                <p:spPr bwMode="auto">
                  <a:xfrm flipH="1">
                    <a:off x="2196" y="1507"/>
                    <a:ext cx="52" cy="0"/>
                  </a:xfrm>
                  <a:prstGeom prst="line">
                    <a:avLst/>
                  </a:prstGeom>
                  <a:noFill/>
                  <a:ln w="12700">
                    <a:solidFill>
                      <a:schemeClr val="tx1"/>
                    </a:solidFill>
                    <a:round/>
                    <a:headEnd/>
                    <a:tailEnd/>
                  </a:ln>
                </p:spPr>
                <p:txBody>
                  <a:bodyPr/>
                  <a:lstStyle/>
                  <a:p>
                    <a:pPr algn="ctr"/>
                    <a:endParaRPr lang="en-US" sz="1300" dirty="0">
                      <a:latin typeface="+mn-lt"/>
                    </a:endParaRPr>
                  </a:p>
                </p:txBody>
              </p:sp>
              <p:sp>
                <p:nvSpPr>
                  <p:cNvPr id="166" name="Line 33"/>
                  <p:cNvSpPr>
                    <a:spLocks noChangeShapeType="1"/>
                  </p:cNvSpPr>
                  <p:nvPr/>
                </p:nvSpPr>
                <p:spPr bwMode="auto">
                  <a:xfrm flipH="1">
                    <a:off x="2141" y="1413"/>
                    <a:ext cx="52" cy="0"/>
                  </a:xfrm>
                  <a:prstGeom prst="line">
                    <a:avLst/>
                  </a:prstGeom>
                  <a:noFill/>
                  <a:ln w="12700">
                    <a:solidFill>
                      <a:schemeClr val="tx1"/>
                    </a:solidFill>
                    <a:round/>
                    <a:headEnd/>
                    <a:tailEnd/>
                  </a:ln>
                </p:spPr>
                <p:txBody>
                  <a:bodyPr/>
                  <a:lstStyle/>
                  <a:p>
                    <a:pPr algn="ctr"/>
                    <a:endParaRPr lang="en-US" sz="1300" dirty="0">
                      <a:latin typeface="+mn-lt"/>
                    </a:endParaRPr>
                  </a:p>
                </p:txBody>
              </p:sp>
              <p:sp>
                <p:nvSpPr>
                  <p:cNvPr id="167" name="Line 34"/>
                  <p:cNvSpPr>
                    <a:spLocks noChangeShapeType="1"/>
                  </p:cNvSpPr>
                  <p:nvPr/>
                </p:nvSpPr>
                <p:spPr bwMode="auto">
                  <a:xfrm flipH="1">
                    <a:off x="2196" y="1319"/>
                    <a:ext cx="52" cy="0"/>
                  </a:xfrm>
                  <a:prstGeom prst="line">
                    <a:avLst/>
                  </a:prstGeom>
                  <a:noFill/>
                  <a:ln w="12700">
                    <a:solidFill>
                      <a:schemeClr val="tx1"/>
                    </a:solidFill>
                    <a:round/>
                    <a:headEnd/>
                    <a:tailEnd/>
                  </a:ln>
                </p:spPr>
                <p:txBody>
                  <a:bodyPr/>
                  <a:lstStyle/>
                  <a:p>
                    <a:pPr algn="ctr"/>
                    <a:endParaRPr lang="en-US" sz="1300" dirty="0">
                      <a:latin typeface="+mn-lt"/>
                    </a:endParaRPr>
                  </a:p>
                </p:txBody>
              </p:sp>
              <p:sp>
                <p:nvSpPr>
                  <p:cNvPr id="168" name="Line 35"/>
                  <p:cNvSpPr>
                    <a:spLocks noChangeShapeType="1"/>
                  </p:cNvSpPr>
                  <p:nvPr/>
                </p:nvSpPr>
                <p:spPr bwMode="auto">
                  <a:xfrm flipH="1">
                    <a:off x="2141" y="1226"/>
                    <a:ext cx="52" cy="0"/>
                  </a:xfrm>
                  <a:prstGeom prst="line">
                    <a:avLst/>
                  </a:prstGeom>
                  <a:noFill/>
                  <a:ln w="12700">
                    <a:solidFill>
                      <a:schemeClr val="tx1"/>
                    </a:solidFill>
                    <a:round/>
                    <a:headEnd/>
                    <a:tailEnd/>
                  </a:ln>
                </p:spPr>
                <p:txBody>
                  <a:bodyPr/>
                  <a:lstStyle/>
                  <a:p>
                    <a:pPr algn="ctr"/>
                    <a:endParaRPr lang="en-US" sz="1300" dirty="0">
                      <a:latin typeface="+mn-lt"/>
                    </a:endParaRPr>
                  </a:p>
                </p:txBody>
              </p:sp>
            </p:grpSp>
            <p:cxnSp>
              <p:nvCxnSpPr>
                <p:cNvPr id="118" name="Straight Connector 117"/>
                <p:cNvCxnSpPr>
                  <a:stCxn id="95" idx="1"/>
                  <a:endCxn id="97" idx="3"/>
                </p:cNvCxnSpPr>
                <p:nvPr/>
              </p:nvCxnSpPr>
              <p:spPr>
                <a:xfrm rot="10800000" flipV="1">
                  <a:off x="6066433" y="4400836"/>
                  <a:ext cx="918070" cy="1145"/>
                </a:xfrm>
                <a:prstGeom prst="line">
                  <a:avLst/>
                </a:prstGeom>
                <a:ln w="22225" cmpd="dbl">
                  <a:solidFill>
                    <a:schemeClr val="tx1"/>
                  </a:solidFill>
                </a:ln>
              </p:spPr>
              <p:style>
                <a:lnRef idx="1">
                  <a:schemeClr val="accent1"/>
                </a:lnRef>
                <a:fillRef idx="0">
                  <a:schemeClr val="accent1"/>
                </a:fillRef>
                <a:effectRef idx="0">
                  <a:schemeClr val="accent1"/>
                </a:effectRef>
                <a:fontRef idx="minor">
                  <a:schemeClr val="tx1"/>
                </a:fontRef>
              </p:style>
            </p:cxnSp>
            <p:pic>
              <p:nvPicPr>
                <p:cNvPr id="119" name="Picture 26" descr="lsr"/>
                <p:cNvPicPr>
                  <a:picLocks noChangeAspect="1" noChangeArrowheads="1"/>
                </p:cNvPicPr>
                <p:nvPr/>
              </p:nvPicPr>
              <p:blipFill>
                <a:blip r:embed="rId5" cstate="print"/>
                <a:srcRect/>
                <a:stretch>
                  <a:fillRect/>
                </a:stretch>
              </p:blipFill>
              <p:spPr bwMode="auto">
                <a:xfrm>
                  <a:off x="5630348" y="3764564"/>
                  <a:ext cx="408898" cy="424769"/>
                </a:xfrm>
                <a:prstGeom prst="rect">
                  <a:avLst/>
                </a:prstGeom>
                <a:noFill/>
                <a:ln w="9525">
                  <a:noFill/>
                  <a:miter lim="800000"/>
                  <a:headEnd/>
                  <a:tailEnd/>
                </a:ln>
                <a:effectLst>
                  <a:outerShdw blurRad="50800" dist="50800" dir="5400000" sx="1000" sy="1000" algn="ctr" rotWithShape="0">
                    <a:srgbClr val="000000"/>
                  </a:outerShdw>
                </a:effectLst>
              </p:spPr>
            </p:pic>
            <p:sp>
              <p:nvSpPr>
                <p:cNvPr id="120" name="TextBox 119"/>
                <p:cNvSpPr txBox="1"/>
                <p:nvPr/>
              </p:nvSpPr>
              <p:spPr>
                <a:xfrm>
                  <a:off x="6169726" y="4357919"/>
                  <a:ext cx="750573" cy="263918"/>
                </a:xfrm>
                <a:prstGeom prst="rect">
                  <a:avLst/>
                </a:prstGeom>
                <a:noFill/>
              </p:spPr>
              <p:txBody>
                <a:bodyPr wrap="square" rtlCol="0">
                  <a:spAutoFit/>
                </a:bodyPr>
                <a:lstStyle/>
                <a:p>
                  <a:pPr algn="ctr">
                    <a:lnSpc>
                      <a:spcPct val="85000"/>
                    </a:lnSpc>
                  </a:pPr>
                  <a:r>
                    <a:rPr lang="en-US" sz="800" b="1" dirty="0" smtClean="0">
                      <a:latin typeface="+mn-lt"/>
                    </a:rPr>
                    <a:t>SHDSL</a:t>
                  </a:r>
                </a:p>
              </p:txBody>
            </p:sp>
            <p:sp>
              <p:nvSpPr>
                <p:cNvPr id="121" name="Text Box 9"/>
                <p:cNvSpPr txBox="1">
                  <a:spLocks noChangeArrowheads="1"/>
                </p:cNvSpPr>
                <p:nvPr/>
              </p:nvSpPr>
              <p:spPr bwMode="auto">
                <a:xfrm>
                  <a:off x="6074482" y="5609108"/>
                  <a:ext cx="662940" cy="149225"/>
                </a:xfrm>
                <a:prstGeom prst="rect">
                  <a:avLst/>
                </a:prstGeom>
                <a:noFill/>
                <a:ln w="9525">
                  <a:noFill/>
                  <a:miter lim="800000"/>
                  <a:headEnd/>
                  <a:tailEnd/>
                </a:ln>
              </p:spPr>
              <p:txBody>
                <a:bodyPr wrap="square" lIns="0" tIns="0" rIns="0" bIns="0" anchor="ctr" anchorCtr="1">
                  <a:spAutoFit/>
                </a:bodyPr>
                <a:lstStyle/>
                <a:p>
                  <a:pPr algn="ctr"/>
                  <a:r>
                    <a:rPr lang="en-US" sz="700" b="1" dirty="0" smtClean="0">
                      <a:latin typeface="+mn-lt"/>
                    </a:rPr>
                    <a:t>SDH</a:t>
                  </a:r>
                  <a:endParaRPr lang="en-US" sz="700" b="1" dirty="0">
                    <a:latin typeface="+mn-lt"/>
                  </a:endParaRPr>
                </a:p>
              </p:txBody>
            </p:sp>
            <p:cxnSp>
              <p:nvCxnSpPr>
                <p:cNvPr id="122" name="Straight Connector 121"/>
                <p:cNvCxnSpPr/>
                <p:nvPr/>
              </p:nvCxnSpPr>
              <p:spPr>
                <a:xfrm rot="10800000" flipV="1">
                  <a:off x="6667753" y="5649311"/>
                  <a:ext cx="253564" cy="18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AutoShape 31"/>
                <p:cNvSpPr>
                  <a:spLocks noChangeArrowheads="1"/>
                </p:cNvSpPr>
                <p:nvPr/>
              </p:nvSpPr>
              <p:spPr bwMode="auto">
                <a:xfrm>
                  <a:off x="6165955" y="5424741"/>
                  <a:ext cx="484369" cy="502031"/>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19" y="10800"/>
                      </a:moveTo>
                      <a:cubicBezTo>
                        <a:pt x="1619" y="15871"/>
                        <a:pt x="5729" y="19981"/>
                        <a:pt x="10800" y="19981"/>
                      </a:cubicBezTo>
                      <a:cubicBezTo>
                        <a:pt x="15871" y="19981"/>
                        <a:pt x="19981" y="15871"/>
                        <a:pt x="19981" y="10800"/>
                      </a:cubicBezTo>
                      <a:cubicBezTo>
                        <a:pt x="19981" y="5729"/>
                        <a:pt x="15871" y="1619"/>
                        <a:pt x="10800" y="1619"/>
                      </a:cubicBezTo>
                      <a:cubicBezTo>
                        <a:pt x="5729" y="1619"/>
                        <a:pt x="1619" y="5729"/>
                        <a:pt x="1619" y="10800"/>
                      </a:cubicBezTo>
                      <a:close/>
                    </a:path>
                  </a:pathLst>
                </a:custGeom>
                <a:gradFill rotWithShape="1">
                  <a:gsLst>
                    <a:gs pos="0">
                      <a:srgbClr val="FFF5E3"/>
                    </a:gs>
                    <a:gs pos="50000">
                      <a:srgbClr val="F6B686"/>
                    </a:gs>
                    <a:gs pos="100000">
                      <a:srgbClr val="FFF5E3"/>
                    </a:gs>
                  </a:gsLst>
                  <a:lin ang="2700000" scaled="1"/>
                </a:gradFill>
                <a:ln w="9525" algn="ctr">
                  <a:noFill/>
                  <a:round/>
                  <a:headEnd/>
                  <a:tailEnd/>
                </a:ln>
                <a:effectLst>
                  <a:prstShdw prst="shdw17" dist="17961" dir="2700000">
                    <a:srgbClr val="946D50"/>
                  </a:prstShdw>
                </a:effectLst>
              </p:spPr>
              <p:txBody>
                <a:bodyPr wrap="none" anchor="ctr"/>
                <a:lstStyle/>
                <a:p>
                  <a:pPr algn="ctr"/>
                  <a:endParaRPr lang="en-US" sz="1300" dirty="0">
                    <a:latin typeface="+mn-lt"/>
                  </a:endParaRPr>
                </a:p>
              </p:txBody>
            </p:sp>
            <p:cxnSp>
              <p:nvCxnSpPr>
                <p:cNvPr id="124" name="Straight Connector 123"/>
                <p:cNvCxnSpPr/>
                <p:nvPr/>
              </p:nvCxnSpPr>
              <p:spPr>
                <a:xfrm rot="16200000" flipH="1">
                  <a:off x="5825090" y="5377545"/>
                  <a:ext cx="5660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6110368" y="5651147"/>
                  <a:ext cx="522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7277351" y="2289638"/>
                  <a:ext cx="1042151" cy="508514"/>
                </a:xfrm>
                <a:prstGeom prst="rect">
                  <a:avLst/>
                </a:prstGeom>
                <a:noFill/>
              </p:spPr>
              <p:txBody>
                <a:bodyPr wrap="square" rtlCol="0">
                  <a:spAutoFit/>
                </a:bodyPr>
                <a:lstStyle/>
                <a:p>
                  <a:pPr algn="ctr">
                    <a:lnSpc>
                      <a:spcPct val="85000"/>
                    </a:lnSpc>
                  </a:pPr>
                  <a:r>
                    <a:rPr lang="en-US" sz="1100" b="1" dirty="0" smtClean="0">
                      <a:latin typeface="+mn-lt"/>
                    </a:rPr>
                    <a:t>Customer Premises</a:t>
                  </a:r>
                </a:p>
              </p:txBody>
            </p:sp>
            <p:pic>
              <p:nvPicPr>
                <p:cNvPr id="127" name="Picture 29" descr="branch"/>
                <p:cNvPicPr>
                  <a:picLocks noChangeAspect="1" noChangeArrowheads="1"/>
                </p:cNvPicPr>
                <p:nvPr/>
              </p:nvPicPr>
              <p:blipFill>
                <a:blip r:embed="rId6" cstate="print"/>
                <a:srcRect/>
                <a:stretch>
                  <a:fillRect/>
                </a:stretch>
              </p:blipFill>
              <p:spPr bwMode="auto">
                <a:xfrm>
                  <a:off x="8050730" y="2693934"/>
                  <a:ext cx="403125" cy="601528"/>
                </a:xfrm>
                <a:prstGeom prst="rect">
                  <a:avLst/>
                </a:prstGeom>
                <a:noFill/>
                <a:ln>
                  <a:miter lim="800000"/>
                  <a:headEnd/>
                  <a:tailEnd/>
                </a:ln>
              </p:spPr>
            </p:pic>
            <p:cxnSp>
              <p:nvCxnSpPr>
                <p:cNvPr id="128" name="Elbow Connector 127"/>
                <p:cNvCxnSpPr/>
                <p:nvPr/>
              </p:nvCxnSpPr>
              <p:spPr>
                <a:xfrm>
                  <a:off x="1703910" y="3656897"/>
                  <a:ext cx="914400" cy="914400"/>
                </a:xfrm>
                <a:prstGeom prst="bentConnector3">
                  <a:avLst>
                    <a:gd name="adj1" fmla="val 65238"/>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9" name="Picture 91" descr="rad4"/>
                <p:cNvPicPr>
                  <a:picLocks noChangeAspect="1" noChangeArrowheads="1"/>
                </p:cNvPicPr>
                <p:nvPr/>
              </p:nvPicPr>
              <p:blipFill>
                <a:blip r:embed="rId7" cstate="print"/>
                <a:srcRect/>
                <a:stretch>
                  <a:fillRect/>
                </a:stretch>
              </p:blipFill>
              <p:spPr bwMode="auto">
                <a:xfrm>
                  <a:off x="6877712" y="5463694"/>
                  <a:ext cx="691378" cy="277079"/>
                </a:xfrm>
                <a:prstGeom prst="rect">
                  <a:avLst/>
                </a:prstGeom>
                <a:noFill/>
                <a:ln w="9525">
                  <a:noFill/>
                  <a:miter lim="800000"/>
                  <a:headEnd/>
                  <a:tailEnd/>
                </a:ln>
              </p:spPr>
            </p:pic>
            <p:pic>
              <p:nvPicPr>
                <p:cNvPr id="130" name="Picture 91" descr="rad4"/>
                <p:cNvPicPr>
                  <a:picLocks noChangeAspect="1" noChangeArrowheads="1"/>
                </p:cNvPicPr>
                <p:nvPr/>
              </p:nvPicPr>
              <p:blipFill>
                <a:blip r:embed="rId7" cstate="print"/>
                <a:srcRect/>
                <a:stretch>
                  <a:fillRect/>
                </a:stretch>
              </p:blipFill>
              <p:spPr bwMode="auto">
                <a:xfrm>
                  <a:off x="6877712" y="2885956"/>
                  <a:ext cx="691378" cy="277079"/>
                </a:xfrm>
                <a:prstGeom prst="rect">
                  <a:avLst/>
                </a:prstGeom>
                <a:noFill/>
                <a:ln w="9525">
                  <a:noFill/>
                  <a:miter lim="800000"/>
                  <a:headEnd/>
                  <a:tailEnd/>
                </a:ln>
              </p:spPr>
            </p:pic>
            <p:sp>
              <p:nvSpPr>
                <p:cNvPr id="131" name="TextBox 130"/>
                <p:cNvSpPr txBox="1"/>
                <p:nvPr/>
              </p:nvSpPr>
              <p:spPr>
                <a:xfrm>
                  <a:off x="765376" y="4615913"/>
                  <a:ext cx="827319" cy="307776"/>
                </a:xfrm>
                <a:prstGeom prst="rect">
                  <a:avLst/>
                </a:prstGeom>
                <a:noFill/>
              </p:spPr>
              <p:txBody>
                <a:bodyPr wrap="square" rtlCol="0">
                  <a:spAutoFit/>
                </a:bodyPr>
                <a:lstStyle/>
                <a:p>
                  <a:pPr algn="ctr"/>
                  <a:r>
                    <a:rPr lang="en-US" sz="900" b="1" dirty="0" smtClean="0">
                      <a:latin typeface="+mn-lt"/>
                    </a:rPr>
                    <a:t>ETX-212A</a:t>
                  </a:r>
                  <a:endParaRPr lang="en-US" sz="900" dirty="0">
                    <a:latin typeface="+mn-lt"/>
                  </a:endParaRPr>
                </a:p>
              </p:txBody>
            </p:sp>
            <p:sp>
              <p:nvSpPr>
                <p:cNvPr id="132" name="TextBox 131"/>
                <p:cNvSpPr txBox="1"/>
                <p:nvPr/>
              </p:nvSpPr>
              <p:spPr>
                <a:xfrm>
                  <a:off x="1046646" y="3711860"/>
                  <a:ext cx="779695" cy="307776"/>
                </a:xfrm>
                <a:prstGeom prst="rect">
                  <a:avLst/>
                </a:prstGeom>
                <a:noFill/>
              </p:spPr>
              <p:txBody>
                <a:bodyPr wrap="square" rtlCol="0">
                  <a:spAutoFit/>
                </a:bodyPr>
                <a:lstStyle/>
                <a:p>
                  <a:pPr algn="ctr"/>
                  <a:r>
                    <a:rPr lang="en-US" sz="900" b="1" dirty="0" smtClean="0">
                      <a:latin typeface="+mn-lt"/>
                    </a:rPr>
                    <a:t>ETX-220A</a:t>
                  </a:r>
                  <a:endParaRPr lang="en-US" sz="900" dirty="0">
                    <a:latin typeface="+mn-lt"/>
                  </a:endParaRPr>
                </a:p>
              </p:txBody>
            </p:sp>
            <p:sp>
              <p:nvSpPr>
                <p:cNvPr id="133" name="TextBox 132"/>
                <p:cNvSpPr txBox="1"/>
                <p:nvPr/>
              </p:nvSpPr>
              <p:spPr>
                <a:xfrm>
                  <a:off x="932283" y="5659854"/>
                  <a:ext cx="1008295" cy="307776"/>
                </a:xfrm>
                <a:prstGeom prst="rect">
                  <a:avLst/>
                </a:prstGeom>
                <a:noFill/>
              </p:spPr>
              <p:txBody>
                <a:bodyPr wrap="square" rtlCol="0">
                  <a:spAutoFit/>
                </a:bodyPr>
                <a:lstStyle/>
                <a:p>
                  <a:pPr algn="ctr"/>
                  <a:r>
                    <a:rPr lang="en-US" sz="900" b="1" dirty="0" smtClean="0">
                      <a:latin typeface="+mn-lt"/>
                    </a:rPr>
                    <a:t>ETX-205A</a:t>
                  </a:r>
                  <a:endParaRPr lang="en-US" sz="900" dirty="0">
                    <a:latin typeface="+mn-lt"/>
                  </a:endParaRPr>
                </a:p>
              </p:txBody>
            </p:sp>
            <p:sp>
              <p:nvSpPr>
                <p:cNvPr id="134" name="TextBox 133"/>
                <p:cNvSpPr txBox="1"/>
                <p:nvPr/>
              </p:nvSpPr>
              <p:spPr>
                <a:xfrm>
                  <a:off x="1788788" y="3461902"/>
                  <a:ext cx="613952" cy="263918"/>
                </a:xfrm>
                <a:prstGeom prst="rect">
                  <a:avLst/>
                </a:prstGeom>
                <a:noFill/>
              </p:spPr>
              <p:txBody>
                <a:bodyPr wrap="square" rtlCol="0">
                  <a:spAutoFit/>
                </a:bodyPr>
                <a:lstStyle/>
                <a:p>
                  <a:pPr algn="ctr">
                    <a:lnSpc>
                      <a:spcPct val="85000"/>
                    </a:lnSpc>
                  </a:pPr>
                  <a:r>
                    <a:rPr lang="en-US" sz="800" b="1" dirty="0" smtClean="0">
                      <a:latin typeface="+mn-lt"/>
                    </a:rPr>
                    <a:t>10 </a:t>
                  </a:r>
                  <a:r>
                    <a:rPr lang="en-US" sz="800" b="1" dirty="0" err="1" smtClean="0">
                      <a:latin typeface="+mn-lt"/>
                    </a:rPr>
                    <a:t>GbE</a:t>
                  </a:r>
                  <a:endParaRPr lang="en-US" sz="800" b="1" dirty="0" smtClean="0">
                    <a:latin typeface="+mn-lt"/>
                  </a:endParaRPr>
                </a:p>
              </p:txBody>
            </p:sp>
            <p:sp>
              <p:nvSpPr>
                <p:cNvPr id="135" name="TextBox 134"/>
                <p:cNvSpPr txBox="1"/>
                <p:nvPr/>
              </p:nvSpPr>
              <p:spPr>
                <a:xfrm>
                  <a:off x="3411855" y="4243759"/>
                  <a:ext cx="868679" cy="263918"/>
                </a:xfrm>
                <a:prstGeom prst="rect">
                  <a:avLst/>
                </a:prstGeom>
                <a:noFill/>
              </p:spPr>
              <p:txBody>
                <a:bodyPr wrap="square" rtlCol="0">
                  <a:spAutoFit/>
                </a:bodyPr>
                <a:lstStyle/>
                <a:p>
                  <a:pPr algn="ctr">
                    <a:lnSpc>
                      <a:spcPct val="85000"/>
                    </a:lnSpc>
                  </a:pPr>
                  <a:r>
                    <a:rPr lang="en-US" sz="800" b="1" dirty="0" smtClean="0">
                      <a:latin typeface="+mn-lt"/>
                    </a:rPr>
                    <a:t>10 </a:t>
                  </a:r>
                  <a:r>
                    <a:rPr lang="en-US" sz="800" b="1" dirty="0" err="1" smtClean="0">
                      <a:latin typeface="+mn-lt"/>
                    </a:rPr>
                    <a:t>GbE</a:t>
                  </a:r>
                  <a:endParaRPr lang="en-US" sz="800" b="1" dirty="0" smtClean="0">
                    <a:latin typeface="+mn-lt"/>
                  </a:endParaRPr>
                </a:p>
              </p:txBody>
            </p:sp>
            <p:sp>
              <p:nvSpPr>
                <p:cNvPr id="136" name="TextBox 135"/>
                <p:cNvSpPr txBox="1"/>
                <p:nvPr/>
              </p:nvSpPr>
              <p:spPr>
                <a:xfrm>
                  <a:off x="6493580" y="5459554"/>
                  <a:ext cx="535575" cy="263918"/>
                </a:xfrm>
                <a:prstGeom prst="rect">
                  <a:avLst/>
                </a:prstGeom>
                <a:noFill/>
              </p:spPr>
              <p:txBody>
                <a:bodyPr wrap="square" rtlCol="0">
                  <a:spAutoFit/>
                </a:bodyPr>
                <a:lstStyle/>
                <a:p>
                  <a:pPr algn="ctr">
                    <a:lnSpc>
                      <a:spcPct val="85000"/>
                    </a:lnSpc>
                  </a:pPr>
                  <a:r>
                    <a:rPr lang="en-US" sz="800" b="1" dirty="0" smtClean="0">
                      <a:latin typeface="+mn-lt"/>
                    </a:rPr>
                    <a:t>NxE1</a:t>
                  </a:r>
                </a:p>
              </p:txBody>
            </p:sp>
            <p:cxnSp>
              <p:nvCxnSpPr>
                <p:cNvPr id="137" name="Straight Connector 136"/>
                <p:cNvCxnSpPr/>
                <p:nvPr/>
              </p:nvCxnSpPr>
              <p:spPr>
                <a:xfrm>
                  <a:off x="1468751" y="4623513"/>
                  <a:ext cx="10624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1476375" y="4466686"/>
                  <a:ext cx="831851" cy="263918"/>
                </a:xfrm>
                <a:prstGeom prst="rect">
                  <a:avLst/>
                </a:prstGeom>
                <a:noFill/>
              </p:spPr>
              <p:txBody>
                <a:bodyPr wrap="square" rtlCol="0">
                  <a:spAutoFit/>
                </a:bodyPr>
                <a:lstStyle/>
                <a:p>
                  <a:pPr algn="ctr">
                    <a:lnSpc>
                      <a:spcPct val="85000"/>
                    </a:lnSpc>
                  </a:pPr>
                  <a:r>
                    <a:rPr lang="en-US" sz="800" b="1" dirty="0" err="1" smtClean="0">
                      <a:latin typeface="+mn-lt"/>
                    </a:rPr>
                    <a:t>GbE</a:t>
                  </a:r>
                  <a:r>
                    <a:rPr lang="en-US" sz="800" b="1" dirty="0" smtClean="0">
                      <a:latin typeface="+mn-lt"/>
                    </a:rPr>
                    <a:t>/10GBE</a:t>
                  </a:r>
                </a:p>
              </p:txBody>
            </p:sp>
            <p:cxnSp>
              <p:nvCxnSpPr>
                <p:cNvPr id="139" name="Elbow Connector 138"/>
                <p:cNvCxnSpPr/>
                <p:nvPr/>
              </p:nvCxnSpPr>
              <p:spPr>
                <a:xfrm flipV="1">
                  <a:off x="1742494" y="4675786"/>
                  <a:ext cx="1110919" cy="926447"/>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40" name="Picture 91" descr="rad4"/>
                <p:cNvPicPr>
                  <a:picLocks noChangeAspect="1" noChangeArrowheads="1"/>
                </p:cNvPicPr>
                <p:nvPr/>
              </p:nvPicPr>
              <p:blipFill>
                <a:blip r:embed="rId7" cstate="print"/>
                <a:srcRect/>
                <a:stretch>
                  <a:fillRect/>
                </a:stretch>
              </p:blipFill>
              <p:spPr bwMode="auto">
                <a:xfrm>
                  <a:off x="1068534" y="5437566"/>
                  <a:ext cx="691378" cy="277079"/>
                </a:xfrm>
                <a:prstGeom prst="rect">
                  <a:avLst/>
                </a:prstGeom>
                <a:noFill/>
                <a:ln w="9525">
                  <a:noFill/>
                  <a:miter lim="800000"/>
                  <a:headEnd/>
                  <a:tailEnd/>
                </a:ln>
              </p:spPr>
            </p:pic>
            <p:sp>
              <p:nvSpPr>
                <p:cNvPr id="141" name="TextBox 140"/>
                <p:cNvSpPr txBox="1"/>
                <p:nvPr/>
              </p:nvSpPr>
              <p:spPr>
                <a:xfrm>
                  <a:off x="1766304" y="5442138"/>
                  <a:ext cx="451381" cy="263918"/>
                </a:xfrm>
                <a:prstGeom prst="rect">
                  <a:avLst/>
                </a:prstGeom>
                <a:noFill/>
              </p:spPr>
              <p:txBody>
                <a:bodyPr wrap="square" rtlCol="0">
                  <a:spAutoFit/>
                </a:bodyPr>
                <a:lstStyle/>
                <a:p>
                  <a:pPr algn="ctr">
                    <a:lnSpc>
                      <a:spcPct val="85000"/>
                    </a:lnSpc>
                  </a:pPr>
                  <a:r>
                    <a:rPr lang="en-US" sz="800" b="1" dirty="0" err="1" smtClean="0">
                      <a:latin typeface="+mn-lt"/>
                    </a:rPr>
                    <a:t>GbE</a:t>
                  </a:r>
                  <a:endParaRPr lang="en-US" sz="800" b="1" dirty="0" smtClean="0">
                    <a:latin typeface="+mn-lt"/>
                  </a:endParaRPr>
                </a:p>
              </p:txBody>
            </p:sp>
            <p:sp>
              <p:nvSpPr>
                <p:cNvPr id="142" name="TextBox 141"/>
                <p:cNvSpPr txBox="1"/>
                <p:nvPr/>
              </p:nvSpPr>
              <p:spPr>
                <a:xfrm>
                  <a:off x="1769182" y="2328826"/>
                  <a:ext cx="914400" cy="508514"/>
                </a:xfrm>
                <a:prstGeom prst="rect">
                  <a:avLst/>
                </a:prstGeom>
                <a:noFill/>
              </p:spPr>
              <p:txBody>
                <a:bodyPr wrap="square" rtlCol="0">
                  <a:spAutoFit/>
                </a:bodyPr>
                <a:lstStyle/>
                <a:p>
                  <a:pPr algn="ctr">
                    <a:lnSpc>
                      <a:spcPct val="85000"/>
                    </a:lnSpc>
                  </a:pPr>
                  <a:r>
                    <a:rPr lang="en-US" sz="1100" b="1" dirty="0" smtClean="0">
                      <a:latin typeface="+mn-lt"/>
                    </a:rPr>
                    <a:t>Access Network</a:t>
                  </a:r>
                </a:p>
              </p:txBody>
            </p:sp>
            <p:sp>
              <p:nvSpPr>
                <p:cNvPr id="143" name="Left-Right Arrow 142"/>
                <p:cNvSpPr/>
                <p:nvPr/>
              </p:nvSpPr>
              <p:spPr>
                <a:xfrm>
                  <a:off x="1551469" y="6242422"/>
                  <a:ext cx="5477691" cy="365760"/>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accent6">
                        <a:lumMod val="75000"/>
                      </a:schemeClr>
                    </a:solidFill>
                  </a:endParaRPr>
                </a:p>
              </p:txBody>
            </p:sp>
            <p:cxnSp>
              <p:nvCxnSpPr>
                <p:cNvPr id="144" name="Straight Connector 143"/>
                <p:cNvCxnSpPr/>
                <p:nvPr/>
              </p:nvCxnSpPr>
              <p:spPr>
                <a:xfrm rot="16200000" flipH="1">
                  <a:off x="6775820" y="6116267"/>
                  <a:ext cx="497848" cy="113"/>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33" idx="2"/>
                </p:cNvCxnSpPr>
                <p:nvPr/>
              </p:nvCxnSpPr>
              <p:spPr>
                <a:xfrm rot="16200000" flipH="1">
                  <a:off x="1162357" y="6241704"/>
                  <a:ext cx="549850" cy="1702"/>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6" name="Left-Right Arrow 145"/>
                <p:cNvSpPr/>
                <p:nvPr/>
              </p:nvSpPr>
              <p:spPr>
                <a:xfrm>
                  <a:off x="1551469" y="5964482"/>
                  <a:ext cx="1719072" cy="182880"/>
                </a:xfrm>
                <a:prstGeom prst="lef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p>
              </p:txBody>
            </p:sp>
            <p:sp>
              <p:nvSpPr>
                <p:cNvPr id="147" name="TextBox 146"/>
                <p:cNvSpPr txBox="1"/>
                <p:nvPr/>
              </p:nvSpPr>
              <p:spPr>
                <a:xfrm>
                  <a:off x="4236069" y="3188785"/>
                  <a:ext cx="1066825" cy="307776"/>
                </a:xfrm>
                <a:prstGeom prst="rect">
                  <a:avLst/>
                </a:prstGeom>
                <a:noFill/>
                <a:effectLst>
                  <a:outerShdw blurRad="50800" dist="50800" dir="5400000" algn="ctr" rotWithShape="0">
                    <a:srgbClr val="000000">
                      <a:alpha val="50000"/>
                    </a:srgbClr>
                  </a:outerShdw>
                </a:effectLst>
              </p:spPr>
              <p:txBody>
                <a:bodyPr wrap="square" rtlCol="0">
                  <a:spAutoFit/>
                </a:bodyPr>
                <a:lstStyle/>
                <a:p>
                  <a:pPr algn="ctr"/>
                  <a:r>
                    <a:rPr lang="en-US" sz="900" b="1" dirty="0" smtClean="0">
                      <a:latin typeface="+mn-lt"/>
                    </a:rPr>
                    <a:t>RADview-EMS</a:t>
                  </a:r>
                  <a:endParaRPr lang="en-US" sz="900" dirty="0">
                    <a:latin typeface="+mn-lt"/>
                  </a:endParaRPr>
                </a:p>
              </p:txBody>
            </p:sp>
            <p:sp>
              <p:nvSpPr>
                <p:cNvPr id="148" name="TextBox 147"/>
                <p:cNvSpPr txBox="1"/>
                <p:nvPr/>
              </p:nvSpPr>
              <p:spPr>
                <a:xfrm>
                  <a:off x="2085975" y="6101217"/>
                  <a:ext cx="4724399" cy="596146"/>
                </a:xfrm>
                <a:prstGeom prst="rect">
                  <a:avLst/>
                </a:prstGeom>
                <a:noFill/>
              </p:spPr>
              <p:txBody>
                <a:bodyPr wrap="square" rtlCol="0">
                  <a:spAutoFit/>
                </a:bodyPr>
                <a:lstStyle/>
                <a:p>
                  <a:pPr algn="ctr">
                    <a:lnSpc>
                      <a:spcPct val="85000"/>
                    </a:lnSpc>
                  </a:pPr>
                  <a:r>
                    <a:rPr lang="en-US" sz="1300" b="1" dirty="0" smtClean="0">
                      <a:solidFill>
                        <a:schemeClr val="bg1"/>
                      </a:solidFill>
                      <a:latin typeface="+mn-lt"/>
                    </a:rPr>
                    <a:t/>
                  </a:r>
                  <a:br>
                    <a:rPr lang="en-US" sz="1300" b="1" dirty="0" smtClean="0">
                      <a:solidFill>
                        <a:schemeClr val="bg1"/>
                      </a:solidFill>
                      <a:latin typeface="+mn-lt"/>
                    </a:rPr>
                  </a:br>
                  <a:r>
                    <a:rPr lang="en-US" sz="1300" b="1" dirty="0" smtClean="0">
                      <a:solidFill>
                        <a:schemeClr val="bg1"/>
                      </a:solidFill>
                      <a:latin typeface="+mn-lt"/>
                    </a:rPr>
                    <a:t>End 2 End SLA Assurance, PM </a:t>
                  </a:r>
                  <a:r>
                    <a:rPr lang="en-US" sz="1300" b="1" dirty="0" err="1" smtClean="0">
                      <a:solidFill>
                        <a:schemeClr val="bg1"/>
                      </a:solidFill>
                      <a:latin typeface="+mn-lt"/>
                    </a:rPr>
                    <a:t>manaGbEment</a:t>
                  </a:r>
                  <a:r>
                    <a:rPr lang="en-US" sz="1300" b="1" dirty="0" smtClean="0">
                      <a:solidFill>
                        <a:schemeClr val="bg1"/>
                      </a:solidFill>
                      <a:latin typeface="+mn-lt"/>
                    </a:rPr>
                    <a:t>, Resiliency</a:t>
                  </a:r>
                </a:p>
              </p:txBody>
            </p:sp>
            <p:pic>
              <p:nvPicPr>
                <p:cNvPr id="149" name="Picture 91" descr="rad4"/>
                <p:cNvPicPr>
                  <a:picLocks noChangeAspect="1" noChangeArrowheads="1"/>
                </p:cNvPicPr>
                <p:nvPr/>
              </p:nvPicPr>
              <p:blipFill>
                <a:blip r:embed="rId7" cstate="print"/>
                <a:srcRect/>
                <a:stretch>
                  <a:fillRect/>
                </a:stretch>
              </p:blipFill>
              <p:spPr bwMode="auto">
                <a:xfrm>
                  <a:off x="773894" y="4393626"/>
                  <a:ext cx="691378" cy="277079"/>
                </a:xfrm>
                <a:prstGeom prst="rect">
                  <a:avLst/>
                </a:prstGeom>
                <a:noFill/>
                <a:ln w="9525">
                  <a:noFill/>
                  <a:miter lim="800000"/>
                  <a:headEnd/>
                  <a:tailEnd/>
                </a:ln>
              </p:spPr>
            </p:pic>
            <p:cxnSp>
              <p:nvCxnSpPr>
                <p:cNvPr id="150" name="Straight Connector 149"/>
                <p:cNvCxnSpPr/>
                <p:nvPr/>
              </p:nvCxnSpPr>
              <p:spPr>
                <a:xfrm rot="10800000">
                  <a:off x="3607089" y="4667801"/>
                  <a:ext cx="48741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151" name="Picture 26" descr="lsr"/>
                <p:cNvPicPr>
                  <a:picLocks noChangeAspect="1" noChangeArrowheads="1"/>
                </p:cNvPicPr>
                <p:nvPr/>
              </p:nvPicPr>
              <p:blipFill>
                <a:blip r:embed="rId8" cstate="print"/>
                <a:srcRect/>
                <a:stretch>
                  <a:fillRect/>
                </a:stretch>
              </p:blipFill>
              <p:spPr bwMode="auto">
                <a:xfrm>
                  <a:off x="4015106" y="4397113"/>
                  <a:ext cx="400515" cy="416061"/>
                </a:xfrm>
                <a:prstGeom prst="rect">
                  <a:avLst/>
                </a:prstGeom>
                <a:noFill/>
                <a:ln w="9525">
                  <a:noFill/>
                  <a:miter lim="800000"/>
                  <a:headEnd/>
                  <a:tailEnd/>
                </a:ln>
                <a:effectLst>
                  <a:outerShdw blurRad="50800" dist="50800" dir="5400000" sx="1000" sy="1000" algn="ctr" rotWithShape="0">
                    <a:srgbClr val="000000"/>
                  </a:outerShdw>
                </a:effectLst>
              </p:spPr>
            </p:pic>
            <p:sp>
              <p:nvSpPr>
                <p:cNvPr id="152" name="Oval 151"/>
                <p:cNvSpPr/>
                <p:nvPr/>
              </p:nvSpPr>
              <p:spPr>
                <a:xfrm>
                  <a:off x="3800475" y="4462462"/>
                  <a:ext cx="71438" cy="35242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p>
              </p:txBody>
            </p:sp>
            <p:cxnSp>
              <p:nvCxnSpPr>
                <p:cNvPr id="153" name="Elbow Connector 152"/>
                <p:cNvCxnSpPr/>
                <p:nvPr/>
              </p:nvCxnSpPr>
              <p:spPr>
                <a:xfrm>
                  <a:off x="1682750" y="3679122"/>
                  <a:ext cx="914400" cy="914400"/>
                </a:xfrm>
                <a:prstGeom prst="bentConnector3">
                  <a:avLst>
                    <a:gd name="adj1" fmla="val 65238"/>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54" name="Picture 91" descr="rad4"/>
                <p:cNvPicPr>
                  <a:picLocks noChangeAspect="1" noChangeArrowheads="1"/>
                </p:cNvPicPr>
                <p:nvPr/>
              </p:nvPicPr>
              <p:blipFill>
                <a:blip r:embed="rId7" cstate="print"/>
                <a:srcRect/>
                <a:stretch>
                  <a:fillRect/>
                </a:stretch>
              </p:blipFill>
              <p:spPr bwMode="auto">
                <a:xfrm>
                  <a:off x="1032974" y="3479226"/>
                  <a:ext cx="691378" cy="277079"/>
                </a:xfrm>
                <a:prstGeom prst="rect">
                  <a:avLst/>
                </a:prstGeom>
                <a:noFill/>
                <a:ln w="9525">
                  <a:noFill/>
                  <a:miter lim="800000"/>
                  <a:headEnd/>
                  <a:tailEnd/>
                </a:ln>
              </p:spPr>
            </p:pic>
            <p:grpSp>
              <p:nvGrpSpPr>
                <p:cNvPr id="7" name="Group 7"/>
                <p:cNvGrpSpPr/>
                <p:nvPr/>
              </p:nvGrpSpPr>
              <p:grpSpPr>
                <a:xfrm>
                  <a:off x="2425925" y="4379694"/>
                  <a:ext cx="1222395" cy="690951"/>
                  <a:chOff x="1183640" y="4014650"/>
                  <a:chExt cx="1222395" cy="690951"/>
                </a:xfrm>
              </p:grpSpPr>
              <p:pic>
                <p:nvPicPr>
                  <p:cNvPr id="162" name="Picture 124" descr="rad26"/>
                  <p:cNvPicPr>
                    <a:picLocks noChangeAspect="1" noChangeArrowheads="1"/>
                  </p:cNvPicPr>
                  <p:nvPr/>
                </p:nvPicPr>
                <p:blipFill>
                  <a:blip r:embed="rId9" cstate="print"/>
                  <a:srcRect/>
                  <a:stretch>
                    <a:fillRect/>
                  </a:stretch>
                </p:blipFill>
                <p:spPr bwMode="auto">
                  <a:xfrm>
                    <a:off x="1183640" y="4014650"/>
                    <a:ext cx="1222395" cy="440599"/>
                  </a:xfrm>
                  <a:prstGeom prst="rect">
                    <a:avLst/>
                  </a:prstGeom>
                  <a:noFill/>
                  <a:ln w="9525">
                    <a:noFill/>
                    <a:miter lim="800000"/>
                    <a:headEnd/>
                    <a:tailEnd/>
                  </a:ln>
                </p:spPr>
              </p:pic>
              <p:sp>
                <p:nvSpPr>
                  <p:cNvPr id="163" name="TextBox 162"/>
                  <p:cNvSpPr txBox="1"/>
                  <p:nvPr/>
                </p:nvSpPr>
                <p:spPr>
                  <a:xfrm>
                    <a:off x="1410791" y="4397825"/>
                    <a:ext cx="914400" cy="307776"/>
                  </a:xfrm>
                  <a:prstGeom prst="rect">
                    <a:avLst/>
                  </a:prstGeom>
                  <a:noFill/>
                </p:spPr>
                <p:txBody>
                  <a:bodyPr wrap="square" rtlCol="0">
                    <a:spAutoFit/>
                  </a:bodyPr>
                  <a:lstStyle/>
                  <a:p>
                    <a:pPr algn="ctr"/>
                    <a:r>
                      <a:rPr lang="en-US" sz="900" b="1" dirty="0" smtClean="0">
                        <a:latin typeface="+mn-lt"/>
                      </a:rPr>
                      <a:t>ETX-5300A</a:t>
                    </a:r>
                    <a:endParaRPr lang="en-US" sz="900" dirty="0">
                      <a:latin typeface="+mn-lt"/>
                    </a:endParaRPr>
                  </a:p>
                </p:txBody>
              </p:sp>
            </p:grpSp>
            <p:cxnSp>
              <p:nvCxnSpPr>
                <p:cNvPr id="156" name="Straight Connector 155"/>
                <p:cNvCxnSpPr/>
                <p:nvPr/>
              </p:nvCxnSpPr>
              <p:spPr>
                <a:xfrm rot="16200000" flipH="1">
                  <a:off x="2672160" y="5512990"/>
                  <a:ext cx="1211263" cy="2382"/>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57" name="Picture 31" descr="Headquarters"/>
                <p:cNvPicPr>
                  <a:picLocks noChangeAspect="1" noChangeArrowheads="1"/>
                </p:cNvPicPr>
                <p:nvPr/>
              </p:nvPicPr>
              <p:blipFill>
                <a:blip r:embed="rId10" cstate="print"/>
                <a:srcRect/>
                <a:stretch>
                  <a:fillRect/>
                </a:stretch>
              </p:blipFill>
              <p:spPr bwMode="auto">
                <a:xfrm>
                  <a:off x="502090" y="2718570"/>
                  <a:ext cx="833438" cy="812800"/>
                </a:xfrm>
                <a:prstGeom prst="rect">
                  <a:avLst/>
                </a:prstGeom>
                <a:noFill/>
                <a:ln>
                  <a:miter lim="800000"/>
                  <a:headEnd/>
                  <a:tailEnd/>
                </a:ln>
              </p:spPr>
            </p:pic>
            <p:pic>
              <p:nvPicPr>
                <p:cNvPr id="158" name="Picture 29" descr="branch"/>
                <p:cNvPicPr>
                  <a:picLocks noChangeAspect="1" noChangeArrowheads="1"/>
                </p:cNvPicPr>
                <p:nvPr/>
              </p:nvPicPr>
              <p:blipFill>
                <a:blip r:embed="rId6" cstate="print"/>
                <a:srcRect/>
                <a:stretch>
                  <a:fillRect/>
                </a:stretch>
              </p:blipFill>
              <p:spPr bwMode="auto">
                <a:xfrm>
                  <a:off x="525779" y="4122872"/>
                  <a:ext cx="403125" cy="601528"/>
                </a:xfrm>
                <a:prstGeom prst="rect">
                  <a:avLst/>
                </a:prstGeom>
                <a:noFill/>
                <a:ln>
                  <a:miter lim="800000"/>
                  <a:headEnd/>
                  <a:tailEnd/>
                </a:ln>
              </p:spPr>
            </p:pic>
            <p:pic>
              <p:nvPicPr>
                <p:cNvPr id="159" name="Picture 29" descr="branch"/>
                <p:cNvPicPr>
                  <a:picLocks noChangeAspect="1" noChangeArrowheads="1"/>
                </p:cNvPicPr>
                <p:nvPr/>
              </p:nvPicPr>
              <p:blipFill>
                <a:blip r:embed="rId6" cstate="print"/>
                <a:srcRect/>
                <a:stretch>
                  <a:fillRect/>
                </a:stretch>
              </p:blipFill>
              <p:spPr bwMode="auto">
                <a:xfrm>
                  <a:off x="752116" y="5154967"/>
                  <a:ext cx="403125" cy="601528"/>
                </a:xfrm>
                <a:prstGeom prst="rect">
                  <a:avLst/>
                </a:prstGeom>
                <a:noFill/>
                <a:ln>
                  <a:miter lim="800000"/>
                  <a:headEnd/>
                  <a:tailEnd/>
                </a:ln>
              </p:spPr>
            </p:pic>
            <p:pic>
              <p:nvPicPr>
                <p:cNvPr id="160" name="Picture 31" descr="Headquarters"/>
                <p:cNvPicPr>
                  <a:picLocks noChangeAspect="1" noChangeArrowheads="1"/>
                </p:cNvPicPr>
                <p:nvPr/>
              </p:nvPicPr>
              <p:blipFill>
                <a:blip r:embed="rId10" cstate="print"/>
                <a:srcRect/>
                <a:stretch>
                  <a:fillRect/>
                </a:stretch>
              </p:blipFill>
              <p:spPr bwMode="auto">
                <a:xfrm>
                  <a:off x="7794541" y="3975493"/>
                  <a:ext cx="833438" cy="812800"/>
                </a:xfrm>
                <a:prstGeom prst="rect">
                  <a:avLst/>
                </a:prstGeom>
                <a:noFill/>
                <a:ln>
                  <a:miter lim="800000"/>
                  <a:headEnd/>
                  <a:tailEnd/>
                </a:ln>
              </p:spPr>
            </p:pic>
            <p:pic>
              <p:nvPicPr>
                <p:cNvPr id="161" name="Picture 29" descr="branch"/>
                <p:cNvPicPr>
                  <a:picLocks noChangeAspect="1" noChangeArrowheads="1"/>
                </p:cNvPicPr>
                <p:nvPr/>
              </p:nvPicPr>
              <p:blipFill>
                <a:blip r:embed="rId6" cstate="print"/>
                <a:srcRect/>
                <a:stretch>
                  <a:fillRect/>
                </a:stretch>
              </p:blipFill>
              <p:spPr bwMode="auto">
                <a:xfrm>
                  <a:off x="7848540" y="5379795"/>
                  <a:ext cx="403125" cy="601528"/>
                </a:xfrm>
                <a:prstGeom prst="rect">
                  <a:avLst/>
                </a:prstGeom>
                <a:noFill/>
                <a:ln>
                  <a:miter lim="800000"/>
                  <a:headEnd/>
                  <a:tailEnd/>
                </a:ln>
              </p:spPr>
            </p:pic>
          </p:grpSp>
          <p:pic>
            <p:nvPicPr>
              <p:cNvPr id="97" name="Picture 45"/>
              <p:cNvPicPr>
                <a:picLocks noChangeAspect="1" noChangeArrowheads="1"/>
              </p:cNvPicPr>
              <p:nvPr/>
            </p:nvPicPr>
            <p:blipFill>
              <a:blip r:embed="rId11" cstate="print"/>
              <a:srcRect/>
              <a:stretch>
                <a:fillRect/>
              </a:stretch>
            </p:blipFill>
            <p:spPr bwMode="auto">
              <a:xfrm>
                <a:off x="5833428" y="4185290"/>
                <a:ext cx="233004" cy="433387"/>
              </a:xfrm>
              <a:prstGeom prst="rect">
                <a:avLst/>
              </a:prstGeom>
              <a:noFill/>
              <a:ln>
                <a:miter lim="800000"/>
                <a:headEnd/>
                <a:tailEnd/>
              </a:ln>
            </p:spPr>
          </p:pic>
        </p:grpSp>
        <p:pic>
          <p:nvPicPr>
            <p:cNvPr id="95" name="Picture 91" descr="rad4"/>
            <p:cNvPicPr>
              <a:picLocks noChangeAspect="1" noChangeArrowheads="1"/>
            </p:cNvPicPr>
            <p:nvPr/>
          </p:nvPicPr>
          <p:blipFill>
            <a:blip r:embed="rId7" cstate="print"/>
            <a:srcRect/>
            <a:stretch>
              <a:fillRect/>
            </a:stretch>
          </p:blipFill>
          <p:spPr bwMode="auto">
            <a:xfrm>
              <a:off x="6841256" y="2619343"/>
              <a:ext cx="518534" cy="207809"/>
            </a:xfrm>
            <a:prstGeom prst="rect">
              <a:avLst/>
            </a:prstGeom>
            <a:noFill/>
            <a:ln w="9525">
              <a:noFill/>
              <a:miter lim="800000"/>
              <a:headEnd/>
              <a:tailEnd/>
            </a:ln>
          </p:spPr>
        </p:pic>
      </p:grpSp>
      <p:sp>
        <p:nvSpPr>
          <p:cNvPr id="41986" name="Rectangle 2"/>
          <p:cNvSpPr>
            <a:spLocks noGrp="1" noChangeArrowheads="1"/>
          </p:cNvSpPr>
          <p:nvPr>
            <p:ph type="title"/>
          </p:nvPr>
        </p:nvSpPr>
        <p:spPr/>
        <p:txBody>
          <a:bodyPr/>
          <a:lstStyle/>
          <a:p>
            <a:pPr eaLnBrk="1" hangingPunct="1"/>
            <a:r>
              <a:rPr lang="en-US" dirty="0" smtClean="0"/>
              <a:t>Performance Mgt. &amp; Accuracy</a:t>
            </a:r>
          </a:p>
        </p:txBody>
      </p:sp>
      <p:graphicFrame>
        <p:nvGraphicFramePr>
          <p:cNvPr id="1827865" name="Group 25"/>
          <p:cNvGraphicFramePr>
            <a:graphicFrameLocks noGrp="1"/>
          </p:cNvGraphicFramePr>
          <p:nvPr/>
        </p:nvGraphicFramePr>
        <p:xfrm>
          <a:off x="685589" y="4834173"/>
          <a:ext cx="7995072" cy="1716583"/>
        </p:xfrm>
        <a:graphic>
          <a:graphicData uri="http://schemas.openxmlformats.org/drawingml/2006/table">
            <a:tbl>
              <a:tblPr firstRow="1">
                <a:tableStyleId>{3C2FFA5D-87B4-456A-9821-1D502468CF0F}</a:tableStyleId>
              </a:tblPr>
              <a:tblGrid>
                <a:gridCol w="1791484"/>
                <a:gridCol w="1660357"/>
                <a:gridCol w="1573634"/>
                <a:gridCol w="1484799"/>
                <a:gridCol w="1484798"/>
              </a:tblGrid>
              <a:tr h="550627">
                <a:tc>
                  <a:txBody>
                    <a:bodyPr/>
                    <a:lstStyle/>
                    <a:p>
                      <a:pPr marL="0" marR="0" lvl="0" indent="0" algn="ctr" defTabSz="914400" rtl="0" eaLnBrk="1" fontAlgn="base" latinLnBrk="0" hangingPunct="1">
                        <a:lnSpc>
                          <a:spcPct val="100000"/>
                        </a:lnSpc>
                        <a:spcBef>
                          <a:spcPts val="0"/>
                        </a:spcBef>
                        <a:spcAft>
                          <a:spcPct val="0"/>
                        </a:spcAft>
                        <a:buClr>
                          <a:srgbClr val="4D4D4D"/>
                        </a:buClr>
                        <a:buSzTx/>
                        <a:buFontTx/>
                        <a:buNone/>
                        <a:tabLst/>
                        <a:defRPr/>
                      </a:pPr>
                      <a:r>
                        <a:rPr kumimoji="0" lang="en-US" sz="1400" u="none" strike="noStrike" cap="none" normalizeH="0" baseline="0" dirty="0" smtClean="0">
                          <a:ln>
                            <a:noFill/>
                          </a:ln>
                          <a:effectLst/>
                        </a:rPr>
                        <a:t>OAM  Technology</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R w="19050" cap="flat" cmpd="sng" algn="ctr">
                      <a:solidFill>
                        <a:schemeClr val="bg1"/>
                      </a:solidFill>
                      <a:prstDash val="solid"/>
                      <a:round/>
                      <a:headEnd type="none" w="med" len="med"/>
                      <a:tailEnd type="none" w="med" len="med"/>
                    </a:lnR>
                    <a:solidFill>
                      <a:srgbClr val="0000FF"/>
                    </a:solidFill>
                  </a:tcPr>
                </a:tc>
                <a:tc>
                  <a:txBody>
                    <a:bodyPr/>
                    <a:lstStyle/>
                    <a:p>
                      <a:pPr marL="0" marR="0" lvl="0" indent="0" algn="ctr" defTabSz="914400" rtl="0" eaLnBrk="1" fontAlgn="base" latinLnBrk="0" hangingPunct="1">
                        <a:lnSpc>
                          <a:spcPct val="100000"/>
                        </a:lnSpc>
                        <a:spcBef>
                          <a:spcPts val="0"/>
                        </a:spcBef>
                        <a:spcAft>
                          <a:spcPct val="0"/>
                        </a:spcAft>
                        <a:buClr>
                          <a:srgbClr val="4D4D4D"/>
                        </a:buClr>
                        <a:buSzTx/>
                        <a:buFontTx/>
                        <a:buNone/>
                        <a:tabLst/>
                      </a:pPr>
                      <a:r>
                        <a:rPr kumimoji="0" lang="en-US" sz="1400" u="none" strike="noStrike" cap="none" normalizeH="0" baseline="0" dirty="0" smtClean="0">
                          <a:ln>
                            <a:noFill/>
                          </a:ln>
                          <a:effectLst/>
                        </a:rPr>
                        <a:t>End-End/Last Segment</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0000FF"/>
                    </a:solidFill>
                  </a:tcPr>
                </a:tc>
                <a:tc>
                  <a:txBody>
                    <a:bodyPr/>
                    <a:lstStyle/>
                    <a:p>
                      <a:pPr marL="0" marR="0" lvl="0" indent="0" algn="ctr" defTabSz="914400" rtl="0" eaLnBrk="1" fontAlgn="base" latinLnBrk="0" hangingPunct="1">
                        <a:lnSpc>
                          <a:spcPct val="100000"/>
                        </a:lnSpc>
                        <a:spcBef>
                          <a:spcPts val="0"/>
                        </a:spcBef>
                        <a:spcAft>
                          <a:spcPct val="0"/>
                        </a:spcAft>
                        <a:buClr>
                          <a:srgbClr val="4D4D4D"/>
                        </a:buClr>
                        <a:buSzTx/>
                        <a:buFontTx/>
                        <a:buNone/>
                        <a:tabLst/>
                      </a:pPr>
                      <a:r>
                        <a:rPr kumimoji="0" lang="en-US" sz="1400" u="none" strike="noStrike" cap="none" normalizeH="0" baseline="0" dirty="0" smtClean="0">
                          <a:ln>
                            <a:noFill/>
                          </a:ln>
                          <a:effectLst/>
                        </a:rPr>
                        <a:t>Performance Monitoring</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0000FF"/>
                    </a:solidFill>
                  </a:tcPr>
                </a:tc>
                <a:tc>
                  <a:txBody>
                    <a:bodyPr/>
                    <a:lstStyle/>
                    <a:p>
                      <a:pPr marL="0" marR="0" lvl="0" indent="0" algn="ctr" defTabSz="914400" rtl="0" eaLnBrk="1" fontAlgn="base" latinLnBrk="0" hangingPunct="1">
                        <a:lnSpc>
                          <a:spcPct val="100000"/>
                        </a:lnSpc>
                        <a:spcBef>
                          <a:spcPts val="0"/>
                        </a:spcBef>
                        <a:spcAft>
                          <a:spcPct val="0"/>
                        </a:spcAft>
                        <a:buClr>
                          <a:srgbClr val="4D4D4D"/>
                        </a:buClr>
                        <a:buSzTx/>
                        <a:buFontTx/>
                        <a:buNone/>
                        <a:tabLst/>
                      </a:pPr>
                      <a:r>
                        <a:rPr kumimoji="0" lang="en-US" sz="1400" u="none" strike="noStrike" cap="none" normalizeH="0" baseline="0" dirty="0" smtClean="0">
                          <a:ln>
                            <a:noFill/>
                          </a:ln>
                          <a:effectLst/>
                        </a:rPr>
                        <a:t>Type</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0000FF"/>
                    </a:solidFill>
                  </a:tcPr>
                </a:tc>
                <a:tc>
                  <a:txBody>
                    <a:bodyPr/>
                    <a:lstStyle/>
                    <a:p>
                      <a:pPr marL="0" marR="0" lvl="0" indent="0" algn="ctr" defTabSz="914400" rtl="0" eaLnBrk="1" fontAlgn="base" latinLnBrk="0" hangingPunct="1">
                        <a:lnSpc>
                          <a:spcPct val="100000"/>
                        </a:lnSpc>
                        <a:spcBef>
                          <a:spcPts val="0"/>
                        </a:spcBef>
                        <a:spcAft>
                          <a:spcPct val="0"/>
                        </a:spcAft>
                        <a:buClr>
                          <a:srgbClr val="4D4D4D"/>
                        </a:buClr>
                        <a:buSzTx/>
                        <a:buFontTx/>
                        <a:buNone/>
                        <a:tabLst/>
                      </a:pPr>
                      <a:r>
                        <a:rPr kumimoji="0" lang="en-US" sz="1400" u="none" strike="noStrike" cap="none" normalizeH="0" baseline="0" dirty="0" smtClean="0">
                          <a:ln>
                            <a:noFill/>
                          </a:ln>
                          <a:effectLst/>
                        </a:rPr>
                        <a:t>Fault Propagation</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9050" cap="flat" cmpd="sng" algn="ctr">
                      <a:solidFill>
                        <a:schemeClr val="bg1"/>
                      </a:solidFill>
                      <a:prstDash val="solid"/>
                      <a:round/>
                      <a:headEnd type="none" w="med" len="med"/>
                      <a:tailEnd type="none" w="med" len="med"/>
                    </a:lnL>
                    <a:solidFill>
                      <a:srgbClr val="0000FF"/>
                    </a:solidFill>
                  </a:tcPr>
                </a:tc>
              </a:tr>
              <a:tr h="518160">
                <a:tc>
                  <a:txBody>
                    <a:bodyPr/>
                    <a:lstStyle/>
                    <a:p>
                      <a:pPr marL="0" marR="0" lvl="0" indent="0" algn="ctr" defTabSz="914400" rtl="0" eaLnBrk="1" fontAlgn="base" latinLnBrk="0" hangingPunct="1">
                        <a:lnSpc>
                          <a:spcPct val="100000"/>
                        </a:lnSpc>
                        <a:spcBef>
                          <a:spcPts val="0"/>
                        </a:spcBef>
                        <a:spcAft>
                          <a:spcPct val="0"/>
                        </a:spcAft>
                        <a:buClr>
                          <a:srgbClr val="4D4D4D"/>
                        </a:buClr>
                        <a:buSzTx/>
                        <a:buFontTx/>
                        <a:buNone/>
                        <a:tabLst/>
                      </a:pPr>
                      <a:r>
                        <a:rPr kumimoji="0" lang="en-US" sz="1400" u="none" strike="noStrike" cap="none" normalizeH="0" baseline="0" dirty="0" smtClean="0">
                          <a:ln>
                            <a:noFill/>
                          </a:ln>
                          <a:effectLst/>
                        </a:rPr>
                        <a:t>IEEE 802.3-2005 (formerly 802.3ah)</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rgbClr val="4D4D4D"/>
                        </a:buClr>
                        <a:buSzTx/>
                        <a:buFontTx/>
                        <a:buNone/>
                        <a:tabLst/>
                      </a:pPr>
                      <a:r>
                        <a:rPr kumimoji="0" lang="en-US" sz="1400" u="none" strike="noStrike" cap="none" normalizeH="0" baseline="0" dirty="0" smtClean="0">
                          <a:ln>
                            <a:noFill/>
                          </a:ln>
                          <a:effectLst/>
                        </a:rPr>
                        <a:t>Single Segment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rgbClr val="4D4D4D"/>
                        </a:buClr>
                        <a:buSzTx/>
                        <a:buFontTx/>
                        <a:buNone/>
                        <a:tabLst/>
                      </a:pPr>
                      <a:r>
                        <a:rPr kumimoji="0" lang="en-US" sz="1400" u="none" strike="noStrike" cap="none" normalizeH="0" baseline="0" dirty="0" smtClean="0">
                          <a:ln>
                            <a:noFill/>
                          </a:ln>
                          <a:effectLst/>
                        </a:rPr>
                        <a:t>No</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rgbClr val="4D4D4D"/>
                        </a:buClr>
                        <a:buSzTx/>
                        <a:buFontTx/>
                        <a:buNone/>
                        <a:tabLst/>
                      </a:pPr>
                      <a:r>
                        <a:rPr kumimoji="0" lang="en-US" sz="1400" u="none" strike="noStrike" cap="none" normalizeH="0" baseline="0" dirty="0" smtClean="0">
                          <a:ln>
                            <a:noFill/>
                          </a:ln>
                          <a:effectLst/>
                        </a:rPr>
                        <a:t>Link</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rgbClr val="4D4D4D"/>
                        </a:buClr>
                        <a:buSzTx/>
                        <a:buFontTx/>
                        <a:buNone/>
                        <a:tabLst/>
                      </a:pPr>
                      <a:r>
                        <a:rPr kumimoji="0" lang="en-US" sz="1400" u="none" strike="noStrike" cap="none" normalizeH="0" baseline="0" dirty="0" smtClean="0">
                          <a:ln>
                            <a:noFill/>
                          </a:ln>
                          <a:effectLst/>
                        </a:rPr>
                        <a:t>No</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r>
              <a:tr h="323898">
                <a:tc>
                  <a:txBody>
                    <a:bodyPr/>
                    <a:lstStyle/>
                    <a:p>
                      <a:pPr marL="0" marR="0" lvl="0" indent="0" algn="ctr" defTabSz="914400" rtl="0" eaLnBrk="1" fontAlgn="base" latinLnBrk="0" hangingPunct="1">
                        <a:lnSpc>
                          <a:spcPct val="100000"/>
                        </a:lnSpc>
                        <a:spcBef>
                          <a:spcPts val="0"/>
                        </a:spcBef>
                        <a:spcAft>
                          <a:spcPct val="0"/>
                        </a:spcAft>
                        <a:buClr>
                          <a:srgbClr val="4D4D4D"/>
                        </a:buClr>
                        <a:buSzTx/>
                        <a:buFontTx/>
                        <a:buNone/>
                        <a:tabLst/>
                      </a:pPr>
                      <a:r>
                        <a:rPr kumimoji="0" lang="en-US" sz="1400" u="none" strike="noStrike" cap="none" normalizeH="0" baseline="0" dirty="0" smtClean="0">
                          <a:ln>
                            <a:noFill/>
                          </a:ln>
                          <a:effectLst/>
                        </a:rPr>
                        <a:t>IEEE 802.1ag</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rgbClr val="4D4D4D"/>
                        </a:buClr>
                        <a:buSzTx/>
                        <a:buFontTx/>
                        <a:buNone/>
                        <a:tabLst/>
                      </a:pPr>
                      <a:r>
                        <a:rPr kumimoji="0" lang="en-US" sz="1400" u="none" strike="noStrike" cap="none" normalizeH="0" baseline="0" dirty="0" smtClean="0">
                          <a:ln>
                            <a:noFill/>
                          </a:ln>
                          <a:effectLst/>
                        </a:rPr>
                        <a:t>End-to-End</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rgbClr val="4D4D4D"/>
                        </a:buClr>
                        <a:buSzTx/>
                        <a:buFontTx/>
                        <a:buNone/>
                        <a:tabLst/>
                      </a:pPr>
                      <a:r>
                        <a:rPr kumimoji="0" lang="en-US" sz="1400" u="none" strike="noStrike" cap="none" normalizeH="0" baseline="0" dirty="0" smtClean="0">
                          <a:ln>
                            <a:noFill/>
                          </a:ln>
                          <a:effectLst/>
                        </a:rPr>
                        <a:t>No</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rgbClr val="4D4D4D"/>
                        </a:buClr>
                        <a:buSzTx/>
                        <a:buFontTx/>
                        <a:buNone/>
                        <a:tabLst/>
                      </a:pPr>
                      <a:r>
                        <a:rPr kumimoji="0" lang="en-US" sz="1400" u="none" strike="noStrike" cap="none" normalizeH="0" baseline="0" dirty="0" smtClean="0">
                          <a:ln>
                            <a:noFill/>
                          </a:ln>
                          <a:effectLst/>
                        </a:rPr>
                        <a:t>Connectivity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rgbClr val="4D4D4D"/>
                        </a:buClr>
                        <a:buSzTx/>
                        <a:buFontTx/>
                        <a:buNone/>
                        <a:tabLst/>
                      </a:pPr>
                      <a:r>
                        <a:rPr kumimoji="0" lang="en-US" sz="1400" u="none" strike="noStrike" cap="none" normalizeH="0" baseline="0" dirty="0" smtClean="0">
                          <a:ln>
                            <a:noFill/>
                          </a:ln>
                          <a:effectLst/>
                        </a:rPr>
                        <a:t>No</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r>
              <a:tr h="323898">
                <a:tc>
                  <a:txBody>
                    <a:bodyPr/>
                    <a:lstStyle/>
                    <a:p>
                      <a:pPr marL="0" marR="0" lvl="0" indent="0" algn="ctr" defTabSz="914400" rtl="0" eaLnBrk="1" fontAlgn="base" latinLnBrk="0" hangingPunct="1">
                        <a:lnSpc>
                          <a:spcPct val="100000"/>
                        </a:lnSpc>
                        <a:spcBef>
                          <a:spcPts val="0"/>
                        </a:spcBef>
                        <a:spcAft>
                          <a:spcPct val="0"/>
                        </a:spcAft>
                        <a:buClr>
                          <a:srgbClr val="4D4D4D"/>
                        </a:buClr>
                        <a:buSzTx/>
                        <a:buFontTx/>
                        <a:buNone/>
                        <a:tabLst/>
                      </a:pPr>
                      <a:r>
                        <a:rPr kumimoji="0" lang="en-US" sz="1400" u="none" strike="noStrike" cap="none" normalizeH="0" baseline="0" dirty="0" smtClean="0">
                          <a:ln>
                            <a:noFill/>
                          </a:ln>
                          <a:effectLst/>
                        </a:rPr>
                        <a:t>ITU-T Y.1731</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rgbClr val="4D4D4D"/>
                        </a:buClr>
                        <a:buSzTx/>
                        <a:buFontTx/>
                        <a:buNone/>
                        <a:tabLst/>
                      </a:pPr>
                      <a:r>
                        <a:rPr kumimoji="0" lang="en-US" sz="1400" u="none" strike="noStrike" cap="none" normalizeH="0" baseline="0" dirty="0" smtClean="0">
                          <a:ln>
                            <a:noFill/>
                          </a:ln>
                          <a:effectLst/>
                        </a:rPr>
                        <a:t>End-to-End</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rgbClr val="4D4D4D"/>
                        </a:buClr>
                        <a:buSzTx/>
                        <a:buFontTx/>
                        <a:buNone/>
                        <a:tabLst/>
                      </a:pPr>
                      <a:r>
                        <a:rPr kumimoji="0" lang="en-US" sz="1400" u="none" strike="noStrike" cap="none" normalizeH="0" baseline="0" dirty="0" smtClean="0">
                          <a:ln>
                            <a:noFill/>
                          </a:ln>
                          <a:effectLst/>
                        </a:rPr>
                        <a:t>Yes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rgbClr val="4D4D4D"/>
                        </a:buClr>
                        <a:buSzTx/>
                        <a:buFontTx/>
                        <a:buNone/>
                        <a:tabLst/>
                      </a:pPr>
                      <a:r>
                        <a:rPr kumimoji="0" lang="en-US" sz="1400" u="none" strike="noStrike" cap="none" normalizeH="0" baseline="0" dirty="0" smtClean="0">
                          <a:ln>
                            <a:noFill/>
                          </a:ln>
                          <a:effectLst/>
                        </a:rPr>
                        <a:t>Service</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rgbClr val="4D4D4D"/>
                        </a:buClr>
                        <a:buSzTx/>
                        <a:buFontTx/>
                        <a:buNone/>
                        <a:tabLst/>
                      </a:pPr>
                      <a:r>
                        <a:rPr kumimoji="0" lang="en-US" sz="1400" u="none" strike="noStrike" cap="none" normalizeH="0" baseline="0" dirty="0" smtClean="0">
                          <a:ln>
                            <a:noFill/>
                          </a:ln>
                          <a:effectLst/>
                        </a:rPr>
                        <a:t>Yes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r>
            </a:tbl>
          </a:graphicData>
        </a:graphic>
      </p:graphicFrame>
      <p:sp>
        <p:nvSpPr>
          <p:cNvPr id="87" name="Down Ribbon 86"/>
          <p:cNvSpPr/>
          <p:nvPr/>
        </p:nvSpPr>
        <p:spPr bwMode="auto">
          <a:xfrm rot="20610590">
            <a:off x="2022075" y="2129621"/>
            <a:ext cx="5369938" cy="1781695"/>
          </a:xfrm>
          <a:prstGeom prst="ribbon">
            <a:avLst/>
          </a:prstGeom>
          <a:solidFill>
            <a:srgbClr val="CC3300"/>
          </a:solidFill>
          <a:ln w="12700" cap="flat" cmpd="sng" algn="ctr">
            <a:solidFill>
              <a:schemeClr val="tx1"/>
            </a:solidFill>
            <a:prstDash val="solid"/>
            <a:round/>
            <a:headEnd type="none" w="med" len="med"/>
            <a:tailEnd type="none" w="med" len="med"/>
          </a:ln>
          <a:effectLst>
            <a:innerShdw blurRad="63500" dist="50800" dir="18900000">
              <a:prstClr val="black">
                <a:alpha val="50000"/>
              </a:prstClr>
            </a:innerShdw>
          </a:effectLst>
        </p:spPr>
        <p:txBody>
          <a:bodyPr vert="horz" wrap="square" lIns="82903" tIns="41455" rIns="82903" bIns="41455" numCol="1" rtlCol="0" anchor="ctr" anchorCtr="0" compatLnSpc="1">
            <a:prstTxWarp prst="textNoShape">
              <a:avLst/>
            </a:prstTxWarp>
          </a:bodyPr>
          <a:lstStyle/>
          <a:p>
            <a:pPr algn="ctr" defTabSz="829033"/>
            <a:r>
              <a:rPr lang="en-US" sz="2200" b="1" dirty="0" smtClean="0">
                <a:solidFill>
                  <a:schemeClr val="bg1"/>
                </a:solidFill>
                <a:latin typeface="+mn-lt"/>
              </a:rPr>
              <a:t>Hardware based OAM</a:t>
            </a:r>
          </a:p>
          <a:p>
            <a:pPr algn="ctr" defTabSz="829033"/>
            <a:r>
              <a:rPr lang="en-US" sz="2200" b="1" dirty="0" smtClean="0">
                <a:solidFill>
                  <a:schemeClr val="bg1"/>
                </a:solidFill>
                <a:latin typeface="+mn-lt"/>
              </a:rPr>
              <a:t>Micro-seconds </a:t>
            </a:r>
            <a:r>
              <a:rPr lang="en-US" sz="2200" b="1" dirty="0" err="1" smtClean="0">
                <a:solidFill>
                  <a:schemeClr val="bg1"/>
                </a:solidFill>
                <a:latin typeface="+mn-lt"/>
              </a:rPr>
              <a:t>Robast</a:t>
            </a:r>
            <a:r>
              <a:rPr lang="en-US" sz="2200" b="1" dirty="0" smtClean="0">
                <a:solidFill>
                  <a:schemeClr val="bg1"/>
                </a:solidFill>
                <a:latin typeface="+mn-lt"/>
              </a:rPr>
              <a:t> accuracy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27865"/>
                                        </p:tgtEl>
                                        <p:attrNameLst>
                                          <p:attrName>style.visibility</p:attrName>
                                        </p:attrNameLst>
                                      </p:cBhvr>
                                      <p:to>
                                        <p:strVal val="visible"/>
                                      </p:to>
                                    </p:set>
                                    <p:animEffect transition="in" filter="blinds(horizontal)">
                                      <p:cBhvr>
                                        <p:cTn id="7" dur="500"/>
                                        <p:tgtEl>
                                          <p:spTgt spid="182786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blinds(horizontal)">
                                      <p:cBhvr>
                                        <p:cTn id="1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Turn-Up</a:t>
            </a:r>
            <a:endParaRPr lang="en-US" dirty="0"/>
          </a:p>
        </p:txBody>
      </p:sp>
      <p:graphicFrame>
        <p:nvGraphicFramePr>
          <p:cNvPr id="132" name="Diagram 131"/>
          <p:cNvGraphicFramePr/>
          <p:nvPr/>
        </p:nvGraphicFramePr>
        <p:xfrm>
          <a:off x="163696" y="3592286"/>
          <a:ext cx="8601481" cy="3069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73"/>
          <p:cNvGrpSpPr/>
          <p:nvPr/>
        </p:nvGrpSpPr>
        <p:grpSpPr>
          <a:xfrm>
            <a:off x="1083519" y="1025951"/>
            <a:ext cx="6477000" cy="2392363"/>
            <a:chOff x="469558" y="1248022"/>
            <a:chExt cx="6477000" cy="2392363"/>
          </a:xfrm>
        </p:grpSpPr>
        <p:sp>
          <p:nvSpPr>
            <p:cNvPr id="65" name="Line 2"/>
            <p:cNvSpPr>
              <a:spLocks noChangeShapeType="1"/>
            </p:cNvSpPr>
            <p:nvPr/>
          </p:nvSpPr>
          <p:spPr bwMode="auto">
            <a:xfrm flipH="1">
              <a:off x="3212758" y="2467222"/>
              <a:ext cx="609600" cy="685800"/>
            </a:xfrm>
            <a:prstGeom prst="line">
              <a:avLst/>
            </a:prstGeom>
            <a:noFill/>
            <a:ln w="38100">
              <a:solidFill>
                <a:srgbClr val="5F5F5F"/>
              </a:solidFill>
              <a:round/>
              <a:headEnd/>
              <a:tailEnd/>
            </a:ln>
            <a:effectLst/>
          </p:spPr>
          <p:txBody>
            <a:bodyPr/>
            <a:lstStyle/>
            <a:p>
              <a:endParaRPr lang="en-US"/>
            </a:p>
          </p:txBody>
        </p:sp>
        <p:sp>
          <p:nvSpPr>
            <p:cNvPr id="66" name="Line 3"/>
            <p:cNvSpPr>
              <a:spLocks noChangeShapeType="1"/>
            </p:cNvSpPr>
            <p:nvPr/>
          </p:nvSpPr>
          <p:spPr bwMode="auto">
            <a:xfrm>
              <a:off x="2679358" y="2086222"/>
              <a:ext cx="1066800" cy="304800"/>
            </a:xfrm>
            <a:prstGeom prst="line">
              <a:avLst/>
            </a:prstGeom>
            <a:noFill/>
            <a:ln w="38100">
              <a:solidFill>
                <a:srgbClr val="5F5F5F"/>
              </a:solidFill>
              <a:round/>
              <a:headEnd/>
              <a:tailEnd/>
            </a:ln>
            <a:effectLst/>
          </p:spPr>
          <p:txBody>
            <a:bodyPr/>
            <a:lstStyle/>
            <a:p>
              <a:endParaRPr lang="en-US"/>
            </a:p>
          </p:txBody>
        </p:sp>
        <p:pic>
          <p:nvPicPr>
            <p:cNvPr id="67" name="Picture 4" descr="cloud2"/>
            <p:cNvPicPr>
              <a:picLocks noChangeAspect="1" noChangeArrowheads="1"/>
            </p:cNvPicPr>
            <p:nvPr/>
          </p:nvPicPr>
          <p:blipFill>
            <a:blip r:embed="rId8" cstate="print"/>
            <a:srcRect/>
            <a:stretch>
              <a:fillRect/>
            </a:stretch>
          </p:blipFill>
          <p:spPr bwMode="auto">
            <a:xfrm>
              <a:off x="3669958" y="1781422"/>
              <a:ext cx="2362200" cy="1349375"/>
            </a:xfrm>
            <a:prstGeom prst="rect">
              <a:avLst/>
            </a:prstGeom>
            <a:noFill/>
          </p:spPr>
        </p:pic>
        <p:sp>
          <p:nvSpPr>
            <p:cNvPr id="68" name="Line 5"/>
            <p:cNvSpPr>
              <a:spLocks noChangeShapeType="1"/>
            </p:cNvSpPr>
            <p:nvPr/>
          </p:nvSpPr>
          <p:spPr bwMode="auto">
            <a:xfrm flipV="1">
              <a:off x="3822358" y="2010022"/>
              <a:ext cx="1600200" cy="304800"/>
            </a:xfrm>
            <a:prstGeom prst="line">
              <a:avLst/>
            </a:prstGeom>
            <a:noFill/>
            <a:ln w="28575" cap="rnd">
              <a:solidFill>
                <a:srgbClr val="5F5F5F"/>
              </a:solidFill>
              <a:prstDash val="sysDot"/>
              <a:round/>
              <a:headEnd/>
              <a:tailEnd/>
            </a:ln>
            <a:effectLst/>
          </p:spPr>
          <p:txBody>
            <a:bodyPr/>
            <a:lstStyle/>
            <a:p>
              <a:endParaRPr lang="en-US"/>
            </a:p>
          </p:txBody>
        </p:sp>
        <p:sp>
          <p:nvSpPr>
            <p:cNvPr id="69" name="Line 6"/>
            <p:cNvSpPr>
              <a:spLocks noChangeShapeType="1"/>
            </p:cNvSpPr>
            <p:nvPr/>
          </p:nvSpPr>
          <p:spPr bwMode="auto">
            <a:xfrm>
              <a:off x="3974758" y="2619622"/>
              <a:ext cx="1524000" cy="228600"/>
            </a:xfrm>
            <a:prstGeom prst="line">
              <a:avLst/>
            </a:prstGeom>
            <a:noFill/>
            <a:ln w="28575" cap="rnd">
              <a:solidFill>
                <a:srgbClr val="5F5F5F"/>
              </a:solidFill>
              <a:prstDash val="sysDot"/>
              <a:round/>
              <a:headEnd/>
              <a:tailEnd/>
            </a:ln>
            <a:effectLst/>
          </p:spPr>
          <p:txBody>
            <a:bodyPr/>
            <a:lstStyle/>
            <a:p>
              <a:endParaRPr lang="en-US"/>
            </a:p>
          </p:txBody>
        </p:sp>
        <p:pic>
          <p:nvPicPr>
            <p:cNvPr id="70" name="Picture 7" descr="Router2"/>
            <p:cNvPicPr>
              <a:picLocks noChangeAspect="1" noChangeArrowheads="1"/>
            </p:cNvPicPr>
            <p:nvPr/>
          </p:nvPicPr>
          <p:blipFill>
            <a:blip r:embed="rId9" cstate="print"/>
            <a:srcRect/>
            <a:stretch>
              <a:fillRect/>
            </a:stretch>
          </p:blipFill>
          <p:spPr bwMode="auto">
            <a:xfrm>
              <a:off x="3517558" y="2238622"/>
              <a:ext cx="685800" cy="442913"/>
            </a:xfrm>
            <a:prstGeom prst="rect">
              <a:avLst/>
            </a:prstGeom>
            <a:noFill/>
          </p:spPr>
        </p:pic>
        <p:pic>
          <p:nvPicPr>
            <p:cNvPr id="71" name="Picture 8" descr="Router2"/>
            <p:cNvPicPr>
              <a:picLocks noChangeAspect="1" noChangeArrowheads="1"/>
            </p:cNvPicPr>
            <p:nvPr/>
          </p:nvPicPr>
          <p:blipFill>
            <a:blip r:embed="rId9" cstate="print"/>
            <a:srcRect/>
            <a:stretch>
              <a:fillRect/>
            </a:stretch>
          </p:blipFill>
          <p:spPr bwMode="auto">
            <a:xfrm>
              <a:off x="3517558" y="2162422"/>
              <a:ext cx="685800" cy="442913"/>
            </a:xfrm>
            <a:prstGeom prst="rect">
              <a:avLst/>
            </a:prstGeom>
            <a:noFill/>
          </p:spPr>
        </p:pic>
        <p:pic>
          <p:nvPicPr>
            <p:cNvPr id="72" name="Picture 9" descr="dertified"/>
            <p:cNvPicPr>
              <a:picLocks noChangeAspect="1" noChangeArrowheads="1"/>
            </p:cNvPicPr>
            <p:nvPr/>
          </p:nvPicPr>
          <p:blipFill>
            <a:blip r:embed="rId10" cstate="print"/>
            <a:srcRect/>
            <a:stretch>
              <a:fillRect/>
            </a:stretch>
          </p:blipFill>
          <p:spPr bwMode="auto">
            <a:xfrm>
              <a:off x="3974758" y="2086222"/>
              <a:ext cx="207963" cy="381000"/>
            </a:xfrm>
            <a:prstGeom prst="rect">
              <a:avLst/>
            </a:prstGeom>
            <a:noFill/>
          </p:spPr>
        </p:pic>
        <p:sp>
          <p:nvSpPr>
            <p:cNvPr id="73" name="Rectangle 10"/>
            <p:cNvSpPr>
              <a:spLocks noChangeArrowheads="1"/>
            </p:cNvSpPr>
            <p:nvPr/>
          </p:nvSpPr>
          <p:spPr bwMode="auto">
            <a:xfrm>
              <a:off x="3288958" y="2086222"/>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r>
                <a:rPr lang="en-US" sz="1000" dirty="0">
                  <a:latin typeface="Verdana" pitchFamily="34" charset="0"/>
                </a:rPr>
                <a:t>UNI</a:t>
              </a:r>
            </a:p>
          </p:txBody>
        </p:sp>
        <p:pic>
          <p:nvPicPr>
            <p:cNvPr id="82" name="Picture 21" descr="store"/>
            <p:cNvPicPr>
              <a:picLocks noChangeAspect="1" noChangeArrowheads="1"/>
            </p:cNvPicPr>
            <p:nvPr/>
          </p:nvPicPr>
          <p:blipFill>
            <a:blip r:embed="rId11" cstate="print"/>
            <a:srcRect/>
            <a:stretch>
              <a:fillRect/>
            </a:stretch>
          </p:blipFill>
          <p:spPr bwMode="auto">
            <a:xfrm>
              <a:off x="5917858" y="1248022"/>
              <a:ext cx="533400" cy="639763"/>
            </a:xfrm>
            <a:prstGeom prst="rect">
              <a:avLst/>
            </a:prstGeom>
            <a:noFill/>
          </p:spPr>
        </p:pic>
        <p:sp>
          <p:nvSpPr>
            <p:cNvPr id="83" name="Line 22"/>
            <p:cNvSpPr>
              <a:spLocks noChangeShapeType="1"/>
            </p:cNvSpPr>
            <p:nvPr/>
          </p:nvSpPr>
          <p:spPr bwMode="auto">
            <a:xfrm>
              <a:off x="5651158" y="2892672"/>
              <a:ext cx="914400" cy="228600"/>
            </a:xfrm>
            <a:prstGeom prst="line">
              <a:avLst/>
            </a:prstGeom>
            <a:noFill/>
            <a:ln w="38100">
              <a:solidFill>
                <a:srgbClr val="5F5F5F"/>
              </a:solidFill>
              <a:round/>
              <a:headEnd/>
              <a:tailEnd/>
            </a:ln>
            <a:effectLst/>
          </p:spPr>
          <p:txBody>
            <a:bodyPr/>
            <a:lstStyle/>
            <a:p>
              <a:endParaRPr lang="en-US"/>
            </a:p>
          </p:txBody>
        </p:sp>
        <p:pic>
          <p:nvPicPr>
            <p:cNvPr id="84" name="Picture 23" descr="Medium Enterprise"/>
            <p:cNvPicPr>
              <a:picLocks noChangeAspect="1" noChangeArrowheads="1"/>
            </p:cNvPicPr>
            <p:nvPr/>
          </p:nvPicPr>
          <p:blipFill>
            <a:blip r:embed="rId12" cstate="print"/>
            <a:srcRect/>
            <a:stretch>
              <a:fillRect/>
            </a:stretch>
          </p:blipFill>
          <p:spPr bwMode="auto">
            <a:xfrm>
              <a:off x="6209958" y="2571997"/>
              <a:ext cx="736600" cy="688975"/>
            </a:xfrm>
            <a:prstGeom prst="rect">
              <a:avLst/>
            </a:prstGeom>
            <a:noFill/>
          </p:spPr>
        </p:pic>
        <p:pic>
          <p:nvPicPr>
            <p:cNvPr id="85" name="Picture 24" descr="Remote DSLAM"/>
            <p:cNvPicPr>
              <a:picLocks noChangeAspect="1" noChangeArrowheads="1"/>
            </p:cNvPicPr>
            <p:nvPr/>
          </p:nvPicPr>
          <p:blipFill>
            <a:blip r:embed="rId13" cstate="print"/>
            <a:srcRect/>
            <a:stretch>
              <a:fillRect/>
            </a:stretch>
          </p:blipFill>
          <p:spPr bwMode="auto">
            <a:xfrm>
              <a:off x="6108358" y="2924422"/>
              <a:ext cx="457200" cy="293688"/>
            </a:xfrm>
            <a:prstGeom prst="rect">
              <a:avLst/>
            </a:prstGeom>
            <a:noFill/>
          </p:spPr>
        </p:pic>
        <p:sp>
          <p:nvSpPr>
            <p:cNvPr id="86" name="Text Box 25"/>
            <p:cNvSpPr txBox="1">
              <a:spLocks noChangeArrowheads="1"/>
            </p:cNvSpPr>
            <p:nvPr/>
          </p:nvSpPr>
          <p:spPr bwMode="auto">
            <a:xfrm>
              <a:off x="4203358" y="2314822"/>
              <a:ext cx="1828800" cy="214313"/>
            </a:xfrm>
            <a:prstGeom prst="rect">
              <a:avLst/>
            </a:prstGeom>
            <a:noFill/>
            <a:ln w="28575">
              <a:noFill/>
              <a:miter lim="800000"/>
              <a:headEnd/>
              <a:tailEnd/>
            </a:ln>
            <a:effectLst/>
          </p:spPr>
          <p:txBody>
            <a:bodyPr>
              <a:spAutoFit/>
            </a:bodyPr>
            <a:lstStyle/>
            <a:p>
              <a:pPr eaLnBrk="0" hangingPunct="0">
                <a:lnSpc>
                  <a:spcPct val="80000"/>
                </a:lnSpc>
              </a:pPr>
              <a:r>
                <a:rPr lang="en-US" sz="1000" dirty="0"/>
                <a:t>Carrier Ethernet Network</a:t>
              </a:r>
            </a:p>
          </p:txBody>
        </p:sp>
        <p:sp>
          <p:nvSpPr>
            <p:cNvPr id="87" name="Line 26"/>
            <p:cNvSpPr>
              <a:spLocks noChangeShapeType="1"/>
            </p:cNvSpPr>
            <p:nvPr/>
          </p:nvSpPr>
          <p:spPr bwMode="auto">
            <a:xfrm flipV="1">
              <a:off x="5498758" y="1781422"/>
              <a:ext cx="381000" cy="152400"/>
            </a:xfrm>
            <a:prstGeom prst="line">
              <a:avLst/>
            </a:prstGeom>
            <a:noFill/>
            <a:ln w="38100">
              <a:solidFill>
                <a:srgbClr val="5F5F5F"/>
              </a:solidFill>
              <a:round/>
              <a:headEnd/>
              <a:tailEnd/>
            </a:ln>
            <a:effectLst/>
          </p:spPr>
          <p:txBody>
            <a:bodyPr/>
            <a:lstStyle/>
            <a:p>
              <a:endParaRPr lang="en-US"/>
            </a:p>
          </p:txBody>
        </p:sp>
        <p:pic>
          <p:nvPicPr>
            <p:cNvPr id="88" name="Picture 27" descr="Remote DSLAM"/>
            <p:cNvPicPr>
              <a:picLocks noChangeAspect="1" noChangeArrowheads="1"/>
            </p:cNvPicPr>
            <p:nvPr/>
          </p:nvPicPr>
          <p:blipFill>
            <a:blip r:embed="rId14" cstate="print"/>
            <a:srcRect/>
            <a:stretch>
              <a:fillRect/>
            </a:stretch>
          </p:blipFill>
          <p:spPr bwMode="auto">
            <a:xfrm>
              <a:off x="5651158" y="1629022"/>
              <a:ext cx="533400" cy="342900"/>
            </a:xfrm>
            <a:prstGeom prst="rect">
              <a:avLst/>
            </a:prstGeom>
            <a:noFill/>
          </p:spPr>
        </p:pic>
        <p:sp>
          <p:nvSpPr>
            <p:cNvPr id="89" name="Rectangle 28"/>
            <p:cNvSpPr>
              <a:spLocks noChangeArrowheads="1"/>
            </p:cNvSpPr>
            <p:nvPr/>
          </p:nvSpPr>
          <p:spPr bwMode="auto">
            <a:xfrm>
              <a:off x="6032158" y="2010022"/>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r>
                <a:rPr lang="en-US" sz="1000" dirty="0">
                  <a:latin typeface="Verdana" pitchFamily="34" charset="0"/>
                </a:rPr>
                <a:t>CE</a:t>
              </a:r>
            </a:p>
          </p:txBody>
        </p:sp>
        <p:pic>
          <p:nvPicPr>
            <p:cNvPr id="90" name="Picture 29" descr="Router2"/>
            <p:cNvPicPr>
              <a:picLocks noChangeAspect="1" noChangeArrowheads="1"/>
            </p:cNvPicPr>
            <p:nvPr/>
          </p:nvPicPr>
          <p:blipFill>
            <a:blip r:embed="rId9" cstate="print"/>
            <a:srcRect/>
            <a:stretch>
              <a:fillRect/>
            </a:stretch>
          </p:blipFill>
          <p:spPr bwMode="auto">
            <a:xfrm>
              <a:off x="5270158" y="2587872"/>
              <a:ext cx="762000" cy="492125"/>
            </a:xfrm>
            <a:prstGeom prst="rect">
              <a:avLst/>
            </a:prstGeom>
            <a:noFill/>
          </p:spPr>
        </p:pic>
        <p:pic>
          <p:nvPicPr>
            <p:cNvPr id="91" name="Picture 30" descr="dertified"/>
            <p:cNvPicPr>
              <a:picLocks noChangeAspect="1" noChangeArrowheads="1"/>
            </p:cNvPicPr>
            <p:nvPr/>
          </p:nvPicPr>
          <p:blipFill>
            <a:blip r:embed="rId10" cstate="print"/>
            <a:srcRect/>
            <a:stretch>
              <a:fillRect/>
            </a:stretch>
          </p:blipFill>
          <p:spPr bwMode="auto">
            <a:xfrm>
              <a:off x="5803558" y="2587872"/>
              <a:ext cx="207963" cy="381000"/>
            </a:xfrm>
            <a:prstGeom prst="rect">
              <a:avLst/>
            </a:prstGeom>
            <a:noFill/>
          </p:spPr>
        </p:pic>
        <p:pic>
          <p:nvPicPr>
            <p:cNvPr id="92" name="Picture 31" descr="Router2"/>
            <p:cNvPicPr>
              <a:picLocks noChangeAspect="1" noChangeArrowheads="1"/>
            </p:cNvPicPr>
            <p:nvPr/>
          </p:nvPicPr>
          <p:blipFill>
            <a:blip r:embed="rId9" cstate="print"/>
            <a:srcRect/>
            <a:stretch>
              <a:fillRect/>
            </a:stretch>
          </p:blipFill>
          <p:spPr bwMode="auto">
            <a:xfrm>
              <a:off x="4965358" y="1781422"/>
              <a:ext cx="762000" cy="492125"/>
            </a:xfrm>
            <a:prstGeom prst="rect">
              <a:avLst/>
            </a:prstGeom>
            <a:noFill/>
            <a:ln w="28575" cap="rnd" algn="ctr">
              <a:noFill/>
              <a:prstDash val="sysDot"/>
              <a:miter lim="800000"/>
              <a:headEnd/>
              <a:tailEnd/>
            </a:ln>
            <a:effectLst/>
          </p:spPr>
        </p:pic>
        <p:pic>
          <p:nvPicPr>
            <p:cNvPr id="93" name="Picture 32" descr="dertified"/>
            <p:cNvPicPr>
              <a:picLocks noChangeAspect="1" noChangeArrowheads="1"/>
            </p:cNvPicPr>
            <p:nvPr/>
          </p:nvPicPr>
          <p:blipFill>
            <a:blip r:embed="rId10" cstate="print"/>
            <a:srcRect/>
            <a:stretch>
              <a:fillRect/>
            </a:stretch>
          </p:blipFill>
          <p:spPr bwMode="auto">
            <a:xfrm>
              <a:off x="5498758" y="1781422"/>
              <a:ext cx="207963" cy="381000"/>
            </a:xfrm>
            <a:prstGeom prst="rect">
              <a:avLst/>
            </a:prstGeom>
            <a:noFill/>
          </p:spPr>
        </p:pic>
        <p:sp>
          <p:nvSpPr>
            <p:cNvPr id="94" name="Rectangle 33"/>
            <p:cNvSpPr>
              <a:spLocks noChangeArrowheads="1"/>
            </p:cNvSpPr>
            <p:nvPr/>
          </p:nvSpPr>
          <p:spPr bwMode="auto">
            <a:xfrm>
              <a:off x="5651158" y="2086222"/>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r>
                <a:rPr lang="en-US" sz="1000" dirty="0">
                  <a:latin typeface="Verdana" pitchFamily="34" charset="0"/>
                </a:rPr>
                <a:t>UNI</a:t>
              </a:r>
            </a:p>
          </p:txBody>
        </p:sp>
        <p:sp>
          <p:nvSpPr>
            <p:cNvPr id="95" name="Rectangle 34"/>
            <p:cNvSpPr>
              <a:spLocks noChangeArrowheads="1"/>
            </p:cNvSpPr>
            <p:nvPr/>
          </p:nvSpPr>
          <p:spPr bwMode="auto">
            <a:xfrm>
              <a:off x="6184558" y="3229222"/>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r>
                <a:rPr lang="en-US" sz="1000" dirty="0">
                  <a:latin typeface="Verdana" pitchFamily="34" charset="0"/>
                </a:rPr>
                <a:t>CE</a:t>
              </a:r>
            </a:p>
          </p:txBody>
        </p:sp>
        <p:sp>
          <p:nvSpPr>
            <p:cNvPr id="96" name="Rectangle 35"/>
            <p:cNvSpPr>
              <a:spLocks noChangeArrowheads="1"/>
            </p:cNvSpPr>
            <p:nvPr/>
          </p:nvSpPr>
          <p:spPr bwMode="auto">
            <a:xfrm>
              <a:off x="5727358" y="3076822"/>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r>
                <a:rPr lang="en-US" sz="1000" dirty="0">
                  <a:latin typeface="Verdana" pitchFamily="34" charset="0"/>
                </a:rPr>
                <a:t>UNI</a:t>
              </a:r>
            </a:p>
          </p:txBody>
        </p:sp>
        <p:sp>
          <p:nvSpPr>
            <p:cNvPr id="111" name="Line 50"/>
            <p:cNvSpPr>
              <a:spLocks noChangeShapeType="1"/>
            </p:cNvSpPr>
            <p:nvPr/>
          </p:nvSpPr>
          <p:spPr bwMode="auto">
            <a:xfrm>
              <a:off x="2069758" y="2543422"/>
              <a:ext cx="1752600" cy="0"/>
            </a:xfrm>
            <a:prstGeom prst="line">
              <a:avLst/>
            </a:prstGeom>
            <a:noFill/>
            <a:ln w="38100">
              <a:solidFill>
                <a:srgbClr val="5F5F5F"/>
              </a:solidFill>
              <a:round/>
              <a:headEnd/>
              <a:tailEnd/>
            </a:ln>
            <a:effectLst/>
          </p:spPr>
          <p:txBody>
            <a:bodyPr/>
            <a:lstStyle/>
            <a:p>
              <a:endParaRPr lang="en-US"/>
            </a:p>
          </p:txBody>
        </p:sp>
        <p:sp>
          <p:nvSpPr>
            <p:cNvPr id="112" name="Text Box 51"/>
            <p:cNvSpPr txBox="1">
              <a:spLocks noChangeArrowheads="1"/>
            </p:cNvSpPr>
            <p:nvPr/>
          </p:nvSpPr>
          <p:spPr bwMode="auto">
            <a:xfrm>
              <a:off x="4050958" y="3229222"/>
              <a:ext cx="1600200" cy="274638"/>
            </a:xfrm>
            <a:prstGeom prst="rect">
              <a:avLst/>
            </a:prstGeom>
            <a:noFill/>
            <a:ln w="12700">
              <a:noFill/>
              <a:miter lim="800000"/>
              <a:headEnd/>
              <a:tailEnd/>
            </a:ln>
            <a:effectLst/>
          </p:spPr>
          <p:txBody>
            <a:bodyPr>
              <a:spAutoFit/>
            </a:bodyPr>
            <a:lstStyle/>
            <a:p>
              <a:pPr eaLnBrk="0" hangingPunct="0"/>
              <a:r>
                <a:rPr lang="en-US" sz="1200" dirty="0"/>
                <a:t>Point-to-Point EVC</a:t>
              </a:r>
            </a:p>
          </p:txBody>
        </p:sp>
        <p:sp>
          <p:nvSpPr>
            <p:cNvPr id="113" name="Line 52"/>
            <p:cNvSpPr>
              <a:spLocks noChangeShapeType="1"/>
            </p:cNvSpPr>
            <p:nvPr/>
          </p:nvSpPr>
          <p:spPr bwMode="auto">
            <a:xfrm flipV="1">
              <a:off x="4508158" y="2802185"/>
              <a:ext cx="304800" cy="457200"/>
            </a:xfrm>
            <a:prstGeom prst="line">
              <a:avLst/>
            </a:prstGeom>
            <a:noFill/>
            <a:ln w="19050">
              <a:solidFill>
                <a:schemeClr val="tx1"/>
              </a:solidFill>
              <a:round/>
              <a:headEnd/>
              <a:tailEnd type="triangle" w="med" len="med"/>
            </a:ln>
            <a:effectLst/>
          </p:spPr>
          <p:txBody>
            <a:bodyPr/>
            <a:lstStyle/>
            <a:p>
              <a:endParaRPr lang="en-US"/>
            </a:p>
          </p:txBody>
        </p:sp>
        <p:sp>
          <p:nvSpPr>
            <p:cNvPr id="114" name="Line 53"/>
            <p:cNvSpPr>
              <a:spLocks noChangeShapeType="1"/>
            </p:cNvSpPr>
            <p:nvPr/>
          </p:nvSpPr>
          <p:spPr bwMode="auto">
            <a:xfrm>
              <a:off x="1612558" y="2086222"/>
              <a:ext cx="914400" cy="0"/>
            </a:xfrm>
            <a:prstGeom prst="line">
              <a:avLst/>
            </a:prstGeom>
            <a:noFill/>
            <a:ln w="6350">
              <a:solidFill>
                <a:srgbClr val="5F5F5F"/>
              </a:solidFill>
              <a:round/>
              <a:headEnd/>
              <a:tailEnd/>
            </a:ln>
            <a:effectLst/>
          </p:spPr>
          <p:txBody>
            <a:bodyPr/>
            <a:lstStyle/>
            <a:p>
              <a:endParaRPr lang="en-US"/>
            </a:p>
          </p:txBody>
        </p:sp>
        <p:sp>
          <p:nvSpPr>
            <p:cNvPr id="115" name="Rectangle 54"/>
            <p:cNvSpPr>
              <a:spLocks noChangeArrowheads="1"/>
            </p:cNvSpPr>
            <p:nvPr/>
          </p:nvSpPr>
          <p:spPr bwMode="auto">
            <a:xfrm>
              <a:off x="2222158" y="2619622"/>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r>
                <a:rPr lang="en-US" sz="1000" dirty="0">
                  <a:latin typeface="Verdana" pitchFamily="34" charset="0"/>
                </a:rPr>
                <a:t>CE</a:t>
              </a:r>
            </a:p>
          </p:txBody>
        </p:sp>
        <p:sp>
          <p:nvSpPr>
            <p:cNvPr id="116" name="Line 55"/>
            <p:cNvSpPr>
              <a:spLocks noChangeShapeType="1"/>
            </p:cNvSpPr>
            <p:nvPr/>
          </p:nvSpPr>
          <p:spPr bwMode="auto">
            <a:xfrm flipV="1">
              <a:off x="4508158" y="2192585"/>
              <a:ext cx="228600" cy="1066800"/>
            </a:xfrm>
            <a:prstGeom prst="line">
              <a:avLst/>
            </a:prstGeom>
            <a:noFill/>
            <a:ln w="19050">
              <a:solidFill>
                <a:schemeClr val="tx1"/>
              </a:solidFill>
              <a:round/>
              <a:headEnd/>
              <a:tailEnd type="triangle" w="med" len="med"/>
            </a:ln>
            <a:effectLst/>
          </p:spPr>
          <p:txBody>
            <a:bodyPr/>
            <a:lstStyle/>
            <a:p>
              <a:endParaRPr lang="en-US"/>
            </a:p>
          </p:txBody>
        </p:sp>
        <p:sp>
          <p:nvSpPr>
            <p:cNvPr id="117" name="Text Box 56"/>
            <p:cNvSpPr txBox="1">
              <a:spLocks noChangeArrowheads="1"/>
            </p:cNvSpPr>
            <p:nvPr/>
          </p:nvSpPr>
          <p:spPr bwMode="auto">
            <a:xfrm>
              <a:off x="2755558" y="1552822"/>
              <a:ext cx="533400" cy="477054"/>
            </a:xfrm>
            <a:prstGeom prst="rect">
              <a:avLst/>
            </a:prstGeom>
            <a:noFill/>
            <a:ln w="12700" algn="ctr">
              <a:noFill/>
              <a:miter lim="800000"/>
              <a:headEnd/>
              <a:tailEnd/>
            </a:ln>
            <a:effectLst/>
          </p:spPr>
          <p:txBody>
            <a:bodyPr>
              <a:spAutoFit/>
            </a:bodyPr>
            <a:lstStyle/>
            <a:p>
              <a:pPr algn="ctr" eaLnBrk="0" hangingPunct="0"/>
              <a:r>
                <a:rPr lang="en-US" sz="1200" dirty="0"/>
                <a:t>ISP</a:t>
              </a:r>
            </a:p>
            <a:p>
              <a:pPr algn="ctr" eaLnBrk="0" hangingPunct="0"/>
              <a:r>
                <a:rPr lang="en-US" sz="1200" dirty="0"/>
                <a:t>POP</a:t>
              </a:r>
            </a:p>
          </p:txBody>
        </p:sp>
        <p:pic>
          <p:nvPicPr>
            <p:cNvPr id="118" name="Picture 57" descr="Internet"/>
            <p:cNvPicPr>
              <a:picLocks noChangeAspect="1" noChangeArrowheads="1"/>
            </p:cNvPicPr>
            <p:nvPr/>
          </p:nvPicPr>
          <p:blipFill>
            <a:blip r:embed="rId15" cstate="print"/>
            <a:srcRect/>
            <a:stretch>
              <a:fillRect/>
            </a:stretch>
          </p:blipFill>
          <p:spPr bwMode="auto">
            <a:xfrm>
              <a:off x="1155358" y="1781422"/>
              <a:ext cx="685800" cy="590550"/>
            </a:xfrm>
            <a:prstGeom prst="rect">
              <a:avLst/>
            </a:prstGeom>
            <a:noFill/>
          </p:spPr>
        </p:pic>
        <p:sp>
          <p:nvSpPr>
            <p:cNvPr id="119" name="Text Box 58"/>
            <p:cNvSpPr txBox="1">
              <a:spLocks noChangeArrowheads="1"/>
            </p:cNvSpPr>
            <p:nvPr/>
          </p:nvSpPr>
          <p:spPr bwMode="auto">
            <a:xfrm>
              <a:off x="469558" y="2086222"/>
              <a:ext cx="762000" cy="274638"/>
            </a:xfrm>
            <a:prstGeom prst="rect">
              <a:avLst/>
            </a:prstGeom>
            <a:noFill/>
            <a:ln w="12700" algn="ctr">
              <a:noFill/>
              <a:miter lim="800000"/>
              <a:headEnd/>
              <a:tailEnd/>
            </a:ln>
            <a:effectLst/>
          </p:spPr>
          <p:txBody>
            <a:bodyPr>
              <a:spAutoFit/>
            </a:bodyPr>
            <a:lstStyle/>
            <a:p>
              <a:pPr algn="r" eaLnBrk="0" hangingPunct="0"/>
              <a:r>
                <a:rPr lang="en-US" sz="1200" dirty="0"/>
                <a:t>Internet</a:t>
              </a:r>
            </a:p>
          </p:txBody>
        </p:sp>
        <p:pic>
          <p:nvPicPr>
            <p:cNvPr id="120" name="Picture 59" descr="Medium Enterprise"/>
            <p:cNvPicPr>
              <a:picLocks noChangeAspect="1" noChangeArrowheads="1"/>
            </p:cNvPicPr>
            <p:nvPr/>
          </p:nvPicPr>
          <p:blipFill>
            <a:blip r:embed="rId16" cstate="print"/>
            <a:srcRect/>
            <a:stretch>
              <a:fillRect/>
            </a:stretch>
          </p:blipFill>
          <p:spPr bwMode="auto">
            <a:xfrm>
              <a:off x="1536358" y="2391022"/>
              <a:ext cx="685800" cy="641350"/>
            </a:xfrm>
            <a:prstGeom prst="rect">
              <a:avLst/>
            </a:prstGeom>
            <a:noFill/>
          </p:spPr>
        </p:pic>
        <p:pic>
          <p:nvPicPr>
            <p:cNvPr id="121" name="Picture 60" descr="ServiceProvider Central Office"/>
            <p:cNvPicPr>
              <a:picLocks noChangeAspect="1" noChangeArrowheads="1"/>
            </p:cNvPicPr>
            <p:nvPr/>
          </p:nvPicPr>
          <p:blipFill>
            <a:blip r:embed="rId17" cstate="print"/>
            <a:srcRect/>
            <a:stretch>
              <a:fillRect/>
            </a:stretch>
          </p:blipFill>
          <p:spPr bwMode="auto">
            <a:xfrm>
              <a:off x="1993558" y="1781422"/>
              <a:ext cx="1066800" cy="641350"/>
            </a:xfrm>
            <a:prstGeom prst="rect">
              <a:avLst/>
            </a:prstGeom>
            <a:noFill/>
          </p:spPr>
        </p:pic>
        <p:sp>
          <p:nvSpPr>
            <p:cNvPr id="122" name="Text Box 61"/>
            <p:cNvSpPr txBox="1">
              <a:spLocks noChangeArrowheads="1"/>
            </p:cNvSpPr>
            <p:nvPr/>
          </p:nvSpPr>
          <p:spPr bwMode="auto">
            <a:xfrm>
              <a:off x="3365158" y="1522660"/>
              <a:ext cx="1143000" cy="600164"/>
            </a:xfrm>
            <a:prstGeom prst="rect">
              <a:avLst/>
            </a:prstGeom>
            <a:noFill/>
            <a:ln w="12700" algn="ctr">
              <a:noFill/>
              <a:miter lim="800000"/>
              <a:headEnd/>
              <a:tailEnd/>
            </a:ln>
            <a:effectLst/>
          </p:spPr>
          <p:txBody>
            <a:bodyPr>
              <a:spAutoFit/>
            </a:bodyPr>
            <a:lstStyle/>
            <a:p>
              <a:pPr algn="ctr" eaLnBrk="0" hangingPunct="0"/>
              <a:r>
                <a:rPr lang="en-US" sz="1100" dirty="0"/>
                <a:t>Service Multiplexed Ethernet UNI</a:t>
              </a:r>
            </a:p>
          </p:txBody>
        </p:sp>
        <p:pic>
          <p:nvPicPr>
            <p:cNvPr id="123" name="Picture 62" descr="Remote DSLAM"/>
            <p:cNvPicPr>
              <a:picLocks noChangeAspect="1" noChangeArrowheads="1"/>
            </p:cNvPicPr>
            <p:nvPr/>
          </p:nvPicPr>
          <p:blipFill>
            <a:blip r:embed="rId13" cstate="print"/>
            <a:srcRect/>
            <a:stretch>
              <a:fillRect/>
            </a:stretch>
          </p:blipFill>
          <p:spPr bwMode="auto">
            <a:xfrm>
              <a:off x="3060358" y="3076822"/>
              <a:ext cx="457200" cy="293688"/>
            </a:xfrm>
            <a:prstGeom prst="rect">
              <a:avLst/>
            </a:prstGeom>
            <a:noFill/>
          </p:spPr>
        </p:pic>
        <p:sp>
          <p:nvSpPr>
            <p:cNvPr id="124" name="Rectangle 63"/>
            <p:cNvSpPr>
              <a:spLocks noChangeArrowheads="1"/>
            </p:cNvSpPr>
            <p:nvPr/>
          </p:nvSpPr>
          <p:spPr bwMode="auto">
            <a:xfrm>
              <a:off x="3136558" y="3229222"/>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r>
                <a:rPr lang="en-US" sz="1000" dirty="0">
                  <a:latin typeface="Verdana" pitchFamily="34" charset="0"/>
                </a:rPr>
                <a:t>CE</a:t>
              </a:r>
            </a:p>
          </p:txBody>
        </p:sp>
        <p:pic>
          <p:nvPicPr>
            <p:cNvPr id="125" name="Picture 64" descr="Large Enterprise"/>
            <p:cNvPicPr>
              <a:picLocks noChangeAspect="1" noChangeArrowheads="1"/>
            </p:cNvPicPr>
            <p:nvPr/>
          </p:nvPicPr>
          <p:blipFill>
            <a:blip r:embed="rId18" cstate="print"/>
            <a:srcRect/>
            <a:stretch>
              <a:fillRect/>
            </a:stretch>
          </p:blipFill>
          <p:spPr bwMode="auto">
            <a:xfrm>
              <a:off x="2603158" y="2772022"/>
              <a:ext cx="579438" cy="868363"/>
            </a:xfrm>
            <a:prstGeom prst="rect">
              <a:avLst/>
            </a:prstGeom>
            <a:noFill/>
          </p:spPr>
        </p:pic>
      </p:grpSp>
      <p:grpSp>
        <p:nvGrpSpPr>
          <p:cNvPr id="4" name="Group 77"/>
          <p:cNvGrpSpPr/>
          <p:nvPr/>
        </p:nvGrpSpPr>
        <p:grpSpPr>
          <a:xfrm>
            <a:off x="3942710" y="378823"/>
            <a:ext cx="3751313" cy="497008"/>
            <a:chOff x="572493" y="2638077"/>
            <a:chExt cx="7985950" cy="1581845"/>
          </a:xfrm>
        </p:grpSpPr>
        <p:grpSp>
          <p:nvGrpSpPr>
            <p:cNvPr id="5" name="Group 96"/>
            <p:cNvGrpSpPr/>
            <p:nvPr/>
          </p:nvGrpSpPr>
          <p:grpSpPr>
            <a:xfrm>
              <a:off x="572493" y="2638077"/>
              <a:ext cx="3175634" cy="1581845"/>
              <a:chOff x="3168" y="0"/>
              <a:chExt cx="3175634" cy="1581845"/>
            </a:xfrm>
            <a:scene3d>
              <a:camera prst="orthographicFront"/>
              <a:lightRig rig="threePt" dir="t"/>
            </a:scene3d>
          </p:grpSpPr>
          <p:sp>
            <p:nvSpPr>
              <p:cNvPr id="130" name="Chevron 129"/>
              <p:cNvSpPr/>
              <p:nvPr/>
            </p:nvSpPr>
            <p:spPr>
              <a:xfrm>
                <a:off x="3168" y="0"/>
                <a:ext cx="3175634" cy="1581845"/>
              </a:xfrm>
              <a:prstGeom prst="chevron">
                <a:avLst/>
              </a:prstGeom>
              <a:solidFill>
                <a:schemeClr val="accent2"/>
              </a:solidFill>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1" name="Chevron 4"/>
              <p:cNvSpPr/>
              <p:nvPr/>
            </p:nvSpPr>
            <p:spPr>
              <a:xfrm>
                <a:off x="794091" y="0"/>
                <a:ext cx="1593789" cy="158184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lvl="0" algn="ctr" defTabSz="889000">
                  <a:lnSpc>
                    <a:spcPct val="85000"/>
                  </a:lnSpc>
                  <a:spcBef>
                    <a:spcPct val="0"/>
                  </a:spcBef>
                  <a:spcAft>
                    <a:spcPts val="0"/>
                  </a:spcAft>
                </a:pPr>
                <a:r>
                  <a:rPr lang="en-US" sz="1050" b="1" kern="1200" dirty="0" smtClean="0"/>
                  <a:t>Service</a:t>
                </a:r>
              </a:p>
              <a:p>
                <a:pPr lvl="0" algn="ctr" defTabSz="889000">
                  <a:lnSpc>
                    <a:spcPct val="85000"/>
                  </a:lnSpc>
                  <a:spcBef>
                    <a:spcPct val="0"/>
                  </a:spcBef>
                  <a:spcAft>
                    <a:spcPts val="0"/>
                  </a:spcAft>
                </a:pPr>
                <a:r>
                  <a:rPr lang="en-US" sz="1050" b="1" kern="1200" dirty="0" smtClean="0"/>
                  <a:t>Turn-up</a:t>
                </a:r>
                <a:endParaRPr lang="en-US" sz="1050" b="1" kern="1200" dirty="0"/>
              </a:p>
            </p:txBody>
          </p:sp>
        </p:grpSp>
        <p:grpSp>
          <p:nvGrpSpPr>
            <p:cNvPr id="6" name="Group 97"/>
            <p:cNvGrpSpPr/>
            <p:nvPr/>
          </p:nvGrpSpPr>
          <p:grpSpPr>
            <a:xfrm>
              <a:off x="2975177" y="2638077"/>
              <a:ext cx="3184639" cy="1581845"/>
              <a:chOff x="2719364" y="0"/>
              <a:chExt cx="3184639" cy="1581845"/>
            </a:xfrm>
            <a:scene3d>
              <a:camera prst="orthographicFront"/>
              <a:lightRig rig="threePt" dir="t"/>
            </a:scene3d>
          </p:grpSpPr>
          <p:sp>
            <p:nvSpPr>
              <p:cNvPr id="128" name="Chevron 127"/>
              <p:cNvSpPr/>
              <p:nvPr/>
            </p:nvSpPr>
            <p:spPr>
              <a:xfrm>
                <a:off x="2719364" y="0"/>
                <a:ext cx="3184639" cy="1581845"/>
              </a:xfrm>
              <a:prstGeom prst="chevron">
                <a:avLst/>
              </a:prstGeom>
              <a:solidFill>
                <a:schemeClr val="bg1">
                  <a:lumMod val="65000"/>
                </a:schemeClr>
              </a:solidFill>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9" name="Chevron 6"/>
              <p:cNvSpPr/>
              <p:nvPr/>
            </p:nvSpPr>
            <p:spPr>
              <a:xfrm>
                <a:off x="3510287" y="0"/>
                <a:ext cx="1602794" cy="158184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lvl="0" algn="ctr" defTabSz="889000">
                  <a:lnSpc>
                    <a:spcPct val="85000"/>
                  </a:lnSpc>
                  <a:spcBef>
                    <a:spcPct val="0"/>
                  </a:spcBef>
                  <a:spcAft>
                    <a:spcPts val="0"/>
                  </a:spcAft>
                </a:pPr>
                <a:r>
                  <a:rPr lang="en-US" sz="1050" b="1" kern="1200" dirty="0" smtClean="0"/>
                  <a:t>Ongoing </a:t>
                </a:r>
                <a:br>
                  <a:rPr lang="en-US" sz="1050" b="1" kern="1200" dirty="0" smtClean="0"/>
                </a:br>
                <a:r>
                  <a:rPr lang="en-US" sz="1050" b="1" kern="1200" dirty="0" smtClean="0"/>
                  <a:t>Monitoring</a:t>
                </a:r>
                <a:endParaRPr lang="en-US" sz="1050" b="1" kern="1200" dirty="0"/>
              </a:p>
            </p:txBody>
          </p:sp>
        </p:grpSp>
        <p:grpSp>
          <p:nvGrpSpPr>
            <p:cNvPr id="7" name="Group 103"/>
            <p:cNvGrpSpPr/>
            <p:nvPr/>
          </p:nvGrpSpPr>
          <p:grpSpPr>
            <a:xfrm>
              <a:off x="5373804" y="2638077"/>
              <a:ext cx="3184639" cy="1581845"/>
              <a:chOff x="5444566" y="0"/>
              <a:chExt cx="3184639" cy="1581845"/>
            </a:xfrm>
            <a:scene3d>
              <a:camera prst="orthographicFront"/>
              <a:lightRig rig="threePt" dir="t"/>
            </a:scene3d>
          </p:grpSpPr>
          <p:sp>
            <p:nvSpPr>
              <p:cNvPr id="105" name="Chevron 104"/>
              <p:cNvSpPr/>
              <p:nvPr/>
            </p:nvSpPr>
            <p:spPr>
              <a:xfrm>
                <a:off x="5444566" y="0"/>
                <a:ext cx="3184639" cy="1581845"/>
              </a:xfrm>
              <a:prstGeom prst="chevron">
                <a:avLst/>
              </a:prstGeom>
              <a:solidFill>
                <a:schemeClr val="bg1">
                  <a:lumMod val="65000"/>
                </a:schemeClr>
              </a:solidFill>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6" name="Chevron 8"/>
              <p:cNvSpPr/>
              <p:nvPr/>
            </p:nvSpPr>
            <p:spPr>
              <a:xfrm>
                <a:off x="6235489" y="0"/>
                <a:ext cx="1602794" cy="158184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900" b="1" kern="1200" dirty="0" smtClean="0"/>
                  <a:t>Fault Management</a:t>
                </a:r>
                <a:br>
                  <a:rPr lang="en-US" sz="900" b="1" kern="1200" dirty="0" smtClean="0"/>
                </a:br>
                <a:r>
                  <a:rPr lang="en-US" sz="900" b="1" kern="1200" dirty="0" smtClean="0"/>
                  <a:t> &amp; Recovery</a:t>
                </a:r>
                <a:endParaRPr lang="en-US" sz="900" b="1" kern="1200" dirty="0"/>
              </a:p>
            </p:txBody>
          </p:sp>
        </p:grpSp>
      </p:gr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124" y="262623"/>
            <a:ext cx="6766560" cy="644740"/>
          </a:xfrm>
        </p:spPr>
        <p:txBody>
          <a:bodyPr/>
          <a:lstStyle/>
          <a:p>
            <a:r>
              <a:rPr lang="en-US" dirty="0" smtClean="0"/>
              <a:t>Service Monitoring</a:t>
            </a:r>
            <a:endParaRPr lang="en-US" dirty="0"/>
          </a:p>
        </p:txBody>
      </p:sp>
      <p:graphicFrame>
        <p:nvGraphicFramePr>
          <p:cNvPr id="54" name="Diagram 53"/>
          <p:cNvGraphicFramePr/>
          <p:nvPr/>
        </p:nvGraphicFramePr>
        <p:xfrm>
          <a:off x="411893" y="3618409"/>
          <a:ext cx="8361405" cy="3069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73"/>
          <p:cNvGrpSpPr/>
          <p:nvPr/>
        </p:nvGrpSpPr>
        <p:grpSpPr>
          <a:xfrm>
            <a:off x="1083519" y="1025951"/>
            <a:ext cx="6477000" cy="2392363"/>
            <a:chOff x="469558" y="1248022"/>
            <a:chExt cx="6477000" cy="2392363"/>
          </a:xfrm>
        </p:grpSpPr>
        <p:sp>
          <p:nvSpPr>
            <p:cNvPr id="65" name="Line 2"/>
            <p:cNvSpPr>
              <a:spLocks noChangeShapeType="1"/>
            </p:cNvSpPr>
            <p:nvPr/>
          </p:nvSpPr>
          <p:spPr bwMode="auto">
            <a:xfrm flipH="1">
              <a:off x="3212758" y="2467222"/>
              <a:ext cx="609600" cy="685800"/>
            </a:xfrm>
            <a:prstGeom prst="line">
              <a:avLst/>
            </a:prstGeom>
            <a:noFill/>
            <a:ln w="38100">
              <a:solidFill>
                <a:srgbClr val="5F5F5F"/>
              </a:solidFill>
              <a:round/>
              <a:headEnd/>
              <a:tailEnd/>
            </a:ln>
            <a:effectLst/>
          </p:spPr>
          <p:txBody>
            <a:bodyPr/>
            <a:lstStyle/>
            <a:p>
              <a:endParaRPr lang="en-US"/>
            </a:p>
          </p:txBody>
        </p:sp>
        <p:sp>
          <p:nvSpPr>
            <p:cNvPr id="66" name="Line 3"/>
            <p:cNvSpPr>
              <a:spLocks noChangeShapeType="1"/>
            </p:cNvSpPr>
            <p:nvPr/>
          </p:nvSpPr>
          <p:spPr bwMode="auto">
            <a:xfrm>
              <a:off x="2679358" y="2086222"/>
              <a:ext cx="1066800" cy="304800"/>
            </a:xfrm>
            <a:prstGeom prst="line">
              <a:avLst/>
            </a:prstGeom>
            <a:noFill/>
            <a:ln w="38100">
              <a:solidFill>
                <a:srgbClr val="5F5F5F"/>
              </a:solidFill>
              <a:round/>
              <a:headEnd/>
              <a:tailEnd/>
            </a:ln>
            <a:effectLst/>
          </p:spPr>
          <p:txBody>
            <a:bodyPr/>
            <a:lstStyle/>
            <a:p>
              <a:endParaRPr lang="en-US"/>
            </a:p>
          </p:txBody>
        </p:sp>
        <p:pic>
          <p:nvPicPr>
            <p:cNvPr id="67" name="Picture 4" descr="cloud2"/>
            <p:cNvPicPr>
              <a:picLocks noChangeAspect="1" noChangeArrowheads="1"/>
            </p:cNvPicPr>
            <p:nvPr/>
          </p:nvPicPr>
          <p:blipFill>
            <a:blip r:embed="rId8" cstate="print"/>
            <a:srcRect/>
            <a:stretch>
              <a:fillRect/>
            </a:stretch>
          </p:blipFill>
          <p:spPr bwMode="auto">
            <a:xfrm>
              <a:off x="3669958" y="1781422"/>
              <a:ext cx="2362200" cy="1349375"/>
            </a:xfrm>
            <a:prstGeom prst="rect">
              <a:avLst/>
            </a:prstGeom>
            <a:noFill/>
          </p:spPr>
        </p:pic>
        <p:sp>
          <p:nvSpPr>
            <p:cNvPr id="68" name="Line 5"/>
            <p:cNvSpPr>
              <a:spLocks noChangeShapeType="1"/>
            </p:cNvSpPr>
            <p:nvPr/>
          </p:nvSpPr>
          <p:spPr bwMode="auto">
            <a:xfrm flipV="1">
              <a:off x="3822358" y="2010022"/>
              <a:ext cx="1600200" cy="304800"/>
            </a:xfrm>
            <a:prstGeom prst="line">
              <a:avLst/>
            </a:prstGeom>
            <a:noFill/>
            <a:ln w="28575" cap="rnd">
              <a:solidFill>
                <a:srgbClr val="5F5F5F"/>
              </a:solidFill>
              <a:prstDash val="sysDot"/>
              <a:round/>
              <a:headEnd/>
              <a:tailEnd/>
            </a:ln>
            <a:effectLst/>
          </p:spPr>
          <p:txBody>
            <a:bodyPr/>
            <a:lstStyle/>
            <a:p>
              <a:endParaRPr lang="en-US"/>
            </a:p>
          </p:txBody>
        </p:sp>
        <p:sp>
          <p:nvSpPr>
            <p:cNvPr id="69" name="Line 6"/>
            <p:cNvSpPr>
              <a:spLocks noChangeShapeType="1"/>
            </p:cNvSpPr>
            <p:nvPr/>
          </p:nvSpPr>
          <p:spPr bwMode="auto">
            <a:xfrm>
              <a:off x="3974758" y="2619622"/>
              <a:ext cx="1524000" cy="228600"/>
            </a:xfrm>
            <a:prstGeom prst="line">
              <a:avLst/>
            </a:prstGeom>
            <a:noFill/>
            <a:ln w="28575" cap="rnd">
              <a:solidFill>
                <a:srgbClr val="5F5F5F"/>
              </a:solidFill>
              <a:prstDash val="sysDot"/>
              <a:round/>
              <a:headEnd/>
              <a:tailEnd/>
            </a:ln>
            <a:effectLst/>
          </p:spPr>
          <p:txBody>
            <a:bodyPr/>
            <a:lstStyle/>
            <a:p>
              <a:endParaRPr lang="en-US"/>
            </a:p>
          </p:txBody>
        </p:sp>
        <p:pic>
          <p:nvPicPr>
            <p:cNvPr id="70" name="Picture 7" descr="Router2"/>
            <p:cNvPicPr>
              <a:picLocks noChangeAspect="1" noChangeArrowheads="1"/>
            </p:cNvPicPr>
            <p:nvPr/>
          </p:nvPicPr>
          <p:blipFill>
            <a:blip r:embed="rId9" cstate="print"/>
            <a:srcRect/>
            <a:stretch>
              <a:fillRect/>
            </a:stretch>
          </p:blipFill>
          <p:spPr bwMode="auto">
            <a:xfrm>
              <a:off x="3517558" y="2238622"/>
              <a:ext cx="685800" cy="442913"/>
            </a:xfrm>
            <a:prstGeom prst="rect">
              <a:avLst/>
            </a:prstGeom>
            <a:noFill/>
          </p:spPr>
        </p:pic>
        <p:pic>
          <p:nvPicPr>
            <p:cNvPr id="71" name="Picture 8" descr="Router2"/>
            <p:cNvPicPr>
              <a:picLocks noChangeAspect="1" noChangeArrowheads="1"/>
            </p:cNvPicPr>
            <p:nvPr/>
          </p:nvPicPr>
          <p:blipFill>
            <a:blip r:embed="rId9" cstate="print"/>
            <a:srcRect/>
            <a:stretch>
              <a:fillRect/>
            </a:stretch>
          </p:blipFill>
          <p:spPr bwMode="auto">
            <a:xfrm>
              <a:off x="3517558" y="2162422"/>
              <a:ext cx="685800" cy="442913"/>
            </a:xfrm>
            <a:prstGeom prst="rect">
              <a:avLst/>
            </a:prstGeom>
            <a:noFill/>
          </p:spPr>
        </p:pic>
        <p:pic>
          <p:nvPicPr>
            <p:cNvPr id="72" name="Picture 9" descr="dertified"/>
            <p:cNvPicPr>
              <a:picLocks noChangeAspect="1" noChangeArrowheads="1"/>
            </p:cNvPicPr>
            <p:nvPr/>
          </p:nvPicPr>
          <p:blipFill>
            <a:blip r:embed="rId10" cstate="print"/>
            <a:srcRect/>
            <a:stretch>
              <a:fillRect/>
            </a:stretch>
          </p:blipFill>
          <p:spPr bwMode="auto">
            <a:xfrm>
              <a:off x="3974758" y="2086222"/>
              <a:ext cx="207963" cy="381000"/>
            </a:xfrm>
            <a:prstGeom prst="rect">
              <a:avLst/>
            </a:prstGeom>
            <a:noFill/>
          </p:spPr>
        </p:pic>
        <p:sp>
          <p:nvSpPr>
            <p:cNvPr id="73" name="Rectangle 10"/>
            <p:cNvSpPr>
              <a:spLocks noChangeArrowheads="1"/>
            </p:cNvSpPr>
            <p:nvPr/>
          </p:nvSpPr>
          <p:spPr bwMode="auto">
            <a:xfrm>
              <a:off x="3288958" y="2086222"/>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r>
                <a:rPr lang="en-US" sz="1000" dirty="0">
                  <a:latin typeface="Verdana" pitchFamily="34" charset="0"/>
                </a:rPr>
                <a:t>UNI</a:t>
              </a:r>
            </a:p>
          </p:txBody>
        </p:sp>
        <p:pic>
          <p:nvPicPr>
            <p:cNvPr id="82" name="Picture 21" descr="store"/>
            <p:cNvPicPr>
              <a:picLocks noChangeAspect="1" noChangeArrowheads="1"/>
            </p:cNvPicPr>
            <p:nvPr/>
          </p:nvPicPr>
          <p:blipFill>
            <a:blip r:embed="rId11" cstate="print"/>
            <a:srcRect/>
            <a:stretch>
              <a:fillRect/>
            </a:stretch>
          </p:blipFill>
          <p:spPr bwMode="auto">
            <a:xfrm>
              <a:off x="5917858" y="1248022"/>
              <a:ext cx="533400" cy="639763"/>
            </a:xfrm>
            <a:prstGeom prst="rect">
              <a:avLst/>
            </a:prstGeom>
            <a:noFill/>
          </p:spPr>
        </p:pic>
        <p:sp>
          <p:nvSpPr>
            <p:cNvPr id="83" name="Line 22"/>
            <p:cNvSpPr>
              <a:spLocks noChangeShapeType="1"/>
            </p:cNvSpPr>
            <p:nvPr/>
          </p:nvSpPr>
          <p:spPr bwMode="auto">
            <a:xfrm>
              <a:off x="5651158" y="2892672"/>
              <a:ext cx="914400" cy="228600"/>
            </a:xfrm>
            <a:prstGeom prst="line">
              <a:avLst/>
            </a:prstGeom>
            <a:noFill/>
            <a:ln w="38100">
              <a:solidFill>
                <a:srgbClr val="5F5F5F"/>
              </a:solidFill>
              <a:round/>
              <a:headEnd/>
              <a:tailEnd/>
            </a:ln>
            <a:effectLst/>
          </p:spPr>
          <p:txBody>
            <a:bodyPr/>
            <a:lstStyle/>
            <a:p>
              <a:endParaRPr lang="en-US"/>
            </a:p>
          </p:txBody>
        </p:sp>
        <p:pic>
          <p:nvPicPr>
            <p:cNvPr id="84" name="Picture 23" descr="Medium Enterprise"/>
            <p:cNvPicPr>
              <a:picLocks noChangeAspect="1" noChangeArrowheads="1"/>
            </p:cNvPicPr>
            <p:nvPr/>
          </p:nvPicPr>
          <p:blipFill>
            <a:blip r:embed="rId12" cstate="print"/>
            <a:srcRect/>
            <a:stretch>
              <a:fillRect/>
            </a:stretch>
          </p:blipFill>
          <p:spPr bwMode="auto">
            <a:xfrm>
              <a:off x="6209958" y="2571997"/>
              <a:ext cx="736600" cy="688975"/>
            </a:xfrm>
            <a:prstGeom prst="rect">
              <a:avLst/>
            </a:prstGeom>
            <a:noFill/>
          </p:spPr>
        </p:pic>
        <p:pic>
          <p:nvPicPr>
            <p:cNvPr id="85" name="Picture 24" descr="Remote DSLAM"/>
            <p:cNvPicPr>
              <a:picLocks noChangeAspect="1" noChangeArrowheads="1"/>
            </p:cNvPicPr>
            <p:nvPr/>
          </p:nvPicPr>
          <p:blipFill>
            <a:blip r:embed="rId13" cstate="print"/>
            <a:srcRect/>
            <a:stretch>
              <a:fillRect/>
            </a:stretch>
          </p:blipFill>
          <p:spPr bwMode="auto">
            <a:xfrm>
              <a:off x="6108358" y="2924422"/>
              <a:ext cx="457200" cy="293688"/>
            </a:xfrm>
            <a:prstGeom prst="rect">
              <a:avLst/>
            </a:prstGeom>
            <a:noFill/>
          </p:spPr>
        </p:pic>
        <p:sp>
          <p:nvSpPr>
            <p:cNvPr id="86" name="Text Box 25"/>
            <p:cNvSpPr txBox="1">
              <a:spLocks noChangeArrowheads="1"/>
            </p:cNvSpPr>
            <p:nvPr/>
          </p:nvSpPr>
          <p:spPr bwMode="auto">
            <a:xfrm>
              <a:off x="4203358" y="2314822"/>
              <a:ext cx="1828800" cy="214313"/>
            </a:xfrm>
            <a:prstGeom prst="rect">
              <a:avLst/>
            </a:prstGeom>
            <a:noFill/>
            <a:ln w="28575">
              <a:noFill/>
              <a:miter lim="800000"/>
              <a:headEnd/>
              <a:tailEnd/>
            </a:ln>
            <a:effectLst/>
          </p:spPr>
          <p:txBody>
            <a:bodyPr>
              <a:spAutoFit/>
            </a:bodyPr>
            <a:lstStyle/>
            <a:p>
              <a:pPr eaLnBrk="0" hangingPunct="0">
                <a:lnSpc>
                  <a:spcPct val="80000"/>
                </a:lnSpc>
              </a:pPr>
              <a:r>
                <a:rPr lang="en-US" sz="1000" dirty="0"/>
                <a:t>Carrier Ethernet Network</a:t>
              </a:r>
            </a:p>
          </p:txBody>
        </p:sp>
        <p:sp>
          <p:nvSpPr>
            <p:cNvPr id="87" name="Line 26"/>
            <p:cNvSpPr>
              <a:spLocks noChangeShapeType="1"/>
            </p:cNvSpPr>
            <p:nvPr/>
          </p:nvSpPr>
          <p:spPr bwMode="auto">
            <a:xfrm flipV="1">
              <a:off x="5498758" y="1781422"/>
              <a:ext cx="381000" cy="152400"/>
            </a:xfrm>
            <a:prstGeom prst="line">
              <a:avLst/>
            </a:prstGeom>
            <a:noFill/>
            <a:ln w="38100">
              <a:solidFill>
                <a:srgbClr val="5F5F5F"/>
              </a:solidFill>
              <a:round/>
              <a:headEnd/>
              <a:tailEnd/>
            </a:ln>
            <a:effectLst/>
          </p:spPr>
          <p:txBody>
            <a:bodyPr/>
            <a:lstStyle/>
            <a:p>
              <a:endParaRPr lang="en-US"/>
            </a:p>
          </p:txBody>
        </p:sp>
        <p:pic>
          <p:nvPicPr>
            <p:cNvPr id="88" name="Picture 27" descr="Remote DSLAM"/>
            <p:cNvPicPr>
              <a:picLocks noChangeAspect="1" noChangeArrowheads="1"/>
            </p:cNvPicPr>
            <p:nvPr/>
          </p:nvPicPr>
          <p:blipFill>
            <a:blip r:embed="rId14" cstate="print"/>
            <a:srcRect/>
            <a:stretch>
              <a:fillRect/>
            </a:stretch>
          </p:blipFill>
          <p:spPr bwMode="auto">
            <a:xfrm>
              <a:off x="5651158" y="1629022"/>
              <a:ext cx="533400" cy="342900"/>
            </a:xfrm>
            <a:prstGeom prst="rect">
              <a:avLst/>
            </a:prstGeom>
            <a:noFill/>
          </p:spPr>
        </p:pic>
        <p:sp>
          <p:nvSpPr>
            <p:cNvPr id="89" name="Rectangle 28"/>
            <p:cNvSpPr>
              <a:spLocks noChangeArrowheads="1"/>
            </p:cNvSpPr>
            <p:nvPr/>
          </p:nvSpPr>
          <p:spPr bwMode="auto">
            <a:xfrm>
              <a:off x="6032158" y="2010022"/>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r>
                <a:rPr lang="en-US" sz="1000" dirty="0">
                  <a:latin typeface="Verdana" pitchFamily="34" charset="0"/>
                </a:rPr>
                <a:t>CE</a:t>
              </a:r>
            </a:p>
          </p:txBody>
        </p:sp>
        <p:pic>
          <p:nvPicPr>
            <p:cNvPr id="90" name="Picture 29" descr="Router2"/>
            <p:cNvPicPr>
              <a:picLocks noChangeAspect="1" noChangeArrowheads="1"/>
            </p:cNvPicPr>
            <p:nvPr/>
          </p:nvPicPr>
          <p:blipFill>
            <a:blip r:embed="rId9" cstate="print"/>
            <a:srcRect/>
            <a:stretch>
              <a:fillRect/>
            </a:stretch>
          </p:blipFill>
          <p:spPr bwMode="auto">
            <a:xfrm>
              <a:off x="5270158" y="2587872"/>
              <a:ext cx="762000" cy="492125"/>
            </a:xfrm>
            <a:prstGeom prst="rect">
              <a:avLst/>
            </a:prstGeom>
            <a:noFill/>
          </p:spPr>
        </p:pic>
        <p:pic>
          <p:nvPicPr>
            <p:cNvPr id="91" name="Picture 30" descr="dertified"/>
            <p:cNvPicPr>
              <a:picLocks noChangeAspect="1" noChangeArrowheads="1"/>
            </p:cNvPicPr>
            <p:nvPr/>
          </p:nvPicPr>
          <p:blipFill>
            <a:blip r:embed="rId10" cstate="print"/>
            <a:srcRect/>
            <a:stretch>
              <a:fillRect/>
            </a:stretch>
          </p:blipFill>
          <p:spPr bwMode="auto">
            <a:xfrm>
              <a:off x="5803558" y="2587872"/>
              <a:ext cx="207963" cy="381000"/>
            </a:xfrm>
            <a:prstGeom prst="rect">
              <a:avLst/>
            </a:prstGeom>
            <a:noFill/>
          </p:spPr>
        </p:pic>
        <p:pic>
          <p:nvPicPr>
            <p:cNvPr id="92" name="Picture 31" descr="Router2"/>
            <p:cNvPicPr>
              <a:picLocks noChangeAspect="1" noChangeArrowheads="1"/>
            </p:cNvPicPr>
            <p:nvPr/>
          </p:nvPicPr>
          <p:blipFill>
            <a:blip r:embed="rId9" cstate="print"/>
            <a:srcRect/>
            <a:stretch>
              <a:fillRect/>
            </a:stretch>
          </p:blipFill>
          <p:spPr bwMode="auto">
            <a:xfrm>
              <a:off x="4965358" y="1781422"/>
              <a:ext cx="762000" cy="492125"/>
            </a:xfrm>
            <a:prstGeom prst="rect">
              <a:avLst/>
            </a:prstGeom>
            <a:noFill/>
            <a:ln w="28575" cap="rnd" algn="ctr">
              <a:noFill/>
              <a:prstDash val="sysDot"/>
              <a:miter lim="800000"/>
              <a:headEnd/>
              <a:tailEnd/>
            </a:ln>
            <a:effectLst/>
          </p:spPr>
        </p:pic>
        <p:pic>
          <p:nvPicPr>
            <p:cNvPr id="93" name="Picture 32" descr="dertified"/>
            <p:cNvPicPr>
              <a:picLocks noChangeAspect="1" noChangeArrowheads="1"/>
            </p:cNvPicPr>
            <p:nvPr/>
          </p:nvPicPr>
          <p:blipFill>
            <a:blip r:embed="rId10" cstate="print"/>
            <a:srcRect/>
            <a:stretch>
              <a:fillRect/>
            </a:stretch>
          </p:blipFill>
          <p:spPr bwMode="auto">
            <a:xfrm>
              <a:off x="5498758" y="1781422"/>
              <a:ext cx="207963" cy="381000"/>
            </a:xfrm>
            <a:prstGeom prst="rect">
              <a:avLst/>
            </a:prstGeom>
            <a:noFill/>
          </p:spPr>
        </p:pic>
        <p:sp>
          <p:nvSpPr>
            <p:cNvPr id="94" name="Rectangle 33"/>
            <p:cNvSpPr>
              <a:spLocks noChangeArrowheads="1"/>
            </p:cNvSpPr>
            <p:nvPr/>
          </p:nvSpPr>
          <p:spPr bwMode="auto">
            <a:xfrm>
              <a:off x="5651158" y="2086222"/>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r>
                <a:rPr lang="en-US" sz="1000" dirty="0">
                  <a:latin typeface="Verdana" pitchFamily="34" charset="0"/>
                </a:rPr>
                <a:t>UNI</a:t>
              </a:r>
            </a:p>
          </p:txBody>
        </p:sp>
        <p:sp>
          <p:nvSpPr>
            <p:cNvPr id="95" name="Rectangle 34"/>
            <p:cNvSpPr>
              <a:spLocks noChangeArrowheads="1"/>
            </p:cNvSpPr>
            <p:nvPr/>
          </p:nvSpPr>
          <p:spPr bwMode="auto">
            <a:xfrm>
              <a:off x="6184558" y="3229222"/>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r>
                <a:rPr lang="en-US" sz="1000" dirty="0">
                  <a:latin typeface="Verdana" pitchFamily="34" charset="0"/>
                </a:rPr>
                <a:t>CE</a:t>
              </a:r>
            </a:p>
          </p:txBody>
        </p:sp>
        <p:sp>
          <p:nvSpPr>
            <p:cNvPr id="96" name="Rectangle 35"/>
            <p:cNvSpPr>
              <a:spLocks noChangeArrowheads="1"/>
            </p:cNvSpPr>
            <p:nvPr/>
          </p:nvSpPr>
          <p:spPr bwMode="auto">
            <a:xfrm>
              <a:off x="5727358" y="3076822"/>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r>
                <a:rPr lang="en-US" sz="1000" dirty="0">
                  <a:latin typeface="Verdana" pitchFamily="34" charset="0"/>
                </a:rPr>
                <a:t>UNI</a:t>
              </a:r>
            </a:p>
          </p:txBody>
        </p:sp>
        <p:sp>
          <p:nvSpPr>
            <p:cNvPr id="111" name="Line 50"/>
            <p:cNvSpPr>
              <a:spLocks noChangeShapeType="1"/>
            </p:cNvSpPr>
            <p:nvPr/>
          </p:nvSpPr>
          <p:spPr bwMode="auto">
            <a:xfrm>
              <a:off x="2069758" y="2543422"/>
              <a:ext cx="1752600" cy="0"/>
            </a:xfrm>
            <a:prstGeom prst="line">
              <a:avLst/>
            </a:prstGeom>
            <a:noFill/>
            <a:ln w="38100">
              <a:solidFill>
                <a:srgbClr val="5F5F5F"/>
              </a:solidFill>
              <a:round/>
              <a:headEnd/>
              <a:tailEnd/>
            </a:ln>
            <a:effectLst/>
          </p:spPr>
          <p:txBody>
            <a:bodyPr/>
            <a:lstStyle/>
            <a:p>
              <a:endParaRPr lang="en-US"/>
            </a:p>
          </p:txBody>
        </p:sp>
        <p:sp>
          <p:nvSpPr>
            <p:cNvPr id="112" name="Text Box 51"/>
            <p:cNvSpPr txBox="1">
              <a:spLocks noChangeArrowheads="1"/>
            </p:cNvSpPr>
            <p:nvPr/>
          </p:nvSpPr>
          <p:spPr bwMode="auto">
            <a:xfrm>
              <a:off x="4050958" y="3229222"/>
              <a:ext cx="1600200" cy="274638"/>
            </a:xfrm>
            <a:prstGeom prst="rect">
              <a:avLst/>
            </a:prstGeom>
            <a:noFill/>
            <a:ln w="12700">
              <a:noFill/>
              <a:miter lim="800000"/>
              <a:headEnd/>
              <a:tailEnd/>
            </a:ln>
            <a:effectLst/>
          </p:spPr>
          <p:txBody>
            <a:bodyPr>
              <a:spAutoFit/>
            </a:bodyPr>
            <a:lstStyle/>
            <a:p>
              <a:pPr eaLnBrk="0" hangingPunct="0"/>
              <a:r>
                <a:rPr lang="en-US" sz="1200" dirty="0"/>
                <a:t>Point-to-Point EVC</a:t>
              </a:r>
            </a:p>
          </p:txBody>
        </p:sp>
        <p:sp>
          <p:nvSpPr>
            <p:cNvPr id="113" name="Line 52"/>
            <p:cNvSpPr>
              <a:spLocks noChangeShapeType="1"/>
            </p:cNvSpPr>
            <p:nvPr/>
          </p:nvSpPr>
          <p:spPr bwMode="auto">
            <a:xfrm flipV="1">
              <a:off x="4508158" y="2802185"/>
              <a:ext cx="304800" cy="457200"/>
            </a:xfrm>
            <a:prstGeom prst="line">
              <a:avLst/>
            </a:prstGeom>
            <a:noFill/>
            <a:ln w="19050">
              <a:solidFill>
                <a:schemeClr val="tx1"/>
              </a:solidFill>
              <a:round/>
              <a:headEnd/>
              <a:tailEnd type="triangle" w="med" len="med"/>
            </a:ln>
            <a:effectLst/>
          </p:spPr>
          <p:txBody>
            <a:bodyPr/>
            <a:lstStyle/>
            <a:p>
              <a:endParaRPr lang="en-US"/>
            </a:p>
          </p:txBody>
        </p:sp>
        <p:sp>
          <p:nvSpPr>
            <p:cNvPr id="114" name="Line 53"/>
            <p:cNvSpPr>
              <a:spLocks noChangeShapeType="1"/>
            </p:cNvSpPr>
            <p:nvPr/>
          </p:nvSpPr>
          <p:spPr bwMode="auto">
            <a:xfrm>
              <a:off x="1612558" y="2086222"/>
              <a:ext cx="914400" cy="0"/>
            </a:xfrm>
            <a:prstGeom prst="line">
              <a:avLst/>
            </a:prstGeom>
            <a:noFill/>
            <a:ln w="6350">
              <a:solidFill>
                <a:srgbClr val="5F5F5F"/>
              </a:solidFill>
              <a:round/>
              <a:headEnd/>
              <a:tailEnd/>
            </a:ln>
            <a:effectLst/>
          </p:spPr>
          <p:txBody>
            <a:bodyPr/>
            <a:lstStyle/>
            <a:p>
              <a:endParaRPr lang="en-US"/>
            </a:p>
          </p:txBody>
        </p:sp>
        <p:sp>
          <p:nvSpPr>
            <p:cNvPr id="115" name="Rectangle 54"/>
            <p:cNvSpPr>
              <a:spLocks noChangeArrowheads="1"/>
            </p:cNvSpPr>
            <p:nvPr/>
          </p:nvSpPr>
          <p:spPr bwMode="auto">
            <a:xfrm>
              <a:off x="2222158" y="2619622"/>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r>
                <a:rPr lang="en-US" sz="1000" dirty="0">
                  <a:latin typeface="Verdana" pitchFamily="34" charset="0"/>
                </a:rPr>
                <a:t>CE</a:t>
              </a:r>
            </a:p>
          </p:txBody>
        </p:sp>
        <p:sp>
          <p:nvSpPr>
            <p:cNvPr id="116" name="Line 55"/>
            <p:cNvSpPr>
              <a:spLocks noChangeShapeType="1"/>
            </p:cNvSpPr>
            <p:nvPr/>
          </p:nvSpPr>
          <p:spPr bwMode="auto">
            <a:xfrm flipV="1">
              <a:off x="4508158" y="2192585"/>
              <a:ext cx="228600" cy="1066800"/>
            </a:xfrm>
            <a:prstGeom prst="line">
              <a:avLst/>
            </a:prstGeom>
            <a:noFill/>
            <a:ln w="19050">
              <a:solidFill>
                <a:schemeClr val="tx1"/>
              </a:solidFill>
              <a:round/>
              <a:headEnd/>
              <a:tailEnd type="triangle" w="med" len="med"/>
            </a:ln>
            <a:effectLst/>
          </p:spPr>
          <p:txBody>
            <a:bodyPr/>
            <a:lstStyle/>
            <a:p>
              <a:endParaRPr lang="en-US"/>
            </a:p>
          </p:txBody>
        </p:sp>
        <p:sp>
          <p:nvSpPr>
            <p:cNvPr id="117" name="Text Box 56"/>
            <p:cNvSpPr txBox="1">
              <a:spLocks noChangeArrowheads="1"/>
            </p:cNvSpPr>
            <p:nvPr/>
          </p:nvSpPr>
          <p:spPr bwMode="auto">
            <a:xfrm>
              <a:off x="2755558" y="1552822"/>
              <a:ext cx="533400" cy="477054"/>
            </a:xfrm>
            <a:prstGeom prst="rect">
              <a:avLst/>
            </a:prstGeom>
            <a:noFill/>
            <a:ln w="12700" algn="ctr">
              <a:noFill/>
              <a:miter lim="800000"/>
              <a:headEnd/>
              <a:tailEnd/>
            </a:ln>
            <a:effectLst/>
          </p:spPr>
          <p:txBody>
            <a:bodyPr>
              <a:spAutoFit/>
            </a:bodyPr>
            <a:lstStyle/>
            <a:p>
              <a:pPr algn="ctr" eaLnBrk="0" hangingPunct="0"/>
              <a:r>
                <a:rPr lang="en-US" sz="1200" dirty="0"/>
                <a:t>ISP</a:t>
              </a:r>
            </a:p>
            <a:p>
              <a:pPr algn="ctr" eaLnBrk="0" hangingPunct="0"/>
              <a:r>
                <a:rPr lang="en-US" sz="1200" dirty="0"/>
                <a:t>POP</a:t>
              </a:r>
            </a:p>
          </p:txBody>
        </p:sp>
        <p:pic>
          <p:nvPicPr>
            <p:cNvPr id="118" name="Picture 57" descr="Internet"/>
            <p:cNvPicPr>
              <a:picLocks noChangeAspect="1" noChangeArrowheads="1"/>
            </p:cNvPicPr>
            <p:nvPr/>
          </p:nvPicPr>
          <p:blipFill>
            <a:blip r:embed="rId15" cstate="print"/>
            <a:srcRect/>
            <a:stretch>
              <a:fillRect/>
            </a:stretch>
          </p:blipFill>
          <p:spPr bwMode="auto">
            <a:xfrm>
              <a:off x="1155358" y="1781422"/>
              <a:ext cx="685800" cy="590550"/>
            </a:xfrm>
            <a:prstGeom prst="rect">
              <a:avLst/>
            </a:prstGeom>
            <a:noFill/>
          </p:spPr>
        </p:pic>
        <p:sp>
          <p:nvSpPr>
            <p:cNvPr id="119" name="Text Box 58"/>
            <p:cNvSpPr txBox="1">
              <a:spLocks noChangeArrowheads="1"/>
            </p:cNvSpPr>
            <p:nvPr/>
          </p:nvSpPr>
          <p:spPr bwMode="auto">
            <a:xfrm>
              <a:off x="469558" y="2086222"/>
              <a:ext cx="762000" cy="274638"/>
            </a:xfrm>
            <a:prstGeom prst="rect">
              <a:avLst/>
            </a:prstGeom>
            <a:noFill/>
            <a:ln w="12700" algn="ctr">
              <a:noFill/>
              <a:miter lim="800000"/>
              <a:headEnd/>
              <a:tailEnd/>
            </a:ln>
            <a:effectLst/>
          </p:spPr>
          <p:txBody>
            <a:bodyPr>
              <a:spAutoFit/>
            </a:bodyPr>
            <a:lstStyle/>
            <a:p>
              <a:pPr algn="r" eaLnBrk="0" hangingPunct="0"/>
              <a:r>
                <a:rPr lang="en-US" sz="1200" dirty="0"/>
                <a:t>Internet</a:t>
              </a:r>
            </a:p>
          </p:txBody>
        </p:sp>
        <p:pic>
          <p:nvPicPr>
            <p:cNvPr id="120" name="Picture 59" descr="Medium Enterprise"/>
            <p:cNvPicPr>
              <a:picLocks noChangeAspect="1" noChangeArrowheads="1"/>
            </p:cNvPicPr>
            <p:nvPr/>
          </p:nvPicPr>
          <p:blipFill>
            <a:blip r:embed="rId16" cstate="print"/>
            <a:srcRect/>
            <a:stretch>
              <a:fillRect/>
            </a:stretch>
          </p:blipFill>
          <p:spPr bwMode="auto">
            <a:xfrm>
              <a:off x="1536358" y="2391022"/>
              <a:ext cx="685800" cy="641350"/>
            </a:xfrm>
            <a:prstGeom prst="rect">
              <a:avLst/>
            </a:prstGeom>
            <a:noFill/>
          </p:spPr>
        </p:pic>
        <p:pic>
          <p:nvPicPr>
            <p:cNvPr id="121" name="Picture 60" descr="ServiceProvider Central Office"/>
            <p:cNvPicPr>
              <a:picLocks noChangeAspect="1" noChangeArrowheads="1"/>
            </p:cNvPicPr>
            <p:nvPr/>
          </p:nvPicPr>
          <p:blipFill>
            <a:blip r:embed="rId17" cstate="print"/>
            <a:srcRect/>
            <a:stretch>
              <a:fillRect/>
            </a:stretch>
          </p:blipFill>
          <p:spPr bwMode="auto">
            <a:xfrm>
              <a:off x="1993558" y="1781422"/>
              <a:ext cx="1066800" cy="641350"/>
            </a:xfrm>
            <a:prstGeom prst="rect">
              <a:avLst/>
            </a:prstGeom>
            <a:noFill/>
          </p:spPr>
        </p:pic>
        <p:sp>
          <p:nvSpPr>
            <p:cNvPr id="122" name="Text Box 61"/>
            <p:cNvSpPr txBox="1">
              <a:spLocks noChangeArrowheads="1"/>
            </p:cNvSpPr>
            <p:nvPr/>
          </p:nvSpPr>
          <p:spPr bwMode="auto">
            <a:xfrm>
              <a:off x="3365158" y="1522660"/>
              <a:ext cx="1143000" cy="600164"/>
            </a:xfrm>
            <a:prstGeom prst="rect">
              <a:avLst/>
            </a:prstGeom>
            <a:noFill/>
            <a:ln w="12700" algn="ctr">
              <a:noFill/>
              <a:miter lim="800000"/>
              <a:headEnd/>
              <a:tailEnd/>
            </a:ln>
            <a:effectLst/>
          </p:spPr>
          <p:txBody>
            <a:bodyPr>
              <a:spAutoFit/>
            </a:bodyPr>
            <a:lstStyle/>
            <a:p>
              <a:pPr algn="ctr" eaLnBrk="0" hangingPunct="0"/>
              <a:r>
                <a:rPr lang="en-US" sz="1100" dirty="0"/>
                <a:t>Service Multiplexed Ethernet UNI</a:t>
              </a:r>
            </a:p>
          </p:txBody>
        </p:sp>
        <p:pic>
          <p:nvPicPr>
            <p:cNvPr id="123" name="Picture 62" descr="Remote DSLAM"/>
            <p:cNvPicPr>
              <a:picLocks noChangeAspect="1" noChangeArrowheads="1"/>
            </p:cNvPicPr>
            <p:nvPr/>
          </p:nvPicPr>
          <p:blipFill>
            <a:blip r:embed="rId13" cstate="print"/>
            <a:srcRect/>
            <a:stretch>
              <a:fillRect/>
            </a:stretch>
          </p:blipFill>
          <p:spPr bwMode="auto">
            <a:xfrm>
              <a:off x="3060358" y="3076822"/>
              <a:ext cx="457200" cy="293688"/>
            </a:xfrm>
            <a:prstGeom prst="rect">
              <a:avLst/>
            </a:prstGeom>
            <a:noFill/>
          </p:spPr>
        </p:pic>
        <p:sp>
          <p:nvSpPr>
            <p:cNvPr id="124" name="Rectangle 63"/>
            <p:cNvSpPr>
              <a:spLocks noChangeArrowheads="1"/>
            </p:cNvSpPr>
            <p:nvPr/>
          </p:nvSpPr>
          <p:spPr bwMode="auto">
            <a:xfrm>
              <a:off x="3136558" y="3229222"/>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r>
                <a:rPr lang="en-US" sz="1000" dirty="0">
                  <a:latin typeface="Verdana" pitchFamily="34" charset="0"/>
                </a:rPr>
                <a:t>CE</a:t>
              </a:r>
            </a:p>
          </p:txBody>
        </p:sp>
        <p:pic>
          <p:nvPicPr>
            <p:cNvPr id="125" name="Picture 64" descr="Large Enterprise"/>
            <p:cNvPicPr>
              <a:picLocks noChangeAspect="1" noChangeArrowheads="1"/>
            </p:cNvPicPr>
            <p:nvPr/>
          </p:nvPicPr>
          <p:blipFill>
            <a:blip r:embed="rId18" cstate="print"/>
            <a:srcRect/>
            <a:stretch>
              <a:fillRect/>
            </a:stretch>
          </p:blipFill>
          <p:spPr bwMode="auto">
            <a:xfrm>
              <a:off x="2603158" y="2772022"/>
              <a:ext cx="579438" cy="868363"/>
            </a:xfrm>
            <a:prstGeom prst="rect">
              <a:avLst/>
            </a:prstGeom>
            <a:noFill/>
          </p:spPr>
        </p:pic>
      </p:grpSp>
      <p:grpSp>
        <p:nvGrpSpPr>
          <p:cNvPr id="4" name="Group 77"/>
          <p:cNvGrpSpPr/>
          <p:nvPr/>
        </p:nvGrpSpPr>
        <p:grpSpPr>
          <a:xfrm>
            <a:off x="4060277" y="378823"/>
            <a:ext cx="3751313" cy="497008"/>
            <a:chOff x="572493" y="2638077"/>
            <a:chExt cx="7985950" cy="1581845"/>
          </a:xfrm>
        </p:grpSpPr>
        <p:grpSp>
          <p:nvGrpSpPr>
            <p:cNvPr id="5" name="Group 96"/>
            <p:cNvGrpSpPr/>
            <p:nvPr/>
          </p:nvGrpSpPr>
          <p:grpSpPr>
            <a:xfrm>
              <a:off x="572493" y="2638077"/>
              <a:ext cx="3175634" cy="1581845"/>
              <a:chOff x="3168" y="0"/>
              <a:chExt cx="3175634" cy="1581845"/>
            </a:xfrm>
            <a:scene3d>
              <a:camera prst="orthographicFront"/>
              <a:lightRig rig="threePt" dir="t"/>
            </a:scene3d>
          </p:grpSpPr>
          <p:sp>
            <p:nvSpPr>
              <p:cNvPr id="130" name="Chevron 129"/>
              <p:cNvSpPr/>
              <p:nvPr/>
            </p:nvSpPr>
            <p:spPr>
              <a:xfrm>
                <a:off x="3168" y="0"/>
                <a:ext cx="3175634" cy="1581845"/>
              </a:xfrm>
              <a:prstGeom prst="chevron">
                <a:avLst/>
              </a:prstGeom>
              <a:solidFill>
                <a:schemeClr val="bg1">
                  <a:lumMod val="65000"/>
                </a:schemeClr>
              </a:solidFill>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1" name="Chevron 4"/>
              <p:cNvSpPr/>
              <p:nvPr/>
            </p:nvSpPr>
            <p:spPr>
              <a:xfrm>
                <a:off x="794091" y="0"/>
                <a:ext cx="1593789" cy="158184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lvl="0" algn="ctr" defTabSz="889000">
                  <a:lnSpc>
                    <a:spcPct val="85000"/>
                  </a:lnSpc>
                  <a:spcBef>
                    <a:spcPct val="0"/>
                  </a:spcBef>
                  <a:spcAft>
                    <a:spcPts val="0"/>
                  </a:spcAft>
                </a:pPr>
                <a:r>
                  <a:rPr lang="en-US" sz="1050" b="1" kern="1200" dirty="0" smtClean="0"/>
                  <a:t>Service</a:t>
                </a:r>
              </a:p>
              <a:p>
                <a:pPr lvl="0" algn="ctr" defTabSz="889000">
                  <a:lnSpc>
                    <a:spcPct val="85000"/>
                  </a:lnSpc>
                  <a:spcBef>
                    <a:spcPct val="0"/>
                  </a:spcBef>
                  <a:spcAft>
                    <a:spcPts val="0"/>
                  </a:spcAft>
                </a:pPr>
                <a:r>
                  <a:rPr lang="en-US" sz="1050" b="1" kern="1200" dirty="0" smtClean="0"/>
                  <a:t>Turn-up</a:t>
                </a:r>
                <a:endParaRPr lang="en-US" sz="1050" b="1" kern="1200" dirty="0"/>
              </a:p>
            </p:txBody>
          </p:sp>
        </p:grpSp>
        <p:grpSp>
          <p:nvGrpSpPr>
            <p:cNvPr id="6" name="Group 97"/>
            <p:cNvGrpSpPr/>
            <p:nvPr/>
          </p:nvGrpSpPr>
          <p:grpSpPr>
            <a:xfrm>
              <a:off x="2975177" y="2638077"/>
              <a:ext cx="3184639" cy="1581845"/>
              <a:chOff x="2719364" y="0"/>
              <a:chExt cx="3184639" cy="1581845"/>
            </a:xfrm>
            <a:scene3d>
              <a:camera prst="orthographicFront"/>
              <a:lightRig rig="threePt" dir="t"/>
            </a:scene3d>
          </p:grpSpPr>
          <p:sp>
            <p:nvSpPr>
              <p:cNvPr id="128" name="Chevron 127"/>
              <p:cNvSpPr/>
              <p:nvPr/>
            </p:nvSpPr>
            <p:spPr>
              <a:xfrm>
                <a:off x="2719364" y="0"/>
                <a:ext cx="3184639" cy="1581845"/>
              </a:xfrm>
              <a:prstGeom prst="chevron">
                <a:avLst/>
              </a:prstGeom>
              <a:solidFill>
                <a:schemeClr val="accent1"/>
              </a:solidFill>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9" name="Chevron 6"/>
              <p:cNvSpPr/>
              <p:nvPr/>
            </p:nvSpPr>
            <p:spPr>
              <a:xfrm>
                <a:off x="3510287" y="0"/>
                <a:ext cx="1602794" cy="158184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lvl="0" algn="ctr" defTabSz="889000">
                  <a:lnSpc>
                    <a:spcPct val="85000"/>
                  </a:lnSpc>
                  <a:spcBef>
                    <a:spcPct val="0"/>
                  </a:spcBef>
                  <a:spcAft>
                    <a:spcPts val="0"/>
                  </a:spcAft>
                </a:pPr>
                <a:r>
                  <a:rPr lang="en-US" sz="1050" b="1" kern="1200" dirty="0" smtClean="0"/>
                  <a:t>Ongoing </a:t>
                </a:r>
                <a:br>
                  <a:rPr lang="en-US" sz="1050" b="1" kern="1200" dirty="0" smtClean="0"/>
                </a:br>
                <a:r>
                  <a:rPr lang="en-US" sz="1050" b="1" kern="1200" dirty="0" smtClean="0"/>
                  <a:t>Monitoring</a:t>
                </a:r>
                <a:endParaRPr lang="en-US" sz="1050" b="1" kern="1200" dirty="0"/>
              </a:p>
            </p:txBody>
          </p:sp>
        </p:grpSp>
        <p:grpSp>
          <p:nvGrpSpPr>
            <p:cNvPr id="7" name="Group 103"/>
            <p:cNvGrpSpPr/>
            <p:nvPr/>
          </p:nvGrpSpPr>
          <p:grpSpPr>
            <a:xfrm>
              <a:off x="5373804" y="2638077"/>
              <a:ext cx="3184639" cy="1581845"/>
              <a:chOff x="5444566" y="0"/>
              <a:chExt cx="3184639" cy="1581845"/>
            </a:xfrm>
            <a:scene3d>
              <a:camera prst="orthographicFront"/>
              <a:lightRig rig="threePt" dir="t"/>
            </a:scene3d>
          </p:grpSpPr>
          <p:sp>
            <p:nvSpPr>
              <p:cNvPr id="105" name="Chevron 104"/>
              <p:cNvSpPr/>
              <p:nvPr/>
            </p:nvSpPr>
            <p:spPr>
              <a:xfrm>
                <a:off x="5444566" y="0"/>
                <a:ext cx="3184639" cy="1581845"/>
              </a:xfrm>
              <a:prstGeom prst="chevron">
                <a:avLst/>
              </a:prstGeom>
              <a:solidFill>
                <a:schemeClr val="bg1">
                  <a:lumMod val="65000"/>
                </a:schemeClr>
              </a:solidFill>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6" name="Chevron 8"/>
              <p:cNvSpPr/>
              <p:nvPr/>
            </p:nvSpPr>
            <p:spPr>
              <a:xfrm>
                <a:off x="6235489" y="0"/>
                <a:ext cx="1602794" cy="158184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900" b="1" kern="1200" dirty="0" smtClean="0"/>
                  <a:t>Fault Management</a:t>
                </a:r>
                <a:br>
                  <a:rPr lang="en-US" sz="900" b="1" kern="1200" dirty="0" smtClean="0"/>
                </a:br>
                <a:r>
                  <a:rPr lang="en-US" sz="900" b="1" kern="1200" dirty="0" smtClean="0"/>
                  <a:t> &amp; Recovery</a:t>
                </a:r>
                <a:endParaRPr lang="en-US" sz="900" b="1" kern="1200" dirty="0"/>
              </a:p>
            </p:txBody>
          </p:sp>
        </p:grpSp>
      </p:gr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124" y="262623"/>
            <a:ext cx="6766560" cy="644740"/>
          </a:xfrm>
        </p:spPr>
        <p:txBody>
          <a:bodyPr>
            <a:normAutofit fontScale="90000"/>
          </a:bodyPr>
          <a:lstStyle/>
          <a:p>
            <a:r>
              <a:rPr lang="en-US" dirty="0" smtClean="0"/>
              <a:t>Fault Management</a:t>
            </a:r>
            <a:br>
              <a:rPr lang="en-US" dirty="0" smtClean="0"/>
            </a:br>
            <a:r>
              <a:rPr lang="en-US" dirty="0" smtClean="0"/>
              <a:t>&amp; Recovery</a:t>
            </a:r>
            <a:endParaRPr lang="en-US" dirty="0"/>
          </a:p>
        </p:txBody>
      </p:sp>
      <p:graphicFrame>
        <p:nvGraphicFramePr>
          <p:cNvPr id="54" name="Diagram 53"/>
          <p:cNvGraphicFramePr/>
          <p:nvPr/>
        </p:nvGraphicFramePr>
        <p:xfrm>
          <a:off x="346579" y="3579223"/>
          <a:ext cx="8361405" cy="2978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73"/>
          <p:cNvGrpSpPr/>
          <p:nvPr/>
        </p:nvGrpSpPr>
        <p:grpSpPr>
          <a:xfrm>
            <a:off x="1083519" y="1025951"/>
            <a:ext cx="6477000" cy="2392363"/>
            <a:chOff x="469558" y="1248022"/>
            <a:chExt cx="6477000" cy="2392363"/>
          </a:xfrm>
        </p:grpSpPr>
        <p:sp>
          <p:nvSpPr>
            <p:cNvPr id="65" name="Line 2"/>
            <p:cNvSpPr>
              <a:spLocks noChangeShapeType="1"/>
            </p:cNvSpPr>
            <p:nvPr/>
          </p:nvSpPr>
          <p:spPr bwMode="auto">
            <a:xfrm flipH="1">
              <a:off x="3212758" y="2467222"/>
              <a:ext cx="609600" cy="685800"/>
            </a:xfrm>
            <a:prstGeom prst="line">
              <a:avLst/>
            </a:prstGeom>
            <a:noFill/>
            <a:ln w="38100">
              <a:solidFill>
                <a:srgbClr val="5F5F5F"/>
              </a:solidFill>
              <a:round/>
              <a:headEnd/>
              <a:tailEnd/>
            </a:ln>
            <a:effectLst/>
          </p:spPr>
          <p:txBody>
            <a:bodyPr/>
            <a:lstStyle/>
            <a:p>
              <a:endParaRPr lang="en-US"/>
            </a:p>
          </p:txBody>
        </p:sp>
        <p:sp>
          <p:nvSpPr>
            <p:cNvPr id="66" name="Line 3"/>
            <p:cNvSpPr>
              <a:spLocks noChangeShapeType="1"/>
            </p:cNvSpPr>
            <p:nvPr/>
          </p:nvSpPr>
          <p:spPr bwMode="auto">
            <a:xfrm>
              <a:off x="2679358" y="2086222"/>
              <a:ext cx="1066800" cy="304800"/>
            </a:xfrm>
            <a:prstGeom prst="line">
              <a:avLst/>
            </a:prstGeom>
            <a:noFill/>
            <a:ln w="38100">
              <a:solidFill>
                <a:srgbClr val="5F5F5F"/>
              </a:solidFill>
              <a:round/>
              <a:headEnd/>
              <a:tailEnd/>
            </a:ln>
            <a:effectLst/>
          </p:spPr>
          <p:txBody>
            <a:bodyPr/>
            <a:lstStyle/>
            <a:p>
              <a:endParaRPr lang="en-US"/>
            </a:p>
          </p:txBody>
        </p:sp>
        <p:pic>
          <p:nvPicPr>
            <p:cNvPr id="67" name="Picture 4" descr="cloud2"/>
            <p:cNvPicPr>
              <a:picLocks noChangeAspect="1" noChangeArrowheads="1"/>
            </p:cNvPicPr>
            <p:nvPr/>
          </p:nvPicPr>
          <p:blipFill>
            <a:blip r:embed="rId8" cstate="print"/>
            <a:srcRect/>
            <a:stretch>
              <a:fillRect/>
            </a:stretch>
          </p:blipFill>
          <p:spPr bwMode="auto">
            <a:xfrm>
              <a:off x="3669958" y="1781422"/>
              <a:ext cx="2362200" cy="1349375"/>
            </a:xfrm>
            <a:prstGeom prst="rect">
              <a:avLst/>
            </a:prstGeom>
            <a:noFill/>
          </p:spPr>
        </p:pic>
        <p:sp>
          <p:nvSpPr>
            <p:cNvPr id="68" name="Line 5"/>
            <p:cNvSpPr>
              <a:spLocks noChangeShapeType="1"/>
            </p:cNvSpPr>
            <p:nvPr/>
          </p:nvSpPr>
          <p:spPr bwMode="auto">
            <a:xfrm flipV="1">
              <a:off x="3822358" y="2010022"/>
              <a:ext cx="1600200" cy="304800"/>
            </a:xfrm>
            <a:prstGeom prst="line">
              <a:avLst/>
            </a:prstGeom>
            <a:noFill/>
            <a:ln w="28575" cap="rnd">
              <a:solidFill>
                <a:srgbClr val="5F5F5F"/>
              </a:solidFill>
              <a:prstDash val="sysDot"/>
              <a:round/>
              <a:headEnd/>
              <a:tailEnd/>
            </a:ln>
            <a:effectLst/>
          </p:spPr>
          <p:txBody>
            <a:bodyPr/>
            <a:lstStyle/>
            <a:p>
              <a:endParaRPr lang="en-US"/>
            </a:p>
          </p:txBody>
        </p:sp>
        <p:sp>
          <p:nvSpPr>
            <p:cNvPr id="69" name="Line 6"/>
            <p:cNvSpPr>
              <a:spLocks noChangeShapeType="1"/>
            </p:cNvSpPr>
            <p:nvPr/>
          </p:nvSpPr>
          <p:spPr bwMode="auto">
            <a:xfrm>
              <a:off x="3974758" y="2619622"/>
              <a:ext cx="1524000" cy="228600"/>
            </a:xfrm>
            <a:prstGeom prst="line">
              <a:avLst/>
            </a:prstGeom>
            <a:noFill/>
            <a:ln w="28575" cap="rnd">
              <a:solidFill>
                <a:srgbClr val="5F5F5F"/>
              </a:solidFill>
              <a:prstDash val="sysDot"/>
              <a:round/>
              <a:headEnd/>
              <a:tailEnd/>
            </a:ln>
            <a:effectLst/>
          </p:spPr>
          <p:txBody>
            <a:bodyPr/>
            <a:lstStyle/>
            <a:p>
              <a:endParaRPr lang="en-US"/>
            </a:p>
          </p:txBody>
        </p:sp>
        <p:pic>
          <p:nvPicPr>
            <p:cNvPr id="70" name="Picture 7" descr="Router2"/>
            <p:cNvPicPr>
              <a:picLocks noChangeAspect="1" noChangeArrowheads="1"/>
            </p:cNvPicPr>
            <p:nvPr/>
          </p:nvPicPr>
          <p:blipFill>
            <a:blip r:embed="rId9" cstate="print"/>
            <a:srcRect/>
            <a:stretch>
              <a:fillRect/>
            </a:stretch>
          </p:blipFill>
          <p:spPr bwMode="auto">
            <a:xfrm>
              <a:off x="3517558" y="2238622"/>
              <a:ext cx="685800" cy="442913"/>
            </a:xfrm>
            <a:prstGeom prst="rect">
              <a:avLst/>
            </a:prstGeom>
            <a:noFill/>
          </p:spPr>
        </p:pic>
        <p:pic>
          <p:nvPicPr>
            <p:cNvPr id="71" name="Picture 8" descr="Router2"/>
            <p:cNvPicPr>
              <a:picLocks noChangeAspect="1" noChangeArrowheads="1"/>
            </p:cNvPicPr>
            <p:nvPr/>
          </p:nvPicPr>
          <p:blipFill>
            <a:blip r:embed="rId9" cstate="print"/>
            <a:srcRect/>
            <a:stretch>
              <a:fillRect/>
            </a:stretch>
          </p:blipFill>
          <p:spPr bwMode="auto">
            <a:xfrm>
              <a:off x="3517558" y="2162422"/>
              <a:ext cx="685800" cy="442913"/>
            </a:xfrm>
            <a:prstGeom prst="rect">
              <a:avLst/>
            </a:prstGeom>
            <a:noFill/>
          </p:spPr>
        </p:pic>
        <p:pic>
          <p:nvPicPr>
            <p:cNvPr id="72" name="Picture 9" descr="dertified"/>
            <p:cNvPicPr>
              <a:picLocks noChangeAspect="1" noChangeArrowheads="1"/>
            </p:cNvPicPr>
            <p:nvPr/>
          </p:nvPicPr>
          <p:blipFill>
            <a:blip r:embed="rId10" cstate="print"/>
            <a:srcRect/>
            <a:stretch>
              <a:fillRect/>
            </a:stretch>
          </p:blipFill>
          <p:spPr bwMode="auto">
            <a:xfrm>
              <a:off x="3974758" y="2086222"/>
              <a:ext cx="207963" cy="381000"/>
            </a:xfrm>
            <a:prstGeom prst="rect">
              <a:avLst/>
            </a:prstGeom>
            <a:noFill/>
          </p:spPr>
        </p:pic>
        <p:sp>
          <p:nvSpPr>
            <p:cNvPr id="73" name="Rectangle 10"/>
            <p:cNvSpPr>
              <a:spLocks noChangeArrowheads="1"/>
            </p:cNvSpPr>
            <p:nvPr/>
          </p:nvSpPr>
          <p:spPr bwMode="auto">
            <a:xfrm>
              <a:off x="3288958" y="2086222"/>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r>
                <a:rPr lang="en-US" sz="1000" dirty="0">
                  <a:latin typeface="Verdana" pitchFamily="34" charset="0"/>
                </a:rPr>
                <a:t>UNI</a:t>
              </a:r>
            </a:p>
          </p:txBody>
        </p:sp>
        <p:pic>
          <p:nvPicPr>
            <p:cNvPr id="82" name="Picture 21" descr="store"/>
            <p:cNvPicPr>
              <a:picLocks noChangeAspect="1" noChangeArrowheads="1"/>
            </p:cNvPicPr>
            <p:nvPr/>
          </p:nvPicPr>
          <p:blipFill>
            <a:blip r:embed="rId11" cstate="print"/>
            <a:srcRect/>
            <a:stretch>
              <a:fillRect/>
            </a:stretch>
          </p:blipFill>
          <p:spPr bwMode="auto">
            <a:xfrm>
              <a:off x="5917858" y="1248022"/>
              <a:ext cx="533400" cy="639763"/>
            </a:xfrm>
            <a:prstGeom prst="rect">
              <a:avLst/>
            </a:prstGeom>
            <a:noFill/>
          </p:spPr>
        </p:pic>
        <p:sp>
          <p:nvSpPr>
            <p:cNvPr id="83" name="Line 22"/>
            <p:cNvSpPr>
              <a:spLocks noChangeShapeType="1"/>
            </p:cNvSpPr>
            <p:nvPr/>
          </p:nvSpPr>
          <p:spPr bwMode="auto">
            <a:xfrm>
              <a:off x="5651158" y="2892672"/>
              <a:ext cx="914400" cy="228600"/>
            </a:xfrm>
            <a:prstGeom prst="line">
              <a:avLst/>
            </a:prstGeom>
            <a:noFill/>
            <a:ln w="38100">
              <a:solidFill>
                <a:srgbClr val="5F5F5F"/>
              </a:solidFill>
              <a:round/>
              <a:headEnd/>
              <a:tailEnd/>
            </a:ln>
            <a:effectLst/>
          </p:spPr>
          <p:txBody>
            <a:bodyPr/>
            <a:lstStyle/>
            <a:p>
              <a:endParaRPr lang="en-US"/>
            </a:p>
          </p:txBody>
        </p:sp>
        <p:pic>
          <p:nvPicPr>
            <p:cNvPr id="84" name="Picture 23" descr="Medium Enterprise"/>
            <p:cNvPicPr>
              <a:picLocks noChangeAspect="1" noChangeArrowheads="1"/>
            </p:cNvPicPr>
            <p:nvPr/>
          </p:nvPicPr>
          <p:blipFill>
            <a:blip r:embed="rId12" cstate="print"/>
            <a:srcRect/>
            <a:stretch>
              <a:fillRect/>
            </a:stretch>
          </p:blipFill>
          <p:spPr bwMode="auto">
            <a:xfrm>
              <a:off x="6209958" y="2571997"/>
              <a:ext cx="736600" cy="688975"/>
            </a:xfrm>
            <a:prstGeom prst="rect">
              <a:avLst/>
            </a:prstGeom>
            <a:noFill/>
          </p:spPr>
        </p:pic>
        <p:pic>
          <p:nvPicPr>
            <p:cNvPr id="85" name="Picture 24" descr="Remote DSLAM"/>
            <p:cNvPicPr>
              <a:picLocks noChangeAspect="1" noChangeArrowheads="1"/>
            </p:cNvPicPr>
            <p:nvPr/>
          </p:nvPicPr>
          <p:blipFill>
            <a:blip r:embed="rId13" cstate="print"/>
            <a:srcRect/>
            <a:stretch>
              <a:fillRect/>
            </a:stretch>
          </p:blipFill>
          <p:spPr bwMode="auto">
            <a:xfrm>
              <a:off x="6108358" y="2924422"/>
              <a:ext cx="457200" cy="293688"/>
            </a:xfrm>
            <a:prstGeom prst="rect">
              <a:avLst/>
            </a:prstGeom>
            <a:noFill/>
          </p:spPr>
        </p:pic>
        <p:sp>
          <p:nvSpPr>
            <p:cNvPr id="86" name="Text Box 25"/>
            <p:cNvSpPr txBox="1">
              <a:spLocks noChangeArrowheads="1"/>
            </p:cNvSpPr>
            <p:nvPr/>
          </p:nvSpPr>
          <p:spPr bwMode="auto">
            <a:xfrm>
              <a:off x="4203358" y="2314822"/>
              <a:ext cx="1828800" cy="214313"/>
            </a:xfrm>
            <a:prstGeom prst="rect">
              <a:avLst/>
            </a:prstGeom>
            <a:noFill/>
            <a:ln w="28575">
              <a:noFill/>
              <a:miter lim="800000"/>
              <a:headEnd/>
              <a:tailEnd/>
            </a:ln>
            <a:effectLst/>
          </p:spPr>
          <p:txBody>
            <a:bodyPr>
              <a:spAutoFit/>
            </a:bodyPr>
            <a:lstStyle/>
            <a:p>
              <a:pPr eaLnBrk="0" hangingPunct="0">
                <a:lnSpc>
                  <a:spcPct val="80000"/>
                </a:lnSpc>
              </a:pPr>
              <a:r>
                <a:rPr lang="en-US" sz="1000" dirty="0"/>
                <a:t>Carrier Ethernet Network</a:t>
              </a:r>
            </a:p>
          </p:txBody>
        </p:sp>
        <p:sp>
          <p:nvSpPr>
            <p:cNvPr id="87" name="Line 26"/>
            <p:cNvSpPr>
              <a:spLocks noChangeShapeType="1"/>
            </p:cNvSpPr>
            <p:nvPr/>
          </p:nvSpPr>
          <p:spPr bwMode="auto">
            <a:xfrm flipV="1">
              <a:off x="5498758" y="1781422"/>
              <a:ext cx="381000" cy="152400"/>
            </a:xfrm>
            <a:prstGeom prst="line">
              <a:avLst/>
            </a:prstGeom>
            <a:noFill/>
            <a:ln w="38100">
              <a:solidFill>
                <a:srgbClr val="5F5F5F"/>
              </a:solidFill>
              <a:round/>
              <a:headEnd/>
              <a:tailEnd/>
            </a:ln>
            <a:effectLst/>
          </p:spPr>
          <p:txBody>
            <a:bodyPr/>
            <a:lstStyle/>
            <a:p>
              <a:endParaRPr lang="en-US"/>
            </a:p>
          </p:txBody>
        </p:sp>
        <p:pic>
          <p:nvPicPr>
            <p:cNvPr id="88" name="Picture 27" descr="Remote DSLAM"/>
            <p:cNvPicPr>
              <a:picLocks noChangeAspect="1" noChangeArrowheads="1"/>
            </p:cNvPicPr>
            <p:nvPr/>
          </p:nvPicPr>
          <p:blipFill>
            <a:blip r:embed="rId14" cstate="print"/>
            <a:srcRect/>
            <a:stretch>
              <a:fillRect/>
            </a:stretch>
          </p:blipFill>
          <p:spPr bwMode="auto">
            <a:xfrm>
              <a:off x="5651158" y="1629022"/>
              <a:ext cx="533400" cy="342900"/>
            </a:xfrm>
            <a:prstGeom prst="rect">
              <a:avLst/>
            </a:prstGeom>
            <a:noFill/>
          </p:spPr>
        </p:pic>
        <p:sp>
          <p:nvSpPr>
            <p:cNvPr id="89" name="Rectangle 28"/>
            <p:cNvSpPr>
              <a:spLocks noChangeArrowheads="1"/>
            </p:cNvSpPr>
            <p:nvPr/>
          </p:nvSpPr>
          <p:spPr bwMode="auto">
            <a:xfrm>
              <a:off x="6032158" y="2010022"/>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r>
                <a:rPr lang="en-US" sz="1000" dirty="0">
                  <a:latin typeface="Verdana" pitchFamily="34" charset="0"/>
                </a:rPr>
                <a:t>CE</a:t>
              </a:r>
            </a:p>
          </p:txBody>
        </p:sp>
        <p:pic>
          <p:nvPicPr>
            <p:cNvPr id="90" name="Picture 29" descr="Router2"/>
            <p:cNvPicPr>
              <a:picLocks noChangeAspect="1" noChangeArrowheads="1"/>
            </p:cNvPicPr>
            <p:nvPr/>
          </p:nvPicPr>
          <p:blipFill>
            <a:blip r:embed="rId9" cstate="print"/>
            <a:srcRect/>
            <a:stretch>
              <a:fillRect/>
            </a:stretch>
          </p:blipFill>
          <p:spPr bwMode="auto">
            <a:xfrm>
              <a:off x="5270158" y="2587872"/>
              <a:ext cx="762000" cy="492125"/>
            </a:xfrm>
            <a:prstGeom prst="rect">
              <a:avLst/>
            </a:prstGeom>
            <a:noFill/>
          </p:spPr>
        </p:pic>
        <p:pic>
          <p:nvPicPr>
            <p:cNvPr id="91" name="Picture 30" descr="dertified"/>
            <p:cNvPicPr>
              <a:picLocks noChangeAspect="1" noChangeArrowheads="1"/>
            </p:cNvPicPr>
            <p:nvPr/>
          </p:nvPicPr>
          <p:blipFill>
            <a:blip r:embed="rId10" cstate="print"/>
            <a:srcRect/>
            <a:stretch>
              <a:fillRect/>
            </a:stretch>
          </p:blipFill>
          <p:spPr bwMode="auto">
            <a:xfrm>
              <a:off x="5803558" y="2587872"/>
              <a:ext cx="207963" cy="381000"/>
            </a:xfrm>
            <a:prstGeom prst="rect">
              <a:avLst/>
            </a:prstGeom>
            <a:noFill/>
          </p:spPr>
        </p:pic>
        <p:pic>
          <p:nvPicPr>
            <p:cNvPr id="92" name="Picture 31" descr="Router2"/>
            <p:cNvPicPr>
              <a:picLocks noChangeAspect="1" noChangeArrowheads="1"/>
            </p:cNvPicPr>
            <p:nvPr/>
          </p:nvPicPr>
          <p:blipFill>
            <a:blip r:embed="rId9" cstate="print"/>
            <a:srcRect/>
            <a:stretch>
              <a:fillRect/>
            </a:stretch>
          </p:blipFill>
          <p:spPr bwMode="auto">
            <a:xfrm>
              <a:off x="4965358" y="1781422"/>
              <a:ext cx="762000" cy="492125"/>
            </a:xfrm>
            <a:prstGeom prst="rect">
              <a:avLst/>
            </a:prstGeom>
            <a:noFill/>
            <a:ln w="28575" cap="rnd" algn="ctr">
              <a:noFill/>
              <a:prstDash val="sysDot"/>
              <a:miter lim="800000"/>
              <a:headEnd/>
              <a:tailEnd/>
            </a:ln>
            <a:effectLst/>
          </p:spPr>
        </p:pic>
        <p:pic>
          <p:nvPicPr>
            <p:cNvPr id="93" name="Picture 32" descr="dertified"/>
            <p:cNvPicPr>
              <a:picLocks noChangeAspect="1" noChangeArrowheads="1"/>
            </p:cNvPicPr>
            <p:nvPr/>
          </p:nvPicPr>
          <p:blipFill>
            <a:blip r:embed="rId10" cstate="print"/>
            <a:srcRect/>
            <a:stretch>
              <a:fillRect/>
            </a:stretch>
          </p:blipFill>
          <p:spPr bwMode="auto">
            <a:xfrm>
              <a:off x="5498758" y="1781422"/>
              <a:ext cx="207963" cy="381000"/>
            </a:xfrm>
            <a:prstGeom prst="rect">
              <a:avLst/>
            </a:prstGeom>
            <a:noFill/>
          </p:spPr>
        </p:pic>
        <p:sp>
          <p:nvSpPr>
            <p:cNvPr id="94" name="Rectangle 33"/>
            <p:cNvSpPr>
              <a:spLocks noChangeArrowheads="1"/>
            </p:cNvSpPr>
            <p:nvPr/>
          </p:nvSpPr>
          <p:spPr bwMode="auto">
            <a:xfrm>
              <a:off x="5651158" y="2086222"/>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r>
                <a:rPr lang="en-US" sz="1000" dirty="0">
                  <a:latin typeface="Verdana" pitchFamily="34" charset="0"/>
                </a:rPr>
                <a:t>UNI</a:t>
              </a:r>
            </a:p>
          </p:txBody>
        </p:sp>
        <p:sp>
          <p:nvSpPr>
            <p:cNvPr id="95" name="Rectangle 34"/>
            <p:cNvSpPr>
              <a:spLocks noChangeArrowheads="1"/>
            </p:cNvSpPr>
            <p:nvPr/>
          </p:nvSpPr>
          <p:spPr bwMode="auto">
            <a:xfrm>
              <a:off x="6184558" y="3229222"/>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r>
                <a:rPr lang="en-US" sz="1000" dirty="0">
                  <a:latin typeface="Verdana" pitchFamily="34" charset="0"/>
                </a:rPr>
                <a:t>CE</a:t>
              </a:r>
            </a:p>
          </p:txBody>
        </p:sp>
        <p:sp>
          <p:nvSpPr>
            <p:cNvPr id="96" name="Rectangle 35"/>
            <p:cNvSpPr>
              <a:spLocks noChangeArrowheads="1"/>
            </p:cNvSpPr>
            <p:nvPr/>
          </p:nvSpPr>
          <p:spPr bwMode="auto">
            <a:xfrm>
              <a:off x="5727358" y="3076822"/>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r>
                <a:rPr lang="en-US" sz="1000" dirty="0">
                  <a:latin typeface="Verdana" pitchFamily="34" charset="0"/>
                </a:rPr>
                <a:t>UNI</a:t>
              </a:r>
            </a:p>
          </p:txBody>
        </p:sp>
        <p:sp>
          <p:nvSpPr>
            <p:cNvPr id="111" name="Line 50"/>
            <p:cNvSpPr>
              <a:spLocks noChangeShapeType="1"/>
            </p:cNvSpPr>
            <p:nvPr/>
          </p:nvSpPr>
          <p:spPr bwMode="auto">
            <a:xfrm>
              <a:off x="2069758" y="2543422"/>
              <a:ext cx="1752600" cy="0"/>
            </a:xfrm>
            <a:prstGeom prst="line">
              <a:avLst/>
            </a:prstGeom>
            <a:noFill/>
            <a:ln w="38100">
              <a:solidFill>
                <a:srgbClr val="5F5F5F"/>
              </a:solidFill>
              <a:round/>
              <a:headEnd/>
              <a:tailEnd/>
            </a:ln>
            <a:effectLst/>
          </p:spPr>
          <p:txBody>
            <a:bodyPr/>
            <a:lstStyle/>
            <a:p>
              <a:endParaRPr lang="en-US"/>
            </a:p>
          </p:txBody>
        </p:sp>
        <p:sp>
          <p:nvSpPr>
            <p:cNvPr id="112" name="Text Box 51"/>
            <p:cNvSpPr txBox="1">
              <a:spLocks noChangeArrowheads="1"/>
            </p:cNvSpPr>
            <p:nvPr/>
          </p:nvSpPr>
          <p:spPr bwMode="auto">
            <a:xfrm>
              <a:off x="4050958" y="3229222"/>
              <a:ext cx="1600200" cy="274638"/>
            </a:xfrm>
            <a:prstGeom prst="rect">
              <a:avLst/>
            </a:prstGeom>
            <a:noFill/>
            <a:ln w="12700">
              <a:noFill/>
              <a:miter lim="800000"/>
              <a:headEnd/>
              <a:tailEnd/>
            </a:ln>
            <a:effectLst/>
          </p:spPr>
          <p:txBody>
            <a:bodyPr>
              <a:spAutoFit/>
            </a:bodyPr>
            <a:lstStyle/>
            <a:p>
              <a:pPr eaLnBrk="0" hangingPunct="0"/>
              <a:r>
                <a:rPr lang="en-US" sz="1200" dirty="0"/>
                <a:t>Point-to-Point EVC</a:t>
              </a:r>
            </a:p>
          </p:txBody>
        </p:sp>
        <p:sp>
          <p:nvSpPr>
            <p:cNvPr id="113" name="Line 52"/>
            <p:cNvSpPr>
              <a:spLocks noChangeShapeType="1"/>
            </p:cNvSpPr>
            <p:nvPr/>
          </p:nvSpPr>
          <p:spPr bwMode="auto">
            <a:xfrm flipV="1">
              <a:off x="4508158" y="2802185"/>
              <a:ext cx="304800" cy="457200"/>
            </a:xfrm>
            <a:prstGeom prst="line">
              <a:avLst/>
            </a:prstGeom>
            <a:noFill/>
            <a:ln w="19050">
              <a:solidFill>
                <a:schemeClr val="tx1"/>
              </a:solidFill>
              <a:round/>
              <a:headEnd/>
              <a:tailEnd type="triangle" w="med" len="med"/>
            </a:ln>
            <a:effectLst/>
          </p:spPr>
          <p:txBody>
            <a:bodyPr/>
            <a:lstStyle/>
            <a:p>
              <a:endParaRPr lang="en-US"/>
            </a:p>
          </p:txBody>
        </p:sp>
        <p:sp>
          <p:nvSpPr>
            <p:cNvPr id="114" name="Line 53"/>
            <p:cNvSpPr>
              <a:spLocks noChangeShapeType="1"/>
            </p:cNvSpPr>
            <p:nvPr/>
          </p:nvSpPr>
          <p:spPr bwMode="auto">
            <a:xfrm>
              <a:off x="1612558" y="2086222"/>
              <a:ext cx="914400" cy="0"/>
            </a:xfrm>
            <a:prstGeom prst="line">
              <a:avLst/>
            </a:prstGeom>
            <a:noFill/>
            <a:ln w="6350">
              <a:solidFill>
                <a:srgbClr val="5F5F5F"/>
              </a:solidFill>
              <a:round/>
              <a:headEnd/>
              <a:tailEnd/>
            </a:ln>
            <a:effectLst/>
          </p:spPr>
          <p:txBody>
            <a:bodyPr/>
            <a:lstStyle/>
            <a:p>
              <a:endParaRPr lang="en-US"/>
            </a:p>
          </p:txBody>
        </p:sp>
        <p:sp>
          <p:nvSpPr>
            <p:cNvPr id="115" name="Rectangle 54"/>
            <p:cNvSpPr>
              <a:spLocks noChangeArrowheads="1"/>
            </p:cNvSpPr>
            <p:nvPr/>
          </p:nvSpPr>
          <p:spPr bwMode="auto">
            <a:xfrm>
              <a:off x="2222158" y="2619622"/>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r>
                <a:rPr lang="en-US" sz="1000" dirty="0">
                  <a:latin typeface="Verdana" pitchFamily="34" charset="0"/>
                </a:rPr>
                <a:t>CE</a:t>
              </a:r>
            </a:p>
          </p:txBody>
        </p:sp>
        <p:sp>
          <p:nvSpPr>
            <p:cNvPr id="116" name="Line 55"/>
            <p:cNvSpPr>
              <a:spLocks noChangeShapeType="1"/>
            </p:cNvSpPr>
            <p:nvPr/>
          </p:nvSpPr>
          <p:spPr bwMode="auto">
            <a:xfrm flipV="1">
              <a:off x="4508158" y="2192585"/>
              <a:ext cx="228600" cy="1066800"/>
            </a:xfrm>
            <a:prstGeom prst="line">
              <a:avLst/>
            </a:prstGeom>
            <a:noFill/>
            <a:ln w="19050">
              <a:solidFill>
                <a:schemeClr val="tx1"/>
              </a:solidFill>
              <a:round/>
              <a:headEnd/>
              <a:tailEnd type="triangle" w="med" len="med"/>
            </a:ln>
            <a:effectLst/>
          </p:spPr>
          <p:txBody>
            <a:bodyPr/>
            <a:lstStyle/>
            <a:p>
              <a:endParaRPr lang="en-US"/>
            </a:p>
          </p:txBody>
        </p:sp>
        <p:sp>
          <p:nvSpPr>
            <p:cNvPr id="117" name="Text Box 56"/>
            <p:cNvSpPr txBox="1">
              <a:spLocks noChangeArrowheads="1"/>
            </p:cNvSpPr>
            <p:nvPr/>
          </p:nvSpPr>
          <p:spPr bwMode="auto">
            <a:xfrm>
              <a:off x="2755558" y="1552822"/>
              <a:ext cx="533400" cy="477054"/>
            </a:xfrm>
            <a:prstGeom prst="rect">
              <a:avLst/>
            </a:prstGeom>
            <a:noFill/>
            <a:ln w="12700" algn="ctr">
              <a:noFill/>
              <a:miter lim="800000"/>
              <a:headEnd/>
              <a:tailEnd/>
            </a:ln>
            <a:effectLst/>
          </p:spPr>
          <p:txBody>
            <a:bodyPr>
              <a:spAutoFit/>
            </a:bodyPr>
            <a:lstStyle/>
            <a:p>
              <a:pPr algn="ctr" eaLnBrk="0" hangingPunct="0"/>
              <a:r>
                <a:rPr lang="en-US" sz="1200" dirty="0"/>
                <a:t>ISP</a:t>
              </a:r>
            </a:p>
            <a:p>
              <a:pPr algn="ctr" eaLnBrk="0" hangingPunct="0"/>
              <a:r>
                <a:rPr lang="en-US" sz="1200" dirty="0"/>
                <a:t>POP</a:t>
              </a:r>
            </a:p>
          </p:txBody>
        </p:sp>
        <p:pic>
          <p:nvPicPr>
            <p:cNvPr id="118" name="Picture 57" descr="Internet"/>
            <p:cNvPicPr>
              <a:picLocks noChangeAspect="1" noChangeArrowheads="1"/>
            </p:cNvPicPr>
            <p:nvPr/>
          </p:nvPicPr>
          <p:blipFill>
            <a:blip r:embed="rId15" cstate="print"/>
            <a:srcRect/>
            <a:stretch>
              <a:fillRect/>
            </a:stretch>
          </p:blipFill>
          <p:spPr bwMode="auto">
            <a:xfrm>
              <a:off x="1155358" y="1781422"/>
              <a:ext cx="685800" cy="590550"/>
            </a:xfrm>
            <a:prstGeom prst="rect">
              <a:avLst/>
            </a:prstGeom>
            <a:noFill/>
          </p:spPr>
        </p:pic>
        <p:sp>
          <p:nvSpPr>
            <p:cNvPr id="119" name="Text Box 58"/>
            <p:cNvSpPr txBox="1">
              <a:spLocks noChangeArrowheads="1"/>
            </p:cNvSpPr>
            <p:nvPr/>
          </p:nvSpPr>
          <p:spPr bwMode="auto">
            <a:xfrm>
              <a:off x="469558" y="2086222"/>
              <a:ext cx="762000" cy="274638"/>
            </a:xfrm>
            <a:prstGeom prst="rect">
              <a:avLst/>
            </a:prstGeom>
            <a:noFill/>
            <a:ln w="12700" algn="ctr">
              <a:noFill/>
              <a:miter lim="800000"/>
              <a:headEnd/>
              <a:tailEnd/>
            </a:ln>
            <a:effectLst/>
          </p:spPr>
          <p:txBody>
            <a:bodyPr>
              <a:spAutoFit/>
            </a:bodyPr>
            <a:lstStyle/>
            <a:p>
              <a:pPr algn="r" eaLnBrk="0" hangingPunct="0"/>
              <a:r>
                <a:rPr lang="en-US" sz="1200" dirty="0"/>
                <a:t>Internet</a:t>
              </a:r>
            </a:p>
          </p:txBody>
        </p:sp>
        <p:pic>
          <p:nvPicPr>
            <p:cNvPr id="120" name="Picture 59" descr="Medium Enterprise"/>
            <p:cNvPicPr>
              <a:picLocks noChangeAspect="1" noChangeArrowheads="1"/>
            </p:cNvPicPr>
            <p:nvPr/>
          </p:nvPicPr>
          <p:blipFill>
            <a:blip r:embed="rId16" cstate="print"/>
            <a:srcRect/>
            <a:stretch>
              <a:fillRect/>
            </a:stretch>
          </p:blipFill>
          <p:spPr bwMode="auto">
            <a:xfrm>
              <a:off x="1536358" y="2391022"/>
              <a:ext cx="685800" cy="641350"/>
            </a:xfrm>
            <a:prstGeom prst="rect">
              <a:avLst/>
            </a:prstGeom>
            <a:noFill/>
          </p:spPr>
        </p:pic>
        <p:pic>
          <p:nvPicPr>
            <p:cNvPr id="121" name="Picture 60" descr="ServiceProvider Central Office"/>
            <p:cNvPicPr>
              <a:picLocks noChangeAspect="1" noChangeArrowheads="1"/>
            </p:cNvPicPr>
            <p:nvPr/>
          </p:nvPicPr>
          <p:blipFill>
            <a:blip r:embed="rId17" cstate="print"/>
            <a:srcRect/>
            <a:stretch>
              <a:fillRect/>
            </a:stretch>
          </p:blipFill>
          <p:spPr bwMode="auto">
            <a:xfrm>
              <a:off x="1993558" y="1781422"/>
              <a:ext cx="1066800" cy="641350"/>
            </a:xfrm>
            <a:prstGeom prst="rect">
              <a:avLst/>
            </a:prstGeom>
            <a:noFill/>
          </p:spPr>
        </p:pic>
        <p:sp>
          <p:nvSpPr>
            <p:cNvPr id="122" name="Text Box 61"/>
            <p:cNvSpPr txBox="1">
              <a:spLocks noChangeArrowheads="1"/>
            </p:cNvSpPr>
            <p:nvPr/>
          </p:nvSpPr>
          <p:spPr bwMode="auto">
            <a:xfrm>
              <a:off x="3365158" y="1522660"/>
              <a:ext cx="1143000" cy="600164"/>
            </a:xfrm>
            <a:prstGeom prst="rect">
              <a:avLst/>
            </a:prstGeom>
            <a:noFill/>
            <a:ln w="12700" algn="ctr">
              <a:noFill/>
              <a:miter lim="800000"/>
              <a:headEnd/>
              <a:tailEnd/>
            </a:ln>
            <a:effectLst/>
          </p:spPr>
          <p:txBody>
            <a:bodyPr>
              <a:spAutoFit/>
            </a:bodyPr>
            <a:lstStyle/>
            <a:p>
              <a:pPr algn="ctr" eaLnBrk="0" hangingPunct="0"/>
              <a:r>
                <a:rPr lang="en-US" sz="1100" dirty="0"/>
                <a:t>Service Multiplexed Ethernet UNI</a:t>
              </a:r>
            </a:p>
          </p:txBody>
        </p:sp>
        <p:pic>
          <p:nvPicPr>
            <p:cNvPr id="123" name="Picture 62" descr="Remote DSLAM"/>
            <p:cNvPicPr>
              <a:picLocks noChangeAspect="1" noChangeArrowheads="1"/>
            </p:cNvPicPr>
            <p:nvPr/>
          </p:nvPicPr>
          <p:blipFill>
            <a:blip r:embed="rId13" cstate="print"/>
            <a:srcRect/>
            <a:stretch>
              <a:fillRect/>
            </a:stretch>
          </p:blipFill>
          <p:spPr bwMode="auto">
            <a:xfrm>
              <a:off x="3060358" y="3076822"/>
              <a:ext cx="457200" cy="293688"/>
            </a:xfrm>
            <a:prstGeom prst="rect">
              <a:avLst/>
            </a:prstGeom>
            <a:noFill/>
          </p:spPr>
        </p:pic>
        <p:sp>
          <p:nvSpPr>
            <p:cNvPr id="124" name="Rectangle 63"/>
            <p:cNvSpPr>
              <a:spLocks noChangeArrowheads="1"/>
            </p:cNvSpPr>
            <p:nvPr/>
          </p:nvSpPr>
          <p:spPr bwMode="auto">
            <a:xfrm>
              <a:off x="3136558" y="3229222"/>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r>
                <a:rPr lang="en-US" sz="1000" dirty="0">
                  <a:latin typeface="Verdana" pitchFamily="34" charset="0"/>
                </a:rPr>
                <a:t>CE</a:t>
              </a:r>
            </a:p>
          </p:txBody>
        </p:sp>
        <p:pic>
          <p:nvPicPr>
            <p:cNvPr id="125" name="Picture 64" descr="Large Enterprise"/>
            <p:cNvPicPr>
              <a:picLocks noChangeAspect="1" noChangeArrowheads="1"/>
            </p:cNvPicPr>
            <p:nvPr/>
          </p:nvPicPr>
          <p:blipFill>
            <a:blip r:embed="rId18" cstate="print"/>
            <a:srcRect/>
            <a:stretch>
              <a:fillRect/>
            </a:stretch>
          </p:blipFill>
          <p:spPr bwMode="auto">
            <a:xfrm>
              <a:off x="2603158" y="2772022"/>
              <a:ext cx="579438" cy="868363"/>
            </a:xfrm>
            <a:prstGeom prst="rect">
              <a:avLst/>
            </a:prstGeom>
            <a:noFill/>
          </p:spPr>
        </p:pic>
      </p:grpSp>
      <p:grpSp>
        <p:nvGrpSpPr>
          <p:cNvPr id="4" name="Group 77"/>
          <p:cNvGrpSpPr/>
          <p:nvPr/>
        </p:nvGrpSpPr>
        <p:grpSpPr>
          <a:xfrm>
            <a:off x="4060277" y="378823"/>
            <a:ext cx="3751313" cy="497008"/>
            <a:chOff x="572493" y="2638077"/>
            <a:chExt cx="7985950" cy="1581845"/>
          </a:xfrm>
        </p:grpSpPr>
        <p:grpSp>
          <p:nvGrpSpPr>
            <p:cNvPr id="5" name="Group 96"/>
            <p:cNvGrpSpPr/>
            <p:nvPr/>
          </p:nvGrpSpPr>
          <p:grpSpPr>
            <a:xfrm>
              <a:off x="572493" y="2638077"/>
              <a:ext cx="3175634" cy="1581845"/>
              <a:chOff x="3168" y="0"/>
              <a:chExt cx="3175634" cy="1581845"/>
            </a:xfrm>
            <a:scene3d>
              <a:camera prst="orthographicFront"/>
              <a:lightRig rig="threePt" dir="t"/>
            </a:scene3d>
          </p:grpSpPr>
          <p:sp>
            <p:nvSpPr>
              <p:cNvPr id="130" name="Chevron 129"/>
              <p:cNvSpPr/>
              <p:nvPr/>
            </p:nvSpPr>
            <p:spPr>
              <a:xfrm>
                <a:off x="3168" y="0"/>
                <a:ext cx="3175634" cy="1581845"/>
              </a:xfrm>
              <a:prstGeom prst="chevron">
                <a:avLst/>
              </a:prstGeom>
              <a:solidFill>
                <a:schemeClr val="bg1">
                  <a:lumMod val="65000"/>
                </a:schemeClr>
              </a:solidFill>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1" name="Chevron 4"/>
              <p:cNvSpPr/>
              <p:nvPr/>
            </p:nvSpPr>
            <p:spPr>
              <a:xfrm>
                <a:off x="794091" y="0"/>
                <a:ext cx="1593789" cy="158184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lvl="0" algn="ctr" defTabSz="889000">
                  <a:lnSpc>
                    <a:spcPct val="85000"/>
                  </a:lnSpc>
                  <a:spcBef>
                    <a:spcPct val="0"/>
                  </a:spcBef>
                  <a:spcAft>
                    <a:spcPts val="0"/>
                  </a:spcAft>
                </a:pPr>
                <a:r>
                  <a:rPr lang="en-US" sz="1050" b="1" kern="1200" dirty="0" smtClean="0"/>
                  <a:t>Service</a:t>
                </a:r>
              </a:p>
              <a:p>
                <a:pPr lvl="0" algn="ctr" defTabSz="889000">
                  <a:lnSpc>
                    <a:spcPct val="85000"/>
                  </a:lnSpc>
                  <a:spcBef>
                    <a:spcPct val="0"/>
                  </a:spcBef>
                  <a:spcAft>
                    <a:spcPts val="0"/>
                  </a:spcAft>
                </a:pPr>
                <a:r>
                  <a:rPr lang="en-US" sz="1050" b="1" kern="1200" dirty="0" smtClean="0"/>
                  <a:t>Turn-up</a:t>
                </a:r>
                <a:endParaRPr lang="en-US" sz="1050" b="1" kern="1200" dirty="0"/>
              </a:p>
            </p:txBody>
          </p:sp>
        </p:grpSp>
        <p:grpSp>
          <p:nvGrpSpPr>
            <p:cNvPr id="6" name="Group 97"/>
            <p:cNvGrpSpPr/>
            <p:nvPr/>
          </p:nvGrpSpPr>
          <p:grpSpPr>
            <a:xfrm>
              <a:off x="2975177" y="2638077"/>
              <a:ext cx="3184639" cy="1581845"/>
              <a:chOff x="2719364" y="0"/>
              <a:chExt cx="3184639" cy="1581845"/>
            </a:xfrm>
            <a:scene3d>
              <a:camera prst="orthographicFront"/>
              <a:lightRig rig="threePt" dir="t"/>
            </a:scene3d>
          </p:grpSpPr>
          <p:sp>
            <p:nvSpPr>
              <p:cNvPr id="128" name="Chevron 127"/>
              <p:cNvSpPr/>
              <p:nvPr/>
            </p:nvSpPr>
            <p:spPr>
              <a:xfrm>
                <a:off x="2719364" y="0"/>
                <a:ext cx="3184639" cy="1581845"/>
              </a:xfrm>
              <a:prstGeom prst="chevron">
                <a:avLst/>
              </a:prstGeom>
              <a:solidFill>
                <a:schemeClr val="bg1">
                  <a:lumMod val="65000"/>
                </a:schemeClr>
              </a:solidFill>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9" name="Chevron 6"/>
              <p:cNvSpPr/>
              <p:nvPr/>
            </p:nvSpPr>
            <p:spPr>
              <a:xfrm>
                <a:off x="3510287" y="0"/>
                <a:ext cx="1602794" cy="158184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lvl="0" algn="ctr" defTabSz="889000">
                  <a:lnSpc>
                    <a:spcPct val="85000"/>
                  </a:lnSpc>
                  <a:spcBef>
                    <a:spcPct val="0"/>
                  </a:spcBef>
                  <a:spcAft>
                    <a:spcPts val="0"/>
                  </a:spcAft>
                </a:pPr>
                <a:r>
                  <a:rPr lang="en-US" sz="1050" b="1" kern="1200" dirty="0" smtClean="0"/>
                  <a:t>Ongoing </a:t>
                </a:r>
                <a:br>
                  <a:rPr lang="en-US" sz="1050" b="1" kern="1200" dirty="0" smtClean="0"/>
                </a:br>
                <a:r>
                  <a:rPr lang="en-US" sz="1050" b="1" kern="1200" dirty="0" smtClean="0"/>
                  <a:t>Monitoring</a:t>
                </a:r>
                <a:endParaRPr lang="en-US" sz="1050" b="1" kern="1200" dirty="0"/>
              </a:p>
            </p:txBody>
          </p:sp>
        </p:grpSp>
        <p:grpSp>
          <p:nvGrpSpPr>
            <p:cNvPr id="7" name="Group 103"/>
            <p:cNvGrpSpPr/>
            <p:nvPr/>
          </p:nvGrpSpPr>
          <p:grpSpPr>
            <a:xfrm>
              <a:off x="5373804" y="2638077"/>
              <a:ext cx="3184639" cy="1581845"/>
              <a:chOff x="5444566" y="0"/>
              <a:chExt cx="3184639" cy="1581845"/>
            </a:xfrm>
            <a:scene3d>
              <a:camera prst="orthographicFront"/>
              <a:lightRig rig="threePt" dir="t"/>
            </a:scene3d>
          </p:grpSpPr>
          <p:sp>
            <p:nvSpPr>
              <p:cNvPr id="105" name="Chevron 104"/>
              <p:cNvSpPr/>
              <p:nvPr/>
            </p:nvSpPr>
            <p:spPr>
              <a:xfrm>
                <a:off x="5444566" y="0"/>
                <a:ext cx="3184639" cy="1581845"/>
              </a:xfrm>
              <a:prstGeom prst="chevron">
                <a:avLst/>
              </a:prstGeom>
              <a:solidFill>
                <a:schemeClr val="accent3"/>
              </a:solidFill>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6" name="Chevron 8"/>
              <p:cNvSpPr/>
              <p:nvPr/>
            </p:nvSpPr>
            <p:spPr>
              <a:xfrm>
                <a:off x="6235489" y="0"/>
                <a:ext cx="1602794" cy="158184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900" b="1" kern="1200" dirty="0" smtClean="0"/>
                  <a:t>Fault Management</a:t>
                </a:r>
                <a:br>
                  <a:rPr lang="en-US" sz="900" b="1" kern="1200" dirty="0" smtClean="0"/>
                </a:br>
                <a:r>
                  <a:rPr lang="en-US" sz="900" b="1" kern="1200" dirty="0" smtClean="0"/>
                  <a:t> &amp; Recovery</a:t>
                </a:r>
                <a:endParaRPr lang="en-US" sz="900" b="1" kern="1200" dirty="0"/>
              </a:p>
            </p:txBody>
          </p:sp>
        </p:grpSp>
      </p:gr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Validation </a:t>
            </a:r>
            <a:br>
              <a:rPr lang="en-US" dirty="0" smtClean="0"/>
            </a:br>
            <a:r>
              <a:rPr lang="en-US" dirty="0" smtClean="0"/>
              <a:t>Integrated RFC-2544 </a:t>
            </a:r>
            <a:endParaRPr lang="en-US" dirty="0"/>
          </a:p>
        </p:txBody>
      </p:sp>
      <p:sp>
        <p:nvSpPr>
          <p:cNvPr id="35" name="Text Placeholder 34"/>
          <p:cNvSpPr>
            <a:spLocks noGrp="1"/>
          </p:cNvSpPr>
          <p:nvPr>
            <p:ph type="body" sz="quarter" idx="10"/>
          </p:nvPr>
        </p:nvSpPr>
        <p:spPr>
          <a:xfrm>
            <a:off x="747713" y="1279427"/>
            <a:ext cx="7124700" cy="2665943"/>
          </a:xfrm>
        </p:spPr>
        <p:txBody>
          <a:bodyPr/>
          <a:lstStyle/>
          <a:p>
            <a:r>
              <a:rPr lang="en-US" dirty="0" smtClean="0"/>
              <a:t>ETX integrated RFC-2544 </a:t>
            </a:r>
            <a:r>
              <a:rPr lang="en-US" dirty="0" err="1" smtClean="0"/>
              <a:t>GbEnerator</a:t>
            </a:r>
            <a:r>
              <a:rPr lang="en-US" dirty="0" smtClean="0"/>
              <a:t> :</a:t>
            </a:r>
          </a:p>
          <a:p>
            <a:pPr lvl="1"/>
            <a:r>
              <a:rPr lang="en-US" dirty="0" smtClean="0"/>
              <a:t> Unidirectional or bidirectional tests</a:t>
            </a:r>
          </a:p>
          <a:p>
            <a:pPr lvl="1"/>
            <a:r>
              <a:rPr lang="en-US" dirty="0" smtClean="0"/>
              <a:t> Measurements of  throughput, latency, frame Loss</a:t>
            </a:r>
          </a:p>
          <a:p>
            <a:pPr lvl="1"/>
            <a:r>
              <a:rPr lang="en-US" dirty="0" smtClean="0"/>
              <a:t> Test report creation</a:t>
            </a:r>
          </a:p>
          <a:p>
            <a:pPr lvl="1"/>
            <a:r>
              <a:rPr lang="en-US" dirty="0" smtClean="0"/>
              <a:t> Frame type: OAM </a:t>
            </a:r>
            <a:r>
              <a:rPr lang="en-US" dirty="0" err="1" smtClean="0"/>
              <a:t>messaGbEs</a:t>
            </a:r>
            <a:endParaRPr lang="en-US" dirty="0" smtClean="0"/>
          </a:p>
          <a:p>
            <a:endParaRPr lang="en-US" dirty="0"/>
          </a:p>
        </p:txBody>
      </p:sp>
      <p:sp>
        <p:nvSpPr>
          <p:cNvPr id="4" name="Content Placeholder 2"/>
          <p:cNvSpPr txBox="1">
            <a:spLocks/>
          </p:cNvSpPr>
          <p:nvPr/>
        </p:nvSpPr>
        <p:spPr>
          <a:xfrm>
            <a:off x="399132" y="1026189"/>
            <a:ext cx="8085137" cy="5102225"/>
          </a:xfrm>
          <a:prstGeom prst="rect">
            <a:avLst/>
          </a:prstGeom>
        </p:spPr>
        <p:txBody>
          <a:bodyPr lIns="91384" tIns="45693" rIns="91384" bIns="45693"/>
          <a:lstStyle/>
          <a:p>
            <a:pPr defTabSz="913854" fontAlgn="auto">
              <a:lnSpc>
                <a:spcPct val="150000"/>
              </a:lnSpc>
              <a:spcBef>
                <a:spcPts val="0"/>
              </a:spcBef>
              <a:spcAft>
                <a:spcPts val="0"/>
              </a:spcAft>
              <a:defRPr/>
            </a:pPr>
            <a:endParaRPr lang="en-US" sz="1800" kern="0" dirty="0" smtClean="0">
              <a:latin typeface="+mn-lt"/>
              <a:cs typeface="+mn-cs"/>
            </a:endParaRPr>
          </a:p>
          <a:p>
            <a:pPr defTabSz="913854" fontAlgn="auto">
              <a:lnSpc>
                <a:spcPct val="150000"/>
              </a:lnSpc>
              <a:spcBef>
                <a:spcPts val="0"/>
              </a:spcBef>
              <a:spcAft>
                <a:spcPts val="0"/>
              </a:spcAft>
              <a:defRPr/>
            </a:pPr>
            <a:endParaRPr lang="en-US" sz="1800" kern="0" dirty="0" smtClean="0">
              <a:latin typeface="+mn-lt"/>
              <a:cs typeface="+mn-cs"/>
            </a:endParaRPr>
          </a:p>
        </p:txBody>
      </p:sp>
      <p:sp>
        <p:nvSpPr>
          <p:cNvPr id="10" name="Freeform 20"/>
          <p:cNvSpPr>
            <a:spLocks/>
          </p:cNvSpPr>
          <p:nvPr/>
        </p:nvSpPr>
        <p:spPr bwMode="auto">
          <a:xfrm>
            <a:off x="2646480" y="5012984"/>
            <a:ext cx="1883912" cy="1615920"/>
          </a:xfrm>
          <a:custGeom>
            <a:avLst/>
            <a:gdLst>
              <a:gd name="T0" fmla="*/ 2147483647 w 855"/>
              <a:gd name="T1" fmla="*/ 2147483647 h 673"/>
              <a:gd name="T2" fmla="*/ 2147483647 w 855"/>
              <a:gd name="T3" fmla="*/ 2147483647 h 673"/>
              <a:gd name="T4" fmla="*/ 2147483647 w 855"/>
              <a:gd name="T5" fmla="*/ 2147483647 h 673"/>
              <a:gd name="T6" fmla="*/ 2147483647 w 855"/>
              <a:gd name="T7" fmla="*/ 2147483647 h 673"/>
              <a:gd name="T8" fmla="*/ 2147483647 w 855"/>
              <a:gd name="T9" fmla="*/ 2147483647 h 673"/>
              <a:gd name="T10" fmla="*/ 2147483647 w 855"/>
              <a:gd name="T11" fmla="*/ 2147483647 h 673"/>
              <a:gd name="T12" fmla="*/ 2147483647 w 855"/>
              <a:gd name="T13" fmla="*/ 2147483647 h 673"/>
              <a:gd name="T14" fmla="*/ 2147483647 w 855"/>
              <a:gd name="T15" fmla="*/ 2147483647 h 673"/>
              <a:gd name="T16" fmla="*/ 2147483647 w 855"/>
              <a:gd name="T17" fmla="*/ 2147483647 h 673"/>
              <a:gd name="T18" fmla="*/ 2147483647 w 855"/>
              <a:gd name="T19" fmla="*/ 2147483647 h 673"/>
              <a:gd name="T20" fmla="*/ 2147483647 w 855"/>
              <a:gd name="T21" fmla="*/ 2147483647 h 673"/>
              <a:gd name="T22" fmla="*/ 2147483647 w 855"/>
              <a:gd name="T23" fmla="*/ 2147483647 h 673"/>
              <a:gd name="T24" fmla="*/ 2147483647 w 855"/>
              <a:gd name="T25" fmla="*/ 2147483647 h 673"/>
              <a:gd name="T26" fmla="*/ 2147483647 w 855"/>
              <a:gd name="T27" fmla="*/ 2147483647 h 673"/>
              <a:gd name="T28" fmla="*/ 2147483647 w 855"/>
              <a:gd name="T29" fmla="*/ 2147483647 h 673"/>
              <a:gd name="T30" fmla="*/ 2147483647 w 855"/>
              <a:gd name="T31" fmla="*/ 2147483647 h 673"/>
              <a:gd name="T32" fmla="*/ 2147483647 w 855"/>
              <a:gd name="T33" fmla="*/ 2147483647 h 673"/>
              <a:gd name="T34" fmla="*/ 2147483647 w 855"/>
              <a:gd name="T35" fmla="*/ 2147483647 h 673"/>
              <a:gd name="T36" fmla="*/ 2147483647 w 855"/>
              <a:gd name="T37" fmla="*/ 2147483647 h 673"/>
              <a:gd name="T38" fmla="*/ 2147483647 w 855"/>
              <a:gd name="T39" fmla="*/ 2147483647 h 673"/>
              <a:gd name="T40" fmla="*/ 2147483647 w 855"/>
              <a:gd name="T41" fmla="*/ 2147483647 h 673"/>
              <a:gd name="T42" fmla="*/ 2147483647 w 855"/>
              <a:gd name="T43" fmla="*/ 2147483647 h 673"/>
              <a:gd name="T44" fmla="*/ 2147483647 w 855"/>
              <a:gd name="T45" fmla="*/ 2147483647 h 673"/>
              <a:gd name="T46" fmla="*/ 2147483647 w 855"/>
              <a:gd name="T47" fmla="*/ 2147483647 h 673"/>
              <a:gd name="T48" fmla="*/ 2147483647 w 855"/>
              <a:gd name="T49" fmla="*/ 2147483647 h 673"/>
              <a:gd name="T50" fmla="*/ 2147483647 w 855"/>
              <a:gd name="T51" fmla="*/ 2147483647 h 673"/>
              <a:gd name="T52" fmla="*/ 2147483647 w 855"/>
              <a:gd name="T53" fmla="*/ 2147483647 h 673"/>
              <a:gd name="T54" fmla="*/ 2147483647 w 855"/>
              <a:gd name="T55" fmla="*/ 2147483647 h 673"/>
              <a:gd name="T56" fmla="*/ 2147483647 w 855"/>
              <a:gd name="T57" fmla="*/ 2147483647 h 673"/>
              <a:gd name="T58" fmla="*/ 2147483647 w 855"/>
              <a:gd name="T59" fmla="*/ 2147483647 h 673"/>
              <a:gd name="T60" fmla="*/ 2147483647 w 855"/>
              <a:gd name="T61" fmla="*/ 2147483647 h 673"/>
              <a:gd name="T62" fmla="*/ 2147483647 w 855"/>
              <a:gd name="T63" fmla="*/ 2147483647 h 673"/>
              <a:gd name="T64" fmla="*/ 2147483647 w 855"/>
              <a:gd name="T65" fmla="*/ 2147483647 h 673"/>
              <a:gd name="T66" fmla="*/ 2147483647 w 855"/>
              <a:gd name="T67" fmla="*/ 2147483647 h 673"/>
              <a:gd name="T68" fmla="*/ 2147483647 w 855"/>
              <a:gd name="T69" fmla="*/ 2147483647 h 673"/>
              <a:gd name="T70" fmla="*/ 2147483647 w 855"/>
              <a:gd name="T71" fmla="*/ 2147483647 h 673"/>
              <a:gd name="T72" fmla="*/ 2147483647 w 855"/>
              <a:gd name="T73" fmla="*/ 2147483647 h 673"/>
              <a:gd name="T74" fmla="*/ 2147483647 w 855"/>
              <a:gd name="T75" fmla="*/ 2147483647 h 673"/>
              <a:gd name="T76" fmla="*/ 2147483647 w 855"/>
              <a:gd name="T77" fmla="*/ 2147483647 h 673"/>
              <a:gd name="T78" fmla="*/ 2147483647 w 855"/>
              <a:gd name="T79" fmla="*/ 2147483647 h 673"/>
              <a:gd name="T80" fmla="*/ 2147483647 w 855"/>
              <a:gd name="T81" fmla="*/ 2147483647 h 673"/>
              <a:gd name="T82" fmla="*/ 2147483647 w 855"/>
              <a:gd name="T83" fmla="*/ 2147483647 h 673"/>
              <a:gd name="T84" fmla="*/ 2147483647 w 855"/>
              <a:gd name="T85" fmla="*/ 2147483647 h 673"/>
              <a:gd name="T86" fmla="*/ 2147483647 w 855"/>
              <a:gd name="T87" fmla="*/ 2147483647 h 673"/>
              <a:gd name="T88" fmla="*/ 2147483647 w 855"/>
              <a:gd name="T89" fmla="*/ 2147483647 h 673"/>
              <a:gd name="T90" fmla="*/ 2147483647 w 855"/>
              <a:gd name="T91" fmla="*/ 2147483647 h 673"/>
              <a:gd name="T92" fmla="*/ 2147483647 w 855"/>
              <a:gd name="T93" fmla="*/ 2147483647 h 673"/>
              <a:gd name="T94" fmla="*/ 2147483647 w 855"/>
              <a:gd name="T95" fmla="*/ 2147483647 h 673"/>
              <a:gd name="T96" fmla="*/ 2147483647 w 855"/>
              <a:gd name="T97" fmla="*/ 2147483647 h 673"/>
              <a:gd name="T98" fmla="*/ 2147483647 w 855"/>
              <a:gd name="T99" fmla="*/ 2147483647 h 673"/>
              <a:gd name="T100" fmla="*/ 2147483647 w 855"/>
              <a:gd name="T101" fmla="*/ 2147483647 h 673"/>
              <a:gd name="T102" fmla="*/ 2147483647 w 855"/>
              <a:gd name="T103" fmla="*/ 2147483647 h 673"/>
              <a:gd name="T104" fmla="*/ 2147483647 w 855"/>
              <a:gd name="T105" fmla="*/ 2147483647 h 673"/>
              <a:gd name="T106" fmla="*/ 2147483647 w 855"/>
              <a:gd name="T107" fmla="*/ 2147483647 h 6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5"/>
              <a:gd name="T163" fmla="*/ 0 h 673"/>
              <a:gd name="T164" fmla="*/ 855 w 855"/>
              <a:gd name="T165" fmla="*/ 673 h 6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5" h="673">
                <a:moveTo>
                  <a:pt x="266" y="634"/>
                </a:moveTo>
                <a:cubicBezTo>
                  <a:pt x="239" y="634"/>
                  <a:pt x="178" y="655"/>
                  <a:pt x="140" y="648"/>
                </a:cubicBezTo>
                <a:cubicBezTo>
                  <a:pt x="102" y="641"/>
                  <a:pt x="63" y="624"/>
                  <a:pt x="39" y="595"/>
                </a:cubicBezTo>
                <a:cubicBezTo>
                  <a:pt x="16" y="566"/>
                  <a:pt x="2" y="511"/>
                  <a:pt x="1" y="474"/>
                </a:cubicBezTo>
                <a:cubicBezTo>
                  <a:pt x="0" y="437"/>
                  <a:pt x="19" y="396"/>
                  <a:pt x="33" y="375"/>
                </a:cubicBezTo>
                <a:cubicBezTo>
                  <a:pt x="46" y="353"/>
                  <a:pt x="70" y="351"/>
                  <a:pt x="81" y="344"/>
                </a:cubicBezTo>
                <a:cubicBezTo>
                  <a:pt x="92" y="337"/>
                  <a:pt x="96" y="337"/>
                  <a:pt x="100" y="332"/>
                </a:cubicBezTo>
                <a:cubicBezTo>
                  <a:pt x="104" y="327"/>
                  <a:pt x="105" y="321"/>
                  <a:pt x="105" y="311"/>
                </a:cubicBezTo>
                <a:cubicBezTo>
                  <a:pt x="105" y="301"/>
                  <a:pt x="99" y="286"/>
                  <a:pt x="98" y="272"/>
                </a:cubicBezTo>
                <a:cubicBezTo>
                  <a:pt x="97" y="257"/>
                  <a:pt x="93" y="241"/>
                  <a:pt x="98" y="225"/>
                </a:cubicBezTo>
                <a:cubicBezTo>
                  <a:pt x="103" y="210"/>
                  <a:pt x="116" y="191"/>
                  <a:pt x="130" y="179"/>
                </a:cubicBezTo>
                <a:cubicBezTo>
                  <a:pt x="144" y="167"/>
                  <a:pt x="167" y="157"/>
                  <a:pt x="185" y="151"/>
                </a:cubicBezTo>
                <a:cubicBezTo>
                  <a:pt x="204" y="145"/>
                  <a:pt x="227" y="145"/>
                  <a:pt x="241" y="143"/>
                </a:cubicBezTo>
                <a:cubicBezTo>
                  <a:pt x="254" y="140"/>
                  <a:pt x="260" y="141"/>
                  <a:pt x="264" y="134"/>
                </a:cubicBezTo>
                <a:cubicBezTo>
                  <a:pt x="268" y="127"/>
                  <a:pt x="263" y="111"/>
                  <a:pt x="267" y="100"/>
                </a:cubicBezTo>
                <a:cubicBezTo>
                  <a:pt x="272" y="89"/>
                  <a:pt x="281" y="74"/>
                  <a:pt x="291" y="65"/>
                </a:cubicBezTo>
                <a:cubicBezTo>
                  <a:pt x="301" y="57"/>
                  <a:pt x="314" y="52"/>
                  <a:pt x="328" y="48"/>
                </a:cubicBezTo>
                <a:cubicBezTo>
                  <a:pt x="341" y="45"/>
                  <a:pt x="362" y="45"/>
                  <a:pt x="373" y="45"/>
                </a:cubicBezTo>
                <a:cubicBezTo>
                  <a:pt x="384" y="45"/>
                  <a:pt x="387" y="49"/>
                  <a:pt x="391" y="48"/>
                </a:cubicBezTo>
                <a:cubicBezTo>
                  <a:pt x="396" y="47"/>
                  <a:pt x="392" y="43"/>
                  <a:pt x="396" y="38"/>
                </a:cubicBezTo>
                <a:cubicBezTo>
                  <a:pt x="401" y="33"/>
                  <a:pt x="408" y="21"/>
                  <a:pt x="418" y="15"/>
                </a:cubicBezTo>
                <a:cubicBezTo>
                  <a:pt x="428" y="9"/>
                  <a:pt x="439" y="5"/>
                  <a:pt x="455" y="3"/>
                </a:cubicBezTo>
                <a:cubicBezTo>
                  <a:pt x="471" y="2"/>
                  <a:pt x="497" y="0"/>
                  <a:pt x="514" y="3"/>
                </a:cubicBezTo>
                <a:cubicBezTo>
                  <a:pt x="531" y="7"/>
                  <a:pt x="542" y="15"/>
                  <a:pt x="556" y="22"/>
                </a:cubicBezTo>
                <a:cubicBezTo>
                  <a:pt x="569" y="30"/>
                  <a:pt x="587" y="40"/>
                  <a:pt x="596" y="52"/>
                </a:cubicBezTo>
                <a:cubicBezTo>
                  <a:pt x="605" y="64"/>
                  <a:pt x="609" y="83"/>
                  <a:pt x="613" y="95"/>
                </a:cubicBezTo>
                <a:cubicBezTo>
                  <a:pt x="616" y="106"/>
                  <a:pt x="611" y="113"/>
                  <a:pt x="616" y="117"/>
                </a:cubicBezTo>
                <a:cubicBezTo>
                  <a:pt x="621" y="120"/>
                  <a:pt x="632" y="113"/>
                  <a:pt x="643" y="115"/>
                </a:cubicBezTo>
                <a:cubicBezTo>
                  <a:pt x="654" y="117"/>
                  <a:pt x="668" y="119"/>
                  <a:pt x="681" y="129"/>
                </a:cubicBezTo>
                <a:cubicBezTo>
                  <a:pt x="695" y="138"/>
                  <a:pt x="712" y="156"/>
                  <a:pt x="723" y="172"/>
                </a:cubicBezTo>
                <a:cubicBezTo>
                  <a:pt x="735" y="187"/>
                  <a:pt x="748" y="206"/>
                  <a:pt x="754" y="223"/>
                </a:cubicBezTo>
                <a:cubicBezTo>
                  <a:pt x="759" y="241"/>
                  <a:pt x="762" y="262"/>
                  <a:pt x="759" y="278"/>
                </a:cubicBezTo>
                <a:cubicBezTo>
                  <a:pt x="755" y="295"/>
                  <a:pt x="732" y="313"/>
                  <a:pt x="732" y="321"/>
                </a:cubicBezTo>
                <a:cubicBezTo>
                  <a:pt x="732" y="330"/>
                  <a:pt x="748" y="324"/>
                  <a:pt x="760" y="330"/>
                </a:cubicBezTo>
                <a:cubicBezTo>
                  <a:pt x="773" y="336"/>
                  <a:pt x="794" y="346"/>
                  <a:pt x="807" y="356"/>
                </a:cubicBezTo>
                <a:cubicBezTo>
                  <a:pt x="821" y="366"/>
                  <a:pt x="835" y="380"/>
                  <a:pt x="842" y="394"/>
                </a:cubicBezTo>
                <a:cubicBezTo>
                  <a:pt x="850" y="407"/>
                  <a:pt x="855" y="419"/>
                  <a:pt x="852" y="440"/>
                </a:cubicBezTo>
                <a:cubicBezTo>
                  <a:pt x="850" y="461"/>
                  <a:pt x="835" y="499"/>
                  <a:pt x="827" y="516"/>
                </a:cubicBezTo>
                <a:cubicBezTo>
                  <a:pt x="819" y="533"/>
                  <a:pt x="813" y="536"/>
                  <a:pt x="804" y="542"/>
                </a:cubicBezTo>
                <a:cubicBezTo>
                  <a:pt x="795" y="548"/>
                  <a:pt x="780" y="550"/>
                  <a:pt x="770" y="554"/>
                </a:cubicBezTo>
                <a:cubicBezTo>
                  <a:pt x="760" y="558"/>
                  <a:pt x="753" y="559"/>
                  <a:pt x="745" y="564"/>
                </a:cubicBezTo>
                <a:cubicBezTo>
                  <a:pt x="738" y="569"/>
                  <a:pt x="734" y="577"/>
                  <a:pt x="727" y="586"/>
                </a:cubicBezTo>
                <a:cubicBezTo>
                  <a:pt x="719" y="596"/>
                  <a:pt x="712" y="609"/>
                  <a:pt x="702" y="619"/>
                </a:cubicBezTo>
                <a:cubicBezTo>
                  <a:pt x="692" y="628"/>
                  <a:pt x="682" y="637"/>
                  <a:pt x="666" y="641"/>
                </a:cubicBezTo>
                <a:cubicBezTo>
                  <a:pt x="650" y="645"/>
                  <a:pt x="622" y="645"/>
                  <a:pt x="604" y="643"/>
                </a:cubicBezTo>
                <a:cubicBezTo>
                  <a:pt x="587" y="640"/>
                  <a:pt x="571" y="631"/>
                  <a:pt x="561" y="626"/>
                </a:cubicBezTo>
                <a:cubicBezTo>
                  <a:pt x="551" y="621"/>
                  <a:pt x="551" y="614"/>
                  <a:pt x="546" y="610"/>
                </a:cubicBezTo>
                <a:cubicBezTo>
                  <a:pt x="541" y="607"/>
                  <a:pt x="536" y="605"/>
                  <a:pt x="532" y="607"/>
                </a:cubicBezTo>
                <a:cubicBezTo>
                  <a:pt x="529" y="609"/>
                  <a:pt x="533" y="612"/>
                  <a:pt x="526" y="619"/>
                </a:cubicBezTo>
                <a:cubicBezTo>
                  <a:pt x="518" y="626"/>
                  <a:pt x="506" y="638"/>
                  <a:pt x="489" y="646"/>
                </a:cubicBezTo>
                <a:cubicBezTo>
                  <a:pt x="471" y="655"/>
                  <a:pt x="442" y="668"/>
                  <a:pt x="418" y="670"/>
                </a:cubicBezTo>
                <a:cubicBezTo>
                  <a:pt x="395" y="673"/>
                  <a:pt x="370" y="668"/>
                  <a:pt x="350" y="664"/>
                </a:cubicBezTo>
                <a:cubicBezTo>
                  <a:pt x="329" y="659"/>
                  <a:pt x="312" y="651"/>
                  <a:pt x="299" y="646"/>
                </a:cubicBezTo>
                <a:cubicBezTo>
                  <a:pt x="287" y="642"/>
                  <a:pt x="293" y="634"/>
                  <a:pt x="266" y="634"/>
                </a:cubicBezTo>
                <a:close/>
              </a:path>
            </a:pathLst>
          </a:custGeom>
          <a:gradFill rotWithShape="1">
            <a:gsLst>
              <a:gs pos="0">
                <a:schemeClr val="bg1"/>
              </a:gs>
              <a:gs pos="100000">
                <a:srgbClr val="E0CDA8"/>
              </a:gs>
            </a:gsLst>
            <a:path path="rect">
              <a:fillToRect l="50000" t="50000" r="50000" b="50000"/>
            </a:path>
          </a:gradFill>
          <a:ln w="12700">
            <a:noFill/>
            <a:round/>
            <a:headEnd/>
            <a:tailEnd/>
          </a:ln>
          <a:effectLst>
            <a:prstShdw prst="shdw17" dist="17961" dir="2700000">
              <a:srgbClr val="867B65"/>
            </a:prstShdw>
          </a:effectLst>
        </p:spPr>
        <p:txBody>
          <a:bodyPr wrap="none" lIns="91291" tIns="45647" rIns="91291" bIns="45647" anchor="ctr"/>
          <a:lstStyle/>
          <a:p>
            <a:pPr algn="ctr"/>
            <a:r>
              <a:rPr lang="en-US" b="1" dirty="0" smtClean="0">
                <a:latin typeface="+mn-lt"/>
              </a:rPr>
              <a:t>      </a:t>
            </a:r>
            <a:endParaRPr lang="en-US" b="1" dirty="0">
              <a:latin typeface="+mn-lt"/>
            </a:endParaRPr>
          </a:p>
        </p:txBody>
      </p:sp>
      <p:sp>
        <p:nvSpPr>
          <p:cNvPr id="11" name="Freeform 20"/>
          <p:cNvSpPr>
            <a:spLocks/>
          </p:cNvSpPr>
          <p:nvPr/>
        </p:nvSpPr>
        <p:spPr bwMode="auto">
          <a:xfrm>
            <a:off x="4395669" y="5042553"/>
            <a:ext cx="1883912" cy="1615920"/>
          </a:xfrm>
          <a:custGeom>
            <a:avLst/>
            <a:gdLst>
              <a:gd name="T0" fmla="*/ 2147483647 w 855"/>
              <a:gd name="T1" fmla="*/ 2147483647 h 673"/>
              <a:gd name="T2" fmla="*/ 2147483647 w 855"/>
              <a:gd name="T3" fmla="*/ 2147483647 h 673"/>
              <a:gd name="T4" fmla="*/ 2147483647 w 855"/>
              <a:gd name="T5" fmla="*/ 2147483647 h 673"/>
              <a:gd name="T6" fmla="*/ 2147483647 w 855"/>
              <a:gd name="T7" fmla="*/ 2147483647 h 673"/>
              <a:gd name="T8" fmla="*/ 2147483647 w 855"/>
              <a:gd name="T9" fmla="*/ 2147483647 h 673"/>
              <a:gd name="T10" fmla="*/ 2147483647 w 855"/>
              <a:gd name="T11" fmla="*/ 2147483647 h 673"/>
              <a:gd name="T12" fmla="*/ 2147483647 w 855"/>
              <a:gd name="T13" fmla="*/ 2147483647 h 673"/>
              <a:gd name="T14" fmla="*/ 2147483647 w 855"/>
              <a:gd name="T15" fmla="*/ 2147483647 h 673"/>
              <a:gd name="T16" fmla="*/ 2147483647 w 855"/>
              <a:gd name="T17" fmla="*/ 2147483647 h 673"/>
              <a:gd name="T18" fmla="*/ 2147483647 w 855"/>
              <a:gd name="T19" fmla="*/ 2147483647 h 673"/>
              <a:gd name="T20" fmla="*/ 2147483647 w 855"/>
              <a:gd name="T21" fmla="*/ 2147483647 h 673"/>
              <a:gd name="T22" fmla="*/ 2147483647 w 855"/>
              <a:gd name="T23" fmla="*/ 2147483647 h 673"/>
              <a:gd name="T24" fmla="*/ 2147483647 w 855"/>
              <a:gd name="T25" fmla="*/ 2147483647 h 673"/>
              <a:gd name="T26" fmla="*/ 2147483647 w 855"/>
              <a:gd name="T27" fmla="*/ 2147483647 h 673"/>
              <a:gd name="T28" fmla="*/ 2147483647 w 855"/>
              <a:gd name="T29" fmla="*/ 2147483647 h 673"/>
              <a:gd name="T30" fmla="*/ 2147483647 w 855"/>
              <a:gd name="T31" fmla="*/ 2147483647 h 673"/>
              <a:gd name="T32" fmla="*/ 2147483647 w 855"/>
              <a:gd name="T33" fmla="*/ 2147483647 h 673"/>
              <a:gd name="T34" fmla="*/ 2147483647 w 855"/>
              <a:gd name="T35" fmla="*/ 2147483647 h 673"/>
              <a:gd name="T36" fmla="*/ 2147483647 w 855"/>
              <a:gd name="T37" fmla="*/ 2147483647 h 673"/>
              <a:gd name="T38" fmla="*/ 2147483647 w 855"/>
              <a:gd name="T39" fmla="*/ 2147483647 h 673"/>
              <a:gd name="T40" fmla="*/ 2147483647 w 855"/>
              <a:gd name="T41" fmla="*/ 2147483647 h 673"/>
              <a:gd name="T42" fmla="*/ 2147483647 w 855"/>
              <a:gd name="T43" fmla="*/ 2147483647 h 673"/>
              <a:gd name="T44" fmla="*/ 2147483647 w 855"/>
              <a:gd name="T45" fmla="*/ 2147483647 h 673"/>
              <a:gd name="T46" fmla="*/ 2147483647 w 855"/>
              <a:gd name="T47" fmla="*/ 2147483647 h 673"/>
              <a:gd name="T48" fmla="*/ 2147483647 w 855"/>
              <a:gd name="T49" fmla="*/ 2147483647 h 673"/>
              <a:gd name="T50" fmla="*/ 2147483647 w 855"/>
              <a:gd name="T51" fmla="*/ 2147483647 h 673"/>
              <a:gd name="T52" fmla="*/ 2147483647 w 855"/>
              <a:gd name="T53" fmla="*/ 2147483647 h 673"/>
              <a:gd name="T54" fmla="*/ 2147483647 w 855"/>
              <a:gd name="T55" fmla="*/ 2147483647 h 673"/>
              <a:gd name="T56" fmla="*/ 2147483647 w 855"/>
              <a:gd name="T57" fmla="*/ 2147483647 h 673"/>
              <a:gd name="T58" fmla="*/ 2147483647 w 855"/>
              <a:gd name="T59" fmla="*/ 2147483647 h 673"/>
              <a:gd name="T60" fmla="*/ 2147483647 w 855"/>
              <a:gd name="T61" fmla="*/ 2147483647 h 673"/>
              <a:gd name="T62" fmla="*/ 2147483647 w 855"/>
              <a:gd name="T63" fmla="*/ 2147483647 h 673"/>
              <a:gd name="T64" fmla="*/ 2147483647 w 855"/>
              <a:gd name="T65" fmla="*/ 2147483647 h 673"/>
              <a:gd name="T66" fmla="*/ 2147483647 w 855"/>
              <a:gd name="T67" fmla="*/ 2147483647 h 673"/>
              <a:gd name="T68" fmla="*/ 2147483647 w 855"/>
              <a:gd name="T69" fmla="*/ 2147483647 h 673"/>
              <a:gd name="T70" fmla="*/ 2147483647 w 855"/>
              <a:gd name="T71" fmla="*/ 2147483647 h 673"/>
              <a:gd name="T72" fmla="*/ 2147483647 w 855"/>
              <a:gd name="T73" fmla="*/ 2147483647 h 673"/>
              <a:gd name="T74" fmla="*/ 2147483647 w 855"/>
              <a:gd name="T75" fmla="*/ 2147483647 h 673"/>
              <a:gd name="T76" fmla="*/ 2147483647 w 855"/>
              <a:gd name="T77" fmla="*/ 2147483647 h 673"/>
              <a:gd name="T78" fmla="*/ 2147483647 w 855"/>
              <a:gd name="T79" fmla="*/ 2147483647 h 673"/>
              <a:gd name="T80" fmla="*/ 2147483647 w 855"/>
              <a:gd name="T81" fmla="*/ 2147483647 h 673"/>
              <a:gd name="T82" fmla="*/ 2147483647 w 855"/>
              <a:gd name="T83" fmla="*/ 2147483647 h 673"/>
              <a:gd name="T84" fmla="*/ 2147483647 w 855"/>
              <a:gd name="T85" fmla="*/ 2147483647 h 673"/>
              <a:gd name="T86" fmla="*/ 2147483647 w 855"/>
              <a:gd name="T87" fmla="*/ 2147483647 h 673"/>
              <a:gd name="T88" fmla="*/ 2147483647 w 855"/>
              <a:gd name="T89" fmla="*/ 2147483647 h 673"/>
              <a:gd name="T90" fmla="*/ 2147483647 w 855"/>
              <a:gd name="T91" fmla="*/ 2147483647 h 673"/>
              <a:gd name="T92" fmla="*/ 2147483647 w 855"/>
              <a:gd name="T93" fmla="*/ 2147483647 h 673"/>
              <a:gd name="T94" fmla="*/ 2147483647 w 855"/>
              <a:gd name="T95" fmla="*/ 2147483647 h 673"/>
              <a:gd name="T96" fmla="*/ 2147483647 w 855"/>
              <a:gd name="T97" fmla="*/ 2147483647 h 673"/>
              <a:gd name="T98" fmla="*/ 2147483647 w 855"/>
              <a:gd name="T99" fmla="*/ 2147483647 h 673"/>
              <a:gd name="T100" fmla="*/ 2147483647 w 855"/>
              <a:gd name="T101" fmla="*/ 2147483647 h 673"/>
              <a:gd name="T102" fmla="*/ 2147483647 w 855"/>
              <a:gd name="T103" fmla="*/ 2147483647 h 673"/>
              <a:gd name="T104" fmla="*/ 2147483647 w 855"/>
              <a:gd name="T105" fmla="*/ 2147483647 h 673"/>
              <a:gd name="T106" fmla="*/ 2147483647 w 855"/>
              <a:gd name="T107" fmla="*/ 2147483647 h 6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5"/>
              <a:gd name="T163" fmla="*/ 0 h 673"/>
              <a:gd name="T164" fmla="*/ 855 w 855"/>
              <a:gd name="T165" fmla="*/ 673 h 6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5" h="673">
                <a:moveTo>
                  <a:pt x="266" y="634"/>
                </a:moveTo>
                <a:cubicBezTo>
                  <a:pt x="239" y="634"/>
                  <a:pt x="178" y="655"/>
                  <a:pt x="140" y="648"/>
                </a:cubicBezTo>
                <a:cubicBezTo>
                  <a:pt x="102" y="641"/>
                  <a:pt x="63" y="624"/>
                  <a:pt x="39" y="595"/>
                </a:cubicBezTo>
                <a:cubicBezTo>
                  <a:pt x="16" y="566"/>
                  <a:pt x="2" y="511"/>
                  <a:pt x="1" y="474"/>
                </a:cubicBezTo>
                <a:cubicBezTo>
                  <a:pt x="0" y="437"/>
                  <a:pt x="19" y="396"/>
                  <a:pt x="33" y="375"/>
                </a:cubicBezTo>
                <a:cubicBezTo>
                  <a:pt x="46" y="353"/>
                  <a:pt x="70" y="351"/>
                  <a:pt x="81" y="344"/>
                </a:cubicBezTo>
                <a:cubicBezTo>
                  <a:pt x="92" y="337"/>
                  <a:pt x="96" y="337"/>
                  <a:pt x="100" y="332"/>
                </a:cubicBezTo>
                <a:cubicBezTo>
                  <a:pt x="104" y="327"/>
                  <a:pt x="105" y="321"/>
                  <a:pt x="105" y="311"/>
                </a:cubicBezTo>
                <a:cubicBezTo>
                  <a:pt x="105" y="301"/>
                  <a:pt x="99" y="286"/>
                  <a:pt x="98" y="272"/>
                </a:cubicBezTo>
                <a:cubicBezTo>
                  <a:pt x="97" y="257"/>
                  <a:pt x="93" y="241"/>
                  <a:pt x="98" y="225"/>
                </a:cubicBezTo>
                <a:cubicBezTo>
                  <a:pt x="103" y="210"/>
                  <a:pt x="116" y="191"/>
                  <a:pt x="130" y="179"/>
                </a:cubicBezTo>
                <a:cubicBezTo>
                  <a:pt x="144" y="167"/>
                  <a:pt x="167" y="157"/>
                  <a:pt x="185" y="151"/>
                </a:cubicBezTo>
                <a:cubicBezTo>
                  <a:pt x="204" y="145"/>
                  <a:pt x="227" y="145"/>
                  <a:pt x="241" y="143"/>
                </a:cubicBezTo>
                <a:cubicBezTo>
                  <a:pt x="254" y="140"/>
                  <a:pt x="260" y="141"/>
                  <a:pt x="264" y="134"/>
                </a:cubicBezTo>
                <a:cubicBezTo>
                  <a:pt x="268" y="127"/>
                  <a:pt x="263" y="111"/>
                  <a:pt x="267" y="100"/>
                </a:cubicBezTo>
                <a:cubicBezTo>
                  <a:pt x="272" y="89"/>
                  <a:pt x="281" y="74"/>
                  <a:pt x="291" y="65"/>
                </a:cubicBezTo>
                <a:cubicBezTo>
                  <a:pt x="301" y="57"/>
                  <a:pt x="314" y="52"/>
                  <a:pt x="328" y="48"/>
                </a:cubicBezTo>
                <a:cubicBezTo>
                  <a:pt x="341" y="45"/>
                  <a:pt x="362" y="45"/>
                  <a:pt x="373" y="45"/>
                </a:cubicBezTo>
                <a:cubicBezTo>
                  <a:pt x="384" y="45"/>
                  <a:pt x="387" y="49"/>
                  <a:pt x="391" y="48"/>
                </a:cubicBezTo>
                <a:cubicBezTo>
                  <a:pt x="396" y="47"/>
                  <a:pt x="392" y="43"/>
                  <a:pt x="396" y="38"/>
                </a:cubicBezTo>
                <a:cubicBezTo>
                  <a:pt x="401" y="33"/>
                  <a:pt x="408" y="21"/>
                  <a:pt x="418" y="15"/>
                </a:cubicBezTo>
                <a:cubicBezTo>
                  <a:pt x="428" y="9"/>
                  <a:pt x="439" y="5"/>
                  <a:pt x="455" y="3"/>
                </a:cubicBezTo>
                <a:cubicBezTo>
                  <a:pt x="471" y="2"/>
                  <a:pt x="497" y="0"/>
                  <a:pt x="514" y="3"/>
                </a:cubicBezTo>
                <a:cubicBezTo>
                  <a:pt x="531" y="7"/>
                  <a:pt x="542" y="15"/>
                  <a:pt x="556" y="22"/>
                </a:cubicBezTo>
                <a:cubicBezTo>
                  <a:pt x="569" y="30"/>
                  <a:pt x="587" y="40"/>
                  <a:pt x="596" y="52"/>
                </a:cubicBezTo>
                <a:cubicBezTo>
                  <a:pt x="605" y="64"/>
                  <a:pt x="609" y="83"/>
                  <a:pt x="613" y="95"/>
                </a:cubicBezTo>
                <a:cubicBezTo>
                  <a:pt x="616" y="106"/>
                  <a:pt x="611" y="113"/>
                  <a:pt x="616" y="117"/>
                </a:cubicBezTo>
                <a:cubicBezTo>
                  <a:pt x="621" y="120"/>
                  <a:pt x="632" y="113"/>
                  <a:pt x="643" y="115"/>
                </a:cubicBezTo>
                <a:cubicBezTo>
                  <a:pt x="654" y="117"/>
                  <a:pt x="668" y="119"/>
                  <a:pt x="681" y="129"/>
                </a:cubicBezTo>
                <a:cubicBezTo>
                  <a:pt x="695" y="138"/>
                  <a:pt x="712" y="156"/>
                  <a:pt x="723" y="172"/>
                </a:cubicBezTo>
                <a:cubicBezTo>
                  <a:pt x="735" y="187"/>
                  <a:pt x="748" y="206"/>
                  <a:pt x="754" y="223"/>
                </a:cubicBezTo>
                <a:cubicBezTo>
                  <a:pt x="759" y="241"/>
                  <a:pt x="762" y="262"/>
                  <a:pt x="759" y="278"/>
                </a:cubicBezTo>
                <a:cubicBezTo>
                  <a:pt x="755" y="295"/>
                  <a:pt x="732" y="313"/>
                  <a:pt x="732" y="321"/>
                </a:cubicBezTo>
                <a:cubicBezTo>
                  <a:pt x="732" y="330"/>
                  <a:pt x="748" y="324"/>
                  <a:pt x="760" y="330"/>
                </a:cubicBezTo>
                <a:cubicBezTo>
                  <a:pt x="773" y="336"/>
                  <a:pt x="794" y="346"/>
                  <a:pt x="807" y="356"/>
                </a:cubicBezTo>
                <a:cubicBezTo>
                  <a:pt x="821" y="366"/>
                  <a:pt x="835" y="380"/>
                  <a:pt x="842" y="394"/>
                </a:cubicBezTo>
                <a:cubicBezTo>
                  <a:pt x="850" y="407"/>
                  <a:pt x="855" y="419"/>
                  <a:pt x="852" y="440"/>
                </a:cubicBezTo>
                <a:cubicBezTo>
                  <a:pt x="850" y="461"/>
                  <a:pt x="835" y="499"/>
                  <a:pt x="827" y="516"/>
                </a:cubicBezTo>
                <a:cubicBezTo>
                  <a:pt x="819" y="533"/>
                  <a:pt x="813" y="536"/>
                  <a:pt x="804" y="542"/>
                </a:cubicBezTo>
                <a:cubicBezTo>
                  <a:pt x="795" y="548"/>
                  <a:pt x="780" y="550"/>
                  <a:pt x="770" y="554"/>
                </a:cubicBezTo>
                <a:cubicBezTo>
                  <a:pt x="760" y="558"/>
                  <a:pt x="753" y="559"/>
                  <a:pt x="745" y="564"/>
                </a:cubicBezTo>
                <a:cubicBezTo>
                  <a:pt x="738" y="569"/>
                  <a:pt x="734" y="577"/>
                  <a:pt x="727" y="586"/>
                </a:cubicBezTo>
                <a:cubicBezTo>
                  <a:pt x="719" y="596"/>
                  <a:pt x="712" y="609"/>
                  <a:pt x="702" y="619"/>
                </a:cubicBezTo>
                <a:cubicBezTo>
                  <a:pt x="692" y="628"/>
                  <a:pt x="682" y="637"/>
                  <a:pt x="666" y="641"/>
                </a:cubicBezTo>
                <a:cubicBezTo>
                  <a:pt x="650" y="645"/>
                  <a:pt x="622" y="645"/>
                  <a:pt x="604" y="643"/>
                </a:cubicBezTo>
                <a:cubicBezTo>
                  <a:pt x="587" y="640"/>
                  <a:pt x="571" y="631"/>
                  <a:pt x="561" y="626"/>
                </a:cubicBezTo>
                <a:cubicBezTo>
                  <a:pt x="551" y="621"/>
                  <a:pt x="551" y="614"/>
                  <a:pt x="546" y="610"/>
                </a:cubicBezTo>
                <a:cubicBezTo>
                  <a:pt x="541" y="607"/>
                  <a:pt x="536" y="605"/>
                  <a:pt x="532" y="607"/>
                </a:cubicBezTo>
                <a:cubicBezTo>
                  <a:pt x="529" y="609"/>
                  <a:pt x="533" y="612"/>
                  <a:pt x="526" y="619"/>
                </a:cubicBezTo>
                <a:cubicBezTo>
                  <a:pt x="518" y="626"/>
                  <a:pt x="506" y="638"/>
                  <a:pt x="489" y="646"/>
                </a:cubicBezTo>
                <a:cubicBezTo>
                  <a:pt x="471" y="655"/>
                  <a:pt x="442" y="668"/>
                  <a:pt x="418" y="670"/>
                </a:cubicBezTo>
                <a:cubicBezTo>
                  <a:pt x="395" y="673"/>
                  <a:pt x="370" y="668"/>
                  <a:pt x="350" y="664"/>
                </a:cubicBezTo>
                <a:cubicBezTo>
                  <a:pt x="329" y="659"/>
                  <a:pt x="312" y="651"/>
                  <a:pt x="299" y="646"/>
                </a:cubicBezTo>
                <a:cubicBezTo>
                  <a:pt x="287" y="642"/>
                  <a:pt x="293" y="634"/>
                  <a:pt x="266" y="634"/>
                </a:cubicBezTo>
                <a:close/>
              </a:path>
            </a:pathLst>
          </a:custGeom>
          <a:solidFill>
            <a:schemeClr val="tx2">
              <a:lumMod val="40000"/>
              <a:lumOff val="60000"/>
            </a:schemeClr>
          </a:solidFill>
          <a:ln w="12700">
            <a:noFill/>
            <a:round/>
            <a:headEnd/>
            <a:tailEnd/>
          </a:ln>
          <a:effectLst>
            <a:prstShdw prst="shdw17" dist="17961" dir="2700000">
              <a:srgbClr val="867B65"/>
            </a:prstShdw>
          </a:effectLst>
        </p:spPr>
        <p:txBody>
          <a:bodyPr wrap="none" lIns="91291" tIns="45647" rIns="91291" bIns="45647" anchor="ctr"/>
          <a:lstStyle/>
          <a:p>
            <a:pPr algn="ctr"/>
            <a:r>
              <a:rPr lang="en-US" b="1" dirty="0" smtClean="0">
                <a:latin typeface="+mn-lt"/>
              </a:rPr>
              <a:t>   </a:t>
            </a:r>
            <a:endParaRPr lang="en-US" b="1" dirty="0">
              <a:latin typeface="+mn-lt"/>
            </a:endParaRPr>
          </a:p>
        </p:txBody>
      </p:sp>
      <p:pic>
        <p:nvPicPr>
          <p:cNvPr id="14" name="Picture 12" descr="store"/>
          <p:cNvPicPr>
            <a:picLocks noChangeAspect="1" noChangeArrowheads="1"/>
          </p:cNvPicPr>
          <p:nvPr/>
        </p:nvPicPr>
        <p:blipFill>
          <a:blip r:embed="rId4" cstate="print"/>
          <a:srcRect/>
          <a:stretch>
            <a:fillRect/>
          </a:stretch>
        </p:blipFill>
        <p:spPr bwMode="auto">
          <a:xfrm>
            <a:off x="225667" y="5391482"/>
            <a:ext cx="821927" cy="1015697"/>
          </a:xfrm>
          <a:prstGeom prst="rect">
            <a:avLst/>
          </a:prstGeom>
          <a:noFill/>
        </p:spPr>
      </p:pic>
      <p:pic>
        <p:nvPicPr>
          <p:cNvPr id="15" name="Picture 13" descr="Large Enterprise"/>
          <p:cNvPicPr>
            <a:picLocks noChangeAspect="1" noChangeArrowheads="1"/>
          </p:cNvPicPr>
          <p:nvPr/>
        </p:nvPicPr>
        <p:blipFill>
          <a:blip r:embed="rId5" cstate="print"/>
          <a:srcRect/>
          <a:stretch>
            <a:fillRect/>
          </a:stretch>
        </p:blipFill>
        <p:spPr bwMode="auto">
          <a:xfrm>
            <a:off x="7827461" y="4944589"/>
            <a:ext cx="972662" cy="1502305"/>
          </a:xfrm>
          <a:prstGeom prst="rect">
            <a:avLst/>
          </a:prstGeom>
          <a:noFill/>
        </p:spPr>
      </p:pic>
      <p:sp>
        <p:nvSpPr>
          <p:cNvPr id="17" name="Freeform 16"/>
          <p:cNvSpPr/>
          <p:nvPr/>
        </p:nvSpPr>
        <p:spPr>
          <a:xfrm>
            <a:off x="2306472" y="5613779"/>
            <a:ext cx="4408226" cy="477672"/>
          </a:xfrm>
          <a:custGeom>
            <a:avLst/>
            <a:gdLst>
              <a:gd name="connsiteX0" fmla="*/ 4408226 w 4408226"/>
              <a:gd name="connsiteY0" fmla="*/ 322997 h 477672"/>
              <a:gd name="connsiteX1" fmla="*/ 3821373 w 4408226"/>
              <a:gd name="connsiteY1" fmla="*/ 22746 h 477672"/>
              <a:gd name="connsiteX2" fmla="*/ 2838734 w 4408226"/>
              <a:gd name="connsiteY2" fmla="*/ 459475 h 477672"/>
              <a:gd name="connsiteX3" fmla="*/ 1842447 w 4408226"/>
              <a:gd name="connsiteY3" fmla="*/ 63690 h 477672"/>
              <a:gd name="connsiteX4" fmla="*/ 1337480 w 4408226"/>
              <a:gd name="connsiteY4" fmla="*/ 418531 h 477672"/>
              <a:gd name="connsiteX5" fmla="*/ 1091820 w 4408226"/>
              <a:gd name="connsiteY5" fmla="*/ 131929 h 477672"/>
              <a:gd name="connsiteX6" fmla="*/ 477671 w 4408226"/>
              <a:gd name="connsiteY6" fmla="*/ 459475 h 477672"/>
              <a:gd name="connsiteX7" fmla="*/ 0 w 4408226"/>
              <a:gd name="connsiteY7" fmla="*/ 241111 h 47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8226" h="477672">
                <a:moveTo>
                  <a:pt x="4408226" y="322997"/>
                </a:moveTo>
                <a:cubicBezTo>
                  <a:pt x="4245590" y="161498"/>
                  <a:pt x="4082955" y="0"/>
                  <a:pt x="3821373" y="22746"/>
                </a:cubicBezTo>
                <a:cubicBezTo>
                  <a:pt x="3559791" y="45492"/>
                  <a:pt x="3168555" y="452651"/>
                  <a:pt x="2838734" y="459475"/>
                </a:cubicBezTo>
                <a:cubicBezTo>
                  <a:pt x="2508913" y="466299"/>
                  <a:pt x="2092656" y="70514"/>
                  <a:pt x="1842447" y="63690"/>
                </a:cubicBezTo>
                <a:cubicBezTo>
                  <a:pt x="1592238" y="56866"/>
                  <a:pt x="1462585" y="407158"/>
                  <a:pt x="1337480" y="418531"/>
                </a:cubicBezTo>
                <a:cubicBezTo>
                  <a:pt x="1212376" y="429904"/>
                  <a:pt x="1235122" y="125105"/>
                  <a:pt x="1091820" y="131929"/>
                </a:cubicBezTo>
                <a:cubicBezTo>
                  <a:pt x="948518" y="138753"/>
                  <a:pt x="659641" y="441278"/>
                  <a:pt x="477671" y="459475"/>
                </a:cubicBezTo>
                <a:cubicBezTo>
                  <a:pt x="295701" y="477672"/>
                  <a:pt x="147850" y="359391"/>
                  <a:pt x="0" y="241111"/>
                </a:cubicBezTo>
              </a:path>
            </a:pathLst>
          </a:custGeom>
          <a:ln w="57150">
            <a:solidFill>
              <a:srgbClr val="FF0000"/>
            </a:solidFill>
            <a:prstDash val="sysDash"/>
          </a:ln>
          <a:effectLst>
            <a:glow rad="63500">
              <a:schemeClr val="accent4">
                <a:satMod val="175000"/>
                <a:alpha val="40000"/>
              </a:schemeClr>
            </a:glow>
            <a:outerShdw blurRad="50800" dist="50800" dir="5400000" algn="ctr" rotWithShape="0">
              <a:srgbClr val="FFC000"/>
            </a:outerShdw>
          </a:effectLst>
        </p:spPr>
        <p:style>
          <a:lnRef idx="1">
            <a:schemeClr val="accent1"/>
          </a:lnRef>
          <a:fillRef idx="0">
            <a:schemeClr val="accent1"/>
          </a:fillRef>
          <a:effectRef idx="0">
            <a:schemeClr val="accent1"/>
          </a:effectRef>
          <a:fontRef idx="minor">
            <a:schemeClr val="tx1"/>
          </a:fontRef>
        </p:style>
        <p:txBody>
          <a:bodyPr lIns="91384" tIns="45693" rIns="91384" bIns="45693" rtlCol="0" anchor="ctr"/>
          <a:lstStyle/>
          <a:p>
            <a:pPr algn="ctr"/>
            <a:endParaRPr lang="en-US" b="1"/>
          </a:p>
        </p:txBody>
      </p:sp>
      <p:sp>
        <p:nvSpPr>
          <p:cNvPr id="18" name="TextBox 17"/>
          <p:cNvSpPr txBox="1"/>
          <p:nvPr/>
        </p:nvSpPr>
        <p:spPr>
          <a:xfrm>
            <a:off x="3166280" y="6155144"/>
            <a:ext cx="679364" cy="344141"/>
          </a:xfrm>
          <a:prstGeom prst="rect">
            <a:avLst/>
          </a:prstGeom>
          <a:noFill/>
        </p:spPr>
        <p:txBody>
          <a:bodyPr wrap="none" lIns="91384" tIns="45693" rIns="91384" bIns="45693" rtlCol="0">
            <a:spAutoFit/>
          </a:bodyPr>
          <a:lstStyle/>
          <a:p>
            <a:pPr algn="ctr"/>
            <a:r>
              <a:rPr lang="en-US" sz="1600" b="1" dirty="0" smtClean="0">
                <a:latin typeface="+mn-lt"/>
              </a:rPr>
              <a:t>Retail</a:t>
            </a:r>
            <a:endParaRPr lang="en-US" sz="1600" b="1" dirty="0">
              <a:latin typeface="+mn-lt"/>
            </a:endParaRPr>
          </a:p>
        </p:txBody>
      </p:sp>
      <p:sp>
        <p:nvSpPr>
          <p:cNvPr id="19" name="TextBox 18"/>
          <p:cNvSpPr txBox="1"/>
          <p:nvPr/>
        </p:nvSpPr>
        <p:spPr>
          <a:xfrm>
            <a:off x="4765345" y="6155144"/>
            <a:ext cx="1098360" cy="344141"/>
          </a:xfrm>
          <a:prstGeom prst="rect">
            <a:avLst/>
          </a:prstGeom>
          <a:noFill/>
        </p:spPr>
        <p:txBody>
          <a:bodyPr wrap="none" lIns="91384" tIns="45693" rIns="91384" bIns="45693" rtlCol="0">
            <a:spAutoFit/>
          </a:bodyPr>
          <a:lstStyle/>
          <a:p>
            <a:pPr algn="ctr"/>
            <a:r>
              <a:rPr lang="en-US" sz="1600" b="1" dirty="0" smtClean="0">
                <a:latin typeface="+mn-lt"/>
              </a:rPr>
              <a:t>Wholesale</a:t>
            </a:r>
            <a:endParaRPr lang="en-US" sz="1600" b="1" dirty="0">
              <a:latin typeface="+mn-lt"/>
            </a:endParaRPr>
          </a:p>
        </p:txBody>
      </p:sp>
      <p:graphicFrame>
        <p:nvGraphicFramePr>
          <p:cNvPr id="27650" name="Object 2"/>
          <p:cNvGraphicFramePr>
            <a:graphicFrameLocks noChangeAspect="1"/>
          </p:cNvGraphicFramePr>
          <p:nvPr/>
        </p:nvGraphicFramePr>
        <p:xfrm>
          <a:off x="4308499" y="5605344"/>
          <a:ext cx="381000" cy="554038"/>
        </p:xfrm>
        <a:graphic>
          <a:graphicData uri="http://schemas.openxmlformats.org/presentationml/2006/ole">
            <p:oleObj spid="_x0000_s1026" name="Visio" r:id="rId6" imgW="695230" imgH="960549" progId="">
              <p:embed/>
            </p:oleObj>
          </a:graphicData>
        </a:graphic>
      </p:graphicFrame>
      <p:graphicFrame>
        <p:nvGraphicFramePr>
          <p:cNvPr id="20" name="Object 2"/>
          <p:cNvGraphicFramePr>
            <a:graphicFrameLocks noChangeAspect="1"/>
          </p:cNvGraphicFramePr>
          <p:nvPr/>
        </p:nvGraphicFramePr>
        <p:xfrm>
          <a:off x="5866618" y="5443846"/>
          <a:ext cx="381000" cy="554038"/>
        </p:xfrm>
        <a:graphic>
          <a:graphicData uri="http://schemas.openxmlformats.org/presentationml/2006/ole">
            <p:oleObj spid="_x0000_s1027" name="Visio" r:id="rId7" imgW="695230" imgH="960549" progId="">
              <p:embed/>
            </p:oleObj>
          </a:graphicData>
        </a:graphic>
      </p:graphicFrame>
      <p:graphicFrame>
        <p:nvGraphicFramePr>
          <p:cNvPr id="21" name="Object 2"/>
          <p:cNvGraphicFramePr>
            <a:graphicFrameLocks noChangeAspect="1"/>
          </p:cNvGraphicFramePr>
          <p:nvPr/>
        </p:nvGraphicFramePr>
        <p:xfrm>
          <a:off x="2525191" y="5814612"/>
          <a:ext cx="381000" cy="554038"/>
        </p:xfrm>
        <a:graphic>
          <a:graphicData uri="http://schemas.openxmlformats.org/presentationml/2006/ole">
            <p:oleObj spid="_x0000_s1028" name="Visio" r:id="rId8" imgW="695230" imgH="960549" progId="">
              <p:embed/>
            </p:oleObj>
          </a:graphicData>
        </a:graphic>
      </p:graphicFrame>
      <p:pic>
        <p:nvPicPr>
          <p:cNvPr id="22" name="Picture 5" descr="C:\Documents and Settings\eitan_sc\Local Settings\Temporary Internet Files\Content.IE5\8WAC2QT0\j0431538[1].png"/>
          <p:cNvPicPr>
            <a:picLocks noChangeAspect="1" noChangeArrowheads="1"/>
          </p:cNvPicPr>
          <p:nvPr/>
        </p:nvPicPr>
        <p:blipFill>
          <a:blip r:embed="rId9" cstate="print"/>
          <a:srcRect/>
          <a:stretch>
            <a:fillRect/>
          </a:stretch>
        </p:blipFill>
        <p:spPr bwMode="auto">
          <a:xfrm>
            <a:off x="1130869" y="4472617"/>
            <a:ext cx="689927" cy="639255"/>
          </a:xfrm>
          <a:prstGeom prst="rect">
            <a:avLst/>
          </a:prstGeom>
          <a:noFill/>
        </p:spPr>
      </p:pic>
      <p:sp>
        <p:nvSpPr>
          <p:cNvPr id="23" name="Curved Left Arrow 22"/>
          <p:cNvSpPr/>
          <p:nvPr/>
        </p:nvSpPr>
        <p:spPr bwMode="auto">
          <a:xfrm flipH="1">
            <a:off x="1885361" y="4967791"/>
            <a:ext cx="215148" cy="306979"/>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84" tIns="45693" rIns="91384" bIns="45693" anchor="ctr"/>
          <a:lstStyle/>
          <a:p>
            <a:pPr algn="ctr">
              <a:defRPr/>
            </a:pPr>
            <a:endParaRPr lang="en-US" b="1" dirty="0">
              <a:solidFill>
                <a:srgbClr val="000000"/>
              </a:solidFill>
            </a:endParaRPr>
          </a:p>
        </p:txBody>
      </p:sp>
      <p:cxnSp>
        <p:nvCxnSpPr>
          <p:cNvPr id="25" name="Straight Connector 24"/>
          <p:cNvCxnSpPr/>
          <p:nvPr/>
        </p:nvCxnSpPr>
        <p:spPr>
          <a:xfrm rot="5400000">
            <a:off x="1235126" y="6025491"/>
            <a:ext cx="1105469"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8" descr="etx-201a__Type1.jpg"/>
          <p:cNvPicPr>
            <a:picLocks noChangeAspect="1"/>
          </p:cNvPicPr>
          <p:nvPr/>
        </p:nvPicPr>
        <p:blipFill>
          <a:blip r:embed="rId10" cstate="print">
            <a:clrChange>
              <a:clrFrom>
                <a:srgbClr val="FFFFFF"/>
              </a:clrFrom>
              <a:clrTo>
                <a:srgbClr val="FFFFFF">
                  <a:alpha val="0"/>
                </a:srgbClr>
              </a:clrTo>
            </a:clrChange>
          </a:blip>
          <a:srcRect/>
          <a:stretch>
            <a:fillRect/>
          </a:stretch>
        </p:blipFill>
        <p:spPr bwMode="auto">
          <a:xfrm>
            <a:off x="1386884" y="5641658"/>
            <a:ext cx="905950" cy="404865"/>
          </a:xfrm>
          <a:prstGeom prst="rect">
            <a:avLst/>
          </a:prstGeom>
          <a:noFill/>
          <a:ln w="9525">
            <a:noFill/>
            <a:miter lim="800000"/>
            <a:headEnd/>
            <a:tailEnd/>
          </a:ln>
        </p:spPr>
      </p:pic>
      <p:cxnSp>
        <p:nvCxnSpPr>
          <p:cNvPr id="27" name="Straight Connector 26"/>
          <p:cNvCxnSpPr/>
          <p:nvPr/>
        </p:nvCxnSpPr>
        <p:spPr>
          <a:xfrm rot="5400000">
            <a:off x="6491786" y="5945875"/>
            <a:ext cx="1105469"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8" descr="etx-201a__Type1.jpg"/>
          <p:cNvPicPr>
            <a:picLocks noChangeAspect="1"/>
          </p:cNvPicPr>
          <p:nvPr/>
        </p:nvPicPr>
        <p:blipFill>
          <a:blip r:embed="rId10" cstate="print">
            <a:clrChange>
              <a:clrFrom>
                <a:srgbClr val="FFFFFF"/>
              </a:clrFrom>
              <a:clrTo>
                <a:srgbClr val="FFFFFF">
                  <a:alpha val="0"/>
                </a:srgbClr>
              </a:clrTo>
            </a:clrChange>
          </a:blip>
          <a:srcRect/>
          <a:stretch>
            <a:fillRect/>
          </a:stretch>
        </p:blipFill>
        <p:spPr bwMode="auto">
          <a:xfrm>
            <a:off x="6602603" y="5684871"/>
            <a:ext cx="905950" cy="404865"/>
          </a:xfrm>
          <a:prstGeom prst="rect">
            <a:avLst/>
          </a:prstGeom>
          <a:noFill/>
          <a:ln w="9525">
            <a:noFill/>
            <a:miter lim="800000"/>
            <a:headEnd/>
            <a:tailEnd/>
          </a:ln>
        </p:spPr>
      </p:pic>
      <p:cxnSp>
        <p:nvCxnSpPr>
          <p:cNvPr id="29" name="Straight Connector 28"/>
          <p:cNvCxnSpPr/>
          <p:nvPr/>
        </p:nvCxnSpPr>
        <p:spPr>
          <a:xfrm rot="10800000">
            <a:off x="2100512" y="5042848"/>
            <a:ext cx="4586897" cy="0"/>
          </a:xfrm>
          <a:prstGeom prst="line">
            <a:avLst/>
          </a:prstGeom>
          <a:ln>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875963" y="4763070"/>
            <a:ext cx="994504" cy="344150"/>
          </a:xfrm>
          <a:prstGeom prst="rect">
            <a:avLst/>
          </a:prstGeom>
          <a:noFill/>
        </p:spPr>
        <p:txBody>
          <a:bodyPr wrap="none" lIns="91384" tIns="45693" rIns="91384" bIns="45693" rtlCol="0">
            <a:spAutoFit/>
          </a:bodyPr>
          <a:lstStyle/>
          <a:p>
            <a:pPr algn="ctr"/>
            <a:r>
              <a:rPr lang="en-US" sz="1600" b="1" dirty="0" smtClean="0">
                <a:latin typeface="+mn-lt"/>
              </a:rPr>
              <a:t>RFC-2544</a:t>
            </a:r>
          </a:p>
        </p:txBody>
      </p:sp>
      <p:grpSp>
        <p:nvGrpSpPr>
          <p:cNvPr id="3" name="Group 66"/>
          <p:cNvGrpSpPr/>
          <p:nvPr/>
        </p:nvGrpSpPr>
        <p:grpSpPr>
          <a:xfrm>
            <a:off x="6757919" y="4847231"/>
            <a:ext cx="898476" cy="502692"/>
            <a:chOff x="3098042" y="1119117"/>
            <a:chExt cx="2852381" cy="2866029"/>
          </a:xfrm>
        </p:grpSpPr>
        <p:sp>
          <p:nvSpPr>
            <p:cNvPr id="68" name="Donut 67"/>
            <p:cNvSpPr/>
            <p:nvPr/>
          </p:nvSpPr>
          <p:spPr>
            <a:xfrm>
              <a:off x="3098042" y="1119117"/>
              <a:ext cx="2852381" cy="2866029"/>
            </a:xfrm>
            <a:prstGeom prst="donut">
              <a:avLst>
                <a:gd name="adj" fmla="val 1003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grpSp>
          <p:nvGrpSpPr>
            <p:cNvPr id="5" name="Group 68"/>
            <p:cNvGrpSpPr/>
            <p:nvPr/>
          </p:nvGrpSpPr>
          <p:grpSpPr>
            <a:xfrm>
              <a:off x="3408910" y="1944836"/>
              <a:ext cx="2346904" cy="1138810"/>
              <a:chOff x="-469495" y="6466797"/>
              <a:chExt cx="2863655" cy="1703349"/>
            </a:xfrm>
          </p:grpSpPr>
          <p:sp>
            <p:nvSpPr>
              <p:cNvPr id="70" name="Curved Left Arrow 69"/>
              <p:cNvSpPr/>
              <p:nvPr/>
            </p:nvSpPr>
            <p:spPr>
              <a:xfrm rot="6219379">
                <a:off x="-112214" y="6533444"/>
                <a:ext cx="1279421" cy="1993983"/>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p:txBody>
          </p:sp>
          <p:sp>
            <p:nvSpPr>
              <p:cNvPr id="71" name="Curved Left Arrow 70"/>
              <p:cNvSpPr/>
              <p:nvPr/>
            </p:nvSpPr>
            <p:spPr>
              <a:xfrm rot="16740000">
                <a:off x="761224" y="5991754"/>
                <a:ext cx="1157893" cy="2107979"/>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p:txBody>
          </p:sp>
        </p:grpSp>
      </p:grpSp>
      <p:cxnSp>
        <p:nvCxnSpPr>
          <p:cNvPr id="73" name="Straight Connector 72"/>
          <p:cNvCxnSpPr/>
          <p:nvPr/>
        </p:nvCxnSpPr>
        <p:spPr>
          <a:xfrm rot="10800000">
            <a:off x="2171026" y="5195248"/>
            <a:ext cx="4586897" cy="0"/>
          </a:xfrm>
          <a:prstGeom prst="line">
            <a:avLst/>
          </a:prstGeom>
          <a:ln>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74" name="Picture 5" descr="C:\Documents and Settings\eitan_sc\Local Settings\Temporary Internet Files\Content.IE5\8WAC2QT0\j0431538[1].png"/>
          <p:cNvPicPr>
            <a:picLocks noChangeAspect="1" noChangeArrowheads="1"/>
          </p:cNvPicPr>
          <p:nvPr/>
        </p:nvPicPr>
        <p:blipFill>
          <a:blip r:embed="rId9" cstate="print"/>
          <a:srcRect/>
          <a:stretch>
            <a:fillRect/>
          </a:stretch>
        </p:blipFill>
        <p:spPr bwMode="auto">
          <a:xfrm>
            <a:off x="6321568" y="4453451"/>
            <a:ext cx="689927" cy="639255"/>
          </a:xfrm>
          <a:prstGeom prst="rect">
            <a:avLst/>
          </a:prstGeom>
          <a:noFill/>
        </p:spPr>
      </p:pic>
      <p:pic>
        <p:nvPicPr>
          <p:cNvPr id="31" name="Picture 3"/>
          <p:cNvPicPr>
            <a:picLocks noChangeAspect="1" noChangeArrowheads="1"/>
          </p:cNvPicPr>
          <p:nvPr/>
        </p:nvPicPr>
        <p:blipFill>
          <a:blip r:embed="rId11" cstate="print"/>
          <a:srcRect/>
          <a:stretch>
            <a:fillRect/>
          </a:stretch>
        </p:blipFill>
        <p:spPr bwMode="auto">
          <a:xfrm>
            <a:off x="1664745" y="2047165"/>
            <a:ext cx="4527551" cy="1274668"/>
          </a:xfrm>
          <a:prstGeom prst="rect">
            <a:avLst/>
          </a:prstGeom>
          <a:noFill/>
          <a:ln w="9525">
            <a:solidFill>
              <a:schemeClr val="tx1"/>
            </a:solidFill>
            <a:miter lim="800000"/>
            <a:headEnd/>
            <a:tailEnd/>
          </a:ln>
        </p:spPr>
      </p:pic>
      <p:pic>
        <p:nvPicPr>
          <p:cNvPr id="32" name="Picture 4"/>
          <p:cNvPicPr>
            <a:picLocks noChangeAspect="1" noChangeArrowheads="1"/>
          </p:cNvPicPr>
          <p:nvPr/>
        </p:nvPicPr>
        <p:blipFill>
          <a:blip r:embed="rId12" cstate="print"/>
          <a:srcRect/>
          <a:stretch>
            <a:fillRect/>
          </a:stretch>
        </p:blipFill>
        <p:spPr bwMode="auto">
          <a:xfrm>
            <a:off x="1670049" y="3848036"/>
            <a:ext cx="3521532" cy="1070269"/>
          </a:xfrm>
          <a:prstGeom prst="rect">
            <a:avLst/>
          </a:prstGeom>
          <a:noFill/>
          <a:ln w="9525">
            <a:solidFill>
              <a:schemeClr val="tx1"/>
            </a:solidFill>
            <a:miter lim="800000"/>
            <a:headEnd/>
            <a:tailEnd/>
          </a:ln>
        </p:spPr>
      </p:pic>
      <p:pic>
        <p:nvPicPr>
          <p:cNvPr id="33" name="Picture 5"/>
          <p:cNvPicPr>
            <a:picLocks noChangeAspect="1" noChangeArrowheads="1"/>
          </p:cNvPicPr>
          <p:nvPr/>
        </p:nvPicPr>
        <p:blipFill>
          <a:blip r:embed="rId13" cstate="print"/>
          <a:srcRect/>
          <a:stretch>
            <a:fillRect/>
          </a:stretch>
        </p:blipFill>
        <p:spPr bwMode="auto">
          <a:xfrm>
            <a:off x="2051050" y="5434828"/>
            <a:ext cx="5207210" cy="902477"/>
          </a:xfrm>
          <a:prstGeom prst="rect">
            <a:avLst/>
          </a:prstGeom>
          <a:noFill/>
          <a:ln w="9525">
            <a:solidFill>
              <a:schemeClr val="tx1"/>
            </a:solidFill>
            <a:miter lim="800000"/>
            <a:headEnd/>
            <a:tailEnd/>
          </a:ln>
        </p:spPr>
      </p:pic>
      <p:pic>
        <p:nvPicPr>
          <p:cNvPr id="1029" name="Picture 1" descr="image001"/>
          <p:cNvPicPr>
            <a:picLocks noChangeAspect="1" noChangeArrowheads="1"/>
          </p:cNvPicPr>
          <p:nvPr/>
        </p:nvPicPr>
        <p:blipFill>
          <a:blip r:embed="rId14" cstate="print"/>
          <a:srcRect/>
          <a:stretch>
            <a:fillRect/>
          </a:stretch>
        </p:blipFill>
        <p:spPr bwMode="auto">
          <a:xfrm>
            <a:off x="1752606" y="2286000"/>
            <a:ext cx="4676775" cy="351387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par>
                                <p:cTn id="8" presetID="6" presetClass="emph" presetSubtype="0" accel="50000" fill="hold" nodeType="withEffect">
                                  <p:stCondLst>
                                    <p:cond delay="0"/>
                                  </p:stCondLst>
                                  <p:childTnLst>
                                    <p:animScale>
                                      <p:cBhvr>
                                        <p:cTn id="9" dur="2000" fill="hold"/>
                                        <p:tgtEl>
                                          <p:spTgt spid="31"/>
                                        </p:tgtEl>
                                      </p:cBhvr>
                                      <p:by x="150000" y="150000"/>
                                    </p:animScale>
                                  </p:childTnLst>
                                </p:cTn>
                              </p:par>
                            </p:childTnLst>
                          </p:cTn>
                        </p:par>
                        <p:par>
                          <p:cTn id="10" fill="hold">
                            <p:stCondLst>
                              <p:cond delay="2000"/>
                            </p:stCondLst>
                            <p:childTnLst>
                              <p:par>
                                <p:cTn id="11" presetID="3" presetClass="entr" presetSubtype="10"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linds(horizontal)">
                                      <p:cBhvr>
                                        <p:cTn id="13" dur="500"/>
                                        <p:tgtEl>
                                          <p:spTgt spid="32"/>
                                        </p:tgtEl>
                                      </p:cBhvr>
                                    </p:animEffect>
                                  </p:childTnLst>
                                </p:cTn>
                              </p:par>
                              <p:par>
                                <p:cTn id="14" presetID="6" presetClass="emph" presetSubtype="0" fill="hold" nodeType="withEffect">
                                  <p:stCondLst>
                                    <p:cond delay="0"/>
                                  </p:stCondLst>
                                  <p:childTnLst>
                                    <p:animScale>
                                      <p:cBhvr>
                                        <p:cTn id="15" dur="2000" fill="hold"/>
                                        <p:tgtEl>
                                          <p:spTgt spid="32"/>
                                        </p:tgtEl>
                                      </p:cBhvr>
                                      <p:by x="150000" y="150000"/>
                                    </p:animScale>
                                  </p:childTnLst>
                                </p:cTn>
                              </p:par>
                            </p:childTnLst>
                          </p:cTn>
                        </p:par>
                        <p:par>
                          <p:cTn id="16" fill="hold">
                            <p:stCondLst>
                              <p:cond delay="4000"/>
                            </p:stCondLst>
                            <p:childTnLst>
                              <p:par>
                                <p:cTn id="17" presetID="3" presetClass="entr" presetSubtype="1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linds(horizontal)">
                                      <p:cBhvr>
                                        <p:cTn id="19" dur="500"/>
                                        <p:tgtEl>
                                          <p:spTgt spid="33"/>
                                        </p:tgtEl>
                                      </p:cBhvr>
                                    </p:animEffect>
                                  </p:childTnLst>
                                </p:cTn>
                              </p:par>
                              <p:par>
                                <p:cTn id="20" presetID="6" presetClass="emph" presetSubtype="0" fill="hold" nodeType="withEffect">
                                  <p:stCondLst>
                                    <p:cond delay="0"/>
                                  </p:stCondLst>
                                  <p:childTnLst>
                                    <p:animScale>
                                      <p:cBhvr>
                                        <p:cTn id="21" dur="2000" fill="hold"/>
                                        <p:tgtEl>
                                          <p:spTgt spid="33"/>
                                        </p:tgtEl>
                                      </p:cBhvr>
                                      <p:by x="150000" y="150000"/>
                                    </p:animScale>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029"/>
                                        </p:tgtEl>
                                        <p:attrNameLst>
                                          <p:attrName>style.visibility</p:attrName>
                                        </p:attrNameLst>
                                      </p:cBhvr>
                                      <p:to>
                                        <p:strVal val="visible"/>
                                      </p:to>
                                    </p:set>
                                    <p:animEffect transition="in" filter="blinds(horizontal)">
                                      <p:cBhvr>
                                        <p:cTn id="26" dur="500"/>
                                        <p:tgtEl>
                                          <p:spTgt spid="1029"/>
                                        </p:tgtEl>
                                      </p:cBhvr>
                                    </p:animEffect>
                                  </p:childTnLst>
                                </p:cTn>
                              </p:par>
                              <p:par>
                                <p:cTn id="27" presetID="6" presetClass="emph" presetSubtype="0" fill="hold" nodeType="withEffect">
                                  <p:stCondLst>
                                    <p:cond delay="0"/>
                                  </p:stCondLst>
                                  <p:childTnLst>
                                    <p:animScale>
                                      <p:cBhvr>
                                        <p:cTn id="28" dur="2000" fill="hold"/>
                                        <p:tgtEl>
                                          <p:spTgt spid="102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AutoShape 3"/>
          <p:cNvSpPr>
            <a:spLocks noChangeArrowheads="1"/>
          </p:cNvSpPr>
          <p:nvPr/>
        </p:nvSpPr>
        <p:spPr bwMode="auto">
          <a:xfrm>
            <a:off x="6896100" y="4205289"/>
            <a:ext cx="2247900" cy="1277937"/>
          </a:xfrm>
          <a:prstGeom prst="roundRect">
            <a:avLst>
              <a:gd name="adj" fmla="val 16667"/>
            </a:avLst>
          </a:prstGeom>
          <a:gradFill rotWithShape="1">
            <a:gsLst>
              <a:gs pos="0">
                <a:schemeClr val="bg1"/>
              </a:gs>
              <a:gs pos="100000">
                <a:srgbClr val="B7D9E5"/>
              </a:gs>
            </a:gsLst>
            <a:lin ang="5400000" scaled="1"/>
          </a:gradFill>
          <a:ln w="12700">
            <a:solidFill>
              <a:srgbClr val="84BDD6"/>
            </a:solidFill>
            <a:round/>
            <a:headEnd/>
            <a:tailEnd/>
          </a:ln>
        </p:spPr>
        <p:txBody>
          <a:bodyPr wrap="none" lIns="91422" tIns="45711" rIns="91422" bIns="45711" anchor="ctr"/>
          <a:lstStyle/>
          <a:p>
            <a:endParaRPr lang="en-US"/>
          </a:p>
        </p:txBody>
      </p:sp>
      <p:sp>
        <p:nvSpPr>
          <p:cNvPr id="44035" name="Title 1"/>
          <p:cNvSpPr>
            <a:spLocks noGrp="1"/>
          </p:cNvSpPr>
          <p:nvPr>
            <p:ph type="title"/>
          </p:nvPr>
        </p:nvSpPr>
        <p:spPr/>
        <p:txBody>
          <a:bodyPr/>
          <a:lstStyle/>
          <a:p>
            <a:r>
              <a:rPr lang="en-US" altLang="ja-JP" dirty="0" smtClean="0"/>
              <a:t>Ethernet Linear Protection based on G.8031</a:t>
            </a:r>
            <a:endParaRPr lang="en-US" dirty="0" smtClean="0"/>
          </a:p>
        </p:txBody>
      </p:sp>
      <p:sp>
        <p:nvSpPr>
          <p:cNvPr id="15364" name="Content Placeholder 2"/>
          <p:cNvSpPr>
            <a:spLocks noGrp="1"/>
          </p:cNvSpPr>
          <p:nvPr>
            <p:ph type="body" sz="quarter" idx="10"/>
          </p:nvPr>
        </p:nvSpPr>
        <p:spPr>
          <a:xfrm>
            <a:off x="228600" y="4648200"/>
            <a:ext cx="7124700" cy="2057400"/>
          </a:xfrm>
          <a:prstGeom prst="rect">
            <a:avLst/>
          </a:prstGeom>
        </p:spPr>
        <p:txBody>
          <a:bodyPr>
            <a:normAutofit/>
          </a:bodyPr>
          <a:lstStyle/>
          <a:p>
            <a:pPr>
              <a:defRPr/>
            </a:pPr>
            <a:r>
              <a:rPr lang="en-US" sz="2000" dirty="0" smtClean="0"/>
              <a:t>Redundancy on S-Tags in the network</a:t>
            </a:r>
          </a:p>
          <a:p>
            <a:pPr>
              <a:defRPr/>
            </a:pPr>
            <a:r>
              <a:rPr lang="en-US" sz="2000" dirty="0" smtClean="0"/>
              <a:t>APS is running over one </a:t>
            </a:r>
            <a:r>
              <a:rPr lang="en-US" sz="2000" dirty="0" err="1" smtClean="0"/>
              <a:t>stby</a:t>
            </a:r>
            <a:r>
              <a:rPr lang="en-US" sz="2000" dirty="0" smtClean="0"/>
              <a:t> EVC only </a:t>
            </a:r>
          </a:p>
          <a:p>
            <a:pPr>
              <a:defRPr/>
            </a:pPr>
            <a:r>
              <a:rPr lang="en-US" sz="2000" dirty="0" smtClean="0"/>
              <a:t>One EVC failure can trigger on all other EVC’s</a:t>
            </a:r>
          </a:p>
          <a:p>
            <a:pPr>
              <a:defRPr/>
            </a:pPr>
            <a:r>
              <a:rPr lang="en-US" sz="2000" dirty="0" smtClean="0"/>
              <a:t>End to end service is maintained </a:t>
            </a:r>
          </a:p>
          <a:p>
            <a:pPr lvl="1">
              <a:defRPr/>
            </a:pPr>
            <a:r>
              <a:rPr lang="en-US" sz="1800" dirty="0" smtClean="0"/>
              <a:t>TLS , Accesses to L3 VPN </a:t>
            </a:r>
          </a:p>
        </p:txBody>
      </p:sp>
      <p:sp>
        <p:nvSpPr>
          <p:cNvPr id="44038" name="AutoShape 3"/>
          <p:cNvSpPr>
            <a:spLocks noChangeArrowheads="1"/>
          </p:cNvSpPr>
          <p:nvPr/>
        </p:nvSpPr>
        <p:spPr bwMode="auto">
          <a:xfrm>
            <a:off x="350838" y="1752600"/>
            <a:ext cx="2247900" cy="1277938"/>
          </a:xfrm>
          <a:prstGeom prst="roundRect">
            <a:avLst>
              <a:gd name="adj" fmla="val 16667"/>
            </a:avLst>
          </a:prstGeom>
          <a:gradFill rotWithShape="1">
            <a:gsLst>
              <a:gs pos="0">
                <a:schemeClr val="bg1"/>
              </a:gs>
              <a:gs pos="100000">
                <a:srgbClr val="B7D9E5"/>
              </a:gs>
            </a:gsLst>
            <a:lin ang="5400000" scaled="1"/>
          </a:gradFill>
          <a:ln w="12700">
            <a:solidFill>
              <a:srgbClr val="84BDD6"/>
            </a:solidFill>
            <a:round/>
            <a:headEnd/>
            <a:tailEnd/>
          </a:ln>
        </p:spPr>
        <p:txBody>
          <a:bodyPr wrap="none" lIns="91422" tIns="45711" rIns="91422" bIns="45711" anchor="ctr"/>
          <a:lstStyle/>
          <a:p>
            <a:endParaRPr lang="en-US"/>
          </a:p>
        </p:txBody>
      </p:sp>
      <p:sp>
        <p:nvSpPr>
          <p:cNvPr id="44039" name="Freeform 21"/>
          <p:cNvSpPr>
            <a:spLocks/>
          </p:cNvSpPr>
          <p:nvPr/>
        </p:nvSpPr>
        <p:spPr bwMode="auto">
          <a:xfrm>
            <a:off x="6702426" y="1741488"/>
            <a:ext cx="2079625" cy="1995487"/>
          </a:xfrm>
          <a:custGeom>
            <a:avLst/>
            <a:gdLst>
              <a:gd name="T0" fmla="*/ 2147483647 w 835"/>
              <a:gd name="T1" fmla="*/ 2147483647 h 646"/>
              <a:gd name="T2" fmla="*/ 2147483647 w 835"/>
              <a:gd name="T3" fmla="*/ 2147483647 h 646"/>
              <a:gd name="T4" fmla="*/ 2147483647 w 835"/>
              <a:gd name="T5" fmla="*/ 2147483647 h 646"/>
              <a:gd name="T6" fmla="*/ 2147483647 w 835"/>
              <a:gd name="T7" fmla="*/ 2147483647 h 646"/>
              <a:gd name="T8" fmla="*/ 2147483647 w 835"/>
              <a:gd name="T9" fmla="*/ 2147483647 h 646"/>
              <a:gd name="T10" fmla="*/ 2147483647 w 835"/>
              <a:gd name="T11" fmla="*/ 2147483647 h 646"/>
              <a:gd name="T12" fmla="*/ 2147483647 w 835"/>
              <a:gd name="T13" fmla="*/ 2147483647 h 646"/>
              <a:gd name="T14" fmla="*/ 2147483647 w 835"/>
              <a:gd name="T15" fmla="*/ 2147483647 h 646"/>
              <a:gd name="T16" fmla="*/ 2147483647 w 835"/>
              <a:gd name="T17" fmla="*/ 2147483647 h 646"/>
              <a:gd name="T18" fmla="*/ 2147483647 w 835"/>
              <a:gd name="T19" fmla="*/ 2147483647 h 646"/>
              <a:gd name="T20" fmla="*/ 2147483647 w 835"/>
              <a:gd name="T21" fmla="*/ 2147483647 h 646"/>
              <a:gd name="T22" fmla="*/ 2147483647 w 835"/>
              <a:gd name="T23" fmla="*/ 2147483647 h 646"/>
              <a:gd name="T24" fmla="*/ 2147483647 w 835"/>
              <a:gd name="T25" fmla="*/ 2147483647 h 646"/>
              <a:gd name="T26" fmla="*/ 2147483647 w 835"/>
              <a:gd name="T27" fmla="*/ 2147483647 h 646"/>
              <a:gd name="T28" fmla="*/ 2147483647 w 835"/>
              <a:gd name="T29" fmla="*/ 2147483647 h 646"/>
              <a:gd name="T30" fmla="*/ 2147483647 w 835"/>
              <a:gd name="T31" fmla="*/ 2147483647 h 646"/>
              <a:gd name="T32" fmla="*/ 2147483647 w 835"/>
              <a:gd name="T33" fmla="*/ 2147483647 h 646"/>
              <a:gd name="T34" fmla="*/ 2147483647 w 835"/>
              <a:gd name="T35" fmla="*/ 2147483647 h 646"/>
              <a:gd name="T36" fmla="*/ 2147483647 w 835"/>
              <a:gd name="T37" fmla="*/ 2147483647 h 646"/>
              <a:gd name="T38" fmla="*/ 2147483647 w 835"/>
              <a:gd name="T39" fmla="*/ 2147483647 h 646"/>
              <a:gd name="T40" fmla="*/ 2147483647 w 835"/>
              <a:gd name="T41" fmla="*/ 2147483647 h 646"/>
              <a:gd name="T42" fmla="*/ 2147483647 w 835"/>
              <a:gd name="T43" fmla="*/ 2147483647 h 646"/>
              <a:gd name="T44" fmla="*/ 2147483647 w 835"/>
              <a:gd name="T45" fmla="*/ 2147483647 h 646"/>
              <a:gd name="T46" fmla="*/ 2147483647 w 835"/>
              <a:gd name="T47" fmla="*/ 2147483647 h 646"/>
              <a:gd name="T48" fmla="*/ 2147483647 w 835"/>
              <a:gd name="T49" fmla="*/ 2147483647 h 646"/>
              <a:gd name="T50" fmla="*/ 2147483647 w 835"/>
              <a:gd name="T51" fmla="*/ 2147483647 h 646"/>
              <a:gd name="T52" fmla="*/ 2147483647 w 835"/>
              <a:gd name="T53" fmla="*/ 2147483647 h 646"/>
              <a:gd name="T54" fmla="*/ 2147483647 w 835"/>
              <a:gd name="T55" fmla="*/ 2147483647 h 646"/>
              <a:gd name="T56" fmla="*/ 2147483647 w 835"/>
              <a:gd name="T57" fmla="*/ 2147483647 h 646"/>
              <a:gd name="T58" fmla="*/ 2147483647 w 835"/>
              <a:gd name="T59" fmla="*/ 2147483647 h 646"/>
              <a:gd name="T60" fmla="*/ 2147483647 w 835"/>
              <a:gd name="T61" fmla="*/ 2147483647 h 646"/>
              <a:gd name="T62" fmla="*/ 2147483647 w 835"/>
              <a:gd name="T63" fmla="*/ 2147483647 h 646"/>
              <a:gd name="T64" fmla="*/ 2147483647 w 835"/>
              <a:gd name="T65" fmla="*/ 2147483647 h 646"/>
              <a:gd name="T66" fmla="*/ 2147483647 w 835"/>
              <a:gd name="T67" fmla="*/ 2147483647 h 646"/>
              <a:gd name="T68" fmla="*/ 2147483647 w 835"/>
              <a:gd name="T69" fmla="*/ 2147483647 h 646"/>
              <a:gd name="T70" fmla="*/ 2147483647 w 835"/>
              <a:gd name="T71" fmla="*/ 2147483647 h 646"/>
              <a:gd name="T72" fmla="*/ 2147483647 w 835"/>
              <a:gd name="T73" fmla="*/ 2147483647 h 646"/>
              <a:gd name="T74" fmla="*/ 2147483647 w 835"/>
              <a:gd name="T75" fmla="*/ 2147483647 h 646"/>
              <a:gd name="T76" fmla="*/ 2147483647 w 835"/>
              <a:gd name="T77" fmla="*/ 2147483647 h 646"/>
              <a:gd name="T78" fmla="*/ 2147483647 w 835"/>
              <a:gd name="T79" fmla="*/ 2147483647 h 646"/>
              <a:gd name="T80" fmla="*/ 2147483647 w 835"/>
              <a:gd name="T81" fmla="*/ 2147483647 h 646"/>
              <a:gd name="T82" fmla="*/ 2147483647 w 835"/>
              <a:gd name="T83" fmla="*/ 2147483647 h 646"/>
              <a:gd name="T84" fmla="*/ 2147483647 w 835"/>
              <a:gd name="T85" fmla="*/ 2147483647 h 646"/>
              <a:gd name="T86" fmla="*/ 2147483647 w 835"/>
              <a:gd name="T87" fmla="*/ 2147483647 h 646"/>
              <a:gd name="T88" fmla="*/ 2147483647 w 835"/>
              <a:gd name="T89" fmla="*/ 2147483647 h 646"/>
              <a:gd name="T90" fmla="*/ 2147483647 w 835"/>
              <a:gd name="T91" fmla="*/ 2147483647 h 646"/>
              <a:gd name="T92" fmla="*/ 2147483647 w 835"/>
              <a:gd name="T93" fmla="*/ 2147483647 h 646"/>
              <a:gd name="T94" fmla="*/ 2147483647 w 835"/>
              <a:gd name="T95" fmla="*/ 2147483647 h 646"/>
              <a:gd name="T96" fmla="*/ 2147483647 w 835"/>
              <a:gd name="T97" fmla="*/ 2147483647 h 646"/>
              <a:gd name="T98" fmla="*/ 2147483647 w 835"/>
              <a:gd name="T99" fmla="*/ 2147483647 h 646"/>
              <a:gd name="T100" fmla="*/ 2147483647 w 835"/>
              <a:gd name="T101" fmla="*/ 2147483647 h 646"/>
              <a:gd name="T102" fmla="*/ 2147483647 w 835"/>
              <a:gd name="T103" fmla="*/ 2147483647 h 646"/>
              <a:gd name="T104" fmla="*/ 2147483647 w 835"/>
              <a:gd name="T105" fmla="*/ 2147483647 h 646"/>
              <a:gd name="T106" fmla="*/ 2147483647 w 835"/>
              <a:gd name="T107" fmla="*/ 2147483647 h 6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35"/>
              <a:gd name="T163" fmla="*/ 0 h 646"/>
              <a:gd name="T164" fmla="*/ 835 w 835"/>
              <a:gd name="T165" fmla="*/ 646 h 6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35" h="646">
                <a:moveTo>
                  <a:pt x="260" y="609"/>
                </a:moveTo>
                <a:cubicBezTo>
                  <a:pt x="233" y="609"/>
                  <a:pt x="174" y="629"/>
                  <a:pt x="137" y="622"/>
                </a:cubicBezTo>
                <a:cubicBezTo>
                  <a:pt x="100" y="615"/>
                  <a:pt x="61" y="599"/>
                  <a:pt x="38" y="571"/>
                </a:cubicBezTo>
                <a:cubicBezTo>
                  <a:pt x="16" y="543"/>
                  <a:pt x="2" y="491"/>
                  <a:pt x="1" y="455"/>
                </a:cubicBezTo>
                <a:cubicBezTo>
                  <a:pt x="0" y="420"/>
                  <a:pt x="19" y="380"/>
                  <a:pt x="32" y="360"/>
                </a:cubicBezTo>
                <a:cubicBezTo>
                  <a:pt x="45" y="339"/>
                  <a:pt x="69" y="337"/>
                  <a:pt x="79" y="330"/>
                </a:cubicBezTo>
                <a:cubicBezTo>
                  <a:pt x="90" y="323"/>
                  <a:pt x="93" y="323"/>
                  <a:pt x="97" y="318"/>
                </a:cubicBezTo>
                <a:cubicBezTo>
                  <a:pt x="102" y="314"/>
                  <a:pt x="102" y="309"/>
                  <a:pt x="102" y="299"/>
                </a:cubicBezTo>
                <a:cubicBezTo>
                  <a:pt x="102" y="289"/>
                  <a:pt x="97" y="275"/>
                  <a:pt x="96" y="261"/>
                </a:cubicBezTo>
                <a:cubicBezTo>
                  <a:pt x="95" y="247"/>
                  <a:pt x="91" y="231"/>
                  <a:pt x="96" y="216"/>
                </a:cubicBezTo>
                <a:cubicBezTo>
                  <a:pt x="101" y="201"/>
                  <a:pt x="113" y="183"/>
                  <a:pt x="127" y="172"/>
                </a:cubicBezTo>
                <a:cubicBezTo>
                  <a:pt x="141" y="160"/>
                  <a:pt x="163" y="151"/>
                  <a:pt x="181" y="145"/>
                </a:cubicBezTo>
                <a:cubicBezTo>
                  <a:pt x="199" y="139"/>
                  <a:pt x="222" y="139"/>
                  <a:pt x="235" y="137"/>
                </a:cubicBezTo>
                <a:cubicBezTo>
                  <a:pt x="248" y="134"/>
                  <a:pt x="254" y="135"/>
                  <a:pt x="258" y="129"/>
                </a:cubicBezTo>
                <a:cubicBezTo>
                  <a:pt x="262" y="122"/>
                  <a:pt x="257" y="106"/>
                  <a:pt x="261" y="96"/>
                </a:cubicBezTo>
                <a:cubicBezTo>
                  <a:pt x="265" y="85"/>
                  <a:pt x="274" y="71"/>
                  <a:pt x="284" y="63"/>
                </a:cubicBezTo>
                <a:cubicBezTo>
                  <a:pt x="294" y="54"/>
                  <a:pt x="307" y="50"/>
                  <a:pt x="320" y="46"/>
                </a:cubicBezTo>
                <a:cubicBezTo>
                  <a:pt x="333" y="43"/>
                  <a:pt x="354" y="43"/>
                  <a:pt x="364" y="43"/>
                </a:cubicBezTo>
                <a:cubicBezTo>
                  <a:pt x="375" y="43"/>
                  <a:pt x="378" y="47"/>
                  <a:pt x="382" y="46"/>
                </a:cubicBezTo>
                <a:cubicBezTo>
                  <a:pt x="386" y="45"/>
                  <a:pt x="383" y="41"/>
                  <a:pt x="387" y="36"/>
                </a:cubicBezTo>
                <a:cubicBezTo>
                  <a:pt x="391" y="31"/>
                  <a:pt x="399" y="21"/>
                  <a:pt x="408" y="15"/>
                </a:cubicBezTo>
                <a:cubicBezTo>
                  <a:pt x="418" y="9"/>
                  <a:pt x="429" y="5"/>
                  <a:pt x="445" y="3"/>
                </a:cubicBezTo>
                <a:cubicBezTo>
                  <a:pt x="460" y="2"/>
                  <a:pt x="485" y="0"/>
                  <a:pt x="502" y="3"/>
                </a:cubicBezTo>
                <a:cubicBezTo>
                  <a:pt x="518" y="7"/>
                  <a:pt x="530" y="14"/>
                  <a:pt x="543" y="21"/>
                </a:cubicBezTo>
                <a:cubicBezTo>
                  <a:pt x="556" y="29"/>
                  <a:pt x="573" y="38"/>
                  <a:pt x="582" y="50"/>
                </a:cubicBezTo>
                <a:cubicBezTo>
                  <a:pt x="591" y="61"/>
                  <a:pt x="595" y="80"/>
                  <a:pt x="598" y="91"/>
                </a:cubicBezTo>
                <a:cubicBezTo>
                  <a:pt x="602" y="101"/>
                  <a:pt x="597" y="109"/>
                  <a:pt x="602" y="112"/>
                </a:cubicBezTo>
                <a:cubicBezTo>
                  <a:pt x="607" y="116"/>
                  <a:pt x="617" y="109"/>
                  <a:pt x="628" y="111"/>
                </a:cubicBezTo>
                <a:cubicBezTo>
                  <a:pt x="639" y="112"/>
                  <a:pt x="652" y="115"/>
                  <a:pt x="666" y="124"/>
                </a:cubicBezTo>
                <a:cubicBezTo>
                  <a:pt x="679" y="133"/>
                  <a:pt x="695" y="150"/>
                  <a:pt x="706" y="165"/>
                </a:cubicBezTo>
                <a:cubicBezTo>
                  <a:pt x="718" y="180"/>
                  <a:pt x="730" y="198"/>
                  <a:pt x="736" y="215"/>
                </a:cubicBezTo>
                <a:cubicBezTo>
                  <a:pt x="742" y="231"/>
                  <a:pt x="744" y="252"/>
                  <a:pt x="741" y="267"/>
                </a:cubicBezTo>
                <a:cubicBezTo>
                  <a:pt x="738" y="283"/>
                  <a:pt x="715" y="300"/>
                  <a:pt x="715" y="309"/>
                </a:cubicBezTo>
                <a:cubicBezTo>
                  <a:pt x="715" y="317"/>
                  <a:pt x="730" y="311"/>
                  <a:pt x="742" y="317"/>
                </a:cubicBezTo>
                <a:cubicBezTo>
                  <a:pt x="755" y="323"/>
                  <a:pt x="775" y="332"/>
                  <a:pt x="788" y="342"/>
                </a:cubicBezTo>
                <a:cubicBezTo>
                  <a:pt x="801" y="351"/>
                  <a:pt x="815" y="365"/>
                  <a:pt x="823" y="378"/>
                </a:cubicBezTo>
                <a:cubicBezTo>
                  <a:pt x="830" y="391"/>
                  <a:pt x="835" y="403"/>
                  <a:pt x="833" y="422"/>
                </a:cubicBezTo>
                <a:cubicBezTo>
                  <a:pt x="830" y="442"/>
                  <a:pt x="816" y="479"/>
                  <a:pt x="808" y="495"/>
                </a:cubicBezTo>
                <a:cubicBezTo>
                  <a:pt x="800" y="511"/>
                  <a:pt x="794" y="513"/>
                  <a:pt x="785" y="519"/>
                </a:cubicBezTo>
                <a:cubicBezTo>
                  <a:pt x="776" y="525"/>
                  <a:pt x="761" y="527"/>
                  <a:pt x="752" y="531"/>
                </a:cubicBezTo>
                <a:cubicBezTo>
                  <a:pt x="743" y="535"/>
                  <a:pt x="735" y="536"/>
                  <a:pt x="728" y="541"/>
                </a:cubicBezTo>
                <a:cubicBezTo>
                  <a:pt x="720" y="546"/>
                  <a:pt x="717" y="554"/>
                  <a:pt x="710" y="563"/>
                </a:cubicBezTo>
                <a:cubicBezTo>
                  <a:pt x="702" y="572"/>
                  <a:pt x="695" y="585"/>
                  <a:pt x="685" y="594"/>
                </a:cubicBezTo>
                <a:cubicBezTo>
                  <a:pt x="675" y="603"/>
                  <a:pt x="666" y="611"/>
                  <a:pt x="651" y="615"/>
                </a:cubicBezTo>
                <a:cubicBezTo>
                  <a:pt x="635" y="620"/>
                  <a:pt x="607" y="620"/>
                  <a:pt x="590" y="617"/>
                </a:cubicBezTo>
                <a:cubicBezTo>
                  <a:pt x="573" y="615"/>
                  <a:pt x="557" y="606"/>
                  <a:pt x="548" y="601"/>
                </a:cubicBezTo>
                <a:cubicBezTo>
                  <a:pt x="538" y="596"/>
                  <a:pt x="538" y="589"/>
                  <a:pt x="533" y="586"/>
                </a:cubicBezTo>
                <a:cubicBezTo>
                  <a:pt x="528" y="582"/>
                  <a:pt x="523" y="581"/>
                  <a:pt x="520" y="582"/>
                </a:cubicBezTo>
                <a:cubicBezTo>
                  <a:pt x="517" y="584"/>
                  <a:pt x="521" y="587"/>
                  <a:pt x="513" y="594"/>
                </a:cubicBezTo>
                <a:cubicBezTo>
                  <a:pt x="506" y="601"/>
                  <a:pt x="494" y="612"/>
                  <a:pt x="477" y="620"/>
                </a:cubicBezTo>
                <a:cubicBezTo>
                  <a:pt x="460" y="629"/>
                  <a:pt x="431" y="641"/>
                  <a:pt x="408" y="644"/>
                </a:cubicBezTo>
                <a:cubicBezTo>
                  <a:pt x="386" y="646"/>
                  <a:pt x="361" y="641"/>
                  <a:pt x="341" y="637"/>
                </a:cubicBezTo>
                <a:cubicBezTo>
                  <a:pt x="322" y="633"/>
                  <a:pt x="305" y="625"/>
                  <a:pt x="292" y="620"/>
                </a:cubicBezTo>
                <a:cubicBezTo>
                  <a:pt x="280" y="616"/>
                  <a:pt x="286" y="609"/>
                  <a:pt x="260" y="609"/>
                </a:cubicBezTo>
                <a:close/>
              </a:path>
            </a:pathLst>
          </a:custGeom>
          <a:gradFill rotWithShape="1">
            <a:gsLst>
              <a:gs pos="0">
                <a:schemeClr val="bg1"/>
              </a:gs>
              <a:gs pos="100000">
                <a:srgbClr val="B7D9E5"/>
              </a:gs>
            </a:gsLst>
            <a:path path="rect">
              <a:fillToRect l="50000" t="50000" r="50000" b="50000"/>
            </a:path>
          </a:gradFill>
          <a:ln w="12700">
            <a:noFill/>
            <a:round/>
            <a:headEnd/>
            <a:tailEnd/>
          </a:ln>
          <a:effectLst>
            <a:prstShdw prst="shdw17" dist="17961" dir="2700000">
              <a:srgbClr val="6E8289"/>
            </a:prstShdw>
          </a:effectLst>
        </p:spPr>
        <p:txBody>
          <a:bodyPr wrap="none" lIns="91422" tIns="45711" rIns="91422" bIns="45711" anchor="ctr"/>
          <a:lstStyle/>
          <a:p>
            <a:endParaRPr lang="en-US"/>
          </a:p>
        </p:txBody>
      </p:sp>
      <p:sp>
        <p:nvSpPr>
          <p:cNvPr id="44040" name="Rectangle 23"/>
          <p:cNvSpPr>
            <a:spLocks noChangeArrowheads="1"/>
          </p:cNvSpPr>
          <p:nvPr/>
        </p:nvSpPr>
        <p:spPr bwMode="auto">
          <a:xfrm>
            <a:off x="7448445" y="2621769"/>
            <a:ext cx="748933" cy="529093"/>
          </a:xfrm>
          <a:prstGeom prst="rect">
            <a:avLst/>
          </a:prstGeom>
          <a:noFill/>
          <a:ln w="12700">
            <a:noFill/>
            <a:miter lim="800000"/>
            <a:headEnd/>
            <a:tailEnd/>
          </a:ln>
        </p:spPr>
        <p:txBody>
          <a:bodyPr wrap="none" lIns="82015" tIns="41008" rIns="82015" bIns="41008">
            <a:spAutoFit/>
          </a:bodyPr>
          <a:lstStyle/>
          <a:p>
            <a:pPr algn="ctr"/>
            <a:r>
              <a:rPr lang="en-US" sz="1400" b="1" dirty="0">
                <a:latin typeface="+mn-lt"/>
              </a:rPr>
              <a:t>Metro /</a:t>
            </a:r>
          </a:p>
          <a:p>
            <a:pPr algn="ctr"/>
            <a:r>
              <a:rPr lang="en-US" sz="1400" b="1" dirty="0">
                <a:latin typeface="+mn-lt"/>
              </a:rPr>
              <a:t>VPLS </a:t>
            </a:r>
          </a:p>
        </p:txBody>
      </p:sp>
      <p:sp>
        <p:nvSpPr>
          <p:cNvPr id="44041" name="Text Box 22"/>
          <p:cNvSpPr txBox="1">
            <a:spLocks noChangeArrowheads="1"/>
          </p:cNvSpPr>
          <p:nvPr/>
        </p:nvSpPr>
        <p:spPr bwMode="auto">
          <a:xfrm>
            <a:off x="1836738" y="2097088"/>
            <a:ext cx="649287" cy="276225"/>
          </a:xfrm>
          <a:prstGeom prst="rect">
            <a:avLst/>
          </a:prstGeom>
          <a:noFill/>
          <a:ln w="9525">
            <a:noFill/>
            <a:miter lim="800000"/>
            <a:headEnd/>
            <a:tailEnd/>
          </a:ln>
        </p:spPr>
        <p:txBody>
          <a:bodyPr lIns="91422" tIns="45711" rIns="91422" bIns="45711">
            <a:spAutoFit/>
          </a:bodyPr>
          <a:lstStyle/>
          <a:p>
            <a:pPr>
              <a:spcBef>
                <a:spcPct val="50000"/>
              </a:spcBef>
            </a:pPr>
            <a:r>
              <a:rPr lang="en-US" sz="1200" dirty="0">
                <a:latin typeface="+mn-lt"/>
              </a:rPr>
              <a:t>ETX</a:t>
            </a:r>
          </a:p>
        </p:txBody>
      </p:sp>
      <p:sp>
        <p:nvSpPr>
          <p:cNvPr id="44042" name="Text Box 156"/>
          <p:cNvSpPr txBox="1">
            <a:spLocks noChangeArrowheads="1"/>
          </p:cNvSpPr>
          <p:nvPr/>
        </p:nvSpPr>
        <p:spPr bwMode="auto">
          <a:xfrm>
            <a:off x="942976" y="2394260"/>
            <a:ext cx="779510" cy="218233"/>
          </a:xfrm>
          <a:prstGeom prst="rect">
            <a:avLst/>
          </a:prstGeom>
          <a:noFill/>
          <a:ln w="9525">
            <a:noFill/>
            <a:miter lim="800000"/>
            <a:headEnd/>
            <a:tailEnd/>
          </a:ln>
        </p:spPr>
        <p:txBody>
          <a:bodyPr wrap="square" lIns="91422" tIns="45711" rIns="91422" bIns="45711">
            <a:spAutoFit/>
          </a:bodyPr>
          <a:lstStyle/>
          <a:p>
            <a:pPr>
              <a:spcBef>
                <a:spcPct val="50000"/>
              </a:spcBef>
            </a:pPr>
            <a:r>
              <a:rPr lang="en-US" sz="800" dirty="0">
                <a:latin typeface="+mn-lt"/>
              </a:rPr>
              <a:t>Ethernet</a:t>
            </a:r>
          </a:p>
        </p:txBody>
      </p:sp>
      <p:sp>
        <p:nvSpPr>
          <p:cNvPr id="44043" name="Text Box 37"/>
          <p:cNvSpPr txBox="1">
            <a:spLocks noChangeArrowheads="1"/>
          </p:cNvSpPr>
          <p:nvPr/>
        </p:nvSpPr>
        <p:spPr bwMode="auto">
          <a:xfrm>
            <a:off x="515938" y="1863726"/>
            <a:ext cx="1917700" cy="307975"/>
          </a:xfrm>
          <a:prstGeom prst="rect">
            <a:avLst/>
          </a:prstGeom>
          <a:noFill/>
          <a:ln w="9525">
            <a:noFill/>
            <a:miter lim="800000"/>
            <a:headEnd/>
            <a:tailEnd/>
          </a:ln>
        </p:spPr>
        <p:txBody>
          <a:bodyPr lIns="91422" tIns="45711" rIns="91422" bIns="45711">
            <a:spAutoFit/>
          </a:bodyPr>
          <a:lstStyle/>
          <a:p>
            <a:pPr algn="ctr">
              <a:spcBef>
                <a:spcPct val="50000"/>
              </a:spcBef>
            </a:pPr>
            <a:r>
              <a:rPr lang="en-US" sz="1400" dirty="0">
                <a:latin typeface="+mn-lt"/>
              </a:rPr>
              <a:t>Customer Premises</a:t>
            </a:r>
          </a:p>
        </p:txBody>
      </p:sp>
      <p:pic>
        <p:nvPicPr>
          <p:cNvPr id="44044" name="Picture 36" descr="router"/>
          <p:cNvPicPr>
            <a:picLocks noChangeAspect="1" noChangeArrowheads="1"/>
          </p:cNvPicPr>
          <p:nvPr/>
        </p:nvPicPr>
        <p:blipFill>
          <a:blip r:embed="rId3" cstate="print"/>
          <a:srcRect/>
          <a:stretch>
            <a:fillRect/>
          </a:stretch>
        </p:blipFill>
        <p:spPr bwMode="auto">
          <a:xfrm>
            <a:off x="523875" y="2452689"/>
            <a:ext cx="493713" cy="363537"/>
          </a:xfrm>
          <a:prstGeom prst="rect">
            <a:avLst/>
          </a:prstGeom>
          <a:noFill/>
          <a:ln w="9525">
            <a:noFill/>
            <a:miter lim="800000"/>
            <a:headEnd/>
            <a:tailEnd/>
          </a:ln>
        </p:spPr>
      </p:pic>
      <p:sp>
        <p:nvSpPr>
          <p:cNvPr id="44045" name="Text Box 22"/>
          <p:cNvSpPr txBox="1">
            <a:spLocks noChangeArrowheads="1"/>
          </p:cNvSpPr>
          <p:nvPr/>
        </p:nvSpPr>
        <p:spPr bwMode="auto">
          <a:xfrm>
            <a:off x="495301" y="2116139"/>
            <a:ext cx="649288" cy="277812"/>
          </a:xfrm>
          <a:prstGeom prst="rect">
            <a:avLst/>
          </a:prstGeom>
          <a:noFill/>
          <a:ln w="9525">
            <a:noFill/>
            <a:miter lim="800000"/>
            <a:headEnd/>
            <a:tailEnd/>
          </a:ln>
        </p:spPr>
        <p:txBody>
          <a:bodyPr lIns="91422" tIns="45711" rIns="91422" bIns="45711">
            <a:spAutoFit/>
          </a:bodyPr>
          <a:lstStyle/>
          <a:p>
            <a:pPr>
              <a:spcBef>
                <a:spcPct val="50000"/>
              </a:spcBef>
            </a:pPr>
            <a:r>
              <a:rPr lang="en-US" sz="1200" dirty="0">
                <a:latin typeface="+mn-lt"/>
              </a:rPr>
              <a:t>CPE</a:t>
            </a:r>
          </a:p>
        </p:txBody>
      </p:sp>
      <p:sp>
        <p:nvSpPr>
          <p:cNvPr id="44046" name="Freeform 5"/>
          <p:cNvSpPr>
            <a:spLocks/>
          </p:cNvSpPr>
          <p:nvPr/>
        </p:nvSpPr>
        <p:spPr bwMode="auto">
          <a:xfrm>
            <a:off x="3265488" y="1306514"/>
            <a:ext cx="2719387" cy="2790825"/>
          </a:xfrm>
          <a:custGeom>
            <a:avLst/>
            <a:gdLst>
              <a:gd name="T0" fmla="*/ 2147483647 w 855"/>
              <a:gd name="T1" fmla="*/ 2147483647 h 673"/>
              <a:gd name="T2" fmla="*/ 2147483647 w 855"/>
              <a:gd name="T3" fmla="*/ 2147483647 h 673"/>
              <a:gd name="T4" fmla="*/ 2147483647 w 855"/>
              <a:gd name="T5" fmla="*/ 2147483647 h 673"/>
              <a:gd name="T6" fmla="*/ 2147483647 w 855"/>
              <a:gd name="T7" fmla="*/ 2147483647 h 673"/>
              <a:gd name="T8" fmla="*/ 2147483647 w 855"/>
              <a:gd name="T9" fmla="*/ 2147483647 h 673"/>
              <a:gd name="T10" fmla="*/ 2147483647 w 855"/>
              <a:gd name="T11" fmla="*/ 2147483647 h 673"/>
              <a:gd name="T12" fmla="*/ 2147483647 w 855"/>
              <a:gd name="T13" fmla="*/ 2147483647 h 673"/>
              <a:gd name="T14" fmla="*/ 2147483647 w 855"/>
              <a:gd name="T15" fmla="*/ 2147483647 h 673"/>
              <a:gd name="T16" fmla="*/ 2147483647 w 855"/>
              <a:gd name="T17" fmla="*/ 2147483647 h 673"/>
              <a:gd name="T18" fmla="*/ 2147483647 w 855"/>
              <a:gd name="T19" fmla="*/ 2147483647 h 673"/>
              <a:gd name="T20" fmla="*/ 2147483647 w 855"/>
              <a:gd name="T21" fmla="*/ 2147483647 h 673"/>
              <a:gd name="T22" fmla="*/ 2147483647 w 855"/>
              <a:gd name="T23" fmla="*/ 2147483647 h 673"/>
              <a:gd name="T24" fmla="*/ 2147483647 w 855"/>
              <a:gd name="T25" fmla="*/ 2147483647 h 673"/>
              <a:gd name="T26" fmla="*/ 2147483647 w 855"/>
              <a:gd name="T27" fmla="*/ 2147483647 h 673"/>
              <a:gd name="T28" fmla="*/ 2147483647 w 855"/>
              <a:gd name="T29" fmla="*/ 2147483647 h 673"/>
              <a:gd name="T30" fmla="*/ 2147483647 w 855"/>
              <a:gd name="T31" fmla="*/ 2147483647 h 673"/>
              <a:gd name="T32" fmla="*/ 2147483647 w 855"/>
              <a:gd name="T33" fmla="*/ 2147483647 h 673"/>
              <a:gd name="T34" fmla="*/ 2147483647 w 855"/>
              <a:gd name="T35" fmla="*/ 2147483647 h 673"/>
              <a:gd name="T36" fmla="*/ 2147483647 w 855"/>
              <a:gd name="T37" fmla="*/ 2147483647 h 673"/>
              <a:gd name="T38" fmla="*/ 2147483647 w 855"/>
              <a:gd name="T39" fmla="*/ 2147483647 h 673"/>
              <a:gd name="T40" fmla="*/ 2147483647 w 855"/>
              <a:gd name="T41" fmla="*/ 2147483647 h 673"/>
              <a:gd name="T42" fmla="*/ 2147483647 w 855"/>
              <a:gd name="T43" fmla="*/ 2147483647 h 673"/>
              <a:gd name="T44" fmla="*/ 2147483647 w 855"/>
              <a:gd name="T45" fmla="*/ 2147483647 h 673"/>
              <a:gd name="T46" fmla="*/ 2147483647 w 855"/>
              <a:gd name="T47" fmla="*/ 2147483647 h 673"/>
              <a:gd name="T48" fmla="*/ 2147483647 w 855"/>
              <a:gd name="T49" fmla="*/ 2147483647 h 673"/>
              <a:gd name="T50" fmla="*/ 2147483647 w 855"/>
              <a:gd name="T51" fmla="*/ 2147483647 h 673"/>
              <a:gd name="T52" fmla="*/ 2147483647 w 855"/>
              <a:gd name="T53" fmla="*/ 2147483647 h 673"/>
              <a:gd name="T54" fmla="*/ 2147483647 w 855"/>
              <a:gd name="T55" fmla="*/ 2147483647 h 673"/>
              <a:gd name="T56" fmla="*/ 2147483647 w 855"/>
              <a:gd name="T57" fmla="*/ 2147483647 h 673"/>
              <a:gd name="T58" fmla="*/ 2147483647 w 855"/>
              <a:gd name="T59" fmla="*/ 2147483647 h 673"/>
              <a:gd name="T60" fmla="*/ 2147483647 w 855"/>
              <a:gd name="T61" fmla="*/ 2147483647 h 673"/>
              <a:gd name="T62" fmla="*/ 2147483647 w 855"/>
              <a:gd name="T63" fmla="*/ 2147483647 h 673"/>
              <a:gd name="T64" fmla="*/ 2147483647 w 855"/>
              <a:gd name="T65" fmla="*/ 2147483647 h 673"/>
              <a:gd name="T66" fmla="*/ 2147483647 w 855"/>
              <a:gd name="T67" fmla="*/ 2147483647 h 673"/>
              <a:gd name="T68" fmla="*/ 2147483647 w 855"/>
              <a:gd name="T69" fmla="*/ 2147483647 h 673"/>
              <a:gd name="T70" fmla="*/ 2147483647 w 855"/>
              <a:gd name="T71" fmla="*/ 2147483647 h 673"/>
              <a:gd name="T72" fmla="*/ 2147483647 w 855"/>
              <a:gd name="T73" fmla="*/ 2147483647 h 673"/>
              <a:gd name="T74" fmla="*/ 2147483647 w 855"/>
              <a:gd name="T75" fmla="*/ 2147483647 h 673"/>
              <a:gd name="T76" fmla="*/ 2147483647 w 855"/>
              <a:gd name="T77" fmla="*/ 2147483647 h 673"/>
              <a:gd name="T78" fmla="*/ 2147483647 w 855"/>
              <a:gd name="T79" fmla="*/ 2147483647 h 673"/>
              <a:gd name="T80" fmla="*/ 2147483647 w 855"/>
              <a:gd name="T81" fmla="*/ 2147483647 h 673"/>
              <a:gd name="T82" fmla="*/ 2147483647 w 855"/>
              <a:gd name="T83" fmla="*/ 2147483647 h 673"/>
              <a:gd name="T84" fmla="*/ 2147483647 w 855"/>
              <a:gd name="T85" fmla="*/ 2147483647 h 673"/>
              <a:gd name="T86" fmla="*/ 2147483647 w 855"/>
              <a:gd name="T87" fmla="*/ 2147483647 h 673"/>
              <a:gd name="T88" fmla="*/ 2147483647 w 855"/>
              <a:gd name="T89" fmla="*/ 2147483647 h 673"/>
              <a:gd name="T90" fmla="*/ 2147483647 w 855"/>
              <a:gd name="T91" fmla="*/ 2147483647 h 673"/>
              <a:gd name="T92" fmla="*/ 2147483647 w 855"/>
              <a:gd name="T93" fmla="*/ 2147483647 h 673"/>
              <a:gd name="T94" fmla="*/ 2147483647 w 855"/>
              <a:gd name="T95" fmla="*/ 2147483647 h 673"/>
              <a:gd name="T96" fmla="*/ 2147483647 w 855"/>
              <a:gd name="T97" fmla="*/ 2147483647 h 673"/>
              <a:gd name="T98" fmla="*/ 2147483647 w 855"/>
              <a:gd name="T99" fmla="*/ 2147483647 h 673"/>
              <a:gd name="T100" fmla="*/ 2147483647 w 855"/>
              <a:gd name="T101" fmla="*/ 2147483647 h 673"/>
              <a:gd name="T102" fmla="*/ 2147483647 w 855"/>
              <a:gd name="T103" fmla="*/ 2147483647 h 673"/>
              <a:gd name="T104" fmla="*/ 2147483647 w 855"/>
              <a:gd name="T105" fmla="*/ 2147483647 h 673"/>
              <a:gd name="T106" fmla="*/ 2147483647 w 855"/>
              <a:gd name="T107" fmla="*/ 2147483647 h 6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5"/>
              <a:gd name="T163" fmla="*/ 0 h 673"/>
              <a:gd name="T164" fmla="*/ 855 w 855"/>
              <a:gd name="T165" fmla="*/ 673 h 6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5" h="673">
                <a:moveTo>
                  <a:pt x="266" y="634"/>
                </a:moveTo>
                <a:cubicBezTo>
                  <a:pt x="239" y="634"/>
                  <a:pt x="178" y="655"/>
                  <a:pt x="140" y="648"/>
                </a:cubicBezTo>
                <a:cubicBezTo>
                  <a:pt x="102" y="641"/>
                  <a:pt x="63" y="624"/>
                  <a:pt x="39" y="595"/>
                </a:cubicBezTo>
                <a:cubicBezTo>
                  <a:pt x="16" y="566"/>
                  <a:pt x="2" y="511"/>
                  <a:pt x="1" y="474"/>
                </a:cubicBezTo>
                <a:cubicBezTo>
                  <a:pt x="0" y="437"/>
                  <a:pt x="19" y="396"/>
                  <a:pt x="33" y="375"/>
                </a:cubicBezTo>
                <a:cubicBezTo>
                  <a:pt x="46" y="353"/>
                  <a:pt x="70" y="351"/>
                  <a:pt x="81" y="344"/>
                </a:cubicBezTo>
                <a:cubicBezTo>
                  <a:pt x="92" y="337"/>
                  <a:pt x="96" y="337"/>
                  <a:pt x="100" y="332"/>
                </a:cubicBezTo>
                <a:cubicBezTo>
                  <a:pt x="104" y="327"/>
                  <a:pt x="105" y="321"/>
                  <a:pt x="105" y="311"/>
                </a:cubicBezTo>
                <a:cubicBezTo>
                  <a:pt x="105" y="301"/>
                  <a:pt x="99" y="286"/>
                  <a:pt x="98" y="272"/>
                </a:cubicBezTo>
                <a:cubicBezTo>
                  <a:pt x="97" y="257"/>
                  <a:pt x="93" y="241"/>
                  <a:pt x="98" y="225"/>
                </a:cubicBezTo>
                <a:cubicBezTo>
                  <a:pt x="103" y="210"/>
                  <a:pt x="116" y="191"/>
                  <a:pt x="130" y="179"/>
                </a:cubicBezTo>
                <a:cubicBezTo>
                  <a:pt x="144" y="167"/>
                  <a:pt x="167" y="157"/>
                  <a:pt x="185" y="151"/>
                </a:cubicBezTo>
                <a:cubicBezTo>
                  <a:pt x="204" y="145"/>
                  <a:pt x="227" y="145"/>
                  <a:pt x="241" y="143"/>
                </a:cubicBezTo>
                <a:cubicBezTo>
                  <a:pt x="254" y="140"/>
                  <a:pt x="260" y="141"/>
                  <a:pt x="264" y="134"/>
                </a:cubicBezTo>
                <a:cubicBezTo>
                  <a:pt x="268" y="127"/>
                  <a:pt x="263" y="111"/>
                  <a:pt x="267" y="100"/>
                </a:cubicBezTo>
                <a:cubicBezTo>
                  <a:pt x="272" y="89"/>
                  <a:pt x="281" y="74"/>
                  <a:pt x="291" y="65"/>
                </a:cubicBezTo>
                <a:cubicBezTo>
                  <a:pt x="301" y="57"/>
                  <a:pt x="314" y="52"/>
                  <a:pt x="328" y="48"/>
                </a:cubicBezTo>
                <a:cubicBezTo>
                  <a:pt x="341" y="45"/>
                  <a:pt x="362" y="45"/>
                  <a:pt x="373" y="45"/>
                </a:cubicBezTo>
                <a:cubicBezTo>
                  <a:pt x="384" y="45"/>
                  <a:pt x="387" y="49"/>
                  <a:pt x="391" y="48"/>
                </a:cubicBezTo>
                <a:cubicBezTo>
                  <a:pt x="396" y="47"/>
                  <a:pt x="392" y="43"/>
                  <a:pt x="396" y="38"/>
                </a:cubicBezTo>
                <a:cubicBezTo>
                  <a:pt x="401" y="33"/>
                  <a:pt x="408" y="21"/>
                  <a:pt x="418" y="15"/>
                </a:cubicBezTo>
                <a:cubicBezTo>
                  <a:pt x="428" y="9"/>
                  <a:pt x="439" y="5"/>
                  <a:pt x="455" y="3"/>
                </a:cubicBezTo>
                <a:cubicBezTo>
                  <a:pt x="471" y="2"/>
                  <a:pt x="497" y="0"/>
                  <a:pt x="514" y="3"/>
                </a:cubicBezTo>
                <a:cubicBezTo>
                  <a:pt x="531" y="7"/>
                  <a:pt x="542" y="15"/>
                  <a:pt x="556" y="22"/>
                </a:cubicBezTo>
                <a:cubicBezTo>
                  <a:pt x="569" y="30"/>
                  <a:pt x="587" y="40"/>
                  <a:pt x="596" y="52"/>
                </a:cubicBezTo>
                <a:cubicBezTo>
                  <a:pt x="605" y="64"/>
                  <a:pt x="609" y="83"/>
                  <a:pt x="613" y="95"/>
                </a:cubicBezTo>
                <a:cubicBezTo>
                  <a:pt x="616" y="106"/>
                  <a:pt x="611" y="113"/>
                  <a:pt x="616" y="117"/>
                </a:cubicBezTo>
                <a:cubicBezTo>
                  <a:pt x="621" y="120"/>
                  <a:pt x="632" y="113"/>
                  <a:pt x="643" y="115"/>
                </a:cubicBezTo>
                <a:cubicBezTo>
                  <a:pt x="654" y="117"/>
                  <a:pt x="668" y="119"/>
                  <a:pt x="681" y="129"/>
                </a:cubicBezTo>
                <a:cubicBezTo>
                  <a:pt x="695" y="138"/>
                  <a:pt x="712" y="156"/>
                  <a:pt x="723" y="172"/>
                </a:cubicBezTo>
                <a:cubicBezTo>
                  <a:pt x="735" y="187"/>
                  <a:pt x="748" y="206"/>
                  <a:pt x="754" y="223"/>
                </a:cubicBezTo>
                <a:cubicBezTo>
                  <a:pt x="759" y="241"/>
                  <a:pt x="762" y="262"/>
                  <a:pt x="759" y="278"/>
                </a:cubicBezTo>
                <a:cubicBezTo>
                  <a:pt x="755" y="295"/>
                  <a:pt x="732" y="313"/>
                  <a:pt x="732" y="321"/>
                </a:cubicBezTo>
                <a:cubicBezTo>
                  <a:pt x="732" y="330"/>
                  <a:pt x="748" y="324"/>
                  <a:pt x="760" y="330"/>
                </a:cubicBezTo>
                <a:cubicBezTo>
                  <a:pt x="773" y="336"/>
                  <a:pt x="794" y="346"/>
                  <a:pt x="807" y="356"/>
                </a:cubicBezTo>
                <a:cubicBezTo>
                  <a:pt x="821" y="366"/>
                  <a:pt x="835" y="380"/>
                  <a:pt x="842" y="394"/>
                </a:cubicBezTo>
                <a:cubicBezTo>
                  <a:pt x="850" y="407"/>
                  <a:pt x="855" y="419"/>
                  <a:pt x="852" y="440"/>
                </a:cubicBezTo>
                <a:cubicBezTo>
                  <a:pt x="850" y="461"/>
                  <a:pt x="835" y="499"/>
                  <a:pt x="827" y="516"/>
                </a:cubicBezTo>
                <a:cubicBezTo>
                  <a:pt x="819" y="533"/>
                  <a:pt x="813" y="536"/>
                  <a:pt x="804" y="542"/>
                </a:cubicBezTo>
                <a:cubicBezTo>
                  <a:pt x="795" y="548"/>
                  <a:pt x="780" y="550"/>
                  <a:pt x="770" y="554"/>
                </a:cubicBezTo>
                <a:cubicBezTo>
                  <a:pt x="760" y="558"/>
                  <a:pt x="753" y="559"/>
                  <a:pt x="745" y="564"/>
                </a:cubicBezTo>
                <a:cubicBezTo>
                  <a:pt x="738" y="569"/>
                  <a:pt x="734" y="577"/>
                  <a:pt x="727" y="586"/>
                </a:cubicBezTo>
                <a:cubicBezTo>
                  <a:pt x="719" y="596"/>
                  <a:pt x="712" y="609"/>
                  <a:pt x="702" y="619"/>
                </a:cubicBezTo>
                <a:cubicBezTo>
                  <a:pt x="692" y="628"/>
                  <a:pt x="682" y="637"/>
                  <a:pt x="666" y="641"/>
                </a:cubicBezTo>
                <a:cubicBezTo>
                  <a:pt x="650" y="645"/>
                  <a:pt x="622" y="645"/>
                  <a:pt x="604" y="643"/>
                </a:cubicBezTo>
                <a:cubicBezTo>
                  <a:pt x="587" y="640"/>
                  <a:pt x="571" y="631"/>
                  <a:pt x="561" y="626"/>
                </a:cubicBezTo>
                <a:cubicBezTo>
                  <a:pt x="551" y="621"/>
                  <a:pt x="551" y="614"/>
                  <a:pt x="546" y="610"/>
                </a:cubicBezTo>
                <a:cubicBezTo>
                  <a:pt x="541" y="607"/>
                  <a:pt x="536" y="605"/>
                  <a:pt x="532" y="607"/>
                </a:cubicBezTo>
                <a:cubicBezTo>
                  <a:pt x="529" y="609"/>
                  <a:pt x="533" y="612"/>
                  <a:pt x="526" y="619"/>
                </a:cubicBezTo>
                <a:cubicBezTo>
                  <a:pt x="518" y="626"/>
                  <a:pt x="506" y="638"/>
                  <a:pt x="489" y="646"/>
                </a:cubicBezTo>
                <a:cubicBezTo>
                  <a:pt x="471" y="655"/>
                  <a:pt x="442" y="668"/>
                  <a:pt x="418" y="670"/>
                </a:cubicBezTo>
                <a:cubicBezTo>
                  <a:pt x="395" y="673"/>
                  <a:pt x="370" y="668"/>
                  <a:pt x="350" y="664"/>
                </a:cubicBezTo>
                <a:cubicBezTo>
                  <a:pt x="329" y="659"/>
                  <a:pt x="312" y="651"/>
                  <a:pt x="299" y="646"/>
                </a:cubicBezTo>
                <a:cubicBezTo>
                  <a:pt x="287" y="642"/>
                  <a:pt x="293" y="634"/>
                  <a:pt x="266" y="634"/>
                </a:cubicBezTo>
                <a:close/>
              </a:path>
            </a:pathLst>
          </a:custGeom>
          <a:gradFill rotWithShape="1">
            <a:gsLst>
              <a:gs pos="0">
                <a:schemeClr val="bg1"/>
              </a:gs>
              <a:gs pos="100000">
                <a:srgbClr val="E0CDA8"/>
              </a:gs>
            </a:gsLst>
            <a:path path="rect">
              <a:fillToRect l="50000" t="50000" r="50000" b="50000"/>
            </a:path>
          </a:gradFill>
          <a:ln w="12700">
            <a:noFill/>
            <a:round/>
            <a:headEnd/>
            <a:tailEnd/>
          </a:ln>
          <a:effectLst>
            <a:prstShdw prst="shdw17" dist="17961" dir="2700000">
              <a:srgbClr val="867B65"/>
            </a:prstShdw>
          </a:effectLst>
        </p:spPr>
        <p:txBody>
          <a:bodyPr wrap="none" lIns="91422" tIns="45711" rIns="91422" bIns="45711" anchor="ctr"/>
          <a:lstStyle/>
          <a:p>
            <a:endParaRPr lang="en-US"/>
          </a:p>
        </p:txBody>
      </p:sp>
      <p:sp>
        <p:nvSpPr>
          <p:cNvPr id="44047" name="Rectangle 23"/>
          <p:cNvSpPr>
            <a:spLocks noChangeArrowheads="1"/>
          </p:cNvSpPr>
          <p:nvPr/>
        </p:nvSpPr>
        <p:spPr bwMode="auto">
          <a:xfrm>
            <a:off x="4003887" y="2545972"/>
            <a:ext cx="1347558" cy="298261"/>
          </a:xfrm>
          <a:prstGeom prst="rect">
            <a:avLst/>
          </a:prstGeom>
          <a:noFill/>
          <a:ln w="12700">
            <a:noFill/>
            <a:miter lim="800000"/>
            <a:headEnd/>
            <a:tailEnd/>
          </a:ln>
        </p:spPr>
        <p:txBody>
          <a:bodyPr wrap="none" lIns="82015" tIns="41008" rIns="82015" bIns="41008">
            <a:spAutoFit/>
          </a:bodyPr>
          <a:lstStyle/>
          <a:p>
            <a:pPr algn="ctr"/>
            <a:r>
              <a:rPr lang="en-US" sz="1400" b="1" dirty="0" smtClean="0">
                <a:latin typeface="+mn-lt"/>
              </a:rPr>
              <a:t>Access Network</a:t>
            </a:r>
            <a:endParaRPr lang="en-US" sz="1400" b="1" i="1" dirty="0">
              <a:latin typeface="+mn-lt"/>
            </a:endParaRPr>
          </a:p>
        </p:txBody>
      </p:sp>
      <p:sp>
        <p:nvSpPr>
          <p:cNvPr id="44048" name="Text Box 22"/>
          <p:cNvSpPr txBox="1">
            <a:spLocks noChangeArrowheads="1"/>
          </p:cNvSpPr>
          <p:nvPr/>
        </p:nvSpPr>
        <p:spPr bwMode="auto">
          <a:xfrm>
            <a:off x="6562725" y="1885950"/>
            <a:ext cx="560388" cy="276225"/>
          </a:xfrm>
          <a:prstGeom prst="rect">
            <a:avLst/>
          </a:prstGeom>
          <a:noFill/>
          <a:ln w="9525">
            <a:noFill/>
            <a:miter lim="800000"/>
            <a:headEnd/>
            <a:tailEnd/>
          </a:ln>
        </p:spPr>
        <p:txBody>
          <a:bodyPr lIns="91422" tIns="45711" rIns="91422" bIns="45711">
            <a:spAutoFit/>
          </a:bodyPr>
          <a:lstStyle/>
          <a:p>
            <a:pPr>
              <a:spcBef>
                <a:spcPct val="50000"/>
              </a:spcBef>
            </a:pPr>
            <a:r>
              <a:rPr lang="en-US" sz="1200" dirty="0">
                <a:latin typeface="+mn-lt"/>
              </a:rPr>
              <a:t>L2PE</a:t>
            </a:r>
          </a:p>
        </p:txBody>
      </p:sp>
      <p:cxnSp>
        <p:nvCxnSpPr>
          <p:cNvPr id="44051" name="Straight Connector 46"/>
          <p:cNvCxnSpPr>
            <a:cxnSpLocks noChangeShapeType="1"/>
          </p:cNvCxnSpPr>
          <p:nvPr/>
        </p:nvCxnSpPr>
        <p:spPr bwMode="auto">
          <a:xfrm>
            <a:off x="195263" y="6575425"/>
            <a:ext cx="698500" cy="1588"/>
          </a:xfrm>
          <a:prstGeom prst="line">
            <a:avLst/>
          </a:prstGeom>
          <a:noFill/>
          <a:ln w="9525" algn="ctr">
            <a:solidFill>
              <a:srgbClr val="C00000"/>
            </a:solidFill>
            <a:round/>
            <a:headEnd/>
            <a:tailEnd/>
          </a:ln>
        </p:spPr>
      </p:cxnSp>
      <p:cxnSp>
        <p:nvCxnSpPr>
          <p:cNvPr id="44052" name="Straight Connector 47"/>
          <p:cNvCxnSpPr>
            <a:cxnSpLocks noChangeShapeType="1"/>
          </p:cNvCxnSpPr>
          <p:nvPr/>
        </p:nvCxnSpPr>
        <p:spPr bwMode="auto">
          <a:xfrm>
            <a:off x="2173288" y="6599238"/>
            <a:ext cx="700087" cy="1587"/>
          </a:xfrm>
          <a:prstGeom prst="line">
            <a:avLst/>
          </a:prstGeom>
          <a:noFill/>
          <a:ln w="9525" algn="ctr">
            <a:solidFill>
              <a:srgbClr val="7030A0"/>
            </a:solidFill>
            <a:prstDash val="dash"/>
            <a:round/>
            <a:headEnd/>
            <a:tailEnd/>
          </a:ln>
        </p:spPr>
      </p:cxnSp>
      <p:sp>
        <p:nvSpPr>
          <p:cNvPr id="44053" name="TextBox 48"/>
          <p:cNvSpPr txBox="1">
            <a:spLocks noChangeArrowheads="1"/>
          </p:cNvSpPr>
          <p:nvPr/>
        </p:nvSpPr>
        <p:spPr bwMode="auto">
          <a:xfrm>
            <a:off x="923926" y="6465719"/>
            <a:ext cx="881225" cy="260202"/>
          </a:xfrm>
          <a:prstGeom prst="rect">
            <a:avLst/>
          </a:prstGeom>
          <a:noFill/>
          <a:ln w="9525">
            <a:noFill/>
            <a:miter lim="800000"/>
            <a:headEnd/>
            <a:tailEnd/>
          </a:ln>
        </p:spPr>
        <p:txBody>
          <a:bodyPr wrap="none" lIns="91422" tIns="45711" rIns="91422" bIns="45711">
            <a:spAutoFit/>
          </a:bodyPr>
          <a:lstStyle/>
          <a:p>
            <a:r>
              <a:rPr lang="en-US" sz="1100" dirty="0"/>
              <a:t>Online EVC</a:t>
            </a:r>
          </a:p>
        </p:txBody>
      </p:sp>
      <p:sp>
        <p:nvSpPr>
          <p:cNvPr id="44054" name="TextBox 49"/>
          <p:cNvSpPr txBox="1">
            <a:spLocks noChangeArrowheads="1"/>
          </p:cNvSpPr>
          <p:nvPr/>
        </p:nvSpPr>
        <p:spPr bwMode="auto">
          <a:xfrm>
            <a:off x="2911474" y="6464926"/>
            <a:ext cx="1107104" cy="260202"/>
          </a:xfrm>
          <a:prstGeom prst="rect">
            <a:avLst/>
          </a:prstGeom>
          <a:noFill/>
          <a:ln w="9525">
            <a:noFill/>
            <a:miter lim="800000"/>
            <a:headEnd/>
            <a:tailEnd/>
          </a:ln>
        </p:spPr>
        <p:txBody>
          <a:bodyPr wrap="none" lIns="91422" tIns="45711" rIns="91422" bIns="45711">
            <a:spAutoFit/>
          </a:bodyPr>
          <a:lstStyle/>
          <a:p>
            <a:r>
              <a:rPr lang="en-US" sz="1100" dirty="0"/>
              <a:t>Redundant EVC</a:t>
            </a:r>
          </a:p>
        </p:txBody>
      </p:sp>
      <p:pic>
        <p:nvPicPr>
          <p:cNvPr id="44061" name="Picture 26" descr="lsr"/>
          <p:cNvPicPr>
            <a:picLocks noChangeAspect="1" noChangeArrowheads="1"/>
          </p:cNvPicPr>
          <p:nvPr/>
        </p:nvPicPr>
        <p:blipFill>
          <a:blip r:embed="rId4" cstate="print"/>
          <a:srcRect/>
          <a:stretch>
            <a:fillRect/>
          </a:stretch>
        </p:blipFill>
        <p:spPr bwMode="auto">
          <a:xfrm>
            <a:off x="7469189" y="3349626"/>
            <a:ext cx="693737" cy="720725"/>
          </a:xfrm>
          <a:prstGeom prst="rect">
            <a:avLst/>
          </a:prstGeom>
          <a:noFill/>
          <a:ln w="9525">
            <a:noFill/>
            <a:miter lim="800000"/>
            <a:headEnd/>
            <a:tailEnd/>
          </a:ln>
        </p:spPr>
      </p:pic>
      <p:sp>
        <p:nvSpPr>
          <p:cNvPr id="44063" name="Text Box 22"/>
          <p:cNvSpPr txBox="1">
            <a:spLocks noChangeArrowheads="1"/>
          </p:cNvSpPr>
          <p:nvPr/>
        </p:nvSpPr>
        <p:spPr bwMode="auto">
          <a:xfrm>
            <a:off x="8199438" y="4695826"/>
            <a:ext cx="649287" cy="276225"/>
          </a:xfrm>
          <a:prstGeom prst="rect">
            <a:avLst/>
          </a:prstGeom>
          <a:noFill/>
          <a:ln w="9525">
            <a:noFill/>
            <a:miter lim="800000"/>
            <a:headEnd/>
            <a:tailEnd/>
          </a:ln>
        </p:spPr>
        <p:txBody>
          <a:bodyPr lIns="91422" tIns="45711" rIns="91422" bIns="45711">
            <a:spAutoFit/>
          </a:bodyPr>
          <a:lstStyle/>
          <a:p>
            <a:pPr>
              <a:spcBef>
                <a:spcPct val="50000"/>
              </a:spcBef>
            </a:pPr>
            <a:r>
              <a:rPr lang="en-US" sz="1200" dirty="0">
                <a:latin typeface="+mn-lt"/>
              </a:rPr>
              <a:t>ETX</a:t>
            </a:r>
          </a:p>
        </p:txBody>
      </p:sp>
      <p:cxnSp>
        <p:nvCxnSpPr>
          <p:cNvPr id="44064" name="Straight Connector 38"/>
          <p:cNvCxnSpPr>
            <a:cxnSpLocks noChangeShapeType="1"/>
          </p:cNvCxnSpPr>
          <p:nvPr/>
        </p:nvCxnSpPr>
        <p:spPr bwMode="auto">
          <a:xfrm>
            <a:off x="8051800" y="4002088"/>
            <a:ext cx="374650" cy="355600"/>
          </a:xfrm>
          <a:prstGeom prst="line">
            <a:avLst/>
          </a:prstGeom>
          <a:noFill/>
          <a:ln w="12700" algn="ctr">
            <a:solidFill>
              <a:schemeClr val="tx1"/>
            </a:solidFill>
            <a:round/>
            <a:headEnd/>
            <a:tailEnd/>
          </a:ln>
        </p:spPr>
      </p:cxnSp>
      <p:sp>
        <p:nvSpPr>
          <p:cNvPr id="44065" name="TextBox 39"/>
          <p:cNvSpPr txBox="1">
            <a:spLocks noChangeArrowheads="1"/>
          </p:cNvSpPr>
          <p:nvPr/>
        </p:nvSpPr>
        <p:spPr bwMode="auto">
          <a:xfrm>
            <a:off x="8253414" y="3919539"/>
            <a:ext cx="357754" cy="276981"/>
          </a:xfrm>
          <a:prstGeom prst="rect">
            <a:avLst/>
          </a:prstGeom>
          <a:noFill/>
          <a:ln w="9525">
            <a:noFill/>
            <a:miter lim="800000"/>
            <a:headEnd/>
            <a:tailEnd/>
          </a:ln>
        </p:spPr>
        <p:txBody>
          <a:bodyPr wrap="none" lIns="91422" tIns="45711" rIns="91422" bIns="45711">
            <a:spAutoFit/>
          </a:bodyPr>
          <a:lstStyle/>
          <a:p>
            <a:r>
              <a:rPr lang="en-US" sz="1200" dirty="0">
                <a:latin typeface="+mn-lt"/>
              </a:rPr>
              <a:t>GE</a:t>
            </a:r>
          </a:p>
        </p:txBody>
      </p:sp>
      <p:pic>
        <p:nvPicPr>
          <p:cNvPr id="44066" name="Picture 36" descr="router"/>
          <p:cNvPicPr>
            <a:picLocks noChangeAspect="1" noChangeArrowheads="1"/>
          </p:cNvPicPr>
          <p:nvPr/>
        </p:nvPicPr>
        <p:blipFill>
          <a:blip r:embed="rId3" cstate="print"/>
          <a:srcRect/>
          <a:stretch>
            <a:fillRect/>
          </a:stretch>
        </p:blipFill>
        <p:spPr bwMode="auto">
          <a:xfrm>
            <a:off x="7135813" y="4968875"/>
            <a:ext cx="493712" cy="363538"/>
          </a:xfrm>
          <a:prstGeom prst="rect">
            <a:avLst/>
          </a:prstGeom>
          <a:noFill/>
          <a:ln w="9525">
            <a:noFill/>
            <a:miter lim="800000"/>
            <a:headEnd/>
            <a:tailEnd/>
          </a:ln>
        </p:spPr>
      </p:pic>
      <p:sp>
        <p:nvSpPr>
          <p:cNvPr id="44067" name="Text Box 22"/>
          <p:cNvSpPr txBox="1">
            <a:spLocks noChangeArrowheads="1"/>
          </p:cNvSpPr>
          <p:nvPr/>
        </p:nvSpPr>
        <p:spPr bwMode="auto">
          <a:xfrm>
            <a:off x="7107238" y="4703763"/>
            <a:ext cx="649287" cy="277812"/>
          </a:xfrm>
          <a:prstGeom prst="rect">
            <a:avLst/>
          </a:prstGeom>
          <a:noFill/>
          <a:ln w="9525">
            <a:noFill/>
            <a:miter lim="800000"/>
            <a:headEnd/>
            <a:tailEnd/>
          </a:ln>
        </p:spPr>
        <p:txBody>
          <a:bodyPr lIns="91422" tIns="45711" rIns="91422" bIns="45711">
            <a:spAutoFit/>
          </a:bodyPr>
          <a:lstStyle/>
          <a:p>
            <a:pPr>
              <a:spcBef>
                <a:spcPct val="50000"/>
              </a:spcBef>
            </a:pPr>
            <a:r>
              <a:rPr lang="en-US" sz="1200" dirty="0">
                <a:latin typeface="+mn-lt"/>
              </a:rPr>
              <a:t>CPE</a:t>
            </a:r>
          </a:p>
        </p:txBody>
      </p:sp>
      <p:cxnSp>
        <p:nvCxnSpPr>
          <p:cNvPr id="44068" name="Straight Connector 44"/>
          <p:cNvCxnSpPr>
            <a:cxnSpLocks noChangeShapeType="1"/>
          </p:cNvCxnSpPr>
          <p:nvPr/>
        </p:nvCxnSpPr>
        <p:spPr bwMode="auto">
          <a:xfrm flipV="1">
            <a:off x="1017588" y="2619375"/>
            <a:ext cx="788987" cy="0"/>
          </a:xfrm>
          <a:prstGeom prst="line">
            <a:avLst/>
          </a:prstGeom>
          <a:noFill/>
          <a:ln w="12700" algn="ctr">
            <a:solidFill>
              <a:schemeClr val="tx1"/>
            </a:solidFill>
            <a:round/>
            <a:headEnd/>
            <a:tailEnd/>
          </a:ln>
        </p:spPr>
      </p:cxnSp>
      <p:cxnSp>
        <p:nvCxnSpPr>
          <p:cNvPr id="44069" name="Straight Connector 46"/>
          <p:cNvCxnSpPr>
            <a:cxnSpLocks noChangeShapeType="1"/>
          </p:cNvCxnSpPr>
          <p:nvPr/>
        </p:nvCxnSpPr>
        <p:spPr bwMode="auto">
          <a:xfrm rot="10800000" flipV="1">
            <a:off x="7629525" y="4667250"/>
            <a:ext cx="611188" cy="482600"/>
          </a:xfrm>
          <a:prstGeom prst="line">
            <a:avLst/>
          </a:prstGeom>
          <a:noFill/>
          <a:ln w="12700" algn="ctr">
            <a:solidFill>
              <a:schemeClr val="tx1"/>
            </a:solidFill>
            <a:round/>
            <a:headEnd/>
            <a:tailEnd/>
          </a:ln>
        </p:spPr>
      </p:cxnSp>
      <p:pic>
        <p:nvPicPr>
          <p:cNvPr id="44070" name="Picture 26" descr="lsr"/>
          <p:cNvPicPr>
            <a:picLocks noChangeAspect="1" noChangeArrowheads="1"/>
          </p:cNvPicPr>
          <p:nvPr/>
        </p:nvPicPr>
        <p:blipFill>
          <a:blip r:embed="rId4" cstate="print"/>
          <a:srcRect/>
          <a:stretch>
            <a:fillRect/>
          </a:stretch>
        </p:blipFill>
        <p:spPr bwMode="auto">
          <a:xfrm>
            <a:off x="8195932" y="1783449"/>
            <a:ext cx="693737" cy="720725"/>
          </a:xfrm>
          <a:prstGeom prst="rect">
            <a:avLst/>
          </a:prstGeom>
          <a:noFill/>
          <a:ln w="9525">
            <a:noFill/>
            <a:miter lim="800000"/>
            <a:headEnd/>
            <a:tailEnd/>
          </a:ln>
        </p:spPr>
      </p:pic>
      <p:sp>
        <p:nvSpPr>
          <p:cNvPr id="44071" name="Text Box 22"/>
          <p:cNvSpPr txBox="1">
            <a:spLocks noChangeArrowheads="1"/>
          </p:cNvSpPr>
          <p:nvPr/>
        </p:nvSpPr>
        <p:spPr bwMode="auto">
          <a:xfrm>
            <a:off x="7567614" y="3971025"/>
            <a:ext cx="560387" cy="277813"/>
          </a:xfrm>
          <a:prstGeom prst="rect">
            <a:avLst/>
          </a:prstGeom>
          <a:noFill/>
          <a:ln w="9525">
            <a:noFill/>
            <a:miter lim="800000"/>
            <a:headEnd/>
            <a:tailEnd/>
          </a:ln>
        </p:spPr>
        <p:txBody>
          <a:bodyPr lIns="91422" tIns="45711" rIns="91422" bIns="45711">
            <a:spAutoFit/>
          </a:bodyPr>
          <a:lstStyle/>
          <a:p>
            <a:pPr>
              <a:spcBef>
                <a:spcPct val="50000"/>
              </a:spcBef>
            </a:pPr>
            <a:r>
              <a:rPr lang="en-US" sz="1200" dirty="0">
                <a:latin typeface="+mn-lt"/>
              </a:rPr>
              <a:t>L2PE</a:t>
            </a:r>
          </a:p>
        </p:txBody>
      </p:sp>
      <p:sp>
        <p:nvSpPr>
          <p:cNvPr id="44072" name="Text Box 22"/>
          <p:cNvSpPr txBox="1">
            <a:spLocks noChangeArrowheads="1"/>
          </p:cNvSpPr>
          <p:nvPr/>
        </p:nvSpPr>
        <p:spPr bwMode="auto">
          <a:xfrm>
            <a:off x="7618414" y="2074863"/>
            <a:ext cx="560387" cy="277812"/>
          </a:xfrm>
          <a:prstGeom prst="rect">
            <a:avLst/>
          </a:prstGeom>
          <a:noFill/>
          <a:ln w="9525">
            <a:noFill/>
            <a:miter lim="800000"/>
            <a:headEnd/>
            <a:tailEnd/>
          </a:ln>
        </p:spPr>
        <p:txBody>
          <a:bodyPr lIns="91422" tIns="45711" rIns="91422" bIns="45711">
            <a:spAutoFit/>
          </a:bodyPr>
          <a:lstStyle/>
          <a:p>
            <a:pPr>
              <a:spcBef>
                <a:spcPct val="50000"/>
              </a:spcBef>
            </a:pPr>
            <a:r>
              <a:rPr lang="en-US" sz="1200" dirty="0">
                <a:latin typeface="+mn-lt"/>
              </a:rPr>
              <a:t>L3PE</a:t>
            </a:r>
          </a:p>
        </p:txBody>
      </p:sp>
      <p:cxnSp>
        <p:nvCxnSpPr>
          <p:cNvPr id="44073" name="Straight Connector 50"/>
          <p:cNvCxnSpPr>
            <a:cxnSpLocks noChangeShapeType="1"/>
          </p:cNvCxnSpPr>
          <p:nvPr/>
        </p:nvCxnSpPr>
        <p:spPr bwMode="auto">
          <a:xfrm rot="5400000">
            <a:off x="1493045" y="3606007"/>
            <a:ext cx="1577975" cy="1587"/>
          </a:xfrm>
          <a:prstGeom prst="line">
            <a:avLst/>
          </a:prstGeom>
          <a:noFill/>
          <a:ln w="12700" algn="ctr">
            <a:solidFill>
              <a:schemeClr val="tx1"/>
            </a:solidFill>
            <a:round/>
            <a:headEnd/>
            <a:tailEnd/>
          </a:ln>
        </p:spPr>
      </p:cxnSp>
      <p:cxnSp>
        <p:nvCxnSpPr>
          <p:cNvPr id="44074" name="Straight Connector 51"/>
          <p:cNvCxnSpPr>
            <a:cxnSpLocks noChangeShapeType="1"/>
          </p:cNvCxnSpPr>
          <p:nvPr/>
        </p:nvCxnSpPr>
        <p:spPr bwMode="auto">
          <a:xfrm rot="5400000">
            <a:off x="5949951" y="3559176"/>
            <a:ext cx="1577975" cy="0"/>
          </a:xfrm>
          <a:prstGeom prst="line">
            <a:avLst/>
          </a:prstGeom>
          <a:noFill/>
          <a:ln w="12700" algn="ctr">
            <a:solidFill>
              <a:schemeClr val="tx1"/>
            </a:solidFill>
            <a:round/>
            <a:headEnd/>
            <a:tailEnd/>
          </a:ln>
        </p:spPr>
      </p:cxnSp>
      <p:cxnSp>
        <p:nvCxnSpPr>
          <p:cNvPr id="44075" name="Straight Connector 53"/>
          <p:cNvCxnSpPr>
            <a:cxnSpLocks noChangeShapeType="1"/>
          </p:cNvCxnSpPr>
          <p:nvPr/>
        </p:nvCxnSpPr>
        <p:spPr bwMode="auto">
          <a:xfrm flipV="1">
            <a:off x="2282826" y="4279900"/>
            <a:ext cx="4441825" cy="0"/>
          </a:xfrm>
          <a:prstGeom prst="line">
            <a:avLst/>
          </a:prstGeom>
          <a:noFill/>
          <a:ln w="12700" algn="ctr">
            <a:solidFill>
              <a:schemeClr val="tx1"/>
            </a:solidFill>
            <a:round/>
            <a:headEnd type="triangle" w="med" len="med"/>
            <a:tailEnd type="triangle" w="med" len="med"/>
          </a:ln>
        </p:spPr>
      </p:cxnSp>
      <p:sp>
        <p:nvSpPr>
          <p:cNvPr id="44076" name="TextBox 54"/>
          <p:cNvSpPr txBox="1">
            <a:spLocks noChangeArrowheads="1"/>
          </p:cNvSpPr>
          <p:nvPr/>
        </p:nvSpPr>
        <p:spPr bwMode="auto">
          <a:xfrm>
            <a:off x="2803525" y="4267200"/>
            <a:ext cx="3199124" cy="453253"/>
          </a:xfrm>
          <a:prstGeom prst="rect">
            <a:avLst/>
          </a:prstGeom>
          <a:noFill/>
          <a:ln w="9525">
            <a:noFill/>
            <a:miter lim="800000"/>
            <a:headEnd/>
            <a:tailEnd/>
          </a:ln>
        </p:spPr>
        <p:txBody>
          <a:bodyPr wrap="none" lIns="83111" tIns="41555" rIns="83111" bIns="41555">
            <a:spAutoFit/>
          </a:bodyPr>
          <a:lstStyle/>
          <a:p>
            <a:r>
              <a:rPr lang="en-US"/>
              <a:t>Secured  access segment</a:t>
            </a:r>
          </a:p>
        </p:txBody>
      </p:sp>
      <p:pic>
        <p:nvPicPr>
          <p:cNvPr id="44081" name="Picture 26" descr="lsr"/>
          <p:cNvPicPr>
            <a:picLocks noChangeAspect="1" noChangeArrowheads="1"/>
          </p:cNvPicPr>
          <p:nvPr/>
        </p:nvPicPr>
        <p:blipFill>
          <a:blip r:embed="rId4" cstate="print"/>
          <a:srcRect/>
          <a:stretch>
            <a:fillRect/>
          </a:stretch>
        </p:blipFill>
        <p:spPr bwMode="auto">
          <a:xfrm>
            <a:off x="6556375" y="2187576"/>
            <a:ext cx="693738" cy="720725"/>
          </a:xfrm>
          <a:prstGeom prst="rect">
            <a:avLst/>
          </a:prstGeom>
          <a:noFill/>
          <a:ln w="9525">
            <a:noFill/>
            <a:miter lim="800000"/>
            <a:headEnd/>
            <a:tailEnd/>
          </a:ln>
        </p:spPr>
      </p:pic>
      <p:pic>
        <p:nvPicPr>
          <p:cNvPr id="56" name="Picture 8" descr="etx-201a__Type1.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7981028" y="4361039"/>
            <a:ext cx="905950" cy="404865"/>
          </a:xfrm>
          <a:prstGeom prst="rect">
            <a:avLst/>
          </a:prstGeom>
          <a:noFill/>
          <a:ln w="9525">
            <a:noFill/>
            <a:miter lim="800000"/>
            <a:headEnd/>
            <a:tailEnd/>
          </a:ln>
        </p:spPr>
      </p:pic>
      <p:pic>
        <p:nvPicPr>
          <p:cNvPr id="57" name="Picture 8" descr="etx-201a__Type1.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1566580" y="2395760"/>
            <a:ext cx="905950" cy="404865"/>
          </a:xfrm>
          <a:prstGeom prst="rect">
            <a:avLst/>
          </a:prstGeom>
          <a:noFill/>
          <a:ln w="9525">
            <a:noFill/>
            <a:miter lim="800000"/>
            <a:headEnd/>
            <a:tailEnd/>
          </a:ln>
        </p:spPr>
      </p:pic>
      <p:graphicFrame>
        <p:nvGraphicFramePr>
          <p:cNvPr id="75778" name="Object 4"/>
          <p:cNvGraphicFramePr>
            <a:graphicFrameLocks noChangeAspect="1"/>
          </p:cNvGraphicFramePr>
          <p:nvPr/>
        </p:nvGraphicFramePr>
        <p:xfrm>
          <a:off x="3412272" y="2395182"/>
          <a:ext cx="381000" cy="527050"/>
        </p:xfrm>
        <a:graphic>
          <a:graphicData uri="http://schemas.openxmlformats.org/presentationml/2006/ole">
            <p:oleObj spid="_x0000_s34818" name="Visio" r:id="rId6" imgW="695160" imgH="960840" progId="">
              <p:embed/>
            </p:oleObj>
          </a:graphicData>
        </a:graphic>
      </p:graphicFrame>
      <p:graphicFrame>
        <p:nvGraphicFramePr>
          <p:cNvPr id="75779" name="Object 4"/>
          <p:cNvGraphicFramePr>
            <a:graphicFrameLocks noChangeAspect="1"/>
          </p:cNvGraphicFramePr>
          <p:nvPr/>
        </p:nvGraphicFramePr>
        <p:xfrm>
          <a:off x="4501534" y="1978784"/>
          <a:ext cx="381000" cy="527050"/>
        </p:xfrm>
        <a:graphic>
          <a:graphicData uri="http://schemas.openxmlformats.org/presentationml/2006/ole">
            <p:oleObj spid="_x0000_s34819" name="Visio" r:id="rId7" imgW="695160" imgH="960840" progId="">
              <p:embed/>
            </p:oleObj>
          </a:graphicData>
        </a:graphic>
      </p:graphicFrame>
      <p:graphicFrame>
        <p:nvGraphicFramePr>
          <p:cNvPr id="75780" name="Object 4"/>
          <p:cNvGraphicFramePr>
            <a:graphicFrameLocks noChangeAspect="1"/>
          </p:cNvGraphicFramePr>
          <p:nvPr/>
        </p:nvGraphicFramePr>
        <p:xfrm>
          <a:off x="5566059" y="2360920"/>
          <a:ext cx="381000" cy="527050"/>
        </p:xfrm>
        <a:graphic>
          <a:graphicData uri="http://schemas.openxmlformats.org/presentationml/2006/ole">
            <p:oleObj spid="_x0000_s34820" name="Visio" r:id="rId8" imgW="695160" imgH="960840" progId="">
              <p:embed/>
            </p:oleObj>
          </a:graphicData>
        </a:graphic>
      </p:graphicFrame>
      <p:graphicFrame>
        <p:nvGraphicFramePr>
          <p:cNvPr id="75781" name="Object 4"/>
          <p:cNvGraphicFramePr>
            <a:graphicFrameLocks noChangeAspect="1"/>
          </p:cNvGraphicFramePr>
          <p:nvPr/>
        </p:nvGraphicFramePr>
        <p:xfrm>
          <a:off x="4433295" y="3016013"/>
          <a:ext cx="381000" cy="527050"/>
        </p:xfrm>
        <a:graphic>
          <a:graphicData uri="http://schemas.openxmlformats.org/presentationml/2006/ole">
            <p:oleObj spid="_x0000_s34821" name="Visio" r:id="rId9" imgW="695160" imgH="960840" progId="">
              <p:embed/>
            </p:oleObj>
          </a:graphicData>
        </a:graphic>
      </p:graphicFrame>
      <p:sp>
        <p:nvSpPr>
          <p:cNvPr id="59" name="Flowchart: Direct Access Storage 58"/>
          <p:cNvSpPr/>
          <p:nvPr/>
        </p:nvSpPr>
        <p:spPr>
          <a:xfrm>
            <a:off x="2473326" y="2752725"/>
            <a:ext cx="371475" cy="257175"/>
          </a:xfrm>
          <a:prstGeom prst="flowChartMagneticDrum">
            <a:avLst/>
          </a:prstGeom>
          <a:solidFill>
            <a:srgbClr val="0070C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n-US"/>
          </a:p>
        </p:txBody>
      </p:sp>
      <p:sp>
        <p:nvSpPr>
          <p:cNvPr id="61" name="Flowchart: Direct Access Storage 60"/>
          <p:cNvSpPr/>
          <p:nvPr/>
        </p:nvSpPr>
        <p:spPr>
          <a:xfrm>
            <a:off x="6200776" y="2787649"/>
            <a:ext cx="371475" cy="250825"/>
          </a:xfrm>
          <a:prstGeom prst="flowChartMagneticDrum">
            <a:avLst/>
          </a:prstGeom>
          <a:solidFill>
            <a:srgbClr val="0070C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n-US"/>
          </a:p>
        </p:txBody>
      </p:sp>
      <p:grpSp>
        <p:nvGrpSpPr>
          <p:cNvPr id="2" name="Group 81"/>
          <p:cNvGrpSpPr/>
          <p:nvPr/>
        </p:nvGrpSpPr>
        <p:grpSpPr>
          <a:xfrm>
            <a:off x="2816225" y="2101850"/>
            <a:ext cx="3441700" cy="560387"/>
            <a:chOff x="2816225" y="2101850"/>
            <a:chExt cx="3441700" cy="560387"/>
          </a:xfrm>
        </p:grpSpPr>
        <p:sp>
          <p:nvSpPr>
            <p:cNvPr id="68" name="Freeform 67"/>
            <p:cNvSpPr/>
            <p:nvPr/>
          </p:nvSpPr>
          <p:spPr>
            <a:xfrm>
              <a:off x="2857500" y="2101850"/>
              <a:ext cx="3400425" cy="401637"/>
            </a:xfrm>
            <a:custGeom>
              <a:avLst/>
              <a:gdLst>
                <a:gd name="connsiteX0" fmla="*/ 0 w 3400425"/>
                <a:gd name="connsiteY0" fmla="*/ 346075 h 401637"/>
                <a:gd name="connsiteX1" fmla="*/ 676275 w 3400425"/>
                <a:gd name="connsiteY1" fmla="*/ 346075 h 401637"/>
                <a:gd name="connsiteX2" fmla="*/ 1762125 w 3400425"/>
                <a:gd name="connsiteY2" fmla="*/ 12700 h 401637"/>
                <a:gd name="connsiteX3" fmla="*/ 2847975 w 3400425"/>
                <a:gd name="connsiteY3" fmla="*/ 269875 h 401637"/>
                <a:gd name="connsiteX4" fmla="*/ 3400425 w 3400425"/>
                <a:gd name="connsiteY4" fmla="*/ 307975 h 401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425" h="401637">
                  <a:moveTo>
                    <a:pt x="0" y="346075"/>
                  </a:moveTo>
                  <a:cubicBezTo>
                    <a:pt x="191294" y="373856"/>
                    <a:pt x="382588" y="401637"/>
                    <a:pt x="676275" y="346075"/>
                  </a:cubicBezTo>
                  <a:cubicBezTo>
                    <a:pt x="969962" y="290513"/>
                    <a:pt x="1400175" y="25400"/>
                    <a:pt x="1762125" y="12700"/>
                  </a:cubicBezTo>
                  <a:cubicBezTo>
                    <a:pt x="2124075" y="0"/>
                    <a:pt x="2574925" y="220663"/>
                    <a:pt x="2847975" y="269875"/>
                  </a:cubicBezTo>
                  <a:cubicBezTo>
                    <a:pt x="3121025" y="319088"/>
                    <a:pt x="3260725" y="313531"/>
                    <a:pt x="3400425" y="307975"/>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9" name="Freeform 68"/>
            <p:cNvSpPr/>
            <p:nvPr/>
          </p:nvSpPr>
          <p:spPr>
            <a:xfrm>
              <a:off x="2828925" y="2171700"/>
              <a:ext cx="3400425" cy="401637"/>
            </a:xfrm>
            <a:custGeom>
              <a:avLst/>
              <a:gdLst>
                <a:gd name="connsiteX0" fmla="*/ 0 w 3400425"/>
                <a:gd name="connsiteY0" fmla="*/ 346075 h 401637"/>
                <a:gd name="connsiteX1" fmla="*/ 676275 w 3400425"/>
                <a:gd name="connsiteY1" fmla="*/ 346075 h 401637"/>
                <a:gd name="connsiteX2" fmla="*/ 1762125 w 3400425"/>
                <a:gd name="connsiteY2" fmla="*/ 12700 h 401637"/>
                <a:gd name="connsiteX3" fmla="*/ 2847975 w 3400425"/>
                <a:gd name="connsiteY3" fmla="*/ 269875 h 401637"/>
                <a:gd name="connsiteX4" fmla="*/ 3400425 w 3400425"/>
                <a:gd name="connsiteY4" fmla="*/ 307975 h 401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425" h="401637">
                  <a:moveTo>
                    <a:pt x="0" y="346075"/>
                  </a:moveTo>
                  <a:cubicBezTo>
                    <a:pt x="191294" y="373856"/>
                    <a:pt x="382588" y="401637"/>
                    <a:pt x="676275" y="346075"/>
                  </a:cubicBezTo>
                  <a:cubicBezTo>
                    <a:pt x="969962" y="290513"/>
                    <a:pt x="1400175" y="25400"/>
                    <a:pt x="1762125" y="12700"/>
                  </a:cubicBezTo>
                  <a:cubicBezTo>
                    <a:pt x="2124075" y="0"/>
                    <a:pt x="2574925" y="220663"/>
                    <a:pt x="2847975" y="269875"/>
                  </a:cubicBezTo>
                  <a:cubicBezTo>
                    <a:pt x="3121025" y="319088"/>
                    <a:pt x="3260725" y="313531"/>
                    <a:pt x="3400425" y="307975"/>
                  </a:cubicBezTo>
                </a:path>
              </a:pathLst>
            </a:custGeom>
            <a:ln w="28575">
              <a:solidFill>
                <a:srgbClr val="1903B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a:p>
          </p:txBody>
        </p:sp>
        <p:sp>
          <p:nvSpPr>
            <p:cNvPr id="70" name="Freeform 69"/>
            <p:cNvSpPr/>
            <p:nvPr/>
          </p:nvSpPr>
          <p:spPr>
            <a:xfrm>
              <a:off x="2816225" y="2260600"/>
              <a:ext cx="3400425" cy="401637"/>
            </a:xfrm>
            <a:custGeom>
              <a:avLst/>
              <a:gdLst>
                <a:gd name="connsiteX0" fmla="*/ 0 w 3400425"/>
                <a:gd name="connsiteY0" fmla="*/ 346075 h 401637"/>
                <a:gd name="connsiteX1" fmla="*/ 676275 w 3400425"/>
                <a:gd name="connsiteY1" fmla="*/ 346075 h 401637"/>
                <a:gd name="connsiteX2" fmla="*/ 1762125 w 3400425"/>
                <a:gd name="connsiteY2" fmla="*/ 12700 h 401637"/>
                <a:gd name="connsiteX3" fmla="*/ 2847975 w 3400425"/>
                <a:gd name="connsiteY3" fmla="*/ 269875 h 401637"/>
                <a:gd name="connsiteX4" fmla="*/ 3400425 w 3400425"/>
                <a:gd name="connsiteY4" fmla="*/ 307975 h 401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425" h="401637">
                  <a:moveTo>
                    <a:pt x="0" y="346075"/>
                  </a:moveTo>
                  <a:cubicBezTo>
                    <a:pt x="191294" y="373856"/>
                    <a:pt x="382588" y="401637"/>
                    <a:pt x="676275" y="346075"/>
                  </a:cubicBezTo>
                  <a:cubicBezTo>
                    <a:pt x="969962" y="290513"/>
                    <a:pt x="1400175" y="25400"/>
                    <a:pt x="1762125" y="12700"/>
                  </a:cubicBezTo>
                  <a:cubicBezTo>
                    <a:pt x="2124075" y="0"/>
                    <a:pt x="2574925" y="220663"/>
                    <a:pt x="2847975" y="269875"/>
                  </a:cubicBezTo>
                  <a:cubicBezTo>
                    <a:pt x="3121025" y="319088"/>
                    <a:pt x="3260725" y="313531"/>
                    <a:pt x="3400425" y="307975"/>
                  </a:cubicBezTo>
                </a:path>
              </a:pathLst>
            </a:cu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0" name="Flowchart: Direct Access Storage 59"/>
          <p:cNvSpPr/>
          <p:nvPr/>
        </p:nvSpPr>
        <p:spPr>
          <a:xfrm>
            <a:off x="6178551" y="2349500"/>
            <a:ext cx="371475" cy="260350"/>
          </a:xfrm>
          <a:prstGeom prst="flowChartMagneticDrum">
            <a:avLst/>
          </a:prstGeom>
          <a:solidFill>
            <a:srgbClr val="0070C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n-US"/>
          </a:p>
        </p:txBody>
      </p:sp>
      <p:sp>
        <p:nvSpPr>
          <p:cNvPr id="58" name="Flowchart: Direct Access Storage 57"/>
          <p:cNvSpPr/>
          <p:nvPr/>
        </p:nvSpPr>
        <p:spPr>
          <a:xfrm>
            <a:off x="2489201" y="2387600"/>
            <a:ext cx="371475" cy="279400"/>
          </a:xfrm>
          <a:prstGeom prst="flowChartMagneticDrum">
            <a:avLst/>
          </a:prstGeom>
          <a:solidFill>
            <a:srgbClr val="0070C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n-US"/>
          </a:p>
        </p:txBody>
      </p:sp>
      <p:sp>
        <p:nvSpPr>
          <p:cNvPr id="71" name="Rectangle 70"/>
          <p:cNvSpPr/>
          <p:nvPr/>
        </p:nvSpPr>
        <p:spPr>
          <a:xfrm>
            <a:off x="5167964" y="2026920"/>
            <a:ext cx="226997" cy="461665"/>
          </a:xfrm>
          <a:prstGeom prst="rect">
            <a:avLst/>
          </a:prstGeom>
        </p:spPr>
        <p:txBody>
          <a:bodyPr wrap="square" lIns="91431" tIns="45715" rIns="91431" bIns="45715">
            <a:spAutoFit/>
          </a:bodyPr>
          <a:lstStyle/>
          <a:p>
            <a:pPr algn="ctr" fontAlgn="auto">
              <a:spcBef>
                <a:spcPts val="0"/>
              </a:spcBef>
              <a:spcAft>
                <a:spcPts val="0"/>
              </a:spcAft>
              <a:defRPr/>
            </a:pPr>
            <a:r>
              <a:rPr lang="en-US" dirty="0" smtClean="0">
                <a:solidFill>
                  <a:srgbClr val="FF0000"/>
                </a:solidFill>
                <a:latin typeface="Arial Black" pitchFamily="34" charset="0"/>
              </a:rPr>
              <a:t>X</a:t>
            </a:r>
            <a:endParaRPr lang="en-US" dirty="0">
              <a:solidFill>
                <a:srgbClr val="FF0000"/>
              </a:solidFill>
              <a:latin typeface="Arial Black" pitchFamily="34" charset="0"/>
            </a:endParaRPr>
          </a:p>
        </p:txBody>
      </p:sp>
      <p:sp>
        <p:nvSpPr>
          <p:cNvPr id="62" name="TextBox 61"/>
          <p:cNvSpPr txBox="1"/>
          <p:nvPr/>
        </p:nvSpPr>
        <p:spPr>
          <a:xfrm>
            <a:off x="7696201" y="965201"/>
            <a:ext cx="1108911" cy="276999"/>
          </a:xfrm>
          <a:prstGeom prst="rect">
            <a:avLst/>
          </a:prstGeom>
          <a:noFill/>
        </p:spPr>
        <p:txBody>
          <a:bodyPr wrap="square" lIns="91431" tIns="45715" rIns="91431" bIns="45715" rtlCol="0">
            <a:spAutoFit/>
          </a:bodyPr>
          <a:lstStyle/>
          <a:p>
            <a:r>
              <a:rPr lang="en-US" sz="1200" dirty="0" smtClean="0">
                <a:latin typeface="+mn-lt"/>
              </a:rPr>
              <a:t>Confidential</a:t>
            </a:r>
            <a:endParaRPr lang="en-US" sz="1200" dirty="0">
              <a:latin typeface="+mn-lt"/>
            </a:endParaRPr>
          </a:p>
        </p:txBody>
      </p:sp>
      <p:sp>
        <p:nvSpPr>
          <p:cNvPr id="63" name="Freeform 62"/>
          <p:cNvSpPr/>
          <p:nvPr/>
        </p:nvSpPr>
        <p:spPr>
          <a:xfrm rot="2753122">
            <a:off x="6652719" y="3198247"/>
            <a:ext cx="2294147" cy="401637"/>
          </a:xfrm>
          <a:custGeom>
            <a:avLst/>
            <a:gdLst>
              <a:gd name="connsiteX0" fmla="*/ 0 w 3400425"/>
              <a:gd name="connsiteY0" fmla="*/ 346075 h 401637"/>
              <a:gd name="connsiteX1" fmla="*/ 676275 w 3400425"/>
              <a:gd name="connsiteY1" fmla="*/ 346075 h 401637"/>
              <a:gd name="connsiteX2" fmla="*/ 1762125 w 3400425"/>
              <a:gd name="connsiteY2" fmla="*/ 12700 h 401637"/>
              <a:gd name="connsiteX3" fmla="*/ 2847975 w 3400425"/>
              <a:gd name="connsiteY3" fmla="*/ 269875 h 401637"/>
              <a:gd name="connsiteX4" fmla="*/ 3400425 w 3400425"/>
              <a:gd name="connsiteY4" fmla="*/ 307975 h 401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425" h="401637">
                <a:moveTo>
                  <a:pt x="0" y="346075"/>
                </a:moveTo>
                <a:cubicBezTo>
                  <a:pt x="191294" y="373856"/>
                  <a:pt x="382588" y="401637"/>
                  <a:pt x="676275" y="346075"/>
                </a:cubicBezTo>
                <a:cubicBezTo>
                  <a:pt x="969962" y="290513"/>
                  <a:pt x="1400175" y="25400"/>
                  <a:pt x="1762125" y="12700"/>
                </a:cubicBezTo>
                <a:cubicBezTo>
                  <a:pt x="2124075" y="0"/>
                  <a:pt x="2574925" y="220663"/>
                  <a:pt x="2847975" y="269875"/>
                </a:cubicBezTo>
                <a:cubicBezTo>
                  <a:pt x="3121025" y="319088"/>
                  <a:pt x="3260725" y="313531"/>
                  <a:pt x="3400425" y="307975"/>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91431" tIns="45715" rIns="91431" bIns="45715" rtlCol="0" anchor="ctr"/>
          <a:lstStyle/>
          <a:p>
            <a:pPr algn="ctr"/>
            <a:endParaRPr lang="en-US" dirty="0"/>
          </a:p>
        </p:txBody>
      </p:sp>
      <p:sp>
        <p:nvSpPr>
          <p:cNvPr id="64" name="Freeform 63"/>
          <p:cNvSpPr/>
          <p:nvPr/>
        </p:nvSpPr>
        <p:spPr>
          <a:xfrm rot="2753122">
            <a:off x="6599838" y="3258323"/>
            <a:ext cx="2294147" cy="401637"/>
          </a:xfrm>
          <a:custGeom>
            <a:avLst/>
            <a:gdLst>
              <a:gd name="connsiteX0" fmla="*/ 0 w 3400425"/>
              <a:gd name="connsiteY0" fmla="*/ 346075 h 401637"/>
              <a:gd name="connsiteX1" fmla="*/ 676275 w 3400425"/>
              <a:gd name="connsiteY1" fmla="*/ 346075 h 401637"/>
              <a:gd name="connsiteX2" fmla="*/ 1762125 w 3400425"/>
              <a:gd name="connsiteY2" fmla="*/ 12700 h 401637"/>
              <a:gd name="connsiteX3" fmla="*/ 2847975 w 3400425"/>
              <a:gd name="connsiteY3" fmla="*/ 269875 h 401637"/>
              <a:gd name="connsiteX4" fmla="*/ 3400425 w 3400425"/>
              <a:gd name="connsiteY4" fmla="*/ 307975 h 401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425" h="401637">
                <a:moveTo>
                  <a:pt x="0" y="346075"/>
                </a:moveTo>
                <a:cubicBezTo>
                  <a:pt x="191294" y="373856"/>
                  <a:pt x="382588" y="401637"/>
                  <a:pt x="676275" y="346075"/>
                </a:cubicBezTo>
                <a:cubicBezTo>
                  <a:pt x="969962" y="290513"/>
                  <a:pt x="1400175" y="25400"/>
                  <a:pt x="1762125" y="12700"/>
                </a:cubicBezTo>
                <a:cubicBezTo>
                  <a:pt x="2124075" y="0"/>
                  <a:pt x="2574925" y="220663"/>
                  <a:pt x="2847975" y="269875"/>
                </a:cubicBezTo>
                <a:cubicBezTo>
                  <a:pt x="3121025" y="319088"/>
                  <a:pt x="3260725" y="313531"/>
                  <a:pt x="3400425" y="307975"/>
                </a:cubicBezTo>
              </a:path>
            </a:pathLst>
          </a:custGeom>
          <a:ln w="28575">
            <a:solidFill>
              <a:srgbClr val="1903BD"/>
            </a:solidFill>
          </a:ln>
        </p:spPr>
        <p:style>
          <a:lnRef idx="1">
            <a:schemeClr val="accent1"/>
          </a:lnRef>
          <a:fillRef idx="0">
            <a:schemeClr val="accent1"/>
          </a:fillRef>
          <a:effectRef idx="0">
            <a:schemeClr val="accent1"/>
          </a:effectRef>
          <a:fontRef idx="minor">
            <a:schemeClr val="tx1"/>
          </a:fontRef>
        </p:style>
        <p:txBody>
          <a:bodyPr lIns="91431" tIns="45715" rIns="91431" bIns="45715" rtlCol="0" anchor="ctr"/>
          <a:lstStyle/>
          <a:p>
            <a:pPr algn="ctr"/>
            <a:endParaRPr lang="en-US" dirty="0"/>
          </a:p>
        </p:txBody>
      </p:sp>
      <p:sp>
        <p:nvSpPr>
          <p:cNvPr id="65" name="Freeform 64"/>
          <p:cNvSpPr/>
          <p:nvPr/>
        </p:nvSpPr>
        <p:spPr>
          <a:xfrm rot="2753122">
            <a:off x="6546957" y="3318399"/>
            <a:ext cx="2294147" cy="401637"/>
          </a:xfrm>
          <a:custGeom>
            <a:avLst/>
            <a:gdLst>
              <a:gd name="connsiteX0" fmla="*/ 0 w 3400425"/>
              <a:gd name="connsiteY0" fmla="*/ 346075 h 401637"/>
              <a:gd name="connsiteX1" fmla="*/ 676275 w 3400425"/>
              <a:gd name="connsiteY1" fmla="*/ 346075 h 401637"/>
              <a:gd name="connsiteX2" fmla="*/ 1762125 w 3400425"/>
              <a:gd name="connsiteY2" fmla="*/ 12700 h 401637"/>
              <a:gd name="connsiteX3" fmla="*/ 2847975 w 3400425"/>
              <a:gd name="connsiteY3" fmla="*/ 269875 h 401637"/>
              <a:gd name="connsiteX4" fmla="*/ 3400425 w 3400425"/>
              <a:gd name="connsiteY4" fmla="*/ 307975 h 401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425" h="401637">
                <a:moveTo>
                  <a:pt x="0" y="346075"/>
                </a:moveTo>
                <a:cubicBezTo>
                  <a:pt x="191294" y="373856"/>
                  <a:pt x="382588" y="401637"/>
                  <a:pt x="676275" y="346075"/>
                </a:cubicBezTo>
                <a:cubicBezTo>
                  <a:pt x="969962" y="290513"/>
                  <a:pt x="1400175" y="25400"/>
                  <a:pt x="1762125" y="12700"/>
                </a:cubicBezTo>
                <a:cubicBezTo>
                  <a:pt x="2124075" y="0"/>
                  <a:pt x="2574925" y="220663"/>
                  <a:pt x="2847975" y="269875"/>
                </a:cubicBezTo>
                <a:cubicBezTo>
                  <a:pt x="3121025" y="319088"/>
                  <a:pt x="3260725" y="313531"/>
                  <a:pt x="3400425" y="307975"/>
                </a:cubicBezTo>
              </a:path>
            </a:pathLst>
          </a:custGeom>
          <a:ln w="28575">
            <a:solidFill>
              <a:srgbClr val="00B050"/>
            </a:solidFill>
          </a:ln>
        </p:spPr>
        <p:style>
          <a:lnRef idx="1">
            <a:schemeClr val="accent1"/>
          </a:lnRef>
          <a:fillRef idx="0">
            <a:schemeClr val="accent1"/>
          </a:fillRef>
          <a:effectRef idx="0">
            <a:schemeClr val="accent1"/>
          </a:effectRef>
          <a:fontRef idx="minor">
            <a:schemeClr val="tx1"/>
          </a:fontRef>
        </p:style>
        <p:txBody>
          <a:bodyPr lIns="91431" tIns="45715" rIns="91431" bIns="45715" rtlCol="0" anchor="ctr"/>
          <a:lstStyle/>
          <a:p>
            <a:pPr algn="ctr"/>
            <a:endParaRPr lang="en-US" dirty="0"/>
          </a:p>
        </p:txBody>
      </p:sp>
      <p:sp>
        <p:nvSpPr>
          <p:cNvPr id="66" name="Flowchart: Direct Access Storage 65"/>
          <p:cNvSpPr/>
          <p:nvPr/>
        </p:nvSpPr>
        <p:spPr>
          <a:xfrm rot="3200860">
            <a:off x="6757671" y="2730500"/>
            <a:ext cx="371475" cy="260350"/>
          </a:xfrm>
          <a:prstGeom prst="flowChartMagneticDrum">
            <a:avLst/>
          </a:prstGeom>
          <a:solidFill>
            <a:srgbClr val="0070C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n-US"/>
          </a:p>
        </p:txBody>
      </p:sp>
      <p:sp>
        <p:nvSpPr>
          <p:cNvPr id="67" name="Flowchart: Direct Access Storage 66"/>
          <p:cNvSpPr/>
          <p:nvPr/>
        </p:nvSpPr>
        <p:spPr>
          <a:xfrm rot="3200860">
            <a:off x="8274051" y="4239260"/>
            <a:ext cx="371475" cy="260350"/>
          </a:xfrm>
          <a:prstGeom prst="flowChartMagneticDrum">
            <a:avLst/>
          </a:prstGeom>
          <a:solidFill>
            <a:srgbClr val="0070C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n-US"/>
          </a:p>
        </p:txBody>
      </p:sp>
      <p:sp>
        <p:nvSpPr>
          <p:cNvPr id="72" name="Oval 71"/>
          <p:cNvSpPr/>
          <p:nvPr/>
        </p:nvSpPr>
        <p:spPr>
          <a:xfrm>
            <a:off x="2686050" y="243205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n-US"/>
          </a:p>
        </p:txBody>
      </p:sp>
      <p:sp>
        <p:nvSpPr>
          <p:cNvPr id="78" name="Oval 77"/>
          <p:cNvSpPr/>
          <p:nvPr/>
        </p:nvSpPr>
        <p:spPr>
          <a:xfrm>
            <a:off x="2724150" y="280828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n-US"/>
          </a:p>
        </p:txBody>
      </p:sp>
      <p:sp>
        <p:nvSpPr>
          <p:cNvPr id="76" name="Oval 75"/>
          <p:cNvSpPr/>
          <p:nvPr/>
        </p:nvSpPr>
        <p:spPr>
          <a:xfrm>
            <a:off x="4419600" y="6477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n-US"/>
          </a:p>
        </p:txBody>
      </p:sp>
      <p:sp>
        <p:nvSpPr>
          <p:cNvPr id="77" name="TextBox 49"/>
          <p:cNvSpPr txBox="1">
            <a:spLocks noChangeArrowheads="1"/>
          </p:cNvSpPr>
          <p:nvPr/>
        </p:nvSpPr>
        <p:spPr bwMode="auto">
          <a:xfrm>
            <a:off x="4800600" y="6465094"/>
            <a:ext cx="821022" cy="261592"/>
          </a:xfrm>
          <a:prstGeom prst="rect">
            <a:avLst/>
          </a:prstGeom>
          <a:noFill/>
          <a:ln w="9525">
            <a:noFill/>
            <a:miter lim="800000"/>
            <a:headEnd/>
            <a:tailEnd/>
          </a:ln>
        </p:spPr>
        <p:txBody>
          <a:bodyPr wrap="none" lIns="91422" tIns="45711" rIns="91422" bIns="45711">
            <a:spAutoFit/>
          </a:bodyPr>
          <a:lstStyle/>
          <a:p>
            <a:r>
              <a:rPr lang="en-US" sz="1100" dirty="0" smtClean="0"/>
              <a:t>APS MSG.</a:t>
            </a:r>
            <a:endParaRPr lang="en-US" sz="1100" dirty="0"/>
          </a:p>
        </p:txBody>
      </p:sp>
      <p:grpSp>
        <p:nvGrpSpPr>
          <p:cNvPr id="3" name="Group 86"/>
          <p:cNvGrpSpPr/>
          <p:nvPr/>
        </p:nvGrpSpPr>
        <p:grpSpPr>
          <a:xfrm>
            <a:off x="2770303" y="2760213"/>
            <a:ext cx="3441700" cy="560387"/>
            <a:chOff x="2778125" y="2759075"/>
            <a:chExt cx="3441700" cy="560387"/>
          </a:xfrm>
        </p:grpSpPr>
        <p:sp>
          <p:nvSpPr>
            <p:cNvPr id="88" name="Freeform 87"/>
            <p:cNvSpPr/>
            <p:nvPr/>
          </p:nvSpPr>
          <p:spPr>
            <a:xfrm flipV="1">
              <a:off x="2819400" y="2759075"/>
              <a:ext cx="3400425" cy="401637"/>
            </a:xfrm>
            <a:custGeom>
              <a:avLst/>
              <a:gdLst>
                <a:gd name="connsiteX0" fmla="*/ 0 w 3400425"/>
                <a:gd name="connsiteY0" fmla="*/ 346075 h 401637"/>
                <a:gd name="connsiteX1" fmla="*/ 676275 w 3400425"/>
                <a:gd name="connsiteY1" fmla="*/ 346075 h 401637"/>
                <a:gd name="connsiteX2" fmla="*/ 1762125 w 3400425"/>
                <a:gd name="connsiteY2" fmla="*/ 12700 h 401637"/>
                <a:gd name="connsiteX3" fmla="*/ 2847975 w 3400425"/>
                <a:gd name="connsiteY3" fmla="*/ 269875 h 401637"/>
                <a:gd name="connsiteX4" fmla="*/ 3400425 w 3400425"/>
                <a:gd name="connsiteY4" fmla="*/ 307975 h 401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425" h="401637">
                  <a:moveTo>
                    <a:pt x="0" y="346075"/>
                  </a:moveTo>
                  <a:cubicBezTo>
                    <a:pt x="191294" y="373856"/>
                    <a:pt x="382588" y="401637"/>
                    <a:pt x="676275" y="346075"/>
                  </a:cubicBezTo>
                  <a:cubicBezTo>
                    <a:pt x="969962" y="290513"/>
                    <a:pt x="1400175" y="25400"/>
                    <a:pt x="1762125" y="12700"/>
                  </a:cubicBezTo>
                  <a:cubicBezTo>
                    <a:pt x="2124075" y="0"/>
                    <a:pt x="2574925" y="220663"/>
                    <a:pt x="2847975" y="269875"/>
                  </a:cubicBezTo>
                  <a:cubicBezTo>
                    <a:pt x="3121025" y="319088"/>
                    <a:pt x="3260725" y="313531"/>
                    <a:pt x="3400425" y="307975"/>
                  </a:cubicBezTo>
                </a:path>
              </a:pathLst>
            </a:cu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9" name="Freeform 88"/>
            <p:cNvSpPr/>
            <p:nvPr/>
          </p:nvSpPr>
          <p:spPr>
            <a:xfrm flipV="1">
              <a:off x="2790825" y="2828925"/>
              <a:ext cx="3400425" cy="401637"/>
            </a:xfrm>
            <a:custGeom>
              <a:avLst/>
              <a:gdLst>
                <a:gd name="connsiteX0" fmla="*/ 0 w 3400425"/>
                <a:gd name="connsiteY0" fmla="*/ 346075 h 401637"/>
                <a:gd name="connsiteX1" fmla="*/ 676275 w 3400425"/>
                <a:gd name="connsiteY1" fmla="*/ 346075 h 401637"/>
                <a:gd name="connsiteX2" fmla="*/ 1762125 w 3400425"/>
                <a:gd name="connsiteY2" fmla="*/ 12700 h 401637"/>
                <a:gd name="connsiteX3" fmla="*/ 2847975 w 3400425"/>
                <a:gd name="connsiteY3" fmla="*/ 269875 h 401637"/>
                <a:gd name="connsiteX4" fmla="*/ 3400425 w 3400425"/>
                <a:gd name="connsiteY4" fmla="*/ 307975 h 401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425" h="401637">
                  <a:moveTo>
                    <a:pt x="0" y="346075"/>
                  </a:moveTo>
                  <a:cubicBezTo>
                    <a:pt x="191294" y="373856"/>
                    <a:pt x="382588" y="401637"/>
                    <a:pt x="676275" y="346075"/>
                  </a:cubicBezTo>
                  <a:cubicBezTo>
                    <a:pt x="969962" y="290513"/>
                    <a:pt x="1400175" y="25400"/>
                    <a:pt x="1762125" y="12700"/>
                  </a:cubicBezTo>
                  <a:cubicBezTo>
                    <a:pt x="2124075" y="0"/>
                    <a:pt x="2574925" y="220663"/>
                    <a:pt x="2847975" y="269875"/>
                  </a:cubicBezTo>
                  <a:cubicBezTo>
                    <a:pt x="3121025" y="319088"/>
                    <a:pt x="3260725" y="313531"/>
                    <a:pt x="3400425" y="307975"/>
                  </a:cubicBezTo>
                </a:path>
              </a:pathLst>
            </a:custGeom>
            <a:ln w="28575">
              <a:solidFill>
                <a:srgbClr val="1903BD"/>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a:p>
          </p:txBody>
        </p:sp>
        <p:sp>
          <p:nvSpPr>
            <p:cNvPr id="90" name="Freeform 89"/>
            <p:cNvSpPr/>
            <p:nvPr/>
          </p:nvSpPr>
          <p:spPr>
            <a:xfrm flipV="1">
              <a:off x="2778125" y="2917825"/>
              <a:ext cx="3400425" cy="401637"/>
            </a:xfrm>
            <a:custGeom>
              <a:avLst/>
              <a:gdLst>
                <a:gd name="connsiteX0" fmla="*/ 0 w 3400425"/>
                <a:gd name="connsiteY0" fmla="*/ 346075 h 401637"/>
                <a:gd name="connsiteX1" fmla="*/ 676275 w 3400425"/>
                <a:gd name="connsiteY1" fmla="*/ 346075 h 401637"/>
                <a:gd name="connsiteX2" fmla="*/ 1762125 w 3400425"/>
                <a:gd name="connsiteY2" fmla="*/ 12700 h 401637"/>
                <a:gd name="connsiteX3" fmla="*/ 2847975 w 3400425"/>
                <a:gd name="connsiteY3" fmla="*/ 269875 h 401637"/>
                <a:gd name="connsiteX4" fmla="*/ 3400425 w 3400425"/>
                <a:gd name="connsiteY4" fmla="*/ 307975 h 401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425" h="401637">
                  <a:moveTo>
                    <a:pt x="0" y="346075"/>
                  </a:moveTo>
                  <a:cubicBezTo>
                    <a:pt x="191294" y="373856"/>
                    <a:pt x="382588" y="401637"/>
                    <a:pt x="676275" y="346075"/>
                  </a:cubicBezTo>
                  <a:cubicBezTo>
                    <a:pt x="969962" y="290513"/>
                    <a:pt x="1400175" y="25400"/>
                    <a:pt x="1762125" y="12700"/>
                  </a:cubicBezTo>
                  <a:cubicBezTo>
                    <a:pt x="2124075" y="0"/>
                    <a:pt x="2574925" y="220663"/>
                    <a:pt x="2847975" y="269875"/>
                  </a:cubicBezTo>
                  <a:cubicBezTo>
                    <a:pt x="3121025" y="319088"/>
                    <a:pt x="3260725" y="313531"/>
                    <a:pt x="3400425" y="307975"/>
                  </a:cubicBezTo>
                </a:path>
              </a:pathLst>
            </a:cu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 name="Group 82"/>
          <p:cNvGrpSpPr/>
          <p:nvPr/>
        </p:nvGrpSpPr>
        <p:grpSpPr>
          <a:xfrm>
            <a:off x="2800350" y="2099310"/>
            <a:ext cx="3441700" cy="560387"/>
            <a:chOff x="2816225" y="2101850"/>
            <a:chExt cx="3441700" cy="560387"/>
          </a:xfrm>
        </p:grpSpPr>
        <p:sp>
          <p:nvSpPr>
            <p:cNvPr id="84" name="Freeform 83"/>
            <p:cNvSpPr/>
            <p:nvPr/>
          </p:nvSpPr>
          <p:spPr>
            <a:xfrm>
              <a:off x="2857500" y="2101850"/>
              <a:ext cx="3400425" cy="401637"/>
            </a:xfrm>
            <a:custGeom>
              <a:avLst/>
              <a:gdLst>
                <a:gd name="connsiteX0" fmla="*/ 0 w 3400425"/>
                <a:gd name="connsiteY0" fmla="*/ 346075 h 401637"/>
                <a:gd name="connsiteX1" fmla="*/ 676275 w 3400425"/>
                <a:gd name="connsiteY1" fmla="*/ 346075 h 401637"/>
                <a:gd name="connsiteX2" fmla="*/ 1762125 w 3400425"/>
                <a:gd name="connsiteY2" fmla="*/ 12700 h 401637"/>
                <a:gd name="connsiteX3" fmla="*/ 2847975 w 3400425"/>
                <a:gd name="connsiteY3" fmla="*/ 269875 h 401637"/>
                <a:gd name="connsiteX4" fmla="*/ 3400425 w 3400425"/>
                <a:gd name="connsiteY4" fmla="*/ 307975 h 401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425" h="401637">
                  <a:moveTo>
                    <a:pt x="0" y="346075"/>
                  </a:moveTo>
                  <a:cubicBezTo>
                    <a:pt x="191294" y="373856"/>
                    <a:pt x="382588" y="401637"/>
                    <a:pt x="676275" y="346075"/>
                  </a:cubicBezTo>
                  <a:cubicBezTo>
                    <a:pt x="969962" y="290513"/>
                    <a:pt x="1400175" y="25400"/>
                    <a:pt x="1762125" y="12700"/>
                  </a:cubicBezTo>
                  <a:cubicBezTo>
                    <a:pt x="2124075" y="0"/>
                    <a:pt x="2574925" y="220663"/>
                    <a:pt x="2847975" y="269875"/>
                  </a:cubicBezTo>
                  <a:cubicBezTo>
                    <a:pt x="3121025" y="319088"/>
                    <a:pt x="3260725" y="313531"/>
                    <a:pt x="3400425" y="307975"/>
                  </a:cubicBezTo>
                </a:path>
              </a:pathLst>
            </a:cu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5" name="Freeform 84"/>
            <p:cNvSpPr/>
            <p:nvPr/>
          </p:nvSpPr>
          <p:spPr>
            <a:xfrm>
              <a:off x="2828925" y="2171700"/>
              <a:ext cx="3400425" cy="401637"/>
            </a:xfrm>
            <a:custGeom>
              <a:avLst/>
              <a:gdLst>
                <a:gd name="connsiteX0" fmla="*/ 0 w 3400425"/>
                <a:gd name="connsiteY0" fmla="*/ 346075 h 401637"/>
                <a:gd name="connsiteX1" fmla="*/ 676275 w 3400425"/>
                <a:gd name="connsiteY1" fmla="*/ 346075 h 401637"/>
                <a:gd name="connsiteX2" fmla="*/ 1762125 w 3400425"/>
                <a:gd name="connsiteY2" fmla="*/ 12700 h 401637"/>
                <a:gd name="connsiteX3" fmla="*/ 2847975 w 3400425"/>
                <a:gd name="connsiteY3" fmla="*/ 269875 h 401637"/>
                <a:gd name="connsiteX4" fmla="*/ 3400425 w 3400425"/>
                <a:gd name="connsiteY4" fmla="*/ 307975 h 401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425" h="401637">
                  <a:moveTo>
                    <a:pt x="0" y="346075"/>
                  </a:moveTo>
                  <a:cubicBezTo>
                    <a:pt x="191294" y="373856"/>
                    <a:pt x="382588" y="401637"/>
                    <a:pt x="676275" y="346075"/>
                  </a:cubicBezTo>
                  <a:cubicBezTo>
                    <a:pt x="969962" y="290513"/>
                    <a:pt x="1400175" y="25400"/>
                    <a:pt x="1762125" y="12700"/>
                  </a:cubicBezTo>
                  <a:cubicBezTo>
                    <a:pt x="2124075" y="0"/>
                    <a:pt x="2574925" y="220663"/>
                    <a:pt x="2847975" y="269875"/>
                  </a:cubicBezTo>
                  <a:cubicBezTo>
                    <a:pt x="3121025" y="319088"/>
                    <a:pt x="3260725" y="313531"/>
                    <a:pt x="3400425" y="307975"/>
                  </a:cubicBezTo>
                </a:path>
              </a:pathLst>
            </a:custGeom>
            <a:ln w="28575">
              <a:solidFill>
                <a:srgbClr val="1903BD"/>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a:p>
          </p:txBody>
        </p:sp>
        <p:sp>
          <p:nvSpPr>
            <p:cNvPr id="86" name="Freeform 85"/>
            <p:cNvSpPr/>
            <p:nvPr/>
          </p:nvSpPr>
          <p:spPr>
            <a:xfrm>
              <a:off x="2816225" y="2260600"/>
              <a:ext cx="3400425" cy="401637"/>
            </a:xfrm>
            <a:custGeom>
              <a:avLst/>
              <a:gdLst>
                <a:gd name="connsiteX0" fmla="*/ 0 w 3400425"/>
                <a:gd name="connsiteY0" fmla="*/ 346075 h 401637"/>
                <a:gd name="connsiteX1" fmla="*/ 676275 w 3400425"/>
                <a:gd name="connsiteY1" fmla="*/ 346075 h 401637"/>
                <a:gd name="connsiteX2" fmla="*/ 1762125 w 3400425"/>
                <a:gd name="connsiteY2" fmla="*/ 12700 h 401637"/>
                <a:gd name="connsiteX3" fmla="*/ 2847975 w 3400425"/>
                <a:gd name="connsiteY3" fmla="*/ 269875 h 401637"/>
                <a:gd name="connsiteX4" fmla="*/ 3400425 w 3400425"/>
                <a:gd name="connsiteY4" fmla="*/ 307975 h 401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425" h="401637">
                  <a:moveTo>
                    <a:pt x="0" y="346075"/>
                  </a:moveTo>
                  <a:cubicBezTo>
                    <a:pt x="191294" y="373856"/>
                    <a:pt x="382588" y="401637"/>
                    <a:pt x="676275" y="346075"/>
                  </a:cubicBezTo>
                  <a:cubicBezTo>
                    <a:pt x="969962" y="290513"/>
                    <a:pt x="1400175" y="25400"/>
                    <a:pt x="1762125" y="12700"/>
                  </a:cubicBezTo>
                  <a:cubicBezTo>
                    <a:pt x="2124075" y="0"/>
                    <a:pt x="2574925" y="220663"/>
                    <a:pt x="2847975" y="269875"/>
                  </a:cubicBezTo>
                  <a:cubicBezTo>
                    <a:pt x="3121025" y="319088"/>
                    <a:pt x="3260725" y="313531"/>
                    <a:pt x="3400425" y="307975"/>
                  </a:cubicBezTo>
                </a:path>
              </a:pathLst>
            </a:cu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 name="Group 79"/>
          <p:cNvGrpSpPr/>
          <p:nvPr/>
        </p:nvGrpSpPr>
        <p:grpSpPr>
          <a:xfrm>
            <a:off x="2769394" y="2759069"/>
            <a:ext cx="3441700" cy="560387"/>
            <a:chOff x="2778125" y="2759075"/>
            <a:chExt cx="3441700" cy="560387"/>
          </a:xfrm>
        </p:grpSpPr>
        <p:sp>
          <p:nvSpPr>
            <p:cNvPr id="73" name="Freeform 72"/>
            <p:cNvSpPr/>
            <p:nvPr/>
          </p:nvSpPr>
          <p:spPr>
            <a:xfrm flipV="1">
              <a:off x="2819400" y="2759075"/>
              <a:ext cx="3400425" cy="401637"/>
            </a:xfrm>
            <a:custGeom>
              <a:avLst/>
              <a:gdLst>
                <a:gd name="connsiteX0" fmla="*/ 0 w 3400425"/>
                <a:gd name="connsiteY0" fmla="*/ 346075 h 401637"/>
                <a:gd name="connsiteX1" fmla="*/ 676275 w 3400425"/>
                <a:gd name="connsiteY1" fmla="*/ 346075 h 401637"/>
                <a:gd name="connsiteX2" fmla="*/ 1762125 w 3400425"/>
                <a:gd name="connsiteY2" fmla="*/ 12700 h 401637"/>
                <a:gd name="connsiteX3" fmla="*/ 2847975 w 3400425"/>
                <a:gd name="connsiteY3" fmla="*/ 269875 h 401637"/>
                <a:gd name="connsiteX4" fmla="*/ 3400425 w 3400425"/>
                <a:gd name="connsiteY4" fmla="*/ 307975 h 401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425" h="401637">
                  <a:moveTo>
                    <a:pt x="0" y="346075"/>
                  </a:moveTo>
                  <a:cubicBezTo>
                    <a:pt x="191294" y="373856"/>
                    <a:pt x="382588" y="401637"/>
                    <a:pt x="676275" y="346075"/>
                  </a:cubicBezTo>
                  <a:cubicBezTo>
                    <a:pt x="969962" y="290513"/>
                    <a:pt x="1400175" y="25400"/>
                    <a:pt x="1762125" y="12700"/>
                  </a:cubicBezTo>
                  <a:cubicBezTo>
                    <a:pt x="2124075" y="0"/>
                    <a:pt x="2574925" y="220663"/>
                    <a:pt x="2847975" y="269875"/>
                  </a:cubicBezTo>
                  <a:cubicBezTo>
                    <a:pt x="3121025" y="319088"/>
                    <a:pt x="3260725" y="313531"/>
                    <a:pt x="3400425" y="307975"/>
                  </a:cubicBezTo>
                </a:path>
              </a:pathLst>
            </a:cu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4" name="Freeform 73"/>
            <p:cNvSpPr/>
            <p:nvPr/>
          </p:nvSpPr>
          <p:spPr>
            <a:xfrm flipV="1">
              <a:off x="2790825" y="2828925"/>
              <a:ext cx="3400425" cy="401637"/>
            </a:xfrm>
            <a:custGeom>
              <a:avLst/>
              <a:gdLst>
                <a:gd name="connsiteX0" fmla="*/ 0 w 3400425"/>
                <a:gd name="connsiteY0" fmla="*/ 346075 h 401637"/>
                <a:gd name="connsiteX1" fmla="*/ 676275 w 3400425"/>
                <a:gd name="connsiteY1" fmla="*/ 346075 h 401637"/>
                <a:gd name="connsiteX2" fmla="*/ 1762125 w 3400425"/>
                <a:gd name="connsiteY2" fmla="*/ 12700 h 401637"/>
                <a:gd name="connsiteX3" fmla="*/ 2847975 w 3400425"/>
                <a:gd name="connsiteY3" fmla="*/ 269875 h 401637"/>
                <a:gd name="connsiteX4" fmla="*/ 3400425 w 3400425"/>
                <a:gd name="connsiteY4" fmla="*/ 307975 h 401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425" h="401637">
                  <a:moveTo>
                    <a:pt x="0" y="346075"/>
                  </a:moveTo>
                  <a:cubicBezTo>
                    <a:pt x="191294" y="373856"/>
                    <a:pt x="382588" y="401637"/>
                    <a:pt x="676275" y="346075"/>
                  </a:cubicBezTo>
                  <a:cubicBezTo>
                    <a:pt x="969962" y="290513"/>
                    <a:pt x="1400175" y="25400"/>
                    <a:pt x="1762125" y="12700"/>
                  </a:cubicBezTo>
                  <a:cubicBezTo>
                    <a:pt x="2124075" y="0"/>
                    <a:pt x="2574925" y="220663"/>
                    <a:pt x="2847975" y="269875"/>
                  </a:cubicBezTo>
                  <a:cubicBezTo>
                    <a:pt x="3121025" y="319088"/>
                    <a:pt x="3260725" y="313531"/>
                    <a:pt x="3400425" y="307975"/>
                  </a:cubicBezTo>
                </a:path>
              </a:pathLst>
            </a:custGeom>
            <a:ln w="28575">
              <a:solidFill>
                <a:srgbClr val="1903BD"/>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a:p>
          </p:txBody>
        </p:sp>
        <p:sp>
          <p:nvSpPr>
            <p:cNvPr id="75" name="Freeform 74"/>
            <p:cNvSpPr/>
            <p:nvPr/>
          </p:nvSpPr>
          <p:spPr>
            <a:xfrm flipV="1">
              <a:off x="2778125" y="2917825"/>
              <a:ext cx="3400425" cy="401637"/>
            </a:xfrm>
            <a:custGeom>
              <a:avLst/>
              <a:gdLst>
                <a:gd name="connsiteX0" fmla="*/ 0 w 3400425"/>
                <a:gd name="connsiteY0" fmla="*/ 346075 h 401637"/>
                <a:gd name="connsiteX1" fmla="*/ 676275 w 3400425"/>
                <a:gd name="connsiteY1" fmla="*/ 346075 h 401637"/>
                <a:gd name="connsiteX2" fmla="*/ 1762125 w 3400425"/>
                <a:gd name="connsiteY2" fmla="*/ 12700 h 401637"/>
                <a:gd name="connsiteX3" fmla="*/ 2847975 w 3400425"/>
                <a:gd name="connsiteY3" fmla="*/ 269875 h 401637"/>
                <a:gd name="connsiteX4" fmla="*/ 3400425 w 3400425"/>
                <a:gd name="connsiteY4" fmla="*/ 307975 h 401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425" h="401637">
                  <a:moveTo>
                    <a:pt x="0" y="346075"/>
                  </a:moveTo>
                  <a:cubicBezTo>
                    <a:pt x="191294" y="373856"/>
                    <a:pt x="382588" y="401637"/>
                    <a:pt x="676275" y="346075"/>
                  </a:cubicBezTo>
                  <a:cubicBezTo>
                    <a:pt x="969962" y="290513"/>
                    <a:pt x="1400175" y="25400"/>
                    <a:pt x="1762125" y="12700"/>
                  </a:cubicBezTo>
                  <a:cubicBezTo>
                    <a:pt x="2124075" y="0"/>
                    <a:pt x="2574925" y="220663"/>
                    <a:pt x="2847975" y="269875"/>
                  </a:cubicBezTo>
                  <a:cubicBezTo>
                    <a:pt x="3121025" y="319088"/>
                    <a:pt x="3260725" y="313531"/>
                    <a:pt x="3400425" y="307975"/>
                  </a:cubicBezTo>
                </a:path>
              </a:pathLst>
            </a:cu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accel="50000" decel="50000" fill="hold" nodeType="clickEffect">
                                  <p:stCondLst>
                                    <p:cond delay="0"/>
                                  </p:stCondLst>
                                  <p:childTnLst>
                                    <p:animMotion origin="layout" path="M -3.33333E-6 7.40741E-7 C 0.00417 0.0007 0.00834 0.00162 0.0125 0.00208 C 0.01893 0.00764 0.04028 0.00602 0.04375 0.00625 C 0.05382 0.00695 0.06407 0.00741 0.07396 0.00972 C 0.07865 0.01088 0.08299 0.0132 0.0875 0.01528 C 0.09584 0.01898 0.10469 0.0206 0.11302 0.02431 C 0.12084 0.02778 0.12952 0.0287 0.1375 0.03056 C 0.14063 0.03125 0.14688 0.03264 0.14688 0.03264 C 0.15469 0.03611 0.16285 0.0375 0.17084 0.03958 C 0.17657 0.0412 0.18177 0.04352 0.1875 0.04445 C 0.19584 0.04815 0.20799 0.04398 0.21719 0.04306 C 0.22101 0.04213 0.22865 0.04097 0.22865 0.04097 C 0.23299 0.03912 0.2382 0.0382 0.24271 0.0375 C 0.25521 0.03195 0.26841 0.02963 0.28125 0.0257 C 0.2875 0.02384 0.29323 0.01898 0.29948 0.01736 C 0.30573 0.0132 0.31233 0.01181 0.31927 0.01042 C 0.33525 0.00718 0.35105 0.00394 0.36719 0.00278 C 0.37396 0.0037 0.37223 0.00324 0.37605 0.00833 C 0.37726 0.01597 0.37205 0.01667 0.36719 0.01736 C 0.35434 0.01921 0.3415 0.02199 0.32865 0.02361 C 0.32257 0.0257 0.31563 0.02616 0.30938 0.02708 C 0.30625 0.02755 0.3 0.02847 0.3 0.02847 C 0.29532 0.03102 0.29045 0.03125 0.28542 0.03195 C 0.27153 0.03658 0.25677 0.03866 0.24271 0.04236 C 0.23646 0.04398 0.23039 0.04884 0.22396 0.05 C 0.21372 0.05162 0.20365 0.05347 0.19323 0.05417 C 0.18403 0.0537 0.17535 0.05255 0.16615 0.05347 C 0.15886 0.05278 0.15035 0.05255 0.14323 0.04931 C 0.13195 0.04421 0.12118 0.03958 0.10938 0.0375 C 0.10625 0.03611 0.10278 0.03588 0.09948 0.03542 C 0.09184 0.03195 0.08299 0.0338 0.075 0.03125 C 0.06945 0.02639 0.06181 0.02546 0.05521 0.02431 C 0.04827 0.0213 0.04045 0.02176 0.03334 0.02083 C 0.02396 0.01968 0.01407 0.01574 0.00469 0.0132 C -0.00017 0.00995 0.00157 0.01181 -0.00104 0.00833 C -0.00139 0.00625 -0.00208 0.00417 -0.00104 0.00208 C 0.00018 -0.00046 0.00122 0.00324 -3.33333E-6 7.40741E-7 Z " pathEditMode="relative" ptsTypes="fffffffffffffffffffffffffffffffffffff">
                                      <p:cBhvr>
                                        <p:cTn id="6" dur="3000" fill="hold"/>
                                        <p:tgtEl>
                                          <p:spTgt spid="7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 presetClass="entr" presetSubtype="10" repeatCount="indefinite" fill="hold" grpId="0" nodeType="clickEffect">
                                  <p:stCondLst>
                                    <p:cond delay="0"/>
                                  </p:stCondLst>
                                  <p:endCondLst>
                                    <p:cond evt="onNext" delay="0">
                                      <p:tgtEl>
                                        <p:sldTgt/>
                                      </p:tgtEl>
                                    </p:cond>
                                  </p:endCondLst>
                                  <p:childTnLst>
                                    <p:set>
                                      <p:cBhvr>
                                        <p:cTn id="10" dur="1" fill="hold">
                                          <p:stCondLst>
                                            <p:cond delay="0"/>
                                          </p:stCondLst>
                                        </p:cTn>
                                        <p:tgtEl>
                                          <p:spTgt spid="71"/>
                                        </p:tgtEl>
                                        <p:attrNameLst>
                                          <p:attrName>style.visibility</p:attrName>
                                        </p:attrNameLst>
                                      </p:cBhvr>
                                      <p:to>
                                        <p:strVal val="visible"/>
                                      </p:to>
                                    </p:set>
                                    <p:animEffect transition="in" filter="blinds(horizontal)">
                                      <p:cBhvr>
                                        <p:cTn id="11" dur="2000"/>
                                        <p:tgtEl>
                                          <p:spTgt spid="71"/>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xit" presetSubtype="10" fill="hold" grpId="1" nodeType="clickEffect">
                                  <p:stCondLst>
                                    <p:cond delay="0"/>
                                  </p:stCondLst>
                                  <p:childTnLst>
                                    <p:animEffect transition="out" filter="blinds(horizontal)">
                                      <p:cBhvr>
                                        <p:cTn id="15" dur="500"/>
                                        <p:tgtEl>
                                          <p:spTgt spid="71"/>
                                        </p:tgtEl>
                                      </p:cBhvr>
                                    </p:animEffect>
                                    <p:set>
                                      <p:cBhvr>
                                        <p:cTn id="16" dur="1" fill="hold">
                                          <p:stCondLst>
                                            <p:cond delay="499"/>
                                          </p:stCondLst>
                                        </p:cTn>
                                        <p:tgtEl>
                                          <p:spTgt spid="71"/>
                                        </p:tgtEl>
                                        <p:attrNameLst>
                                          <p:attrName>style.visibility</p:attrName>
                                        </p:attrNameLst>
                                      </p:cBhvr>
                                      <p:to>
                                        <p:strVal val="hidden"/>
                                      </p:to>
                                    </p:set>
                                  </p:childTnLst>
                                </p:cTn>
                              </p:par>
                            </p:childTnLst>
                          </p:cTn>
                        </p:par>
                        <p:par>
                          <p:cTn id="17" fill="hold">
                            <p:stCondLst>
                              <p:cond delay="500"/>
                            </p:stCondLst>
                            <p:childTnLst>
                              <p:par>
                                <p:cTn id="18" presetID="3" presetClass="exit" presetSubtype="10" fill="hold" grpId="0" nodeType="afterEffect">
                                  <p:stCondLst>
                                    <p:cond delay="0"/>
                                  </p:stCondLst>
                                  <p:childTnLst>
                                    <p:animEffect transition="out" filter="blinds(horizontal)">
                                      <p:cBhvr>
                                        <p:cTn id="19" dur="500"/>
                                        <p:tgtEl>
                                          <p:spTgt spid="78"/>
                                        </p:tgtEl>
                                      </p:cBhvr>
                                    </p:animEffect>
                                    <p:set>
                                      <p:cBhvr>
                                        <p:cTn id="20" dur="1" fill="hold">
                                          <p:stCondLst>
                                            <p:cond delay="499"/>
                                          </p:stCondLst>
                                        </p:cTn>
                                        <p:tgtEl>
                                          <p:spTgt spid="78"/>
                                        </p:tgtEl>
                                        <p:attrNameLst>
                                          <p:attrName>style.visibility</p:attrName>
                                        </p:attrNameLst>
                                      </p:cBhvr>
                                      <p:to>
                                        <p:strVal val="hidden"/>
                                      </p:to>
                                    </p:set>
                                  </p:childTnLst>
                                </p:cTn>
                              </p:par>
                            </p:childTnLst>
                          </p:cTn>
                        </p:par>
                        <p:par>
                          <p:cTn id="21" fill="hold">
                            <p:stCondLst>
                              <p:cond delay="1000"/>
                            </p:stCondLst>
                            <p:childTnLst>
                              <p:par>
                                <p:cTn id="22" presetID="0" presetClass="path" presetSubtype="0" repeatCount="indefinite" accel="50000" decel="50000" fill="hold" grpId="0" nodeType="afterEffect">
                                  <p:stCondLst>
                                    <p:cond delay="0"/>
                                  </p:stCondLst>
                                  <p:endCondLst>
                                    <p:cond evt="onNext" delay="0">
                                      <p:tgtEl>
                                        <p:sldTgt/>
                                      </p:tgtEl>
                                    </p:cond>
                                  </p:endCondLst>
                                  <p:childTnLst>
                                    <p:animMotion origin="layout" path="M 0.00886 0.00232 C 0.01094 0.00185 0.01302 0.00139 0.01511 0.00093 C 0.01615 0.0007 0.01823 0.00023 0.01823 0.00023 C 0.02275 0.00232 0.02674 0.00417 0.03125 0.00579 C 0.05035 0.00486 0.06858 0.0007 0.0875 -0.00255 C 0.0948 -0.00579 0.10278 -0.00694 0.1099 -0.01088 C 0.12622 -0.01991 0.14271 -0.03032 0.16042 -0.0338 C 0.16632 -0.03634 0.17344 -0.0368 0.17969 -0.03796 C 0.19063 -0.04282 0.20434 -0.04329 0.21563 -0.04421 C 0.21771 -0.04444 0.2198 -0.04468 0.22188 -0.04491 C 0.22396 -0.04537 0.22813 -0.0463 0.22813 -0.0463 C 0.23733 -0.0456 0.24601 -0.04329 0.25521 -0.04213 C 0.26389 -0.03935 0.27136 -0.03333 0.27969 -0.02963 C 0.28473 -0.02731 0.28993 -0.02616 0.2948 -0.02338 C 0.2974 -0.02176 0.30035 -0.02014 0.30313 -0.01921 C 0.31355 -0.01597 0.32466 -0.01551 0.33542 -0.01435 C 0.34028 -0.01319 0.35 -0.01227 0.35 -0.01227 C 0.35868 -0.00995 0.36823 -0.00903 0.37709 -0.0081 C 0.38264 -0.00625 0.38785 -0.00648 0.39375 -0.00602 C 0.39618 -0.00509 0.39723 -0.00486 0.39896 -0.00255 C 0.39792 0.00394 0.39341 0.00486 0.38907 0.00579 C 0.38177 0.00509 0.37448 0.00394 0.36719 0.00301 C 0.36077 0.00093 0.354 0.00208 0.3474 0.00093 C 0.33125 -0.00625 0.31389 -0.00579 0.2974 -0.00949 C 0.28872 -0.01134 0.28073 -0.01667 0.2724 -0.01991 C 0.27032 -0.02083 0.26823 -0.02268 0.26615 -0.02338 C 0.25764 -0.02593 0.24879 -0.0287 0.24011 -0.03032 C 0.23646 -0.03194 0.23299 -0.03241 0.22917 -0.0331 C 0.2165 -0.03194 0.20382 -0.03241 0.19115 -0.0338 C 0.17657 -0.03218 0.16285 -0.02662 0.14844 -0.02338 C 0.14566 -0.02153 0.14289 -0.02083 0.14011 -0.01921 C 0.13611 -0.0169 0.13212 -0.01389 0.12813 -0.01157 C 0.12309 -0.0088 0.11736 -0.00833 0.11198 -0.00741 C 0.10469 -0.00417 0.09653 -0.0044 0.08907 -0.00185 C 0.08351 -7.40741E-7 0.07813 0.00255 0.0724 0.0037 C 0.05539 0.01273 0.04219 0.0125 0.02344 0.01412 C 0.01789 0.01343 0.01667 0.01227 0.01198 0.01065 C 0.00764 0.00671 0.01007 0.00741 0.00886 0.00232 Z " pathEditMode="relative" ptsTypes="ffffffffffffffffffffffffffffffffffffff">
                                      <p:cBhvr>
                                        <p:cTn id="23" dur="3000" fill="hold"/>
                                        <p:tgtEl>
                                          <p:spTgt spid="72"/>
                                        </p:tgtEl>
                                        <p:attrNameLst>
                                          <p:attrName>ppt_x</p:attrName>
                                          <p:attrName>ppt_y</p:attrName>
                                        </p:attrNameLst>
                                      </p:cBhvr>
                                    </p:animMotion>
                                  </p:childTnLst>
                                </p:cTn>
                              </p:par>
                              <p:par>
                                <p:cTn id="24" presetID="3" presetClass="entr" presetSubtype="1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par>
                                <p:cTn id="27" presetID="3" presetClass="entr" presetSubtype="1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linds(horizontal)">
                                      <p:cBhvr>
                                        <p:cTn id="29" dur="500"/>
                                        <p:tgtEl>
                                          <p:spTgt spid="5"/>
                                        </p:tgtEl>
                                      </p:cBhvr>
                                    </p:animEffect>
                                  </p:childTnLst>
                                </p:cTn>
                              </p:par>
                              <p:par>
                                <p:cTn id="30" presetID="3" presetClass="exit" presetSubtype="10" fill="hold" nodeType="withEffect">
                                  <p:stCondLst>
                                    <p:cond delay="0"/>
                                  </p:stCondLst>
                                  <p:childTnLst>
                                    <p:animEffect transition="out" filter="blinds(horizontal)">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1" grpId="1"/>
      <p:bldP spid="72" grpId="0" animBg="1"/>
      <p:bldP spid="78"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3059" y="262623"/>
            <a:ext cx="7278130" cy="644740"/>
          </a:xfrm>
        </p:spPr>
        <p:txBody>
          <a:bodyPr/>
          <a:lstStyle/>
          <a:p>
            <a:r>
              <a:rPr lang="en-US" dirty="0" smtClean="0"/>
              <a:t>Service Protection Schemes </a:t>
            </a:r>
            <a:endParaRPr lang="he-IL" dirty="0" smtClean="0"/>
          </a:p>
        </p:txBody>
      </p:sp>
      <p:sp>
        <p:nvSpPr>
          <p:cNvPr id="5" name="AutoShape 69"/>
          <p:cNvSpPr>
            <a:spLocks noChangeArrowheads="1"/>
          </p:cNvSpPr>
          <p:nvPr/>
        </p:nvSpPr>
        <p:spPr bwMode="auto">
          <a:xfrm flipH="1">
            <a:off x="3343742" y="1232165"/>
            <a:ext cx="1969944" cy="700544"/>
          </a:xfrm>
          <a:prstGeom prst="roundRect">
            <a:avLst>
              <a:gd name="adj" fmla="val 16667"/>
            </a:avLst>
          </a:prstGeom>
          <a:gradFill rotWithShape="1">
            <a:gsLst>
              <a:gs pos="0">
                <a:schemeClr val="bg1"/>
              </a:gs>
              <a:gs pos="100000">
                <a:srgbClr val="B7D9E5"/>
              </a:gs>
            </a:gsLst>
            <a:lin ang="5400000" scaled="1"/>
          </a:gradFill>
          <a:ln w="12700">
            <a:solidFill>
              <a:srgbClr val="84BDD6"/>
            </a:solidFill>
            <a:round/>
            <a:headEnd/>
            <a:tailEnd/>
          </a:ln>
        </p:spPr>
        <p:txBody>
          <a:bodyPr wrap="none" lIns="100564" tIns="50282" rIns="100564" bIns="50282" anchor="ctr"/>
          <a:lstStyle/>
          <a:p>
            <a:pPr algn="ctr" defTabSz="1005698"/>
            <a:endParaRPr lang="en-US" sz="2600" dirty="0">
              <a:solidFill>
                <a:srgbClr val="000000"/>
              </a:solidFill>
              <a:cs typeface="+mn-cs"/>
            </a:endParaRPr>
          </a:p>
        </p:txBody>
      </p:sp>
      <p:cxnSp>
        <p:nvCxnSpPr>
          <p:cNvPr id="6" name="Elbow Connector 97"/>
          <p:cNvCxnSpPr>
            <a:cxnSpLocks noChangeShapeType="1"/>
          </p:cNvCxnSpPr>
          <p:nvPr/>
        </p:nvCxnSpPr>
        <p:spPr bwMode="auto">
          <a:xfrm rot="16200000" flipH="1">
            <a:off x="3732054" y="1992206"/>
            <a:ext cx="665018" cy="332509"/>
          </a:xfrm>
          <a:prstGeom prst="bentConnector3">
            <a:avLst>
              <a:gd name="adj1" fmla="val 50000"/>
            </a:avLst>
          </a:prstGeom>
          <a:noFill/>
          <a:ln w="12700" algn="ctr">
            <a:solidFill>
              <a:schemeClr val="tx1"/>
            </a:solidFill>
            <a:round/>
            <a:headEnd/>
            <a:tailEnd/>
          </a:ln>
        </p:spPr>
      </p:cxnSp>
      <p:cxnSp>
        <p:nvCxnSpPr>
          <p:cNvPr id="7" name="Elbow Connector 112"/>
          <p:cNvCxnSpPr>
            <a:cxnSpLocks noChangeShapeType="1"/>
          </p:cNvCxnSpPr>
          <p:nvPr/>
        </p:nvCxnSpPr>
        <p:spPr bwMode="auto">
          <a:xfrm rot="5400000">
            <a:off x="3295202" y="1992206"/>
            <a:ext cx="665018" cy="332509"/>
          </a:xfrm>
          <a:prstGeom prst="bentConnector3">
            <a:avLst>
              <a:gd name="adj1" fmla="val 50000"/>
            </a:avLst>
          </a:prstGeom>
          <a:noFill/>
          <a:ln w="12700" algn="ctr">
            <a:solidFill>
              <a:schemeClr val="tx1"/>
            </a:solidFill>
            <a:round/>
            <a:headEnd/>
            <a:tailEnd/>
          </a:ln>
        </p:spPr>
      </p:cxnSp>
      <p:sp>
        <p:nvSpPr>
          <p:cNvPr id="8" name="Text Box 73"/>
          <p:cNvSpPr txBox="1">
            <a:spLocks noChangeArrowheads="1"/>
          </p:cNvSpPr>
          <p:nvPr/>
        </p:nvSpPr>
        <p:spPr bwMode="auto">
          <a:xfrm flipH="1">
            <a:off x="4710436" y="1408238"/>
            <a:ext cx="444500" cy="243897"/>
          </a:xfrm>
          <a:prstGeom prst="rect">
            <a:avLst/>
          </a:prstGeom>
          <a:noFill/>
          <a:ln w="12700">
            <a:noFill/>
            <a:miter lim="800000"/>
            <a:headEnd/>
            <a:tailEnd/>
          </a:ln>
        </p:spPr>
        <p:txBody>
          <a:bodyPr wrap="none" lIns="100499" tIns="50249" rIns="100499" bIns="50249"/>
          <a:lstStyle/>
          <a:p>
            <a:pPr algn="ctr" defTabSz="1005698"/>
            <a:r>
              <a:rPr lang="en-US" sz="1100" b="1" dirty="0">
                <a:solidFill>
                  <a:srgbClr val="000000"/>
                </a:solidFill>
                <a:cs typeface="+mn-cs"/>
              </a:rPr>
              <a:t>CPE</a:t>
            </a:r>
          </a:p>
        </p:txBody>
      </p:sp>
      <p:sp>
        <p:nvSpPr>
          <p:cNvPr id="9" name="Text Box 74"/>
          <p:cNvSpPr txBox="1">
            <a:spLocks noChangeArrowheads="1"/>
          </p:cNvSpPr>
          <p:nvPr/>
        </p:nvSpPr>
        <p:spPr bwMode="auto">
          <a:xfrm flipH="1">
            <a:off x="4211095" y="1598738"/>
            <a:ext cx="411306" cy="229465"/>
          </a:xfrm>
          <a:prstGeom prst="rect">
            <a:avLst/>
          </a:prstGeom>
          <a:noFill/>
          <a:ln w="12700">
            <a:noFill/>
            <a:miter lim="800000"/>
            <a:headEnd/>
            <a:tailEnd/>
          </a:ln>
        </p:spPr>
        <p:txBody>
          <a:bodyPr wrap="none" lIns="100499" tIns="50249" rIns="100499" bIns="50249"/>
          <a:lstStyle/>
          <a:p>
            <a:pPr algn="ctr" defTabSz="1005698"/>
            <a:r>
              <a:rPr lang="en-US" sz="1000" dirty="0" smtClean="0">
                <a:solidFill>
                  <a:srgbClr val="000000"/>
                </a:solidFill>
                <a:cs typeface="+mn-cs"/>
              </a:rPr>
              <a:t>ETH</a:t>
            </a:r>
            <a:endParaRPr lang="en-US" sz="1000" dirty="0">
              <a:solidFill>
                <a:srgbClr val="000000"/>
              </a:solidFill>
              <a:cs typeface="+mn-cs"/>
            </a:endParaRPr>
          </a:p>
        </p:txBody>
      </p:sp>
      <p:sp>
        <p:nvSpPr>
          <p:cNvPr id="10" name="Text Box 77"/>
          <p:cNvSpPr txBox="1">
            <a:spLocks noChangeArrowheads="1"/>
          </p:cNvSpPr>
          <p:nvPr/>
        </p:nvSpPr>
        <p:spPr bwMode="auto">
          <a:xfrm flipH="1">
            <a:off x="3502495" y="1448644"/>
            <a:ext cx="684068" cy="245341"/>
          </a:xfrm>
          <a:prstGeom prst="rect">
            <a:avLst/>
          </a:prstGeom>
          <a:noFill/>
          <a:ln w="12700">
            <a:noFill/>
            <a:miter lim="800000"/>
            <a:headEnd/>
            <a:tailEnd/>
          </a:ln>
        </p:spPr>
        <p:txBody>
          <a:bodyPr wrap="none" lIns="100499" tIns="50249" rIns="100499" bIns="50249"/>
          <a:lstStyle/>
          <a:p>
            <a:pPr algn="ctr" defTabSz="1005698">
              <a:lnSpc>
                <a:spcPct val="110000"/>
              </a:lnSpc>
            </a:pPr>
            <a:r>
              <a:rPr lang="en-US" sz="900" dirty="0" smtClean="0">
                <a:solidFill>
                  <a:srgbClr val="000000"/>
                </a:solidFill>
                <a:cs typeface="+mn-cs"/>
              </a:rPr>
              <a:t>ETX</a:t>
            </a:r>
            <a:endParaRPr lang="en-US" sz="900" dirty="0">
              <a:solidFill>
                <a:srgbClr val="000000"/>
              </a:solidFill>
              <a:cs typeface="+mn-cs"/>
            </a:endParaRPr>
          </a:p>
        </p:txBody>
      </p:sp>
      <p:cxnSp>
        <p:nvCxnSpPr>
          <p:cNvPr id="11" name="Straight Connector 82"/>
          <p:cNvCxnSpPr>
            <a:cxnSpLocks noChangeShapeType="1"/>
          </p:cNvCxnSpPr>
          <p:nvPr/>
        </p:nvCxnSpPr>
        <p:spPr bwMode="auto">
          <a:xfrm>
            <a:off x="4044400" y="1806107"/>
            <a:ext cx="731837" cy="1587"/>
          </a:xfrm>
          <a:prstGeom prst="line">
            <a:avLst/>
          </a:prstGeom>
          <a:noFill/>
          <a:ln w="12700" algn="ctr">
            <a:solidFill>
              <a:schemeClr val="tx1"/>
            </a:solidFill>
            <a:round/>
            <a:headEnd/>
            <a:tailEnd/>
          </a:ln>
        </p:spPr>
      </p:cxnSp>
      <p:pic>
        <p:nvPicPr>
          <p:cNvPr id="12" name="Picture 72" descr="accsdv"/>
          <p:cNvPicPr>
            <a:picLocks noChangeAspect="1" noChangeArrowheads="1"/>
          </p:cNvPicPr>
          <p:nvPr/>
        </p:nvPicPr>
        <p:blipFill>
          <a:blip r:embed="rId3" cstate="print"/>
          <a:srcRect/>
          <a:stretch>
            <a:fillRect/>
          </a:stretch>
        </p:blipFill>
        <p:spPr bwMode="auto">
          <a:xfrm>
            <a:off x="4683019" y="1627601"/>
            <a:ext cx="499341" cy="255443"/>
          </a:xfrm>
          <a:prstGeom prst="rect">
            <a:avLst/>
          </a:prstGeom>
          <a:noFill/>
          <a:ln w="9525">
            <a:noFill/>
            <a:miter lim="800000"/>
            <a:headEnd/>
            <a:tailEnd/>
          </a:ln>
        </p:spPr>
      </p:pic>
      <p:pic>
        <p:nvPicPr>
          <p:cNvPr id="13" name="Picture 85" descr="rad6"/>
          <p:cNvPicPr>
            <a:picLocks noChangeAspect="1" noChangeArrowheads="1"/>
          </p:cNvPicPr>
          <p:nvPr/>
        </p:nvPicPr>
        <p:blipFill>
          <a:blip r:embed="rId4" cstate="print"/>
          <a:srcRect/>
          <a:stretch>
            <a:fillRect/>
          </a:stretch>
        </p:blipFill>
        <p:spPr bwMode="auto">
          <a:xfrm>
            <a:off x="3516749" y="1655021"/>
            <a:ext cx="645281" cy="220807"/>
          </a:xfrm>
          <a:prstGeom prst="rect">
            <a:avLst/>
          </a:prstGeom>
          <a:noFill/>
          <a:ln w="9525">
            <a:noFill/>
            <a:miter lim="800000"/>
            <a:headEnd/>
            <a:tailEnd/>
          </a:ln>
        </p:spPr>
      </p:pic>
      <p:sp>
        <p:nvSpPr>
          <p:cNvPr id="14" name="Text Box 75"/>
          <p:cNvSpPr txBox="1">
            <a:spLocks noChangeArrowheads="1"/>
          </p:cNvSpPr>
          <p:nvPr/>
        </p:nvSpPr>
        <p:spPr bwMode="auto">
          <a:xfrm flipH="1">
            <a:off x="3475197" y="1213969"/>
            <a:ext cx="1851602" cy="277091"/>
          </a:xfrm>
          <a:prstGeom prst="rect">
            <a:avLst/>
          </a:prstGeom>
          <a:noFill/>
          <a:ln w="9525">
            <a:noFill/>
            <a:miter lim="800000"/>
            <a:headEnd/>
            <a:tailEnd/>
          </a:ln>
        </p:spPr>
        <p:txBody>
          <a:bodyPr lIns="100522" tIns="50261" rIns="100522" bIns="50261"/>
          <a:lstStyle/>
          <a:p>
            <a:pPr algn="ctr" defTabSz="1005698"/>
            <a:r>
              <a:rPr lang="en-US" sz="1400" b="1" dirty="0">
                <a:solidFill>
                  <a:srgbClr val="000000"/>
                </a:solidFill>
                <a:cs typeface="+mn-cs"/>
              </a:rPr>
              <a:t>Customer Premises</a:t>
            </a:r>
          </a:p>
        </p:txBody>
      </p:sp>
      <p:sp>
        <p:nvSpPr>
          <p:cNvPr id="15" name="AutoShape 26"/>
          <p:cNvSpPr>
            <a:spLocks noChangeArrowheads="1"/>
          </p:cNvSpPr>
          <p:nvPr/>
        </p:nvSpPr>
        <p:spPr bwMode="auto">
          <a:xfrm>
            <a:off x="5259753" y="3258230"/>
            <a:ext cx="2192337" cy="911225"/>
          </a:xfrm>
          <a:prstGeom prst="hexagon">
            <a:avLst>
              <a:gd name="adj" fmla="val 42271"/>
              <a:gd name="vf" fmla="val 115470"/>
            </a:avLst>
          </a:prstGeom>
          <a:gradFill rotWithShape="1">
            <a:gsLst>
              <a:gs pos="0">
                <a:srgbClr val="F6B686"/>
              </a:gs>
              <a:gs pos="100000">
                <a:srgbClr val="FFF5E3"/>
              </a:gs>
            </a:gsLst>
            <a:lin ang="18900000" scaled="1"/>
          </a:gradFill>
          <a:ln w="9525" algn="ctr">
            <a:solidFill>
              <a:srgbClr val="F4A970"/>
            </a:solidFill>
            <a:miter lim="800000"/>
            <a:headEnd/>
            <a:tailEnd/>
          </a:ln>
        </p:spPr>
        <p:txBody>
          <a:bodyPr wrap="none" lIns="91422" tIns="45711" rIns="91422" bIns="45711" anchor="ctr"/>
          <a:lstStyle/>
          <a:p>
            <a:endParaRPr lang="en-US">
              <a:solidFill>
                <a:srgbClr val="000000"/>
              </a:solidFill>
              <a:cs typeface="+mn-cs"/>
            </a:endParaRPr>
          </a:p>
        </p:txBody>
      </p:sp>
      <p:sp>
        <p:nvSpPr>
          <p:cNvPr id="16" name="Freeform 20"/>
          <p:cNvSpPr>
            <a:spLocks/>
          </p:cNvSpPr>
          <p:nvPr/>
        </p:nvSpPr>
        <p:spPr bwMode="auto">
          <a:xfrm>
            <a:off x="2729349" y="2369130"/>
            <a:ext cx="2017697" cy="1719734"/>
          </a:xfrm>
          <a:custGeom>
            <a:avLst/>
            <a:gdLst>
              <a:gd name="T0" fmla="*/ 2147483647 w 855"/>
              <a:gd name="T1" fmla="*/ 2147483647 h 673"/>
              <a:gd name="T2" fmla="*/ 2147483647 w 855"/>
              <a:gd name="T3" fmla="*/ 2147483647 h 673"/>
              <a:gd name="T4" fmla="*/ 2147483647 w 855"/>
              <a:gd name="T5" fmla="*/ 2147483647 h 673"/>
              <a:gd name="T6" fmla="*/ 2147483647 w 855"/>
              <a:gd name="T7" fmla="*/ 2147483647 h 673"/>
              <a:gd name="T8" fmla="*/ 2147483647 w 855"/>
              <a:gd name="T9" fmla="*/ 2147483647 h 673"/>
              <a:gd name="T10" fmla="*/ 2147483647 w 855"/>
              <a:gd name="T11" fmla="*/ 2147483647 h 673"/>
              <a:gd name="T12" fmla="*/ 2147483647 w 855"/>
              <a:gd name="T13" fmla="*/ 2147483647 h 673"/>
              <a:gd name="T14" fmla="*/ 2147483647 w 855"/>
              <a:gd name="T15" fmla="*/ 2147483647 h 673"/>
              <a:gd name="T16" fmla="*/ 2147483647 w 855"/>
              <a:gd name="T17" fmla="*/ 2147483647 h 673"/>
              <a:gd name="T18" fmla="*/ 2147483647 w 855"/>
              <a:gd name="T19" fmla="*/ 2147483647 h 673"/>
              <a:gd name="T20" fmla="*/ 2147483647 w 855"/>
              <a:gd name="T21" fmla="*/ 2147483647 h 673"/>
              <a:gd name="T22" fmla="*/ 2147483647 w 855"/>
              <a:gd name="T23" fmla="*/ 2147483647 h 673"/>
              <a:gd name="T24" fmla="*/ 2147483647 w 855"/>
              <a:gd name="T25" fmla="*/ 2147483647 h 673"/>
              <a:gd name="T26" fmla="*/ 2147483647 w 855"/>
              <a:gd name="T27" fmla="*/ 2147483647 h 673"/>
              <a:gd name="T28" fmla="*/ 2147483647 w 855"/>
              <a:gd name="T29" fmla="*/ 2147483647 h 673"/>
              <a:gd name="T30" fmla="*/ 2147483647 w 855"/>
              <a:gd name="T31" fmla="*/ 2147483647 h 673"/>
              <a:gd name="T32" fmla="*/ 2147483647 w 855"/>
              <a:gd name="T33" fmla="*/ 2147483647 h 673"/>
              <a:gd name="T34" fmla="*/ 2147483647 w 855"/>
              <a:gd name="T35" fmla="*/ 2147483647 h 673"/>
              <a:gd name="T36" fmla="*/ 2147483647 w 855"/>
              <a:gd name="T37" fmla="*/ 2147483647 h 673"/>
              <a:gd name="T38" fmla="*/ 2147483647 w 855"/>
              <a:gd name="T39" fmla="*/ 2147483647 h 673"/>
              <a:gd name="T40" fmla="*/ 2147483647 w 855"/>
              <a:gd name="T41" fmla="*/ 2147483647 h 673"/>
              <a:gd name="T42" fmla="*/ 2147483647 w 855"/>
              <a:gd name="T43" fmla="*/ 2147483647 h 673"/>
              <a:gd name="T44" fmla="*/ 2147483647 w 855"/>
              <a:gd name="T45" fmla="*/ 2147483647 h 673"/>
              <a:gd name="T46" fmla="*/ 2147483647 w 855"/>
              <a:gd name="T47" fmla="*/ 2147483647 h 673"/>
              <a:gd name="T48" fmla="*/ 2147483647 w 855"/>
              <a:gd name="T49" fmla="*/ 2147483647 h 673"/>
              <a:gd name="T50" fmla="*/ 2147483647 w 855"/>
              <a:gd name="T51" fmla="*/ 2147483647 h 673"/>
              <a:gd name="T52" fmla="*/ 2147483647 w 855"/>
              <a:gd name="T53" fmla="*/ 2147483647 h 673"/>
              <a:gd name="T54" fmla="*/ 2147483647 w 855"/>
              <a:gd name="T55" fmla="*/ 2147483647 h 673"/>
              <a:gd name="T56" fmla="*/ 2147483647 w 855"/>
              <a:gd name="T57" fmla="*/ 2147483647 h 673"/>
              <a:gd name="T58" fmla="*/ 2147483647 w 855"/>
              <a:gd name="T59" fmla="*/ 2147483647 h 673"/>
              <a:gd name="T60" fmla="*/ 2147483647 w 855"/>
              <a:gd name="T61" fmla="*/ 2147483647 h 673"/>
              <a:gd name="T62" fmla="*/ 2147483647 w 855"/>
              <a:gd name="T63" fmla="*/ 2147483647 h 673"/>
              <a:gd name="T64" fmla="*/ 2147483647 w 855"/>
              <a:gd name="T65" fmla="*/ 2147483647 h 673"/>
              <a:gd name="T66" fmla="*/ 2147483647 w 855"/>
              <a:gd name="T67" fmla="*/ 2147483647 h 673"/>
              <a:gd name="T68" fmla="*/ 2147483647 w 855"/>
              <a:gd name="T69" fmla="*/ 2147483647 h 673"/>
              <a:gd name="T70" fmla="*/ 2147483647 w 855"/>
              <a:gd name="T71" fmla="*/ 2147483647 h 673"/>
              <a:gd name="T72" fmla="*/ 2147483647 w 855"/>
              <a:gd name="T73" fmla="*/ 2147483647 h 673"/>
              <a:gd name="T74" fmla="*/ 2147483647 w 855"/>
              <a:gd name="T75" fmla="*/ 2147483647 h 673"/>
              <a:gd name="T76" fmla="*/ 2147483647 w 855"/>
              <a:gd name="T77" fmla="*/ 2147483647 h 673"/>
              <a:gd name="T78" fmla="*/ 2147483647 w 855"/>
              <a:gd name="T79" fmla="*/ 2147483647 h 673"/>
              <a:gd name="T80" fmla="*/ 2147483647 w 855"/>
              <a:gd name="T81" fmla="*/ 2147483647 h 673"/>
              <a:gd name="T82" fmla="*/ 2147483647 w 855"/>
              <a:gd name="T83" fmla="*/ 2147483647 h 673"/>
              <a:gd name="T84" fmla="*/ 2147483647 w 855"/>
              <a:gd name="T85" fmla="*/ 2147483647 h 673"/>
              <a:gd name="T86" fmla="*/ 2147483647 w 855"/>
              <a:gd name="T87" fmla="*/ 2147483647 h 673"/>
              <a:gd name="T88" fmla="*/ 2147483647 w 855"/>
              <a:gd name="T89" fmla="*/ 2147483647 h 673"/>
              <a:gd name="T90" fmla="*/ 2147483647 w 855"/>
              <a:gd name="T91" fmla="*/ 2147483647 h 673"/>
              <a:gd name="T92" fmla="*/ 2147483647 w 855"/>
              <a:gd name="T93" fmla="*/ 2147483647 h 673"/>
              <a:gd name="T94" fmla="*/ 2147483647 w 855"/>
              <a:gd name="T95" fmla="*/ 2147483647 h 673"/>
              <a:gd name="T96" fmla="*/ 2147483647 w 855"/>
              <a:gd name="T97" fmla="*/ 2147483647 h 673"/>
              <a:gd name="T98" fmla="*/ 2147483647 w 855"/>
              <a:gd name="T99" fmla="*/ 2147483647 h 673"/>
              <a:gd name="T100" fmla="*/ 2147483647 w 855"/>
              <a:gd name="T101" fmla="*/ 2147483647 h 673"/>
              <a:gd name="T102" fmla="*/ 2147483647 w 855"/>
              <a:gd name="T103" fmla="*/ 2147483647 h 673"/>
              <a:gd name="T104" fmla="*/ 2147483647 w 855"/>
              <a:gd name="T105" fmla="*/ 2147483647 h 673"/>
              <a:gd name="T106" fmla="*/ 2147483647 w 855"/>
              <a:gd name="T107" fmla="*/ 2147483647 h 6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5"/>
              <a:gd name="T163" fmla="*/ 0 h 673"/>
              <a:gd name="T164" fmla="*/ 855 w 855"/>
              <a:gd name="T165" fmla="*/ 673 h 6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5" h="673">
                <a:moveTo>
                  <a:pt x="266" y="634"/>
                </a:moveTo>
                <a:cubicBezTo>
                  <a:pt x="239" y="634"/>
                  <a:pt x="178" y="655"/>
                  <a:pt x="140" y="648"/>
                </a:cubicBezTo>
                <a:cubicBezTo>
                  <a:pt x="102" y="641"/>
                  <a:pt x="63" y="624"/>
                  <a:pt x="39" y="595"/>
                </a:cubicBezTo>
                <a:cubicBezTo>
                  <a:pt x="16" y="566"/>
                  <a:pt x="2" y="511"/>
                  <a:pt x="1" y="474"/>
                </a:cubicBezTo>
                <a:cubicBezTo>
                  <a:pt x="0" y="437"/>
                  <a:pt x="19" y="396"/>
                  <a:pt x="33" y="375"/>
                </a:cubicBezTo>
                <a:cubicBezTo>
                  <a:pt x="46" y="353"/>
                  <a:pt x="70" y="351"/>
                  <a:pt x="81" y="344"/>
                </a:cubicBezTo>
                <a:cubicBezTo>
                  <a:pt x="92" y="337"/>
                  <a:pt x="96" y="337"/>
                  <a:pt x="100" y="332"/>
                </a:cubicBezTo>
                <a:cubicBezTo>
                  <a:pt x="104" y="327"/>
                  <a:pt x="105" y="321"/>
                  <a:pt x="105" y="311"/>
                </a:cubicBezTo>
                <a:cubicBezTo>
                  <a:pt x="105" y="301"/>
                  <a:pt x="99" y="286"/>
                  <a:pt x="98" y="272"/>
                </a:cubicBezTo>
                <a:cubicBezTo>
                  <a:pt x="97" y="257"/>
                  <a:pt x="93" y="241"/>
                  <a:pt x="98" y="225"/>
                </a:cubicBezTo>
                <a:cubicBezTo>
                  <a:pt x="103" y="210"/>
                  <a:pt x="116" y="191"/>
                  <a:pt x="130" y="179"/>
                </a:cubicBezTo>
                <a:cubicBezTo>
                  <a:pt x="144" y="167"/>
                  <a:pt x="167" y="157"/>
                  <a:pt x="185" y="151"/>
                </a:cubicBezTo>
                <a:cubicBezTo>
                  <a:pt x="204" y="145"/>
                  <a:pt x="227" y="145"/>
                  <a:pt x="241" y="143"/>
                </a:cubicBezTo>
                <a:cubicBezTo>
                  <a:pt x="254" y="140"/>
                  <a:pt x="260" y="141"/>
                  <a:pt x="264" y="134"/>
                </a:cubicBezTo>
                <a:cubicBezTo>
                  <a:pt x="268" y="127"/>
                  <a:pt x="263" y="111"/>
                  <a:pt x="267" y="100"/>
                </a:cubicBezTo>
                <a:cubicBezTo>
                  <a:pt x="272" y="89"/>
                  <a:pt x="281" y="74"/>
                  <a:pt x="291" y="65"/>
                </a:cubicBezTo>
                <a:cubicBezTo>
                  <a:pt x="301" y="57"/>
                  <a:pt x="314" y="52"/>
                  <a:pt x="328" y="48"/>
                </a:cubicBezTo>
                <a:cubicBezTo>
                  <a:pt x="341" y="45"/>
                  <a:pt x="362" y="45"/>
                  <a:pt x="373" y="45"/>
                </a:cubicBezTo>
                <a:cubicBezTo>
                  <a:pt x="384" y="45"/>
                  <a:pt x="387" y="49"/>
                  <a:pt x="391" y="48"/>
                </a:cubicBezTo>
                <a:cubicBezTo>
                  <a:pt x="396" y="47"/>
                  <a:pt x="392" y="43"/>
                  <a:pt x="396" y="38"/>
                </a:cubicBezTo>
                <a:cubicBezTo>
                  <a:pt x="401" y="33"/>
                  <a:pt x="408" y="21"/>
                  <a:pt x="418" y="15"/>
                </a:cubicBezTo>
                <a:cubicBezTo>
                  <a:pt x="428" y="9"/>
                  <a:pt x="439" y="5"/>
                  <a:pt x="455" y="3"/>
                </a:cubicBezTo>
                <a:cubicBezTo>
                  <a:pt x="471" y="2"/>
                  <a:pt x="497" y="0"/>
                  <a:pt x="514" y="3"/>
                </a:cubicBezTo>
                <a:cubicBezTo>
                  <a:pt x="531" y="7"/>
                  <a:pt x="542" y="15"/>
                  <a:pt x="556" y="22"/>
                </a:cubicBezTo>
                <a:cubicBezTo>
                  <a:pt x="569" y="30"/>
                  <a:pt x="587" y="40"/>
                  <a:pt x="596" y="52"/>
                </a:cubicBezTo>
                <a:cubicBezTo>
                  <a:pt x="605" y="64"/>
                  <a:pt x="609" y="83"/>
                  <a:pt x="613" y="95"/>
                </a:cubicBezTo>
                <a:cubicBezTo>
                  <a:pt x="616" y="106"/>
                  <a:pt x="611" y="113"/>
                  <a:pt x="616" y="117"/>
                </a:cubicBezTo>
                <a:cubicBezTo>
                  <a:pt x="621" y="120"/>
                  <a:pt x="632" y="113"/>
                  <a:pt x="643" y="115"/>
                </a:cubicBezTo>
                <a:cubicBezTo>
                  <a:pt x="654" y="117"/>
                  <a:pt x="668" y="119"/>
                  <a:pt x="681" y="129"/>
                </a:cubicBezTo>
                <a:cubicBezTo>
                  <a:pt x="695" y="138"/>
                  <a:pt x="712" y="156"/>
                  <a:pt x="723" y="172"/>
                </a:cubicBezTo>
                <a:cubicBezTo>
                  <a:pt x="735" y="187"/>
                  <a:pt x="748" y="206"/>
                  <a:pt x="754" y="223"/>
                </a:cubicBezTo>
                <a:cubicBezTo>
                  <a:pt x="759" y="241"/>
                  <a:pt x="762" y="262"/>
                  <a:pt x="759" y="278"/>
                </a:cubicBezTo>
                <a:cubicBezTo>
                  <a:pt x="755" y="295"/>
                  <a:pt x="732" y="313"/>
                  <a:pt x="732" y="321"/>
                </a:cubicBezTo>
                <a:cubicBezTo>
                  <a:pt x="732" y="330"/>
                  <a:pt x="748" y="324"/>
                  <a:pt x="760" y="330"/>
                </a:cubicBezTo>
                <a:cubicBezTo>
                  <a:pt x="773" y="336"/>
                  <a:pt x="794" y="346"/>
                  <a:pt x="807" y="356"/>
                </a:cubicBezTo>
                <a:cubicBezTo>
                  <a:pt x="821" y="366"/>
                  <a:pt x="835" y="380"/>
                  <a:pt x="842" y="394"/>
                </a:cubicBezTo>
                <a:cubicBezTo>
                  <a:pt x="850" y="407"/>
                  <a:pt x="855" y="419"/>
                  <a:pt x="852" y="440"/>
                </a:cubicBezTo>
                <a:cubicBezTo>
                  <a:pt x="850" y="461"/>
                  <a:pt x="835" y="499"/>
                  <a:pt x="827" y="516"/>
                </a:cubicBezTo>
                <a:cubicBezTo>
                  <a:pt x="819" y="533"/>
                  <a:pt x="813" y="536"/>
                  <a:pt x="804" y="542"/>
                </a:cubicBezTo>
                <a:cubicBezTo>
                  <a:pt x="795" y="548"/>
                  <a:pt x="780" y="550"/>
                  <a:pt x="770" y="554"/>
                </a:cubicBezTo>
                <a:cubicBezTo>
                  <a:pt x="760" y="558"/>
                  <a:pt x="753" y="559"/>
                  <a:pt x="745" y="564"/>
                </a:cubicBezTo>
                <a:cubicBezTo>
                  <a:pt x="738" y="569"/>
                  <a:pt x="734" y="577"/>
                  <a:pt x="727" y="586"/>
                </a:cubicBezTo>
                <a:cubicBezTo>
                  <a:pt x="719" y="596"/>
                  <a:pt x="712" y="609"/>
                  <a:pt x="702" y="619"/>
                </a:cubicBezTo>
                <a:cubicBezTo>
                  <a:pt x="692" y="628"/>
                  <a:pt x="682" y="637"/>
                  <a:pt x="666" y="641"/>
                </a:cubicBezTo>
                <a:cubicBezTo>
                  <a:pt x="650" y="645"/>
                  <a:pt x="622" y="645"/>
                  <a:pt x="604" y="643"/>
                </a:cubicBezTo>
                <a:cubicBezTo>
                  <a:pt x="587" y="640"/>
                  <a:pt x="571" y="631"/>
                  <a:pt x="561" y="626"/>
                </a:cubicBezTo>
                <a:cubicBezTo>
                  <a:pt x="551" y="621"/>
                  <a:pt x="551" y="614"/>
                  <a:pt x="546" y="610"/>
                </a:cubicBezTo>
                <a:cubicBezTo>
                  <a:pt x="541" y="607"/>
                  <a:pt x="536" y="605"/>
                  <a:pt x="532" y="607"/>
                </a:cubicBezTo>
                <a:cubicBezTo>
                  <a:pt x="529" y="609"/>
                  <a:pt x="533" y="612"/>
                  <a:pt x="526" y="619"/>
                </a:cubicBezTo>
                <a:cubicBezTo>
                  <a:pt x="518" y="626"/>
                  <a:pt x="506" y="638"/>
                  <a:pt x="489" y="646"/>
                </a:cubicBezTo>
                <a:cubicBezTo>
                  <a:pt x="471" y="655"/>
                  <a:pt x="442" y="668"/>
                  <a:pt x="418" y="670"/>
                </a:cubicBezTo>
                <a:cubicBezTo>
                  <a:pt x="395" y="673"/>
                  <a:pt x="370" y="668"/>
                  <a:pt x="350" y="664"/>
                </a:cubicBezTo>
                <a:cubicBezTo>
                  <a:pt x="329" y="659"/>
                  <a:pt x="312" y="651"/>
                  <a:pt x="299" y="646"/>
                </a:cubicBezTo>
                <a:cubicBezTo>
                  <a:pt x="287" y="642"/>
                  <a:pt x="293" y="634"/>
                  <a:pt x="266" y="634"/>
                </a:cubicBezTo>
                <a:close/>
              </a:path>
            </a:pathLst>
          </a:custGeom>
          <a:gradFill rotWithShape="1">
            <a:gsLst>
              <a:gs pos="0">
                <a:schemeClr val="bg1"/>
              </a:gs>
              <a:gs pos="100000">
                <a:srgbClr val="E0CDA8"/>
              </a:gs>
            </a:gsLst>
            <a:path path="rect">
              <a:fillToRect l="50000" t="50000" r="50000" b="50000"/>
            </a:path>
          </a:gradFill>
          <a:ln w="12700">
            <a:noFill/>
            <a:round/>
            <a:headEnd/>
            <a:tailEnd/>
          </a:ln>
          <a:effectLst>
            <a:prstShdw prst="shdw17" dist="17961" dir="2700000">
              <a:srgbClr val="867B65"/>
            </a:prstShdw>
          </a:effectLst>
        </p:spPr>
        <p:txBody>
          <a:bodyPr wrap="none" lIns="91422" tIns="45711" rIns="91422" bIns="45711" anchor="ctr"/>
          <a:lstStyle/>
          <a:p>
            <a:endParaRPr lang="en-US">
              <a:solidFill>
                <a:srgbClr val="000000"/>
              </a:solidFill>
              <a:cs typeface="+mn-cs"/>
            </a:endParaRPr>
          </a:p>
        </p:txBody>
      </p:sp>
      <p:sp>
        <p:nvSpPr>
          <p:cNvPr id="17" name="AutoShape 26"/>
          <p:cNvSpPr>
            <a:spLocks noChangeArrowheads="1"/>
          </p:cNvSpPr>
          <p:nvPr/>
        </p:nvSpPr>
        <p:spPr bwMode="auto">
          <a:xfrm>
            <a:off x="4753356" y="4475846"/>
            <a:ext cx="2192338" cy="772841"/>
          </a:xfrm>
          <a:prstGeom prst="hexagon">
            <a:avLst>
              <a:gd name="adj" fmla="val 42271"/>
              <a:gd name="vf" fmla="val 115470"/>
            </a:avLst>
          </a:prstGeom>
          <a:gradFill rotWithShape="1">
            <a:gsLst>
              <a:gs pos="0">
                <a:srgbClr val="F6B686"/>
              </a:gs>
              <a:gs pos="100000">
                <a:srgbClr val="FFF5E3"/>
              </a:gs>
            </a:gsLst>
            <a:lin ang="18900000" scaled="1"/>
          </a:gradFill>
          <a:ln w="9525" algn="ctr">
            <a:solidFill>
              <a:srgbClr val="F4A970"/>
            </a:solidFill>
            <a:miter lim="800000"/>
            <a:headEnd/>
            <a:tailEnd/>
          </a:ln>
        </p:spPr>
        <p:txBody>
          <a:bodyPr wrap="none" lIns="91422" tIns="45711" rIns="91422" bIns="45711" anchor="ctr"/>
          <a:lstStyle/>
          <a:p>
            <a:endParaRPr lang="en-US">
              <a:solidFill>
                <a:srgbClr val="000000"/>
              </a:solidFill>
              <a:cs typeface="+mn-cs"/>
            </a:endParaRPr>
          </a:p>
        </p:txBody>
      </p:sp>
      <p:sp>
        <p:nvSpPr>
          <p:cNvPr id="18" name="AutoShape 31"/>
          <p:cNvSpPr>
            <a:spLocks noChangeArrowheads="1"/>
          </p:cNvSpPr>
          <p:nvPr/>
        </p:nvSpPr>
        <p:spPr bwMode="auto">
          <a:xfrm>
            <a:off x="4239789" y="3306134"/>
            <a:ext cx="1566863" cy="156686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19" y="10800"/>
                </a:moveTo>
                <a:cubicBezTo>
                  <a:pt x="1619" y="15871"/>
                  <a:pt x="5729" y="19981"/>
                  <a:pt x="10800" y="19981"/>
                </a:cubicBezTo>
                <a:cubicBezTo>
                  <a:pt x="15871" y="19981"/>
                  <a:pt x="19981" y="15871"/>
                  <a:pt x="19981" y="10800"/>
                </a:cubicBezTo>
                <a:cubicBezTo>
                  <a:pt x="19981" y="5729"/>
                  <a:pt x="15871" y="1619"/>
                  <a:pt x="10800" y="1619"/>
                </a:cubicBezTo>
                <a:cubicBezTo>
                  <a:pt x="5729" y="1619"/>
                  <a:pt x="1619" y="5729"/>
                  <a:pt x="1619" y="10800"/>
                </a:cubicBezTo>
                <a:close/>
              </a:path>
            </a:pathLst>
          </a:custGeom>
          <a:gradFill rotWithShape="1">
            <a:gsLst>
              <a:gs pos="0">
                <a:srgbClr val="748A97"/>
              </a:gs>
              <a:gs pos="50000">
                <a:srgbClr val="A8C7DA"/>
              </a:gs>
              <a:gs pos="100000">
                <a:srgbClr val="C8EDFF"/>
              </a:gs>
            </a:gsLst>
            <a:lin ang="2700000" scaled="1"/>
          </a:gradFill>
          <a:ln w="9525" algn="ctr">
            <a:solidFill>
              <a:srgbClr val="66CCFF"/>
            </a:solidFill>
            <a:round/>
            <a:headEnd/>
            <a:tailEnd/>
          </a:ln>
          <a:effectLst>
            <a:prstShdw prst="shdw17" dist="17961" dir="2700000">
              <a:srgbClr val="946D50"/>
            </a:prstShdw>
          </a:effectLst>
        </p:spPr>
        <p:txBody>
          <a:bodyPr wrap="none" lIns="91422" tIns="45711" rIns="91422" bIns="45711" anchor="ctr"/>
          <a:lstStyle/>
          <a:p>
            <a:endParaRPr lang="en-US">
              <a:solidFill>
                <a:srgbClr val="000000"/>
              </a:solidFill>
              <a:cs typeface="+mn-cs"/>
            </a:endParaRPr>
          </a:p>
        </p:txBody>
      </p:sp>
      <p:sp>
        <p:nvSpPr>
          <p:cNvPr id="19" name="Content Placeholder 77"/>
          <p:cNvSpPr txBox="1">
            <a:spLocks/>
          </p:cNvSpPr>
          <p:nvPr/>
        </p:nvSpPr>
        <p:spPr>
          <a:xfrm>
            <a:off x="135467" y="5392737"/>
            <a:ext cx="8737599" cy="1366413"/>
          </a:xfrm>
          <a:prstGeom prst="rect">
            <a:avLst/>
          </a:prstGeom>
        </p:spPr>
        <p:txBody>
          <a:bodyPr/>
          <a:lstStyle/>
          <a:p>
            <a:pPr marL="225425" indent="-225425">
              <a:spcBef>
                <a:spcPts val="600"/>
              </a:spcBef>
              <a:buClr>
                <a:srgbClr val="C00000"/>
              </a:buClr>
              <a:buFontTx/>
              <a:buChar char="•"/>
              <a:defRPr/>
            </a:pPr>
            <a:r>
              <a:rPr lang="en-US" sz="2200" dirty="0" smtClean="0">
                <a:solidFill>
                  <a:srgbClr val="000000"/>
                </a:solidFill>
                <a:latin typeface="+mn-lt"/>
                <a:cs typeface="+mn-cs"/>
              </a:rPr>
              <a:t>50ms protection, comparable to SDH/</a:t>
            </a:r>
            <a:r>
              <a:rPr lang="en-US" sz="2200" dirty="0" err="1" smtClean="0">
                <a:solidFill>
                  <a:srgbClr val="000000"/>
                </a:solidFill>
                <a:latin typeface="+mn-lt"/>
                <a:cs typeface="+mn-cs"/>
              </a:rPr>
              <a:t>Sonet</a:t>
            </a:r>
            <a:endParaRPr lang="en-US" sz="2200" dirty="0" smtClean="0">
              <a:solidFill>
                <a:srgbClr val="000000"/>
              </a:solidFill>
              <a:latin typeface="+mn-lt"/>
              <a:cs typeface="+mn-cs"/>
            </a:endParaRPr>
          </a:p>
          <a:p>
            <a:pPr marL="225425" indent="-225425">
              <a:spcBef>
                <a:spcPts val="600"/>
              </a:spcBef>
              <a:buClr>
                <a:srgbClr val="C00000"/>
              </a:buClr>
              <a:buFontTx/>
              <a:buChar char="•"/>
              <a:defRPr/>
            </a:pPr>
            <a:r>
              <a:rPr lang="en-US" sz="2200" dirty="0" smtClean="0">
                <a:solidFill>
                  <a:srgbClr val="000000"/>
                </a:solidFill>
                <a:latin typeface="+mn-lt"/>
                <a:cs typeface="+mn-cs"/>
              </a:rPr>
              <a:t>Combine physical port protection and EVC/logical link protection</a:t>
            </a:r>
          </a:p>
          <a:p>
            <a:pPr marL="225425" indent="-225425">
              <a:spcBef>
                <a:spcPts val="600"/>
              </a:spcBef>
              <a:buClr>
                <a:srgbClr val="C00000"/>
              </a:buClr>
              <a:buFontTx/>
              <a:buChar char="•"/>
              <a:defRPr/>
            </a:pPr>
            <a:r>
              <a:rPr lang="en-US" sz="2200" dirty="0" smtClean="0">
                <a:solidFill>
                  <a:srgbClr val="000000"/>
                </a:solidFill>
                <a:latin typeface="+mn-lt"/>
                <a:cs typeface="+mn-cs"/>
              </a:rPr>
              <a:t>Protection can be triggered on physical failures or OAM CC</a:t>
            </a:r>
          </a:p>
        </p:txBody>
      </p:sp>
      <p:sp>
        <p:nvSpPr>
          <p:cNvPr id="20" name="Rectangle 33"/>
          <p:cNvSpPr>
            <a:spLocks noChangeArrowheads="1"/>
          </p:cNvSpPr>
          <p:nvPr/>
        </p:nvSpPr>
        <p:spPr bwMode="auto">
          <a:xfrm>
            <a:off x="2871753" y="3338426"/>
            <a:ext cx="1185862" cy="430887"/>
          </a:xfrm>
          <a:prstGeom prst="rect">
            <a:avLst/>
          </a:prstGeom>
          <a:noFill/>
          <a:ln w="9525">
            <a:noFill/>
            <a:miter lim="800000"/>
            <a:headEnd/>
            <a:tailEnd/>
          </a:ln>
        </p:spPr>
        <p:txBody>
          <a:bodyPr lIns="0" tIns="0" rIns="0" bIns="0">
            <a:spAutoFit/>
          </a:bodyPr>
          <a:lstStyle/>
          <a:p>
            <a:pPr algn="ctr"/>
            <a:r>
              <a:rPr lang="en-US" sz="1400" b="1" dirty="0" smtClean="0">
                <a:solidFill>
                  <a:srgbClr val="2E2C2C"/>
                </a:solidFill>
                <a:cs typeface="+mn-cs"/>
              </a:rPr>
              <a:t>PSN</a:t>
            </a:r>
            <a:endParaRPr lang="en-US" sz="1400" dirty="0">
              <a:solidFill>
                <a:srgbClr val="000000"/>
              </a:solidFill>
              <a:cs typeface="+mn-cs"/>
            </a:endParaRPr>
          </a:p>
          <a:p>
            <a:pPr algn="ctr"/>
            <a:r>
              <a:rPr lang="en-US" sz="1400" dirty="0" smtClean="0">
                <a:solidFill>
                  <a:srgbClr val="2E2C2C"/>
                </a:solidFill>
                <a:cs typeface="+mn-cs"/>
              </a:rPr>
              <a:t>ETH/MPLS</a:t>
            </a:r>
            <a:endParaRPr lang="en-US" sz="1400" dirty="0">
              <a:solidFill>
                <a:srgbClr val="2E2C2C"/>
              </a:solidFill>
              <a:cs typeface="+mn-cs"/>
            </a:endParaRPr>
          </a:p>
        </p:txBody>
      </p:sp>
      <p:sp>
        <p:nvSpPr>
          <p:cNvPr id="21" name="Rectangle 18"/>
          <p:cNvSpPr>
            <a:spLocks noChangeArrowheads="1"/>
          </p:cNvSpPr>
          <p:nvPr/>
        </p:nvSpPr>
        <p:spPr bwMode="auto">
          <a:xfrm>
            <a:off x="4544555" y="2796154"/>
            <a:ext cx="181139" cy="169277"/>
          </a:xfrm>
          <a:prstGeom prst="rect">
            <a:avLst/>
          </a:prstGeom>
          <a:noFill/>
          <a:ln w="9525">
            <a:noFill/>
            <a:miter lim="800000"/>
            <a:headEnd/>
            <a:tailEnd/>
          </a:ln>
        </p:spPr>
        <p:txBody>
          <a:bodyPr wrap="none" lIns="0" tIns="0" rIns="0" bIns="0">
            <a:spAutoFit/>
          </a:bodyPr>
          <a:lstStyle/>
          <a:p>
            <a:pPr algn="ctr"/>
            <a:r>
              <a:rPr lang="en-US" sz="1100" b="1" dirty="0">
                <a:solidFill>
                  <a:srgbClr val="2E2C2C"/>
                </a:solidFill>
                <a:cs typeface="+mn-cs"/>
              </a:rPr>
              <a:t>PE</a:t>
            </a:r>
            <a:endParaRPr lang="en-US" sz="1100" dirty="0">
              <a:solidFill>
                <a:srgbClr val="000000"/>
              </a:solidFill>
              <a:cs typeface="+mn-cs"/>
            </a:endParaRPr>
          </a:p>
        </p:txBody>
      </p:sp>
      <p:sp>
        <p:nvSpPr>
          <p:cNvPr id="22" name="Rectangle 18"/>
          <p:cNvSpPr>
            <a:spLocks noChangeArrowheads="1"/>
          </p:cNvSpPr>
          <p:nvPr/>
        </p:nvSpPr>
        <p:spPr bwMode="auto">
          <a:xfrm>
            <a:off x="5620237" y="3333088"/>
            <a:ext cx="225878" cy="139898"/>
          </a:xfrm>
          <a:prstGeom prst="rect">
            <a:avLst/>
          </a:prstGeom>
          <a:noFill/>
          <a:ln w="9525">
            <a:noFill/>
            <a:miter lim="800000"/>
            <a:headEnd/>
            <a:tailEnd/>
          </a:ln>
        </p:spPr>
        <p:txBody>
          <a:bodyPr wrap="none" lIns="0" tIns="0" rIns="0" bIns="0">
            <a:spAutoFit/>
          </a:bodyPr>
          <a:lstStyle/>
          <a:p>
            <a:pPr algn="ctr"/>
            <a:r>
              <a:rPr lang="en-US" sz="900" dirty="0" smtClean="0">
                <a:solidFill>
                  <a:srgbClr val="2E2C2C"/>
                </a:solidFill>
                <a:cs typeface="+mn-cs"/>
              </a:rPr>
              <a:t>ETX</a:t>
            </a:r>
            <a:endParaRPr lang="en-US" sz="900" dirty="0">
              <a:solidFill>
                <a:srgbClr val="000000"/>
              </a:solidFill>
              <a:cs typeface="+mn-cs"/>
            </a:endParaRPr>
          </a:p>
        </p:txBody>
      </p:sp>
      <p:sp>
        <p:nvSpPr>
          <p:cNvPr id="23" name="Rectangle 18"/>
          <p:cNvSpPr>
            <a:spLocks noChangeArrowheads="1"/>
          </p:cNvSpPr>
          <p:nvPr/>
        </p:nvSpPr>
        <p:spPr bwMode="auto">
          <a:xfrm>
            <a:off x="6567951" y="3770995"/>
            <a:ext cx="471283" cy="169277"/>
          </a:xfrm>
          <a:prstGeom prst="rect">
            <a:avLst/>
          </a:prstGeom>
          <a:noFill/>
          <a:ln w="9525">
            <a:noFill/>
            <a:miter lim="800000"/>
            <a:headEnd/>
            <a:tailEnd/>
          </a:ln>
        </p:spPr>
        <p:txBody>
          <a:bodyPr wrap="none" lIns="0" tIns="0" rIns="0" bIns="0">
            <a:spAutoFit/>
          </a:bodyPr>
          <a:lstStyle/>
          <a:p>
            <a:pPr algn="ctr"/>
            <a:r>
              <a:rPr lang="en-US" sz="1100" b="1" dirty="0" err="1" smtClean="0">
                <a:solidFill>
                  <a:srgbClr val="2E2C2C"/>
                </a:solidFill>
                <a:cs typeface="+mn-cs"/>
              </a:rPr>
              <a:t>eNodeB</a:t>
            </a:r>
            <a:endParaRPr lang="en-US" sz="1100" dirty="0">
              <a:solidFill>
                <a:srgbClr val="000000"/>
              </a:solidFill>
              <a:cs typeface="+mn-cs"/>
            </a:endParaRPr>
          </a:p>
        </p:txBody>
      </p:sp>
      <p:cxnSp>
        <p:nvCxnSpPr>
          <p:cNvPr id="24" name="Straight Connector 96"/>
          <p:cNvCxnSpPr>
            <a:cxnSpLocks noChangeShapeType="1"/>
          </p:cNvCxnSpPr>
          <p:nvPr/>
        </p:nvCxnSpPr>
        <p:spPr bwMode="auto">
          <a:xfrm>
            <a:off x="5972536" y="3659870"/>
            <a:ext cx="731838" cy="1588"/>
          </a:xfrm>
          <a:prstGeom prst="line">
            <a:avLst/>
          </a:prstGeom>
          <a:noFill/>
          <a:ln w="12700" algn="ctr">
            <a:solidFill>
              <a:schemeClr val="tx1"/>
            </a:solidFill>
            <a:round/>
            <a:headEnd/>
            <a:tailEnd/>
          </a:ln>
        </p:spPr>
      </p:cxnSp>
      <p:sp>
        <p:nvSpPr>
          <p:cNvPr id="25" name="Rectangle 18"/>
          <p:cNvSpPr>
            <a:spLocks noChangeArrowheads="1"/>
          </p:cNvSpPr>
          <p:nvPr/>
        </p:nvSpPr>
        <p:spPr bwMode="auto">
          <a:xfrm>
            <a:off x="6249197" y="3474132"/>
            <a:ext cx="257897" cy="153921"/>
          </a:xfrm>
          <a:prstGeom prst="rect">
            <a:avLst/>
          </a:prstGeom>
          <a:noFill/>
          <a:ln w="9525">
            <a:noFill/>
            <a:miter lim="800000"/>
            <a:headEnd/>
            <a:tailEnd/>
          </a:ln>
        </p:spPr>
        <p:txBody>
          <a:bodyPr wrap="none" lIns="0" tIns="0" rIns="0" bIns="0">
            <a:spAutoFit/>
          </a:bodyPr>
          <a:lstStyle/>
          <a:p>
            <a:pPr algn="ctr"/>
            <a:r>
              <a:rPr lang="en-US" sz="1000" dirty="0">
                <a:solidFill>
                  <a:srgbClr val="2E2C2C"/>
                </a:solidFill>
                <a:cs typeface="+mn-cs"/>
              </a:rPr>
              <a:t>ETH</a:t>
            </a:r>
            <a:endParaRPr lang="en-US" sz="1000" dirty="0">
              <a:solidFill>
                <a:srgbClr val="000000"/>
              </a:solidFill>
              <a:cs typeface="+mn-cs"/>
            </a:endParaRPr>
          </a:p>
        </p:txBody>
      </p:sp>
      <p:pic>
        <p:nvPicPr>
          <p:cNvPr id="26" name="Picture 16" descr="nodeb-l"/>
          <p:cNvPicPr>
            <a:picLocks noChangeAspect="1" noChangeArrowheads="1"/>
          </p:cNvPicPr>
          <p:nvPr/>
        </p:nvPicPr>
        <p:blipFill>
          <a:blip r:embed="rId5" cstate="print"/>
          <a:srcRect/>
          <a:stretch>
            <a:fillRect/>
          </a:stretch>
        </p:blipFill>
        <p:spPr bwMode="auto">
          <a:xfrm>
            <a:off x="6624999" y="2832784"/>
            <a:ext cx="393700" cy="930275"/>
          </a:xfrm>
          <a:prstGeom prst="rect">
            <a:avLst/>
          </a:prstGeom>
          <a:noFill/>
          <a:ln w="9525">
            <a:noFill/>
            <a:miter lim="800000"/>
            <a:headEnd/>
            <a:tailEnd/>
          </a:ln>
        </p:spPr>
      </p:pic>
      <p:pic>
        <p:nvPicPr>
          <p:cNvPr id="27" name="Picture 91" descr="rad4"/>
          <p:cNvPicPr>
            <a:picLocks noChangeAspect="1" noChangeArrowheads="1"/>
          </p:cNvPicPr>
          <p:nvPr/>
        </p:nvPicPr>
        <p:blipFill>
          <a:blip r:embed="rId6" cstate="print"/>
          <a:srcRect/>
          <a:stretch>
            <a:fillRect/>
          </a:stretch>
        </p:blipFill>
        <p:spPr bwMode="auto">
          <a:xfrm>
            <a:off x="5475652" y="3486834"/>
            <a:ext cx="558800" cy="223837"/>
          </a:xfrm>
          <a:prstGeom prst="rect">
            <a:avLst/>
          </a:prstGeom>
          <a:noFill/>
          <a:ln w="9525">
            <a:noFill/>
            <a:miter lim="800000"/>
            <a:headEnd/>
            <a:tailEnd/>
          </a:ln>
        </p:spPr>
      </p:pic>
      <p:sp>
        <p:nvSpPr>
          <p:cNvPr id="28" name="Rectangle 18"/>
          <p:cNvSpPr>
            <a:spLocks noChangeArrowheads="1"/>
          </p:cNvSpPr>
          <p:nvPr/>
        </p:nvSpPr>
        <p:spPr bwMode="auto">
          <a:xfrm>
            <a:off x="5218266" y="4934630"/>
            <a:ext cx="225878" cy="139898"/>
          </a:xfrm>
          <a:prstGeom prst="rect">
            <a:avLst/>
          </a:prstGeom>
          <a:noFill/>
          <a:ln w="9525">
            <a:noFill/>
            <a:miter lim="800000"/>
            <a:headEnd/>
            <a:tailEnd/>
          </a:ln>
        </p:spPr>
        <p:txBody>
          <a:bodyPr wrap="none" lIns="0" tIns="0" rIns="0" bIns="0">
            <a:spAutoFit/>
          </a:bodyPr>
          <a:lstStyle/>
          <a:p>
            <a:pPr algn="ctr"/>
            <a:r>
              <a:rPr lang="en-US" sz="900" dirty="0" smtClean="0">
                <a:solidFill>
                  <a:srgbClr val="2E2C2C"/>
                </a:solidFill>
                <a:cs typeface="+mn-cs"/>
              </a:rPr>
              <a:t>ETX</a:t>
            </a:r>
            <a:endParaRPr lang="en-US" sz="900" dirty="0">
              <a:solidFill>
                <a:srgbClr val="000000"/>
              </a:solidFill>
              <a:cs typeface="+mn-cs"/>
            </a:endParaRPr>
          </a:p>
        </p:txBody>
      </p:sp>
      <p:sp>
        <p:nvSpPr>
          <p:cNvPr id="29" name="Rectangle 18"/>
          <p:cNvSpPr>
            <a:spLocks noChangeArrowheads="1"/>
          </p:cNvSpPr>
          <p:nvPr/>
        </p:nvSpPr>
        <p:spPr bwMode="auto">
          <a:xfrm>
            <a:off x="6062351" y="4987019"/>
            <a:ext cx="471283" cy="169277"/>
          </a:xfrm>
          <a:prstGeom prst="rect">
            <a:avLst/>
          </a:prstGeom>
          <a:noFill/>
          <a:ln w="9525">
            <a:noFill/>
            <a:miter lim="800000"/>
            <a:headEnd/>
            <a:tailEnd/>
          </a:ln>
        </p:spPr>
        <p:txBody>
          <a:bodyPr wrap="none" lIns="0" tIns="0" rIns="0" bIns="0">
            <a:spAutoFit/>
          </a:bodyPr>
          <a:lstStyle/>
          <a:p>
            <a:pPr algn="ctr"/>
            <a:r>
              <a:rPr lang="en-US" sz="1100" b="1" dirty="0" err="1" smtClean="0">
                <a:solidFill>
                  <a:srgbClr val="2E2C2C"/>
                </a:solidFill>
                <a:cs typeface="+mn-cs"/>
              </a:rPr>
              <a:t>eNodeB</a:t>
            </a:r>
            <a:endParaRPr lang="en-US" sz="1100" dirty="0">
              <a:solidFill>
                <a:srgbClr val="000000"/>
              </a:solidFill>
              <a:cs typeface="+mn-cs"/>
            </a:endParaRPr>
          </a:p>
        </p:txBody>
      </p:sp>
      <p:cxnSp>
        <p:nvCxnSpPr>
          <p:cNvPr id="30" name="Straight Connector 52"/>
          <p:cNvCxnSpPr>
            <a:cxnSpLocks noChangeShapeType="1"/>
          </p:cNvCxnSpPr>
          <p:nvPr/>
        </p:nvCxnSpPr>
        <p:spPr bwMode="auto">
          <a:xfrm>
            <a:off x="5466148" y="4877480"/>
            <a:ext cx="731837" cy="1587"/>
          </a:xfrm>
          <a:prstGeom prst="line">
            <a:avLst/>
          </a:prstGeom>
          <a:noFill/>
          <a:ln w="12700" algn="ctr">
            <a:solidFill>
              <a:schemeClr val="tx1"/>
            </a:solidFill>
            <a:round/>
            <a:headEnd/>
            <a:tailEnd/>
          </a:ln>
        </p:spPr>
      </p:cxnSp>
      <p:sp>
        <p:nvSpPr>
          <p:cNvPr id="31" name="Rectangle 18"/>
          <p:cNvSpPr>
            <a:spLocks noChangeArrowheads="1"/>
          </p:cNvSpPr>
          <p:nvPr/>
        </p:nvSpPr>
        <p:spPr bwMode="auto">
          <a:xfrm>
            <a:off x="5743959" y="4690157"/>
            <a:ext cx="255588" cy="153987"/>
          </a:xfrm>
          <a:prstGeom prst="rect">
            <a:avLst/>
          </a:prstGeom>
          <a:noFill/>
          <a:ln w="9525">
            <a:noFill/>
            <a:miter lim="800000"/>
            <a:headEnd/>
            <a:tailEnd/>
          </a:ln>
        </p:spPr>
        <p:txBody>
          <a:bodyPr wrap="none" lIns="0" tIns="0" rIns="0" bIns="0">
            <a:spAutoFit/>
          </a:bodyPr>
          <a:lstStyle/>
          <a:p>
            <a:pPr algn="ctr"/>
            <a:r>
              <a:rPr lang="en-US" sz="1000" dirty="0">
                <a:solidFill>
                  <a:srgbClr val="2E2C2C"/>
                </a:solidFill>
                <a:cs typeface="+mn-cs"/>
              </a:rPr>
              <a:t>ETH</a:t>
            </a:r>
            <a:endParaRPr lang="en-US" sz="1000" dirty="0">
              <a:solidFill>
                <a:srgbClr val="000000"/>
              </a:solidFill>
              <a:cs typeface="+mn-cs"/>
            </a:endParaRPr>
          </a:p>
        </p:txBody>
      </p:sp>
      <p:pic>
        <p:nvPicPr>
          <p:cNvPr id="32" name="Picture 16" descr="nodeb-l"/>
          <p:cNvPicPr>
            <a:picLocks noChangeAspect="1" noChangeArrowheads="1"/>
          </p:cNvPicPr>
          <p:nvPr/>
        </p:nvPicPr>
        <p:blipFill>
          <a:blip r:embed="rId5" cstate="print"/>
          <a:srcRect/>
          <a:stretch>
            <a:fillRect/>
          </a:stretch>
        </p:blipFill>
        <p:spPr bwMode="auto">
          <a:xfrm>
            <a:off x="6118606" y="4050393"/>
            <a:ext cx="393700" cy="930275"/>
          </a:xfrm>
          <a:prstGeom prst="rect">
            <a:avLst/>
          </a:prstGeom>
          <a:noFill/>
          <a:ln w="9525">
            <a:noFill/>
            <a:miter lim="800000"/>
            <a:headEnd/>
            <a:tailEnd/>
          </a:ln>
        </p:spPr>
      </p:pic>
      <p:pic>
        <p:nvPicPr>
          <p:cNvPr id="33" name="Picture 91" descr="rad4"/>
          <p:cNvPicPr>
            <a:picLocks noChangeAspect="1" noChangeArrowheads="1"/>
          </p:cNvPicPr>
          <p:nvPr/>
        </p:nvPicPr>
        <p:blipFill>
          <a:blip r:embed="rId6" cstate="print"/>
          <a:srcRect/>
          <a:stretch>
            <a:fillRect/>
          </a:stretch>
        </p:blipFill>
        <p:spPr bwMode="auto">
          <a:xfrm>
            <a:off x="5051806" y="4677460"/>
            <a:ext cx="558800" cy="223837"/>
          </a:xfrm>
          <a:prstGeom prst="rect">
            <a:avLst/>
          </a:prstGeom>
          <a:noFill/>
          <a:ln w="9525">
            <a:noFill/>
            <a:miter lim="800000"/>
            <a:headEnd/>
            <a:tailEnd/>
          </a:ln>
        </p:spPr>
      </p:pic>
      <p:pic>
        <p:nvPicPr>
          <p:cNvPr id="34" name="Picture 36" descr="router"/>
          <p:cNvPicPr>
            <a:picLocks noChangeAspect="1" noChangeArrowheads="1"/>
          </p:cNvPicPr>
          <p:nvPr/>
        </p:nvPicPr>
        <p:blipFill>
          <a:blip r:embed="rId7" cstate="print"/>
          <a:srcRect/>
          <a:stretch>
            <a:fillRect/>
          </a:stretch>
        </p:blipFill>
        <p:spPr bwMode="auto">
          <a:xfrm>
            <a:off x="3986631" y="3760249"/>
            <a:ext cx="454025" cy="333375"/>
          </a:xfrm>
          <a:prstGeom prst="rect">
            <a:avLst/>
          </a:prstGeom>
          <a:noFill/>
          <a:ln w="9525">
            <a:noFill/>
            <a:miter lim="800000"/>
            <a:headEnd/>
            <a:tailEnd/>
          </a:ln>
        </p:spPr>
      </p:pic>
      <p:sp>
        <p:nvSpPr>
          <p:cNvPr id="35" name="Rectangle 18"/>
          <p:cNvSpPr>
            <a:spLocks noChangeArrowheads="1"/>
          </p:cNvSpPr>
          <p:nvPr/>
        </p:nvSpPr>
        <p:spPr bwMode="auto">
          <a:xfrm>
            <a:off x="4137364" y="3596736"/>
            <a:ext cx="181139" cy="169277"/>
          </a:xfrm>
          <a:prstGeom prst="rect">
            <a:avLst/>
          </a:prstGeom>
          <a:noFill/>
          <a:ln w="9525">
            <a:noFill/>
            <a:miter lim="800000"/>
            <a:headEnd/>
            <a:tailEnd/>
          </a:ln>
        </p:spPr>
        <p:txBody>
          <a:bodyPr wrap="none" lIns="0" tIns="0" rIns="0" bIns="0">
            <a:spAutoFit/>
          </a:bodyPr>
          <a:lstStyle/>
          <a:p>
            <a:pPr algn="ctr"/>
            <a:r>
              <a:rPr lang="en-US" sz="1100" b="1" dirty="0">
                <a:solidFill>
                  <a:srgbClr val="2E2C2C"/>
                </a:solidFill>
                <a:cs typeface="+mn-cs"/>
              </a:rPr>
              <a:t>PE</a:t>
            </a:r>
            <a:endParaRPr lang="en-US" sz="1100" dirty="0">
              <a:solidFill>
                <a:srgbClr val="000000"/>
              </a:solidFill>
              <a:cs typeface="+mn-cs"/>
            </a:endParaRPr>
          </a:p>
        </p:txBody>
      </p:sp>
      <p:pic>
        <p:nvPicPr>
          <p:cNvPr id="36" name="Picture 36" descr="router"/>
          <p:cNvPicPr>
            <a:picLocks noChangeAspect="1" noChangeArrowheads="1"/>
          </p:cNvPicPr>
          <p:nvPr/>
        </p:nvPicPr>
        <p:blipFill>
          <a:blip r:embed="rId7" cstate="print"/>
          <a:srcRect/>
          <a:stretch>
            <a:fillRect/>
          </a:stretch>
        </p:blipFill>
        <p:spPr bwMode="auto">
          <a:xfrm>
            <a:off x="4000922" y="2475965"/>
            <a:ext cx="454025" cy="334963"/>
          </a:xfrm>
          <a:prstGeom prst="rect">
            <a:avLst/>
          </a:prstGeom>
          <a:noFill/>
          <a:ln w="9525">
            <a:noFill/>
            <a:miter lim="800000"/>
            <a:headEnd/>
            <a:tailEnd/>
          </a:ln>
        </p:spPr>
      </p:pic>
      <p:sp>
        <p:nvSpPr>
          <p:cNvPr id="37" name="Rectangle 18"/>
          <p:cNvSpPr>
            <a:spLocks noChangeArrowheads="1"/>
          </p:cNvSpPr>
          <p:nvPr/>
        </p:nvSpPr>
        <p:spPr bwMode="auto">
          <a:xfrm>
            <a:off x="4260395" y="2314039"/>
            <a:ext cx="181140" cy="169277"/>
          </a:xfrm>
          <a:prstGeom prst="rect">
            <a:avLst/>
          </a:prstGeom>
          <a:noFill/>
          <a:ln w="9525">
            <a:noFill/>
            <a:miter lim="800000"/>
            <a:headEnd/>
            <a:tailEnd/>
          </a:ln>
        </p:spPr>
        <p:txBody>
          <a:bodyPr wrap="none" lIns="0" tIns="0" rIns="0" bIns="0">
            <a:spAutoFit/>
          </a:bodyPr>
          <a:lstStyle/>
          <a:p>
            <a:pPr algn="ctr"/>
            <a:r>
              <a:rPr lang="en-US" sz="1100" b="1" dirty="0">
                <a:solidFill>
                  <a:srgbClr val="2E2C2C"/>
                </a:solidFill>
                <a:cs typeface="+mn-cs"/>
              </a:rPr>
              <a:t>PE</a:t>
            </a:r>
            <a:endParaRPr lang="en-US" sz="1100" dirty="0">
              <a:solidFill>
                <a:srgbClr val="000000"/>
              </a:solidFill>
              <a:cs typeface="+mn-cs"/>
            </a:endParaRPr>
          </a:p>
        </p:txBody>
      </p:sp>
      <p:sp>
        <p:nvSpPr>
          <p:cNvPr id="38" name="Rectangle 18"/>
          <p:cNvSpPr>
            <a:spLocks noChangeArrowheads="1"/>
          </p:cNvSpPr>
          <p:nvPr/>
        </p:nvSpPr>
        <p:spPr bwMode="auto">
          <a:xfrm>
            <a:off x="3235879" y="2302924"/>
            <a:ext cx="181139" cy="169277"/>
          </a:xfrm>
          <a:prstGeom prst="rect">
            <a:avLst/>
          </a:prstGeom>
          <a:noFill/>
          <a:ln w="9525">
            <a:noFill/>
            <a:miter lim="800000"/>
            <a:headEnd/>
            <a:tailEnd/>
          </a:ln>
        </p:spPr>
        <p:txBody>
          <a:bodyPr wrap="none" lIns="0" tIns="0" rIns="0" bIns="0">
            <a:spAutoFit/>
          </a:bodyPr>
          <a:lstStyle/>
          <a:p>
            <a:pPr algn="ctr"/>
            <a:r>
              <a:rPr lang="en-US" sz="1100" b="1" dirty="0">
                <a:solidFill>
                  <a:srgbClr val="2E2C2C"/>
                </a:solidFill>
                <a:cs typeface="+mn-cs"/>
              </a:rPr>
              <a:t>PE</a:t>
            </a:r>
            <a:endParaRPr lang="en-US" sz="1100" dirty="0">
              <a:solidFill>
                <a:srgbClr val="000000"/>
              </a:solidFill>
              <a:cs typeface="+mn-cs"/>
            </a:endParaRPr>
          </a:p>
        </p:txBody>
      </p:sp>
      <p:pic>
        <p:nvPicPr>
          <p:cNvPr id="39" name="Picture 36" descr="router"/>
          <p:cNvPicPr>
            <a:picLocks noChangeAspect="1" noChangeArrowheads="1"/>
          </p:cNvPicPr>
          <p:nvPr/>
        </p:nvPicPr>
        <p:blipFill>
          <a:blip r:embed="rId7" cstate="print"/>
          <a:srcRect/>
          <a:stretch>
            <a:fillRect/>
          </a:stretch>
        </p:blipFill>
        <p:spPr bwMode="auto">
          <a:xfrm>
            <a:off x="3224634" y="2464847"/>
            <a:ext cx="454025" cy="334962"/>
          </a:xfrm>
          <a:prstGeom prst="rect">
            <a:avLst/>
          </a:prstGeom>
          <a:noFill/>
          <a:ln w="9525">
            <a:noFill/>
            <a:miter lim="800000"/>
            <a:headEnd/>
            <a:tailEnd/>
          </a:ln>
        </p:spPr>
      </p:pic>
      <p:grpSp>
        <p:nvGrpSpPr>
          <p:cNvPr id="2" name="Group 78"/>
          <p:cNvGrpSpPr/>
          <p:nvPr/>
        </p:nvGrpSpPr>
        <p:grpSpPr>
          <a:xfrm>
            <a:off x="908502" y="1456208"/>
            <a:ext cx="2781425" cy="738664"/>
            <a:chOff x="999351" y="1601825"/>
            <a:chExt cx="3059568" cy="812530"/>
          </a:xfrm>
        </p:grpSpPr>
        <p:sp>
          <p:nvSpPr>
            <p:cNvPr id="41" name="Rectangle 33"/>
            <p:cNvSpPr>
              <a:spLocks noChangeArrowheads="1"/>
            </p:cNvSpPr>
            <p:nvPr/>
          </p:nvSpPr>
          <p:spPr bwMode="auto">
            <a:xfrm>
              <a:off x="999351" y="1601825"/>
              <a:ext cx="1636666" cy="812530"/>
            </a:xfrm>
            <a:prstGeom prst="rect">
              <a:avLst/>
            </a:prstGeom>
            <a:noFill/>
            <a:ln w="9525">
              <a:solidFill>
                <a:schemeClr val="accent1"/>
              </a:solidFill>
              <a:miter lim="800000"/>
              <a:headEnd/>
              <a:tailEnd/>
            </a:ln>
          </p:spPr>
          <p:txBody>
            <a:bodyPr wrap="square" lIns="0" tIns="0" rIns="0" bIns="0">
              <a:spAutoFit/>
            </a:bodyPr>
            <a:lstStyle/>
            <a:p>
              <a:pPr algn="ctr"/>
              <a:r>
                <a:rPr lang="en-US" sz="1600" b="1" dirty="0" smtClean="0">
                  <a:solidFill>
                    <a:srgbClr val="024DF4"/>
                  </a:solidFill>
                  <a:cs typeface="+mn-cs"/>
                </a:rPr>
                <a:t>Port</a:t>
              </a:r>
            </a:p>
            <a:p>
              <a:pPr algn="ctr"/>
              <a:r>
                <a:rPr lang="en-US" sz="1600" b="1" dirty="0" smtClean="0">
                  <a:solidFill>
                    <a:srgbClr val="024DF4"/>
                  </a:solidFill>
                  <a:cs typeface="+mn-cs"/>
                </a:rPr>
                <a:t>Protection</a:t>
              </a:r>
            </a:p>
            <a:p>
              <a:pPr algn="ctr"/>
              <a:r>
                <a:rPr lang="en-US" sz="1600" b="1" dirty="0" smtClean="0">
                  <a:solidFill>
                    <a:srgbClr val="024DF4"/>
                  </a:solidFill>
                  <a:cs typeface="+mn-cs"/>
                </a:rPr>
                <a:t>Dual Homing</a:t>
              </a:r>
            </a:p>
          </p:txBody>
        </p:sp>
        <p:cxnSp>
          <p:nvCxnSpPr>
            <p:cNvPr id="42" name="Straight Arrow Connector 83"/>
            <p:cNvCxnSpPr>
              <a:cxnSpLocks noChangeShapeType="1"/>
              <a:stCxn id="41" idx="3"/>
              <a:endCxn id="54" idx="2"/>
            </p:cNvCxnSpPr>
            <p:nvPr/>
          </p:nvCxnSpPr>
          <p:spPr bwMode="auto">
            <a:xfrm>
              <a:off x="2636017" y="2008090"/>
              <a:ext cx="1422902" cy="308387"/>
            </a:xfrm>
            <a:prstGeom prst="straightConnector1">
              <a:avLst/>
            </a:prstGeom>
            <a:noFill/>
            <a:ln w="38100" algn="ctr">
              <a:solidFill>
                <a:schemeClr val="accent1"/>
              </a:solidFill>
              <a:prstDash val="sysDash"/>
              <a:round/>
              <a:headEnd/>
              <a:tailEnd type="arrow" w="med" len="med"/>
            </a:ln>
          </p:spPr>
        </p:cxnSp>
      </p:grpSp>
      <p:sp>
        <p:nvSpPr>
          <p:cNvPr id="43" name="AutoShape 69"/>
          <p:cNvSpPr>
            <a:spLocks noChangeArrowheads="1"/>
          </p:cNvSpPr>
          <p:nvPr/>
        </p:nvSpPr>
        <p:spPr bwMode="auto">
          <a:xfrm flipH="1">
            <a:off x="6269292" y="1932321"/>
            <a:ext cx="1969944" cy="848591"/>
          </a:xfrm>
          <a:prstGeom prst="roundRect">
            <a:avLst>
              <a:gd name="adj" fmla="val 16667"/>
            </a:avLst>
          </a:prstGeom>
          <a:gradFill rotWithShape="1">
            <a:gsLst>
              <a:gs pos="0">
                <a:schemeClr val="bg1"/>
              </a:gs>
              <a:gs pos="100000">
                <a:srgbClr val="B7D9E5"/>
              </a:gs>
            </a:gsLst>
            <a:lin ang="5400000" scaled="1"/>
          </a:gradFill>
          <a:ln w="12700">
            <a:solidFill>
              <a:srgbClr val="84BDD6"/>
            </a:solidFill>
            <a:round/>
            <a:headEnd/>
            <a:tailEnd/>
          </a:ln>
        </p:spPr>
        <p:txBody>
          <a:bodyPr wrap="none" lIns="100564" tIns="50282" rIns="100564" bIns="50282" anchor="ctr"/>
          <a:lstStyle/>
          <a:p>
            <a:pPr algn="ctr" defTabSz="1005698"/>
            <a:endParaRPr lang="en-US" sz="2000" dirty="0">
              <a:solidFill>
                <a:srgbClr val="000000"/>
              </a:solidFill>
              <a:cs typeface="+mn-cs"/>
            </a:endParaRPr>
          </a:p>
        </p:txBody>
      </p:sp>
      <p:sp>
        <p:nvSpPr>
          <p:cNvPr id="44" name="Text Box 73"/>
          <p:cNvSpPr txBox="1">
            <a:spLocks noChangeArrowheads="1"/>
          </p:cNvSpPr>
          <p:nvPr/>
        </p:nvSpPr>
        <p:spPr bwMode="auto">
          <a:xfrm flipH="1">
            <a:off x="7595043" y="2127279"/>
            <a:ext cx="444500" cy="243897"/>
          </a:xfrm>
          <a:prstGeom prst="rect">
            <a:avLst/>
          </a:prstGeom>
          <a:noFill/>
          <a:ln w="12700">
            <a:noFill/>
            <a:miter lim="800000"/>
            <a:headEnd/>
            <a:tailEnd/>
          </a:ln>
        </p:spPr>
        <p:txBody>
          <a:bodyPr wrap="none" lIns="100499" tIns="50249" rIns="100499" bIns="50249"/>
          <a:lstStyle/>
          <a:p>
            <a:pPr algn="ctr" defTabSz="1005698"/>
            <a:r>
              <a:rPr lang="en-US" sz="1100" b="1" dirty="0">
                <a:solidFill>
                  <a:srgbClr val="000000"/>
                </a:solidFill>
                <a:cs typeface="+mn-cs"/>
              </a:rPr>
              <a:t>CPE</a:t>
            </a:r>
          </a:p>
        </p:txBody>
      </p:sp>
      <p:sp>
        <p:nvSpPr>
          <p:cNvPr id="45" name="Text Box 74"/>
          <p:cNvSpPr txBox="1">
            <a:spLocks noChangeArrowheads="1"/>
          </p:cNvSpPr>
          <p:nvPr/>
        </p:nvSpPr>
        <p:spPr bwMode="auto">
          <a:xfrm flipH="1">
            <a:off x="7095706" y="2317778"/>
            <a:ext cx="411306" cy="229465"/>
          </a:xfrm>
          <a:prstGeom prst="rect">
            <a:avLst/>
          </a:prstGeom>
          <a:noFill/>
          <a:ln w="12700">
            <a:noFill/>
            <a:miter lim="800000"/>
            <a:headEnd/>
            <a:tailEnd/>
          </a:ln>
        </p:spPr>
        <p:txBody>
          <a:bodyPr wrap="none" lIns="100499" tIns="50249" rIns="100499" bIns="50249"/>
          <a:lstStyle/>
          <a:p>
            <a:pPr algn="ctr" defTabSz="1005698"/>
            <a:r>
              <a:rPr lang="en-US" sz="1000" dirty="0" smtClean="0">
                <a:solidFill>
                  <a:srgbClr val="000000"/>
                </a:solidFill>
                <a:cs typeface="+mn-cs"/>
              </a:rPr>
              <a:t>ETH</a:t>
            </a:r>
            <a:endParaRPr lang="en-US" sz="1000" dirty="0">
              <a:solidFill>
                <a:srgbClr val="000000"/>
              </a:solidFill>
              <a:cs typeface="+mn-cs"/>
            </a:endParaRPr>
          </a:p>
        </p:txBody>
      </p:sp>
      <p:sp>
        <p:nvSpPr>
          <p:cNvPr id="46" name="Text Box 77"/>
          <p:cNvSpPr txBox="1">
            <a:spLocks noChangeArrowheads="1"/>
          </p:cNvSpPr>
          <p:nvPr/>
        </p:nvSpPr>
        <p:spPr bwMode="auto">
          <a:xfrm flipH="1">
            <a:off x="6364012" y="2167688"/>
            <a:ext cx="684068" cy="245341"/>
          </a:xfrm>
          <a:prstGeom prst="rect">
            <a:avLst/>
          </a:prstGeom>
          <a:noFill/>
          <a:ln w="12700">
            <a:noFill/>
            <a:miter lim="800000"/>
            <a:headEnd/>
            <a:tailEnd/>
          </a:ln>
        </p:spPr>
        <p:txBody>
          <a:bodyPr wrap="none" lIns="100499" tIns="50249" rIns="100499" bIns="50249"/>
          <a:lstStyle/>
          <a:p>
            <a:pPr algn="ctr" defTabSz="1005698">
              <a:lnSpc>
                <a:spcPct val="110000"/>
              </a:lnSpc>
            </a:pPr>
            <a:r>
              <a:rPr lang="en-US" sz="900" dirty="0">
                <a:solidFill>
                  <a:srgbClr val="000000"/>
                </a:solidFill>
                <a:cs typeface="+mn-cs"/>
              </a:rPr>
              <a:t>ETX</a:t>
            </a:r>
          </a:p>
        </p:txBody>
      </p:sp>
      <p:cxnSp>
        <p:nvCxnSpPr>
          <p:cNvPr id="47" name="Straight Connector 82"/>
          <p:cNvCxnSpPr>
            <a:cxnSpLocks noChangeShapeType="1"/>
          </p:cNvCxnSpPr>
          <p:nvPr/>
        </p:nvCxnSpPr>
        <p:spPr bwMode="auto">
          <a:xfrm>
            <a:off x="6929007" y="2525147"/>
            <a:ext cx="731837" cy="1587"/>
          </a:xfrm>
          <a:prstGeom prst="line">
            <a:avLst/>
          </a:prstGeom>
          <a:noFill/>
          <a:ln w="12700" algn="ctr">
            <a:solidFill>
              <a:schemeClr val="tx1"/>
            </a:solidFill>
            <a:round/>
            <a:headEnd/>
            <a:tailEnd/>
          </a:ln>
        </p:spPr>
      </p:cxnSp>
      <p:pic>
        <p:nvPicPr>
          <p:cNvPr id="48" name="Picture 72" descr="accsdv"/>
          <p:cNvPicPr>
            <a:picLocks noChangeAspect="1" noChangeArrowheads="1"/>
          </p:cNvPicPr>
          <p:nvPr/>
        </p:nvPicPr>
        <p:blipFill>
          <a:blip r:embed="rId3" cstate="print"/>
          <a:srcRect/>
          <a:stretch>
            <a:fillRect/>
          </a:stretch>
        </p:blipFill>
        <p:spPr bwMode="auto">
          <a:xfrm>
            <a:off x="7567626" y="2346639"/>
            <a:ext cx="499341" cy="255443"/>
          </a:xfrm>
          <a:prstGeom prst="rect">
            <a:avLst/>
          </a:prstGeom>
          <a:noFill/>
          <a:ln w="9525">
            <a:noFill/>
            <a:miter lim="800000"/>
            <a:headEnd/>
            <a:tailEnd/>
          </a:ln>
        </p:spPr>
      </p:pic>
      <p:sp>
        <p:nvSpPr>
          <p:cNvPr id="49" name="Text Box 75"/>
          <p:cNvSpPr txBox="1">
            <a:spLocks noChangeArrowheads="1"/>
          </p:cNvSpPr>
          <p:nvPr/>
        </p:nvSpPr>
        <p:spPr bwMode="auto">
          <a:xfrm flipH="1">
            <a:off x="6359805" y="1933010"/>
            <a:ext cx="1851602" cy="277091"/>
          </a:xfrm>
          <a:prstGeom prst="rect">
            <a:avLst/>
          </a:prstGeom>
          <a:noFill/>
          <a:ln w="9525">
            <a:noFill/>
            <a:miter lim="800000"/>
            <a:headEnd/>
            <a:tailEnd/>
          </a:ln>
        </p:spPr>
        <p:txBody>
          <a:bodyPr lIns="100522" tIns="50261" rIns="100522" bIns="50261"/>
          <a:lstStyle/>
          <a:p>
            <a:pPr algn="ctr" defTabSz="1005698"/>
            <a:r>
              <a:rPr lang="en-US" sz="1400" b="1" dirty="0">
                <a:solidFill>
                  <a:srgbClr val="000000"/>
                </a:solidFill>
                <a:cs typeface="+mn-cs"/>
              </a:rPr>
              <a:t>Customer Premises</a:t>
            </a:r>
          </a:p>
        </p:txBody>
      </p:sp>
      <p:cxnSp>
        <p:nvCxnSpPr>
          <p:cNvPr id="50" name="Elbow Connector 68"/>
          <p:cNvCxnSpPr>
            <a:cxnSpLocks noChangeShapeType="1"/>
            <a:stCxn id="53" idx="3"/>
          </p:cNvCxnSpPr>
          <p:nvPr/>
        </p:nvCxnSpPr>
        <p:spPr bwMode="auto">
          <a:xfrm flipV="1">
            <a:off x="4848645" y="2547367"/>
            <a:ext cx="1747027" cy="574088"/>
          </a:xfrm>
          <a:prstGeom prst="bentConnector3">
            <a:avLst>
              <a:gd name="adj1" fmla="val 50000"/>
            </a:avLst>
          </a:prstGeom>
          <a:noFill/>
          <a:ln w="12700" algn="ctr">
            <a:solidFill>
              <a:schemeClr val="tx1"/>
            </a:solidFill>
            <a:prstDash val="dash"/>
            <a:round/>
            <a:headEnd/>
            <a:tailEnd/>
          </a:ln>
        </p:spPr>
      </p:cxnSp>
      <p:cxnSp>
        <p:nvCxnSpPr>
          <p:cNvPr id="51" name="Elbow Connector 104"/>
          <p:cNvCxnSpPr>
            <a:cxnSpLocks noChangeShapeType="1"/>
          </p:cNvCxnSpPr>
          <p:nvPr/>
        </p:nvCxnSpPr>
        <p:spPr bwMode="auto">
          <a:xfrm flipV="1">
            <a:off x="4668095" y="2450990"/>
            <a:ext cx="1879387" cy="602371"/>
          </a:xfrm>
          <a:prstGeom prst="bentConnector3">
            <a:avLst>
              <a:gd name="adj1" fmla="val 50000"/>
            </a:avLst>
          </a:prstGeom>
          <a:noFill/>
          <a:ln w="12700" algn="ctr">
            <a:solidFill>
              <a:schemeClr val="tx1"/>
            </a:solidFill>
            <a:round/>
            <a:headEnd/>
            <a:tailEnd/>
          </a:ln>
        </p:spPr>
      </p:cxnSp>
      <p:pic>
        <p:nvPicPr>
          <p:cNvPr id="52" name="Picture 85" descr="rad6"/>
          <p:cNvPicPr>
            <a:picLocks noChangeAspect="1" noChangeArrowheads="1"/>
          </p:cNvPicPr>
          <p:nvPr/>
        </p:nvPicPr>
        <p:blipFill>
          <a:blip r:embed="rId4" cstate="print"/>
          <a:srcRect/>
          <a:stretch>
            <a:fillRect/>
          </a:stretch>
        </p:blipFill>
        <p:spPr bwMode="auto">
          <a:xfrm>
            <a:off x="6346690" y="2374062"/>
            <a:ext cx="699944" cy="220807"/>
          </a:xfrm>
          <a:prstGeom prst="rect">
            <a:avLst/>
          </a:prstGeom>
          <a:noFill/>
          <a:ln w="9525">
            <a:noFill/>
            <a:miter lim="800000"/>
            <a:headEnd/>
            <a:tailEnd/>
          </a:ln>
        </p:spPr>
      </p:pic>
      <p:pic>
        <p:nvPicPr>
          <p:cNvPr id="53" name="Picture 36" descr="router"/>
          <p:cNvPicPr>
            <a:picLocks noChangeAspect="1" noChangeArrowheads="1"/>
          </p:cNvPicPr>
          <p:nvPr/>
        </p:nvPicPr>
        <p:blipFill>
          <a:blip r:embed="rId7" cstate="print"/>
          <a:srcRect/>
          <a:stretch>
            <a:fillRect/>
          </a:stretch>
        </p:blipFill>
        <p:spPr bwMode="auto">
          <a:xfrm>
            <a:off x="4394619" y="2953974"/>
            <a:ext cx="454025" cy="334962"/>
          </a:xfrm>
          <a:prstGeom prst="rect">
            <a:avLst/>
          </a:prstGeom>
          <a:noFill/>
          <a:ln w="9525">
            <a:noFill/>
            <a:miter lim="800000"/>
            <a:headEnd/>
            <a:tailEnd/>
          </a:ln>
        </p:spPr>
      </p:pic>
      <p:sp>
        <p:nvSpPr>
          <p:cNvPr id="54" name="Oval 53"/>
          <p:cNvSpPr/>
          <p:nvPr/>
        </p:nvSpPr>
        <p:spPr bwMode="auto">
          <a:xfrm>
            <a:off x="3689927" y="2077028"/>
            <a:ext cx="346364" cy="57727"/>
          </a:xfrm>
          <a:prstGeom prst="ellipse">
            <a:avLst/>
          </a:prstGeom>
          <a:noFill/>
          <a:ln w="12700" cap="flat" cmpd="sng" algn="ctr">
            <a:solidFill>
              <a:schemeClr val="tx1"/>
            </a:solidFill>
            <a:prstDash val="solid"/>
            <a:round/>
            <a:headEnd type="none" w="med" len="med"/>
            <a:tailEnd type="none" w="med" len="med"/>
          </a:ln>
          <a:effectLst/>
        </p:spPr>
        <p:txBody>
          <a:bodyPr vert="horz" wrap="square" lIns="83111" tIns="41555" rIns="83111" bIns="41555" numCol="1" rtlCol="0" anchor="t" anchorCtr="0" compatLnSpc="1">
            <a:prstTxWarp prst="textNoShape">
              <a:avLst/>
            </a:prstTxWarp>
          </a:bodyPr>
          <a:lstStyle/>
          <a:p>
            <a:pPr defTabSz="831107"/>
            <a:endParaRPr lang="en-US" sz="2200" b="1" dirty="0" smtClean="0">
              <a:solidFill>
                <a:srgbClr val="000000"/>
              </a:solidFill>
              <a:latin typeface="Times New Roman" pitchFamily="18" charset="0"/>
              <a:cs typeface="+mn-cs"/>
            </a:endParaRPr>
          </a:p>
        </p:txBody>
      </p:sp>
      <p:grpSp>
        <p:nvGrpSpPr>
          <p:cNvPr id="3" name="Group 88"/>
          <p:cNvGrpSpPr/>
          <p:nvPr/>
        </p:nvGrpSpPr>
        <p:grpSpPr>
          <a:xfrm>
            <a:off x="908501" y="4050308"/>
            <a:ext cx="3416756" cy="738664"/>
            <a:chOff x="999351" y="4455339"/>
            <a:chExt cx="3758432" cy="812530"/>
          </a:xfrm>
        </p:grpSpPr>
        <p:sp>
          <p:nvSpPr>
            <p:cNvPr id="56" name="Rectangle 33"/>
            <p:cNvSpPr>
              <a:spLocks noChangeArrowheads="1"/>
            </p:cNvSpPr>
            <p:nvPr/>
          </p:nvSpPr>
          <p:spPr bwMode="auto">
            <a:xfrm>
              <a:off x="999351" y="4455339"/>
              <a:ext cx="1636666" cy="812530"/>
            </a:xfrm>
            <a:prstGeom prst="rect">
              <a:avLst/>
            </a:prstGeom>
            <a:noFill/>
            <a:ln w="9525">
              <a:solidFill>
                <a:schemeClr val="accent1"/>
              </a:solidFill>
              <a:miter lim="800000"/>
              <a:headEnd/>
              <a:tailEnd/>
            </a:ln>
          </p:spPr>
          <p:txBody>
            <a:bodyPr wrap="square" lIns="0" tIns="0" rIns="0" bIns="0">
              <a:spAutoFit/>
            </a:bodyPr>
            <a:lstStyle/>
            <a:p>
              <a:pPr algn="ctr"/>
              <a:r>
                <a:rPr lang="en-US" sz="1600" b="1" dirty="0" smtClean="0">
                  <a:solidFill>
                    <a:srgbClr val="024DF4"/>
                  </a:solidFill>
                  <a:cs typeface="+mn-cs"/>
                </a:rPr>
                <a:t>Resilient Ethernet Ring</a:t>
              </a:r>
            </a:p>
            <a:p>
              <a:pPr algn="ctr"/>
              <a:r>
                <a:rPr lang="en-US" sz="1600" b="1" dirty="0" smtClean="0">
                  <a:solidFill>
                    <a:srgbClr val="024DF4"/>
                  </a:solidFill>
                  <a:cs typeface="+mn-cs"/>
                </a:rPr>
                <a:t>G.8032</a:t>
              </a:r>
              <a:endParaRPr lang="en-US" sz="1600" dirty="0">
                <a:solidFill>
                  <a:srgbClr val="024DF4"/>
                </a:solidFill>
                <a:cs typeface="+mn-cs"/>
              </a:endParaRPr>
            </a:p>
          </p:txBody>
        </p:sp>
        <p:cxnSp>
          <p:nvCxnSpPr>
            <p:cNvPr id="57" name="Straight Arrow Connector 83"/>
            <p:cNvCxnSpPr>
              <a:cxnSpLocks noChangeShapeType="1"/>
              <a:stCxn id="56" idx="3"/>
            </p:cNvCxnSpPr>
            <p:nvPr/>
          </p:nvCxnSpPr>
          <p:spPr bwMode="auto">
            <a:xfrm flipV="1">
              <a:off x="2636017" y="4821649"/>
              <a:ext cx="2121766" cy="39955"/>
            </a:xfrm>
            <a:prstGeom prst="straightConnector1">
              <a:avLst/>
            </a:prstGeom>
            <a:noFill/>
            <a:ln w="38100" algn="ctr">
              <a:solidFill>
                <a:schemeClr val="accent1"/>
              </a:solidFill>
              <a:prstDash val="sysDash"/>
              <a:round/>
              <a:headEnd/>
              <a:tailEnd type="arrow" w="med" len="med"/>
            </a:ln>
          </p:spPr>
        </p:cxnSp>
      </p:grpSp>
      <p:grpSp>
        <p:nvGrpSpPr>
          <p:cNvPr id="4" name="Group 95"/>
          <p:cNvGrpSpPr/>
          <p:nvPr/>
        </p:nvGrpSpPr>
        <p:grpSpPr>
          <a:xfrm>
            <a:off x="1010100" y="1849740"/>
            <a:ext cx="5390701" cy="1600906"/>
            <a:chOff x="1010100" y="1842730"/>
            <a:chExt cx="5390701" cy="1607918"/>
          </a:xfrm>
        </p:grpSpPr>
        <p:cxnSp>
          <p:nvCxnSpPr>
            <p:cNvPr id="59" name="Straight Arrow Connector 83"/>
            <p:cNvCxnSpPr>
              <a:cxnSpLocks noChangeShapeType="1"/>
              <a:stCxn id="60" idx="3"/>
            </p:cNvCxnSpPr>
            <p:nvPr/>
          </p:nvCxnSpPr>
          <p:spPr bwMode="auto">
            <a:xfrm flipV="1">
              <a:off x="2371132" y="2917371"/>
              <a:ext cx="1300982" cy="155551"/>
            </a:xfrm>
            <a:prstGeom prst="straightConnector1">
              <a:avLst/>
            </a:prstGeom>
            <a:noFill/>
            <a:ln w="38100" algn="ctr">
              <a:solidFill>
                <a:schemeClr val="accent1"/>
              </a:solidFill>
              <a:prstDash val="sysDash"/>
              <a:round/>
              <a:headEnd/>
              <a:tailEnd type="arrow" w="med" len="med"/>
            </a:ln>
          </p:spPr>
        </p:cxnSp>
        <p:sp>
          <p:nvSpPr>
            <p:cNvPr id="60" name="Rectangle 33"/>
            <p:cNvSpPr>
              <a:spLocks noChangeArrowheads="1"/>
            </p:cNvSpPr>
            <p:nvPr/>
          </p:nvSpPr>
          <p:spPr bwMode="auto">
            <a:xfrm>
              <a:off x="1010100" y="2695196"/>
              <a:ext cx="1361032" cy="755452"/>
            </a:xfrm>
            <a:prstGeom prst="rect">
              <a:avLst/>
            </a:prstGeom>
            <a:noFill/>
            <a:ln w="9525">
              <a:solidFill>
                <a:schemeClr val="accent1"/>
              </a:solidFill>
              <a:miter lim="800000"/>
              <a:headEnd/>
              <a:tailEnd/>
            </a:ln>
          </p:spPr>
          <p:txBody>
            <a:bodyPr wrap="square" lIns="0" tIns="0" rIns="0" bIns="0">
              <a:spAutoFit/>
            </a:bodyPr>
            <a:lstStyle/>
            <a:p>
              <a:pPr algn="ctr"/>
              <a:r>
                <a:rPr lang="en-US" sz="1600" b="1" dirty="0" smtClean="0">
                  <a:solidFill>
                    <a:srgbClr val="024DF4"/>
                  </a:solidFill>
                  <a:cs typeface="+mn-cs"/>
                </a:rPr>
                <a:t>Linear Protection G.8031</a:t>
              </a:r>
              <a:endParaRPr lang="en-US" sz="1600" dirty="0">
                <a:solidFill>
                  <a:srgbClr val="024DF4"/>
                </a:solidFill>
                <a:cs typeface="+mn-cs"/>
              </a:endParaRPr>
            </a:p>
          </p:txBody>
        </p:sp>
        <p:sp>
          <p:nvSpPr>
            <p:cNvPr id="61" name="Freeform 60"/>
            <p:cNvSpPr/>
            <p:nvPr/>
          </p:nvSpPr>
          <p:spPr>
            <a:xfrm>
              <a:off x="3369734" y="1872343"/>
              <a:ext cx="2929466" cy="1376438"/>
            </a:xfrm>
            <a:custGeom>
              <a:avLst/>
              <a:gdLst>
                <a:gd name="connsiteX0" fmla="*/ 2929466 w 2929466"/>
                <a:gd name="connsiteY0" fmla="*/ 711200 h 1376438"/>
                <a:gd name="connsiteX1" fmla="*/ 2479523 w 2929466"/>
                <a:gd name="connsiteY1" fmla="*/ 711200 h 1376438"/>
                <a:gd name="connsiteX2" fmla="*/ 2348895 w 2929466"/>
                <a:gd name="connsiteY2" fmla="*/ 1204686 h 1376438"/>
                <a:gd name="connsiteX3" fmla="*/ 1536095 w 2929466"/>
                <a:gd name="connsiteY3" fmla="*/ 1291771 h 1376438"/>
                <a:gd name="connsiteX4" fmla="*/ 795866 w 2929466"/>
                <a:gd name="connsiteY4" fmla="*/ 1291771 h 1376438"/>
                <a:gd name="connsiteX5" fmla="*/ 113695 w 2929466"/>
                <a:gd name="connsiteY5" fmla="*/ 783771 h 1376438"/>
                <a:gd name="connsiteX6" fmla="*/ 113695 w 2929466"/>
                <a:gd name="connsiteY6" fmla="*/ 377371 h 1376438"/>
                <a:gd name="connsiteX7" fmla="*/ 302380 w 2929466"/>
                <a:gd name="connsiteY7" fmla="*/ 304800 h 1376438"/>
                <a:gd name="connsiteX8" fmla="*/ 389466 w 2929466"/>
                <a:gd name="connsiteY8" fmla="*/ 130628 h 1376438"/>
                <a:gd name="connsiteX9" fmla="*/ 360437 w 2929466"/>
                <a:gd name="connsiteY9" fmla="*/ 0 h 137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9466" h="1376438">
                  <a:moveTo>
                    <a:pt x="2929466" y="711200"/>
                  </a:moveTo>
                  <a:cubicBezTo>
                    <a:pt x="2752875" y="670076"/>
                    <a:pt x="2576285" y="628952"/>
                    <a:pt x="2479523" y="711200"/>
                  </a:cubicBezTo>
                  <a:cubicBezTo>
                    <a:pt x="2382761" y="793448"/>
                    <a:pt x="2506133" y="1107924"/>
                    <a:pt x="2348895" y="1204686"/>
                  </a:cubicBezTo>
                  <a:cubicBezTo>
                    <a:pt x="2191657" y="1301448"/>
                    <a:pt x="1794933" y="1277257"/>
                    <a:pt x="1536095" y="1291771"/>
                  </a:cubicBezTo>
                  <a:cubicBezTo>
                    <a:pt x="1277257" y="1306285"/>
                    <a:pt x="1032933" y="1376438"/>
                    <a:pt x="795866" y="1291771"/>
                  </a:cubicBezTo>
                  <a:cubicBezTo>
                    <a:pt x="558799" y="1207104"/>
                    <a:pt x="227390" y="936171"/>
                    <a:pt x="113695" y="783771"/>
                  </a:cubicBezTo>
                  <a:cubicBezTo>
                    <a:pt x="0" y="631371"/>
                    <a:pt x="82248" y="457199"/>
                    <a:pt x="113695" y="377371"/>
                  </a:cubicBezTo>
                  <a:cubicBezTo>
                    <a:pt x="145142" y="297543"/>
                    <a:pt x="256418" y="345924"/>
                    <a:pt x="302380" y="304800"/>
                  </a:cubicBezTo>
                  <a:cubicBezTo>
                    <a:pt x="348342" y="263676"/>
                    <a:pt x="379790" y="181428"/>
                    <a:pt x="389466" y="130628"/>
                  </a:cubicBezTo>
                  <a:cubicBezTo>
                    <a:pt x="399142" y="79828"/>
                    <a:pt x="379789" y="39914"/>
                    <a:pt x="360437" y="0"/>
                  </a:cubicBezTo>
                </a:path>
              </a:pathLst>
            </a:custGeom>
            <a:ln w="25400">
              <a:solidFill>
                <a:srgbClr val="0070C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62" name="Freeform 61"/>
            <p:cNvSpPr/>
            <p:nvPr/>
          </p:nvSpPr>
          <p:spPr>
            <a:xfrm>
              <a:off x="3929828" y="1842730"/>
              <a:ext cx="2470973" cy="1277842"/>
            </a:xfrm>
            <a:custGeom>
              <a:avLst/>
              <a:gdLst>
                <a:gd name="connsiteX0" fmla="*/ 2423886 w 2423886"/>
                <a:gd name="connsiteY0" fmla="*/ 566057 h 1175658"/>
                <a:gd name="connsiteX1" fmla="*/ 1611086 w 2423886"/>
                <a:gd name="connsiteY1" fmla="*/ 537029 h 1175658"/>
                <a:gd name="connsiteX2" fmla="*/ 1524000 w 2423886"/>
                <a:gd name="connsiteY2" fmla="*/ 1045029 h 1175658"/>
                <a:gd name="connsiteX3" fmla="*/ 827315 w 2423886"/>
                <a:gd name="connsiteY3" fmla="*/ 1146629 h 1175658"/>
                <a:gd name="connsiteX4" fmla="*/ 362857 w 2423886"/>
                <a:gd name="connsiteY4" fmla="*/ 870857 h 1175658"/>
                <a:gd name="connsiteX5" fmla="*/ 319315 w 2423886"/>
                <a:gd name="connsiteY5" fmla="*/ 275772 h 1175658"/>
                <a:gd name="connsiteX6" fmla="*/ 58057 w 2423886"/>
                <a:gd name="connsiteY6" fmla="*/ 232229 h 1175658"/>
                <a:gd name="connsiteX7" fmla="*/ 0 w 2423886"/>
                <a:gd name="connsiteY7" fmla="*/ 0 h 1175658"/>
                <a:gd name="connsiteX0" fmla="*/ 2423886 w 2423886"/>
                <a:gd name="connsiteY0" fmla="*/ 566057 h 1175658"/>
                <a:gd name="connsiteX1" fmla="*/ 1611086 w 2423886"/>
                <a:gd name="connsiteY1" fmla="*/ 537029 h 1175658"/>
                <a:gd name="connsiteX2" fmla="*/ 1524000 w 2423886"/>
                <a:gd name="connsiteY2" fmla="*/ 1045029 h 1175658"/>
                <a:gd name="connsiteX3" fmla="*/ 827315 w 2423886"/>
                <a:gd name="connsiteY3" fmla="*/ 1146629 h 1175658"/>
                <a:gd name="connsiteX4" fmla="*/ 362857 w 2423886"/>
                <a:gd name="connsiteY4" fmla="*/ 870857 h 1175658"/>
                <a:gd name="connsiteX5" fmla="*/ 319315 w 2423886"/>
                <a:gd name="connsiteY5" fmla="*/ 275772 h 1175658"/>
                <a:gd name="connsiteX6" fmla="*/ 135210 w 2423886"/>
                <a:gd name="connsiteY6" fmla="*/ 187028 h 1175658"/>
                <a:gd name="connsiteX7" fmla="*/ 0 w 2423886"/>
                <a:gd name="connsiteY7" fmla="*/ 0 h 1175658"/>
                <a:gd name="connsiteX0" fmla="*/ 2317249 w 2317249"/>
                <a:gd name="connsiteY0" fmla="*/ 572543 h 1182144"/>
                <a:gd name="connsiteX1" fmla="*/ 1504449 w 2317249"/>
                <a:gd name="connsiteY1" fmla="*/ 543515 h 1182144"/>
                <a:gd name="connsiteX2" fmla="*/ 1417363 w 2317249"/>
                <a:gd name="connsiteY2" fmla="*/ 1051515 h 1182144"/>
                <a:gd name="connsiteX3" fmla="*/ 720678 w 2317249"/>
                <a:gd name="connsiteY3" fmla="*/ 1153115 h 1182144"/>
                <a:gd name="connsiteX4" fmla="*/ 256220 w 2317249"/>
                <a:gd name="connsiteY4" fmla="*/ 877343 h 1182144"/>
                <a:gd name="connsiteX5" fmla="*/ 212678 w 2317249"/>
                <a:gd name="connsiteY5" fmla="*/ 282258 h 1182144"/>
                <a:gd name="connsiteX6" fmla="*/ 28573 w 2317249"/>
                <a:gd name="connsiteY6" fmla="*/ 193514 h 1182144"/>
                <a:gd name="connsiteX7" fmla="*/ 41240 w 2317249"/>
                <a:gd name="connsiteY7" fmla="*/ 0 h 1182144"/>
                <a:gd name="connsiteX0" fmla="*/ 2276009 w 2276009"/>
                <a:gd name="connsiteY0" fmla="*/ 572543 h 1182144"/>
                <a:gd name="connsiteX1" fmla="*/ 1463209 w 2276009"/>
                <a:gd name="connsiteY1" fmla="*/ 543515 h 1182144"/>
                <a:gd name="connsiteX2" fmla="*/ 1376123 w 2276009"/>
                <a:gd name="connsiteY2" fmla="*/ 1051515 h 1182144"/>
                <a:gd name="connsiteX3" fmla="*/ 679438 w 2276009"/>
                <a:gd name="connsiteY3" fmla="*/ 1153115 h 1182144"/>
                <a:gd name="connsiteX4" fmla="*/ 214980 w 2276009"/>
                <a:gd name="connsiteY4" fmla="*/ 877343 h 1182144"/>
                <a:gd name="connsiteX5" fmla="*/ 171438 w 2276009"/>
                <a:gd name="connsiteY5" fmla="*/ 282258 h 1182144"/>
                <a:gd name="connsiteX6" fmla="*/ 51627 w 2276009"/>
                <a:gd name="connsiteY6" fmla="*/ 187028 h 1182144"/>
                <a:gd name="connsiteX7" fmla="*/ 0 w 2276009"/>
                <a:gd name="connsiteY7" fmla="*/ 0 h 1182144"/>
                <a:gd name="connsiteX0" fmla="*/ 2276009 w 2276009"/>
                <a:gd name="connsiteY0" fmla="*/ 572543 h 1182144"/>
                <a:gd name="connsiteX1" fmla="*/ 1463209 w 2276009"/>
                <a:gd name="connsiteY1" fmla="*/ 543515 h 1182144"/>
                <a:gd name="connsiteX2" fmla="*/ 1376123 w 2276009"/>
                <a:gd name="connsiteY2" fmla="*/ 1051515 h 1182144"/>
                <a:gd name="connsiteX3" fmla="*/ 679438 w 2276009"/>
                <a:gd name="connsiteY3" fmla="*/ 1153115 h 1182144"/>
                <a:gd name="connsiteX4" fmla="*/ 214980 w 2276009"/>
                <a:gd name="connsiteY4" fmla="*/ 877343 h 1182144"/>
                <a:gd name="connsiteX5" fmla="*/ 139291 w 2276009"/>
                <a:gd name="connsiteY5" fmla="*/ 282258 h 1182144"/>
                <a:gd name="connsiteX6" fmla="*/ 51627 w 2276009"/>
                <a:gd name="connsiteY6" fmla="*/ 187028 h 1182144"/>
                <a:gd name="connsiteX7" fmla="*/ 0 w 2276009"/>
                <a:gd name="connsiteY7" fmla="*/ 0 h 118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6009" h="1182144">
                  <a:moveTo>
                    <a:pt x="2276009" y="572543"/>
                  </a:moveTo>
                  <a:cubicBezTo>
                    <a:pt x="1944599" y="518114"/>
                    <a:pt x="1613190" y="463686"/>
                    <a:pt x="1463209" y="543515"/>
                  </a:cubicBezTo>
                  <a:cubicBezTo>
                    <a:pt x="1313228" y="623344"/>
                    <a:pt x="1506751" y="949915"/>
                    <a:pt x="1376123" y="1051515"/>
                  </a:cubicBezTo>
                  <a:cubicBezTo>
                    <a:pt x="1245495" y="1153115"/>
                    <a:pt x="872962" y="1182144"/>
                    <a:pt x="679438" y="1153115"/>
                  </a:cubicBezTo>
                  <a:cubicBezTo>
                    <a:pt x="485914" y="1124086"/>
                    <a:pt x="305004" y="1022486"/>
                    <a:pt x="214980" y="877343"/>
                  </a:cubicBezTo>
                  <a:cubicBezTo>
                    <a:pt x="124956" y="732200"/>
                    <a:pt x="166516" y="397310"/>
                    <a:pt x="139291" y="282258"/>
                  </a:cubicBezTo>
                  <a:cubicBezTo>
                    <a:pt x="112066" y="167206"/>
                    <a:pt x="74842" y="234071"/>
                    <a:pt x="51627" y="187028"/>
                  </a:cubicBezTo>
                  <a:cubicBezTo>
                    <a:pt x="28412" y="139985"/>
                    <a:pt x="19352" y="38705"/>
                    <a:pt x="0" y="0"/>
                  </a:cubicBezTo>
                </a:path>
              </a:pathLst>
            </a:custGeom>
            <a:ln w="25400">
              <a:solidFill>
                <a:srgbClr val="00B05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cxnSp>
          <p:nvCxnSpPr>
            <p:cNvPr id="63" name="Straight Arrow Connector 83"/>
            <p:cNvCxnSpPr>
              <a:cxnSpLocks noChangeShapeType="1"/>
              <a:stCxn id="60" idx="3"/>
            </p:cNvCxnSpPr>
            <p:nvPr/>
          </p:nvCxnSpPr>
          <p:spPr bwMode="auto">
            <a:xfrm flipV="1">
              <a:off x="2371132" y="2989943"/>
              <a:ext cx="1881554" cy="82979"/>
            </a:xfrm>
            <a:prstGeom prst="straightConnector1">
              <a:avLst/>
            </a:prstGeom>
            <a:noFill/>
            <a:ln w="38100" algn="ctr">
              <a:solidFill>
                <a:schemeClr val="accent1"/>
              </a:solidFill>
              <a:prstDash val="sysDash"/>
              <a:round/>
              <a:headEnd/>
              <a:tailEnd type="arrow" w="med" len="med"/>
            </a:ln>
          </p:spPr>
        </p:cxnSp>
      </p:grpSp>
      <p:grpSp>
        <p:nvGrpSpPr>
          <p:cNvPr id="43008" name="Group 99"/>
          <p:cNvGrpSpPr/>
          <p:nvPr/>
        </p:nvGrpSpPr>
        <p:grpSpPr>
          <a:xfrm>
            <a:off x="5690959" y="1100608"/>
            <a:ext cx="1487878" cy="1366820"/>
            <a:chOff x="5690959" y="1100608"/>
            <a:chExt cx="1487878" cy="1366820"/>
          </a:xfrm>
        </p:grpSpPr>
        <p:sp>
          <p:nvSpPr>
            <p:cNvPr id="65" name="Rectangle 33"/>
            <p:cNvSpPr>
              <a:spLocks noChangeArrowheads="1"/>
            </p:cNvSpPr>
            <p:nvPr/>
          </p:nvSpPr>
          <p:spPr bwMode="auto">
            <a:xfrm>
              <a:off x="5690959" y="1100608"/>
              <a:ext cx="1487878" cy="738664"/>
            </a:xfrm>
            <a:prstGeom prst="rect">
              <a:avLst/>
            </a:prstGeom>
            <a:noFill/>
            <a:ln w="9525">
              <a:solidFill>
                <a:schemeClr val="accent1"/>
              </a:solidFill>
              <a:miter lim="800000"/>
              <a:headEnd/>
              <a:tailEnd/>
            </a:ln>
          </p:spPr>
          <p:txBody>
            <a:bodyPr wrap="square" lIns="0" tIns="0" rIns="0" bIns="0">
              <a:spAutoFit/>
            </a:bodyPr>
            <a:lstStyle/>
            <a:p>
              <a:pPr algn="ctr"/>
              <a:r>
                <a:rPr lang="en-US" sz="1600" b="1" dirty="0" smtClean="0">
                  <a:solidFill>
                    <a:srgbClr val="024DF4"/>
                  </a:solidFill>
                  <a:cs typeface="+mn-cs"/>
                </a:rPr>
                <a:t>Port</a:t>
              </a:r>
            </a:p>
            <a:p>
              <a:pPr algn="ctr"/>
              <a:r>
                <a:rPr lang="en-US" sz="1600" b="1" dirty="0" smtClean="0">
                  <a:solidFill>
                    <a:srgbClr val="024DF4"/>
                  </a:solidFill>
                  <a:cs typeface="+mn-cs"/>
                </a:rPr>
                <a:t>Protection</a:t>
              </a:r>
            </a:p>
            <a:p>
              <a:pPr algn="ctr"/>
              <a:r>
                <a:rPr lang="en-US" sz="1600" b="1" dirty="0" smtClean="0">
                  <a:solidFill>
                    <a:srgbClr val="024DF4"/>
                  </a:solidFill>
                  <a:cs typeface="+mn-cs"/>
                </a:rPr>
                <a:t>802.3ad (LAG)</a:t>
              </a:r>
            </a:p>
          </p:txBody>
        </p:sp>
        <p:cxnSp>
          <p:nvCxnSpPr>
            <p:cNvPr id="66" name="Straight Arrow Connector 83"/>
            <p:cNvCxnSpPr>
              <a:cxnSpLocks noChangeShapeType="1"/>
            </p:cNvCxnSpPr>
            <p:nvPr/>
          </p:nvCxnSpPr>
          <p:spPr bwMode="auto">
            <a:xfrm rot="5400000">
              <a:off x="5601646" y="2123952"/>
              <a:ext cx="620117" cy="66836"/>
            </a:xfrm>
            <a:prstGeom prst="straightConnector1">
              <a:avLst/>
            </a:prstGeom>
            <a:noFill/>
            <a:ln w="38100" algn="ctr">
              <a:solidFill>
                <a:schemeClr val="accent1"/>
              </a:solidFill>
              <a:prstDash val="sysDash"/>
              <a:round/>
              <a:headEnd/>
              <a:tailEnd type="arrow" w="med" len="med"/>
            </a:ln>
          </p:spPr>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3008"/>
                                        </p:tgtEl>
                                        <p:attrNameLst>
                                          <p:attrName>style.visibility</p:attrName>
                                        </p:attrNameLst>
                                      </p:cBhvr>
                                      <p:to>
                                        <p:strVal val="visible"/>
                                      </p:to>
                                    </p:set>
                                    <p:animEffect transition="in" filter="box(in)">
                                      <p:cBhvr>
                                        <p:cTn id="7" dur="500"/>
                                        <p:tgtEl>
                                          <p:spTgt spid="430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descr="D:\Ben-k-data\My Documents\My Pictures\RADview\catalog09\Manage_room.jpg"/>
          <p:cNvPicPr>
            <a:picLocks noChangeAspect="1" noChangeArrowheads="1"/>
          </p:cNvPicPr>
          <p:nvPr/>
        </p:nvPicPr>
        <p:blipFill>
          <a:blip r:embed="rId3" cstate="screen"/>
          <a:srcRect t="41458" r="31470" b="34129"/>
          <a:stretch>
            <a:fillRect/>
          </a:stretch>
        </p:blipFill>
        <p:spPr bwMode="auto">
          <a:xfrm>
            <a:off x="0" y="2243118"/>
            <a:ext cx="9144000" cy="3113974"/>
          </a:xfrm>
          <a:prstGeom prst="rect">
            <a:avLst/>
          </a:prstGeom>
          <a:noFill/>
        </p:spPr>
      </p:pic>
      <p:sp>
        <p:nvSpPr>
          <p:cNvPr id="3" name="Title 2"/>
          <p:cNvSpPr>
            <a:spLocks noGrp="1"/>
          </p:cNvSpPr>
          <p:nvPr>
            <p:ph type="title"/>
          </p:nvPr>
        </p:nvSpPr>
        <p:spPr/>
        <p:txBody>
          <a:bodyPr/>
          <a:lstStyle/>
          <a:p>
            <a:r>
              <a:rPr lang="en-US" dirty="0" smtClean="0"/>
              <a:t>ETX Management</a:t>
            </a:r>
            <a:endParaRPr lang="en-US" dirty="0"/>
          </a:p>
        </p:txBody>
      </p:sp>
      <p:sp>
        <p:nvSpPr>
          <p:cNvPr id="11" name="Chevron 10"/>
          <p:cNvSpPr/>
          <p:nvPr/>
        </p:nvSpPr>
        <p:spPr>
          <a:xfrm>
            <a:off x="904775" y="2505364"/>
            <a:ext cx="7503921" cy="2597726"/>
          </a:xfrm>
          <a:prstGeom prst="chevron">
            <a:avLst>
              <a:gd name="adj" fmla="val 39456"/>
            </a:avLst>
          </a:prstGeom>
          <a:solidFill>
            <a:schemeClr val="bg1">
              <a:alpha val="90000"/>
            </a:schemeClr>
          </a:solidFill>
          <a:ln w="3175">
            <a:solidFill>
              <a:schemeClr val="bg1"/>
            </a:solidFill>
          </a:ln>
        </p:spPr>
        <p:style>
          <a:lnRef idx="2">
            <a:schemeClr val="accent2"/>
          </a:lnRef>
          <a:fillRef idx="1">
            <a:schemeClr val="lt1"/>
          </a:fillRef>
          <a:effectRef idx="0">
            <a:schemeClr val="accent2"/>
          </a:effectRef>
          <a:fontRef idx="minor">
            <a:schemeClr val="dk1"/>
          </a:fontRef>
        </p:style>
        <p:txBody>
          <a:bodyPr lIns="83077" tIns="41539" rIns="83077" bIns="41539" rtlCol="0" anchor="ctr"/>
          <a:lstStyle/>
          <a:p>
            <a:pPr algn="ctr"/>
            <a:endParaRPr lang="en-US">
              <a:solidFill>
                <a:schemeClr val="tx1"/>
              </a:solidFill>
            </a:endParaRPr>
          </a:p>
        </p:txBody>
      </p:sp>
      <p:sp>
        <p:nvSpPr>
          <p:cNvPr id="17" name="Pentagon 16"/>
          <p:cNvSpPr/>
          <p:nvPr/>
        </p:nvSpPr>
        <p:spPr>
          <a:xfrm>
            <a:off x="2224646" y="2841508"/>
            <a:ext cx="2667329" cy="389574"/>
          </a:xfrm>
          <a:prstGeom prst="homePlate">
            <a:avLst/>
          </a:prstGeom>
          <a:solidFill>
            <a:schemeClr val="accent6">
              <a:alpha val="68000"/>
            </a:schemeClr>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83077" tIns="41539" rIns="83077" bIns="41539" rtlCol="0" anchor="ctr"/>
          <a:lstStyle/>
          <a:p>
            <a:pPr algn="ctr"/>
            <a:r>
              <a:rPr lang="en-US" dirty="0" smtClean="0"/>
              <a:t>Turn-up</a:t>
            </a:r>
          </a:p>
        </p:txBody>
      </p:sp>
      <p:sp>
        <p:nvSpPr>
          <p:cNvPr id="18" name="Pentagon 17"/>
          <p:cNvSpPr/>
          <p:nvPr/>
        </p:nvSpPr>
        <p:spPr>
          <a:xfrm>
            <a:off x="3496296" y="3595258"/>
            <a:ext cx="2667329" cy="389574"/>
          </a:xfrm>
          <a:prstGeom prst="homePlate">
            <a:avLst/>
          </a:prstGeom>
          <a:solidFill>
            <a:srgbClr val="00B050">
              <a:alpha val="68000"/>
            </a:srgbClr>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83077" tIns="41539" rIns="83077" bIns="41539" rtlCol="0" anchor="ctr"/>
          <a:lstStyle/>
          <a:p>
            <a:pPr algn="ctr"/>
            <a:r>
              <a:rPr lang="en-US" dirty="0" smtClean="0"/>
              <a:t>Monitoring</a:t>
            </a:r>
          </a:p>
        </p:txBody>
      </p:sp>
      <p:sp>
        <p:nvSpPr>
          <p:cNvPr id="19" name="Pentagon 18"/>
          <p:cNvSpPr/>
          <p:nvPr/>
        </p:nvSpPr>
        <p:spPr>
          <a:xfrm>
            <a:off x="4767946" y="4349010"/>
            <a:ext cx="2667329" cy="389574"/>
          </a:xfrm>
          <a:prstGeom prst="homePlate">
            <a:avLst/>
          </a:prstGeom>
          <a:solidFill>
            <a:srgbClr val="C00000">
              <a:alpha val="68000"/>
            </a:srgb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3077" tIns="41539" rIns="83077" bIns="41539" rtlCol="0" anchor="ctr"/>
          <a:lstStyle/>
          <a:p>
            <a:pPr lvl="0" algn="ctr"/>
            <a:r>
              <a:rPr lang="en-US" dirty="0" smtClean="0"/>
              <a:t>Troubleshooting</a:t>
            </a:r>
          </a:p>
        </p:txBody>
      </p:sp>
      <p:pic>
        <p:nvPicPr>
          <p:cNvPr id="1026" name="Picture 2"/>
          <p:cNvPicPr>
            <a:picLocks noChangeAspect="1" noChangeArrowheads="1"/>
          </p:cNvPicPr>
          <p:nvPr/>
        </p:nvPicPr>
        <p:blipFill>
          <a:blip r:embed="rId4" cstate="screen"/>
          <a:srcRect/>
          <a:stretch>
            <a:fillRect/>
          </a:stretch>
        </p:blipFill>
        <p:spPr bwMode="auto">
          <a:xfrm>
            <a:off x="1254546" y="972092"/>
            <a:ext cx="6440847" cy="1482146"/>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pic>
        <p:nvPicPr>
          <p:cNvPr id="1028" name="Picture 4"/>
          <p:cNvPicPr>
            <a:picLocks noChangeAspect="1" noChangeArrowheads="1"/>
          </p:cNvPicPr>
          <p:nvPr/>
        </p:nvPicPr>
        <p:blipFill>
          <a:blip r:embed="rId5" cstate="screen"/>
          <a:srcRect/>
          <a:stretch>
            <a:fillRect/>
          </a:stretch>
        </p:blipFill>
        <p:spPr bwMode="auto">
          <a:xfrm>
            <a:off x="6306210" y="2876469"/>
            <a:ext cx="2837795" cy="1632858"/>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pic>
        <p:nvPicPr>
          <p:cNvPr id="2" name="Picture 5"/>
          <p:cNvPicPr>
            <a:picLocks noChangeArrowheads="1"/>
          </p:cNvPicPr>
          <p:nvPr/>
        </p:nvPicPr>
        <p:blipFill>
          <a:blip r:embed="rId6" cstate="screen"/>
          <a:srcRect/>
          <a:stretch>
            <a:fillRect/>
          </a:stretch>
        </p:blipFill>
        <p:spPr bwMode="auto">
          <a:xfrm>
            <a:off x="4670961" y="4855687"/>
            <a:ext cx="2850078" cy="1738416"/>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grpSp>
        <p:nvGrpSpPr>
          <p:cNvPr id="4" name="Group 15"/>
          <p:cNvGrpSpPr/>
          <p:nvPr/>
        </p:nvGrpSpPr>
        <p:grpSpPr>
          <a:xfrm>
            <a:off x="3560992" y="583744"/>
            <a:ext cx="5047548" cy="2775048"/>
            <a:chOff x="3917091" y="642117"/>
            <a:chExt cx="5552303" cy="3052552"/>
          </a:xfrm>
        </p:grpSpPr>
        <p:grpSp>
          <p:nvGrpSpPr>
            <p:cNvPr id="5" name="Group 14"/>
            <p:cNvGrpSpPr/>
            <p:nvPr/>
          </p:nvGrpSpPr>
          <p:grpSpPr>
            <a:xfrm>
              <a:off x="3917091" y="690664"/>
              <a:ext cx="5552303" cy="3004005"/>
              <a:chOff x="3917091" y="690664"/>
              <a:chExt cx="5552303" cy="3004005"/>
            </a:xfrm>
          </p:grpSpPr>
          <p:pic>
            <p:nvPicPr>
              <p:cNvPr id="1030" name="Picture 25"/>
              <p:cNvPicPr>
                <a:picLocks noChangeAspect="1" noChangeArrowheads="1"/>
              </p:cNvPicPr>
              <p:nvPr/>
            </p:nvPicPr>
            <p:blipFill>
              <a:blip r:embed="rId7" cstate="screen"/>
              <a:srcRect/>
              <a:stretch>
                <a:fillRect/>
              </a:stretch>
            </p:blipFill>
            <p:spPr bwMode="auto">
              <a:xfrm>
                <a:off x="3917091" y="690664"/>
                <a:ext cx="3003479" cy="2305884"/>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pic>
            <p:nvPicPr>
              <p:cNvPr id="1031" name="Picture 16"/>
              <p:cNvPicPr>
                <a:picLocks noChangeAspect="1" noChangeArrowheads="1"/>
              </p:cNvPicPr>
              <p:nvPr/>
            </p:nvPicPr>
            <p:blipFill>
              <a:blip r:embed="rId8" cstate="screen"/>
              <a:srcRect/>
              <a:stretch>
                <a:fillRect/>
              </a:stretch>
            </p:blipFill>
            <p:spPr bwMode="auto">
              <a:xfrm>
                <a:off x="6591828" y="1485456"/>
                <a:ext cx="2877566" cy="2209213"/>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grpSp>
        <p:sp>
          <p:nvSpPr>
            <p:cNvPr id="14" name="TextBox 13"/>
            <p:cNvSpPr txBox="1"/>
            <p:nvPr/>
          </p:nvSpPr>
          <p:spPr>
            <a:xfrm rot="989297">
              <a:off x="6206945" y="642117"/>
              <a:ext cx="1002891" cy="246721"/>
            </a:xfrm>
            <a:prstGeom prst="rect">
              <a:avLst/>
            </a:prstGeom>
            <a:solidFill>
              <a:srgbClr val="FFFF00"/>
            </a:solidFill>
          </p:spPr>
          <p:txBody>
            <a:bodyPr wrap="square" rtlCol="0">
              <a:spAutoFit/>
            </a:bodyPr>
            <a:lstStyle/>
            <a:p>
              <a:pPr algn="ctr">
                <a:lnSpc>
                  <a:spcPct val="85000"/>
                </a:lnSpc>
              </a:pPr>
              <a:r>
                <a:rPr lang="en-US" sz="1000" dirty="0" smtClean="0">
                  <a:solidFill>
                    <a:prstClr val="black"/>
                  </a:solidFill>
                  <a:latin typeface="Calibri"/>
                </a:rPr>
                <a:t>RFC-2544</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0-#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fade">
                                      <p:cBhvr>
                                        <p:cTn id="29" dur="1000"/>
                                        <p:tgtEl>
                                          <p:spTgt spid="1028"/>
                                        </p:tgtEl>
                                      </p:cBhvr>
                                    </p:animEffect>
                                  </p:childTnLst>
                                  <p:subTnLst>
                                    <p:set>
                                      <p:cBhvr override="childStyle">
                                        <p:cTn dur="1" fill="hold" display="0" masterRel="nextClick" afterEffect="1"/>
                                        <p:tgtEl>
                                          <p:spTgt spid="1028"/>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par>
                                <p:cTn id="36" presetID="10" presetClass="entr" presetSubtype="0"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18"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r="12905"/>
          <a:stretch>
            <a:fillRect/>
          </a:stretch>
        </p:blipFill>
        <p:spPr bwMode="auto">
          <a:xfrm>
            <a:off x="0" y="0"/>
            <a:ext cx="9144000" cy="6858000"/>
          </a:xfrm>
          <a:prstGeom prst="rect">
            <a:avLst/>
          </a:prstGeom>
          <a:noFill/>
          <a:ln w="9525">
            <a:noFill/>
            <a:miter lim="800000"/>
            <a:headEnd/>
            <a:tailEnd/>
          </a:ln>
          <a:effectLst/>
        </p:spPr>
      </p:pic>
      <p:sp>
        <p:nvSpPr>
          <p:cNvPr id="4" name="Rectangle 3"/>
          <p:cNvSpPr/>
          <p:nvPr/>
        </p:nvSpPr>
        <p:spPr>
          <a:xfrm flipH="1">
            <a:off x="0" y="3030682"/>
            <a:ext cx="9144000" cy="3827318"/>
          </a:xfrm>
          <a:prstGeom prst="rect">
            <a:avLst/>
          </a:prstGeom>
          <a:gradFill flip="none" rotWithShape="1">
            <a:gsLst>
              <a:gs pos="18000">
                <a:schemeClr val="bg1"/>
              </a:gs>
              <a:gs pos="39999">
                <a:schemeClr val="bg1">
                  <a:alpha val="75000"/>
                </a:schemeClr>
              </a:gs>
              <a:gs pos="70000">
                <a:schemeClr val="bg1">
                  <a:alpha val="75000"/>
                </a:schemeClr>
              </a:gs>
              <a:gs pos="100000">
                <a:schemeClr val="bg1">
                  <a:alpha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3085" tIns="41543" rIns="83085" bIns="41543" rtlCol="0" anchor="ctr"/>
          <a:lstStyle/>
          <a:p>
            <a:pPr algn="ctr"/>
            <a:endParaRPr lang="en-US" dirty="0"/>
          </a:p>
        </p:txBody>
      </p:sp>
      <p:sp>
        <p:nvSpPr>
          <p:cNvPr id="5" name="Rectangle 4"/>
          <p:cNvSpPr/>
          <p:nvPr/>
        </p:nvSpPr>
        <p:spPr>
          <a:xfrm>
            <a:off x="0" y="0"/>
            <a:ext cx="9144000" cy="167986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3085" tIns="41543" rIns="83085" bIns="41543" rtlCol="0" anchor="ctr"/>
          <a:lstStyle/>
          <a:p>
            <a:pPr algn="ctr"/>
            <a:endParaRPr lang="en-US"/>
          </a:p>
        </p:txBody>
      </p:sp>
      <p:sp>
        <p:nvSpPr>
          <p:cNvPr id="6" name="Rectangle 5"/>
          <p:cNvSpPr/>
          <p:nvPr/>
        </p:nvSpPr>
        <p:spPr>
          <a:xfrm>
            <a:off x="0" y="1679864"/>
            <a:ext cx="9144000" cy="1350818"/>
          </a:xfrm>
          <a:prstGeom prst="rect">
            <a:avLst/>
          </a:prstGeom>
          <a:ln/>
        </p:spPr>
        <p:style>
          <a:lnRef idx="0">
            <a:schemeClr val="accent2"/>
          </a:lnRef>
          <a:fillRef idx="3">
            <a:schemeClr val="accent2"/>
          </a:fillRef>
          <a:effectRef idx="3">
            <a:schemeClr val="accent2"/>
          </a:effectRef>
          <a:fontRef idx="minor">
            <a:schemeClr val="lt1"/>
          </a:fontRef>
        </p:style>
        <p:txBody>
          <a:bodyPr lIns="83085" tIns="41543" rIns="83085" bIns="41543" rtlCol="0" anchor="ctr"/>
          <a:lstStyle/>
          <a:p>
            <a:pPr algn="ctr"/>
            <a:endParaRPr lang="en-US"/>
          </a:p>
        </p:txBody>
      </p:sp>
      <p:sp>
        <p:nvSpPr>
          <p:cNvPr id="7" name="Rectangle 6"/>
          <p:cNvSpPr/>
          <p:nvPr/>
        </p:nvSpPr>
        <p:spPr>
          <a:xfrm>
            <a:off x="0" y="2286004"/>
            <a:ext cx="9144000" cy="643533"/>
          </a:xfrm>
          <a:prstGeom prst="rect">
            <a:avLst/>
          </a:prstGeom>
        </p:spPr>
        <p:txBody>
          <a:bodyPr wrap="square" lIns="83085" tIns="41543" rIns="83085" bIns="41543">
            <a:spAutoFit/>
          </a:bodyPr>
          <a:lstStyle/>
          <a:p>
            <a:pPr algn="ctr"/>
            <a:r>
              <a:rPr lang="en-US" sz="3600" b="1" dirty="0" smtClean="0">
                <a:solidFill>
                  <a:schemeClr val="bg1"/>
                </a:solidFill>
                <a:latin typeface="+mj-lt"/>
              </a:rPr>
              <a:t>ETX Product Line Review</a:t>
            </a:r>
            <a:endParaRPr lang="en-US" sz="3600" b="1" dirty="0">
              <a:solidFill>
                <a:schemeClr val="bg1"/>
              </a:solidFill>
              <a:latin typeface="+mj-lt"/>
            </a:endParaRPr>
          </a:p>
        </p:txBody>
      </p:sp>
      <p:cxnSp>
        <p:nvCxnSpPr>
          <p:cNvPr id="8" name="Straight Connector 7"/>
          <p:cNvCxnSpPr/>
          <p:nvPr/>
        </p:nvCxnSpPr>
        <p:spPr>
          <a:xfrm>
            <a:off x="0" y="3048000"/>
            <a:ext cx="9144000" cy="0"/>
          </a:xfrm>
          <a:prstGeom prst="line">
            <a:avLst/>
          </a:prstGeom>
          <a:ln w="76200">
            <a:solidFill>
              <a:schemeClr val="bg1"/>
            </a:solidFill>
          </a:ln>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p:nvCxnSpPr>
        <p:spPr>
          <a:xfrm>
            <a:off x="0" y="1662545"/>
            <a:ext cx="9144000" cy="0"/>
          </a:xfrm>
          <a:prstGeom prst="line">
            <a:avLst/>
          </a:prstGeom>
          <a:ln w="76200">
            <a:solidFill>
              <a:schemeClr val="bg1"/>
            </a:solidFill>
          </a:ln>
        </p:spPr>
        <p:style>
          <a:lnRef idx="3">
            <a:schemeClr val="accent3"/>
          </a:lnRef>
          <a:fillRef idx="0">
            <a:schemeClr val="accent3"/>
          </a:fillRef>
          <a:effectRef idx="2">
            <a:schemeClr val="accent3"/>
          </a:effectRef>
          <a:fontRef idx="minor">
            <a:schemeClr val="tx1"/>
          </a:fontRef>
        </p:style>
      </p:cxnSp>
      <p:pic>
        <p:nvPicPr>
          <p:cNvPr id="11" name="Picture 4" descr="D:\shoval_b Documents\Products\etheraccess.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76055" y="5807590"/>
            <a:ext cx="1749287" cy="574858"/>
          </a:xfrm>
          <a:prstGeom prst="rect">
            <a:avLst/>
          </a:prstGeom>
          <a:noFill/>
          <a:ln w="9525">
            <a:noFill/>
            <a:miter lim="800000"/>
            <a:headEnd/>
            <a:tailEnd/>
          </a:ln>
        </p:spPr>
      </p:pic>
      <p:pic>
        <p:nvPicPr>
          <p:cNvPr id="83970" name="Picture 2" descr="http://lower-manhattan-real-estate.com/wp-content/uploads/2011/12/New-York-Real-Estate-Forcast-2012.jpg"/>
          <p:cNvPicPr>
            <a:picLocks noChangeAspect="1" noChangeArrowheads="1"/>
          </p:cNvPicPr>
          <p:nvPr/>
        </p:nvPicPr>
        <p:blipFill>
          <a:blip r:embed="rId4" cstate="print"/>
          <a:srcRect/>
          <a:stretch>
            <a:fillRect/>
          </a:stretch>
        </p:blipFill>
        <p:spPr bwMode="auto">
          <a:xfrm>
            <a:off x="235989" y="5182545"/>
            <a:ext cx="1797763" cy="134832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39077" y="262623"/>
            <a:ext cx="7124358" cy="644740"/>
          </a:xfrm>
        </p:spPr>
        <p:txBody>
          <a:bodyPr/>
          <a:lstStyle/>
          <a:p>
            <a:r>
              <a:rPr lang="en-US" dirty="0" smtClean="0"/>
              <a:t>ETX-5300A Main Features &amp; </a:t>
            </a:r>
            <a:br>
              <a:rPr lang="en-US" dirty="0" smtClean="0"/>
            </a:br>
            <a:r>
              <a:rPr lang="en-US" dirty="0" smtClean="0"/>
              <a:t>Architecture</a:t>
            </a:r>
            <a:endParaRPr lang="en-US" dirty="0"/>
          </a:p>
        </p:txBody>
      </p:sp>
      <p:sp>
        <p:nvSpPr>
          <p:cNvPr id="9" name="Text Placeholder 8"/>
          <p:cNvSpPr>
            <a:spLocks noGrp="1"/>
          </p:cNvSpPr>
          <p:nvPr>
            <p:ph type="body" sz="quarter" idx="10"/>
          </p:nvPr>
        </p:nvSpPr>
        <p:spPr>
          <a:xfrm>
            <a:off x="747714" y="1154942"/>
            <a:ext cx="7242401" cy="3787171"/>
          </a:xfrm>
        </p:spPr>
        <p:txBody>
          <a:bodyPr/>
          <a:lstStyle/>
          <a:p>
            <a:r>
              <a:rPr lang="en-US" sz="1800" dirty="0" smtClean="0"/>
              <a:t>Non blocking architecture with wire speed packet forwarding for all packet size</a:t>
            </a:r>
          </a:p>
          <a:p>
            <a:r>
              <a:rPr lang="en-US" sz="1800" dirty="0" smtClean="0"/>
              <a:t>Ethernet and TDM Services</a:t>
            </a:r>
          </a:p>
          <a:p>
            <a:pPr lvl="1"/>
            <a:r>
              <a:rPr lang="en-US" sz="1600" dirty="0" smtClean="0"/>
              <a:t>E-Line (EPL and EVPL), E-LAN (EP-LAN and EVP-LAN) E-Tree (EP-Tree, EV-Tree)</a:t>
            </a:r>
          </a:p>
          <a:p>
            <a:pPr lvl="1"/>
            <a:r>
              <a:rPr lang="en-US" sz="1600" dirty="0" smtClean="0"/>
              <a:t>TDM – TDM PW – MEF8 &amp; UDP/IP encapsulation</a:t>
            </a:r>
          </a:p>
          <a:p>
            <a:r>
              <a:rPr lang="en-US" sz="1800" dirty="0" smtClean="0"/>
              <a:t>Ring G.8032 &amp; Linear G.8031</a:t>
            </a:r>
            <a:r>
              <a:rPr lang="en-US" sz="1800" baseline="30000" dirty="0" smtClean="0"/>
              <a:t>*</a:t>
            </a:r>
            <a:r>
              <a:rPr lang="en-US" sz="1800" dirty="0" smtClean="0"/>
              <a:t> topology</a:t>
            </a:r>
          </a:p>
          <a:p>
            <a:r>
              <a:rPr lang="en-US" sz="1800" dirty="0" smtClean="0"/>
              <a:t>Fully redundant chassis including 50 ms switch over</a:t>
            </a:r>
          </a:p>
          <a:p>
            <a:r>
              <a:rPr lang="en-US" sz="1800" dirty="0" smtClean="0"/>
              <a:t>VLAN Forwarding &amp; manipulation</a:t>
            </a:r>
          </a:p>
          <a:p>
            <a:r>
              <a:rPr lang="en-US" sz="1800" dirty="0" smtClean="0"/>
              <a:t>Hierarchical Traffic management </a:t>
            </a:r>
          </a:p>
          <a:p>
            <a:r>
              <a:rPr lang="en-US" sz="1800" dirty="0" smtClean="0"/>
              <a:t>Network Termination Unit like packet classification</a:t>
            </a:r>
          </a:p>
          <a:p>
            <a:r>
              <a:rPr lang="en-US" sz="1800" dirty="0" smtClean="0"/>
              <a:t>Timing over packet  – 1588v2, M&amp;S SyncE, Adoptive clock recovery</a:t>
            </a:r>
          </a:p>
          <a:p>
            <a:endParaRPr lang="en-US" sz="1800" dirty="0"/>
          </a:p>
        </p:txBody>
      </p:sp>
      <p:sp>
        <p:nvSpPr>
          <p:cNvPr id="10" name="TextBox 9"/>
          <p:cNvSpPr txBox="1"/>
          <p:nvPr/>
        </p:nvSpPr>
        <p:spPr>
          <a:xfrm>
            <a:off x="3609977" y="6621783"/>
            <a:ext cx="3181350" cy="236219"/>
          </a:xfrm>
          <a:prstGeom prst="rect">
            <a:avLst/>
          </a:prstGeom>
          <a:noFill/>
        </p:spPr>
        <p:txBody>
          <a:bodyPr wrap="square" lIns="91422" tIns="45711" rIns="91422" bIns="45711" rtlCol="0">
            <a:spAutoFit/>
          </a:bodyPr>
          <a:lstStyle/>
          <a:p>
            <a:pPr algn="ctr">
              <a:lnSpc>
                <a:spcPct val="85000"/>
              </a:lnSpc>
            </a:pPr>
            <a:r>
              <a:rPr lang="en-US" sz="1100" dirty="0" smtClean="0">
                <a:latin typeface="+mn-lt"/>
              </a:rPr>
              <a:t>* G.8031 will not be supported on the first release</a:t>
            </a:r>
          </a:p>
        </p:txBody>
      </p:sp>
      <p:pic>
        <p:nvPicPr>
          <p:cNvPr id="11" name="Picture 1"/>
          <p:cNvPicPr>
            <a:picLocks noChangeAspect="1" noChangeArrowheads="1"/>
          </p:cNvPicPr>
          <p:nvPr/>
        </p:nvPicPr>
        <p:blipFill>
          <a:blip r:embed="rId3" cstate="print"/>
          <a:srcRect/>
          <a:stretch>
            <a:fillRect/>
          </a:stretch>
        </p:blipFill>
        <p:spPr bwMode="auto">
          <a:xfrm>
            <a:off x="1419366" y="5002409"/>
            <a:ext cx="4299381" cy="1724231"/>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p:cTn id="12" dur="1000" fill="hold"/>
                                        <p:tgtEl>
                                          <p:spTgt spid="9">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xEl>
                                              <p:pRg st="1" end="1"/>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p:cTn id="17" dur="1000" fill="hold"/>
                                        <p:tgtEl>
                                          <p:spTgt spid="9">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9">
                                            <p:txEl>
                                              <p:pRg st="2" end="2"/>
                                            </p:txEl>
                                          </p:spTgt>
                                        </p:tgtEl>
                                      </p:cBhvr>
                                    </p:animEffect>
                                  </p:childTnLst>
                                </p:cTn>
                              </p:par>
                              <p:par>
                                <p:cTn id="20" presetID="29" presetClass="entr" presetSubtype="0" fill="hold" nodeType="with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 calcmode="lin" valueType="num">
                                      <p:cBhvr>
                                        <p:cTn id="22" dur="1000" fill="hold"/>
                                        <p:tgtEl>
                                          <p:spTgt spid="9">
                                            <p:txEl>
                                              <p:pRg st="3" end="3"/>
                                            </p:txEl>
                                          </p:spTgt>
                                        </p:tgtEl>
                                        <p:attrNameLst>
                                          <p:attrName>ppt_x</p:attrName>
                                        </p:attrNameLst>
                                      </p:cBhvr>
                                      <p:tavLst>
                                        <p:tav tm="0">
                                          <p:val>
                                            <p:strVal val="#ppt_x-.2"/>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9">
                                            <p:txEl>
                                              <p:pRg st="3" end="3"/>
                                            </p:txEl>
                                          </p:spTgt>
                                        </p:tgtEl>
                                      </p:cBhvr>
                                    </p:animEffect>
                                  </p:childTnLst>
                                </p:cTn>
                              </p:par>
                              <p:par>
                                <p:cTn id="25" presetID="29" presetClass="entr" presetSubtype="0" fill="hold"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p:cTn id="27" dur="1000" fill="hold"/>
                                        <p:tgtEl>
                                          <p:spTgt spid="9">
                                            <p:txEl>
                                              <p:pRg st="4" end="4"/>
                                            </p:txEl>
                                          </p:spTgt>
                                        </p:tgtEl>
                                        <p:attrNameLst>
                                          <p:attrName>ppt_x</p:attrName>
                                        </p:attrNameLst>
                                      </p:cBhvr>
                                      <p:tavLst>
                                        <p:tav tm="0">
                                          <p:val>
                                            <p:strVal val="#ppt_x-.2"/>
                                          </p:val>
                                        </p:tav>
                                        <p:tav tm="100000">
                                          <p:val>
                                            <p:strVal val="#ppt_x"/>
                                          </p:val>
                                        </p:tav>
                                      </p:tavLst>
                                    </p:anim>
                                    <p:anim calcmode="lin" valueType="num">
                                      <p:cBhvr>
                                        <p:cTn id="28" dur="1000" fill="hold"/>
                                        <p:tgtEl>
                                          <p:spTgt spid="9">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9">
                                            <p:txEl>
                                              <p:pRg st="4" end="4"/>
                                            </p:txEl>
                                          </p:spTgt>
                                        </p:tgtEl>
                                      </p:cBhvr>
                                    </p:animEffect>
                                  </p:childTnLst>
                                </p:cTn>
                              </p:par>
                              <p:par>
                                <p:cTn id="30" presetID="29" presetClass="entr" presetSubtype="0" fill="hold" nodeType="with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 calcmode="lin" valueType="num">
                                      <p:cBhvr>
                                        <p:cTn id="32" dur="1000" fill="hold"/>
                                        <p:tgtEl>
                                          <p:spTgt spid="9">
                                            <p:txEl>
                                              <p:pRg st="5" end="5"/>
                                            </p:txEl>
                                          </p:spTgt>
                                        </p:tgtEl>
                                        <p:attrNameLst>
                                          <p:attrName>ppt_x</p:attrName>
                                        </p:attrNameLst>
                                      </p:cBhvr>
                                      <p:tavLst>
                                        <p:tav tm="0">
                                          <p:val>
                                            <p:strVal val="#ppt_x-.2"/>
                                          </p:val>
                                        </p:tav>
                                        <p:tav tm="100000">
                                          <p:val>
                                            <p:strVal val="#ppt_x"/>
                                          </p:val>
                                        </p:tav>
                                      </p:tavLst>
                                    </p:anim>
                                    <p:anim calcmode="lin" valueType="num">
                                      <p:cBhvr>
                                        <p:cTn id="33" dur="1000" fill="hold"/>
                                        <p:tgtEl>
                                          <p:spTgt spid="9">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4" dur="1000"/>
                                        <p:tgtEl>
                                          <p:spTgt spid="9">
                                            <p:txEl>
                                              <p:pRg st="5" end="5"/>
                                            </p:txEl>
                                          </p:spTgt>
                                        </p:tgtEl>
                                      </p:cBhvr>
                                    </p:animEffect>
                                  </p:childTnLst>
                                </p:cTn>
                              </p:par>
                              <p:par>
                                <p:cTn id="35" presetID="29" presetClass="entr" presetSubtype="0" fill="hold" nodeType="with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 calcmode="lin" valueType="num">
                                      <p:cBhvr>
                                        <p:cTn id="37" dur="1000" fill="hold"/>
                                        <p:tgtEl>
                                          <p:spTgt spid="9">
                                            <p:txEl>
                                              <p:pRg st="6" end="6"/>
                                            </p:txEl>
                                          </p:spTgt>
                                        </p:tgtEl>
                                        <p:attrNameLst>
                                          <p:attrName>ppt_x</p:attrName>
                                        </p:attrNameLst>
                                      </p:cBhvr>
                                      <p:tavLst>
                                        <p:tav tm="0">
                                          <p:val>
                                            <p:strVal val="#ppt_x-.2"/>
                                          </p:val>
                                        </p:tav>
                                        <p:tav tm="100000">
                                          <p:val>
                                            <p:strVal val="#ppt_x"/>
                                          </p:val>
                                        </p:tav>
                                      </p:tavLst>
                                    </p:anim>
                                    <p:anim calcmode="lin" valueType="num">
                                      <p:cBhvr>
                                        <p:cTn id="38" dur="1000" fill="hold"/>
                                        <p:tgtEl>
                                          <p:spTgt spid="9">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9">
                                            <p:txEl>
                                              <p:pRg st="6" end="6"/>
                                            </p:txEl>
                                          </p:spTgt>
                                        </p:tgtEl>
                                      </p:cBhvr>
                                    </p:animEffect>
                                  </p:childTnLst>
                                </p:cTn>
                              </p:par>
                              <p:par>
                                <p:cTn id="40" presetID="29" presetClass="entr" presetSubtype="0" fill="hold" nodeType="with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 calcmode="lin" valueType="num">
                                      <p:cBhvr>
                                        <p:cTn id="42" dur="1000" fill="hold"/>
                                        <p:tgtEl>
                                          <p:spTgt spid="9">
                                            <p:txEl>
                                              <p:pRg st="7" end="7"/>
                                            </p:txEl>
                                          </p:spTgt>
                                        </p:tgtEl>
                                        <p:attrNameLst>
                                          <p:attrName>ppt_x</p:attrName>
                                        </p:attrNameLst>
                                      </p:cBhvr>
                                      <p:tavLst>
                                        <p:tav tm="0">
                                          <p:val>
                                            <p:strVal val="#ppt_x-.2"/>
                                          </p:val>
                                        </p:tav>
                                        <p:tav tm="100000">
                                          <p:val>
                                            <p:strVal val="#ppt_x"/>
                                          </p:val>
                                        </p:tav>
                                      </p:tavLst>
                                    </p:anim>
                                    <p:anim calcmode="lin" valueType="num">
                                      <p:cBhvr>
                                        <p:cTn id="43" dur="1000" fill="hold"/>
                                        <p:tgtEl>
                                          <p:spTgt spid="9">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9">
                                            <p:txEl>
                                              <p:pRg st="7" end="7"/>
                                            </p:txEl>
                                          </p:spTgt>
                                        </p:tgtEl>
                                      </p:cBhvr>
                                    </p:animEffect>
                                  </p:childTnLst>
                                </p:cTn>
                              </p:par>
                              <p:par>
                                <p:cTn id="45" presetID="29" presetClass="entr" presetSubtype="0" fill="hold" nodeType="with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 calcmode="lin" valueType="num">
                                      <p:cBhvr>
                                        <p:cTn id="47" dur="1000" fill="hold"/>
                                        <p:tgtEl>
                                          <p:spTgt spid="9">
                                            <p:txEl>
                                              <p:pRg st="8" end="8"/>
                                            </p:txEl>
                                          </p:spTgt>
                                        </p:tgtEl>
                                        <p:attrNameLst>
                                          <p:attrName>ppt_x</p:attrName>
                                        </p:attrNameLst>
                                      </p:cBhvr>
                                      <p:tavLst>
                                        <p:tav tm="0">
                                          <p:val>
                                            <p:strVal val="#ppt_x-.2"/>
                                          </p:val>
                                        </p:tav>
                                        <p:tav tm="100000">
                                          <p:val>
                                            <p:strVal val="#ppt_x"/>
                                          </p:val>
                                        </p:tav>
                                      </p:tavLst>
                                    </p:anim>
                                    <p:anim calcmode="lin" valueType="num">
                                      <p:cBhvr>
                                        <p:cTn id="48" dur="1000" fill="hold"/>
                                        <p:tgtEl>
                                          <p:spTgt spid="9">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49" dur="1000"/>
                                        <p:tgtEl>
                                          <p:spTgt spid="9">
                                            <p:txEl>
                                              <p:pRg st="8" end="8"/>
                                            </p:txEl>
                                          </p:spTgt>
                                        </p:tgtEl>
                                      </p:cBhvr>
                                    </p:animEffect>
                                  </p:childTnLst>
                                </p:cTn>
                              </p:par>
                              <p:par>
                                <p:cTn id="50" presetID="29" presetClass="entr" presetSubtype="0" fill="hold" nodeType="withEffect">
                                  <p:stCondLst>
                                    <p:cond delay="0"/>
                                  </p:stCondLst>
                                  <p:childTnLst>
                                    <p:set>
                                      <p:cBhvr>
                                        <p:cTn id="51" dur="1" fill="hold">
                                          <p:stCondLst>
                                            <p:cond delay="0"/>
                                          </p:stCondLst>
                                        </p:cTn>
                                        <p:tgtEl>
                                          <p:spTgt spid="9">
                                            <p:txEl>
                                              <p:pRg st="9" end="9"/>
                                            </p:txEl>
                                          </p:spTgt>
                                        </p:tgtEl>
                                        <p:attrNameLst>
                                          <p:attrName>style.visibility</p:attrName>
                                        </p:attrNameLst>
                                      </p:cBhvr>
                                      <p:to>
                                        <p:strVal val="visible"/>
                                      </p:to>
                                    </p:set>
                                    <p:anim calcmode="lin" valueType="num">
                                      <p:cBhvr>
                                        <p:cTn id="52" dur="1000" fill="hold"/>
                                        <p:tgtEl>
                                          <p:spTgt spid="9">
                                            <p:txEl>
                                              <p:pRg st="9" end="9"/>
                                            </p:txEl>
                                          </p:spTgt>
                                        </p:tgtEl>
                                        <p:attrNameLst>
                                          <p:attrName>ppt_x</p:attrName>
                                        </p:attrNameLst>
                                      </p:cBhvr>
                                      <p:tavLst>
                                        <p:tav tm="0">
                                          <p:val>
                                            <p:strVal val="#ppt_x-.2"/>
                                          </p:val>
                                        </p:tav>
                                        <p:tav tm="100000">
                                          <p:val>
                                            <p:strVal val="#ppt_x"/>
                                          </p:val>
                                        </p:tav>
                                      </p:tavLst>
                                    </p:anim>
                                    <p:anim calcmode="lin" valueType="num">
                                      <p:cBhvr>
                                        <p:cTn id="53" dur="1000" fill="hold"/>
                                        <p:tgtEl>
                                          <p:spTgt spid="9">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54" dur="10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Drivers for Carrier Ethernet Demarcation</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44703" y="1233309"/>
            <a:ext cx="2983035" cy="1714462"/>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3219720" y="1275007"/>
            <a:ext cx="2950254" cy="1710011"/>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6130348" y="1272002"/>
            <a:ext cx="2986285" cy="1667506"/>
          </a:xfrm>
          <a:prstGeom prst="rect">
            <a:avLst/>
          </a:prstGeom>
          <a:noFill/>
          <a:ln w="9525">
            <a:noFill/>
            <a:miter lim="800000"/>
            <a:headEnd/>
            <a:tailEnd/>
          </a:ln>
          <a:effectLst/>
        </p:spPr>
      </p:pic>
      <p:grpSp>
        <p:nvGrpSpPr>
          <p:cNvPr id="2" name="Group 15"/>
          <p:cNvGrpSpPr/>
          <p:nvPr/>
        </p:nvGrpSpPr>
        <p:grpSpPr>
          <a:xfrm>
            <a:off x="417738" y="3614207"/>
            <a:ext cx="2933700" cy="2200276"/>
            <a:chOff x="-762000" y="4229099"/>
            <a:chExt cx="3114675" cy="2200275"/>
          </a:xfrm>
          <a:solidFill>
            <a:schemeClr val="bg2">
              <a:lumMod val="20000"/>
              <a:lumOff val="80000"/>
            </a:schemeClr>
          </a:solidFill>
        </p:grpSpPr>
        <p:sp>
          <p:nvSpPr>
            <p:cNvPr id="14" name="Pentagon 13"/>
            <p:cNvSpPr/>
            <p:nvPr/>
          </p:nvSpPr>
          <p:spPr>
            <a:xfrm>
              <a:off x="-762000" y="4229099"/>
              <a:ext cx="3114675" cy="2200275"/>
            </a:xfrm>
            <a:prstGeom prst="homePlate">
              <a:avLst/>
            </a:prstGeom>
            <a:solidFill>
              <a:schemeClr val="accent3">
                <a:lumMod val="40000"/>
                <a:lumOff val="60000"/>
              </a:schemeClr>
            </a:solidFill>
            <a:ln>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5000"/>
                </a:lnSpc>
              </a:pPr>
              <a:endParaRPr lang="en-US" sz="1400" dirty="0" smtClean="0"/>
            </a:p>
          </p:txBody>
        </p:sp>
        <p:pic>
          <p:nvPicPr>
            <p:cNvPr id="34819" name="Picture 3"/>
            <p:cNvPicPr>
              <a:picLocks noChangeAspect="1" noChangeArrowheads="1"/>
            </p:cNvPicPr>
            <p:nvPr/>
          </p:nvPicPr>
          <p:blipFill>
            <a:blip r:embed="rId6" cstate="print"/>
            <a:srcRect/>
            <a:stretch>
              <a:fillRect/>
            </a:stretch>
          </p:blipFill>
          <p:spPr bwMode="auto">
            <a:xfrm>
              <a:off x="-675637" y="4445456"/>
              <a:ext cx="1952337" cy="1695450"/>
            </a:xfrm>
            <a:prstGeom prst="rect">
              <a:avLst/>
            </a:prstGeom>
            <a:grpFill/>
            <a:ln w="9525">
              <a:solidFill>
                <a:srgbClr val="002060"/>
              </a:solidFill>
              <a:miter lim="800000"/>
              <a:headEnd/>
              <a:tailEnd/>
            </a:ln>
            <a:effectLst/>
          </p:spPr>
        </p:pic>
      </p:grpSp>
      <p:sp>
        <p:nvSpPr>
          <p:cNvPr id="15" name="Rounded Rectangle 14"/>
          <p:cNvSpPr/>
          <p:nvPr/>
        </p:nvSpPr>
        <p:spPr>
          <a:xfrm>
            <a:off x="733428" y="3000782"/>
            <a:ext cx="7161325" cy="4800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r>
              <a:rPr lang="en-US" sz="2000" dirty="0" smtClean="0"/>
              <a:t>TCO as a driver for operator decisions</a:t>
            </a:r>
          </a:p>
        </p:txBody>
      </p:sp>
      <p:sp>
        <p:nvSpPr>
          <p:cNvPr id="19" name="Pentagon 18"/>
          <p:cNvSpPr/>
          <p:nvPr/>
        </p:nvSpPr>
        <p:spPr>
          <a:xfrm>
            <a:off x="3475267" y="3623737"/>
            <a:ext cx="3114675" cy="2200275"/>
          </a:xfrm>
          <a:prstGeom prst="homePlate">
            <a:avLst/>
          </a:prstGeom>
          <a:solidFill>
            <a:schemeClr val="accent3">
              <a:lumMod val="40000"/>
              <a:lumOff val="60000"/>
            </a:schemeClr>
          </a:solidFill>
          <a:ln>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nSpc>
                <a:spcPct val="85000"/>
              </a:lnSpc>
            </a:pPr>
            <a:r>
              <a:rPr lang="en-US" sz="1600" dirty="0" smtClean="0">
                <a:solidFill>
                  <a:srgbClr val="002060"/>
                </a:solidFill>
              </a:rPr>
              <a:t>Flat revenues </a:t>
            </a:r>
          </a:p>
          <a:p>
            <a:pPr>
              <a:lnSpc>
                <a:spcPct val="85000"/>
              </a:lnSpc>
            </a:pPr>
            <a:r>
              <a:rPr lang="en-US" sz="1600" dirty="0" smtClean="0">
                <a:solidFill>
                  <a:srgbClr val="002060"/>
                </a:solidFill>
              </a:rPr>
              <a:t>       + </a:t>
            </a:r>
          </a:p>
          <a:p>
            <a:pPr>
              <a:lnSpc>
                <a:spcPct val="85000"/>
              </a:lnSpc>
            </a:pPr>
            <a:r>
              <a:rPr lang="en-US" sz="1600" dirty="0" smtClean="0">
                <a:solidFill>
                  <a:srgbClr val="002060"/>
                </a:solidFill>
              </a:rPr>
              <a:t>Exponentially increasing BW </a:t>
            </a:r>
          </a:p>
          <a:p>
            <a:pPr>
              <a:lnSpc>
                <a:spcPct val="85000"/>
              </a:lnSpc>
            </a:pPr>
            <a:r>
              <a:rPr lang="en-US" sz="1600" dirty="0" smtClean="0">
                <a:solidFill>
                  <a:srgbClr val="002060"/>
                </a:solidFill>
              </a:rPr>
              <a:t>       = </a:t>
            </a:r>
          </a:p>
          <a:p>
            <a:pPr>
              <a:lnSpc>
                <a:spcPct val="85000"/>
              </a:lnSpc>
            </a:pPr>
            <a:r>
              <a:rPr lang="en-US" sz="1600" dirty="0" smtClean="0">
                <a:solidFill>
                  <a:srgbClr val="002060"/>
                </a:solidFill>
              </a:rPr>
              <a:t> Cost pressure</a:t>
            </a:r>
          </a:p>
          <a:p>
            <a:pPr>
              <a:lnSpc>
                <a:spcPct val="85000"/>
              </a:lnSpc>
            </a:pPr>
            <a:endParaRPr lang="en-US" sz="1400" dirty="0" smtClean="0">
              <a:solidFill>
                <a:srgbClr val="002060"/>
              </a:solidFill>
            </a:endParaRPr>
          </a:p>
          <a:p>
            <a:pPr>
              <a:lnSpc>
                <a:spcPct val="85000"/>
              </a:lnSpc>
            </a:pPr>
            <a:r>
              <a:rPr lang="en-US" sz="1600" dirty="0" smtClean="0">
                <a:solidFill>
                  <a:srgbClr val="002060"/>
                </a:solidFill>
              </a:rPr>
              <a:t>Forces operators to look for new revenues based on different SLA  levels</a:t>
            </a:r>
          </a:p>
        </p:txBody>
      </p:sp>
      <p:grpSp>
        <p:nvGrpSpPr>
          <p:cNvPr id="3" name="Group 39"/>
          <p:cNvGrpSpPr/>
          <p:nvPr/>
        </p:nvGrpSpPr>
        <p:grpSpPr>
          <a:xfrm>
            <a:off x="314330" y="5947838"/>
            <a:ext cx="8343899" cy="733425"/>
            <a:chOff x="314325" y="5981700"/>
            <a:chExt cx="8343899" cy="733425"/>
          </a:xfrm>
        </p:grpSpPr>
        <p:sp>
          <p:nvSpPr>
            <p:cNvPr id="32" name="Rounded Rectangle 31"/>
            <p:cNvSpPr/>
            <p:nvPr/>
          </p:nvSpPr>
          <p:spPr>
            <a:xfrm>
              <a:off x="314325" y="5981700"/>
              <a:ext cx="8343899" cy="733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13" descr="ETX-202 FP 2 Net 2 User.jpg"/>
            <p:cNvPicPr>
              <a:picLocks noChangeAspect="1"/>
            </p:cNvPicPr>
            <p:nvPr/>
          </p:nvPicPr>
          <p:blipFill>
            <a:blip r:embed="rId7" cstate="print"/>
            <a:srcRect/>
            <a:stretch>
              <a:fillRect/>
            </a:stretch>
          </p:blipFill>
          <p:spPr bwMode="auto">
            <a:xfrm>
              <a:off x="2503487" y="6072918"/>
              <a:ext cx="882438" cy="201625"/>
            </a:xfrm>
            <a:prstGeom prst="rect">
              <a:avLst/>
            </a:prstGeom>
            <a:noFill/>
            <a:ln w="9525">
              <a:noFill/>
              <a:miter lim="800000"/>
              <a:headEnd/>
              <a:tailEnd/>
            </a:ln>
          </p:spPr>
        </p:pic>
        <p:pic>
          <p:nvPicPr>
            <p:cNvPr id="26" name="Picture 15" descr="ETX-202_NULL_NULL_1NULL.JPG"/>
            <p:cNvPicPr>
              <a:picLocks noChangeAspect="1"/>
            </p:cNvPicPr>
            <p:nvPr/>
          </p:nvPicPr>
          <p:blipFill>
            <a:blip r:embed="rId8" cstate="print"/>
            <a:srcRect/>
            <a:stretch>
              <a:fillRect/>
            </a:stretch>
          </p:blipFill>
          <p:spPr bwMode="auto">
            <a:xfrm>
              <a:off x="2685482" y="6486524"/>
              <a:ext cx="1162618" cy="175337"/>
            </a:xfrm>
            <a:prstGeom prst="rect">
              <a:avLst/>
            </a:prstGeom>
            <a:noFill/>
            <a:ln w="9525">
              <a:noFill/>
              <a:miter lim="800000"/>
              <a:headEnd/>
              <a:tailEnd/>
            </a:ln>
          </p:spPr>
        </p:pic>
        <p:pic>
          <p:nvPicPr>
            <p:cNvPr id="27" name="Picture 16" descr="ETX-202_NULL_NULL_1NULL_1UTP.jpg"/>
            <p:cNvPicPr>
              <a:picLocks noChangeAspect="1"/>
            </p:cNvPicPr>
            <p:nvPr/>
          </p:nvPicPr>
          <p:blipFill>
            <a:blip r:embed="rId9" cstate="print"/>
            <a:srcRect/>
            <a:stretch>
              <a:fillRect/>
            </a:stretch>
          </p:blipFill>
          <p:spPr bwMode="auto">
            <a:xfrm>
              <a:off x="699606" y="6431369"/>
              <a:ext cx="832686" cy="188533"/>
            </a:xfrm>
            <a:prstGeom prst="rect">
              <a:avLst/>
            </a:prstGeom>
            <a:noFill/>
            <a:ln w="9525">
              <a:noFill/>
              <a:miter lim="800000"/>
              <a:headEnd/>
              <a:tailEnd/>
            </a:ln>
          </p:spPr>
        </p:pic>
        <p:pic>
          <p:nvPicPr>
            <p:cNvPr id="28" name="Picture 17" descr="ETX-202_NULL_NULL_1UTP.jpg"/>
            <p:cNvPicPr>
              <a:picLocks noChangeAspect="1"/>
            </p:cNvPicPr>
            <p:nvPr/>
          </p:nvPicPr>
          <p:blipFill>
            <a:blip r:embed="rId10" cstate="print"/>
            <a:srcRect/>
            <a:stretch>
              <a:fillRect/>
            </a:stretch>
          </p:blipFill>
          <p:spPr bwMode="auto">
            <a:xfrm>
              <a:off x="471804" y="6072440"/>
              <a:ext cx="882438" cy="201625"/>
            </a:xfrm>
            <a:prstGeom prst="rect">
              <a:avLst/>
            </a:prstGeom>
            <a:noFill/>
            <a:ln w="9525">
              <a:noFill/>
              <a:miter lim="800000"/>
              <a:headEnd/>
              <a:tailEnd/>
            </a:ln>
          </p:spPr>
        </p:pic>
        <p:pic>
          <p:nvPicPr>
            <p:cNvPr id="29" name="Picture 18" descr="ETX-202_NULL_NULL_4NULL.JPG"/>
            <p:cNvPicPr>
              <a:picLocks noChangeAspect="1"/>
            </p:cNvPicPr>
            <p:nvPr/>
          </p:nvPicPr>
          <p:blipFill>
            <a:blip r:embed="rId11" cstate="print"/>
            <a:srcRect/>
            <a:stretch>
              <a:fillRect/>
            </a:stretch>
          </p:blipFill>
          <p:spPr bwMode="auto">
            <a:xfrm>
              <a:off x="1559082" y="6119756"/>
              <a:ext cx="761986" cy="180677"/>
            </a:xfrm>
            <a:prstGeom prst="rect">
              <a:avLst/>
            </a:prstGeom>
            <a:noFill/>
            <a:ln w="9525">
              <a:noFill/>
              <a:miter lim="800000"/>
              <a:headEnd/>
              <a:tailEnd/>
            </a:ln>
          </p:spPr>
        </p:pic>
        <p:pic>
          <p:nvPicPr>
            <p:cNvPr id="33" name="Picture 9" descr="ETX-202A_Type3.png"/>
            <p:cNvPicPr>
              <a:picLocks noChangeAspect="1"/>
            </p:cNvPicPr>
            <p:nvPr/>
          </p:nvPicPr>
          <p:blipFill>
            <a:blip r:embed="rId12" cstate="print"/>
            <a:srcRect/>
            <a:stretch>
              <a:fillRect/>
            </a:stretch>
          </p:blipFill>
          <p:spPr bwMode="auto">
            <a:xfrm>
              <a:off x="3987463" y="6388643"/>
              <a:ext cx="1466417" cy="312739"/>
            </a:xfrm>
            <a:prstGeom prst="rect">
              <a:avLst/>
            </a:prstGeom>
            <a:noFill/>
            <a:ln w="9525">
              <a:noFill/>
              <a:miter lim="800000"/>
              <a:headEnd/>
              <a:tailEnd/>
            </a:ln>
          </p:spPr>
        </p:pic>
        <p:pic>
          <p:nvPicPr>
            <p:cNvPr id="34" name="Picture 8" descr="etx-201a__Type1.jpg"/>
            <p:cNvPicPr>
              <a:picLocks noChangeAspect="1"/>
            </p:cNvPicPr>
            <p:nvPr/>
          </p:nvPicPr>
          <p:blipFill>
            <a:blip r:embed="rId13" cstate="print">
              <a:clrChange>
                <a:clrFrom>
                  <a:srgbClr val="FFFFFF"/>
                </a:clrFrom>
                <a:clrTo>
                  <a:srgbClr val="FFFFFF">
                    <a:alpha val="0"/>
                  </a:srgbClr>
                </a:clrTo>
              </a:clrChange>
            </a:blip>
            <a:srcRect/>
            <a:stretch>
              <a:fillRect/>
            </a:stretch>
          </p:blipFill>
          <p:spPr bwMode="auto">
            <a:xfrm>
              <a:off x="3440010" y="6025362"/>
              <a:ext cx="823591" cy="357234"/>
            </a:xfrm>
            <a:prstGeom prst="rect">
              <a:avLst/>
            </a:prstGeom>
            <a:noFill/>
            <a:ln w="9525">
              <a:noFill/>
              <a:miter lim="800000"/>
              <a:headEnd/>
              <a:tailEnd/>
            </a:ln>
          </p:spPr>
        </p:pic>
        <p:pic>
          <p:nvPicPr>
            <p:cNvPr id="35" name="Picture 63" descr="D:\shoval_b Documents\Products\ETX\ETX-102.jp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4353197" y="6084524"/>
              <a:ext cx="789429" cy="291380"/>
            </a:xfrm>
            <a:prstGeom prst="rect">
              <a:avLst/>
            </a:prstGeom>
            <a:noFill/>
            <a:ln w="9525">
              <a:noFill/>
              <a:miter lim="800000"/>
              <a:headEnd/>
              <a:tailEnd/>
            </a:ln>
          </p:spPr>
        </p:pic>
        <p:pic>
          <p:nvPicPr>
            <p:cNvPr id="37" name="Picture 36" descr="Gmux-5300_Front.jpg"/>
            <p:cNvPicPr>
              <a:picLocks noChangeAspect="1"/>
            </p:cNvPicPr>
            <p:nvPr/>
          </p:nvPicPr>
          <p:blipFill>
            <a:blip r:embed="rId15" cstate="print"/>
            <a:stretch>
              <a:fillRect/>
            </a:stretch>
          </p:blipFill>
          <p:spPr>
            <a:xfrm>
              <a:off x="6672644" y="6078382"/>
              <a:ext cx="1757123" cy="534575"/>
            </a:xfrm>
            <a:prstGeom prst="rect">
              <a:avLst/>
            </a:prstGeom>
            <a:ln>
              <a:noFill/>
            </a:ln>
          </p:spPr>
        </p:pic>
        <p:pic>
          <p:nvPicPr>
            <p:cNvPr id="38" name="Picture 2" descr="D:\shoval_b Documents\Products\ETX\ETX-202.jpg"/>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1702560" y="6350383"/>
              <a:ext cx="921176" cy="349050"/>
            </a:xfrm>
            <a:prstGeom prst="rect">
              <a:avLst/>
            </a:prstGeom>
            <a:noFill/>
            <a:ln w="9525">
              <a:noFill/>
              <a:miter lim="800000"/>
              <a:headEnd/>
              <a:tailEnd/>
            </a:ln>
          </p:spPr>
        </p:pic>
        <p:pic>
          <p:nvPicPr>
            <p:cNvPr id="39" name="Picture 9" descr="ETX-202A_Type3.png"/>
            <p:cNvPicPr>
              <a:picLocks noChangeAspect="1"/>
            </p:cNvPicPr>
            <p:nvPr/>
          </p:nvPicPr>
          <p:blipFill>
            <a:blip r:embed="rId12" cstate="print"/>
            <a:srcRect/>
            <a:stretch>
              <a:fillRect/>
            </a:stretch>
          </p:blipFill>
          <p:spPr bwMode="auto">
            <a:xfrm>
              <a:off x="5149513" y="6131468"/>
              <a:ext cx="1466417" cy="312739"/>
            </a:xfrm>
            <a:prstGeom prst="rect">
              <a:avLst/>
            </a:prstGeom>
            <a:noFill/>
            <a:ln w="9525">
              <a:noFill/>
              <a:miter lim="800000"/>
              <a:headEnd/>
              <a:tailEnd/>
            </a:ln>
          </p:spPr>
        </p:pic>
      </p:grpSp>
      <p:grpSp>
        <p:nvGrpSpPr>
          <p:cNvPr id="5" name="Group 35"/>
          <p:cNvGrpSpPr/>
          <p:nvPr/>
        </p:nvGrpSpPr>
        <p:grpSpPr>
          <a:xfrm>
            <a:off x="6709444" y="3592286"/>
            <a:ext cx="2084333" cy="2364744"/>
            <a:chOff x="6709444" y="3592286"/>
            <a:chExt cx="2084333" cy="2364744"/>
          </a:xfrm>
        </p:grpSpPr>
        <p:sp>
          <p:nvSpPr>
            <p:cNvPr id="31" name="Down Arrow Callout 30"/>
            <p:cNvSpPr/>
            <p:nvPr/>
          </p:nvSpPr>
          <p:spPr>
            <a:xfrm>
              <a:off x="6709444" y="3592286"/>
              <a:ext cx="2084333" cy="2364744"/>
            </a:xfrm>
            <a:prstGeom prst="downArrowCallout">
              <a:avLst>
                <a:gd name="adj1" fmla="val 23421"/>
                <a:gd name="adj2" fmla="val 25000"/>
                <a:gd name="adj3" fmla="val 25000"/>
                <a:gd name="adj4" fmla="val 78968"/>
              </a:avLst>
            </a:prstGeom>
            <a:solidFill>
              <a:schemeClr val="accent3">
                <a:lumMod val="40000"/>
                <a:lumOff val="60000"/>
              </a:schemeClr>
            </a:solidFill>
            <a:ln>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rgbClr val="002060"/>
                </a:solidFill>
              </a:endParaRPr>
            </a:p>
            <a:p>
              <a:pPr algn="ctr"/>
              <a:r>
                <a:rPr lang="en-US" sz="1600" dirty="0" smtClean="0">
                  <a:solidFill>
                    <a:srgbClr val="002060"/>
                  </a:solidFill>
                </a:rPr>
                <a:t>RAD’s Ethernet demarcation devices designed to assure different levels of SLAs  </a:t>
              </a:r>
              <a:endParaRPr lang="en-US" sz="1600" dirty="0">
                <a:solidFill>
                  <a:srgbClr val="002060"/>
                </a:solidFill>
              </a:endParaRPr>
            </a:p>
          </p:txBody>
        </p:sp>
        <p:pic>
          <p:nvPicPr>
            <p:cNvPr id="30" name="Picture 4" descr="D:\shoval_b Documents\Products\etheraccess.jpg"/>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6833274" y="3644439"/>
              <a:ext cx="1856634" cy="463924"/>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linds(horizontal)">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blinds(horizontal)">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par>
                                <p:cTn id="23" presetID="3" presetClass="entr" presetSubtype="1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linds(horizontal)">
                                      <p:cBhvr>
                                        <p:cTn id="25" dur="500"/>
                                        <p:tgtEl>
                                          <p:spTgt spid="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linds(horizont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ox(in)">
                                      <p:cBhvr>
                                        <p:cTn id="33" dur="500"/>
                                        <p:tgtEl>
                                          <p:spTgt spid="5"/>
                                        </p:tgtEl>
                                      </p:cBhvr>
                                    </p:animEffect>
                                  </p:childTnLst>
                                </p:cTn>
                              </p:par>
                            </p:childTnLst>
                          </p:cTn>
                        </p:par>
                        <p:par>
                          <p:cTn id="34" fill="hold">
                            <p:stCondLst>
                              <p:cond delay="500"/>
                            </p:stCondLst>
                            <p:childTnLst>
                              <p:par>
                                <p:cTn id="35" presetID="3" presetClass="entr" presetSubtype="1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linds(horizont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47"/>
          <p:cNvSpPr>
            <a:spLocks noGrp="1"/>
          </p:cNvSpPr>
          <p:nvPr>
            <p:ph type="title"/>
          </p:nvPr>
        </p:nvSpPr>
        <p:spPr/>
        <p:txBody>
          <a:bodyPr/>
          <a:lstStyle/>
          <a:p>
            <a:r>
              <a:rPr lang="en-US" dirty="0" smtClean="0"/>
              <a:t>ETX-5300A Front View Description</a:t>
            </a:r>
            <a:endParaRPr lang="en-US" dirty="0"/>
          </a:p>
        </p:txBody>
      </p:sp>
      <p:pic>
        <p:nvPicPr>
          <p:cNvPr id="4" name="Picture 3" descr="Gmux-5300_Front.jpg"/>
          <p:cNvPicPr>
            <a:picLocks noChangeAspect="1"/>
          </p:cNvPicPr>
          <p:nvPr/>
        </p:nvPicPr>
        <p:blipFill>
          <a:blip r:embed="rId3" cstate="email"/>
          <a:stretch>
            <a:fillRect/>
          </a:stretch>
        </p:blipFill>
        <p:spPr>
          <a:xfrm>
            <a:off x="1682115" y="2913291"/>
            <a:ext cx="5760720" cy="1752600"/>
          </a:xfrm>
          <a:prstGeom prst="rect">
            <a:avLst/>
          </a:prstGeom>
          <a:ln>
            <a:solidFill>
              <a:srgbClr val="C00000"/>
            </a:solidFill>
          </a:ln>
        </p:spPr>
      </p:pic>
      <p:grpSp>
        <p:nvGrpSpPr>
          <p:cNvPr id="2" name="Group 215"/>
          <p:cNvGrpSpPr/>
          <p:nvPr/>
        </p:nvGrpSpPr>
        <p:grpSpPr>
          <a:xfrm>
            <a:off x="428514" y="1909358"/>
            <a:ext cx="3016520" cy="1159034"/>
            <a:chOff x="428514" y="1844040"/>
            <a:chExt cx="3016520" cy="1159034"/>
          </a:xfrm>
        </p:grpSpPr>
        <p:sp>
          <p:nvSpPr>
            <p:cNvPr id="19" name="Rounded Rectangle 18"/>
            <p:cNvSpPr>
              <a:spLocks/>
            </p:cNvSpPr>
            <p:nvPr/>
          </p:nvSpPr>
          <p:spPr bwMode="auto">
            <a:xfrm>
              <a:off x="428514" y="1844040"/>
              <a:ext cx="1156446" cy="403860"/>
            </a:xfrm>
            <a:prstGeom prst="roundRect">
              <a:avLst/>
            </a:prstGeom>
            <a:solidFill>
              <a:schemeClr val="accent1">
                <a:alpha val="24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469"/>
              <a:r>
                <a:rPr lang="en-US" sz="1000" dirty="0" smtClean="0"/>
                <a:t>4 x 10GbE XFP fully redundant</a:t>
              </a:r>
            </a:p>
          </p:txBody>
        </p:sp>
        <p:cxnSp>
          <p:nvCxnSpPr>
            <p:cNvPr id="20" name="Straight Arrow Connector 19"/>
            <p:cNvCxnSpPr>
              <a:stCxn id="19" idx="3"/>
            </p:cNvCxnSpPr>
            <p:nvPr/>
          </p:nvCxnSpPr>
          <p:spPr bwMode="auto">
            <a:xfrm>
              <a:off x="1584960" y="2045970"/>
              <a:ext cx="1211580" cy="712470"/>
            </a:xfrm>
            <a:prstGeom prst="straightConnector1">
              <a:avLst/>
            </a:prstGeom>
            <a:solidFill>
              <a:schemeClr val="accent1"/>
            </a:solidFill>
            <a:ln w="12700" cap="flat" cmpd="sng" algn="ctr">
              <a:solidFill>
                <a:srgbClr val="C00000"/>
              </a:solidFill>
              <a:prstDash val="solid"/>
              <a:round/>
              <a:headEnd type="none" w="med" len="med"/>
              <a:tailEnd type="arrow"/>
            </a:ln>
            <a:effectLst/>
          </p:spPr>
        </p:cxnSp>
        <p:grpSp>
          <p:nvGrpSpPr>
            <p:cNvPr id="3" name="Group 213"/>
            <p:cNvGrpSpPr/>
            <p:nvPr/>
          </p:nvGrpSpPr>
          <p:grpSpPr>
            <a:xfrm>
              <a:off x="2163286" y="2743994"/>
              <a:ext cx="1281748" cy="259080"/>
              <a:chOff x="2163286" y="2743994"/>
              <a:chExt cx="1281748" cy="259080"/>
            </a:xfrm>
          </p:grpSpPr>
          <p:cxnSp>
            <p:nvCxnSpPr>
              <p:cNvPr id="26" name="Straight Connector 25"/>
              <p:cNvCxnSpPr/>
              <p:nvPr/>
            </p:nvCxnSpPr>
            <p:spPr bwMode="auto">
              <a:xfrm rot="5400000" flipH="1" flipV="1">
                <a:off x="2038350" y="2876550"/>
                <a:ext cx="251460" cy="1588"/>
              </a:xfrm>
              <a:prstGeom prst="line">
                <a:avLst/>
              </a:prstGeom>
              <a:solidFill>
                <a:schemeClr val="accent1"/>
              </a:solidFill>
              <a:ln w="12700" cap="flat" cmpd="sng" algn="ctr">
                <a:solidFill>
                  <a:srgbClr val="C00000"/>
                </a:solidFill>
                <a:prstDash val="sysDash"/>
                <a:round/>
                <a:headEnd type="none" w="med" len="med"/>
                <a:tailEnd type="none" w="med" len="med"/>
              </a:ln>
              <a:effectLst/>
            </p:spPr>
          </p:cxnSp>
          <p:cxnSp>
            <p:nvCxnSpPr>
              <p:cNvPr id="27" name="Straight Connector 26"/>
              <p:cNvCxnSpPr/>
              <p:nvPr/>
            </p:nvCxnSpPr>
            <p:spPr bwMode="auto">
              <a:xfrm rot="5400000" flipH="1" flipV="1">
                <a:off x="3318510" y="2868930"/>
                <a:ext cx="251460" cy="1588"/>
              </a:xfrm>
              <a:prstGeom prst="line">
                <a:avLst/>
              </a:prstGeom>
              <a:solidFill>
                <a:schemeClr val="accent1"/>
              </a:solidFill>
              <a:ln w="12700" cap="flat" cmpd="sng" algn="ctr">
                <a:solidFill>
                  <a:srgbClr val="C00000"/>
                </a:solidFill>
                <a:prstDash val="sysDash"/>
                <a:round/>
                <a:headEnd type="none" w="med" len="med"/>
                <a:tailEnd type="none" w="med" len="med"/>
              </a:ln>
              <a:effectLst/>
            </p:spPr>
          </p:cxnSp>
          <p:cxnSp>
            <p:nvCxnSpPr>
              <p:cNvPr id="36" name="Straight Connector 35"/>
              <p:cNvCxnSpPr/>
              <p:nvPr/>
            </p:nvCxnSpPr>
            <p:spPr bwMode="auto">
              <a:xfrm>
                <a:off x="2181225" y="2794000"/>
                <a:ext cx="552450" cy="1588"/>
              </a:xfrm>
              <a:prstGeom prst="line">
                <a:avLst/>
              </a:prstGeom>
              <a:solidFill>
                <a:schemeClr val="accent1"/>
              </a:solidFill>
              <a:ln w="12700" cap="flat" cmpd="sng" algn="ctr">
                <a:solidFill>
                  <a:srgbClr val="C00000"/>
                </a:solidFill>
                <a:prstDash val="solid"/>
                <a:round/>
                <a:headEnd type="none" w="med" len="med"/>
                <a:tailEnd type="none" w="med" len="med"/>
              </a:ln>
              <a:effectLst/>
            </p:spPr>
          </p:cxnSp>
          <p:cxnSp>
            <p:nvCxnSpPr>
              <p:cNvPr id="37" name="Straight Connector 36"/>
              <p:cNvCxnSpPr/>
              <p:nvPr/>
            </p:nvCxnSpPr>
            <p:spPr bwMode="auto">
              <a:xfrm>
                <a:off x="2886075" y="2794000"/>
                <a:ext cx="552450" cy="1588"/>
              </a:xfrm>
              <a:prstGeom prst="line">
                <a:avLst/>
              </a:prstGeom>
              <a:solidFill>
                <a:schemeClr val="accent1"/>
              </a:solidFill>
              <a:ln w="12700" cap="flat" cmpd="sng" algn="ctr">
                <a:solidFill>
                  <a:srgbClr val="C00000"/>
                </a:solidFill>
                <a:prstDash val="solid"/>
                <a:round/>
                <a:headEnd type="none" w="med" len="med"/>
                <a:tailEnd type="none" w="med" len="med"/>
              </a:ln>
              <a:effectLst/>
            </p:spPr>
          </p:cxnSp>
        </p:grpSp>
      </p:grpSp>
      <p:sp>
        <p:nvSpPr>
          <p:cNvPr id="152" name="Rounded Rectangle 151"/>
          <p:cNvSpPr>
            <a:spLocks/>
          </p:cNvSpPr>
          <p:nvPr/>
        </p:nvSpPr>
        <p:spPr bwMode="auto">
          <a:xfrm>
            <a:off x="8058150" y="3673386"/>
            <a:ext cx="996950" cy="472440"/>
          </a:xfrm>
          <a:prstGeom prst="roundRect">
            <a:avLst/>
          </a:prstGeom>
          <a:solidFill>
            <a:schemeClr val="accent1">
              <a:alpha val="24000"/>
            </a:schemeClr>
          </a:solidFill>
          <a:ln w="12700" cap="flat" cmpd="sng" algn="ctr">
            <a:solidFill>
              <a:srgbClr val="C00000"/>
            </a:solidFill>
            <a:prstDash val="solid"/>
            <a:round/>
            <a:headEnd type="none" w="med" len="med"/>
            <a:tailEnd type="none" w="med" len="med"/>
          </a:ln>
          <a:effectLst/>
        </p:spPr>
        <p:txBody>
          <a:bodyPr vert="horz" wrap="square" lIns="91347" tIns="45674" rIns="91347" bIns="45674" numCol="1" rtlCol="0" anchor="t" anchorCtr="0" compatLnSpc="1">
            <a:prstTxWarp prst="textNoShape">
              <a:avLst/>
            </a:prstTxWarp>
          </a:bodyPr>
          <a:lstStyle/>
          <a:p>
            <a:pPr defTabSz="913469"/>
            <a:r>
              <a:rPr lang="en-US" sz="1000" dirty="0" smtClean="0"/>
              <a:t>Alarm output connector</a:t>
            </a:r>
            <a:endParaRPr lang="en-US" sz="800" dirty="0" smtClean="0"/>
          </a:p>
        </p:txBody>
      </p:sp>
      <p:cxnSp>
        <p:nvCxnSpPr>
          <p:cNvPr id="153" name="Straight Arrow Connector 152"/>
          <p:cNvCxnSpPr>
            <a:stCxn id="152" idx="1"/>
          </p:cNvCxnSpPr>
          <p:nvPr/>
        </p:nvCxnSpPr>
        <p:spPr bwMode="auto">
          <a:xfrm rot="10800000" flipV="1">
            <a:off x="7004050" y="3909608"/>
            <a:ext cx="1054100" cy="245110"/>
          </a:xfrm>
          <a:prstGeom prst="straightConnector1">
            <a:avLst/>
          </a:prstGeom>
          <a:solidFill>
            <a:schemeClr val="accent1"/>
          </a:solidFill>
          <a:ln w="12700" cap="flat" cmpd="sng" algn="ctr">
            <a:solidFill>
              <a:srgbClr val="C00000"/>
            </a:solidFill>
            <a:prstDash val="solid"/>
            <a:round/>
            <a:headEnd type="none" w="med" len="med"/>
            <a:tailEnd type="arrow"/>
          </a:ln>
          <a:effectLst/>
        </p:spPr>
      </p:cxnSp>
      <p:grpSp>
        <p:nvGrpSpPr>
          <p:cNvPr id="6" name="Group 192"/>
          <p:cNvGrpSpPr/>
          <p:nvPr/>
        </p:nvGrpSpPr>
        <p:grpSpPr>
          <a:xfrm>
            <a:off x="6714568" y="1467398"/>
            <a:ext cx="2246554" cy="3196814"/>
            <a:chOff x="6714566" y="1402080"/>
            <a:chExt cx="2246554" cy="3196814"/>
          </a:xfrm>
        </p:grpSpPr>
        <p:sp>
          <p:nvSpPr>
            <p:cNvPr id="130" name="Rounded Rectangle 129"/>
            <p:cNvSpPr>
              <a:spLocks/>
            </p:cNvSpPr>
            <p:nvPr/>
          </p:nvSpPr>
          <p:spPr bwMode="auto">
            <a:xfrm>
              <a:off x="8168640" y="1402080"/>
              <a:ext cx="792480" cy="411480"/>
            </a:xfrm>
            <a:prstGeom prst="roundRect">
              <a:avLst/>
            </a:prstGeom>
            <a:solidFill>
              <a:schemeClr val="accent1">
                <a:alpha val="24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469"/>
              <a:r>
                <a:rPr lang="en-US" sz="1000" dirty="0" smtClean="0"/>
                <a:t>Fan Module</a:t>
              </a:r>
              <a:endParaRPr lang="en-US" sz="800" dirty="0" smtClean="0"/>
            </a:p>
          </p:txBody>
        </p:sp>
        <p:cxnSp>
          <p:nvCxnSpPr>
            <p:cNvPr id="131" name="Straight Arrow Connector 130"/>
            <p:cNvCxnSpPr>
              <a:stCxn id="130" idx="1"/>
            </p:cNvCxnSpPr>
            <p:nvPr/>
          </p:nvCxnSpPr>
          <p:spPr bwMode="auto">
            <a:xfrm rot="10800000" flipV="1">
              <a:off x="7193288" y="1607819"/>
              <a:ext cx="975352" cy="1447803"/>
            </a:xfrm>
            <a:prstGeom prst="straightConnector1">
              <a:avLst/>
            </a:prstGeom>
            <a:solidFill>
              <a:schemeClr val="accent1"/>
            </a:solidFill>
            <a:ln w="12700" cap="flat" cmpd="sng" algn="ctr">
              <a:solidFill>
                <a:srgbClr val="C00000"/>
              </a:solidFill>
              <a:prstDash val="solid"/>
              <a:round/>
              <a:headEnd type="none" w="med" len="med"/>
              <a:tailEnd type="arrow"/>
            </a:ln>
            <a:effectLst/>
          </p:spPr>
        </p:cxnSp>
        <p:sp>
          <p:nvSpPr>
            <p:cNvPr id="192" name="Rounded Rectangle 191"/>
            <p:cNvSpPr/>
            <p:nvPr/>
          </p:nvSpPr>
          <p:spPr bwMode="auto">
            <a:xfrm>
              <a:off x="6714566" y="2859741"/>
              <a:ext cx="735106" cy="1739153"/>
            </a:xfrm>
            <a:prstGeom prst="roundRect">
              <a:avLst/>
            </a:prstGeom>
            <a:solidFill>
              <a:schemeClr val="accent1">
                <a:alpha val="20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469"/>
              <a:endParaRPr lang="en-US" sz="2400" dirty="0" smtClean="0"/>
            </a:p>
          </p:txBody>
        </p:sp>
      </p:grpSp>
      <p:grpSp>
        <p:nvGrpSpPr>
          <p:cNvPr id="10" name="Group 194"/>
          <p:cNvGrpSpPr/>
          <p:nvPr/>
        </p:nvGrpSpPr>
        <p:grpSpPr>
          <a:xfrm>
            <a:off x="149646" y="2635214"/>
            <a:ext cx="5722619" cy="732864"/>
            <a:chOff x="131334" y="2566148"/>
            <a:chExt cx="5722619" cy="732864"/>
          </a:xfrm>
        </p:grpSpPr>
        <p:sp>
          <p:nvSpPr>
            <p:cNvPr id="8" name="Rounded Rectangle 7"/>
            <p:cNvSpPr>
              <a:spLocks/>
            </p:cNvSpPr>
            <p:nvPr/>
          </p:nvSpPr>
          <p:spPr bwMode="auto">
            <a:xfrm>
              <a:off x="131334" y="2566148"/>
              <a:ext cx="1438386" cy="286870"/>
            </a:xfrm>
            <a:prstGeom prst="roundRect">
              <a:avLst/>
            </a:prstGeom>
            <a:solidFill>
              <a:schemeClr val="accent1">
                <a:alpha val="24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469"/>
              <a:r>
                <a:rPr lang="en-US" sz="1000" dirty="0" smtClean="0"/>
                <a:t>Secondary Main Card</a:t>
              </a:r>
            </a:p>
          </p:txBody>
        </p:sp>
        <p:cxnSp>
          <p:nvCxnSpPr>
            <p:cNvPr id="9" name="Straight Arrow Connector 8"/>
            <p:cNvCxnSpPr>
              <a:stCxn id="8" idx="3"/>
            </p:cNvCxnSpPr>
            <p:nvPr/>
          </p:nvCxnSpPr>
          <p:spPr bwMode="auto">
            <a:xfrm>
              <a:off x="1569720" y="2709583"/>
              <a:ext cx="502920" cy="353657"/>
            </a:xfrm>
            <a:prstGeom prst="straightConnector1">
              <a:avLst/>
            </a:prstGeom>
            <a:solidFill>
              <a:schemeClr val="accent1"/>
            </a:solidFill>
            <a:ln w="12700" cap="flat" cmpd="sng" algn="ctr">
              <a:solidFill>
                <a:srgbClr val="C00000"/>
              </a:solidFill>
              <a:prstDash val="solid"/>
              <a:round/>
              <a:headEnd type="none" w="med" len="med"/>
              <a:tailEnd type="arrow"/>
            </a:ln>
            <a:effectLst/>
          </p:spPr>
        </p:cxnSp>
        <p:sp>
          <p:nvSpPr>
            <p:cNvPr id="194" name="Rounded Rectangle 193"/>
            <p:cNvSpPr/>
            <p:nvPr/>
          </p:nvSpPr>
          <p:spPr bwMode="auto">
            <a:xfrm>
              <a:off x="1873624" y="2814918"/>
              <a:ext cx="3980329" cy="484094"/>
            </a:xfrm>
            <a:prstGeom prst="roundRect">
              <a:avLst/>
            </a:prstGeom>
            <a:solidFill>
              <a:schemeClr val="accent1">
                <a:alpha val="20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469"/>
              <a:endParaRPr lang="en-US" sz="2400" dirty="0" smtClean="0"/>
            </a:p>
          </p:txBody>
        </p:sp>
      </p:grpSp>
      <p:grpSp>
        <p:nvGrpSpPr>
          <p:cNvPr id="11" name="Group 196"/>
          <p:cNvGrpSpPr/>
          <p:nvPr/>
        </p:nvGrpSpPr>
        <p:grpSpPr>
          <a:xfrm>
            <a:off x="123714" y="3119146"/>
            <a:ext cx="5748542" cy="641872"/>
            <a:chOff x="123714" y="3053828"/>
            <a:chExt cx="5748542" cy="641872"/>
          </a:xfrm>
        </p:grpSpPr>
        <p:sp>
          <p:nvSpPr>
            <p:cNvPr id="5" name="Rounded Rectangle 4"/>
            <p:cNvSpPr>
              <a:spLocks/>
            </p:cNvSpPr>
            <p:nvPr/>
          </p:nvSpPr>
          <p:spPr bwMode="auto">
            <a:xfrm>
              <a:off x="123714" y="3053828"/>
              <a:ext cx="1285986" cy="286870"/>
            </a:xfrm>
            <a:prstGeom prst="roundRect">
              <a:avLst/>
            </a:prstGeom>
            <a:solidFill>
              <a:schemeClr val="accent1">
                <a:alpha val="24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469"/>
              <a:r>
                <a:rPr lang="en-US" sz="1000" dirty="0" smtClean="0"/>
                <a:t>Primary Main Card</a:t>
              </a:r>
            </a:p>
          </p:txBody>
        </p:sp>
        <p:cxnSp>
          <p:nvCxnSpPr>
            <p:cNvPr id="7" name="Straight Arrow Connector 6"/>
            <p:cNvCxnSpPr>
              <a:stCxn id="5" idx="3"/>
            </p:cNvCxnSpPr>
            <p:nvPr/>
          </p:nvCxnSpPr>
          <p:spPr bwMode="auto">
            <a:xfrm>
              <a:off x="1409700" y="3197263"/>
              <a:ext cx="640080" cy="216497"/>
            </a:xfrm>
            <a:prstGeom prst="straightConnector1">
              <a:avLst/>
            </a:prstGeom>
            <a:solidFill>
              <a:schemeClr val="accent1"/>
            </a:solidFill>
            <a:ln w="12700" cap="flat" cmpd="sng" algn="ctr">
              <a:solidFill>
                <a:srgbClr val="C00000"/>
              </a:solidFill>
              <a:prstDash val="solid"/>
              <a:round/>
              <a:headEnd type="none" w="med" len="med"/>
              <a:tailEnd type="arrow"/>
            </a:ln>
            <a:effectLst/>
          </p:spPr>
        </p:cxnSp>
        <p:sp>
          <p:nvSpPr>
            <p:cNvPr id="196" name="Rounded Rectangle 195"/>
            <p:cNvSpPr/>
            <p:nvPr/>
          </p:nvSpPr>
          <p:spPr bwMode="auto">
            <a:xfrm>
              <a:off x="1891927" y="3263154"/>
              <a:ext cx="3980329" cy="432546"/>
            </a:xfrm>
            <a:prstGeom prst="roundRect">
              <a:avLst/>
            </a:prstGeom>
            <a:solidFill>
              <a:schemeClr val="accent1">
                <a:alpha val="20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469"/>
              <a:endParaRPr lang="en-US" sz="2400" dirty="0" smtClean="0"/>
            </a:p>
          </p:txBody>
        </p:sp>
      </p:grpSp>
      <p:grpSp>
        <p:nvGrpSpPr>
          <p:cNvPr id="12" name="Group 202"/>
          <p:cNvGrpSpPr/>
          <p:nvPr/>
        </p:nvGrpSpPr>
        <p:grpSpPr>
          <a:xfrm>
            <a:off x="4311650" y="4142016"/>
            <a:ext cx="2965450" cy="2118360"/>
            <a:chOff x="4311650" y="4076700"/>
            <a:chExt cx="2965450" cy="2118360"/>
          </a:xfrm>
        </p:grpSpPr>
        <p:sp>
          <p:nvSpPr>
            <p:cNvPr id="176" name="Rounded Rectangle 175"/>
            <p:cNvSpPr>
              <a:spLocks/>
            </p:cNvSpPr>
            <p:nvPr/>
          </p:nvSpPr>
          <p:spPr bwMode="auto">
            <a:xfrm>
              <a:off x="6264910" y="5779770"/>
              <a:ext cx="1012190" cy="415290"/>
            </a:xfrm>
            <a:prstGeom prst="roundRect">
              <a:avLst/>
            </a:prstGeom>
            <a:solidFill>
              <a:schemeClr val="accent1">
                <a:alpha val="24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469"/>
              <a:r>
                <a:rPr lang="en-US" sz="1000" dirty="0" smtClean="0"/>
                <a:t>20 x 1GbE Elec I/O card</a:t>
              </a:r>
              <a:endParaRPr lang="en-US" sz="800" dirty="0" smtClean="0"/>
            </a:p>
          </p:txBody>
        </p:sp>
        <p:cxnSp>
          <p:nvCxnSpPr>
            <p:cNvPr id="177" name="Straight Arrow Connector 176"/>
            <p:cNvCxnSpPr>
              <a:stCxn id="176" idx="1"/>
            </p:cNvCxnSpPr>
            <p:nvPr/>
          </p:nvCxnSpPr>
          <p:spPr bwMode="auto">
            <a:xfrm rot="10800000">
              <a:off x="5433060" y="4511047"/>
              <a:ext cx="831850" cy="1476369"/>
            </a:xfrm>
            <a:prstGeom prst="straightConnector1">
              <a:avLst/>
            </a:prstGeom>
            <a:solidFill>
              <a:schemeClr val="accent1"/>
            </a:solidFill>
            <a:ln w="12700" cap="flat" cmpd="sng" algn="ctr">
              <a:solidFill>
                <a:srgbClr val="C00000"/>
              </a:solidFill>
              <a:prstDash val="solid"/>
              <a:round/>
              <a:headEnd type="none" w="med" len="med"/>
              <a:tailEnd type="arrow"/>
            </a:ln>
            <a:effectLst/>
          </p:spPr>
        </p:cxnSp>
        <p:sp>
          <p:nvSpPr>
            <p:cNvPr id="200" name="Rounded Rectangle 199"/>
            <p:cNvSpPr/>
            <p:nvPr/>
          </p:nvSpPr>
          <p:spPr bwMode="auto">
            <a:xfrm>
              <a:off x="4311650" y="4076700"/>
              <a:ext cx="2419350" cy="457200"/>
            </a:xfrm>
            <a:prstGeom prst="roundRect">
              <a:avLst/>
            </a:prstGeom>
            <a:solidFill>
              <a:schemeClr val="accent1">
                <a:alpha val="20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469"/>
              <a:endParaRPr lang="en-US" sz="2400" dirty="0" smtClean="0"/>
            </a:p>
          </p:txBody>
        </p:sp>
      </p:grpSp>
      <p:grpSp>
        <p:nvGrpSpPr>
          <p:cNvPr id="13" name="Group 201"/>
          <p:cNvGrpSpPr/>
          <p:nvPr/>
        </p:nvGrpSpPr>
        <p:grpSpPr>
          <a:xfrm>
            <a:off x="1905000" y="3729267"/>
            <a:ext cx="7117080" cy="1102360"/>
            <a:chOff x="1905000" y="3663950"/>
            <a:chExt cx="7117080" cy="1102360"/>
          </a:xfrm>
        </p:grpSpPr>
        <p:sp>
          <p:nvSpPr>
            <p:cNvPr id="162" name="Rounded Rectangle 161"/>
            <p:cNvSpPr>
              <a:spLocks/>
            </p:cNvSpPr>
            <p:nvPr/>
          </p:nvSpPr>
          <p:spPr bwMode="auto">
            <a:xfrm>
              <a:off x="7956550" y="4293870"/>
              <a:ext cx="1065530" cy="472440"/>
            </a:xfrm>
            <a:prstGeom prst="roundRect">
              <a:avLst/>
            </a:prstGeom>
            <a:solidFill>
              <a:schemeClr val="accent1">
                <a:alpha val="24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469"/>
              <a:r>
                <a:rPr lang="en-US" sz="1000" dirty="0" smtClean="0"/>
                <a:t>20 x 1GbE Opt SFP I/O card</a:t>
              </a:r>
              <a:endParaRPr lang="en-US" sz="800" dirty="0" smtClean="0"/>
            </a:p>
          </p:txBody>
        </p:sp>
        <p:cxnSp>
          <p:nvCxnSpPr>
            <p:cNvPr id="163" name="Straight Arrow Connector 162"/>
            <p:cNvCxnSpPr>
              <a:stCxn id="162" idx="1"/>
            </p:cNvCxnSpPr>
            <p:nvPr/>
          </p:nvCxnSpPr>
          <p:spPr bwMode="auto">
            <a:xfrm rot="10800000">
              <a:off x="6604000" y="3981450"/>
              <a:ext cx="1352550" cy="548640"/>
            </a:xfrm>
            <a:prstGeom prst="straightConnector1">
              <a:avLst/>
            </a:prstGeom>
            <a:solidFill>
              <a:schemeClr val="accent1"/>
            </a:solidFill>
            <a:ln w="12700" cap="flat" cmpd="sng" algn="ctr">
              <a:solidFill>
                <a:srgbClr val="C00000"/>
              </a:solidFill>
              <a:prstDash val="solid"/>
              <a:round/>
              <a:headEnd type="none" w="med" len="med"/>
              <a:tailEnd type="arrow"/>
            </a:ln>
            <a:effectLst/>
          </p:spPr>
        </p:cxnSp>
        <p:sp>
          <p:nvSpPr>
            <p:cNvPr id="198" name="Rounded Rectangle 197"/>
            <p:cNvSpPr/>
            <p:nvPr/>
          </p:nvSpPr>
          <p:spPr bwMode="auto">
            <a:xfrm>
              <a:off x="1905000" y="3663950"/>
              <a:ext cx="2419350" cy="457200"/>
            </a:xfrm>
            <a:prstGeom prst="roundRect">
              <a:avLst/>
            </a:prstGeom>
            <a:solidFill>
              <a:schemeClr val="accent1">
                <a:alpha val="20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469"/>
              <a:endParaRPr lang="en-US" sz="2400" dirty="0" smtClean="0"/>
            </a:p>
          </p:txBody>
        </p:sp>
        <p:sp>
          <p:nvSpPr>
            <p:cNvPr id="199" name="Rounded Rectangle 198"/>
            <p:cNvSpPr/>
            <p:nvPr/>
          </p:nvSpPr>
          <p:spPr bwMode="auto">
            <a:xfrm>
              <a:off x="1917700" y="4070350"/>
              <a:ext cx="2419350" cy="457200"/>
            </a:xfrm>
            <a:prstGeom prst="roundRect">
              <a:avLst/>
            </a:prstGeom>
            <a:solidFill>
              <a:schemeClr val="accent1">
                <a:alpha val="20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469"/>
              <a:endParaRPr lang="en-US" sz="2400" dirty="0" smtClean="0"/>
            </a:p>
          </p:txBody>
        </p:sp>
        <p:sp>
          <p:nvSpPr>
            <p:cNvPr id="201" name="Rounded Rectangle 200"/>
            <p:cNvSpPr/>
            <p:nvPr/>
          </p:nvSpPr>
          <p:spPr bwMode="auto">
            <a:xfrm>
              <a:off x="4311650" y="3663950"/>
              <a:ext cx="2419350" cy="457200"/>
            </a:xfrm>
            <a:prstGeom prst="roundRect">
              <a:avLst/>
            </a:prstGeom>
            <a:solidFill>
              <a:schemeClr val="accent1">
                <a:alpha val="20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469"/>
              <a:endParaRPr lang="en-US" sz="2400" dirty="0" smtClean="0"/>
            </a:p>
          </p:txBody>
        </p:sp>
      </p:grpSp>
      <p:grpSp>
        <p:nvGrpSpPr>
          <p:cNvPr id="14" name="Group 204"/>
          <p:cNvGrpSpPr/>
          <p:nvPr/>
        </p:nvGrpSpPr>
        <p:grpSpPr>
          <a:xfrm>
            <a:off x="1653540" y="2899956"/>
            <a:ext cx="1620520" cy="3390900"/>
            <a:chOff x="1653540" y="2834640"/>
            <a:chExt cx="1620520" cy="3390900"/>
          </a:xfrm>
        </p:grpSpPr>
        <p:sp>
          <p:nvSpPr>
            <p:cNvPr id="189" name="Rounded Rectangle 188"/>
            <p:cNvSpPr>
              <a:spLocks/>
            </p:cNvSpPr>
            <p:nvPr/>
          </p:nvSpPr>
          <p:spPr bwMode="auto">
            <a:xfrm>
              <a:off x="2556510" y="5948680"/>
              <a:ext cx="717550" cy="276860"/>
            </a:xfrm>
            <a:prstGeom prst="roundRect">
              <a:avLst/>
            </a:prstGeom>
            <a:solidFill>
              <a:schemeClr val="accent1">
                <a:alpha val="24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469"/>
              <a:r>
                <a:rPr lang="en-US" sz="1000" dirty="0" smtClean="0"/>
                <a:t>Air Filter</a:t>
              </a:r>
              <a:endParaRPr lang="en-US" sz="800" dirty="0" smtClean="0"/>
            </a:p>
          </p:txBody>
        </p:sp>
        <p:cxnSp>
          <p:nvCxnSpPr>
            <p:cNvPr id="190" name="Straight Arrow Connector 189"/>
            <p:cNvCxnSpPr>
              <a:stCxn id="189" idx="1"/>
            </p:cNvCxnSpPr>
            <p:nvPr/>
          </p:nvCxnSpPr>
          <p:spPr bwMode="auto">
            <a:xfrm rot="10800000">
              <a:off x="1851660" y="4518660"/>
              <a:ext cx="704850" cy="1568450"/>
            </a:xfrm>
            <a:prstGeom prst="straightConnector1">
              <a:avLst/>
            </a:prstGeom>
            <a:solidFill>
              <a:schemeClr val="accent1"/>
            </a:solidFill>
            <a:ln w="12700" cap="flat" cmpd="sng" algn="ctr">
              <a:solidFill>
                <a:srgbClr val="C00000"/>
              </a:solidFill>
              <a:prstDash val="solid"/>
              <a:round/>
              <a:headEnd type="none" w="med" len="med"/>
              <a:tailEnd type="arrow"/>
            </a:ln>
            <a:effectLst/>
          </p:spPr>
        </p:cxnSp>
        <p:sp>
          <p:nvSpPr>
            <p:cNvPr id="204" name="Rounded Rectangle 203"/>
            <p:cNvSpPr/>
            <p:nvPr/>
          </p:nvSpPr>
          <p:spPr bwMode="auto">
            <a:xfrm>
              <a:off x="1653540" y="2834640"/>
              <a:ext cx="297180" cy="1805940"/>
            </a:xfrm>
            <a:prstGeom prst="roundRect">
              <a:avLst/>
            </a:prstGeom>
            <a:solidFill>
              <a:schemeClr val="accent1">
                <a:alpha val="20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469"/>
              <a:endParaRPr lang="en-US" sz="2400" dirty="0" smtClean="0"/>
            </a:p>
          </p:txBody>
        </p:sp>
      </p:grpSp>
      <p:grpSp>
        <p:nvGrpSpPr>
          <p:cNvPr id="15" name="Group 211"/>
          <p:cNvGrpSpPr/>
          <p:nvPr/>
        </p:nvGrpSpPr>
        <p:grpSpPr>
          <a:xfrm>
            <a:off x="5798820" y="1284516"/>
            <a:ext cx="2217420" cy="2506980"/>
            <a:chOff x="5798820" y="1219200"/>
            <a:chExt cx="2217420" cy="2506980"/>
          </a:xfrm>
        </p:grpSpPr>
        <p:sp>
          <p:nvSpPr>
            <p:cNvPr id="124" name="Rounded Rectangle 123"/>
            <p:cNvSpPr>
              <a:spLocks/>
            </p:cNvSpPr>
            <p:nvPr/>
          </p:nvSpPr>
          <p:spPr bwMode="auto">
            <a:xfrm>
              <a:off x="7056120" y="1219200"/>
              <a:ext cx="960120" cy="534670"/>
            </a:xfrm>
            <a:prstGeom prst="roundRect">
              <a:avLst/>
            </a:prstGeom>
            <a:solidFill>
              <a:schemeClr val="accent1">
                <a:alpha val="24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469"/>
              <a:r>
                <a:rPr lang="en-US" sz="1000" dirty="0" smtClean="0"/>
                <a:t>Redundant PSU </a:t>
              </a:r>
              <a:r>
                <a:rPr lang="en-US" sz="800" dirty="0" smtClean="0"/>
                <a:t>(DC/AC Outlet)</a:t>
              </a:r>
            </a:p>
          </p:txBody>
        </p:sp>
        <p:cxnSp>
          <p:nvCxnSpPr>
            <p:cNvPr id="125" name="Straight Arrow Connector 124"/>
            <p:cNvCxnSpPr>
              <a:stCxn id="124" idx="2"/>
            </p:cNvCxnSpPr>
            <p:nvPr/>
          </p:nvCxnSpPr>
          <p:spPr bwMode="auto">
            <a:xfrm rot="5400000">
              <a:off x="6355719" y="1776101"/>
              <a:ext cx="1202692" cy="1158231"/>
            </a:xfrm>
            <a:prstGeom prst="straightConnector1">
              <a:avLst/>
            </a:prstGeom>
            <a:solidFill>
              <a:schemeClr val="accent1"/>
            </a:solidFill>
            <a:ln w="12700" cap="flat" cmpd="sng" algn="ctr">
              <a:solidFill>
                <a:srgbClr val="C00000"/>
              </a:solidFill>
              <a:prstDash val="solid"/>
              <a:round/>
              <a:headEnd type="none" w="med" len="med"/>
              <a:tailEnd type="arrow"/>
            </a:ln>
            <a:effectLst/>
          </p:spPr>
        </p:cxnSp>
        <p:sp>
          <p:nvSpPr>
            <p:cNvPr id="210" name="Rounded Rectangle 209"/>
            <p:cNvSpPr/>
            <p:nvPr/>
          </p:nvSpPr>
          <p:spPr bwMode="auto">
            <a:xfrm>
              <a:off x="5798820" y="2788920"/>
              <a:ext cx="944880" cy="518160"/>
            </a:xfrm>
            <a:prstGeom prst="roundRect">
              <a:avLst/>
            </a:prstGeom>
            <a:solidFill>
              <a:schemeClr val="accent1">
                <a:alpha val="20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469"/>
              <a:endParaRPr lang="en-US" sz="2400" dirty="0" smtClean="0"/>
            </a:p>
          </p:txBody>
        </p:sp>
        <p:sp>
          <p:nvSpPr>
            <p:cNvPr id="211" name="Rounded Rectangle 210"/>
            <p:cNvSpPr/>
            <p:nvPr/>
          </p:nvSpPr>
          <p:spPr bwMode="auto">
            <a:xfrm>
              <a:off x="5798820" y="3208020"/>
              <a:ext cx="944880" cy="518160"/>
            </a:xfrm>
            <a:prstGeom prst="roundRect">
              <a:avLst/>
            </a:prstGeom>
            <a:solidFill>
              <a:schemeClr val="accent1">
                <a:alpha val="20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469"/>
              <a:endParaRPr lang="en-US" sz="2400" dirty="0" smtClean="0"/>
            </a:p>
          </p:txBody>
        </p:sp>
      </p:grpSp>
      <p:grpSp>
        <p:nvGrpSpPr>
          <p:cNvPr id="16" name="Group 54"/>
          <p:cNvGrpSpPr/>
          <p:nvPr/>
        </p:nvGrpSpPr>
        <p:grpSpPr>
          <a:xfrm>
            <a:off x="1430019" y="1320825"/>
            <a:ext cx="3358040" cy="1744391"/>
            <a:chOff x="1430019" y="1320824"/>
            <a:chExt cx="3358040" cy="1744391"/>
          </a:xfrm>
        </p:grpSpPr>
        <p:sp>
          <p:nvSpPr>
            <p:cNvPr id="43" name="Rounded Rectangle 42"/>
            <p:cNvSpPr>
              <a:spLocks/>
            </p:cNvSpPr>
            <p:nvPr/>
          </p:nvSpPr>
          <p:spPr bwMode="auto">
            <a:xfrm>
              <a:off x="1430019" y="1320824"/>
              <a:ext cx="1260017" cy="396762"/>
            </a:xfrm>
            <a:prstGeom prst="roundRect">
              <a:avLst/>
            </a:prstGeom>
            <a:solidFill>
              <a:schemeClr val="accent1">
                <a:alpha val="24000"/>
              </a:schemeClr>
            </a:solidFill>
            <a:ln w="12700" cap="flat" cmpd="sng" algn="ctr">
              <a:solidFill>
                <a:srgbClr val="C00000"/>
              </a:solidFill>
              <a:prstDash val="solid"/>
              <a:round/>
              <a:headEnd type="none" w="med" len="med"/>
              <a:tailEnd type="none" w="med" len="med"/>
            </a:ln>
            <a:effectLst/>
          </p:spPr>
          <p:txBody>
            <a:bodyPr vert="horz" wrap="square" lIns="91365" tIns="45683" rIns="91365" bIns="45683" numCol="1" rtlCol="0" anchor="t" anchorCtr="0" compatLnSpc="1">
              <a:prstTxWarp prst="textNoShape">
                <a:avLst/>
              </a:prstTxWarp>
            </a:bodyPr>
            <a:lstStyle/>
            <a:p>
              <a:pPr defTabSz="913469"/>
              <a:r>
                <a:rPr lang="en-US" sz="1000" dirty="0" smtClean="0"/>
                <a:t>Clocking Interfaces</a:t>
              </a:r>
            </a:p>
          </p:txBody>
        </p:sp>
        <p:grpSp>
          <p:nvGrpSpPr>
            <p:cNvPr id="17" name="Group 53"/>
            <p:cNvGrpSpPr/>
            <p:nvPr/>
          </p:nvGrpSpPr>
          <p:grpSpPr>
            <a:xfrm>
              <a:off x="2690036" y="1519205"/>
              <a:ext cx="2098023" cy="1546010"/>
              <a:chOff x="2690036" y="1519205"/>
              <a:chExt cx="2098023" cy="1546010"/>
            </a:xfrm>
          </p:grpSpPr>
          <p:cxnSp>
            <p:nvCxnSpPr>
              <p:cNvPr id="44" name="Straight Arrow Connector 43"/>
              <p:cNvCxnSpPr>
                <a:stCxn id="43" idx="3"/>
              </p:cNvCxnSpPr>
              <p:nvPr/>
            </p:nvCxnSpPr>
            <p:spPr bwMode="auto">
              <a:xfrm>
                <a:off x="2690036" y="1519205"/>
                <a:ext cx="1126314" cy="1319245"/>
              </a:xfrm>
              <a:prstGeom prst="straightConnector1">
                <a:avLst/>
              </a:prstGeom>
              <a:solidFill>
                <a:schemeClr val="accent1"/>
              </a:solidFill>
              <a:ln w="12700" cap="flat" cmpd="sng" algn="ctr">
                <a:solidFill>
                  <a:srgbClr val="C00000"/>
                </a:solidFill>
                <a:prstDash val="solid"/>
                <a:round/>
                <a:headEnd type="none" w="med" len="med"/>
                <a:tailEnd type="arrow"/>
              </a:ln>
              <a:effectLst/>
            </p:spPr>
          </p:cxnSp>
          <p:cxnSp>
            <p:nvCxnSpPr>
              <p:cNvPr id="49" name="Straight Connector 48"/>
              <p:cNvCxnSpPr/>
              <p:nvPr/>
            </p:nvCxnSpPr>
            <p:spPr bwMode="auto">
              <a:xfrm rot="5400000" flipH="1" flipV="1">
                <a:off x="3381375" y="2938691"/>
                <a:ext cx="251460" cy="1588"/>
              </a:xfrm>
              <a:prstGeom prst="line">
                <a:avLst/>
              </a:prstGeom>
              <a:solidFill>
                <a:schemeClr val="accent1"/>
              </a:solidFill>
              <a:ln w="12700" cap="flat" cmpd="sng" algn="ctr">
                <a:solidFill>
                  <a:srgbClr val="C00000"/>
                </a:solidFill>
                <a:prstDash val="sysDash"/>
                <a:round/>
                <a:headEnd type="none" w="med" len="med"/>
                <a:tailEnd type="none" w="med" len="med"/>
              </a:ln>
              <a:effectLst/>
            </p:spPr>
          </p:cxnSp>
          <p:cxnSp>
            <p:nvCxnSpPr>
              <p:cNvPr id="50" name="Straight Connector 49"/>
              <p:cNvCxnSpPr/>
              <p:nvPr/>
            </p:nvCxnSpPr>
            <p:spPr bwMode="auto">
              <a:xfrm rot="5400000" flipH="1" flipV="1">
                <a:off x="4661535" y="2931071"/>
                <a:ext cx="251460" cy="1588"/>
              </a:xfrm>
              <a:prstGeom prst="line">
                <a:avLst/>
              </a:prstGeom>
              <a:solidFill>
                <a:schemeClr val="accent1"/>
              </a:solidFill>
              <a:ln w="12700" cap="flat" cmpd="sng" algn="ctr">
                <a:solidFill>
                  <a:srgbClr val="C00000"/>
                </a:solidFill>
                <a:prstDash val="sysDash"/>
                <a:round/>
                <a:headEnd type="none" w="med" len="med"/>
                <a:tailEnd type="none" w="med" len="med"/>
              </a:ln>
              <a:effectLst/>
            </p:spPr>
          </p:cxnSp>
          <p:cxnSp>
            <p:nvCxnSpPr>
              <p:cNvPr id="51" name="Straight Connector 50"/>
              <p:cNvCxnSpPr/>
              <p:nvPr/>
            </p:nvCxnSpPr>
            <p:spPr bwMode="auto">
              <a:xfrm>
                <a:off x="3524250" y="2856141"/>
                <a:ext cx="552450" cy="1588"/>
              </a:xfrm>
              <a:prstGeom prst="line">
                <a:avLst/>
              </a:prstGeom>
              <a:solidFill>
                <a:schemeClr val="accent1"/>
              </a:solidFill>
              <a:ln w="12700" cap="flat" cmpd="sng" algn="ctr">
                <a:solidFill>
                  <a:srgbClr val="C00000"/>
                </a:solidFill>
                <a:prstDash val="solid"/>
                <a:round/>
                <a:headEnd type="none" w="med" len="med"/>
                <a:tailEnd type="none" w="med" len="med"/>
              </a:ln>
              <a:effectLst/>
            </p:spPr>
          </p:cxnSp>
          <p:cxnSp>
            <p:nvCxnSpPr>
              <p:cNvPr id="52" name="Straight Connector 51"/>
              <p:cNvCxnSpPr/>
              <p:nvPr/>
            </p:nvCxnSpPr>
            <p:spPr bwMode="auto">
              <a:xfrm>
                <a:off x="4229100" y="2856141"/>
                <a:ext cx="552450" cy="1588"/>
              </a:xfrm>
              <a:prstGeom prst="line">
                <a:avLst/>
              </a:prstGeom>
              <a:solidFill>
                <a:schemeClr val="accent1"/>
              </a:solidFill>
              <a:ln w="12700" cap="flat" cmpd="sng" algn="ctr">
                <a:solidFill>
                  <a:srgbClr val="C00000"/>
                </a:solidFill>
                <a:prstDash val="solid"/>
                <a:round/>
                <a:headEnd type="none" w="med" len="med"/>
                <a:tailEnd type="none" w="med" len="med"/>
              </a:ln>
              <a:effectLst/>
            </p:spPr>
          </p:cxn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par>
                                <p:cTn id="16" presetID="3" presetClass="entr" presetSubtype="1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par>
                                <p:cTn id="29" presetID="3" presetClass="entr" presetSubtype="10" fill="hold" nodeType="withEffect">
                                  <p:stCondLst>
                                    <p:cond delay="0"/>
                                  </p:stCondLst>
                                  <p:childTnLst>
                                    <p:set>
                                      <p:cBhvr>
                                        <p:cTn id="30" dur="1" fill="hold">
                                          <p:stCondLst>
                                            <p:cond delay="0"/>
                                          </p:stCondLst>
                                        </p:cTn>
                                        <p:tgtEl>
                                          <p:spTgt spid="153"/>
                                        </p:tgtEl>
                                        <p:attrNameLst>
                                          <p:attrName>style.visibility</p:attrName>
                                        </p:attrNameLst>
                                      </p:cBhvr>
                                      <p:to>
                                        <p:strVal val="visible"/>
                                      </p:to>
                                    </p:set>
                                    <p:animEffect transition="in" filter="blinds(horizontal)">
                                      <p:cBhvr>
                                        <p:cTn id="31" dur="500"/>
                                        <p:tgtEl>
                                          <p:spTgt spid="15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52"/>
                                        </p:tgtEl>
                                        <p:attrNameLst>
                                          <p:attrName>style.visibility</p:attrName>
                                        </p:attrNameLst>
                                      </p:cBhvr>
                                      <p:to>
                                        <p:strVal val="visible"/>
                                      </p:to>
                                    </p:set>
                                    <p:animEffect transition="in" filter="blinds(horizontal)">
                                      <p:cBhvr>
                                        <p:cTn id="34" dur="500"/>
                                        <p:tgtEl>
                                          <p:spTgt spid="152"/>
                                        </p:tgtEl>
                                      </p:cBhvr>
                                    </p:animEffect>
                                  </p:childTnLst>
                                </p:cTn>
                              </p:par>
                              <p:par>
                                <p:cTn id="35" presetID="3" presetClass="entr" presetSubtype="1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TX205_v6-Small.png"/>
          <p:cNvPicPr>
            <a:picLocks noChangeAspect="1"/>
          </p:cNvPicPr>
          <p:nvPr/>
        </p:nvPicPr>
        <p:blipFill>
          <a:blip r:embed="rId3" cstate="print"/>
          <a:stretch>
            <a:fillRect/>
          </a:stretch>
        </p:blipFill>
        <p:spPr>
          <a:xfrm>
            <a:off x="5207218" y="3231471"/>
            <a:ext cx="3903334" cy="1128308"/>
          </a:xfrm>
          <a:prstGeom prst="rect">
            <a:avLst/>
          </a:prstGeom>
        </p:spPr>
      </p:pic>
      <p:sp>
        <p:nvSpPr>
          <p:cNvPr id="8" name="Title 7"/>
          <p:cNvSpPr>
            <a:spLocks noGrp="1"/>
          </p:cNvSpPr>
          <p:nvPr>
            <p:ph type="title"/>
          </p:nvPr>
        </p:nvSpPr>
        <p:spPr/>
        <p:txBody>
          <a:bodyPr/>
          <a:lstStyle/>
          <a:p>
            <a:r>
              <a:rPr lang="en-US" sz="3500" dirty="0" smtClean="0"/>
              <a:t>ETX-205A Product Introduction</a:t>
            </a:r>
            <a:endParaRPr lang="en-US" sz="3500" dirty="0"/>
          </a:p>
        </p:txBody>
      </p:sp>
      <p:sp>
        <p:nvSpPr>
          <p:cNvPr id="18" name="Text Placeholder 17"/>
          <p:cNvSpPr>
            <a:spLocks noGrp="1"/>
          </p:cNvSpPr>
          <p:nvPr>
            <p:ph type="body" sz="quarter" idx="10"/>
          </p:nvPr>
        </p:nvSpPr>
        <p:spPr>
          <a:xfrm>
            <a:off x="747713" y="1651442"/>
            <a:ext cx="7124700" cy="4347919"/>
          </a:xfrm>
        </p:spPr>
        <p:txBody>
          <a:bodyPr/>
          <a:lstStyle/>
          <a:p>
            <a:r>
              <a:rPr lang="en-US" sz="2000" dirty="0" smtClean="0"/>
              <a:t>Advanced Carrier Ethernet</a:t>
            </a:r>
            <a:br>
              <a:rPr lang="en-US" sz="2000" dirty="0" smtClean="0"/>
            </a:br>
            <a:r>
              <a:rPr lang="en-US" sz="2000" dirty="0" smtClean="0"/>
              <a:t>Demarcation Device for:</a:t>
            </a:r>
          </a:p>
          <a:p>
            <a:pPr lvl="1"/>
            <a:r>
              <a:rPr lang="en-US" sz="1800" dirty="0" smtClean="0"/>
              <a:t>SLA-based retail and wholesale Ethernet services </a:t>
            </a:r>
          </a:p>
          <a:p>
            <a:pPr lvl="1"/>
            <a:r>
              <a:rPr lang="en-US" sz="1800" dirty="0" smtClean="0"/>
              <a:t>Mobile backhauling Ethernet demarcation</a:t>
            </a:r>
          </a:p>
          <a:p>
            <a:r>
              <a:rPr lang="en-US" sz="2000" dirty="0" smtClean="0"/>
              <a:t>Carrier-grade design</a:t>
            </a:r>
          </a:p>
          <a:p>
            <a:pPr lvl="1"/>
            <a:r>
              <a:rPr lang="en-US" sz="1800" dirty="0" smtClean="0"/>
              <a:t>Service and port level redundancy</a:t>
            </a:r>
          </a:p>
          <a:p>
            <a:pPr lvl="1"/>
            <a:r>
              <a:rPr lang="en-US" sz="1800" dirty="0" smtClean="0"/>
              <a:t>Redundant power supplies</a:t>
            </a:r>
          </a:p>
          <a:p>
            <a:r>
              <a:rPr lang="en-US" sz="2000" dirty="0" err="1" smtClean="0"/>
              <a:t>SyncToP</a:t>
            </a:r>
            <a:r>
              <a:rPr lang="en-US" sz="2000" dirty="0" smtClean="0"/>
              <a:t>™ synchronization combining:</a:t>
            </a:r>
          </a:p>
          <a:p>
            <a:pPr lvl="1"/>
            <a:r>
              <a:rPr lang="en-US" sz="1800" dirty="0" smtClean="0"/>
              <a:t>Synchronous Ethernet</a:t>
            </a:r>
          </a:p>
          <a:p>
            <a:pPr lvl="1"/>
            <a:r>
              <a:rPr lang="en-US" sz="1800" dirty="0" smtClean="0"/>
              <a:t>IEEE-1588v2 PTP Transparent Clock</a:t>
            </a:r>
          </a:p>
          <a:p>
            <a:pPr lvl="1"/>
            <a:r>
              <a:rPr lang="en-US" sz="1800" dirty="0" smtClean="0"/>
              <a:t>Hardware ready for IEEE-1588v2 Ordinary Clock</a:t>
            </a:r>
          </a:p>
          <a:p>
            <a:r>
              <a:rPr lang="en-US" sz="2000" dirty="0" smtClean="0"/>
              <a:t>MEF compliant EPL and EVPL Ethernet services</a:t>
            </a:r>
            <a:endParaRPr lang="en-US" sz="1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to="" calcmode="lin" valueType="num">
                                      <p:cBhvr>
                                        <p:cTn id="7" dur="1" fill="hold"/>
                                        <p:tgtEl>
                                          <p:spTgt spid="18">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8">
                                            <p:txEl>
                                              <p:pRg st="1" end="1"/>
                                            </p:txEl>
                                          </p:spTgt>
                                        </p:tgtEl>
                                        <p:attrNameLst>
                                          <p:attrName>style.visibility</p:attrName>
                                        </p:attrNameLst>
                                      </p:cBhvr>
                                      <p:to>
                                        <p:strVal val="visible"/>
                                      </p:to>
                                    </p:set>
                                    <p:anim to="" calcmode="lin" valueType="num">
                                      <p:cBhvr>
                                        <p:cTn id="10" dur="1" fill="hold"/>
                                        <p:tgtEl>
                                          <p:spTgt spid="18">
                                            <p:txEl>
                                              <p:pRg st="1" end="1"/>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8">
                                            <p:txEl>
                                              <p:pRg st="2" end="2"/>
                                            </p:txEl>
                                          </p:spTgt>
                                        </p:tgtEl>
                                        <p:attrNameLst>
                                          <p:attrName>style.visibility</p:attrName>
                                        </p:attrNameLst>
                                      </p:cBhvr>
                                      <p:to>
                                        <p:strVal val="visible"/>
                                      </p:to>
                                    </p:set>
                                    <p:anim to="" calcmode="lin" valueType="num">
                                      <p:cBhvr>
                                        <p:cTn id="13" dur="1" fill="hold"/>
                                        <p:tgtEl>
                                          <p:spTgt spid="18">
                                            <p:txEl>
                                              <p:pRg st="2" end="2"/>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0" fill="hold"/>
                                        <p:tgtEl>
                                          <p:spTgt spid="6"/>
                                        </p:tgtEl>
                                        <p:attrNameLst>
                                          <p:attrName>ppt_w</p:attrName>
                                        </p:attrNameLst>
                                      </p:cBhvr>
                                      <p:tavLst>
                                        <p:tav tm="0" fmla="#ppt_w*sin(2.5*pi*$)">
                                          <p:val>
                                            <p:fltVal val="0"/>
                                          </p:val>
                                        </p:tav>
                                        <p:tav tm="100000">
                                          <p:val>
                                            <p:fltVal val="1"/>
                                          </p:val>
                                        </p:tav>
                                      </p:tavLst>
                                    </p:anim>
                                    <p:anim calcmode="lin" valueType="num">
                                      <p:cBhvr>
                                        <p:cTn id="19" dur="5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nodeType="clickEffect">
                                  <p:stCondLst>
                                    <p:cond delay="0"/>
                                  </p:stCondLst>
                                  <p:childTnLst>
                                    <p:set>
                                      <p:cBhvr>
                                        <p:cTn id="23" dur="1" fill="hold">
                                          <p:stCondLst>
                                            <p:cond delay="0"/>
                                          </p:stCondLst>
                                        </p:cTn>
                                        <p:tgtEl>
                                          <p:spTgt spid="18">
                                            <p:txEl>
                                              <p:pRg st="3" end="3"/>
                                            </p:txEl>
                                          </p:spTgt>
                                        </p:tgtEl>
                                        <p:attrNameLst>
                                          <p:attrName>style.visibility</p:attrName>
                                        </p:attrNameLst>
                                      </p:cBhvr>
                                      <p:to>
                                        <p:strVal val="visible"/>
                                      </p:to>
                                    </p:set>
                                    <p:anim calcmode="lin" valueType="num">
                                      <p:cBhvr additive="base">
                                        <p:cTn id="24" dur="50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25" dur="5000" fill="hold"/>
                                        <p:tgtEl>
                                          <p:spTgt spid="18">
                                            <p:txEl>
                                              <p:pRg st="3" end="3"/>
                                            </p:txEl>
                                          </p:spTgt>
                                        </p:tgtEl>
                                        <p:attrNameLst>
                                          <p:attrName>ppt_y</p:attrName>
                                        </p:attrNameLst>
                                      </p:cBhvr>
                                      <p:tavLst>
                                        <p:tav tm="0">
                                          <p:val>
                                            <p:strVal val="1+#ppt_h/2"/>
                                          </p:val>
                                        </p:tav>
                                        <p:tav tm="100000">
                                          <p:val>
                                            <p:strVal val="#ppt_y"/>
                                          </p:val>
                                        </p:tav>
                                      </p:tavLst>
                                    </p:anim>
                                  </p:childTnLst>
                                </p:cTn>
                              </p:par>
                              <p:par>
                                <p:cTn id="26" presetID="7" presetClass="entr" presetSubtype="4" fill="hold" nodeType="withEffect">
                                  <p:stCondLst>
                                    <p:cond delay="0"/>
                                  </p:stCondLst>
                                  <p:childTnLst>
                                    <p:set>
                                      <p:cBhvr>
                                        <p:cTn id="27" dur="1" fill="hold">
                                          <p:stCondLst>
                                            <p:cond delay="0"/>
                                          </p:stCondLst>
                                        </p:cTn>
                                        <p:tgtEl>
                                          <p:spTgt spid="18">
                                            <p:txEl>
                                              <p:pRg st="4" end="4"/>
                                            </p:txEl>
                                          </p:spTgt>
                                        </p:tgtEl>
                                        <p:attrNameLst>
                                          <p:attrName>style.visibility</p:attrName>
                                        </p:attrNameLst>
                                      </p:cBhvr>
                                      <p:to>
                                        <p:strVal val="visible"/>
                                      </p:to>
                                    </p:set>
                                    <p:anim calcmode="lin" valueType="num">
                                      <p:cBhvr additive="base">
                                        <p:cTn id="28" dur="50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29" dur="5000" fill="hold"/>
                                        <p:tgtEl>
                                          <p:spTgt spid="18">
                                            <p:txEl>
                                              <p:pRg st="4" end="4"/>
                                            </p:txEl>
                                          </p:spTgt>
                                        </p:tgtEl>
                                        <p:attrNameLst>
                                          <p:attrName>ppt_y</p:attrName>
                                        </p:attrNameLst>
                                      </p:cBhvr>
                                      <p:tavLst>
                                        <p:tav tm="0">
                                          <p:val>
                                            <p:strVal val="1+#ppt_h/2"/>
                                          </p:val>
                                        </p:tav>
                                        <p:tav tm="100000">
                                          <p:val>
                                            <p:strVal val="#ppt_y"/>
                                          </p:val>
                                        </p:tav>
                                      </p:tavLst>
                                    </p:anim>
                                  </p:childTnLst>
                                </p:cTn>
                              </p:par>
                              <p:par>
                                <p:cTn id="30" presetID="7" presetClass="entr" presetSubtype="4" fill="hold" nodeType="withEffect">
                                  <p:stCondLst>
                                    <p:cond delay="0"/>
                                  </p:stCondLst>
                                  <p:childTnLst>
                                    <p:set>
                                      <p:cBhvr>
                                        <p:cTn id="31" dur="1" fill="hold">
                                          <p:stCondLst>
                                            <p:cond delay="0"/>
                                          </p:stCondLst>
                                        </p:cTn>
                                        <p:tgtEl>
                                          <p:spTgt spid="18">
                                            <p:txEl>
                                              <p:pRg st="5" end="5"/>
                                            </p:txEl>
                                          </p:spTgt>
                                        </p:tgtEl>
                                        <p:attrNameLst>
                                          <p:attrName>style.visibility</p:attrName>
                                        </p:attrNameLst>
                                      </p:cBhvr>
                                      <p:to>
                                        <p:strVal val="visible"/>
                                      </p:to>
                                    </p:set>
                                    <p:anim calcmode="lin" valueType="num">
                                      <p:cBhvr additive="base">
                                        <p:cTn id="32" dur="5000" fill="hold"/>
                                        <p:tgtEl>
                                          <p:spTgt spid="18">
                                            <p:txEl>
                                              <p:pRg st="5" end="5"/>
                                            </p:txEl>
                                          </p:spTgt>
                                        </p:tgtEl>
                                        <p:attrNameLst>
                                          <p:attrName>ppt_x</p:attrName>
                                        </p:attrNameLst>
                                      </p:cBhvr>
                                      <p:tavLst>
                                        <p:tav tm="0">
                                          <p:val>
                                            <p:strVal val="#ppt_x"/>
                                          </p:val>
                                        </p:tav>
                                        <p:tav tm="100000">
                                          <p:val>
                                            <p:strVal val="#ppt_x"/>
                                          </p:val>
                                        </p:tav>
                                      </p:tavLst>
                                    </p:anim>
                                    <p:anim calcmode="lin" valueType="num">
                                      <p:cBhvr additive="base">
                                        <p:cTn id="33" dur="5000" fill="hold"/>
                                        <p:tgtEl>
                                          <p:spTgt spid="1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18">
                                            <p:txEl>
                                              <p:pRg st="6" end="6"/>
                                            </p:txEl>
                                          </p:spTgt>
                                        </p:tgtEl>
                                        <p:attrNameLst>
                                          <p:attrName>style.visibility</p:attrName>
                                        </p:attrNameLst>
                                      </p:cBhvr>
                                      <p:to>
                                        <p:strVal val="visible"/>
                                      </p:to>
                                    </p:set>
                                    <p:animEffect transition="in" filter="checkerboard(across)">
                                      <p:cBhvr>
                                        <p:cTn id="38" dur="500"/>
                                        <p:tgtEl>
                                          <p:spTgt spid="18">
                                            <p:txEl>
                                              <p:pRg st="6" end="6"/>
                                            </p:txEl>
                                          </p:spTgt>
                                        </p:tgtEl>
                                      </p:cBhvr>
                                    </p:animEffect>
                                  </p:childTnLst>
                                </p:cTn>
                              </p:par>
                              <p:par>
                                <p:cTn id="39" presetID="5" presetClass="entr" presetSubtype="10" fill="hold" nodeType="withEffect">
                                  <p:stCondLst>
                                    <p:cond delay="0"/>
                                  </p:stCondLst>
                                  <p:childTnLst>
                                    <p:set>
                                      <p:cBhvr>
                                        <p:cTn id="40" dur="1" fill="hold">
                                          <p:stCondLst>
                                            <p:cond delay="0"/>
                                          </p:stCondLst>
                                        </p:cTn>
                                        <p:tgtEl>
                                          <p:spTgt spid="18">
                                            <p:txEl>
                                              <p:pRg st="7" end="7"/>
                                            </p:txEl>
                                          </p:spTgt>
                                        </p:tgtEl>
                                        <p:attrNameLst>
                                          <p:attrName>style.visibility</p:attrName>
                                        </p:attrNameLst>
                                      </p:cBhvr>
                                      <p:to>
                                        <p:strVal val="visible"/>
                                      </p:to>
                                    </p:set>
                                    <p:animEffect transition="in" filter="checkerboard(across)">
                                      <p:cBhvr>
                                        <p:cTn id="41" dur="500"/>
                                        <p:tgtEl>
                                          <p:spTgt spid="18">
                                            <p:txEl>
                                              <p:pRg st="7" end="7"/>
                                            </p:txEl>
                                          </p:spTgt>
                                        </p:tgtEl>
                                      </p:cBhvr>
                                    </p:animEffect>
                                  </p:childTnLst>
                                </p:cTn>
                              </p:par>
                              <p:par>
                                <p:cTn id="42" presetID="5" presetClass="entr" presetSubtype="10" fill="hold" nodeType="withEffect">
                                  <p:stCondLst>
                                    <p:cond delay="0"/>
                                  </p:stCondLst>
                                  <p:childTnLst>
                                    <p:set>
                                      <p:cBhvr>
                                        <p:cTn id="43" dur="1" fill="hold">
                                          <p:stCondLst>
                                            <p:cond delay="0"/>
                                          </p:stCondLst>
                                        </p:cTn>
                                        <p:tgtEl>
                                          <p:spTgt spid="18">
                                            <p:txEl>
                                              <p:pRg st="8" end="8"/>
                                            </p:txEl>
                                          </p:spTgt>
                                        </p:tgtEl>
                                        <p:attrNameLst>
                                          <p:attrName>style.visibility</p:attrName>
                                        </p:attrNameLst>
                                      </p:cBhvr>
                                      <p:to>
                                        <p:strVal val="visible"/>
                                      </p:to>
                                    </p:set>
                                    <p:animEffect transition="in" filter="checkerboard(across)">
                                      <p:cBhvr>
                                        <p:cTn id="44" dur="500"/>
                                        <p:tgtEl>
                                          <p:spTgt spid="18">
                                            <p:txEl>
                                              <p:pRg st="8" end="8"/>
                                            </p:txEl>
                                          </p:spTgt>
                                        </p:tgtEl>
                                      </p:cBhvr>
                                    </p:animEffect>
                                  </p:childTnLst>
                                </p:cTn>
                              </p:par>
                              <p:par>
                                <p:cTn id="45" presetID="5" presetClass="entr" presetSubtype="10" fill="hold" nodeType="withEffect">
                                  <p:stCondLst>
                                    <p:cond delay="0"/>
                                  </p:stCondLst>
                                  <p:childTnLst>
                                    <p:set>
                                      <p:cBhvr>
                                        <p:cTn id="46" dur="1" fill="hold">
                                          <p:stCondLst>
                                            <p:cond delay="0"/>
                                          </p:stCondLst>
                                        </p:cTn>
                                        <p:tgtEl>
                                          <p:spTgt spid="18">
                                            <p:txEl>
                                              <p:pRg st="9" end="9"/>
                                            </p:txEl>
                                          </p:spTgt>
                                        </p:tgtEl>
                                        <p:attrNameLst>
                                          <p:attrName>style.visibility</p:attrName>
                                        </p:attrNameLst>
                                      </p:cBhvr>
                                      <p:to>
                                        <p:strVal val="visible"/>
                                      </p:to>
                                    </p:set>
                                    <p:animEffect transition="in" filter="checkerboard(across)">
                                      <p:cBhvr>
                                        <p:cTn id="47" dur="500"/>
                                        <p:tgtEl>
                                          <p:spTgt spid="18">
                                            <p:txEl>
                                              <p:pRg st="9" end="9"/>
                                            </p:txEl>
                                          </p:spTgt>
                                        </p:tgtEl>
                                      </p:cBhvr>
                                    </p:animEffect>
                                  </p:childTnLst>
                                </p:cTn>
                              </p:par>
                              <p:par>
                                <p:cTn id="48" presetID="5" presetClass="entr" presetSubtype="10" fill="hold" nodeType="withEffect">
                                  <p:stCondLst>
                                    <p:cond delay="0"/>
                                  </p:stCondLst>
                                  <p:childTnLst>
                                    <p:set>
                                      <p:cBhvr>
                                        <p:cTn id="49" dur="1" fill="hold">
                                          <p:stCondLst>
                                            <p:cond delay="0"/>
                                          </p:stCondLst>
                                        </p:cTn>
                                        <p:tgtEl>
                                          <p:spTgt spid="18">
                                            <p:txEl>
                                              <p:pRg st="10" end="10"/>
                                            </p:txEl>
                                          </p:spTgt>
                                        </p:tgtEl>
                                        <p:attrNameLst>
                                          <p:attrName>style.visibility</p:attrName>
                                        </p:attrNameLst>
                                      </p:cBhvr>
                                      <p:to>
                                        <p:strVal val="visible"/>
                                      </p:to>
                                    </p:set>
                                    <p:animEffect transition="in" filter="checkerboard(across)">
                                      <p:cBhvr>
                                        <p:cTn id="50" dur="500"/>
                                        <p:tgtEl>
                                          <p:spTgt spid="1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ETX205_v6-Small.png"/>
          <p:cNvPicPr>
            <a:picLocks noChangeAspect="1"/>
          </p:cNvPicPr>
          <p:nvPr/>
        </p:nvPicPr>
        <p:blipFill>
          <a:blip r:embed="rId3" cstate="print"/>
          <a:stretch>
            <a:fillRect/>
          </a:stretch>
        </p:blipFill>
        <p:spPr>
          <a:xfrm>
            <a:off x="0" y="2194581"/>
            <a:ext cx="9144000" cy="2643188"/>
          </a:xfrm>
          <a:prstGeom prst="rect">
            <a:avLst/>
          </a:prstGeom>
        </p:spPr>
      </p:pic>
      <p:sp>
        <p:nvSpPr>
          <p:cNvPr id="8" name="Title 7"/>
          <p:cNvSpPr>
            <a:spLocks noGrp="1"/>
          </p:cNvSpPr>
          <p:nvPr>
            <p:ph type="title"/>
          </p:nvPr>
        </p:nvSpPr>
        <p:spPr/>
        <p:txBody>
          <a:bodyPr/>
          <a:lstStyle/>
          <a:p>
            <a:r>
              <a:rPr lang="en-US" sz="3500" dirty="0" smtClean="0"/>
              <a:t>ETX-205A Physical View</a:t>
            </a:r>
            <a:endParaRPr lang="en-US" sz="3500" dirty="0"/>
          </a:p>
        </p:txBody>
      </p:sp>
      <p:sp>
        <p:nvSpPr>
          <p:cNvPr id="35" name="Text Placeholder 34"/>
          <p:cNvSpPr>
            <a:spLocks noGrp="1"/>
          </p:cNvSpPr>
          <p:nvPr>
            <p:ph type="body" sz="quarter" idx="10"/>
          </p:nvPr>
        </p:nvSpPr>
        <p:spPr>
          <a:xfrm>
            <a:off x="747713" y="5904163"/>
            <a:ext cx="7124700" cy="474328"/>
          </a:xfrm>
        </p:spPr>
        <p:txBody>
          <a:bodyPr/>
          <a:lstStyle/>
          <a:p>
            <a:r>
              <a:rPr lang="en-US" dirty="0" smtClean="0"/>
              <a:t>19”, 1U shelf, rack and wall mount</a:t>
            </a:r>
          </a:p>
        </p:txBody>
      </p:sp>
      <p:grpSp>
        <p:nvGrpSpPr>
          <p:cNvPr id="2" name="Group 73"/>
          <p:cNvGrpSpPr/>
          <p:nvPr/>
        </p:nvGrpSpPr>
        <p:grpSpPr>
          <a:xfrm>
            <a:off x="4572000" y="3237567"/>
            <a:ext cx="2590800" cy="2345360"/>
            <a:chOff x="4572000" y="3048000"/>
            <a:chExt cx="2590800" cy="2345360"/>
          </a:xfrm>
        </p:grpSpPr>
        <p:sp>
          <p:nvSpPr>
            <p:cNvPr id="10" name="Rectangular Callout 7"/>
            <p:cNvSpPr>
              <a:spLocks noChangeArrowheads="1"/>
            </p:cNvSpPr>
            <p:nvPr/>
          </p:nvSpPr>
          <p:spPr bwMode="auto">
            <a:xfrm>
              <a:off x="4876800" y="4572000"/>
              <a:ext cx="2133600" cy="821360"/>
            </a:xfrm>
            <a:prstGeom prst="wedgeRectCallout">
              <a:avLst>
                <a:gd name="adj1" fmla="val -43369"/>
                <a:gd name="adj2" fmla="val -103197"/>
              </a:avLst>
            </a:prstGeom>
            <a:solidFill>
              <a:schemeClr val="accent3">
                <a:lumMod val="20000"/>
                <a:lumOff val="80000"/>
              </a:schemeClr>
            </a:solidFill>
            <a:ln w="12700" algn="ctr">
              <a:solidFill>
                <a:schemeClr val="tx1"/>
              </a:solidFill>
              <a:round/>
              <a:headEnd/>
              <a:tailEnd/>
            </a:ln>
            <a:scene3d>
              <a:camera prst="orthographicFront"/>
              <a:lightRig rig="threePt" dir="t"/>
            </a:scene3d>
            <a:sp3d>
              <a:bevelT/>
            </a:sp3d>
          </p:spPr>
          <p:txBody>
            <a:bodyPr lIns="92600" tIns="91440" rIns="92600" bIns="91440" anchor="ctr" anchorCtr="0"/>
            <a:lstStyle/>
            <a:p>
              <a:pPr>
                <a:defRPr/>
              </a:pPr>
              <a:r>
                <a:rPr lang="en-US" sz="1300" b="1" dirty="0" smtClean="0">
                  <a:latin typeface="+mn-lt"/>
                </a:rPr>
                <a:t>Redundant power supplies:</a:t>
              </a:r>
            </a:p>
            <a:p>
              <a:pPr indent="-115808">
                <a:buFont typeface="Arial" pitchFamily="34" charset="0"/>
                <a:buChar char="•"/>
                <a:defRPr/>
              </a:pPr>
              <a:r>
                <a:rPr lang="en-US" sz="1300" dirty="0" smtClean="0">
                  <a:latin typeface="+mn-lt"/>
                </a:rPr>
                <a:t>AC: 100–240VAC, 50-60Hz</a:t>
              </a:r>
            </a:p>
            <a:p>
              <a:pPr indent="-115808">
                <a:buFont typeface="Arial" pitchFamily="34" charset="0"/>
                <a:buChar char="•"/>
                <a:defRPr/>
              </a:pPr>
              <a:r>
                <a:rPr lang="en-US" sz="1300" dirty="0" smtClean="0">
                  <a:latin typeface="+mn-lt"/>
                </a:rPr>
                <a:t>DC: 24/48VDC</a:t>
              </a:r>
              <a:endParaRPr lang="en-US" sz="1300" dirty="0">
                <a:latin typeface="+mn-lt"/>
              </a:endParaRPr>
            </a:p>
          </p:txBody>
        </p:sp>
        <p:grpSp>
          <p:nvGrpSpPr>
            <p:cNvPr id="3" name="Group 40"/>
            <p:cNvGrpSpPr/>
            <p:nvPr/>
          </p:nvGrpSpPr>
          <p:grpSpPr>
            <a:xfrm>
              <a:off x="4572000" y="3048000"/>
              <a:ext cx="2590800" cy="1371600"/>
              <a:chOff x="4572000" y="3048000"/>
              <a:chExt cx="2590800" cy="1371600"/>
            </a:xfrm>
            <a:effectLst>
              <a:outerShdw blurRad="50800" dist="38100" dir="5400000" algn="t" rotWithShape="0">
                <a:prstClr val="black">
                  <a:alpha val="40000"/>
                </a:prstClr>
              </a:outerShdw>
            </a:effectLst>
          </p:grpSpPr>
          <p:cxnSp>
            <p:nvCxnSpPr>
              <p:cNvPr id="32" name="Straight Connector 31"/>
              <p:cNvCxnSpPr/>
              <p:nvPr/>
            </p:nvCxnSpPr>
            <p:spPr>
              <a:xfrm>
                <a:off x="4572000" y="3048000"/>
                <a:ext cx="2590800" cy="228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6591300" y="3848100"/>
                <a:ext cx="1143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a:off x="4572000" y="4038600"/>
                <a:ext cx="25908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4076700" y="3543300"/>
                <a:ext cx="99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4" name="Group 74"/>
          <p:cNvGrpSpPr/>
          <p:nvPr/>
        </p:nvGrpSpPr>
        <p:grpSpPr>
          <a:xfrm>
            <a:off x="1143000" y="1865967"/>
            <a:ext cx="5715000" cy="1981200"/>
            <a:chOff x="1143000" y="1676400"/>
            <a:chExt cx="5715000" cy="1981200"/>
          </a:xfrm>
        </p:grpSpPr>
        <p:sp>
          <p:nvSpPr>
            <p:cNvPr id="9" name="Rectangular Callout 6"/>
            <p:cNvSpPr>
              <a:spLocks noChangeArrowheads="1"/>
            </p:cNvSpPr>
            <p:nvPr/>
          </p:nvSpPr>
          <p:spPr bwMode="auto">
            <a:xfrm>
              <a:off x="4724400" y="1676400"/>
              <a:ext cx="2133600" cy="914400"/>
            </a:xfrm>
            <a:prstGeom prst="wedgeRectCallout">
              <a:avLst>
                <a:gd name="adj1" fmla="val -151983"/>
                <a:gd name="adj2" fmla="val 107619"/>
              </a:avLst>
            </a:prstGeom>
            <a:solidFill>
              <a:schemeClr val="accent3">
                <a:lumMod val="20000"/>
                <a:lumOff val="80000"/>
              </a:schemeClr>
            </a:solidFill>
            <a:ln w="12700" algn="ctr">
              <a:solidFill>
                <a:schemeClr val="tx1"/>
              </a:solidFill>
              <a:round/>
              <a:headEnd/>
              <a:tailEnd/>
            </a:ln>
            <a:scene3d>
              <a:camera prst="orthographicFront"/>
              <a:lightRig rig="threePt" dir="t"/>
            </a:scene3d>
            <a:sp3d>
              <a:bevelT/>
            </a:sp3d>
          </p:spPr>
          <p:txBody>
            <a:bodyPr lIns="92600" tIns="91440" rIns="92600" bIns="91440" anchor="ctr" anchorCtr="0"/>
            <a:lstStyle/>
            <a:p>
              <a:pPr indent="-172849">
                <a:defRPr/>
              </a:pPr>
              <a:r>
                <a:rPr lang="en-US" sz="1300" b="1" dirty="0" smtClean="0">
                  <a:latin typeface="+mn-lt"/>
                </a:rPr>
                <a:t>6 FE/GE combo interfaces:</a:t>
              </a:r>
            </a:p>
            <a:p>
              <a:pPr indent="-172849">
                <a:buFont typeface="Arial" pitchFamily="34" charset="0"/>
                <a:buChar char="•"/>
                <a:defRPr/>
              </a:pPr>
              <a:r>
                <a:rPr lang="en-US" sz="1300" dirty="0" smtClean="0">
                  <a:latin typeface="+mn-lt"/>
                </a:rPr>
                <a:t>2 Network ports</a:t>
              </a:r>
            </a:p>
            <a:p>
              <a:pPr indent="-172849">
                <a:buFont typeface="Arial" pitchFamily="34" charset="0"/>
                <a:buChar char="•"/>
                <a:defRPr/>
              </a:pPr>
              <a:r>
                <a:rPr lang="en-US" sz="1300" dirty="0" smtClean="0">
                  <a:latin typeface="+mn-lt"/>
                </a:rPr>
                <a:t>4 User ports</a:t>
              </a:r>
              <a:endParaRPr lang="en-US" sz="1300" dirty="0">
                <a:latin typeface="+mn-lt"/>
              </a:endParaRPr>
            </a:p>
            <a:p>
              <a:endParaRPr lang="en-US" sz="1300" b="1" dirty="0">
                <a:latin typeface="+mn-lt"/>
              </a:endParaRPr>
            </a:p>
          </p:txBody>
        </p:sp>
        <p:grpSp>
          <p:nvGrpSpPr>
            <p:cNvPr id="5" name="Group 41"/>
            <p:cNvGrpSpPr/>
            <p:nvPr/>
          </p:nvGrpSpPr>
          <p:grpSpPr>
            <a:xfrm>
              <a:off x="1143000" y="2743200"/>
              <a:ext cx="1371600" cy="914400"/>
              <a:chOff x="4572000" y="3048000"/>
              <a:chExt cx="2590800" cy="1371600"/>
            </a:xfrm>
            <a:effectLst>
              <a:outerShdw blurRad="50800" dist="38100" dir="5400000" algn="t" rotWithShape="0">
                <a:prstClr val="black">
                  <a:alpha val="40000"/>
                </a:prstClr>
              </a:outerShdw>
            </a:effectLst>
          </p:grpSpPr>
          <p:cxnSp>
            <p:nvCxnSpPr>
              <p:cNvPr id="43" name="Straight Connector 42"/>
              <p:cNvCxnSpPr/>
              <p:nvPr/>
            </p:nvCxnSpPr>
            <p:spPr>
              <a:xfrm>
                <a:off x="4572000" y="3048000"/>
                <a:ext cx="2590800" cy="228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6591300" y="3848100"/>
                <a:ext cx="1143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0800000">
                <a:off x="4572000" y="4076700"/>
                <a:ext cx="2590800" cy="342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4076700" y="3543300"/>
                <a:ext cx="99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6" name="Group 75"/>
          <p:cNvGrpSpPr/>
          <p:nvPr/>
        </p:nvGrpSpPr>
        <p:grpSpPr>
          <a:xfrm>
            <a:off x="457200" y="3237567"/>
            <a:ext cx="2514600" cy="1676400"/>
            <a:chOff x="457200" y="3048000"/>
            <a:chExt cx="2514600" cy="1676400"/>
          </a:xfrm>
        </p:grpSpPr>
        <p:sp>
          <p:nvSpPr>
            <p:cNvPr id="12" name="Rectangular Callout 10"/>
            <p:cNvSpPr>
              <a:spLocks noChangeArrowheads="1"/>
            </p:cNvSpPr>
            <p:nvPr/>
          </p:nvSpPr>
          <p:spPr bwMode="auto">
            <a:xfrm>
              <a:off x="609600" y="3962400"/>
              <a:ext cx="2362200" cy="762000"/>
            </a:xfrm>
            <a:prstGeom prst="wedgeRectCallout">
              <a:avLst>
                <a:gd name="adj1" fmla="val -46873"/>
                <a:gd name="adj2" fmla="val -124344"/>
              </a:avLst>
            </a:prstGeom>
            <a:solidFill>
              <a:schemeClr val="accent3">
                <a:lumMod val="20000"/>
                <a:lumOff val="80000"/>
              </a:schemeClr>
            </a:solidFill>
            <a:ln w="12700" algn="ctr">
              <a:solidFill>
                <a:schemeClr val="tx1"/>
              </a:solidFill>
              <a:round/>
              <a:headEnd/>
              <a:tailEnd/>
            </a:ln>
            <a:scene3d>
              <a:camera prst="orthographicFront"/>
              <a:lightRig rig="threePt" dir="t"/>
            </a:scene3d>
            <a:sp3d>
              <a:bevelT/>
            </a:sp3d>
          </p:spPr>
          <p:txBody>
            <a:bodyPr lIns="92600" tIns="91440" rIns="92600" bIns="91440" anchor="ctr" anchorCtr="0"/>
            <a:lstStyle/>
            <a:p>
              <a:pPr indent="-172849">
                <a:defRPr/>
              </a:pPr>
              <a:r>
                <a:rPr lang="en-US" sz="1300" b="1" dirty="0" smtClean="0">
                  <a:latin typeface="+mn-lt"/>
                </a:rPr>
                <a:t>Management ports</a:t>
              </a:r>
            </a:p>
            <a:p>
              <a:pPr indent="-172849">
                <a:buFont typeface="Arial" pitchFamily="34" charset="0"/>
                <a:buChar char="•"/>
                <a:defRPr/>
              </a:pPr>
              <a:r>
                <a:rPr lang="en-US" sz="1300" dirty="0" smtClean="0">
                  <a:latin typeface="+mn-lt"/>
                </a:rPr>
                <a:t>Out of band - Ethernet port</a:t>
              </a:r>
            </a:p>
            <a:p>
              <a:pPr indent="-172849">
                <a:buFont typeface="Arial" pitchFamily="34" charset="0"/>
                <a:buChar char="•"/>
                <a:defRPr/>
              </a:pPr>
              <a:r>
                <a:rPr lang="en-US" sz="1300" dirty="0" smtClean="0">
                  <a:latin typeface="+mn-lt"/>
                </a:rPr>
                <a:t>Local craft terminal - RS-232</a:t>
              </a:r>
            </a:p>
          </p:txBody>
        </p:sp>
        <p:grpSp>
          <p:nvGrpSpPr>
            <p:cNvPr id="7" name="Group 51"/>
            <p:cNvGrpSpPr/>
            <p:nvPr/>
          </p:nvGrpSpPr>
          <p:grpSpPr>
            <a:xfrm>
              <a:off x="457200" y="3048000"/>
              <a:ext cx="685800" cy="381000"/>
              <a:chOff x="4572000" y="3048000"/>
              <a:chExt cx="2590800" cy="1371600"/>
            </a:xfrm>
            <a:effectLst>
              <a:outerShdw blurRad="50800" dist="38100" dir="5400000" algn="t" rotWithShape="0">
                <a:prstClr val="black">
                  <a:alpha val="40000"/>
                </a:prstClr>
              </a:outerShdw>
            </a:effectLst>
          </p:grpSpPr>
          <p:cxnSp>
            <p:nvCxnSpPr>
              <p:cNvPr id="53" name="Straight Connector 52"/>
              <p:cNvCxnSpPr/>
              <p:nvPr/>
            </p:nvCxnSpPr>
            <p:spPr>
              <a:xfrm>
                <a:off x="4572000" y="3048000"/>
                <a:ext cx="2590800" cy="228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6591300" y="3848100"/>
                <a:ext cx="1143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0800000">
                <a:off x="4572000" y="4038600"/>
                <a:ext cx="25908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4076700" y="3543300"/>
                <a:ext cx="99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11" name="Group 72"/>
          <p:cNvGrpSpPr/>
          <p:nvPr/>
        </p:nvGrpSpPr>
        <p:grpSpPr>
          <a:xfrm>
            <a:off x="457200" y="1468078"/>
            <a:ext cx="3962400" cy="1845694"/>
            <a:chOff x="457200" y="1278506"/>
            <a:chExt cx="3962400" cy="1845694"/>
          </a:xfrm>
        </p:grpSpPr>
        <p:sp>
          <p:nvSpPr>
            <p:cNvPr id="13" name="Rectangular Callout 12"/>
            <p:cNvSpPr>
              <a:spLocks noChangeArrowheads="1"/>
            </p:cNvSpPr>
            <p:nvPr/>
          </p:nvSpPr>
          <p:spPr bwMode="auto">
            <a:xfrm>
              <a:off x="1143000" y="1278506"/>
              <a:ext cx="3276600" cy="838599"/>
            </a:xfrm>
            <a:prstGeom prst="wedgeRectCallout">
              <a:avLst>
                <a:gd name="adj1" fmla="val -55501"/>
                <a:gd name="adj2" fmla="val 120369"/>
              </a:avLst>
            </a:prstGeom>
            <a:solidFill>
              <a:schemeClr val="accent3">
                <a:lumMod val="20000"/>
                <a:lumOff val="80000"/>
              </a:schemeClr>
            </a:solidFill>
            <a:ln w="12700" algn="ctr">
              <a:solidFill>
                <a:schemeClr val="tx1"/>
              </a:solidFill>
              <a:round/>
              <a:headEnd/>
              <a:tailEnd/>
            </a:ln>
            <a:scene3d>
              <a:camera prst="orthographicFront"/>
              <a:lightRig rig="threePt" dir="t"/>
            </a:scene3d>
            <a:sp3d>
              <a:bevelT/>
            </a:sp3d>
          </p:spPr>
          <p:txBody>
            <a:bodyPr lIns="92600" tIns="91440" rIns="92600" bIns="91440" anchor="ctr" anchorCtr="0"/>
            <a:lstStyle/>
            <a:p>
              <a:pPr marL="0" lvl="1" indent="-172849">
                <a:defRPr/>
              </a:pPr>
              <a:r>
                <a:rPr lang="en-US" sz="1300" b="1" dirty="0" err="1" smtClean="0">
                  <a:latin typeface="+mn-lt"/>
                </a:rPr>
                <a:t>SyntTop</a:t>
              </a:r>
              <a:r>
                <a:rPr lang="en-US" sz="1300" b="1" dirty="0" smtClean="0">
                  <a:latin typeface="+mn-lt"/>
                </a:rPr>
                <a:t>™ synchronization ports:</a:t>
              </a:r>
            </a:p>
            <a:p>
              <a:pPr indent="-172849">
                <a:buFont typeface="Arial" pitchFamily="34" charset="0"/>
                <a:buChar char="•"/>
                <a:defRPr/>
              </a:pPr>
              <a:r>
                <a:rPr lang="en-US" sz="1300" dirty="0" smtClean="0">
                  <a:latin typeface="+mn-lt"/>
                </a:rPr>
                <a:t>External in/out (T3/T4)</a:t>
              </a:r>
            </a:p>
            <a:p>
              <a:pPr marL="0" lvl="1" indent="-172849">
                <a:buFont typeface="Arial" pitchFamily="34" charset="0"/>
                <a:buChar char="•"/>
                <a:defRPr/>
              </a:pPr>
              <a:r>
                <a:rPr lang="en-US" sz="1300" dirty="0" smtClean="0">
                  <a:latin typeface="+mn-lt"/>
                </a:rPr>
                <a:t>1PPS and </a:t>
              </a:r>
              <a:r>
                <a:rPr lang="en-US" sz="1300" dirty="0" err="1" smtClean="0">
                  <a:latin typeface="+mn-lt"/>
                </a:rPr>
                <a:t>ToD</a:t>
              </a:r>
              <a:endParaRPr lang="en-US" sz="1300" dirty="0" smtClean="0">
                <a:latin typeface="+mn-lt"/>
              </a:endParaRPr>
            </a:p>
          </p:txBody>
        </p:sp>
        <p:grpSp>
          <p:nvGrpSpPr>
            <p:cNvPr id="14" name="Group 46"/>
            <p:cNvGrpSpPr/>
            <p:nvPr/>
          </p:nvGrpSpPr>
          <p:grpSpPr>
            <a:xfrm>
              <a:off x="457200" y="2667000"/>
              <a:ext cx="685800" cy="457200"/>
              <a:chOff x="4572000" y="3048000"/>
              <a:chExt cx="2590800" cy="1371600"/>
            </a:xfrm>
            <a:effectLst>
              <a:outerShdw blurRad="50800" dist="38100" dir="5400000" algn="t" rotWithShape="0">
                <a:prstClr val="black">
                  <a:alpha val="40000"/>
                </a:prstClr>
              </a:outerShdw>
            </a:effectLst>
          </p:grpSpPr>
          <p:cxnSp>
            <p:nvCxnSpPr>
              <p:cNvPr id="48" name="Straight Connector 47"/>
              <p:cNvCxnSpPr/>
              <p:nvPr/>
            </p:nvCxnSpPr>
            <p:spPr>
              <a:xfrm>
                <a:off x="4572000" y="3048000"/>
                <a:ext cx="2590800" cy="228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6591300" y="3848100"/>
                <a:ext cx="1143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0800000">
                <a:off x="4572000" y="4038600"/>
                <a:ext cx="25908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4076700" y="3543300"/>
                <a:ext cx="99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pic>
        <p:nvPicPr>
          <p:cNvPr id="17" name="Picture 16" descr="SyncToP.png"/>
          <p:cNvPicPr>
            <a:picLocks noChangeAspect="1"/>
          </p:cNvPicPr>
          <p:nvPr/>
        </p:nvPicPr>
        <p:blipFill>
          <a:blip r:embed="rId4" cstate="print"/>
          <a:stretch>
            <a:fillRect/>
          </a:stretch>
        </p:blipFill>
        <p:spPr>
          <a:xfrm>
            <a:off x="3429001" y="1637367"/>
            <a:ext cx="794988" cy="51700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par>
                                <p:cTn id="23" presetID="9"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dissolv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500" dirty="0" smtClean="0"/>
              <a:t>ETX-203AX Product Introduction</a:t>
            </a:r>
            <a:endParaRPr lang="en-US" sz="3500" dirty="0"/>
          </a:p>
        </p:txBody>
      </p:sp>
      <p:sp>
        <p:nvSpPr>
          <p:cNvPr id="18" name="Text Placeholder 17"/>
          <p:cNvSpPr>
            <a:spLocks noGrp="1"/>
          </p:cNvSpPr>
          <p:nvPr>
            <p:ph type="body" sz="quarter" idx="10"/>
          </p:nvPr>
        </p:nvSpPr>
        <p:spPr>
          <a:xfrm>
            <a:off x="747713" y="1963672"/>
            <a:ext cx="7124700" cy="3478126"/>
          </a:xfrm>
        </p:spPr>
        <p:txBody>
          <a:bodyPr/>
          <a:lstStyle/>
          <a:p>
            <a:r>
              <a:rPr lang="en-US" sz="2000" dirty="0" smtClean="0"/>
              <a:t>Fixed Carrier Ethernet Demarcation </a:t>
            </a:r>
            <a:br>
              <a:rPr lang="en-US" sz="2000" dirty="0" smtClean="0"/>
            </a:br>
            <a:r>
              <a:rPr lang="en-US" sz="2000" dirty="0" smtClean="0"/>
              <a:t>Device for:</a:t>
            </a:r>
          </a:p>
          <a:p>
            <a:pPr lvl="1"/>
            <a:r>
              <a:rPr lang="en-US" sz="1800" dirty="0" smtClean="0"/>
              <a:t>SLA-based retail and wholesale Ethernet services </a:t>
            </a:r>
          </a:p>
          <a:p>
            <a:r>
              <a:rPr lang="en-US" sz="2000" dirty="0" smtClean="0"/>
              <a:t>Flexible Network port selections: </a:t>
            </a:r>
          </a:p>
          <a:p>
            <a:pPr lvl="1"/>
            <a:r>
              <a:rPr lang="en-US" sz="1800" dirty="0" smtClean="0"/>
              <a:t>1 or 2 FE/GE network ports: SFP based</a:t>
            </a:r>
          </a:p>
          <a:p>
            <a:pPr lvl="1"/>
            <a:r>
              <a:rPr lang="en-US" sz="1800" dirty="0" smtClean="0"/>
              <a:t>4 or 5 FE/GE user ports: SFP or UTP</a:t>
            </a:r>
          </a:p>
          <a:p>
            <a:r>
              <a:rPr lang="en-US" sz="2000" dirty="0" smtClean="0"/>
              <a:t>Carrier grade design</a:t>
            </a:r>
          </a:p>
          <a:p>
            <a:pPr lvl="1"/>
            <a:r>
              <a:rPr lang="en-US" sz="1800" dirty="0" smtClean="0"/>
              <a:t>Service and port level redundancy</a:t>
            </a:r>
          </a:p>
          <a:p>
            <a:r>
              <a:rPr lang="en-US" sz="2000" dirty="0" smtClean="0"/>
              <a:t>MEF compliant EPL and EVPL Ethernet services</a:t>
            </a:r>
            <a:endParaRPr lang="en-US" sz="1800" dirty="0" smtClean="0"/>
          </a:p>
        </p:txBody>
      </p:sp>
      <p:pic>
        <p:nvPicPr>
          <p:cNvPr id="6" name="Picture 5" descr="ETX203A-E1_FRONT-Small.png"/>
          <p:cNvPicPr>
            <a:picLocks noChangeAspect="1"/>
          </p:cNvPicPr>
          <p:nvPr/>
        </p:nvPicPr>
        <p:blipFill>
          <a:blip r:embed="rId3" cstate="print">
            <a:lum bright="-10000"/>
          </a:blip>
          <a:stretch>
            <a:fillRect/>
          </a:stretch>
        </p:blipFill>
        <p:spPr>
          <a:xfrm>
            <a:off x="5450186" y="1407540"/>
            <a:ext cx="3203160" cy="107919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18">
                                            <p:txEl>
                                              <p:pRg st="0" end="0"/>
                                            </p:txEl>
                                          </p:spTgt>
                                        </p:tgtEl>
                                        <p:attrNameLst>
                                          <p:attrName>style.visibility</p:attrName>
                                        </p:attrNameLst>
                                      </p:cBhvr>
                                      <p:to>
                                        <p:strVal val="visible"/>
                                      </p:to>
                                    </p:set>
                                    <p:anim calcmode="lin" valueType="num">
                                      <p:cBhvr additive="base">
                                        <p:cTn id="14"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8">
                                            <p:txEl>
                                              <p:pRg st="1" end="1"/>
                                            </p:txEl>
                                          </p:spTgt>
                                        </p:tgtEl>
                                        <p:attrNameLst>
                                          <p:attrName>style.visibility</p:attrName>
                                        </p:attrNameLst>
                                      </p:cBhvr>
                                      <p:to>
                                        <p:strVal val="visible"/>
                                      </p:to>
                                    </p:set>
                                    <p:anim calcmode="lin" valueType="num">
                                      <p:cBhvr additive="base">
                                        <p:cTn id="19"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18">
                                            <p:txEl>
                                              <p:pRg st="2" end="2"/>
                                            </p:txEl>
                                          </p:spTgt>
                                        </p:tgtEl>
                                        <p:attrNameLst>
                                          <p:attrName>style.visibility</p:attrName>
                                        </p:attrNameLst>
                                      </p:cBhvr>
                                      <p:to>
                                        <p:strVal val="visible"/>
                                      </p:to>
                                    </p:set>
                                    <p:anim calcmode="lin" valueType="num">
                                      <p:cBhvr additive="base">
                                        <p:cTn id="24"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18">
                                            <p:txEl>
                                              <p:pRg st="3" end="3"/>
                                            </p:txEl>
                                          </p:spTgt>
                                        </p:tgtEl>
                                        <p:attrNameLst>
                                          <p:attrName>style.visibility</p:attrName>
                                        </p:attrNameLst>
                                      </p:cBhvr>
                                      <p:to>
                                        <p:strVal val="visible"/>
                                      </p:to>
                                    </p:set>
                                    <p:anim calcmode="lin" valueType="num">
                                      <p:cBhvr additive="base">
                                        <p:cTn id="29"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8">
                                            <p:txEl>
                                              <p:pRg st="3" end="3"/>
                                            </p:txEl>
                                          </p:spTgt>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4" fill="hold" nodeType="afterEffect">
                                  <p:stCondLst>
                                    <p:cond delay="0"/>
                                  </p:stCondLst>
                                  <p:childTnLst>
                                    <p:set>
                                      <p:cBhvr>
                                        <p:cTn id="33" dur="1" fill="hold">
                                          <p:stCondLst>
                                            <p:cond delay="0"/>
                                          </p:stCondLst>
                                        </p:cTn>
                                        <p:tgtEl>
                                          <p:spTgt spid="18">
                                            <p:txEl>
                                              <p:pRg st="4" end="4"/>
                                            </p:txEl>
                                          </p:spTgt>
                                        </p:tgtEl>
                                        <p:attrNameLst>
                                          <p:attrName>style.visibility</p:attrName>
                                        </p:attrNameLst>
                                      </p:cBhvr>
                                      <p:to>
                                        <p:strVal val="visible"/>
                                      </p:to>
                                    </p:set>
                                    <p:anim calcmode="lin" valueType="num">
                                      <p:cBhvr additive="base">
                                        <p:cTn id="3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nodeType="clickEffect">
                                  <p:stCondLst>
                                    <p:cond delay="0"/>
                                  </p:stCondLst>
                                  <p:childTnLst>
                                    <p:set>
                                      <p:cBhvr>
                                        <p:cTn id="39" dur="1" fill="hold">
                                          <p:stCondLst>
                                            <p:cond delay="0"/>
                                          </p:stCondLst>
                                        </p:cTn>
                                        <p:tgtEl>
                                          <p:spTgt spid="18">
                                            <p:txEl>
                                              <p:pRg st="5" end="5"/>
                                            </p:txEl>
                                          </p:spTgt>
                                        </p:tgtEl>
                                        <p:attrNameLst>
                                          <p:attrName>style.visibility</p:attrName>
                                        </p:attrNameLst>
                                      </p:cBhvr>
                                      <p:to>
                                        <p:strVal val="visible"/>
                                      </p:to>
                                    </p:set>
                                    <p:anim calcmode="lin" valueType="num">
                                      <p:cBhvr>
                                        <p:cTn id="40" dur="1000" fill="hold"/>
                                        <p:tgtEl>
                                          <p:spTgt spid="18">
                                            <p:txEl>
                                              <p:pRg st="5" end="5"/>
                                            </p:txEl>
                                          </p:spTgt>
                                        </p:tgtEl>
                                        <p:attrNameLst>
                                          <p:attrName>ppt_x</p:attrName>
                                        </p:attrNameLst>
                                      </p:cBhvr>
                                      <p:tavLst>
                                        <p:tav tm="0">
                                          <p:val>
                                            <p:strVal val="#ppt_x-.2"/>
                                          </p:val>
                                        </p:tav>
                                        <p:tav tm="100000">
                                          <p:val>
                                            <p:strVal val="#ppt_x"/>
                                          </p:val>
                                        </p:tav>
                                      </p:tavLst>
                                    </p:anim>
                                    <p:anim calcmode="lin" valueType="num">
                                      <p:cBhvr>
                                        <p:cTn id="41" dur="1000" fill="hold"/>
                                        <p:tgtEl>
                                          <p:spTgt spid="18">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18">
                                            <p:txEl>
                                              <p:pRg st="5" end="5"/>
                                            </p:txEl>
                                          </p:spTgt>
                                        </p:tgtEl>
                                      </p:cBhvr>
                                    </p:animEffect>
                                  </p:childTnLst>
                                </p:cTn>
                              </p:par>
                              <p:par>
                                <p:cTn id="43" presetID="29" presetClass="entr" presetSubtype="0" fill="hold" nodeType="withEffect">
                                  <p:stCondLst>
                                    <p:cond delay="0"/>
                                  </p:stCondLst>
                                  <p:childTnLst>
                                    <p:set>
                                      <p:cBhvr>
                                        <p:cTn id="44" dur="1" fill="hold">
                                          <p:stCondLst>
                                            <p:cond delay="0"/>
                                          </p:stCondLst>
                                        </p:cTn>
                                        <p:tgtEl>
                                          <p:spTgt spid="18">
                                            <p:txEl>
                                              <p:pRg st="6" end="6"/>
                                            </p:txEl>
                                          </p:spTgt>
                                        </p:tgtEl>
                                        <p:attrNameLst>
                                          <p:attrName>style.visibility</p:attrName>
                                        </p:attrNameLst>
                                      </p:cBhvr>
                                      <p:to>
                                        <p:strVal val="visible"/>
                                      </p:to>
                                    </p:set>
                                    <p:anim calcmode="lin" valueType="num">
                                      <p:cBhvr>
                                        <p:cTn id="45" dur="1000" fill="hold"/>
                                        <p:tgtEl>
                                          <p:spTgt spid="18">
                                            <p:txEl>
                                              <p:pRg st="6" end="6"/>
                                            </p:txEl>
                                          </p:spTgt>
                                        </p:tgtEl>
                                        <p:attrNameLst>
                                          <p:attrName>ppt_x</p:attrName>
                                        </p:attrNameLst>
                                      </p:cBhvr>
                                      <p:tavLst>
                                        <p:tav tm="0">
                                          <p:val>
                                            <p:strVal val="#ppt_x-.2"/>
                                          </p:val>
                                        </p:tav>
                                        <p:tav tm="100000">
                                          <p:val>
                                            <p:strVal val="#ppt_x"/>
                                          </p:val>
                                        </p:tav>
                                      </p:tavLst>
                                    </p:anim>
                                    <p:anim calcmode="lin" valueType="num">
                                      <p:cBhvr>
                                        <p:cTn id="46" dur="1000" fill="hold"/>
                                        <p:tgtEl>
                                          <p:spTgt spid="18">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7" dur="1000"/>
                                        <p:tgtEl>
                                          <p:spTgt spid="18">
                                            <p:txEl>
                                              <p:pRg st="6" end="6"/>
                                            </p:txEl>
                                          </p:spTgt>
                                        </p:tgtEl>
                                      </p:cBhvr>
                                    </p:animEffect>
                                  </p:childTnLst>
                                </p:cTn>
                              </p:par>
                              <p:par>
                                <p:cTn id="48" presetID="29" presetClass="entr" presetSubtype="0" fill="hold" nodeType="withEffect">
                                  <p:stCondLst>
                                    <p:cond delay="0"/>
                                  </p:stCondLst>
                                  <p:childTnLst>
                                    <p:set>
                                      <p:cBhvr>
                                        <p:cTn id="49" dur="1" fill="hold">
                                          <p:stCondLst>
                                            <p:cond delay="0"/>
                                          </p:stCondLst>
                                        </p:cTn>
                                        <p:tgtEl>
                                          <p:spTgt spid="18">
                                            <p:txEl>
                                              <p:pRg st="7" end="7"/>
                                            </p:txEl>
                                          </p:spTgt>
                                        </p:tgtEl>
                                        <p:attrNameLst>
                                          <p:attrName>style.visibility</p:attrName>
                                        </p:attrNameLst>
                                      </p:cBhvr>
                                      <p:to>
                                        <p:strVal val="visible"/>
                                      </p:to>
                                    </p:set>
                                    <p:anim calcmode="lin" valueType="num">
                                      <p:cBhvr>
                                        <p:cTn id="50" dur="1000" fill="hold"/>
                                        <p:tgtEl>
                                          <p:spTgt spid="18">
                                            <p:txEl>
                                              <p:pRg st="7" end="7"/>
                                            </p:txEl>
                                          </p:spTgt>
                                        </p:tgtEl>
                                        <p:attrNameLst>
                                          <p:attrName>ppt_x</p:attrName>
                                        </p:attrNameLst>
                                      </p:cBhvr>
                                      <p:tavLst>
                                        <p:tav tm="0">
                                          <p:val>
                                            <p:strVal val="#ppt_x-.2"/>
                                          </p:val>
                                        </p:tav>
                                        <p:tav tm="100000">
                                          <p:val>
                                            <p:strVal val="#ppt_x"/>
                                          </p:val>
                                        </p:tav>
                                      </p:tavLst>
                                    </p:anim>
                                    <p:anim calcmode="lin" valueType="num">
                                      <p:cBhvr>
                                        <p:cTn id="51" dur="1000" fill="hold"/>
                                        <p:tgtEl>
                                          <p:spTgt spid="18">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2" dur="1000"/>
                                        <p:tgtEl>
                                          <p:spTgt spid="1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 name="Picture 21" descr="ETX203AX-01_Small.png"/>
          <p:cNvPicPr>
            <a:picLocks noChangeAspect="1"/>
          </p:cNvPicPr>
          <p:nvPr/>
        </p:nvPicPr>
        <p:blipFill>
          <a:blip r:embed="rId3" cstate="print">
            <a:lum bright="-10000"/>
          </a:blip>
          <a:stretch>
            <a:fillRect/>
          </a:stretch>
        </p:blipFill>
        <p:spPr>
          <a:xfrm>
            <a:off x="2245239" y="1598878"/>
            <a:ext cx="5857592" cy="2728585"/>
          </a:xfrm>
          <a:prstGeom prst="rect">
            <a:avLst/>
          </a:prstGeom>
        </p:spPr>
      </p:pic>
      <p:sp>
        <p:nvSpPr>
          <p:cNvPr id="2" name="Title 1"/>
          <p:cNvSpPr>
            <a:spLocks noGrp="1"/>
          </p:cNvSpPr>
          <p:nvPr>
            <p:ph type="title"/>
          </p:nvPr>
        </p:nvSpPr>
        <p:spPr/>
        <p:txBody>
          <a:bodyPr/>
          <a:lstStyle/>
          <a:p>
            <a:r>
              <a:rPr lang="en-US" dirty="0" smtClean="0"/>
              <a:t>ETX-203AX Physical View</a:t>
            </a:r>
            <a:endParaRPr lang="en-US" dirty="0"/>
          </a:p>
        </p:txBody>
      </p:sp>
      <p:sp>
        <p:nvSpPr>
          <p:cNvPr id="23" name="Text Placeholder 22"/>
          <p:cNvSpPr>
            <a:spLocks noGrp="1"/>
          </p:cNvSpPr>
          <p:nvPr>
            <p:ph type="body" sz="quarter" idx="10"/>
          </p:nvPr>
        </p:nvSpPr>
        <p:spPr>
          <a:xfrm>
            <a:off x="747713" y="5709426"/>
            <a:ext cx="7124700" cy="847491"/>
          </a:xfrm>
        </p:spPr>
        <p:txBody>
          <a:bodyPr/>
          <a:lstStyle/>
          <a:p>
            <a:r>
              <a:rPr lang="en-US" dirty="0" smtClean="0"/>
              <a:t>Dimensions: 1.7 x 8.4 x 5.8 inch</a:t>
            </a:r>
          </a:p>
          <a:p>
            <a:r>
              <a:rPr lang="en-US" dirty="0" smtClean="0"/>
              <a:t>Low power consumption – 8 W</a:t>
            </a:r>
          </a:p>
        </p:txBody>
      </p:sp>
      <p:grpSp>
        <p:nvGrpSpPr>
          <p:cNvPr id="3" name="Group 28"/>
          <p:cNvGrpSpPr/>
          <p:nvPr/>
        </p:nvGrpSpPr>
        <p:grpSpPr>
          <a:xfrm>
            <a:off x="3670849" y="3180966"/>
            <a:ext cx="2766165" cy="914400"/>
            <a:chOff x="3657600" y="3200400"/>
            <a:chExt cx="2895600" cy="914400"/>
          </a:xfrm>
        </p:grpSpPr>
        <p:cxnSp>
          <p:nvCxnSpPr>
            <p:cNvPr id="16" name="Straight Connector 15"/>
            <p:cNvCxnSpPr/>
            <p:nvPr/>
          </p:nvCxnSpPr>
          <p:spPr>
            <a:xfrm>
              <a:off x="3657600" y="3200400"/>
              <a:ext cx="28956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248400" y="3810000"/>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3657600" y="3810000"/>
              <a:ext cx="28956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352800" y="3505200"/>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 name="Rectangular Callout 20"/>
          <p:cNvSpPr>
            <a:spLocks noChangeArrowheads="1"/>
          </p:cNvSpPr>
          <p:nvPr/>
        </p:nvSpPr>
        <p:spPr bwMode="auto">
          <a:xfrm>
            <a:off x="4899102" y="4544679"/>
            <a:ext cx="3505200" cy="768096"/>
          </a:xfrm>
          <a:prstGeom prst="wedgeRectCallout">
            <a:avLst>
              <a:gd name="adj1" fmla="val -67818"/>
              <a:gd name="adj2" fmla="val -140034"/>
            </a:avLst>
          </a:prstGeom>
          <a:solidFill>
            <a:schemeClr val="accent3">
              <a:lumMod val="20000"/>
              <a:lumOff val="80000"/>
            </a:schemeClr>
          </a:solidFill>
          <a:ln w="12700" algn="ctr">
            <a:solidFill>
              <a:schemeClr val="tx1"/>
            </a:solidFill>
            <a:round/>
            <a:headEnd/>
            <a:tailEnd/>
          </a:ln>
          <a:scene3d>
            <a:camera prst="orthographicFront"/>
            <a:lightRig rig="threePt" dir="t"/>
          </a:scene3d>
          <a:sp3d>
            <a:bevelT/>
          </a:sp3d>
        </p:spPr>
        <p:txBody>
          <a:bodyPr lIns="92533" tIns="91374" rIns="92533" bIns="91374" anchor="ctr" anchorCtr="0"/>
          <a:lstStyle/>
          <a:p>
            <a:r>
              <a:rPr lang="en-US" sz="1300" b="1" dirty="0" smtClean="0">
                <a:latin typeface="+mn-lt"/>
              </a:rPr>
              <a:t>Network and User Interfaces</a:t>
            </a:r>
          </a:p>
          <a:p>
            <a:r>
              <a:rPr lang="en-US" sz="1300" dirty="0" smtClean="0">
                <a:latin typeface="+mn-lt"/>
              </a:rPr>
              <a:t>1 or 2 network SFP interfaces (redundancy) </a:t>
            </a:r>
          </a:p>
          <a:p>
            <a:r>
              <a:rPr lang="en-US" sz="1300" dirty="0" smtClean="0">
                <a:latin typeface="+mn-lt"/>
              </a:rPr>
              <a:t>Up to 4 or 5 user ports</a:t>
            </a:r>
            <a:endParaRPr lang="en-US" sz="1300" b="1" dirty="0" smtClean="0">
              <a:latin typeface="+mn-lt"/>
            </a:endParaRPr>
          </a:p>
        </p:txBody>
      </p:sp>
      <p:grpSp>
        <p:nvGrpSpPr>
          <p:cNvPr id="4" name="Group 36"/>
          <p:cNvGrpSpPr/>
          <p:nvPr/>
        </p:nvGrpSpPr>
        <p:grpSpPr>
          <a:xfrm>
            <a:off x="3146502" y="3010460"/>
            <a:ext cx="533400" cy="685800"/>
            <a:chOff x="3124200" y="3048000"/>
            <a:chExt cx="533400" cy="685800"/>
          </a:xfrm>
        </p:grpSpPr>
        <p:cxnSp>
          <p:nvCxnSpPr>
            <p:cNvPr id="31" name="Straight Connector 30"/>
            <p:cNvCxnSpPr/>
            <p:nvPr/>
          </p:nvCxnSpPr>
          <p:spPr>
            <a:xfrm>
              <a:off x="3124200" y="3048000"/>
              <a:ext cx="533400"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3352800" y="3429000"/>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a:off x="3124200" y="3657600"/>
              <a:ext cx="533400"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2819400" y="3352800"/>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 name="Group 23"/>
          <p:cNvGrpSpPr/>
          <p:nvPr/>
        </p:nvGrpSpPr>
        <p:grpSpPr>
          <a:xfrm>
            <a:off x="2389779" y="2961425"/>
            <a:ext cx="685800" cy="685800"/>
            <a:chOff x="2308302" y="3061008"/>
            <a:chExt cx="685800" cy="685800"/>
          </a:xfrm>
        </p:grpSpPr>
        <p:cxnSp>
          <p:nvCxnSpPr>
            <p:cNvPr id="39" name="Straight Connector 38"/>
            <p:cNvCxnSpPr/>
            <p:nvPr/>
          </p:nvCxnSpPr>
          <p:spPr>
            <a:xfrm>
              <a:off x="2308302" y="3061008"/>
              <a:ext cx="685800"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2689302" y="3442008"/>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a:off x="2308302" y="3670608"/>
              <a:ext cx="685800"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2003502" y="3365808"/>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Rectangular Callout 13"/>
          <p:cNvSpPr>
            <a:spLocks noChangeArrowheads="1"/>
          </p:cNvSpPr>
          <p:nvPr/>
        </p:nvSpPr>
        <p:spPr bwMode="auto">
          <a:xfrm>
            <a:off x="2689302" y="4544679"/>
            <a:ext cx="1828800" cy="768096"/>
          </a:xfrm>
          <a:prstGeom prst="wedgeRectCallout">
            <a:avLst>
              <a:gd name="adj1" fmla="val -9385"/>
              <a:gd name="adj2" fmla="val -158660"/>
            </a:avLst>
          </a:prstGeom>
          <a:solidFill>
            <a:schemeClr val="accent3">
              <a:lumMod val="20000"/>
              <a:lumOff val="80000"/>
            </a:schemeClr>
          </a:solidFill>
          <a:ln w="12700" algn="ctr">
            <a:solidFill>
              <a:schemeClr val="tx1"/>
            </a:solidFill>
            <a:round/>
            <a:headEnd/>
            <a:tailEnd/>
          </a:ln>
          <a:scene3d>
            <a:camera prst="orthographicFront"/>
            <a:lightRig rig="threePt" dir="t"/>
          </a:scene3d>
          <a:sp3d>
            <a:bevelT/>
          </a:sp3d>
        </p:spPr>
        <p:txBody>
          <a:bodyPr lIns="92533" tIns="91374" rIns="92533" bIns="91374" anchor="ctr" anchorCtr="0"/>
          <a:lstStyle/>
          <a:p>
            <a:r>
              <a:rPr lang="en-US" sz="1300" b="1" dirty="0" smtClean="0">
                <a:latin typeface="+mn-lt"/>
              </a:rPr>
              <a:t>Management</a:t>
            </a:r>
          </a:p>
          <a:p>
            <a:r>
              <a:rPr lang="en-US" sz="1300" dirty="0" smtClean="0">
                <a:latin typeface="+mn-lt"/>
              </a:rPr>
              <a:t>Out of Band FE port</a:t>
            </a:r>
          </a:p>
          <a:p>
            <a:r>
              <a:rPr lang="en-US" sz="1300" dirty="0" smtClean="0">
                <a:latin typeface="+mn-lt"/>
              </a:rPr>
              <a:t>Local RS-232</a:t>
            </a:r>
          </a:p>
        </p:txBody>
      </p:sp>
      <p:sp>
        <p:nvSpPr>
          <p:cNvPr id="20" name="Rectangular Callout 19"/>
          <p:cNvSpPr>
            <a:spLocks noChangeArrowheads="1"/>
          </p:cNvSpPr>
          <p:nvPr/>
        </p:nvSpPr>
        <p:spPr bwMode="auto">
          <a:xfrm>
            <a:off x="403302" y="4544679"/>
            <a:ext cx="2057400" cy="768096"/>
          </a:xfrm>
          <a:prstGeom prst="wedgeRectCallout">
            <a:avLst>
              <a:gd name="adj1" fmla="val 52921"/>
              <a:gd name="adj2" fmla="val -174769"/>
            </a:avLst>
          </a:prstGeom>
          <a:solidFill>
            <a:schemeClr val="accent3">
              <a:lumMod val="20000"/>
              <a:lumOff val="80000"/>
            </a:schemeClr>
          </a:solidFill>
          <a:ln w="12700" algn="ctr">
            <a:solidFill>
              <a:schemeClr val="tx1"/>
            </a:solidFill>
            <a:round/>
            <a:headEnd/>
            <a:tailEnd/>
          </a:ln>
          <a:scene3d>
            <a:camera prst="orthographicFront"/>
            <a:lightRig rig="threePt" dir="t"/>
          </a:scene3d>
          <a:sp3d>
            <a:bevelT/>
          </a:sp3d>
        </p:spPr>
        <p:txBody>
          <a:bodyPr lIns="92533" tIns="91374" rIns="92533" bIns="91374" anchor="ctr" anchorCtr="0"/>
          <a:lstStyle/>
          <a:p>
            <a:r>
              <a:rPr lang="en-US" sz="1300" b="1" dirty="0" smtClean="0">
                <a:latin typeface="+mn-lt"/>
              </a:rPr>
              <a:t>Power</a:t>
            </a:r>
          </a:p>
          <a:p>
            <a:r>
              <a:rPr lang="en-US" sz="1300" dirty="0" smtClean="0">
                <a:latin typeface="+mn-lt"/>
              </a:rPr>
              <a:t>Wide-range AC&amp;DC PS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Award Winning Products</a:t>
            </a:r>
            <a:endParaRPr lang="en-US" dirty="0"/>
          </a:p>
        </p:txBody>
      </p:sp>
      <p:pic>
        <p:nvPicPr>
          <p:cNvPr id="3" name="Picture 2" descr="ETX-205A CE Award.jpg"/>
          <p:cNvPicPr>
            <a:picLocks noChangeAspect="1"/>
          </p:cNvPicPr>
          <p:nvPr/>
        </p:nvPicPr>
        <p:blipFill>
          <a:blip r:embed="rId2" cstate="print"/>
          <a:stretch>
            <a:fillRect/>
          </a:stretch>
        </p:blipFill>
        <p:spPr>
          <a:xfrm>
            <a:off x="1374543" y="1254642"/>
            <a:ext cx="3547231" cy="4997302"/>
          </a:xfrm>
          <a:prstGeom prst="rect">
            <a:avLst/>
          </a:prstGeom>
        </p:spPr>
      </p:pic>
      <p:pic>
        <p:nvPicPr>
          <p:cNvPr id="4" name="Picture 3" descr="ETX-203A Award.jpg"/>
          <p:cNvPicPr>
            <a:picLocks noChangeAspect="1"/>
          </p:cNvPicPr>
          <p:nvPr/>
        </p:nvPicPr>
        <p:blipFill>
          <a:blip r:embed="rId3" cstate="print"/>
          <a:stretch>
            <a:fillRect/>
          </a:stretch>
        </p:blipFill>
        <p:spPr>
          <a:xfrm>
            <a:off x="5071485" y="1275907"/>
            <a:ext cx="3829025" cy="5018567"/>
          </a:xfrm>
          <a:prstGeom prst="rect">
            <a:avLst/>
          </a:prstGeom>
        </p:spPr>
      </p:pic>
      <p:pic>
        <p:nvPicPr>
          <p:cNvPr id="5" name="Picture 4" descr="C:\Documents and Settings\yacov_c\Local Settings\Temporary Internet Files\Content.IE5\1D6KJ8WI\MC900289003[1].wmf"/>
          <p:cNvPicPr>
            <a:picLocks noChangeAspect="1" noChangeArrowheads="1"/>
          </p:cNvPicPr>
          <p:nvPr/>
        </p:nvPicPr>
        <p:blipFill>
          <a:blip r:embed="rId4" cstate="print"/>
          <a:srcRect/>
          <a:stretch>
            <a:fillRect/>
          </a:stretch>
        </p:blipFill>
        <p:spPr bwMode="auto">
          <a:xfrm>
            <a:off x="147697" y="3653696"/>
            <a:ext cx="1870364" cy="3022023"/>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ETX203A-E1_REAR-Small.png"/>
          <p:cNvPicPr>
            <a:picLocks noChangeAspect="1"/>
          </p:cNvPicPr>
          <p:nvPr/>
        </p:nvPicPr>
        <p:blipFill>
          <a:blip r:embed="rId3" cstate="print"/>
          <a:stretch>
            <a:fillRect/>
          </a:stretch>
        </p:blipFill>
        <p:spPr>
          <a:xfrm>
            <a:off x="3717966" y="4835327"/>
            <a:ext cx="4114800" cy="1430536"/>
          </a:xfrm>
          <a:prstGeom prst="rect">
            <a:avLst/>
          </a:prstGeom>
        </p:spPr>
      </p:pic>
      <p:sp>
        <p:nvSpPr>
          <p:cNvPr id="2" name="Title 1"/>
          <p:cNvSpPr>
            <a:spLocks noGrp="1"/>
          </p:cNvSpPr>
          <p:nvPr>
            <p:ph type="title"/>
          </p:nvPr>
        </p:nvSpPr>
        <p:spPr/>
        <p:txBody>
          <a:bodyPr/>
          <a:lstStyle/>
          <a:p>
            <a:r>
              <a:rPr lang="en-US" dirty="0" smtClean="0"/>
              <a:t>ETX-203AM all-in-one</a:t>
            </a:r>
            <a:endParaRPr lang="en-US" dirty="0"/>
          </a:p>
        </p:txBody>
      </p:sp>
      <p:sp>
        <p:nvSpPr>
          <p:cNvPr id="24" name="Text Placeholder 23"/>
          <p:cNvSpPr>
            <a:spLocks noGrp="1"/>
          </p:cNvSpPr>
          <p:nvPr>
            <p:ph type="body" sz="quarter" idx="10"/>
          </p:nvPr>
        </p:nvSpPr>
        <p:spPr>
          <a:xfrm>
            <a:off x="690563" y="1270005"/>
            <a:ext cx="7124700" cy="2084215"/>
          </a:xfrm>
        </p:spPr>
        <p:txBody>
          <a:bodyPr/>
          <a:lstStyle/>
          <a:p>
            <a:r>
              <a:rPr lang="en-US" dirty="0" smtClean="0"/>
              <a:t>OPEX savings driven by: </a:t>
            </a:r>
          </a:p>
          <a:p>
            <a:pPr lvl="1"/>
            <a:r>
              <a:rPr lang="en-US" dirty="0" smtClean="0"/>
              <a:t>Uniformity</a:t>
            </a:r>
          </a:p>
          <a:p>
            <a:pPr lvl="1"/>
            <a:r>
              <a:rPr lang="en-US" dirty="0" smtClean="0"/>
              <a:t>Smooth migration</a:t>
            </a:r>
          </a:p>
          <a:p>
            <a:pPr lvl="1"/>
            <a:r>
              <a:rPr lang="en-US" dirty="0" smtClean="0"/>
              <a:t>Reduced inventory</a:t>
            </a:r>
          </a:p>
          <a:p>
            <a:pPr lvl="1"/>
            <a:r>
              <a:rPr lang="en-US" dirty="0" smtClean="0"/>
              <a:t>Shorter training  and expertise</a:t>
            </a:r>
          </a:p>
          <a:p>
            <a:pPr lvl="1"/>
            <a:r>
              <a:rPr lang="en-US" dirty="0" smtClean="0"/>
              <a:t>Management integration</a:t>
            </a:r>
          </a:p>
        </p:txBody>
      </p:sp>
      <p:grpSp>
        <p:nvGrpSpPr>
          <p:cNvPr id="3" name="Group 50"/>
          <p:cNvGrpSpPr/>
          <p:nvPr/>
        </p:nvGrpSpPr>
        <p:grpSpPr>
          <a:xfrm>
            <a:off x="3641766" y="3785027"/>
            <a:ext cx="1981200" cy="2193305"/>
            <a:chOff x="3048000" y="3826495"/>
            <a:chExt cx="1981200" cy="2193305"/>
          </a:xfrm>
        </p:grpSpPr>
        <p:sp>
          <p:nvSpPr>
            <p:cNvPr id="43" name="Rectangular Callout 42"/>
            <p:cNvSpPr>
              <a:spLocks noChangeArrowheads="1"/>
            </p:cNvSpPr>
            <p:nvPr/>
          </p:nvSpPr>
          <p:spPr bwMode="auto">
            <a:xfrm>
              <a:off x="3048000" y="3826495"/>
              <a:ext cx="1828800" cy="974105"/>
            </a:xfrm>
            <a:prstGeom prst="wedgeRectCallout">
              <a:avLst>
                <a:gd name="adj1" fmla="val 46926"/>
                <a:gd name="adj2" fmla="val 107543"/>
              </a:avLst>
            </a:prstGeom>
            <a:solidFill>
              <a:schemeClr val="accent3">
                <a:lumMod val="20000"/>
                <a:lumOff val="80000"/>
              </a:schemeClr>
            </a:solidFill>
            <a:ln w="12700" algn="ctr">
              <a:solidFill>
                <a:schemeClr val="tx1"/>
              </a:solidFill>
              <a:round/>
              <a:headEnd/>
              <a:tailEnd/>
            </a:ln>
            <a:scene3d>
              <a:camera prst="orthographicFront"/>
              <a:lightRig rig="threePt" dir="t"/>
            </a:scene3d>
            <a:sp3d>
              <a:bevelT/>
            </a:sp3d>
          </p:spPr>
          <p:txBody>
            <a:bodyPr lIns="92600" tIns="91440" rIns="92600" bIns="91440" anchor="ctr" anchorCtr="0"/>
            <a:lstStyle/>
            <a:p>
              <a:r>
                <a:rPr lang="en-US" sz="1300" b="1" dirty="0" smtClean="0">
                  <a:latin typeface="+mn-lt"/>
                </a:rPr>
                <a:t>Management</a:t>
              </a:r>
            </a:p>
            <a:p>
              <a:r>
                <a:rPr lang="en-US" sz="1300" dirty="0" smtClean="0">
                  <a:latin typeface="+mn-lt"/>
                </a:rPr>
                <a:t>Out of Band FE port</a:t>
              </a:r>
            </a:p>
            <a:p>
              <a:r>
                <a:rPr lang="en-US" sz="1300" dirty="0" smtClean="0">
                  <a:latin typeface="+mn-lt"/>
                </a:rPr>
                <a:t>Local RS-232</a:t>
              </a:r>
            </a:p>
          </p:txBody>
        </p:sp>
        <p:grpSp>
          <p:nvGrpSpPr>
            <p:cNvPr id="4" name="Group 36"/>
            <p:cNvGrpSpPr/>
            <p:nvPr/>
          </p:nvGrpSpPr>
          <p:grpSpPr>
            <a:xfrm>
              <a:off x="4495800" y="5334000"/>
              <a:ext cx="533400" cy="685800"/>
              <a:chOff x="3124200" y="3048000"/>
              <a:chExt cx="533400" cy="685800"/>
            </a:xfrm>
          </p:grpSpPr>
          <p:cxnSp>
            <p:nvCxnSpPr>
              <p:cNvPr id="45" name="Straight Connector 44"/>
              <p:cNvCxnSpPr/>
              <p:nvPr/>
            </p:nvCxnSpPr>
            <p:spPr>
              <a:xfrm>
                <a:off x="3124200" y="3048000"/>
                <a:ext cx="533400"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3352800" y="3429000"/>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0800000">
                <a:off x="3124200" y="3657600"/>
                <a:ext cx="533400"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2819400" y="3352800"/>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49" name="Rectangular Callout 48"/>
          <p:cNvSpPr>
            <a:spLocks noChangeArrowheads="1"/>
          </p:cNvSpPr>
          <p:nvPr/>
        </p:nvSpPr>
        <p:spPr bwMode="auto">
          <a:xfrm>
            <a:off x="822366" y="4378127"/>
            <a:ext cx="2438400" cy="1066800"/>
          </a:xfrm>
          <a:prstGeom prst="wedgeRectCallout">
            <a:avLst>
              <a:gd name="adj1" fmla="val 69980"/>
              <a:gd name="adj2" fmla="val 34034"/>
            </a:avLst>
          </a:prstGeom>
          <a:solidFill>
            <a:schemeClr val="accent3">
              <a:lumMod val="20000"/>
              <a:lumOff val="80000"/>
            </a:schemeClr>
          </a:solidFill>
          <a:ln w="12700" algn="ctr">
            <a:solidFill>
              <a:schemeClr val="tx1"/>
            </a:solidFill>
            <a:round/>
            <a:headEnd/>
            <a:tailEnd/>
          </a:ln>
          <a:scene3d>
            <a:camera prst="orthographicFront"/>
            <a:lightRig rig="threePt" dir="t"/>
          </a:scene3d>
          <a:sp3d>
            <a:bevelT/>
          </a:sp3d>
        </p:spPr>
        <p:txBody>
          <a:bodyPr lIns="92553" tIns="91394" rIns="92553" bIns="91394" anchor="ctr" anchorCtr="0"/>
          <a:lstStyle/>
          <a:p>
            <a:r>
              <a:rPr lang="en-US" sz="1300" b="1" dirty="0" smtClean="0">
                <a:latin typeface="+mn-lt"/>
              </a:rPr>
              <a:t>Shelf types and Power</a:t>
            </a:r>
          </a:p>
          <a:p>
            <a:r>
              <a:rPr lang="en-US" sz="1300" dirty="0" smtClean="0">
                <a:latin typeface="+mn-lt"/>
              </a:rPr>
              <a:t>Integrated AC in metal case</a:t>
            </a:r>
          </a:p>
          <a:p>
            <a:r>
              <a:rPr lang="en-US" sz="1300" dirty="0" smtClean="0">
                <a:latin typeface="+mn-lt"/>
              </a:rPr>
              <a:t>Integrated DC in metal case</a:t>
            </a:r>
          </a:p>
          <a:p>
            <a:r>
              <a:rPr lang="en-US" sz="1300" dirty="0" smtClean="0">
                <a:latin typeface="+mn-lt"/>
              </a:rPr>
              <a:t>External AC in plastic case</a:t>
            </a:r>
          </a:p>
        </p:txBody>
      </p:sp>
      <p:grpSp>
        <p:nvGrpSpPr>
          <p:cNvPr id="5" name="Group 49"/>
          <p:cNvGrpSpPr/>
          <p:nvPr/>
        </p:nvGrpSpPr>
        <p:grpSpPr>
          <a:xfrm>
            <a:off x="5546766" y="4149527"/>
            <a:ext cx="2133600" cy="1981200"/>
            <a:chOff x="4953000" y="4191000"/>
            <a:chExt cx="2133600" cy="1981200"/>
          </a:xfrm>
        </p:grpSpPr>
        <p:grpSp>
          <p:nvGrpSpPr>
            <p:cNvPr id="6" name="Group 28"/>
            <p:cNvGrpSpPr/>
            <p:nvPr/>
          </p:nvGrpSpPr>
          <p:grpSpPr>
            <a:xfrm>
              <a:off x="4953000" y="5562600"/>
              <a:ext cx="1143000" cy="609600"/>
              <a:chOff x="3657600" y="3200400"/>
              <a:chExt cx="2714625" cy="609600"/>
            </a:xfrm>
          </p:grpSpPr>
          <p:cxnSp>
            <p:nvCxnSpPr>
              <p:cNvPr id="27" name="Straight Connector 26"/>
              <p:cNvCxnSpPr/>
              <p:nvPr/>
            </p:nvCxnSpPr>
            <p:spPr>
              <a:xfrm>
                <a:off x="3657600" y="3200400"/>
                <a:ext cx="2714625"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6143625" y="3581400"/>
                <a:ext cx="457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a:off x="3657600" y="3657600"/>
                <a:ext cx="2714625"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3429000" y="3429000"/>
                <a:ext cx="457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6" name="Rectangular Callout 25"/>
            <p:cNvSpPr>
              <a:spLocks noChangeArrowheads="1"/>
            </p:cNvSpPr>
            <p:nvPr/>
          </p:nvSpPr>
          <p:spPr bwMode="auto">
            <a:xfrm>
              <a:off x="5334000" y="4191000"/>
              <a:ext cx="1752600" cy="974105"/>
            </a:xfrm>
            <a:prstGeom prst="wedgeRectCallout">
              <a:avLst>
                <a:gd name="adj1" fmla="val -37139"/>
                <a:gd name="adj2" fmla="val 97358"/>
              </a:avLst>
            </a:prstGeom>
            <a:solidFill>
              <a:schemeClr val="accent3">
                <a:lumMod val="20000"/>
                <a:lumOff val="80000"/>
              </a:schemeClr>
            </a:solidFill>
            <a:ln w="12700" algn="ctr">
              <a:solidFill>
                <a:schemeClr val="tx1"/>
              </a:solidFill>
              <a:round/>
              <a:headEnd/>
              <a:tailEnd/>
            </a:ln>
            <a:scene3d>
              <a:camera prst="orthographicFront"/>
              <a:lightRig rig="threePt" dir="t"/>
            </a:scene3d>
            <a:sp3d>
              <a:bevelT/>
            </a:sp3d>
          </p:spPr>
          <p:txBody>
            <a:bodyPr lIns="92600" tIns="91440" rIns="92600" bIns="91440" anchor="ctr" anchorCtr="0"/>
            <a:lstStyle/>
            <a:p>
              <a:r>
                <a:rPr lang="en-US" sz="1300" b="1" dirty="0" smtClean="0">
                  <a:latin typeface="+mn-lt"/>
                </a:rPr>
                <a:t>User interfaces: </a:t>
              </a:r>
            </a:p>
            <a:p>
              <a:r>
                <a:rPr lang="en-US" sz="1300" dirty="0" smtClean="0">
                  <a:latin typeface="+mn-lt"/>
                </a:rPr>
                <a:t>4 FE/GE interfaces</a:t>
              </a:r>
            </a:p>
            <a:p>
              <a:r>
                <a:rPr lang="en-US" sz="1300" dirty="0" smtClean="0">
                  <a:latin typeface="+mn-lt"/>
                </a:rPr>
                <a:t>SFP or UTP</a:t>
              </a:r>
            </a:p>
            <a:p>
              <a:endParaRPr lang="en-US" sz="1300" dirty="0" smtClean="0">
                <a:latin typeface="+mn-lt"/>
              </a:endParaRPr>
            </a:p>
          </p:txBody>
        </p:sp>
      </p:grpSp>
      <p:sp>
        <p:nvSpPr>
          <p:cNvPr id="21" name="מלבן מעוגל 1"/>
          <p:cNvSpPr/>
          <p:nvPr/>
        </p:nvSpPr>
        <p:spPr>
          <a:xfrm rot="1071385">
            <a:off x="6263094" y="1172016"/>
            <a:ext cx="2757426" cy="529031"/>
          </a:xfrm>
          <a:prstGeom prst="roundRect">
            <a:avLst/>
          </a:prstGeom>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lIns="91364" tIns="45684" rIns="91364" bIns="45684" rtlCol="0" anchor="ctr"/>
          <a:lstStyle/>
          <a:p>
            <a:pPr algn="ctr"/>
            <a:r>
              <a:rPr lang="en-US" sz="1600" b="1" dirty="0" smtClean="0">
                <a:solidFill>
                  <a:srgbClr val="C00000"/>
                </a:solidFill>
              </a:rPr>
              <a:t>Available in Ver. 4.3</a:t>
            </a:r>
          </a:p>
          <a:p>
            <a:pPr algn="ctr"/>
            <a:r>
              <a:rPr lang="en-US" sz="1600" b="1" dirty="0" smtClean="0">
                <a:solidFill>
                  <a:srgbClr val="C00000"/>
                </a:solidFill>
              </a:rPr>
              <a:t>Ready now for pre-beta trials</a:t>
            </a:r>
            <a:endParaRPr lang="he-IL" sz="1600" b="1" dirty="0">
              <a:solidFill>
                <a:srgbClr val="C00000"/>
              </a:solidFill>
            </a:endParaRPr>
          </a:p>
        </p:txBody>
      </p:sp>
    </p:spTree>
    <p:extLst>
      <p:ext uri="{BB962C8B-B14F-4D97-AF65-F5344CB8AC3E}">
        <p14:creationId xmlns:p14="http://schemas.microsoft.com/office/powerpoint/2010/main" xmlns="" val="154133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ETX-203AM Modules</a:t>
            </a:r>
            <a:endParaRPr lang="en-US" dirty="0"/>
          </a:p>
        </p:txBody>
      </p:sp>
      <p:sp>
        <p:nvSpPr>
          <p:cNvPr id="7" name="Text Placeholder 2"/>
          <p:cNvSpPr txBox="1">
            <a:spLocks/>
          </p:cNvSpPr>
          <p:nvPr/>
        </p:nvSpPr>
        <p:spPr>
          <a:xfrm>
            <a:off x="3199156" y="1302635"/>
            <a:ext cx="2724536" cy="3532976"/>
          </a:xfrm>
          <a:prstGeom prst="rect">
            <a:avLst/>
          </a:prstGeom>
        </p:spPr>
        <p:txBody>
          <a:bodyPr lIns="91364" tIns="45684" rIns="91364" bIns="45684"/>
          <a:lstStyle/>
          <a:p>
            <a:pPr marL="575803" lvl="1" indent="-237935">
              <a:spcBef>
                <a:spcPts val="600"/>
              </a:spcBef>
              <a:buFontTx/>
              <a:buChar char="–"/>
            </a:pPr>
            <a:endParaRPr lang="en-US" sz="2000" kern="0" dirty="0" smtClean="0">
              <a:solidFill>
                <a:srgbClr val="000000"/>
              </a:solidFill>
              <a:latin typeface="Calibri"/>
              <a:cs typeface="Times New Roman" pitchFamily="18" charset="0"/>
            </a:endParaRPr>
          </a:p>
        </p:txBody>
      </p:sp>
      <p:sp>
        <p:nvSpPr>
          <p:cNvPr id="8" name="Text Placeholder 2"/>
          <p:cNvSpPr txBox="1">
            <a:spLocks/>
          </p:cNvSpPr>
          <p:nvPr/>
        </p:nvSpPr>
        <p:spPr>
          <a:xfrm>
            <a:off x="6118783" y="1232613"/>
            <a:ext cx="2724536" cy="3532976"/>
          </a:xfrm>
          <a:prstGeom prst="rect">
            <a:avLst/>
          </a:prstGeom>
        </p:spPr>
        <p:txBody>
          <a:bodyPr lIns="91364" tIns="45684" rIns="91364" bIns="45684"/>
          <a:lstStyle/>
          <a:p>
            <a:pPr marL="575803" lvl="1" indent="-237935">
              <a:spcBef>
                <a:spcPts val="600"/>
              </a:spcBef>
              <a:buFontTx/>
              <a:buChar char="–"/>
            </a:pPr>
            <a:endParaRPr lang="en-US" sz="2000" kern="0" dirty="0" smtClean="0">
              <a:solidFill>
                <a:srgbClr val="000000"/>
              </a:solidFill>
              <a:latin typeface="Calibri"/>
              <a:cs typeface="Times New Roman" pitchFamily="18" charset="0"/>
            </a:endParaRPr>
          </a:p>
        </p:txBody>
      </p:sp>
      <p:grpSp>
        <p:nvGrpSpPr>
          <p:cNvPr id="3" name="Group 58"/>
          <p:cNvGrpSpPr/>
          <p:nvPr/>
        </p:nvGrpSpPr>
        <p:grpSpPr>
          <a:xfrm>
            <a:off x="464782" y="1428378"/>
            <a:ext cx="2659423" cy="1695825"/>
            <a:chOff x="162923" y="1428375"/>
            <a:chExt cx="2659423" cy="1695825"/>
          </a:xfrm>
        </p:grpSpPr>
        <p:grpSp>
          <p:nvGrpSpPr>
            <p:cNvPr id="4" name="Group 12"/>
            <p:cNvGrpSpPr/>
            <p:nvPr/>
          </p:nvGrpSpPr>
          <p:grpSpPr>
            <a:xfrm>
              <a:off x="162923" y="1428375"/>
              <a:ext cx="2659423" cy="864000"/>
              <a:chOff x="2727" y="11790"/>
              <a:chExt cx="2659423" cy="864000"/>
            </a:xfrm>
          </p:grpSpPr>
          <p:sp>
            <p:nvSpPr>
              <p:cNvPr id="29" name="Rectangle 28"/>
              <p:cNvSpPr/>
              <p:nvPr/>
            </p:nvSpPr>
            <p:spPr>
              <a:xfrm>
                <a:off x="2727" y="11790"/>
                <a:ext cx="2659423" cy="864000"/>
              </a:xfrm>
              <a:prstGeom prst="rect">
                <a:avLst/>
              </a:prstGeom>
            </p:spPr>
            <p:style>
              <a:lnRef idx="1">
                <a:schemeClr val="accent2">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30" name="Rectangle 29"/>
              <p:cNvSpPr/>
              <p:nvPr/>
            </p:nvSpPr>
            <p:spPr>
              <a:xfrm>
                <a:off x="2727" y="11790"/>
                <a:ext cx="2659423" cy="864000"/>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28016" tIns="73152" rIns="128016" bIns="73152" numCol="1" spcCol="1270" anchor="ctr" anchorCtr="0">
                <a:noAutofit/>
              </a:bodyPr>
              <a:lstStyle/>
              <a:p>
                <a:pPr algn="ctr"/>
                <a:r>
                  <a:rPr lang="en-US" sz="1800" b="1" dirty="0" smtClean="0"/>
                  <a:t>FE/</a:t>
                </a:r>
                <a:r>
                  <a:rPr lang="en-US" sz="1800" b="1" dirty="0" err="1" smtClean="0"/>
                  <a:t>GbE</a:t>
                </a:r>
                <a:r>
                  <a:rPr lang="en-US" sz="1800" b="1" dirty="0" smtClean="0"/>
                  <a:t>  Combo port uplink module</a:t>
                </a:r>
              </a:p>
            </p:txBody>
          </p:sp>
        </p:grpSp>
        <p:grpSp>
          <p:nvGrpSpPr>
            <p:cNvPr id="5" name="Group 13"/>
            <p:cNvGrpSpPr/>
            <p:nvPr/>
          </p:nvGrpSpPr>
          <p:grpSpPr>
            <a:xfrm>
              <a:off x="162923" y="2292375"/>
              <a:ext cx="2659423" cy="831825"/>
              <a:chOff x="2727" y="875790"/>
              <a:chExt cx="2659423" cy="1317600"/>
            </a:xfrm>
          </p:grpSpPr>
          <p:sp>
            <p:nvSpPr>
              <p:cNvPr id="27" name="Rectangle 26"/>
              <p:cNvSpPr/>
              <p:nvPr/>
            </p:nvSpPr>
            <p:spPr>
              <a:xfrm>
                <a:off x="2727" y="875790"/>
                <a:ext cx="2659423" cy="1317600"/>
              </a:xfrm>
              <a:prstGeom prst="rect">
                <a:avLst/>
              </a:prstGeom>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28" name="Rectangle 27"/>
              <p:cNvSpPr/>
              <p:nvPr/>
            </p:nvSpPr>
            <p:spPr>
              <a:xfrm>
                <a:off x="2727" y="875790"/>
                <a:ext cx="2659423" cy="1317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lvl="1"/>
                <a:r>
                  <a:rPr lang="en-US" sz="1600" dirty="0" smtClean="0"/>
                  <a:t>2 x 10/100/1000BT </a:t>
                </a:r>
              </a:p>
              <a:p>
                <a:pPr lvl="1"/>
                <a:r>
                  <a:rPr lang="en-US" sz="1600" dirty="0" smtClean="0"/>
                  <a:t>2 x 100/1000Fx (SFP)</a:t>
                </a:r>
                <a:endParaRPr lang="en-US" sz="1600" dirty="0"/>
              </a:p>
            </p:txBody>
          </p:sp>
        </p:grpSp>
      </p:grpSp>
      <p:grpSp>
        <p:nvGrpSpPr>
          <p:cNvPr id="6" name="Group 67"/>
          <p:cNvGrpSpPr/>
          <p:nvPr/>
        </p:nvGrpSpPr>
        <p:grpSpPr>
          <a:xfrm>
            <a:off x="533405" y="1428380"/>
            <a:ext cx="8352431" cy="5205490"/>
            <a:chOff x="533400" y="1428375"/>
            <a:chExt cx="8352431" cy="5205490"/>
          </a:xfrm>
        </p:grpSpPr>
        <p:grpSp>
          <p:nvGrpSpPr>
            <p:cNvPr id="9" name="Group 59"/>
            <p:cNvGrpSpPr/>
            <p:nvPr/>
          </p:nvGrpSpPr>
          <p:grpSpPr>
            <a:xfrm>
              <a:off x="3194666" y="1428375"/>
              <a:ext cx="5691165" cy="2388882"/>
              <a:chOff x="3194666" y="1428375"/>
              <a:chExt cx="5691165" cy="2388882"/>
            </a:xfrm>
          </p:grpSpPr>
          <p:grpSp>
            <p:nvGrpSpPr>
              <p:cNvPr id="10" name="Group 14"/>
              <p:cNvGrpSpPr/>
              <p:nvPr/>
            </p:nvGrpSpPr>
            <p:grpSpPr>
              <a:xfrm>
                <a:off x="3194666" y="1428375"/>
                <a:ext cx="2659423" cy="864000"/>
                <a:chOff x="3034470" y="11790"/>
                <a:chExt cx="2659423" cy="864000"/>
              </a:xfrm>
            </p:grpSpPr>
            <p:sp>
              <p:nvSpPr>
                <p:cNvPr id="25" name="Rectangle 24"/>
                <p:cNvSpPr/>
                <p:nvPr/>
              </p:nvSpPr>
              <p:spPr>
                <a:xfrm>
                  <a:off x="3034470" y="11790"/>
                  <a:ext cx="2659423" cy="864000"/>
                </a:xfrm>
                <a:prstGeom prst="rect">
                  <a:avLst/>
                </a:prstGeom>
              </p:spPr>
              <p:style>
                <a:lnRef idx="1">
                  <a:schemeClr val="accent2">
                    <a:hueOff val="2340759"/>
                    <a:satOff val="-2919"/>
                    <a:lumOff val="686"/>
                    <a:alphaOff val="0"/>
                  </a:schemeClr>
                </a:lnRef>
                <a:fillRef idx="2">
                  <a:schemeClr val="accent2">
                    <a:hueOff val="2340759"/>
                    <a:satOff val="-2919"/>
                    <a:lumOff val="686"/>
                    <a:alphaOff val="0"/>
                  </a:schemeClr>
                </a:fillRef>
                <a:effectRef idx="1">
                  <a:schemeClr val="accent2">
                    <a:hueOff val="2340759"/>
                    <a:satOff val="-2919"/>
                    <a:lumOff val="686"/>
                    <a:alphaOff val="0"/>
                  </a:schemeClr>
                </a:effectRef>
                <a:fontRef idx="minor">
                  <a:schemeClr val="dk1"/>
                </a:fontRef>
              </p:style>
            </p:sp>
            <p:sp>
              <p:nvSpPr>
                <p:cNvPr id="26" name="Rectangle 25"/>
                <p:cNvSpPr/>
                <p:nvPr/>
              </p:nvSpPr>
              <p:spPr>
                <a:xfrm>
                  <a:off x="3034470" y="11790"/>
                  <a:ext cx="2659423" cy="864000"/>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28016" tIns="73152" rIns="128016" bIns="73152" numCol="1" spcCol="1270" anchor="ctr" anchorCtr="0">
                  <a:noAutofit/>
                </a:bodyPr>
                <a:lstStyle/>
                <a:p>
                  <a:pPr marL="225245" indent="-225245" algn="ctr">
                    <a:spcBef>
                      <a:spcPts val="600"/>
                    </a:spcBef>
                    <a:buClr>
                      <a:srgbClr val="C00000"/>
                    </a:buClr>
                    <a:defRPr/>
                  </a:pPr>
                  <a:r>
                    <a:rPr lang="en-US" sz="1800" b="1" kern="0" dirty="0" smtClean="0">
                      <a:solidFill>
                        <a:srgbClr val="000000"/>
                      </a:solidFill>
                      <a:cs typeface="Times New Roman" pitchFamily="18" charset="0"/>
                    </a:rPr>
                    <a:t>SHDSL EFM </a:t>
                  </a:r>
                  <a:br>
                    <a:rPr lang="en-US" sz="1800" b="1" kern="0" dirty="0" smtClean="0">
                      <a:solidFill>
                        <a:srgbClr val="000000"/>
                      </a:solidFill>
                      <a:cs typeface="Times New Roman" pitchFamily="18" charset="0"/>
                    </a:rPr>
                  </a:br>
                  <a:r>
                    <a:rPr lang="en-US" sz="1800" b="1" kern="0" dirty="0" smtClean="0">
                      <a:solidFill>
                        <a:srgbClr val="000000"/>
                      </a:solidFill>
                      <a:cs typeface="Times New Roman" pitchFamily="18" charset="0"/>
                    </a:rPr>
                    <a:t>uplink module*</a:t>
                  </a:r>
                </a:p>
              </p:txBody>
            </p:sp>
          </p:grpSp>
          <p:grpSp>
            <p:nvGrpSpPr>
              <p:cNvPr id="11" name="Group 15"/>
              <p:cNvGrpSpPr/>
              <p:nvPr/>
            </p:nvGrpSpPr>
            <p:grpSpPr>
              <a:xfrm>
                <a:off x="3194666" y="2292375"/>
                <a:ext cx="2659423" cy="1212825"/>
                <a:chOff x="3034470" y="875790"/>
                <a:chExt cx="2659423" cy="1317600"/>
              </a:xfrm>
            </p:grpSpPr>
            <p:sp>
              <p:nvSpPr>
                <p:cNvPr id="23" name="Rectangle 22"/>
                <p:cNvSpPr/>
                <p:nvPr/>
              </p:nvSpPr>
              <p:spPr>
                <a:xfrm>
                  <a:off x="3034470" y="875790"/>
                  <a:ext cx="2659423" cy="1317600"/>
                </a:xfrm>
                <a:prstGeom prst="rect">
                  <a:avLst/>
                </a:prstGeom>
              </p:spPr>
              <p:style>
                <a:lnRef idx="1">
                  <a:schemeClr val="accent2">
                    <a:tint val="40000"/>
                    <a:alpha val="90000"/>
                    <a:hueOff val="2512910"/>
                    <a:satOff val="-2189"/>
                    <a:lumOff val="-3"/>
                    <a:alphaOff val="0"/>
                  </a:schemeClr>
                </a:lnRef>
                <a:fillRef idx="1">
                  <a:schemeClr val="accent2">
                    <a:tint val="40000"/>
                    <a:alpha val="90000"/>
                    <a:hueOff val="2512910"/>
                    <a:satOff val="-2189"/>
                    <a:lumOff val="-3"/>
                    <a:alphaOff val="0"/>
                  </a:schemeClr>
                </a:fillRef>
                <a:effectRef idx="0">
                  <a:schemeClr val="accent2">
                    <a:tint val="40000"/>
                    <a:alpha val="90000"/>
                    <a:hueOff val="2512910"/>
                    <a:satOff val="-2189"/>
                    <a:lumOff val="-3"/>
                    <a:alphaOff val="0"/>
                  </a:schemeClr>
                </a:effectRef>
                <a:fontRef idx="minor">
                  <a:schemeClr val="dk1">
                    <a:hueOff val="0"/>
                    <a:satOff val="0"/>
                    <a:lumOff val="0"/>
                    <a:alphaOff val="0"/>
                  </a:schemeClr>
                </a:fontRef>
              </p:style>
            </p:sp>
            <p:sp>
              <p:nvSpPr>
                <p:cNvPr id="24" name="Rectangle 23"/>
                <p:cNvSpPr/>
                <p:nvPr/>
              </p:nvSpPr>
              <p:spPr>
                <a:xfrm>
                  <a:off x="3034470" y="875790"/>
                  <a:ext cx="2659423" cy="1317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575803" lvl="1" indent="-237935">
                    <a:spcBef>
                      <a:spcPts val="600"/>
                    </a:spcBef>
                    <a:buFontTx/>
                    <a:buChar char="–"/>
                  </a:pPr>
                  <a:r>
                    <a:rPr lang="en-US" sz="1600" kern="0" dirty="0" smtClean="0">
                      <a:solidFill>
                        <a:srgbClr val="000000"/>
                      </a:solidFill>
                      <a:cs typeface="Times New Roman" pitchFamily="18" charset="0"/>
                    </a:rPr>
                    <a:t>2wire – 5.7 Mbps</a:t>
                  </a:r>
                </a:p>
                <a:p>
                  <a:pPr marL="575803" lvl="1" indent="-237935">
                    <a:spcBef>
                      <a:spcPts val="600"/>
                    </a:spcBef>
                    <a:buFontTx/>
                    <a:buChar char="–"/>
                  </a:pPr>
                  <a:r>
                    <a:rPr lang="en-US" sz="1600" kern="0" dirty="0" smtClean="0">
                      <a:solidFill>
                        <a:srgbClr val="000000"/>
                      </a:solidFill>
                      <a:cs typeface="Times New Roman" pitchFamily="18" charset="0"/>
                    </a:rPr>
                    <a:t>4wire – 11.4 Mbps</a:t>
                  </a:r>
                </a:p>
                <a:p>
                  <a:pPr marL="575803" lvl="1" indent="-237935">
                    <a:spcBef>
                      <a:spcPts val="600"/>
                    </a:spcBef>
                    <a:buFontTx/>
                    <a:buChar char="–"/>
                  </a:pPr>
                  <a:r>
                    <a:rPr lang="en-US" sz="1600" kern="0" dirty="0" smtClean="0">
                      <a:solidFill>
                        <a:srgbClr val="000000"/>
                      </a:solidFill>
                      <a:cs typeface="Times New Roman" pitchFamily="18" charset="0"/>
                    </a:rPr>
                    <a:t>8wire – 22.8 Mbps </a:t>
                  </a:r>
                </a:p>
              </p:txBody>
            </p:sp>
          </p:grpSp>
          <p:grpSp>
            <p:nvGrpSpPr>
              <p:cNvPr id="12" name="Group 16"/>
              <p:cNvGrpSpPr/>
              <p:nvPr/>
            </p:nvGrpSpPr>
            <p:grpSpPr>
              <a:xfrm>
                <a:off x="5943600" y="1428375"/>
                <a:ext cx="2659423" cy="864000"/>
                <a:chOff x="5783404" y="11790"/>
                <a:chExt cx="2659423" cy="864000"/>
              </a:xfrm>
            </p:grpSpPr>
            <p:sp>
              <p:nvSpPr>
                <p:cNvPr id="21" name="Rectangle 20"/>
                <p:cNvSpPr/>
                <p:nvPr/>
              </p:nvSpPr>
              <p:spPr>
                <a:xfrm>
                  <a:off x="5783404" y="11790"/>
                  <a:ext cx="2659423" cy="864000"/>
                </a:xfrm>
                <a:prstGeom prst="rect">
                  <a:avLst/>
                </a:prstGeom>
                <a:gradFill rotWithShape="0">
                  <a:gsLst>
                    <a:gs pos="0">
                      <a:schemeClr val="accent3">
                        <a:lumMod val="40000"/>
                        <a:lumOff val="60000"/>
                      </a:schemeClr>
                    </a:gs>
                    <a:gs pos="35000">
                      <a:schemeClr val="accent3">
                        <a:lumMod val="40000"/>
                        <a:lumOff val="60000"/>
                      </a:schemeClr>
                    </a:gs>
                    <a:gs pos="100000">
                      <a:schemeClr val="accent2">
                        <a:hueOff val="4681519"/>
                        <a:satOff val="-5839"/>
                        <a:lumOff val="1373"/>
                        <a:alphaOff val="0"/>
                        <a:tint val="15000"/>
                        <a:satMod val="350000"/>
                      </a:schemeClr>
                    </a:gs>
                  </a:gsLst>
                </a:gradFill>
              </p:spPr>
              <p:style>
                <a:lnRef idx="1">
                  <a:schemeClr val="accent2">
                    <a:hueOff val="4681519"/>
                    <a:satOff val="-5839"/>
                    <a:lumOff val="1373"/>
                    <a:alphaOff val="0"/>
                  </a:schemeClr>
                </a:lnRef>
                <a:fillRef idx="2">
                  <a:scrgbClr r="0" g="0" b="0"/>
                </a:fillRef>
                <a:effectRef idx="1">
                  <a:schemeClr val="accent2">
                    <a:hueOff val="4681519"/>
                    <a:satOff val="-5839"/>
                    <a:lumOff val="1373"/>
                    <a:alphaOff val="0"/>
                  </a:schemeClr>
                </a:effectRef>
                <a:fontRef idx="minor">
                  <a:schemeClr val="dk1"/>
                </a:fontRef>
              </p:style>
            </p:sp>
            <p:sp>
              <p:nvSpPr>
                <p:cNvPr id="22" name="Rectangle 21"/>
                <p:cNvSpPr/>
                <p:nvPr/>
              </p:nvSpPr>
              <p:spPr>
                <a:xfrm>
                  <a:off x="5783404" y="11790"/>
                  <a:ext cx="2659423" cy="864000"/>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28016" tIns="73152" rIns="128016" bIns="73152" numCol="1" spcCol="1270" anchor="ctr" anchorCtr="0">
                  <a:noAutofit/>
                </a:bodyPr>
                <a:lstStyle/>
                <a:p>
                  <a:pPr marL="225245" indent="-225245" algn="ctr">
                    <a:spcBef>
                      <a:spcPts val="600"/>
                    </a:spcBef>
                    <a:buClr>
                      <a:srgbClr val="C00000"/>
                    </a:buClr>
                    <a:defRPr/>
                  </a:pPr>
                  <a:r>
                    <a:rPr lang="en-US" sz="1800" b="1" kern="0" dirty="0" smtClean="0">
                      <a:solidFill>
                        <a:srgbClr val="000000"/>
                      </a:solidFill>
                      <a:cs typeface="Times New Roman" pitchFamily="18" charset="0"/>
                    </a:rPr>
                    <a:t>Ethernet over PDH uplink module*</a:t>
                  </a:r>
                </a:p>
              </p:txBody>
            </p:sp>
          </p:grpSp>
          <p:grpSp>
            <p:nvGrpSpPr>
              <p:cNvPr id="13" name="Group 17"/>
              <p:cNvGrpSpPr/>
              <p:nvPr/>
            </p:nvGrpSpPr>
            <p:grpSpPr>
              <a:xfrm>
                <a:off x="5943600" y="2292375"/>
                <a:ext cx="2942231" cy="1524882"/>
                <a:chOff x="5783404" y="875790"/>
                <a:chExt cx="2942231" cy="1317600"/>
              </a:xfrm>
            </p:grpSpPr>
            <p:sp>
              <p:nvSpPr>
                <p:cNvPr id="19" name="Rectangle 18"/>
                <p:cNvSpPr/>
                <p:nvPr/>
              </p:nvSpPr>
              <p:spPr>
                <a:xfrm>
                  <a:off x="5783404" y="875790"/>
                  <a:ext cx="2659423" cy="1317600"/>
                </a:xfrm>
                <a:prstGeom prst="rect">
                  <a:avLst/>
                </a:prstGeom>
                <a:gradFill rotWithShape="0">
                  <a:gsLst>
                    <a:gs pos="0">
                      <a:schemeClr val="accent3">
                        <a:lumMod val="40000"/>
                        <a:lumOff val="60000"/>
                      </a:schemeClr>
                    </a:gs>
                    <a:gs pos="35000">
                      <a:schemeClr val="accent3">
                        <a:lumMod val="40000"/>
                        <a:lumOff val="60000"/>
                      </a:schemeClr>
                    </a:gs>
                    <a:gs pos="100000">
                      <a:schemeClr val="accent2">
                        <a:hueOff val="4681519"/>
                        <a:satOff val="-5839"/>
                        <a:lumOff val="1373"/>
                        <a:alphaOff val="0"/>
                        <a:tint val="15000"/>
                        <a:satMod val="350000"/>
                      </a:schemeClr>
                    </a:gs>
                  </a:gsLst>
                </a:gradFill>
              </p:spPr>
              <p:style>
                <a:lnRef idx="1">
                  <a:schemeClr val="accent2">
                    <a:tint val="40000"/>
                    <a:alpha val="90000"/>
                    <a:hueOff val="5025821"/>
                    <a:satOff val="-4378"/>
                    <a:lumOff val="-6"/>
                    <a:alphaOff val="0"/>
                  </a:schemeClr>
                </a:lnRef>
                <a:fillRef idx="1">
                  <a:scrgbClr r="0" g="0" b="0"/>
                </a:fillRef>
                <a:effectRef idx="0">
                  <a:schemeClr val="accent2">
                    <a:tint val="40000"/>
                    <a:alpha val="90000"/>
                    <a:hueOff val="5025821"/>
                    <a:satOff val="-4378"/>
                    <a:lumOff val="-6"/>
                    <a:alphaOff val="0"/>
                  </a:schemeClr>
                </a:effectRef>
                <a:fontRef idx="minor">
                  <a:schemeClr val="dk1">
                    <a:hueOff val="0"/>
                    <a:satOff val="0"/>
                    <a:lumOff val="0"/>
                    <a:alphaOff val="0"/>
                  </a:schemeClr>
                </a:fontRef>
              </p:style>
            </p:sp>
            <p:sp>
              <p:nvSpPr>
                <p:cNvPr id="20" name="Rectangle 19"/>
                <p:cNvSpPr/>
                <p:nvPr/>
              </p:nvSpPr>
              <p:spPr>
                <a:xfrm>
                  <a:off x="6066212" y="875790"/>
                  <a:ext cx="2659423" cy="1317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575803" lvl="1" indent="-237935">
                    <a:spcBef>
                      <a:spcPts val="600"/>
                    </a:spcBef>
                    <a:buFontTx/>
                    <a:buChar char="–"/>
                  </a:pPr>
                  <a:r>
                    <a:rPr lang="en-US" sz="1600" kern="0" dirty="0" smtClean="0">
                      <a:solidFill>
                        <a:srgbClr val="000000"/>
                      </a:solidFill>
                      <a:cs typeface="Times New Roman" pitchFamily="18" charset="0"/>
                    </a:rPr>
                    <a:t>8xE1/T1</a:t>
                  </a:r>
                </a:p>
                <a:p>
                  <a:pPr marL="575803" lvl="1" indent="-237935">
                    <a:spcBef>
                      <a:spcPts val="600"/>
                    </a:spcBef>
                    <a:buFontTx/>
                    <a:buChar char="–"/>
                  </a:pPr>
                  <a:r>
                    <a:rPr lang="en-US" sz="1600" kern="0" dirty="0" smtClean="0">
                      <a:solidFill>
                        <a:srgbClr val="000000"/>
                      </a:solidFill>
                      <a:cs typeface="Times New Roman" pitchFamily="18" charset="0"/>
                    </a:rPr>
                    <a:t>2xT3</a:t>
                  </a:r>
                </a:p>
                <a:p>
                  <a:pPr marL="575803" lvl="1" indent="-237935">
                    <a:spcBef>
                      <a:spcPts val="600"/>
                    </a:spcBef>
                    <a:buFontTx/>
                    <a:buChar char="–"/>
                  </a:pPr>
                  <a:r>
                    <a:rPr lang="en-US" sz="1600" kern="0" dirty="0" smtClean="0">
                      <a:solidFill>
                        <a:srgbClr val="000000"/>
                      </a:solidFill>
                      <a:cs typeface="Times New Roman" pitchFamily="18" charset="0"/>
                    </a:rPr>
                    <a:t>GFP/VCAT/LCAS</a:t>
                  </a:r>
                </a:p>
                <a:p>
                  <a:pPr marL="575803" lvl="1" indent="-237935">
                    <a:spcBef>
                      <a:spcPts val="600"/>
                    </a:spcBef>
                    <a:buFontTx/>
                    <a:buChar char="–"/>
                  </a:pPr>
                  <a:r>
                    <a:rPr lang="en-US" sz="1600" kern="0" dirty="0" smtClean="0">
                      <a:solidFill>
                        <a:srgbClr val="000000"/>
                      </a:solidFill>
                      <a:cs typeface="Times New Roman" pitchFamily="18" charset="0"/>
                    </a:rPr>
                    <a:t>Single VCG</a:t>
                  </a:r>
                </a:p>
              </p:txBody>
            </p:sp>
          </p:grpSp>
        </p:grpSp>
        <p:sp>
          <p:nvSpPr>
            <p:cNvPr id="33" name="Rectangle 32"/>
            <p:cNvSpPr/>
            <p:nvPr/>
          </p:nvSpPr>
          <p:spPr>
            <a:xfrm>
              <a:off x="533400" y="6172200"/>
              <a:ext cx="4793813" cy="461665"/>
            </a:xfrm>
            <a:prstGeom prst="rect">
              <a:avLst/>
            </a:prstGeom>
          </p:spPr>
          <p:txBody>
            <a:bodyPr wrap="none">
              <a:spAutoFit/>
            </a:bodyPr>
            <a:lstStyle/>
            <a:p>
              <a:r>
                <a:rPr lang="en-US" dirty="0" smtClean="0">
                  <a:latin typeface="+mn-lt"/>
                </a:rPr>
                <a:t>* Module available in future versions</a:t>
              </a:r>
            </a:p>
          </p:txBody>
        </p:sp>
      </p:grpSp>
      <p:grpSp>
        <p:nvGrpSpPr>
          <p:cNvPr id="61" name="Group 60"/>
          <p:cNvGrpSpPr/>
          <p:nvPr/>
        </p:nvGrpSpPr>
        <p:grpSpPr>
          <a:xfrm>
            <a:off x="822366" y="3785027"/>
            <a:ext cx="7010400" cy="2480841"/>
            <a:chOff x="822366" y="3785022"/>
            <a:chExt cx="7010400" cy="2480841"/>
          </a:xfrm>
        </p:grpSpPr>
        <p:pic>
          <p:nvPicPr>
            <p:cNvPr id="44" name="Picture 43" descr="ETX203A-E1_REAR-Small.png"/>
            <p:cNvPicPr>
              <a:picLocks noChangeAspect="1"/>
            </p:cNvPicPr>
            <p:nvPr/>
          </p:nvPicPr>
          <p:blipFill>
            <a:blip r:embed="rId3" cstate="print"/>
            <a:stretch>
              <a:fillRect/>
            </a:stretch>
          </p:blipFill>
          <p:spPr>
            <a:xfrm>
              <a:off x="3717966" y="4835327"/>
              <a:ext cx="4114800" cy="1430536"/>
            </a:xfrm>
            <a:prstGeom prst="rect">
              <a:avLst/>
            </a:prstGeom>
          </p:spPr>
        </p:pic>
        <p:grpSp>
          <p:nvGrpSpPr>
            <p:cNvPr id="45" name="Group 50"/>
            <p:cNvGrpSpPr/>
            <p:nvPr/>
          </p:nvGrpSpPr>
          <p:grpSpPr>
            <a:xfrm>
              <a:off x="3641766" y="3785022"/>
              <a:ext cx="1981200" cy="2193305"/>
              <a:chOff x="3048000" y="3826495"/>
              <a:chExt cx="1981200" cy="2193305"/>
            </a:xfrm>
          </p:grpSpPr>
          <p:sp>
            <p:nvSpPr>
              <p:cNvPr id="46" name="Rectangular Callout 45"/>
              <p:cNvSpPr>
                <a:spLocks noChangeArrowheads="1"/>
              </p:cNvSpPr>
              <p:nvPr/>
            </p:nvSpPr>
            <p:spPr bwMode="auto">
              <a:xfrm>
                <a:off x="3048000" y="3826495"/>
                <a:ext cx="1828800" cy="974105"/>
              </a:xfrm>
              <a:prstGeom prst="wedgeRectCallout">
                <a:avLst>
                  <a:gd name="adj1" fmla="val 46926"/>
                  <a:gd name="adj2" fmla="val 107543"/>
                </a:avLst>
              </a:prstGeom>
              <a:solidFill>
                <a:schemeClr val="accent3">
                  <a:lumMod val="20000"/>
                  <a:lumOff val="80000"/>
                </a:schemeClr>
              </a:solidFill>
              <a:ln w="12700" algn="ctr">
                <a:solidFill>
                  <a:schemeClr val="tx1"/>
                </a:solidFill>
                <a:round/>
                <a:headEnd/>
                <a:tailEnd/>
              </a:ln>
              <a:scene3d>
                <a:camera prst="orthographicFront"/>
                <a:lightRig rig="threePt" dir="t"/>
              </a:scene3d>
              <a:sp3d>
                <a:bevelT/>
              </a:sp3d>
            </p:spPr>
            <p:txBody>
              <a:bodyPr lIns="92600" tIns="91440" rIns="92600" bIns="91440" anchor="ctr" anchorCtr="0"/>
              <a:lstStyle/>
              <a:p>
                <a:r>
                  <a:rPr lang="en-US" sz="1300" b="1" dirty="0" smtClean="0">
                    <a:latin typeface="+mn-lt"/>
                  </a:rPr>
                  <a:t>Management</a:t>
                </a:r>
              </a:p>
              <a:p>
                <a:r>
                  <a:rPr lang="en-US" sz="1300" dirty="0" smtClean="0">
                    <a:latin typeface="+mn-lt"/>
                  </a:rPr>
                  <a:t>Out of Band FE port</a:t>
                </a:r>
              </a:p>
              <a:p>
                <a:r>
                  <a:rPr lang="en-US" sz="1300" dirty="0" smtClean="0">
                    <a:latin typeface="+mn-lt"/>
                  </a:rPr>
                  <a:t>Local RS-232</a:t>
                </a:r>
              </a:p>
            </p:txBody>
          </p:sp>
          <p:grpSp>
            <p:nvGrpSpPr>
              <p:cNvPr id="47" name="Group 36"/>
              <p:cNvGrpSpPr/>
              <p:nvPr/>
            </p:nvGrpSpPr>
            <p:grpSpPr>
              <a:xfrm>
                <a:off x="4495800" y="5334000"/>
                <a:ext cx="533400" cy="685800"/>
                <a:chOff x="3124200" y="3048000"/>
                <a:chExt cx="533400" cy="685800"/>
              </a:xfrm>
            </p:grpSpPr>
            <p:cxnSp>
              <p:nvCxnSpPr>
                <p:cNvPr id="48" name="Straight Connector 47"/>
                <p:cNvCxnSpPr/>
                <p:nvPr/>
              </p:nvCxnSpPr>
              <p:spPr>
                <a:xfrm>
                  <a:off x="3124200" y="3048000"/>
                  <a:ext cx="533400"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352800" y="3429000"/>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0800000">
                  <a:off x="3124200" y="3657600"/>
                  <a:ext cx="533400"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2819400" y="3352800"/>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53" name="Rectangular Callout 52"/>
            <p:cNvSpPr>
              <a:spLocks noChangeArrowheads="1"/>
            </p:cNvSpPr>
            <p:nvPr/>
          </p:nvSpPr>
          <p:spPr bwMode="auto">
            <a:xfrm>
              <a:off x="822366" y="4378127"/>
              <a:ext cx="2438400" cy="1066800"/>
            </a:xfrm>
            <a:prstGeom prst="wedgeRectCallout">
              <a:avLst>
                <a:gd name="adj1" fmla="val 69980"/>
                <a:gd name="adj2" fmla="val 34034"/>
              </a:avLst>
            </a:prstGeom>
            <a:solidFill>
              <a:schemeClr val="accent3">
                <a:lumMod val="20000"/>
                <a:lumOff val="80000"/>
              </a:schemeClr>
            </a:solidFill>
            <a:ln w="12700" algn="ctr">
              <a:solidFill>
                <a:schemeClr val="tx1"/>
              </a:solidFill>
              <a:round/>
              <a:headEnd/>
              <a:tailEnd/>
            </a:ln>
            <a:scene3d>
              <a:camera prst="orthographicFront"/>
              <a:lightRig rig="threePt" dir="t"/>
            </a:scene3d>
            <a:sp3d>
              <a:bevelT/>
            </a:sp3d>
          </p:spPr>
          <p:txBody>
            <a:bodyPr lIns="92600" tIns="91440" rIns="92600" bIns="91440" anchor="ctr" anchorCtr="0"/>
            <a:lstStyle/>
            <a:p>
              <a:r>
                <a:rPr lang="en-US" sz="1300" b="1" dirty="0" smtClean="0">
                  <a:latin typeface="+mn-lt"/>
                </a:rPr>
                <a:t>Shelf types and Power</a:t>
              </a:r>
            </a:p>
            <a:p>
              <a:r>
                <a:rPr lang="en-US" sz="1300" dirty="0" smtClean="0">
                  <a:latin typeface="+mn-lt"/>
                </a:rPr>
                <a:t>Integrated AC in metal case</a:t>
              </a:r>
            </a:p>
            <a:p>
              <a:r>
                <a:rPr lang="en-US" sz="1300" dirty="0" smtClean="0">
                  <a:latin typeface="+mn-lt"/>
                </a:rPr>
                <a:t>Integrated DC in metal case</a:t>
              </a:r>
            </a:p>
            <a:p>
              <a:r>
                <a:rPr lang="en-US" sz="1300" dirty="0" smtClean="0">
                  <a:latin typeface="+mn-lt"/>
                </a:rPr>
                <a:t>External AC in plastic case</a:t>
              </a:r>
            </a:p>
          </p:txBody>
        </p:sp>
        <p:grpSp>
          <p:nvGrpSpPr>
            <p:cNvPr id="54" name="Group 49"/>
            <p:cNvGrpSpPr/>
            <p:nvPr/>
          </p:nvGrpSpPr>
          <p:grpSpPr>
            <a:xfrm>
              <a:off x="5546766" y="4149527"/>
              <a:ext cx="2133600" cy="1981200"/>
              <a:chOff x="4953000" y="4191000"/>
              <a:chExt cx="2133600" cy="1981200"/>
            </a:xfrm>
          </p:grpSpPr>
          <p:grpSp>
            <p:nvGrpSpPr>
              <p:cNvPr id="55" name="Group 28"/>
              <p:cNvGrpSpPr/>
              <p:nvPr/>
            </p:nvGrpSpPr>
            <p:grpSpPr>
              <a:xfrm>
                <a:off x="4953000" y="5562600"/>
                <a:ext cx="1143000" cy="609600"/>
                <a:chOff x="3657600" y="3200400"/>
                <a:chExt cx="2714625" cy="609600"/>
              </a:xfrm>
            </p:grpSpPr>
            <p:cxnSp>
              <p:nvCxnSpPr>
                <p:cNvPr id="57" name="Straight Connector 56"/>
                <p:cNvCxnSpPr/>
                <p:nvPr/>
              </p:nvCxnSpPr>
              <p:spPr>
                <a:xfrm>
                  <a:off x="3657600" y="3200400"/>
                  <a:ext cx="2714625"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6143625" y="3581400"/>
                  <a:ext cx="457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0800000">
                  <a:off x="3657600" y="3657600"/>
                  <a:ext cx="2714625"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3429000" y="3429000"/>
                  <a:ext cx="457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6" name="Rectangular Callout 55"/>
              <p:cNvSpPr>
                <a:spLocks noChangeArrowheads="1"/>
              </p:cNvSpPr>
              <p:nvPr/>
            </p:nvSpPr>
            <p:spPr bwMode="auto">
              <a:xfrm>
                <a:off x="5334000" y="4191000"/>
                <a:ext cx="1752600" cy="974105"/>
              </a:xfrm>
              <a:prstGeom prst="wedgeRectCallout">
                <a:avLst>
                  <a:gd name="adj1" fmla="val -37139"/>
                  <a:gd name="adj2" fmla="val 97358"/>
                </a:avLst>
              </a:prstGeom>
              <a:solidFill>
                <a:schemeClr val="accent3">
                  <a:lumMod val="20000"/>
                  <a:lumOff val="80000"/>
                </a:schemeClr>
              </a:solidFill>
              <a:ln w="12700" algn="ctr">
                <a:solidFill>
                  <a:schemeClr val="tx1"/>
                </a:solidFill>
                <a:round/>
                <a:headEnd/>
                <a:tailEnd/>
              </a:ln>
              <a:scene3d>
                <a:camera prst="orthographicFront"/>
                <a:lightRig rig="threePt" dir="t"/>
              </a:scene3d>
              <a:sp3d>
                <a:bevelT/>
              </a:sp3d>
            </p:spPr>
            <p:txBody>
              <a:bodyPr lIns="92600" tIns="91440" rIns="92600" bIns="91440" anchor="ctr" anchorCtr="0"/>
              <a:lstStyle/>
              <a:p>
                <a:r>
                  <a:rPr lang="en-US" sz="1300" b="1" dirty="0" smtClean="0">
                    <a:latin typeface="+mn-lt"/>
                  </a:rPr>
                  <a:t>User interfaces: </a:t>
                </a:r>
              </a:p>
              <a:p>
                <a:r>
                  <a:rPr lang="en-US" sz="1300" dirty="0" smtClean="0">
                    <a:latin typeface="+mn-lt"/>
                  </a:rPr>
                  <a:t>4 FE/GE interfaces</a:t>
                </a:r>
              </a:p>
              <a:p>
                <a:r>
                  <a:rPr lang="en-US" sz="1300" dirty="0" smtClean="0">
                    <a:latin typeface="+mn-lt"/>
                  </a:rPr>
                  <a:t>SFP or UTP</a:t>
                </a:r>
              </a:p>
              <a:p>
                <a:endParaRPr lang="en-US" sz="1300" dirty="0" smtClean="0">
                  <a:latin typeface="+mn-lt"/>
                </a:endParaRPr>
              </a:p>
            </p:txBody>
          </p:sp>
        </p:grpSp>
      </p:grpSp>
    </p:spTree>
    <p:extLst>
      <p:ext uri="{BB962C8B-B14F-4D97-AF65-F5344CB8AC3E}">
        <p14:creationId xmlns:p14="http://schemas.microsoft.com/office/powerpoint/2010/main" xmlns="" val="154133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500" dirty="0" smtClean="0"/>
              <a:t>ETX-220A Characteristics</a:t>
            </a:r>
            <a:endParaRPr lang="en-US" sz="3500" dirty="0"/>
          </a:p>
        </p:txBody>
      </p:sp>
      <p:sp>
        <p:nvSpPr>
          <p:cNvPr id="18" name="Text Placeholder 17"/>
          <p:cNvSpPr>
            <a:spLocks noGrp="1"/>
          </p:cNvSpPr>
          <p:nvPr>
            <p:ph type="body" sz="quarter" idx="10"/>
          </p:nvPr>
        </p:nvSpPr>
        <p:spPr>
          <a:xfrm>
            <a:off x="381000" y="1371600"/>
            <a:ext cx="4738687" cy="4342337"/>
          </a:xfrm>
        </p:spPr>
        <p:txBody>
          <a:bodyPr/>
          <a:lstStyle/>
          <a:p>
            <a:r>
              <a:rPr lang="en-US" sz="2000" dirty="0" smtClean="0"/>
              <a:t>Flexible 10GE  Ethernet Demarcation Device for:</a:t>
            </a:r>
          </a:p>
          <a:p>
            <a:pPr lvl="1"/>
            <a:r>
              <a:rPr lang="en-US" sz="1800" dirty="0" smtClean="0"/>
              <a:t>SLA-based retail and wholesale services </a:t>
            </a:r>
          </a:p>
          <a:p>
            <a:pPr lvl="1"/>
            <a:r>
              <a:rPr lang="en-US" sz="1800" dirty="0" smtClean="0"/>
              <a:t>Mobile backhauling Ethernet demarcation</a:t>
            </a:r>
          </a:p>
          <a:p>
            <a:r>
              <a:rPr lang="en-US" sz="2000" dirty="0" smtClean="0"/>
              <a:t>MEF compliant Ethernet services</a:t>
            </a:r>
          </a:p>
          <a:p>
            <a:pPr lvl="1"/>
            <a:r>
              <a:rPr lang="en-US" sz="1800" dirty="0" smtClean="0"/>
              <a:t>E-Line service: EPL and EVPL</a:t>
            </a:r>
          </a:p>
          <a:p>
            <a:pPr lvl="1"/>
            <a:r>
              <a:rPr lang="en-US" sz="1800" dirty="0" smtClean="0"/>
              <a:t>E-LAN services: </a:t>
            </a:r>
            <a:r>
              <a:rPr lang="en-US" sz="1800" dirty="0" err="1" smtClean="0"/>
              <a:t>EPLan</a:t>
            </a:r>
            <a:r>
              <a:rPr lang="en-US" sz="1800" dirty="0" smtClean="0"/>
              <a:t> &amp; </a:t>
            </a:r>
            <a:r>
              <a:rPr lang="en-US" sz="1800" dirty="0" err="1" smtClean="0"/>
              <a:t>EVPlan</a:t>
            </a:r>
            <a:r>
              <a:rPr lang="en-US" sz="1800" smtClean="0"/>
              <a:t> </a:t>
            </a:r>
            <a:endParaRPr lang="en-US" sz="1800" dirty="0" smtClean="0"/>
          </a:p>
          <a:p>
            <a:pPr>
              <a:buNone/>
            </a:pPr>
            <a:r>
              <a:rPr lang="en-US" sz="2000" dirty="0" smtClean="0"/>
              <a:t>Carrier grade design</a:t>
            </a:r>
          </a:p>
          <a:p>
            <a:pPr lvl="1"/>
            <a:r>
              <a:rPr lang="en-US" sz="1800" dirty="0" smtClean="0"/>
              <a:t>Service and port level redundancy</a:t>
            </a:r>
          </a:p>
          <a:p>
            <a:pPr lvl="1"/>
            <a:r>
              <a:rPr lang="en-US" sz="1800" dirty="0" smtClean="0"/>
              <a:t>Redundant power supplies</a:t>
            </a:r>
          </a:p>
        </p:txBody>
      </p:sp>
      <p:sp>
        <p:nvSpPr>
          <p:cNvPr id="19" name="Rounded Rectangle 18"/>
          <p:cNvSpPr/>
          <p:nvPr/>
        </p:nvSpPr>
        <p:spPr>
          <a:xfrm>
            <a:off x="5334000" y="2438400"/>
            <a:ext cx="3505200" cy="3505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25295" lvl="0" indent="-225295" fontAlgn="base">
              <a:spcBef>
                <a:spcPts val="600"/>
              </a:spcBef>
              <a:spcAft>
                <a:spcPct val="0"/>
              </a:spcAft>
              <a:buClr>
                <a:srgbClr val="C00000"/>
              </a:buClr>
            </a:pPr>
            <a:r>
              <a:rPr lang="en-US" sz="2000" u="sng" kern="0" dirty="0" smtClean="0">
                <a:solidFill>
                  <a:schemeClr val="tx1"/>
                </a:solidFill>
              </a:rPr>
              <a:t>ETX family key features:</a:t>
            </a:r>
          </a:p>
          <a:p>
            <a:pPr marL="225295" lvl="0" indent="-225295" fontAlgn="base">
              <a:spcBef>
                <a:spcPts val="600"/>
              </a:spcBef>
              <a:spcAft>
                <a:spcPct val="0"/>
              </a:spcAft>
              <a:buClr>
                <a:srgbClr val="C00000"/>
              </a:buClr>
              <a:buFontTx/>
              <a:buChar char="•"/>
            </a:pPr>
            <a:r>
              <a:rPr lang="en-US" sz="2000" dirty="0" smtClean="0">
                <a:solidFill>
                  <a:schemeClr val="tx1"/>
                </a:solidFill>
              </a:rPr>
              <a:t>Per flow H-QOS for SLA assurance</a:t>
            </a:r>
          </a:p>
          <a:p>
            <a:pPr marL="225295" lvl="0" indent="-225295" fontAlgn="base">
              <a:spcBef>
                <a:spcPts val="600"/>
              </a:spcBef>
              <a:spcAft>
                <a:spcPct val="0"/>
              </a:spcAft>
              <a:buClr>
                <a:srgbClr val="C00000"/>
              </a:buClr>
              <a:buFontTx/>
              <a:buChar char="•"/>
            </a:pPr>
            <a:r>
              <a:rPr lang="en-US" sz="2000" dirty="0" smtClean="0">
                <a:solidFill>
                  <a:schemeClr val="tx1"/>
                </a:solidFill>
              </a:rPr>
              <a:t>Scalable HW based E-OAM</a:t>
            </a:r>
          </a:p>
          <a:p>
            <a:pPr marL="225295" lvl="0" indent="-225295" fontAlgn="base">
              <a:spcBef>
                <a:spcPts val="600"/>
              </a:spcBef>
              <a:spcAft>
                <a:spcPct val="0"/>
              </a:spcAft>
              <a:buClr>
                <a:srgbClr val="C00000"/>
              </a:buClr>
              <a:buFontTx/>
              <a:buChar char="•"/>
            </a:pPr>
            <a:r>
              <a:rPr lang="en-US" sz="2000" dirty="0" smtClean="0">
                <a:solidFill>
                  <a:schemeClr val="tx1"/>
                </a:solidFill>
              </a:rPr>
              <a:t>RFC-2544</a:t>
            </a:r>
          </a:p>
          <a:p>
            <a:pPr marL="225295" lvl="0" indent="-225295" fontAlgn="base">
              <a:spcBef>
                <a:spcPts val="600"/>
              </a:spcBef>
              <a:spcAft>
                <a:spcPct val="0"/>
              </a:spcAft>
              <a:buClr>
                <a:srgbClr val="C00000"/>
              </a:buClr>
              <a:buFontTx/>
              <a:buChar char="•"/>
            </a:pPr>
            <a:r>
              <a:rPr lang="en-US" sz="2000" dirty="0" smtClean="0">
                <a:solidFill>
                  <a:schemeClr val="tx1"/>
                </a:solidFill>
              </a:rPr>
              <a:t>DHCP client for zero-touch provisioning</a:t>
            </a:r>
          </a:p>
        </p:txBody>
      </p:sp>
      <p:pic>
        <p:nvPicPr>
          <p:cNvPr id="35841" name="Picture 1"/>
          <p:cNvPicPr>
            <a:picLocks noChangeAspect="1" noChangeArrowheads="1"/>
          </p:cNvPicPr>
          <p:nvPr/>
        </p:nvPicPr>
        <p:blipFill>
          <a:blip r:embed="rId3" cstate="print"/>
          <a:srcRect/>
          <a:stretch>
            <a:fillRect/>
          </a:stretch>
        </p:blipFill>
        <p:spPr bwMode="auto">
          <a:xfrm>
            <a:off x="5181600" y="1143000"/>
            <a:ext cx="3657600" cy="105076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0" fill="hold"/>
                                        <p:tgtEl>
                                          <p:spTgt spid="19"/>
                                        </p:tgtEl>
                                        <p:attrNameLst>
                                          <p:attrName>ppt_w</p:attrName>
                                        </p:attrNameLst>
                                      </p:cBhvr>
                                      <p:tavLst>
                                        <p:tav tm="0" fmla="#ppt_w*sin(2.5*pi*$)">
                                          <p:val>
                                            <p:fltVal val="0"/>
                                          </p:val>
                                        </p:tav>
                                        <p:tav tm="100000">
                                          <p:val>
                                            <p:fltVal val="1"/>
                                          </p:val>
                                        </p:tav>
                                      </p:tavLst>
                                    </p:anim>
                                    <p:anim calcmode="lin" valueType="num">
                                      <p:cBhvr>
                                        <p:cTn id="8" dur="5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p:cNvPicPr>
            <a:picLocks noChangeAspect="1" noChangeArrowheads="1"/>
          </p:cNvPicPr>
          <p:nvPr/>
        </p:nvPicPr>
        <p:blipFill>
          <a:blip r:embed="rId3" cstate="print"/>
          <a:srcRect/>
          <a:stretch>
            <a:fillRect/>
          </a:stretch>
        </p:blipFill>
        <p:spPr bwMode="auto">
          <a:xfrm>
            <a:off x="266700" y="2248561"/>
            <a:ext cx="8610600" cy="2473677"/>
          </a:xfrm>
          <a:prstGeom prst="rect">
            <a:avLst/>
          </a:prstGeom>
          <a:noFill/>
          <a:ln w="9525">
            <a:noFill/>
            <a:miter lim="800000"/>
            <a:headEnd/>
            <a:tailEnd/>
          </a:ln>
        </p:spPr>
      </p:pic>
      <p:sp>
        <p:nvSpPr>
          <p:cNvPr id="8" name="Title 7"/>
          <p:cNvSpPr>
            <a:spLocks noGrp="1"/>
          </p:cNvSpPr>
          <p:nvPr>
            <p:ph type="title"/>
          </p:nvPr>
        </p:nvSpPr>
        <p:spPr/>
        <p:txBody>
          <a:bodyPr/>
          <a:lstStyle/>
          <a:p>
            <a:r>
              <a:rPr lang="en-US" sz="3500" dirty="0" smtClean="0"/>
              <a:t>ETX-220A Layout</a:t>
            </a:r>
            <a:endParaRPr lang="en-US" sz="3500" dirty="0"/>
          </a:p>
        </p:txBody>
      </p:sp>
      <p:sp>
        <p:nvSpPr>
          <p:cNvPr id="14" name="Rectangle 11"/>
          <p:cNvSpPr>
            <a:spLocks noChangeArrowheads="1"/>
          </p:cNvSpPr>
          <p:nvPr/>
        </p:nvSpPr>
        <p:spPr bwMode="auto">
          <a:xfrm>
            <a:off x="457200" y="5753761"/>
            <a:ext cx="5029200" cy="723239"/>
          </a:xfrm>
          <a:prstGeom prst="rect">
            <a:avLst/>
          </a:prstGeom>
          <a:noFill/>
          <a:ln w="9525">
            <a:noFill/>
            <a:miter lim="800000"/>
            <a:headEnd/>
            <a:tailEnd/>
          </a:ln>
        </p:spPr>
        <p:txBody>
          <a:bodyPr wrap="square" lIns="91404" tIns="45702" rIns="91404" bIns="45702">
            <a:spAutoFit/>
          </a:bodyPr>
          <a:lstStyle/>
          <a:p>
            <a:pPr marL="272941" lvl="1" indent="-272941">
              <a:spcBef>
                <a:spcPts val="600"/>
              </a:spcBef>
              <a:buClr>
                <a:srgbClr val="4D4D4D"/>
              </a:buClr>
              <a:defRPr/>
            </a:pPr>
            <a:r>
              <a:rPr lang="en-US" sz="1800" dirty="0" smtClean="0">
                <a:latin typeface="+mj-lt"/>
              </a:rPr>
              <a:t>19”, 1RU shelf, </a:t>
            </a:r>
            <a:r>
              <a:rPr lang="en-US" dirty="0" smtClean="0">
                <a:latin typeface="+mj-lt"/>
              </a:rPr>
              <a:t>Rack and wall mount</a:t>
            </a:r>
            <a:endParaRPr lang="en-US" sz="1800" dirty="0" smtClean="0">
              <a:latin typeface="+mj-lt"/>
            </a:endParaRPr>
          </a:p>
          <a:p>
            <a:pPr marL="272941" lvl="1" indent="-272941">
              <a:spcBef>
                <a:spcPts val="600"/>
              </a:spcBef>
              <a:buClr>
                <a:srgbClr val="4D4D4D"/>
              </a:buClr>
              <a:defRPr/>
            </a:pPr>
            <a:r>
              <a:rPr lang="en-US" sz="1800" dirty="0" smtClean="0">
                <a:latin typeface="+mj-lt"/>
              </a:rPr>
              <a:t>Environmentally </a:t>
            </a:r>
            <a:r>
              <a:rPr lang="en-US" sz="1800" dirty="0">
                <a:latin typeface="+mj-lt"/>
              </a:rPr>
              <a:t>Hardened Option: </a:t>
            </a:r>
            <a:r>
              <a:rPr lang="en-US" sz="1800" dirty="0" smtClean="0">
                <a:latin typeface="+mj-lt"/>
              </a:rPr>
              <a:t>-20 to +65C</a:t>
            </a:r>
            <a:endParaRPr lang="en-US" sz="1800" dirty="0">
              <a:latin typeface="+mj-lt"/>
            </a:endParaRPr>
          </a:p>
        </p:txBody>
      </p:sp>
      <p:grpSp>
        <p:nvGrpSpPr>
          <p:cNvPr id="2" name="Group 73"/>
          <p:cNvGrpSpPr/>
          <p:nvPr/>
        </p:nvGrpSpPr>
        <p:grpSpPr>
          <a:xfrm>
            <a:off x="4572000" y="3239161"/>
            <a:ext cx="2590800" cy="2345360"/>
            <a:chOff x="4572000" y="3048000"/>
            <a:chExt cx="2590800" cy="2345360"/>
          </a:xfrm>
        </p:grpSpPr>
        <p:sp>
          <p:nvSpPr>
            <p:cNvPr id="10" name="Rectangular Callout 7"/>
            <p:cNvSpPr>
              <a:spLocks noChangeArrowheads="1"/>
            </p:cNvSpPr>
            <p:nvPr/>
          </p:nvSpPr>
          <p:spPr bwMode="auto">
            <a:xfrm>
              <a:off x="4876800" y="4572000"/>
              <a:ext cx="2133600" cy="821360"/>
            </a:xfrm>
            <a:prstGeom prst="wedgeRectCallout">
              <a:avLst>
                <a:gd name="adj1" fmla="val -43369"/>
                <a:gd name="adj2" fmla="val -103197"/>
              </a:avLst>
            </a:prstGeom>
            <a:solidFill>
              <a:schemeClr val="accent3">
                <a:lumMod val="20000"/>
                <a:lumOff val="80000"/>
              </a:schemeClr>
            </a:solidFill>
            <a:ln w="12700" algn="ctr">
              <a:solidFill>
                <a:schemeClr val="tx1"/>
              </a:solidFill>
              <a:round/>
              <a:headEnd/>
              <a:tailEnd/>
            </a:ln>
            <a:scene3d>
              <a:camera prst="orthographicFront"/>
              <a:lightRig rig="threePt" dir="t"/>
            </a:scene3d>
            <a:sp3d>
              <a:bevelT/>
            </a:sp3d>
          </p:spPr>
          <p:txBody>
            <a:bodyPr lIns="92600" tIns="91440" rIns="92600" bIns="91440" anchor="ctr" anchorCtr="0"/>
            <a:lstStyle/>
            <a:p>
              <a:pPr>
                <a:defRPr/>
              </a:pPr>
              <a:r>
                <a:rPr lang="en-US" sz="1300" b="1" dirty="0" smtClean="0">
                  <a:solidFill>
                    <a:schemeClr val="tx1"/>
                  </a:solidFill>
                </a:rPr>
                <a:t>Redundant power supplies:</a:t>
              </a:r>
            </a:p>
            <a:p>
              <a:pPr indent="-115888">
                <a:buFont typeface="Arial" pitchFamily="34" charset="0"/>
                <a:buChar char="•"/>
                <a:defRPr/>
              </a:pPr>
              <a:r>
                <a:rPr lang="en-US" sz="1300" dirty="0" smtClean="0">
                  <a:solidFill>
                    <a:schemeClr val="tx1"/>
                  </a:solidFill>
                </a:rPr>
                <a:t>AC: 100–240VAC, 50-60Hz</a:t>
              </a:r>
            </a:p>
            <a:p>
              <a:pPr indent="-115888">
                <a:buFont typeface="Arial" pitchFamily="34" charset="0"/>
                <a:buChar char="•"/>
                <a:defRPr/>
              </a:pPr>
              <a:r>
                <a:rPr lang="en-US" sz="1300" dirty="0" smtClean="0">
                  <a:solidFill>
                    <a:schemeClr val="tx1"/>
                  </a:solidFill>
                </a:rPr>
                <a:t>DC: 24/48VDC</a:t>
              </a:r>
              <a:endParaRPr lang="en-US" sz="1300" dirty="0">
                <a:solidFill>
                  <a:schemeClr val="tx1"/>
                </a:solidFill>
              </a:endParaRPr>
            </a:p>
          </p:txBody>
        </p:sp>
        <p:grpSp>
          <p:nvGrpSpPr>
            <p:cNvPr id="3" name="Group 40"/>
            <p:cNvGrpSpPr/>
            <p:nvPr/>
          </p:nvGrpSpPr>
          <p:grpSpPr>
            <a:xfrm>
              <a:off x="4572000" y="3048000"/>
              <a:ext cx="2590800" cy="1371600"/>
              <a:chOff x="4572000" y="3048000"/>
              <a:chExt cx="2590800" cy="1371600"/>
            </a:xfrm>
            <a:effectLst>
              <a:outerShdw blurRad="50800" dist="38100" dir="5400000" algn="t" rotWithShape="0">
                <a:prstClr val="black">
                  <a:alpha val="40000"/>
                </a:prstClr>
              </a:outerShdw>
            </a:effectLst>
          </p:grpSpPr>
          <p:cxnSp>
            <p:nvCxnSpPr>
              <p:cNvPr id="32" name="Straight Connector 31"/>
              <p:cNvCxnSpPr/>
              <p:nvPr/>
            </p:nvCxnSpPr>
            <p:spPr>
              <a:xfrm>
                <a:off x="4572000" y="3048000"/>
                <a:ext cx="2590800" cy="228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6591300" y="3848100"/>
                <a:ext cx="1143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a:off x="4572000" y="4038600"/>
                <a:ext cx="25908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4076700" y="3543300"/>
                <a:ext cx="99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4" name="Group 74"/>
          <p:cNvGrpSpPr/>
          <p:nvPr/>
        </p:nvGrpSpPr>
        <p:grpSpPr>
          <a:xfrm>
            <a:off x="1828800" y="1562761"/>
            <a:ext cx="5029200" cy="2362201"/>
            <a:chOff x="1828800" y="1371600"/>
            <a:chExt cx="5029200" cy="2362201"/>
          </a:xfrm>
        </p:grpSpPr>
        <p:sp>
          <p:nvSpPr>
            <p:cNvPr id="9" name="Rectangular Callout 6"/>
            <p:cNvSpPr>
              <a:spLocks noChangeArrowheads="1"/>
            </p:cNvSpPr>
            <p:nvPr/>
          </p:nvSpPr>
          <p:spPr bwMode="auto">
            <a:xfrm>
              <a:off x="4724400" y="1371600"/>
              <a:ext cx="2133600" cy="914400"/>
            </a:xfrm>
            <a:prstGeom prst="wedgeRectCallout">
              <a:avLst>
                <a:gd name="adj1" fmla="val -152876"/>
                <a:gd name="adj2" fmla="val 145119"/>
              </a:avLst>
            </a:prstGeom>
            <a:solidFill>
              <a:schemeClr val="accent3">
                <a:lumMod val="20000"/>
                <a:lumOff val="80000"/>
              </a:schemeClr>
            </a:solidFill>
            <a:ln w="12700" algn="ctr">
              <a:solidFill>
                <a:schemeClr val="tx1"/>
              </a:solidFill>
              <a:round/>
              <a:headEnd/>
              <a:tailEnd/>
            </a:ln>
            <a:scene3d>
              <a:camera prst="orthographicFront"/>
              <a:lightRig rig="threePt" dir="t"/>
            </a:scene3d>
            <a:sp3d>
              <a:bevelT/>
            </a:sp3d>
          </p:spPr>
          <p:txBody>
            <a:bodyPr lIns="92600" tIns="91440" rIns="92600" bIns="91440" anchor="t" anchorCtr="0"/>
            <a:lstStyle/>
            <a:p>
              <a:pPr indent="-172969">
                <a:defRPr/>
              </a:pPr>
              <a:r>
                <a:rPr lang="en-US" sz="1300" b="1" dirty="0" smtClean="0">
                  <a:solidFill>
                    <a:schemeClr val="tx1"/>
                  </a:solidFill>
                </a:rPr>
                <a:t>4 x 10GE XFP Based Ports</a:t>
              </a:r>
            </a:p>
            <a:p>
              <a:pPr indent="-172969">
                <a:buFont typeface="Arial" pitchFamily="34" charset="0"/>
                <a:buChar char="•"/>
                <a:defRPr/>
              </a:pPr>
              <a:r>
                <a:rPr lang="en-US" sz="1300" dirty="0" smtClean="0">
                  <a:solidFill>
                    <a:schemeClr val="tx1"/>
                  </a:solidFill>
                </a:rPr>
                <a:t>2 Network </a:t>
              </a:r>
              <a:r>
                <a:rPr lang="en-US" sz="1300" dirty="0" err="1" smtClean="0">
                  <a:solidFill>
                    <a:schemeClr val="tx1"/>
                  </a:solidFill>
                </a:rPr>
                <a:t>i</a:t>
              </a:r>
              <a:r>
                <a:rPr lang="en-US" sz="1300" dirty="0" smtClean="0">
                  <a:solidFill>
                    <a:schemeClr val="tx1"/>
                  </a:solidFill>
                </a:rPr>
                <a:t>/f 1:1</a:t>
              </a:r>
            </a:p>
            <a:p>
              <a:pPr indent="-172969">
                <a:buFont typeface="Arial" pitchFamily="34" charset="0"/>
                <a:buChar char="•"/>
                <a:defRPr/>
              </a:pPr>
              <a:r>
                <a:rPr lang="en-US" sz="1300" dirty="0" smtClean="0">
                  <a:solidFill>
                    <a:schemeClr val="tx1"/>
                  </a:solidFill>
                </a:rPr>
                <a:t>2 User </a:t>
              </a:r>
              <a:r>
                <a:rPr lang="en-US" sz="1300" dirty="0" err="1" smtClean="0">
                  <a:solidFill>
                    <a:schemeClr val="tx1"/>
                  </a:solidFill>
                </a:rPr>
                <a:t>i</a:t>
              </a:r>
              <a:r>
                <a:rPr lang="en-US" sz="1300" dirty="0" smtClean="0">
                  <a:solidFill>
                    <a:schemeClr val="tx1"/>
                  </a:solidFill>
                </a:rPr>
                <a:t>/f </a:t>
              </a:r>
              <a:r>
                <a:rPr lang="en-US" sz="900" dirty="0" smtClean="0">
                  <a:solidFill>
                    <a:schemeClr val="tx1"/>
                  </a:solidFill>
                </a:rPr>
                <a:t>(only one is functioning in the first release)</a:t>
              </a:r>
              <a:r>
                <a:rPr lang="en-US" sz="1300" dirty="0" smtClean="0">
                  <a:solidFill>
                    <a:schemeClr val="tx1"/>
                  </a:solidFill>
                </a:rPr>
                <a:t/>
              </a:r>
              <a:br>
                <a:rPr lang="en-US" sz="1300" dirty="0" smtClean="0">
                  <a:solidFill>
                    <a:schemeClr val="tx1"/>
                  </a:solidFill>
                </a:rPr>
              </a:br>
              <a:endParaRPr lang="en-US" sz="1300" dirty="0">
                <a:solidFill>
                  <a:schemeClr val="tx1"/>
                </a:solidFill>
              </a:endParaRPr>
            </a:p>
            <a:p>
              <a:endParaRPr lang="en-US" sz="1300" b="1" dirty="0">
                <a:solidFill>
                  <a:schemeClr val="tx1"/>
                </a:solidFill>
              </a:endParaRPr>
            </a:p>
          </p:txBody>
        </p:sp>
        <p:grpSp>
          <p:nvGrpSpPr>
            <p:cNvPr id="5" name="Group 41"/>
            <p:cNvGrpSpPr/>
            <p:nvPr/>
          </p:nvGrpSpPr>
          <p:grpSpPr>
            <a:xfrm>
              <a:off x="1828800" y="2819401"/>
              <a:ext cx="1447800" cy="914400"/>
              <a:chOff x="5867399" y="3162302"/>
              <a:chExt cx="2734731" cy="1371600"/>
            </a:xfrm>
            <a:effectLst>
              <a:outerShdw blurRad="50800" dist="38100" dir="5400000" algn="t" rotWithShape="0">
                <a:prstClr val="black">
                  <a:alpha val="40000"/>
                </a:prstClr>
              </a:outerShdw>
            </a:effectLst>
          </p:grpSpPr>
          <p:cxnSp>
            <p:nvCxnSpPr>
              <p:cNvPr id="43" name="Straight Connector 42"/>
              <p:cNvCxnSpPr/>
              <p:nvPr/>
            </p:nvCxnSpPr>
            <p:spPr>
              <a:xfrm>
                <a:off x="5867399" y="3162302"/>
                <a:ext cx="2734731" cy="228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8030630" y="3962400"/>
                <a:ext cx="1143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0800000">
                <a:off x="5867399" y="4191002"/>
                <a:ext cx="2734731" cy="342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2" name="Rectangular Callout 10"/>
          <p:cNvSpPr>
            <a:spLocks noChangeArrowheads="1"/>
          </p:cNvSpPr>
          <p:nvPr/>
        </p:nvSpPr>
        <p:spPr bwMode="auto">
          <a:xfrm>
            <a:off x="609600" y="4153561"/>
            <a:ext cx="2362200" cy="762000"/>
          </a:xfrm>
          <a:prstGeom prst="wedgeRectCallout">
            <a:avLst>
              <a:gd name="adj1" fmla="val -23083"/>
              <a:gd name="adj2" fmla="val -125594"/>
            </a:avLst>
          </a:prstGeom>
          <a:solidFill>
            <a:schemeClr val="accent3">
              <a:lumMod val="20000"/>
              <a:lumOff val="80000"/>
            </a:schemeClr>
          </a:solidFill>
          <a:ln w="12700" algn="ctr">
            <a:solidFill>
              <a:schemeClr val="tx1"/>
            </a:solidFill>
            <a:round/>
            <a:headEnd/>
            <a:tailEnd/>
          </a:ln>
          <a:scene3d>
            <a:camera prst="orthographicFront"/>
            <a:lightRig rig="threePt" dir="t"/>
          </a:scene3d>
          <a:sp3d>
            <a:bevelT/>
          </a:sp3d>
        </p:spPr>
        <p:txBody>
          <a:bodyPr lIns="92600" tIns="91440" rIns="92600" bIns="91440" anchor="ctr" anchorCtr="0"/>
          <a:lstStyle/>
          <a:p>
            <a:pPr indent="-172969">
              <a:defRPr/>
            </a:pPr>
            <a:r>
              <a:rPr lang="en-US" sz="1300" b="1" dirty="0" smtClean="0">
                <a:solidFill>
                  <a:schemeClr val="tx1"/>
                </a:solidFill>
              </a:rPr>
              <a:t>Management ports</a:t>
            </a:r>
          </a:p>
          <a:p>
            <a:pPr indent="-172969">
              <a:buFont typeface="Arial" pitchFamily="34" charset="0"/>
              <a:buChar char="•"/>
              <a:defRPr/>
            </a:pPr>
            <a:r>
              <a:rPr lang="en-US" sz="1300" dirty="0" smtClean="0">
                <a:solidFill>
                  <a:schemeClr val="tx1"/>
                </a:solidFill>
              </a:rPr>
              <a:t>Out of band - Ethernet port</a:t>
            </a:r>
          </a:p>
          <a:p>
            <a:pPr indent="-172969">
              <a:buFont typeface="Arial" pitchFamily="34" charset="0"/>
              <a:buChar char="•"/>
              <a:defRPr/>
            </a:pPr>
            <a:r>
              <a:rPr lang="en-US" sz="1300" dirty="0" smtClean="0">
                <a:solidFill>
                  <a:schemeClr val="tx1"/>
                </a:solidFill>
              </a:rPr>
              <a:t>Local craft terminal - RS-232</a:t>
            </a:r>
          </a:p>
        </p:txBody>
      </p:sp>
      <p:sp>
        <p:nvSpPr>
          <p:cNvPr id="13" name="Rectangular Callout 12"/>
          <p:cNvSpPr>
            <a:spLocks noChangeArrowheads="1"/>
          </p:cNvSpPr>
          <p:nvPr/>
        </p:nvSpPr>
        <p:spPr bwMode="auto">
          <a:xfrm>
            <a:off x="1143000" y="1334161"/>
            <a:ext cx="3276600" cy="974105"/>
          </a:xfrm>
          <a:prstGeom prst="wedgeRectCallout">
            <a:avLst>
              <a:gd name="adj1" fmla="val -55501"/>
              <a:gd name="adj2" fmla="val 109365"/>
            </a:avLst>
          </a:prstGeom>
          <a:solidFill>
            <a:schemeClr val="accent3">
              <a:lumMod val="20000"/>
              <a:lumOff val="80000"/>
            </a:schemeClr>
          </a:solidFill>
          <a:ln w="12700" algn="ctr">
            <a:solidFill>
              <a:schemeClr val="tx1"/>
            </a:solidFill>
            <a:round/>
            <a:headEnd/>
            <a:tailEnd/>
          </a:ln>
          <a:scene3d>
            <a:camera prst="orthographicFront"/>
            <a:lightRig rig="threePt" dir="t"/>
          </a:scene3d>
          <a:sp3d>
            <a:bevelT/>
          </a:sp3d>
        </p:spPr>
        <p:txBody>
          <a:bodyPr lIns="92600" tIns="91440" rIns="92600" bIns="91440" anchor="ctr" anchorCtr="0"/>
          <a:lstStyle/>
          <a:p>
            <a:pPr marL="0" lvl="1" indent="-172969">
              <a:defRPr/>
            </a:pPr>
            <a:r>
              <a:rPr lang="en-US" sz="1300" b="1" dirty="0" smtClean="0">
                <a:solidFill>
                  <a:schemeClr val="tx1"/>
                </a:solidFill>
              </a:rPr>
              <a:t>H/W ready </a:t>
            </a:r>
            <a:r>
              <a:rPr lang="en-US" sz="1300" b="1" dirty="0" err="1" smtClean="0">
                <a:solidFill>
                  <a:schemeClr val="tx1"/>
                </a:solidFill>
              </a:rPr>
              <a:t>SyntTop</a:t>
            </a:r>
            <a:r>
              <a:rPr lang="en-US" sz="1300" b="1" dirty="0" smtClean="0">
                <a:solidFill>
                  <a:schemeClr val="tx1"/>
                </a:solidFill>
              </a:rPr>
              <a:t>™ synchronization ports:</a:t>
            </a:r>
          </a:p>
          <a:p>
            <a:pPr marL="0" lvl="1" indent="-172969">
              <a:buFont typeface="Arial" pitchFamily="34" charset="0"/>
              <a:buChar char="•"/>
              <a:defRPr/>
            </a:pPr>
            <a:r>
              <a:rPr lang="en-US" sz="1300" b="1" dirty="0" smtClean="0">
                <a:solidFill>
                  <a:schemeClr val="tx1"/>
                </a:solidFill>
              </a:rPr>
              <a:t>RJ-45 and BNC </a:t>
            </a:r>
            <a:r>
              <a:rPr lang="en-US" sz="1300" b="1" dirty="0" err="1" smtClean="0">
                <a:solidFill>
                  <a:schemeClr val="tx1"/>
                </a:solidFill>
              </a:rPr>
              <a:t>i</a:t>
            </a:r>
            <a:r>
              <a:rPr lang="en-US" sz="1300" b="1" dirty="0" smtClean="0">
                <a:solidFill>
                  <a:schemeClr val="tx1"/>
                </a:solidFill>
              </a:rPr>
              <a:t>/f</a:t>
            </a:r>
          </a:p>
          <a:p>
            <a:pPr indent="-172969">
              <a:buFont typeface="Arial" pitchFamily="34" charset="0"/>
              <a:buChar char="•"/>
              <a:defRPr/>
            </a:pPr>
            <a:r>
              <a:rPr lang="en-US" sz="1300" b="1" dirty="0" smtClean="0">
                <a:solidFill>
                  <a:schemeClr val="tx1"/>
                </a:solidFill>
              </a:rPr>
              <a:t>External in/out (T3/T4)</a:t>
            </a:r>
          </a:p>
          <a:p>
            <a:pPr marL="0" lvl="1" indent="-172969">
              <a:buFont typeface="Arial" pitchFamily="34" charset="0"/>
              <a:buChar char="•"/>
              <a:defRPr/>
            </a:pPr>
            <a:r>
              <a:rPr lang="en-US" sz="1300" b="1" dirty="0" err="1" smtClean="0">
                <a:solidFill>
                  <a:schemeClr val="tx1"/>
                </a:solidFill>
              </a:rPr>
              <a:t>ToD</a:t>
            </a:r>
            <a:r>
              <a:rPr lang="en-US" sz="1300" b="1" dirty="0" smtClean="0">
                <a:solidFill>
                  <a:schemeClr val="tx1"/>
                </a:solidFill>
              </a:rPr>
              <a:t> and 1PPS</a:t>
            </a:r>
          </a:p>
        </p:txBody>
      </p:sp>
      <p:pic>
        <p:nvPicPr>
          <p:cNvPr id="17" name="Picture 16" descr="SyncToP.png"/>
          <p:cNvPicPr>
            <a:picLocks noChangeAspect="1"/>
          </p:cNvPicPr>
          <p:nvPr/>
        </p:nvPicPr>
        <p:blipFill>
          <a:blip r:embed="rId4" cstate="print"/>
          <a:stretch>
            <a:fillRect/>
          </a:stretch>
        </p:blipFill>
        <p:spPr>
          <a:xfrm>
            <a:off x="3429000" y="1638961"/>
            <a:ext cx="794988" cy="517002"/>
          </a:xfrm>
          <a:prstGeom prst="rect">
            <a:avLst/>
          </a:prstGeom>
        </p:spPr>
      </p:pic>
      <p:cxnSp>
        <p:nvCxnSpPr>
          <p:cNvPr id="60" name="Straight Connector 59"/>
          <p:cNvCxnSpPr/>
          <p:nvPr/>
        </p:nvCxnSpPr>
        <p:spPr>
          <a:xfrm rot="5400000">
            <a:off x="1485900" y="3353461"/>
            <a:ext cx="685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5" name="Rectangular Callout 6"/>
          <p:cNvSpPr>
            <a:spLocks noChangeArrowheads="1"/>
          </p:cNvSpPr>
          <p:nvPr/>
        </p:nvSpPr>
        <p:spPr bwMode="auto">
          <a:xfrm>
            <a:off x="3124200" y="4305961"/>
            <a:ext cx="1447800" cy="609600"/>
          </a:xfrm>
          <a:prstGeom prst="wedgeRectCallout">
            <a:avLst>
              <a:gd name="adj1" fmla="val -8914"/>
              <a:gd name="adj2" fmla="val -102798"/>
            </a:avLst>
          </a:prstGeom>
          <a:solidFill>
            <a:schemeClr val="accent3">
              <a:lumMod val="20000"/>
              <a:lumOff val="80000"/>
            </a:schemeClr>
          </a:solidFill>
          <a:ln w="12700" algn="ctr">
            <a:solidFill>
              <a:schemeClr val="tx1"/>
            </a:solidFill>
            <a:round/>
            <a:headEnd/>
            <a:tailEnd/>
          </a:ln>
          <a:scene3d>
            <a:camera prst="orthographicFront"/>
            <a:lightRig rig="threePt" dir="t"/>
          </a:scene3d>
          <a:sp3d>
            <a:bevelT/>
          </a:sp3d>
        </p:spPr>
        <p:txBody>
          <a:bodyPr lIns="92600" tIns="91440" rIns="92600" bIns="91440" anchor="t" anchorCtr="0"/>
          <a:lstStyle/>
          <a:p>
            <a:pPr indent="-172969">
              <a:defRPr/>
            </a:pPr>
            <a:r>
              <a:rPr lang="en-US" sz="1300" b="1" dirty="0" smtClean="0">
                <a:solidFill>
                  <a:schemeClr val="tx1"/>
                </a:solidFill>
              </a:rPr>
              <a:t>H/W ready for 4 x 1GE aggregation</a:t>
            </a:r>
            <a:r>
              <a:rPr lang="en-US" sz="1300" dirty="0" smtClean="0">
                <a:solidFill>
                  <a:schemeClr val="tx1"/>
                </a:solidFill>
              </a:rPr>
              <a:t/>
            </a:r>
            <a:br>
              <a:rPr lang="en-US" sz="1300" dirty="0" smtClean="0">
                <a:solidFill>
                  <a:schemeClr val="tx1"/>
                </a:solidFill>
              </a:rPr>
            </a:br>
            <a:endParaRPr lang="en-US" sz="1300" dirty="0">
              <a:solidFill>
                <a:schemeClr val="tx1"/>
              </a:solidFill>
            </a:endParaRPr>
          </a:p>
          <a:p>
            <a:endParaRPr lang="en-US" sz="1300" b="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dissolv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0002" name="Rectangle 2"/>
          <p:cNvSpPr>
            <a:spLocks noGrp="1" noChangeArrowheads="1"/>
          </p:cNvSpPr>
          <p:nvPr>
            <p:ph type="title"/>
          </p:nvPr>
        </p:nvSpPr>
        <p:spPr/>
        <p:txBody>
          <a:bodyPr lIns="83111" tIns="41555" rIns="83111" bIns="41555"/>
          <a:lstStyle/>
          <a:p>
            <a:r>
              <a:rPr lang="en-US" sz="3300" dirty="0" smtClean="0"/>
              <a:t>Layer 2 and Layer 3 – BT Perspective </a:t>
            </a:r>
            <a:endParaRPr lang="en-US" sz="3300" dirty="0"/>
          </a:p>
        </p:txBody>
      </p:sp>
      <p:sp>
        <p:nvSpPr>
          <p:cNvPr id="15" name="Text Placeholder 14"/>
          <p:cNvSpPr>
            <a:spLocks noGrp="1"/>
          </p:cNvSpPr>
          <p:nvPr>
            <p:ph type="body" sz="quarter" idx="10"/>
          </p:nvPr>
        </p:nvSpPr>
        <p:spPr>
          <a:xfrm>
            <a:off x="760502" y="5422458"/>
            <a:ext cx="7124700" cy="946372"/>
          </a:xfrm>
        </p:spPr>
        <p:txBody>
          <a:bodyPr lIns="83111" tIns="41555" rIns="83111" bIns="41555"/>
          <a:lstStyle/>
          <a:p>
            <a:r>
              <a:rPr lang="en-US" dirty="0" smtClean="0"/>
              <a:t>Connectivity scheme depends on 2 main factors:</a:t>
            </a:r>
          </a:p>
          <a:p>
            <a:pPr lvl="1"/>
            <a:r>
              <a:rPr lang="en-US" dirty="0" smtClean="0"/>
              <a:t>Number of ports connected</a:t>
            </a:r>
          </a:p>
          <a:p>
            <a:pPr lvl="1"/>
            <a:r>
              <a:rPr lang="en-US" dirty="0" smtClean="0"/>
              <a:t>Bandwidth required</a:t>
            </a:r>
            <a:endParaRPr lang="en-US" dirty="0"/>
          </a:p>
        </p:txBody>
      </p:sp>
      <p:grpSp>
        <p:nvGrpSpPr>
          <p:cNvPr id="2" name="Group 22"/>
          <p:cNvGrpSpPr/>
          <p:nvPr/>
        </p:nvGrpSpPr>
        <p:grpSpPr>
          <a:xfrm>
            <a:off x="1611390" y="1227731"/>
            <a:ext cx="6074685" cy="3975517"/>
            <a:chOff x="-14068" y="1237957"/>
            <a:chExt cx="4684548" cy="3065756"/>
          </a:xfrm>
        </p:grpSpPr>
        <p:pic>
          <p:nvPicPr>
            <p:cNvPr id="50178" name="Picture 2"/>
            <p:cNvPicPr>
              <a:picLocks noChangeAspect="1" noChangeArrowheads="1"/>
            </p:cNvPicPr>
            <p:nvPr/>
          </p:nvPicPr>
          <p:blipFill>
            <a:blip r:embed="rId3" cstate="print"/>
            <a:srcRect/>
            <a:stretch>
              <a:fillRect/>
            </a:stretch>
          </p:blipFill>
          <p:spPr bwMode="auto">
            <a:xfrm>
              <a:off x="0" y="1237957"/>
              <a:ext cx="4670480" cy="3065756"/>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14068" y="4095207"/>
              <a:ext cx="3038622" cy="182162"/>
            </a:xfrm>
            <a:prstGeom prst="rect">
              <a:avLst/>
            </a:prstGeom>
            <a:noFill/>
          </p:spPr>
          <p:txBody>
            <a:bodyPr wrap="square" rtlCol="0">
              <a:spAutoFit/>
            </a:bodyPr>
            <a:lstStyle/>
            <a:p>
              <a:pPr>
                <a:lnSpc>
                  <a:spcPct val="85000"/>
                </a:lnSpc>
              </a:pPr>
              <a:r>
                <a:rPr lang="en-US" sz="1100" b="1" i="1" dirty="0" smtClean="0"/>
                <a:t>Source: British Telecom publications</a:t>
              </a:r>
            </a:p>
          </p:txBody>
        </p:sp>
        <p:sp>
          <p:nvSpPr>
            <p:cNvPr id="14" name="TextBox 13"/>
            <p:cNvSpPr txBox="1"/>
            <p:nvPr/>
          </p:nvSpPr>
          <p:spPr>
            <a:xfrm>
              <a:off x="1519311" y="1420838"/>
              <a:ext cx="2996418" cy="222511"/>
            </a:xfrm>
            <a:prstGeom prst="rect">
              <a:avLst/>
            </a:prstGeom>
            <a:noFill/>
          </p:spPr>
          <p:txBody>
            <a:bodyPr wrap="square" rtlCol="0">
              <a:spAutoFit/>
            </a:bodyPr>
            <a:lstStyle/>
            <a:p>
              <a:pPr algn="ctr">
                <a:lnSpc>
                  <a:spcPct val="85000"/>
                </a:lnSpc>
              </a:pPr>
              <a:r>
                <a:rPr lang="en-US" sz="1500" b="1" dirty="0" smtClean="0"/>
                <a:t>Enterprise Interconnect</a:t>
              </a:r>
            </a:p>
          </p:txBody>
        </p:sp>
      </p:gr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Summary </a:t>
            </a:r>
          </a:p>
        </p:txBody>
      </p:sp>
      <p:sp>
        <p:nvSpPr>
          <p:cNvPr id="2221059" name="Rectangle 3"/>
          <p:cNvSpPr>
            <a:spLocks noGrp="1" noChangeArrowheads="1"/>
          </p:cNvSpPr>
          <p:nvPr>
            <p:ph type="body" sz="quarter" idx="10"/>
          </p:nvPr>
        </p:nvSpPr>
        <p:spPr>
          <a:xfrm>
            <a:off x="402959" y="1131763"/>
            <a:ext cx="8331794" cy="5476857"/>
          </a:xfrm>
          <a:ln w="3175">
            <a:noFill/>
          </a:ln>
        </p:spPr>
        <p:txBody>
          <a:bodyPr/>
          <a:lstStyle/>
          <a:p>
            <a:r>
              <a:rPr lang="en-US" dirty="0" smtClean="0"/>
              <a:t>Generate </a:t>
            </a:r>
            <a:r>
              <a:rPr lang="en-US" dirty="0" smtClean="0">
                <a:solidFill>
                  <a:srgbClr val="FF6600"/>
                </a:solidFill>
              </a:rPr>
              <a:t>new revenue </a:t>
            </a:r>
            <a:r>
              <a:rPr lang="en-US" dirty="0" smtClean="0"/>
              <a:t>by</a:t>
            </a:r>
            <a:r>
              <a:rPr lang="en-US" dirty="0" smtClean="0">
                <a:solidFill>
                  <a:srgbClr val="FF6600"/>
                </a:solidFill>
              </a:rPr>
              <a:t> </a:t>
            </a:r>
            <a:r>
              <a:rPr lang="en-US" dirty="0" smtClean="0"/>
              <a:t>reaching larger and/or new markets</a:t>
            </a:r>
          </a:p>
          <a:p>
            <a:r>
              <a:rPr lang="en-US" dirty="0" smtClean="0"/>
              <a:t>Leverage Access infrastructure for </a:t>
            </a:r>
            <a:r>
              <a:rPr lang="en-US" dirty="0" smtClean="0">
                <a:solidFill>
                  <a:srgbClr val="FF6600"/>
                </a:solidFill>
              </a:rPr>
              <a:t>both L2 and L3 services</a:t>
            </a:r>
          </a:p>
          <a:p>
            <a:pPr lvl="1"/>
            <a:r>
              <a:rPr lang="en-US" i="1" dirty="0" smtClean="0">
                <a:solidFill>
                  <a:srgbClr val="0033CC"/>
                </a:solidFill>
              </a:rPr>
              <a:t>Most providers provide both L2 and L3 services; same Ethernet Access infrastructure can be used for both</a:t>
            </a:r>
          </a:p>
          <a:p>
            <a:r>
              <a:rPr lang="en-US" dirty="0" smtClean="0"/>
              <a:t>Reduce </a:t>
            </a:r>
            <a:r>
              <a:rPr lang="en-US" dirty="0" smtClean="0">
                <a:solidFill>
                  <a:srgbClr val="FF6600"/>
                </a:solidFill>
              </a:rPr>
              <a:t>operating costs </a:t>
            </a:r>
          </a:p>
          <a:p>
            <a:pPr lvl="1"/>
            <a:r>
              <a:rPr lang="en-US" i="1" dirty="0" smtClean="0">
                <a:solidFill>
                  <a:srgbClr val="0033CC"/>
                </a:solidFill>
              </a:rPr>
              <a:t>Enhanced service manageability across entire Service Life Cycle</a:t>
            </a:r>
          </a:p>
          <a:p>
            <a:r>
              <a:rPr lang="en-US" dirty="0" smtClean="0"/>
              <a:t>Reduce </a:t>
            </a:r>
            <a:r>
              <a:rPr lang="en-US" dirty="0" smtClean="0">
                <a:solidFill>
                  <a:srgbClr val="FF6600"/>
                </a:solidFill>
              </a:rPr>
              <a:t>capital costs</a:t>
            </a:r>
          </a:p>
          <a:p>
            <a:pPr lvl="1"/>
            <a:r>
              <a:rPr lang="en-US" i="1" dirty="0" smtClean="0">
                <a:solidFill>
                  <a:srgbClr val="0033CC"/>
                </a:solidFill>
              </a:rPr>
              <a:t>Optimized price/performance using RAD’s EtherAccess ASIC</a:t>
            </a:r>
            <a:endParaRPr lang="en-US" i="1" dirty="0" smtClean="0"/>
          </a:p>
          <a:p>
            <a:r>
              <a:rPr lang="en-US" dirty="0" smtClean="0">
                <a:solidFill>
                  <a:schemeClr val="tx1"/>
                </a:solidFill>
              </a:rPr>
              <a:t>Provide Ethernet service over </a:t>
            </a:r>
            <a:r>
              <a:rPr lang="en-US" dirty="0" smtClean="0">
                <a:solidFill>
                  <a:srgbClr val="FF6600"/>
                </a:solidFill>
              </a:rPr>
              <a:t>Copper, Fiber and Wireless </a:t>
            </a:r>
            <a:r>
              <a:rPr lang="en-US" dirty="0" smtClean="0">
                <a:solidFill>
                  <a:schemeClr val="tx1"/>
                </a:solidFill>
              </a:rPr>
              <a:t>last mile</a:t>
            </a:r>
          </a:p>
          <a:p>
            <a:pPr lvl="1"/>
            <a:r>
              <a:rPr lang="en-US" i="1" dirty="0" smtClean="0">
                <a:solidFill>
                  <a:srgbClr val="0033CC"/>
                </a:solidFill>
              </a:rPr>
              <a:t>Versatile last mile solution for Ethernet hand-off to the customer</a:t>
            </a:r>
            <a:endParaRPr lang="en-US" dirty="0" smtClean="0">
              <a:solidFill>
                <a:schemeClr val="tx1"/>
              </a:solidFill>
            </a:endParaRPr>
          </a:p>
          <a:p>
            <a:r>
              <a:rPr lang="en-US" dirty="0" smtClean="0">
                <a:solidFill>
                  <a:schemeClr val="tx1"/>
                </a:solidFill>
              </a:rPr>
              <a:t>Migrate </a:t>
            </a:r>
            <a:r>
              <a:rPr lang="en-US" dirty="0" smtClean="0">
                <a:solidFill>
                  <a:srgbClr val="FF6600"/>
                </a:solidFill>
              </a:rPr>
              <a:t>Legacy services to PSN</a:t>
            </a:r>
          </a:p>
          <a:p>
            <a:pPr lvl="1"/>
            <a:r>
              <a:rPr lang="en-US" i="1" dirty="0" smtClean="0">
                <a:solidFill>
                  <a:srgbClr val="0033CC"/>
                </a:solidFill>
              </a:rPr>
              <a:t>One PSN network and Single access link for Ethernet and Legacy services</a:t>
            </a:r>
            <a:endParaRPr lang="en-US"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21059">
                                            <p:txEl>
                                              <p:pRg st="0" end="0"/>
                                            </p:txEl>
                                          </p:spTgt>
                                        </p:tgtEl>
                                        <p:attrNameLst>
                                          <p:attrName>style.visibility</p:attrName>
                                        </p:attrNameLst>
                                      </p:cBhvr>
                                      <p:to>
                                        <p:strVal val="visible"/>
                                      </p:to>
                                    </p:set>
                                    <p:animEffect transition="in" filter="wipe(down)">
                                      <p:cBhvr>
                                        <p:cTn id="7" dur="500"/>
                                        <p:tgtEl>
                                          <p:spTgt spid="2221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21059">
                                            <p:txEl>
                                              <p:pRg st="1" end="1"/>
                                            </p:txEl>
                                          </p:spTgt>
                                        </p:tgtEl>
                                        <p:attrNameLst>
                                          <p:attrName>style.visibility</p:attrName>
                                        </p:attrNameLst>
                                      </p:cBhvr>
                                      <p:to>
                                        <p:strVal val="visible"/>
                                      </p:to>
                                    </p:set>
                                    <p:animEffect transition="in" filter="wipe(down)">
                                      <p:cBhvr>
                                        <p:cTn id="12" dur="500"/>
                                        <p:tgtEl>
                                          <p:spTgt spid="2221059">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221059">
                                            <p:txEl>
                                              <p:pRg st="2" end="2"/>
                                            </p:txEl>
                                          </p:spTgt>
                                        </p:tgtEl>
                                        <p:attrNameLst>
                                          <p:attrName>style.visibility</p:attrName>
                                        </p:attrNameLst>
                                      </p:cBhvr>
                                      <p:to>
                                        <p:strVal val="visible"/>
                                      </p:to>
                                    </p:set>
                                    <p:animEffect transition="in" filter="wipe(down)">
                                      <p:cBhvr>
                                        <p:cTn id="15" dur="500"/>
                                        <p:tgtEl>
                                          <p:spTgt spid="222105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221059">
                                            <p:txEl>
                                              <p:pRg st="3" end="3"/>
                                            </p:txEl>
                                          </p:spTgt>
                                        </p:tgtEl>
                                        <p:attrNameLst>
                                          <p:attrName>style.visibility</p:attrName>
                                        </p:attrNameLst>
                                      </p:cBhvr>
                                      <p:to>
                                        <p:strVal val="visible"/>
                                      </p:to>
                                    </p:set>
                                    <p:animEffect transition="in" filter="wipe(down)">
                                      <p:cBhvr>
                                        <p:cTn id="20" dur="500"/>
                                        <p:tgtEl>
                                          <p:spTgt spid="2221059">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221059">
                                            <p:txEl>
                                              <p:pRg st="4" end="4"/>
                                            </p:txEl>
                                          </p:spTgt>
                                        </p:tgtEl>
                                        <p:attrNameLst>
                                          <p:attrName>style.visibility</p:attrName>
                                        </p:attrNameLst>
                                      </p:cBhvr>
                                      <p:to>
                                        <p:strVal val="visible"/>
                                      </p:to>
                                    </p:set>
                                    <p:animEffect transition="in" filter="wipe(down)">
                                      <p:cBhvr>
                                        <p:cTn id="23" dur="500"/>
                                        <p:tgtEl>
                                          <p:spTgt spid="222105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221059">
                                            <p:txEl>
                                              <p:pRg st="5" end="5"/>
                                            </p:txEl>
                                          </p:spTgt>
                                        </p:tgtEl>
                                        <p:attrNameLst>
                                          <p:attrName>style.visibility</p:attrName>
                                        </p:attrNameLst>
                                      </p:cBhvr>
                                      <p:to>
                                        <p:strVal val="visible"/>
                                      </p:to>
                                    </p:set>
                                    <p:animEffect transition="in" filter="wipe(down)">
                                      <p:cBhvr>
                                        <p:cTn id="28" dur="500"/>
                                        <p:tgtEl>
                                          <p:spTgt spid="2221059">
                                            <p:txEl>
                                              <p:pRg st="5" end="5"/>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221059">
                                            <p:txEl>
                                              <p:pRg st="6" end="6"/>
                                            </p:txEl>
                                          </p:spTgt>
                                        </p:tgtEl>
                                        <p:attrNameLst>
                                          <p:attrName>style.visibility</p:attrName>
                                        </p:attrNameLst>
                                      </p:cBhvr>
                                      <p:to>
                                        <p:strVal val="visible"/>
                                      </p:to>
                                    </p:set>
                                    <p:animEffect transition="in" filter="wipe(down)">
                                      <p:cBhvr>
                                        <p:cTn id="31" dur="500"/>
                                        <p:tgtEl>
                                          <p:spTgt spid="2221059">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221059">
                                            <p:txEl>
                                              <p:pRg st="7" end="7"/>
                                            </p:txEl>
                                          </p:spTgt>
                                        </p:tgtEl>
                                        <p:attrNameLst>
                                          <p:attrName>style.visibility</p:attrName>
                                        </p:attrNameLst>
                                      </p:cBhvr>
                                      <p:to>
                                        <p:strVal val="visible"/>
                                      </p:to>
                                    </p:set>
                                    <p:animEffect transition="in" filter="wipe(down)">
                                      <p:cBhvr>
                                        <p:cTn id="36" dur="500"/>
                                        <p:tgtEl>
                                          <p:spTgt spid="2221059">
                                            <p:txEl>
                                              <p:pRg st="7" end="7"/>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221059">
                                            <p:txEl>
                                              <p:pRg st="8" end="8"/>
                                            </p:txEl>
                                          </p:spTgt>
                                        </p:tgtEl>
                                        <p:attrNameLst>
                                          <p:attrName>style.visibility</p:attrName>
                                        </p:attrNameLst>
                                      </p:cBhvr>
                                      <p:to>
                                        <p:strVal val="visible"/>
                                      </p:to>
                                    </p:set>
                                    <p:animEffect transition="in" filter="wipe(down)">
                                      <p:cBhvr>
                                        <p:cTn id="39" dur="500"/>
                                        <p:tgtEl>
                                          <p:spTgt spid="2221059">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221059">
                                            <p:txEl>
                                              <p:pRg st="9" end="9"/>
                                            </p:txEl>
                                          </p:spTgt>
                                        </p:tgtEl>
                                        <p:attrNameLst>
                                          <p:attrName>style.visibility</p:attrName>
                                        </p:attrNameLst>
                                      </p:cBhvr>
                                      <p:to>
                                        <p:strVal val="visible"/>
                                      </p:to>
                                    </p:set>
                                    <p:animEffect transition="in" filter="wipe(down)">
                                      <p:cBhvr>
                                        <p:cTn id="44" dur="500"/>
                                        <p:tgtEl>
                                          <p:spTgt spid="2221059">
                                            <p:txEl>
                                              <p:pRg st="9" end="9"/>
                                            </p:tx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221059">
                                            <p:txEl>
                                              <p:pRg st="10" end="10"/>
                                            </p:txEl>
                                          </p:spTgt>
                                        </p:tgtEl>
                                        <p:attrNameLst>
                                          <p:attrName>style.visibility</p:attrName>
                                        </p:attrNameLst>
                                      </p:cBhvr>
                                      <p:to>
                                        <p:strVal val="visible"/>
                                      </p:to>
                                    </p:set>
                                    <p:animEffect transition="in" filter="wipe(down)">
                                      <p:cBhvr>
                                        <p:cTn id="47" dur="500"/>
                                        <p:tgtEl>
                                          <p:spTgt spid="222105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105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TDM and PSN – Service Migration</a:t>
            </a:r>
          </a:p>
        </p:txBody>
      </p:sp>
      <p:sp>
        <p:nvSpPr>
          <p:cNvPr id="12" name="Freeform 9"/>
          <p:cNvSpPr>
            <a:spLocks/>
          </p:cNvSpPr>
          <p:nvPr/>
        </p:nvSpPr>
        <p:spPr bwMode="auto">
          <a:xfrm>
            <a:off x="4693715" y="3669586"/>
            <a:ext cx="23813" cy="647700"/>
          </a:xfrm>
          <a:custGeom>
            <a:avLst/>
            <a:gdLst/>
            <a:ahLst/>
            <a:cxnLst>
              <a:cxn ang="0">
                <a:pos x="8" y="0"/>
              </a:cxn>
              <a:cxn ang="0">
                <a:pos x="0" y="0"/>
              </a:cxn>
              <a:cxn ang="0">
                <a:pos x="0" y="408"/>
              </a:cxn>
              <a:cxn ang="0">
                <a:pos x="15" y="408"/>
              </a:cxn>
              <a:cxn ang="0">
                <a:pos x="15" y="0"/>
              </a:cxn>
              <a:cxn ang="0">
                <a:pos x="8" y="0"/>
              </a:cxn>
            </a:cxnLst>
            <a:rect l="0" t="0" r="r" b="b"/>
            <a:pathLst>
              <a:path w="15" h="408">
                <a:moveTo>
                  <a:pt x="8" y="0"/>
                </a:moveTo>
                <a:lnTo>
                  <a:pt x="0" y="0"/>
                </a:lnTo>
                <a:lnTo>
                  <a:pt x="0" y="408"/>
                </a:lnTo>
                <a:lnTo>
                  <a:pt x="15" y="408"/>
                </a:lnTo>
                <a:lnTo>
                  <a:pt x="15" y="0"/>
                </a:lnTo>
                <a:lnTo>
                  <a:pt x="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1501254" y="5162265"/>
            <a:ext cx="9144000" cy="646331"/>
          </a:xfrm>
          <a:prstGeom prst="rect">
            <a:avLst/>
          </a:prstGeom>
        </p:spPr>
        <p:txBody>
          <a:bodyPr wrap="square">
            <a:spAutoFit/>
          </a:bodyPr>
          <a:lstStyle/>
          <a:p>
            <a:pPr algn="ctr"/>
            <a:r>
              <a:rPr lang="en-US" sz="3600" dirty="0" smtClean="0">
                <a:solidFill>
                  <a:schemeClr val="bg1"/>
                </a:solidFill>
                <a:latin typeface="+mj-lt"/>
              </a:rPr>
              <a:t>Target Application </a:t>
            </a:r>
            <a:endParaRPr lang="en-US" sz="3600" dirty="0">
              <a:solidFill>
                <a:schemeClr val="bg1"/>
              </a:solidFill>
              <a:latin typeface="+mj-lt"/>
            </a:endParaRPr>
          </a:p>
        </p:txBody>
      </p:sp>
      <p:cxnSp>
        <p:nvCxnSpPr>
          <p:cNvPr id="10" name="Straight Connector 9"/>
          <p:cNvCxnSpPr/>
          <p:nvPr/>
        </p:nvCxnSpPr>
        <p:spPr>
          <a:xfrm>
            <a:off x="0" y="1846907"/>
            <a:ext cx="9144000" cy="2"/>
          </a:xfrm>
          <a:prstGeom prst="line">
            <a:avLst/>
          </a:prstGeom>
          <a:ln w="57150">
            <a:solidFill>
              <a:schemeClr val="bg1"/>
            </a:solidFill>
          </a:ln>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a:off x="0" y="3322622"/>
            <a:ext cx="9144000" cy="2"/>
          </a:xfrm>
          <a:prstGeom prst="line">
            <a:avLst/>
          </a:prstGeom>
          <a:ln w="57150">
            <a:solidFill>
              <a:schemeClr val="bg1"/>
            </a:solidFill>
          </a:ln>
        </p:spPr>
        <p:style>
          <a:lnRef idx="3">
            <a:schemeClr val="dk1"/>
          </a:lnRef>
          <a:fillRef idx="0">
            <a:schemeClr val="dk1"/>
          </a:fillRef>
          <a:effectRef idx="2">
            <a:schemeClr val="dk1"/>
          </a:effectRef>
          <a:fontRef idx="minor">
            <a:schemeClr val="tx1"/>
          </a:fontRef>
        </p:style>
      </p:cxnSp>
      <p:pic>
        <p:nvPicPr>
          <p:cNvPr id="18" name="Picture 9" descr="crowd.jpg"/>
          <p:cNvPicPr>
            <a:picLocks noChangeAspect="1"/>
          </p:cNvPicPr>
          <p:nvPr/>
        </p:nvPicPr>
        <p:blipFill>
          <a:blip r:embed="rId3" cstate="screen"/>
          <a:srcRect/>
          <a:stretch>
            <a:fillRect/>
          </a:stretch>
        </p:blipFill>
        <p:spPr bwMode="auto">
          <a:xfrm>
            <a:off x="-1" y="0"/>
            <a:ext cx="9144001" cy="6858000"/>
          </a:xfrm>
          <a:prstGeom prst="rect">
            <a:avLst/>
          </a:prstGeom>
          <a:noFill/>
          <a:ln w="9525">
            <a:noFill/>
            <a:miter lim="800000"/>
            <a:headEnd/>
            <a:tailEnd/>
          </a:ln>
        </p:spPr>
      </p:pic>
      <p:grpSp>
        <p:nvGrpSpPr>
          <p:cNvPr id="19" name="Group 18"/>
          <p:cNvGrpSpPr/>
          <p:nvPr/>
        </p:nvGrpSpPr>
        <p:grpSpPr>
          <a:xfrm>
            <a:off x="777619" y="2349077"/>
            <a:ext cx="3576320" cy="503685"/>
            <a:chOff x="0" y="354647"/>
            <a:chExt cx="3576320" cy="503685"/>
          </a:xfrm>
        </p:grpSpPr>
        <p:sp>
          <p:nvSpPr>
            <p:cNvPr id="20" name="Rounded Rectangle 19"/>
            <p:cNvSpPr/>
            <p:nvPr/>
          </p:nvSpPr>
          <p:spPr>
            <a:xfrm>
              <a:off x="0" y="354647"/>
              <a:ext cx="3576320" cy="503685"/>
            </a:xfrm>
            <a:prstGeom prst="roundRect">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21" name="Rounded Rectangle 4"/>
            <p:cNvSpPr/>
            <p:nvPr/>
          </p:nvSpPr>
          <p:spPr>
            <a:xfrm>
              <a:off x="24588" y="379235"/>
              <a:ext cx="3527144" cy="454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dirty="0" smtClean="0"/>
                <a:t>Target Application </a:t>
              </a:r>
              <a:endParaRPr lang="en-US" sz="2100" kern="1200" dirty="0"/>
            </a:p>
          </p:txBody>
        </p:sp>
      </p:grpSp>
      <p:grpSp>
        <p:nvGrpSpPr>
          <p:cNvPr id="22" name="Group 21"/>
          <p:cNvGrpSpPr/>
          <p:nvPr/>
        </p:nvGrpSpPr>
        <p:grpSpPr>
          <a:xfrm>
            <a:off x="777619" y="2913242"/>
            <a:ext cx="3576320" cy="503685"/>
            <a:chOff x="0" y="918812"/>
            <a:chExt cx="3576320" cy="503685"/>
          </a:xfrm>
        </p:grpSpPr>
        <p:sp>
          <p:nvSpPr>
            <p:cNvPr id="25" name="Rounded Rectangle 24"/>
            <p:cNvSpPr/>
            <p:nvPr/>
          </p:nvSpPr>
          <p:spPr>
            <a:xfrm>
              <a:off x="0" y="918812"/>
              <a:ext cx="3576320" cy="503685"/>
            </a:xfrm>
            <a:prstGeom prst="roundRect">
              <a:avLst/>
            </a:prstGeom>
          </p:spPr>
          <p:style>
            <a:lnRef idx="0">
              <a:schemeClr val="lt1">
                <a:hueOff val="0"/>
                <a:satOff val="0"/>
                <a:lumOff val="0"/>
                <a:alphaOff val="0"/>
              </a:schemeClr>
            </a:lnRef>
            <a:fillRef idx="3">
              <a:schemeClr val="accent2">
                <a:hueOff val="1170380"/>
                <a:satOff val="-1460"/>
                <a:lumOff val="343"/>
                <a:alphaOff val="0"/>
              </a:schemeClr>
            </a:fillRef>
            <a:effectRef idx="3">
              <a:schemeClr val="accent2">
                <a:hueOff val="1170380"/>
                <a:satOff val="-1460"/>
                <a:lumOff val="343"/>
                <a:alphaOff val="0"/>
              </a:schemeClr>
            </a:effectRef>
            <a:fontRef idx="minor">
              <a:schemeClr val="lt1"/>
            </a:fontRef>
          </p:style>
        </p:sp>
        <p:sp>
          <p:nvSpPr>
            <p:cNvPr id="26" name="Rounded Rectangle 6"/>
            <p:cNvSpPr/>
            <p:nvPr/>
          </p:nvSpPr>
          <p:spPr>
            <a:xfrm>
              <a:off x="24588" y="943400"/>
              <a:ext cx="3527144" cy="454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defTabSz="933450">
                <a:lnSpc>
                  <a:spcPct val="90000"/>
                </a:lnSpc>
                <a:spcAft>
                  <a:spcPct val="35000"/>
                </a:spcAft>
              </a:pPr>
              <a:r>
                <a:rPr lang="en-US" sz="2100" dirty="0" smtClean="0"/>
                <a:t>Widespread Services </a:t>
              </a:r>
              <a:endParaRPr lang="en-US" sz="2100" kern="1200" dirty="0" smtClean="0"/>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Market Segments</a:t>
            </a:r>
          </a:p>
        </p:txBody>
      </p:sp>
      <p:graphicFrame>
        <p:nvGraphicFramePr>
          <p:cNvPr id="6" name="Content Placeholder 5"/>
          <p:cNvGraphicFramePr>
            <a:graphicFrameLocks noGrp="1"/>
          </p:cNvGraphicFramePr>
          <p:nvPr>
            <p:ph idx="4294967295"/>
          </p:nvPr>
        </p:nvGraphicFramePr>
        <p:xfrm>
          <a:off x="358564" y="1215694"/>
          <a:ext cx="8485187" cy="5403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0" name="Straight Connector 99"/>
          <p:cNvCxnSpPr/>
          <p:nvPr/>
        </p:nvCxnSpPr>
        <p:spPr>
          <a:xfrm rot="5400000">
            <a:off x="4808755" y="3561246"/>
            <a:ext cx="548640" cy="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87" name="Rectangle 57"/>
          <p:cNvSpPr>
            <a:spLocks noGrp="1" noChangeArrowheads="1"/>
          </p:cNvSpPr>
          <p:nvPr>
            <p:ph type="title"/>
          </p:nvPr>
        </p:nvSpPr>
        <p:spPr/>
        <p:txBody>
          <a:bodyPr/>
          <a:lstStyle/>
          <a:p>
            <a:pPr eaLnBrk="1" hangingPunct="1"/>
            <a:r>
              <a:rPr lang="en-US" dirty="0" smtClean="0">
                <a:latin typeface="+mn-lt"/>
              </a:rPr>
              <a:t>Retail Business Services</a:t>
            </a:r>
            <a:endParaRPr lang="en-US" u="sng" dirty="0" smtClean="0">
              <a:latin typeface="+mn-lt"/>
            </a:endParaRPr>
          </a:p>
        </p:txBody>
      </p:sp>
      <p:sp>
        <p:nvSpPr>
          <p:cNvPr id="115" name="Text Placeholder 114"/>
          <p:cNvSpPr>
            <a:spLocks noGrp="1"/>
          </p:cNvSpPr>
          <p:nvPr>
            <p:ph type="body" sz="quarter" idx="10"/>
          </p:nvPr>
        </p:nvSpPr>
        <p:spPr>
          <a:xfrm>
            <a:off x="762000" y="1494264"/>
            <a:ext cx="5715000" cy="3642360"/>
          </a:xfrm>
        </p:spPr>
        <p:txBody>
          <a:bodyPr/>
          <a:lstStyle/>
          <a:p>
            <a:r>
              <a:rPr lang="en-US" sz="2000" dirty="0" smtClean="0"/>
              <a:t>Managed CPE with Fiber and copper uplinks</a:t>
            </a:r>
          </a:p>
          <a:p>
            <a:r>
              <a:rPr lang="en-US" sz="2000" dirty="0" smtClean="0"/>
              <a:t>L2 access solution supporting:</a:t>
            </a:r>
          </a:p>
          <a:p>
            <a:pPr lvl="1"/>
            <a:r>
              <a:rPr lang="en-US" sz="1800" dirty="0" smtClean="0"/>
              <a:t>L2 based office interconnections</a:t>
            </a:r>
          </a:p>
          <a:p>
            <a:pPr lvl="1"/>
            <a:r>
              <a:rPr lang="en-US" sz="1800" dirty="0" smtClean="0"/>
              <a:t>L2 access to L3 VPN</a:t>
            </a:r>
          </a:p>
          <a:p>
            <a:r>
              <a:rPr lang="en-US" sz="2000" dirty="0" smtClean="0"/>
              <a:t>Flow-based differentiated </a:t>
            </a:r>
            <a:br>
              <a:rPr lang="en-US" sz="2000" dirty="0" smtClean="0"/>
            </a:br>
            <a:r>
              <a:rPr lang="en-US" sz="2000" dirty="0" smtClean="0"/>
              <a:t>services</a:t>
            </a:r>
          </a:p>
          <a:p>
            <a:pPr lvl="1"/>
            <a:r>
              <a:rPr lang="en-US" sz="1800" dirty="0" smtClean="0"/>
              <a:t>Up to 8 classes of service</a:t>
            </a:r>
          </a:p>
          <a:p>
            <a:r>
              <a:rPr lang="en-US" sz="2000" dirty="0" smtClean="0"/>
              <a:t>SLA assurance with shaping </a:t>
            </a:r>
            <a:br>
              <a:rPr lang="en-US" sz="2000" dirty="0" smtClean="0"/>
            </a:br>
            <a:r>
              <a:rPr lang="en-US" sz="2000" dirty="0" smtClean="0"/>
              <a:t>per EVC and </a:t>
            </a:r>
            <a:r>
              <a:rPr lang="en-US" sz="2000" dirty="0" err="1" smtClean="0"/>
              <a:t>EVC.CoS</a:t>
            </a:r>
            <a:r>
              <a:rPr lang="en-US" sz="2000" dirty="0" smtClean="0"/>
              <a:t/>
            </a:r>
            <a:br>
              <a:rPr lang="en-US" sz="2000" dirty="0" smtClean="0"/>
            </a:br>
            <a:endParaRPr lang="en-US" sz="2000" dirty="0"/>
          </a:p>
        </p:txBody>
      </p:sp>
      <p:cxnSp>
        <p:nvCxnSpPr>
          <p:cNvPr id="205" name="Straight Connector 204"/>
          <p:cNvCxnSpPr/>
          <p:nvPr/>
        </p:nvCxnSpPr>
        <p:spPr>
          <a:xfrm>
            <a:off x="2607847" y="6897795"/>
            <a:ext cx="5347063" cy="0"/>
          </a:xfrm>
          <a:prstGeom prst="line">
            <a:avLst/>
          </a:prstGeom>
          <a:ln w="127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6" name="AutoShape 23"/>
          <p:cNvSpPr>
            <a:spLocks noChangeArrowheads="1"/>
          </p:cNvSpPr>
          <p:nvPr/>
        </p:nvSpPr>
        <p:spPr bwMode="auto">
          <a:xfrm>
            <a:off x="6958361" y="2394912"/>
            <a:ext cx="1895714" cy="3983586"/>
          </a:xfrm>
          <a:prstGeom prst="roundRect">
            <a:avLst>
              <a:gd name="adj" fmla="val 16667"/>
            </a:avLst>
          </a:prstGeom>
          <a:gradFill rotWithShape="1">
            <a:gsLst>
              <a:gs pos="0">
                <a:schemeClr val="bg1"/>
              </a:gs>
              <a:gs pos="100000">
                <a:srgbClr val="B7D9E5"/>
              </a:gs>
            </a:gsLst>
            <a:lin ang="5400000" scaled="1"/>
          </a:gradFill>
          <a:ln w="12700">
            <a:solidFill>
              <a:srgbClr val="84BDD6"/>
            </a:solidFill>
            <a:round/>
            <a:headEnd/>
            <a:tailEnd/>
          </a:ln>
          <a:effectLst/>
        </p:spPr>
        <p:txBody>
          <a:bodyPr wrap="none" lIns="91374" tIns="45688" rIns="91374" bIns="45688" anchor="ctr"/>
          <a:lstStyle/>
          <a:p>
            <a:pPr algn="ctr"/>
            <a:endParaRPr lang="en-US" b="1">
              <a:latin typeface="+mn-lt"/>
            </a:endParaRPr>
          </a:p>
        </p:txBody>
      </p:sp>
      <p:sp>
        <p:nvSpPr>
          <p:cNvPr id="5" name="Freeform 20"/>
          <p:cNvSpPr>
            <a:spLocks/>
          </p:cNvSpPr>
          <p:nvPr/>
        </p:nvSpPr>
        <p:spPr bwMode="auto">
          <a:xfrm>
            <a:off x="4664863" y="3557082"/>
            <a:ext cx="1872343" cy="1589314"/>
          </a:xfrm>
          <a:custGeom>
            <a:avLst/>
            <a:gdLst>
              <a:gd name="T0" fmla="*/ 786968157 w 1020"/>
              <a:gd name="T1" fmla="*/ 1982016351 h 783"/>
              <a:gd name="T2" fmla="*/ 414586169 w 1020"/>
              <a:gd name="T3" fmla="*/ 2024987375 h 783"/>
              <a:gd name="T4" fmla="*/ 116679802 w 1020"/>
              <a:gd name="T5" fmla="*/ 1858476296 h 783"/>
              <a:gd name="T6" fmla="*/ 2483052 w 1020"/>
              <a:gd name="T7" fmla="*/ 1482484344 h 783"/>
              <a:gd name="T8" fmla="*/ 96820098 w 1020"/>
              <a:gd name="T9" fmla="*/ 1170947699 h 783"/>
              <a:gd name="T10" fmla="*/ 240807180 w 1020"/>
              <a:gd name="T11" fmla="*/ 1074264534 h 783"/>
              <a:gd name="T12" fmla="*/ 295423268 w 1020"/>
              <a:gd name="T13" fmla="*/ 1036664888 h 783"/>
              <a:gd name="T14" fmla="*/ 310318421 w 1020"/>
              <a:gd name="T15" fmla="*/ 972208353 h 783"/>
              <a:gd name="T16" fmla="*/ 290458742 w 1020"/>
              <a:gd name="T17" fmla="*/ 848668093 h 783"/>
              <a:gd name="T18" fmla="*/ 290458742 w 1020"/>
              <a:gd name="T19" fmla="*/ 703642526 h 783"/>
              <a:gd name="T20" fmla="*/ 384795764 w 1020"/>
              <a:gd name="T21" fmla="*/ 558616960 h 783"/>
              <a:gd name="T22" fmla="*/ 548644126 w 1020"/>
              <a:gd name="T23" fmla="*/ 472676551 h 783"/>
              <a:gd name="T24" fmla="*/ 712492389 w 1020"/>
              <a:gd name="T25" fmla="*/ 445819661 h 783"/>
              <a:gd name="T26" fmla="*/ 782003631 w 1020"/>
              <a:gd name="T27" fmla="*/ 418962668 h 783"/>
              <a:gd name="T28" fmla="*/ 791932683 w 1020"/>
              <a:gd name="T29" fmla="*/ 311536748 h 783"/>
              <a:gd name="T30" fmla="*/ 861444121 w 1020"/>
              <a:gd name="T31" fmla="*/ 204110776 h 783"/>
              <a:gd name="T32" fmla="*/ 970676296 w 1020"/>
              <a:gd name="T33" fmla="*/ 150396996 h 783"/>
              <a:gd name="T34" fmla="*/ 1104734253 w 1020"/>
              <a:gd name="T35" fmla="*/ 139654240 h 783"/>
              <a:gd name="T36" fmla="*/ 1159350341 w 1020"/>
              <a:gd name="T37" fmla="*/ 150396996 h 783"/>
              <a:gd name="T38" fmla="*/ 1174245494 w 1020"/>
              <a:gd name="T39" fmla="*/ 118168728 h 783"/>
              <a:gd name="T40" fmla="*/ 1238792210 w 1020"/>
              <a:gd name="T41" fmla="*/ 48342415 h 783"/>
              <a:gd name="T42" fmla="*/ 1348024385 w 1020"/>
              <a:gd name="T43" fmla="*/ 10742759 h 783"/>
              <a:gd name="T44" fmla="*/ 1521803276 w 1020"/>
              <a:gd name="T45" fmla="*/ 10742759 h 783"/>
              <a:gd name="T46" fmla="*/ 1645930605 w 1020"/>
              <a:gd name="T47" fmla="*/ 69827940 h 783"/>
              <a:gd name="T48" fmla="*/ 1765093802 w 1020"/>
              <a:gd name="T49" fmla="*/ 161139752 h 783"/>
              <a:gd name="T50" fmla="*/ 1814743789 w 1020"/>
              <a:gd name="T51" fmla="*/ 295422614 h 783"/>
              <a:gd name="T52" fmla="*/ 1824674416 w 1020"/>
              <a:gd name="T53" fmla="*/ 365250528 h 783"/>
              <a:gd name="T54" fmla="*/ 1904116285 w 1020"/>
              <a:gd name="T55" fmla="*/ 359879150 h 783"/>
              <a:gd name="T56" fmla="*/ 2018312987 w 1020"/>
              <a:gd name="T57" fmla="*/ 402848534 h 783"/>
              <a:gd name="T58" fmla="*/ 2142440316 w 1020"/>
              <a:gd name="T59" fmla="*/ 537131448 h 783"/>
              <a:gd name="T60" fmla="*/ 2147483647 w 1020"/>
              <a:gd name="T61" fmla="*/ 698271148 h 783"/>
              <a:gd name="T62" fmla="*/ 2147483647 w 1020"/>
              <a:gd name="T63" fmla="*/ 870153810 h 783"/>
              <a:gd name="T64" fmla="*/ 2147483647 w 1020"/>
              <a:gd name="T65" fmla="*/ 1004436620 h 783"/>
              <a:gd name="T66" fmla="*/ 2147483647 w 1020"/>
              <a:gd name="T67" fmla="*/ 1031293510 h 783"/>
              <a:gd name="T68" fmla="*/ 2147483647 w 1020"/>
              <a:gd name="T69" fmla="*/ 1111862541 h 783"/>
              <a:gd name="T70" fmla="*/ 2147483647 w 1020"/>
              <a:gd name="T71" fmla="*/ 1230031218 h 783"/>
              <a:gd name="T72" fmla="*/ 2147483647 w 1020"/>
              <a:gd name="T73" fmla="*/ 1375058424 h 783"/>
              <a:gd name="T74" fmla="*/ 2147483647 w 1020"/>
              <a:gd name="T75" fmla="*/ 1611395777 h 783"/>
              <a:gd name="T76" fmla="*/ 2147483647 w 1020"/>
              <a:gd name="T77" fmla="*/ 1718822108 h 783"/>
              <a:gd name="T78" fmla="*/ 2147483647 w 1020"/>
              <a:gd name="T79" fmla="*/ 1729564864 h 783"/>
              <a:gd name="T80" fmla="*/ 2147483647 w 1020"/>
              <a:gd name="T81" fmla="*/ 1761793132 h 783"/>
              <a:gd name="T82" fmla="*/ 2147483647 w 1020"/>
              <a:gd name="T83" fmla="*/ 1831619406 h 783"/>
              <a:gd name="T84" fmla="*/ 2077893600 w 1020"/>
              <a:gd name="T85" fmla="*/ 1933675588 h 783"/>
              <a:gd name="T86" fmla="*/ 1973627526 w 1020"/>
              <a:gd name="T87" fmla="*/ 2003501863 h 783"/>
              <a:gd name="T88" fmla="*/ 1789918008 w 1020"/>
              <a:gd name="T89" fmla="*/ 2008873241 h 783"/>
              <a:gd name="T90" fmla="*/ 1660826153 w 1020"/>
              <a:gd name="T91" fmla="*/ 1955161100 h 783"/>
              <a:gd name="T92" fmla="*/ 1616140298 w 1020"/>
              <a:gd name="T93" fmla="*/ 1906818698 h 783"/>
              <a:gd name="T94" fmla="*/ 1576419364 w 1020"/>
              <a:gd name="T95" fmla="*/ 1896075942 h 783"/>
              <a:gd name="T96" fmla="*/ 1556558109 w 1020"/>
              <a:gd name="T97" fmla="*/ 1933675588 h 783"/>
              <a:gd name="T98" fmla="*/ 1447325933 w 1020"/>
              <a:gd name="T99" fmla="*/ 2019615997 h 783"/>
              <a:gd name="T100" fmla="*/ 1238792210 w 1020"/>
              <a:gd name="T101" fmla="*/ 2094815289 h 783"/>
              <a:gd name="T102" fmla="*/ 1035223012 w 1020"/>
              <a:gd name="T103" fmla="*/ 2073329777 h 783"/>
              <a:gd name="T104" fmla="*/ 886269902 w 1020"/>
              <a:gd name="T105" fmla="*/ 2019615997 h 783"/>
              <a:gd name="T106" fmla="*/ 786968157 w 1020"/>
              <a:gd name="T107" fmla="*/ 1982016351 h 7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20"/>
              <a:gd name="T163" fmla="*/ 0 h 783"/>
              <a:gd name="T164" fmla="*/ 1020 w 1020"/>
              <a:gd name="T165" fmla="*/ 783 h 7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20" h="783">
                <a:moveTo>
                  <a:pt x="317" y="738"/>
                </a:moveTo>
                <a:cubicBezTo>
                  <a:pt x="285" y="738"/>
                  <a:pt x="212" y="762"/>
                  <a:pt x="167" y="754"/>
                </a:cubicBezTo>
                <a:cubicBezTo>
                  <a:pt x="122" y="746"/>
                  <a:pt x="75" y="726"/>
                  <a:pt x="47" y="692"/>
                </a:cubicBezTo>
                <a:cubicBezTo>
                  <a:pt x="19" y="658"/>
                  <a:pt x="2" y="595"/>
                  <a:pt x="1" y="552"/>
                </a:cubicBezTo>
                <a:cubicBezTo>
                  <a:pt x="0" y="509"/>
                  <a:pt x="23" y="461"/>
                  <a:pt x="39" y="436"/>
                </a:cubicBezTo>
                <a:cubicBezTo>
                  <a:pt x="55" y="411"/>
                  <a:pt x="84" y="408"/>
                  <a:pt x="97" y="400"/>
                </a:cubicBezTo>
                <a:cubicBezTo>
                  <a:pt x="110" y="392"/>
                  <a:pt x="114" y="392"/>
                  <a:pt x="119" y="386"/>
                </a:cubicBezTo>
                <a:cubicBezTo>
                  <a:pt x="124" y="380"/>
                  <a:pt x="125" y="374"/>
                  <a:pt x="125" y="362"/>
                </a:cubicBezTo>
                <a:cubicBezTo>
                  <a:pt x="125" y="350"/>
                  <a:pt x="118" y="333"/>
                  <a:pt x="117" y="316"/>
                </a:cubicBezTo>
                <a:cubicBezTo>
                  <a:pt x="116" y="299"/>
                  <a:pt x="111" y="280"/>
                  <a:pt x="117" y="262"/>
                </a:cubicBezTo>
                <a:cubicBezTo>
                  <a:pt x="123" y="244"/>
                  <a:pt x="138" y="222"/>
                  <a:pt x="155" y="208"/>
                </a:cubicBezTo>
                <a:cubicBezTo>
                  <a:pt x="172" y="194"/>
                  <a:pt x="199" y="183"/>
                  <a:pt x="221" y="176"/>
                </a:cubicBezTo>
                <a:cubicBezTo>
                  <a:pt x="243" y="169"/>
                  <a:pt x="271" y="169"/>
                  <a:pt x="287" y="166"/>
                </a:cubicBezTo>
                <a:cubicBezTo>
                  <a:pt x="303" y="163"/>
                  <a:pt x="310" y="164"/>
                  <a:pt x="315" y="156"/>
                </a:cubicBezTo>
                <a:cubicBezTo>
                  <a:pt x="320" y="148"/>
                  <a:pt x="314" y="129"/>
                  <a:pt x="319" y="116"/>
                </a:cubicBezTo>
                <a:cubicBezTo>
                  <a:pt x="324" y="103"/>
                  <a:pt x="335" y="86"/>
                  <a:pt x="347" y="76"/>
                </a:cubicBezTo>
                <a:cubicBezTo>
                  <a:pt x="359" y="66"/>
                  <a:pt x="375" y="60"/>
                  <a:pt x="391" y="56"/>
                </a:cubicBezTo>
                <a:cubicBezTo>
                  <a:pt x="407" y="52"/>
                  <a:pt x="432" y="52"/>
                  <a:pt x="445" y="52"/>
                </a:cubicBezTo>
                <a:cubicBezTo>
                  <a:pt x="458" y="52"/>
                  <a:pt x="462" y="57"/>
                  <a:pt x="467" y="56"/>
                </a:cubicBezTo>
                <a:cubicBezTo>
                  <a:pt x="472" y="55"/>
                  <a:pt x="468" y="50"/>
                  <a:pt x="473" y="44"/>
                </a:cubicBezTo>
                <a:cubicBezTo>
                  <a:pt x="478" y="38"/>
                  <a:pt x="487" y="25"/>
                  <a:pt x="499" y="18"/>
                </a:cubicBezTo>
                <a:cubicBezTo>
                  <a:pt x="511" y="11"/>
                  <a:pt x="524" y="6"/>
                  <a:pt x="543" y="4"/>
                </a:cubicBezTo>
                <a:cubicBezTo>
                  <a:pt x="562" y="2"/>
                  <a:pt x="593" y="0"/>
                  <a:pt x="613" y="4"/>
                </a:cubicBezTo>
                <a:cubicBezTo>
                  <a:pt x="633" y="8"/>
                  <a:pt x="647" y="17"/>
                  <a:pt x="663" y="26"/>
                </a:cubicBezTo>
                <a:cubicBezTo>
                  <a:pt x="679" y="35"/>
                  <a:pt x="700" y="46"/>
                  <a:pt x="711" y="60"/>
                </a:cubicBezTo>
                <a:cubicBezTo>
                  <a:pt x="722" y="74"/>
                  <a:pt x="727" y="97"/>
                  <a:pt x="731" y="110"/>
                </a:cubicBezTo>
                <a:cubicBezTo>
                  <a:pt x="735" y="123"/>
                  <a:pt x="729" y="132"/>
                  <a:pt x="735" y="136"/>
                </a:cubicBezTo>
                <a:cubicBezTo>
                  <a:pt x="741" y="140"/>
                  <a:pt x="754" y="132"/>
                  <a:pt x="767" y="134"/>
                </a:cubicBezTo>
                <a:cubicBezTo>
                  <a:pt x="780" y="136"/>
                  <a:pt x="797" y="139"/>
                  <a:pt x="813" y="150"/>
                </a:cubicBezTo>
                <a:cubicBezTo>
                  <a:pt x="829" y="161"/>
                  <a:pt x="849" y="182"/>
                  <a:pt x="863" y="200"/>
                </a:cubicBezTo>
                <a:cubicBezTo>
                  <a:pt x="877" y="218"/>
                  <a:pt x="892" y="240"/>
                  <a:pt x="899" y="260"/>
                </a:cubicBezTo>
                <a:cubicBezTo>
                  <a:pt x="906" y="280"/>
                  <a:pt x="909" y="305"/>
                  <a:pt x="905" y="324"/>
                </a:cubicBezTo>
                <a:cubicBezTo>
                  <a:pt x="901" y="343"/>
                  <a:pt x="873" y="364"/>
                  <a:pt x="873" y="374"/>
                </a:cubicBezTo>
                <a:cubicBezTo>
                  <a:pt x="873" y="384"/>
                  <a:pt x="892" y="377"/>
                  <a:pt x="907" y="384"/>
                </a:cubicBezTo>
                <a:cubicBezTo>
                  <a:pt x="922" y="391"/>
                  <a:pt x="947" y="402"/>
                  <a:pt x="963" y="414"/>
                </a:cubicBezTo>
                <a:cubicBezTo>
                  <a:pt x="979" y="426"/>
                  <a:pt x="996" y="442"/>
                  <a:pt x="1005" y="458"/>
                </a:cubicBezTo>
                <a:cubicBezTo>
                  <a:pt x="1014" y="474"/>
                  <a:pt x="1020" y="488"/>
                  <a:pt x="1017" y="512"/>
                </a:cubicBezTo>
                <a:cubicBezTo>
                  <a:pt x="1014" y="536"/>
                  <a:pt x="998" y="579"/>
                  <a:pt x="987" y="600"/>
                </a:cubicBezTo>
                <a:cubicBezTo>
                  <a:pt x="976" y="621"/>
                  <a:pt x="964" y="633"/>
                  <a:pt x="953" y="640"/>
                </a:cubicBezTo>
                <a:cubicBezTo>
                  <a:pt x="942" y="647"/>
                  <a:pt x="930" y="641"/>
                  <a:pt x="919" y="644"/>
                </a:cubicBezTo>
                <a:cubicBezTo>
                  <a:pt x="908" y="647"/>
                  <a:pt x="898" y="650"/>
                  <a:pt x="889" y="656"/>
                </a:cubicBezTo>
                <a:cubicBezTo>
                  <a:pt x="880" y="662"/>
                  <a:pt x="876" y="671"/>
                  <a:pt x="867" y="682"/>
                </a:cubicBezTo>
                <a:cubicBezTo>
                  <a:pt x="858" y="693"/>
                  <a:pt x="849" y="709"/>
                  <a:pt x="837" y="720"/>
                </a:cubicBezTo>
                <a:cubicBezTo>
                  <a:pt x="825" y="731"/>
                  <a:pt x="814" y="741"/>
                  <a:pt x="795" y="746"/>
                </a:cubicBezTo>
                <a:cubicBezTo>
                  <a:pt x="776" y="751"/>
                  <a:pt x="742" y="751"/>
                  <a:pt x="721" y="748"/>
                </a:cubicBezTo>
                <a:cubicBezTo>
                  <a:pt x="700" y="745"/>
                  <a:pt x="681" y="734"/>
                  <a:pt x="669" y="728"/>
                </a:cubicBezTo>
                <a:cubicBezTo>
                  <a:pt x="657" y="722"/>
                  <a:pt x="657" y="714"/>
                  <a:pt x="651" y="710"/>
                </a:cubicBezTo>
                <a:cubicBezTo>
                  <a:pt x="645" y="706"/>
                  <a:pt x="639" y="704"/>
                  <a:pt x="635" y="706"/>
                </a:cubicBezTo>
                <a:cubicBezTo>
                  <a:pt x="631" y="708"/>
                  <a:pt x="636" y="712"/>
                  <a:pt x="627" y="720"/>
                </a:cubicBezTo>
                <a:cubicBezTo>
                  <a:pt x="618" y="728"/>
                  <a:pt x="604" y="742"/>
                  <a:pt x="583" y="752"/>
                </a:cubicBezTo>
                <a:cubicBezTo>
                  <a:pt x="562" y="762"/>
                  <a:pt x="527" y="777"/>
                  <a:pt x="499" y="780"/>
                </a:cubicBezTo>
                <a:cubicBezTo>
                  <a:pt x="471" y="783"/>
                  <a:pt x="441" y="777"/>
                  <a:pt x="417" y="772"/>
                </a:cubicBezTo>
                <a:cubicBezTo>
                  <a:pt x="393" y="767"/>
                  <a:pt x="372" y="757"/>
                  <a:pt x="357" y="752"/>
                </a:cubicBezTo>
                <a:cubicBezTo>
                  <a:pt x="342" y="747"/>
                  <a:pt x="349" y="738"/>
                  <a:pt x="317" y="738"/>
                </a:cubicBezTo>
                <a:close/>
              </a:path>
            </a:pathLst>
          </a:custGeom>
          <a:gradFill rotWithShape="1">
            <a:gsLst>
              <a:gs pos="0">
                <a:schemeClr val="bg1"/>
              </a:gs>
              <a:gs pos="100000">
                <a:srgbClr val="E0CDA8"/>
              </a:gs>
            </a:gsLst>
            <a:path path="rect">
              <a:fillToRect l="50000" t="50000" r="50000" b="50000"/>
            </a:path>
          </a:gradFill>
          <a:ln w="12700">
            <a:noFill/>
            <a:round/>
            <a:headEnd/>
            <a:tailEnd/>
          </a:ln>
          <a:effectLst/>
        </p:spPr>
        <p:txBody>
          <a:bodyPr wrap="none" lIns="91374" tIns="45688" rIns="91374" bIns="45688" anchor="ctr"/>
          <a:lstStyle/>
          <a:p>
            <a:pPr algn="ctr"/>
            <a:endParaRPr lang="en-US" b="1">
              <a:latin typeface="+mn-lt"/>
            </a:endParaRPr>
          </a:p>
        </p:txBody>
      </p:sp>
      <p:sp>
        <p:nvSpPr>
          <p:cNvPr id="6" name="Text Box 7"/>
          <p:cNvSpPr txBox="1">
            <a:spLocks noChangeArrowheads="1"/>
          </p:cNvSpPr>
          <p:nvPr/>
        </p:nvSpPr>
        <p:spPr bwMode="auto">
          <a:xfrm>
            <a:off x="5012866" y="4151684"/>
            <a:ext cx="1176337" cy="400110"/>
          </a:xfrm>
          <a:prstGeom prst="rect">
            <a:avLst/>
          </a:prstGeom>
          <a:noFill/>
          <a:ln w="9525">
            <a:noFill/>
            <a:miter lim="800000"/>
            <a:headEnd/>
            <a:tailEnd/>
          </a:ln>
          <a:effectLst/>
        </p:spPr>
        <p:txBody>
          <a:bodyPr lIns="0" tIns="0" rIns="0" bIns="0" anchor="ctr" anchorCtr="1">
            <a:spAutoFit/>
          </a:bodyPr>
          <a:lstStyle/>
          <a:p>
            <a:pPr algn="ctr"/>
            <a:r>
              <a:rPr lang="en-US" sz="1300" b="1" dirty="0" smtClean="0">
                <a:latin typeface="+mn-lt"/>
                <a:cs typeface="Arial" charset="0"/>
              </a:rPr>
              <a:t>Service Provider L2/L3 Network</a:t>
            </a:r>
            <a:endParaRPr lang="en-US" sz="1300" b="1" dirty="0">
              <a:latin typeface="+mn-lt"/>
              <a:cs typeface="Arial" charset="0"/>
            </a:endParaRPr>
          </a:p>
        </p:txBody>
      </p:sp>
      <p:sp>
        <p:nvSpPr>
          <p:cNvPr id="16" name="TextBox 15"/>
          <p:cNvSpPr txBox="1"/>
          <p:nvPr/>
        </p:nvSpPr>
        <p:spPr>
          <a:xfrm>
            <a:off x="6923987" y="2840701"/>
            <a:ext cx="1019175" cy="246221"/>
          </a:xfrm>
          <a:prstGeom prst="rect">
            <a:avLst/>
          </a:prstGeom>
          <a:noFill/>
          <a:effectLst/>
        </p:spPr>
        <p:txBody>
          <a:bodyPr wrap="square" lIns="91374" tIns="45688" rIns="91374" bIns="45688" rtlCol="0">
            <a:spAutoFit/>
          </a:bodyPr>
          <a:lstStyle/>
          <a:p>
            <a:pPr algn="ctr"/>
            <a:r>
              <a:rPr lang="en-US" sz="1000" b="1" dirty="0" smtClean="0">
                <a:latin typeface="+mn-lt"/>
              </a:rPr>
              <a:t>ETX-205A</a:t>
            </a:r>
            <a:endParaRPr lang="en-US" sz="1000" b="1" dirty="0">
              <a:latin typeface="+mn-lt"/>
            </a:endParaRPr>
          </a:p>
        </p:txBody>
      </p:sp>
      <p:sp>
        <p:nvSpPr>
          <p:cNvPr id="19" name="TextBox 18"/>
          <p:cNvSpPr txBox="1"/>
          <p:nvPr/>
        </p:nvSpPr>
        <p:spPr>
          <a:xfrm>
            <a:off x="6861794" y="5412661"/>
            <a:ext cx="1143550" cy="246221"/>
          </a:xfrm>
          <a:prstGeom prst="rect">
            <a:avLst/>
          </a:prstGeom>
          <a:noFill/>
          <a:effectLst/>
        </p:spPr>
        <p:txBody>
          <a:bodyPr wrap="square" lIns="91374" tIns="45688" rIns="91374" bIns="45688" rtlCol="0">
            <a:spAutoFit/>
          </a:bodyPr>
          <a:lstStyle/>
          <a:p>
            <a:pPr algn="ctr"/>
            <a:r>
              <a:rPr lang="en-US" sz="1000" b="1" dirty="0" smtClean="0">
                <a:latin typeface="+mn-lt"/>
              </a:rPr>
              <a:t>ETX-203AX/205A</a:t>
            </a:r>
            <a:endParaRPr lang="en-US" sz="1000" b="1" dirty="0">
              <a:latin typeface="+mn-lt"/>
            </a:endParaRPr>
          </a:p>
        </p:txBody>
      </p:sp>
      <p:cxnSp>
        <p:nvCxnSpPr>
          <p:cNvPr id="47" name="Elbow Connector 46"/>
          <p:cNvCxnSpPr/>
          <p:nvPr/>
        </p:nvCxnSpPr>
        <p:spPr>
          <a:xfrm rot="10800000" flipV="1">
            <a:off x="6398737" y="3275323"/>
            <a:ext cx="822960" cy="640080"/>
          </a:xfrm>
          <a:prstGeom prst="bentConnector3">
            <a:avLst>
              <a:gd name="adj1" fmla="val 66260"/>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7546772" y="3248558"/>
            <a:ext cx="1062446" cy="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742635" y="5821960"/>
            <a:ext cx="499391" cy="712"/>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grpSp>
        <p:nvGrpSpPr>
          <p:cNvPr id="2" name="Group 36"/>
          <p:cNvGrpSpPr>
            <a:grpSpLocks/>
          </p:cNvGrpSpPr>
          <p:nvPr/>
        </p:nvGrpSpPr>
        <p:grpSpPr bwMode="auto">
          <a:xfrm>
            <a:off x="8603781" y="3083100"/>
            <a:ext cx="45719" cy="331017"/>
            <a:chOff x="2141" y="1186"/>
            <a:chExt cx="107" cy="457"/>
          </a:xfrm>
          <a:effectLst/>
        </p:grpSpPr>
        <p:sp>
          <p:nvSpPr>
            <p:cNvPr id="62" name="Line 30"/>
            <p:cNvSpPr>
              <a:spLocks noChangeShapeType="1"/>
            </p:cNvSpPr>
            <p:nvPr/>
          </p:nvSpPr>
          <p:spPr bwMode="auto">
            <a:xfrm>
              <a:off x="2196" y="1186"/>
              <a:ext cx="0" cy="457"/>
            </a:xfrm>
            <a:prstGeom prst="line">
              <a:avLst/>
            </a:prstGeom>
            <a:noFill/>
            <a:ln w="19050">
              <a:solidFill>
                <a:schemeClr val="tx1"/>
              </a:solidFill>
              <a:round/>
              <a:headEnd/>
              <a:tailEnd/>
            </a:ln>
          </p:spPr>
          <p:txBody>
            <a:bodyPr/>
            <a:lstStyle/>
            <a:p>
              <a:pPr algn="ctr"/>
              <a:endParaRPr lang="en-US" b="1">
                <a:latin typeface="+mn-lt"/>
              </a:endParaRPr>
            </a:p>
          </p:txBody>
        </p:sp>
        <p:sp>
          <p:nvSpPr>
            <p:cNvPr id="63" name="Line 31"/>
            <p:cNvSpPr>
              <a:spLocks noChangeShapeType="1"/>
            </p:cNvSpPr>
            <p:nvPr/>
          </p:nvSpPr>
          <p:spPr bwMode="auto">
            <a:xfrm flipH="1">
              <a:off x="2141" y="1601"/>
              <a:ext cx="52" cy="0"/>
            </a:xfrm>
            <a:prstGeom prst="line">
              <a:avLst/>
            </a:prstGeom>
            <a:noFill/>
            <a:ln w="12700">
              <a:solidFill>
                <a:schemeClr val="tx1"/>
              </a:solidFill>
              <a:round/>
              <a:headEnd/>
              <a:tailEnd/>
            </a:ln>
          </p:spPr>
          <p:txBody>
            <a:bodyPr/>
            <a:lstStyle/>
            <a:p>
              <a:pPr algn="ctr"/>
              <a:endParaRPr lang="en-US" b="1">
                <a:latin typeface="+mn-lt"/>
              </a:endParaRPr>
            </a:p>
          </p:txBody>
        </p:sp>
        <p:sp>
          <p:nvSpPr>
            <p:cNvPr id="64" name="Line 32"/>
            <p:cNvSpPr>
              <a:spLocks noChangeShapeType="1"/>
            </p:cNvSpPr>
            <p:nvPr/>
          </p:nvSpPr>
          <p:spPr bwMode="auto">
            <a:xfrm flipH="1">
              <a:off x="2196" y="1507"/>
              <a:ext cx="52" cy="0"/>
            </a:xfrm>
            <a:prstGeom prst="line">
              <a:avLst/>
            </a:prstGeom>
            <a:noFill/>
            <a:ln w="12700">
              <a:solidFill>
                <a:schemeClr val="tx1"/>
              </a:solidFill>
              <a:round/>
              <a:headEnd/>
              <a:tailEnd/>
            </a:ln>
          </p:spPr>
          <p:txBody>
            <a:bodyPr/>
            <a:lstStyle/>
            <a:p>
              <a:pPr algn="ctr"/>
              <a:endParaRPr lang="en-US" b="1">
                <a:latin typeface="+mn-lt"/>
              </a:endParaRPr>
            </a:p>
          </p:txBody>
        </p:sp>
        <p:sp>
          <p:nvSpPr>
            <p:cNvPr id="65" name="Line 33"/>
            <p:cNvSpPr>
              <a:spLocks noChangeShapeType="1"/>
            </p:cNvSpPr>
            <p:nvPr/>
          </p:nvSpPr>
          <p:spPr bwMode="auto">
            <a:xfrm flipH="1">
              <a:off x="2141" y="1413"/>
              <a:ext cx="52" cy="0"/>
            </a:xfrm>
            <a:prstGeom prst="line">
              <a:avLst/>
            </a:prstGeom>
            <a:noFill/>
            <a:ln w="12700">
              <a:solidFill>
                <a:schemeClr val="tx1"/>
              </a:solidFill>
              <a:round/>
              <a:headEnd/>
              <a:tailEnd/>
            </a:ln>
          </p:spPr>
          <p:txBody>
            <a:bodyPr/>
            <a:lstStyle/>
            <a:p>
              <a:pPr algn="ctr"/>
              <a:endParaRPr lang="en-US" b="1">
                <a:latin typeface="+mn-lt"/>
              </a:endParaRPr>
            </a:p>
          </p:txBody>
        </p:sp>
        <p:sp>
          <p:nvSpPr>
            <p:cNvPr id="66" name="Line 34"/>
            <p:cNvSpPr>
              <a:spLocks noChangeShapeType="1"/>
            </p:cNvSpPr>
            <p:nvPr/>
          </p:nvSpPr>
          <p:spPr bwMode="auto">
            <a:xfrm flipH="1">
              <a:off x="2196" y="1319"/>
              <a:ext cx="52" cy="0"/>
            </a:xfrm>
            <a:prstGeom prst="line">
              <a:avLst/>
            </a:prstGeom>
            <a:noFill/>
            <a:ln w="12700">
              <a:solidFill>
                <a:schemeClr val="tx1"/>
              </a:solidFill>
              <a:round/>
              <a:headEnd/>
              <a:tailEnd/>
            </a:ln>
          </p:spPr>
          <p:txBody>
            <a:bodyPr/>
            <a:lstStyle/>
            <a:p>
              <a:pPr algn="ctr"/>
              <a:endParaRPr lang="en-US" b="1">
                <a:latin typeface="+mn-lt"/>
              </a:endParaRPr>
            </a:p>
          </p:txBody>
        </p:sp>
        <p:sp>
          <p:nvSpPr>
            <p:cNvPr id="67" name="Line 35"/>
            <p:cNvSpPr>
              <a:spLocks noChangeShapeType="1"/>
            </p:cNvSpPr>
            <p:nvPr/>
          </p:nvSpPr>
          <p:spPr bwMode="auto">
            <a:xfrm flipH="1">
              <a:off x="2141" y="1226"/>
              <a:ext cx="52" cy="0"/>
            </a:xfrm>
            <a:prstGeom prst="line">
              <a:avLst/>
            </a:prstGeom>
            <a:noFill/>
            <a:ln w="12700">
              <a:solidFill>
                <a:schemeClr val="tx1"/>
              </a:solidFill>
              <a:round/>
              <a:headEnd/>
              <a:tailEnd/>
            </a:ln>
          </p:spPr>
          <p:txBody>
            <a:bodyPr/>
            <a:lstStyle/>
            <a:p>
              <a:pPr algn="ctr"/>
              <a:endParaRPr lang="en-US" b="1">
                <a:latin typeface="+mn-lt"/>
              </a:endParaRPr>
            </a:p>
          </p:txBody>
        </p:sp>
      </p:grpSp>
      <p:pic>
        <p:nvPicPr>
          <p:cNvPr id="96" name="Picture 95" descr="D:\Ben-k-data\My Documents\My Pictures\שונות\RAD Logos\EMS-MAP.PNG"/>
          <p:cNvPicPr>
            <a:picLocks noChangeAspect="1" noChangeArrowheads="1"/>
          </p:cNvPicPr>
          <p:nvPr/>
        </p:nvPicPr>
        <p:blipFill>
          <a:blip r:embed="rId3" cstate="print"/>
          <a:stretch>
            <a:fillRect/>
          </a:stretch>
        </p:blipFill>
        <p:spPr bwMode="auto">
          <a:xfrm>
            <a:off x="5577472" y="1898530"/>
            <a:ext cx="1089155" cy="685084"/>
          </a:xfrm>
          <a:prstGeom prst="rect">
            <a:avLst/>
          </a:prstGeom>
          <a:noFill/>
          <a:ln>
            <a:noFill/>
          </a:ln>
          <a:effectLst>
            <a:outerShdw blurRad="50800" dist="152400" dir="2700000" algn="tl" rotWithShape="0">
              <a:prstClr val="black">
                <a:alpha val="25000"/>
              </a:prstClr>
            </a:outerShdw>
          </a:effectLst>
        </p:spPr>
      </p:pic>
      <p:sp>
        <p:nvSpPr>
          <p:cNvPr id="99" name="TextBox 98"/>
          <p:cNvSpPr txBox="1"/>
          <p:nvPr/>
        </p:nvSpPr>
        <p:spPr>
          <a:xfrm>
            <a:off x="6518636" y="3093677"/>
            <a:ext cx="585380" cy="212295"/>
          </a:xfrm>
          <a:prstGeom prst="rect">
            <a:avLst/>
          </a:prstGeom>
          <a:noFill/>
          <a:effectLst/>
        </p:spPr>
        <p:txBody>
          <a:bodyPr wrap="square" lIns="91374" tIns="45688" rIns="91374" bIns="45688" rtlCol="0">
            <a:spAutoFit/>
          </a:bodyPr>
          <a:lstStyle/>
          <a:p>
            <a:pPr algn="ctr">
              <a:lnSpc>
                <a:spcPct val="85000"/>
              </a:lnSpc>
            </a:pPr>
            <a:r>
              <a:rPr lang="en-US" sz="900" b="1" dirty="0" err="1" smtClean="0">
                <a:latin typeface="+mn-lt"/>
              </a:rPr>
              <a:t>GbE</a:t>
            </a:r>
            <a:endParaRPr lang="en-US" sz="900" b="1" dirty="0" smtClean="0">
              <a:latin typeface="+mn-lt"/>
            </a:endParaRPr>
          </a:p>
        </p:txBody>
      </p:sp>
      <p:sp>
        <p:nvSpPr>
          <p:cNvPr id="104" name="TextBox 103"/>
          <p:cNvSpPr txBox="1"/>
          <p:nvPr/>
        </p:nvSpPr>
        <p:spPr>
          <a:xfrm>
            <a:off x="6984544" y="4167327"/>
            <a:ext cx="1035232" cy="246221"/>
          </a:xfrm>
          <a:prstGeom prst="rect">
            <a:avLst/>
          </a:prstGeom>
          <a:noFill/>
          <a:effectLst/>
        </p:spPr>
        <p:txBody>
          <a:bodyPr wrap="square" lIns="91374" tIns="45688" rIns="91374" bIns="45688" rtlCol="0">
            <a:spAutoFit/>
          </a:bodyPr>
          <a:lstStyle/>
          <a:p>
            <a:pPr algn="ctr"/>
            <a:r>
              <a:rPr lang="en-US" sz="1000" b="1" dirty="0" smtClean="0">
                <a:latin typeface="+mn-lt"/>
              </a:rPr>
              <a:t>ETX-203AX</a:t>
            </a:r>
            <a:endParaRPr lang="en-US" sz="1000" b="1" dirty="0">
              <a:latin typeface="+mn-lt"/>
            </a:endParaRPr>
          </a:p>
        </p:txBody>
      </p:sp>
      <p:cxnSp>
        <p:nvCxnSpPr>
          <p:cNvPr id="105" name="Straight Connector 104"/>
          <p:cNvCxnSpPr/>
          <p:nvPr/>
        </p:nvCxnSpPr>
        <p:spPr>
          <a:xfrm flipV="1">
            <a:off x="7725217" y="4550493"/>
            <a:ext cx="914400" cy="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grpSp>
        <p:nvGrpSpPr>
          <p:cNvPr id="3" name="Group 36"/>
          <p:cNvGrpSpPr>
            <a:grpSpLocks/>
          </p:cNvGrpSpPr>
          <p:nvPr/>
        </p:nvGrpSpPr>
        <p:grpSpPr bwMode="auto">
          <a:xfrm>
            <a:off x="8599427" y="4385035"/>
            <a:ext cx="45719" cy="331017"/>
            <a:chOff x="2141" y="1186"/>
            <a:chExt cx="107" cy="457"/>
          </a:xfrm>
          <a:effectLst/>
        </p:grpSpPr>
        <p:sp>
          <p:nvSpPr>
            <p:cNvPr id="108" name="Line 30"/>
            <p:cNvSpPr>
              <a:spLocks noChangeShapeType="1"/>
            </p:cNvSpPr>
            <p:nvPr/>
          </p:nvSpPr>
          <p:spPr bwMode="auto">
            <a:xfrm>
              <a:off x="2196" y="1186"/>
              <a:ext cx="0" cy="457"/>
            </a:xfrm>
            <a:prstGeom prst="line">
              <a:avLst/>
            </a:prstGeom>
            <a:noFill/>
            <a:ln w="19050">
              <a:solidFill>
                <a:schemeClr val="tx1"/>
              </a:solidFill>
              <a:round/>
              <a:headEnd/>
              <a:tailEnd/>
            </a:ln>
          </p:spPr>
          <p:txBody>
            <a:bodyPr/>
            <a:lstStyle/>
            <a:p>
              <a:pPr algn="ctr"/>
              <a:endParaRPr lang="en-US" b="1">
                <a:latin typeface="+mn-lt"/>
              </a:endParaRPr>
            </a:p>
          </p:txBody>
        </p:sp>
        <p:sp>
          <p:nvSpPr>
            <p:cNvPr id="109" name="Line 31"/>
            <p:cNvSpPr>
              <a:spLocks noChangeShapeType="1"/>
            </p:cNvSpPr>
            <p:nvPr/>
          </p:nvSpPr>
          <p:spPr bwMode="auto">
            <a:xfrm flipH="1">
              <a:off x="2141" y="1601"/>
              <a:ext cx="52" cy="0"/>
            </a:xfrm>
            <a:prstGeom prst="line">
              <a:avLst/>
            </a:prstGeom>
            <a:noFill/>
            <a:ln w="12700">
              <a:solidFill>
                <a:schemeClr val="tx1"/>
              </a:solidFill>
              <a:round/>
              <a:headEnd/>
              <a:tailEnd/>
            </a:ln>
          </p:spPr>
          <p:txBody>
            <a:bodyPr/>
            <a:lstStyle/>
            <a:p>
              <a:pPr algn="ctr"/>
              <a:endParaRPr lang="en-US" b="1">
                <a:latin typeface="+mn-lt"/>
              </a:endParaRPr>
            </a:p>
          </p:txBody>
        </p:sp>
        <p:sp>
          <p:nvSpPr>
            <p:cNvPr id="110" name="Line 32"/>
            <p:cNvSpPr>
              <a:spLocks noChangeShapeType="1"/>
            </p:cNvSpPr>
            <p:nvPr/>
          </p:nvSpPr>
          <p:spPr bwMode="auto">
            <a:xfrm flipH="1">
              <a:off x="2196" y="1507"/>
              <a:ext cx="52" cy="0"/>
            </a:xfrm>
            <a:prstGeom prst="line">
              <a:avLst/>
            </a:prstGeom>
            <a:noFill/>
            <a:ln w="12700">
              <a:solidFill>
                <a:schemeClr val="tx1"/>
              </a:solidFill>
              <a:round/>
              <a:headEnd/>
              <a:tailEnd/>
            </a:ln>
          </p:spPr>
          <p:txBody>
            <a:bodyPr/>
            <a:lstStyle/>
            <a:p>
              <a:pPr algn="ctr"/>
              <a:endParaRPr lang="en-US" b="1">
                <a:latin typeface="+mn-lt"/>
              </a:endParaRPr>
            </a:p>
          </p:txBody>
        </p:sp>
        <p:sp>
          <p:nvSpPr>
            <p:cNvPr id="111" name="Line 33"/>
            <p:cNvSpPr>
              <a:spLocks noChangeShapeType="1"/>
            </p:cNvSpPr>
            <p:nvPr/>
          </p:nvSpPr>
          <p:spPr bwMode="auto">
            <a:xfrm flipH="1">
              <a:off x="2141" y="1413"/>
              <a:ext cx="52" cy="0"/>
            </a:xfrm>
            <a:prstGeom prst="line">
              <a:avLst/>
            </a:prstGeom>
            <a:noFill/>
            <a:ln w="12700">
              <a:solidFill>
                <a:schemeClr val="tx1"/>
              </a:solidFill>
              <a:round/>
              <a:headEnd/>
              <a:tailEnd/>
            </a:ln>
          </p:spPr>
          <p:txBody>
            <a:bodyPr/>
            <a:lstStyle/>
            <a:p>
              <a:pPr algn="ctr"/>
              <a:endParaRPr lang="en-US" b="1">
                <a:latin typeface="+mn-lt"/>
              </a:endParaRPr>
            </a:p>
          </p:txBody>
        </p:sp>
        <p:sp>
          <p:nvSpPr>
            <p:cNvPr id="112" name="Line 34"/>
            <p:cNvSpPr>
              <a:spLocks noChangeShapeType="1"/>
            </p:cNvSpPr>
            <p:nvPr/>
          </p:nvSpPr>
          <p:spPr bwMode="auto">
            <a:xfrm flipH="1">
              <a:off x="2196" y="1319"/>
              <a:ext cx="52" cy="0"/>
            </a:xfrm>
            <a:prstGeom prst="line">
              <a:avLst/>
            </a:prstGeom>
            <a:noFill/>
            <a:ln w="12700">
              <a:solidFill>
                <a:schemeClr val="tx1"/>
              </a:solidFill>
              <a:round/>
              <a:headEnd/>
              <a:tailEnd/>
            </a:ln>
          </p:spPr>
          <p:txBody>
            <a:bodyPr/>
            <a:lstStyle/>
            <a:p>
              <a:pPr algn="ctr"/>
              <a:endParaRPr lang="en-US" b="1">
                <a:latin typeface="+mn-lt"/>
              </a:endParaRPr>
            </a:p>
          </p:txBody>
        </p:sp>
        <p:sp>
          <p:nvSpPr>
            <p:cNvPr id="113" name="Line 35"/>
            <p:cNvSpPr>
              <a:spLocks noChangeShapeType="1"/>
            </p:cNvSpPr>
            <p:nvPr/>
          </p:nvSpPr>
          <p:spPr bwMode="auto">
            <a:xfrm flipH="1">
              <a:off x="2141" y="1226"/>
              <a:ext cx="52" cy="0"/>
            </a:xfrm>
            <a:prstGeom prst="line">
              <a:avLst/>
            </a:prstGeom>
            <a:noFill/>
            <a:ln w="12700">
              <a:solidFill>
                <a:schemeClr val="tx1"/>
              </a:solidFill>
              <a:round/>
              <a:headEnd/>
              <a:tailEnd/>
            </a:ln>
          </p:spPr>
          <p:txBody>
            <a:bodyPr/>
            <a:lstStyle/>
            <a:p>
              <a:pPr algn="ctr"/>
              <a:endParaRPr lang="en-US" b="1">
                <a:latin typeface="+mn-lt"/>
              </a:endParaRPr>
            </a:p>
          </p:txBody>
        </p:sp>
      </p:grpSp>
      <p:pic>
        <p:nvPicPr>
          <p:cNvPr id="51" name="Picture 26" descr="lsr"/>
          <p:cNvPicPr>
            <a:picLocks noChangeAspect="1" noChangeArrowheads="1"/>
          </p:cNvPicPr>
          <p:nvPr/>
        </p:nvPicPr>
        <p:blipFill>
          <a:blip r:embed="rId4" cstate="print"/>
          <a:srcRect/>
          <a:stretch>
            <a:fillRect/>
          </a:stretch>
        </p:blipFill>
        <p:spPr bwMode="auto">
          <a:xfrm>
            <a:off x="6108010" y="3669567"/>
            <a:ext cx="408898" cy="424769"/>
          </a:xfrm>
          <a:prstGeom prst="rect">
            <a:avLst/>
          </a:prstGeom>
          <a:noFill/>
          <a:ln w="9525">
            <a:noFill/>
            <a:miter lim="800000"/>
            <a:headEnd/>
            <a:tailEnd/>
          </a:ln>
          <a:effectLst/>
        </p:spPr>
      </p:pic>
      <p:sp>
        <p:nvSpPr>
          <p:cNvPr id="118" name="TextBox 117"/>
          <p:cNvSpPr txBox="1"/>
          <p:nvPr/>
        </p:nvSpPr>
        <p:spPr>
          <a:xfrm>
            <a:off x="6529794" y="4440159"/>
            <a:ext cx="535575" cy="211083"/>
          </a:xfrm>
          <a:prstGeom prst="rect">
            <a:avLst/>
          </a:prstGeom>
          <a:noFill/>
          <a:effectLst/>
        </p:spPr>
        <p:txBody>
          <a:bodyPr wrap="square" lIns="91374" tIns="45688" rIns="91374" bIns="45688" rtlCol="0">
            <a:spAutoFit/>
          </a:bodyPr>
          <a:lstStyle/>
          <a:p>
            <a:pPr algn="ctr">
              <a:lnSpc>
                <a:spcPct val="85000"/>
              </a:lnSpc>
            </a:pPr>
            <a:r>
              <a:rPr lang="en-US" sz="900" b="1" dirty="0" smtClean="0">
                <a:latin typeface="+mn-lt"/>
              </a:rPr>
              <a:t>FE/GE</a:t>
            </a:r>
          </a:p>
        </p:txBody>
      </p:sp>
      <p:cxnSp>
        <p:nvCxnSpPr>
          <p:cNvPr id="137" name="Straight Connector 136"/>
          <p:cNvCxnSpPr/>
          <p:nvPr/>
        </p:nvCxnSpPr>
        <p:spPr>
          <a:xfrm rot="10800000">
            <a:off x="6287917" y="5832196"/>
            <a:ext cx="797579" cy="986"/>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79" idx="2"/>
          </p:cNvCxnSpPr>
          <p:nvPr/>
        </p:nvCxnSpPr>
        <p:spPr>
          <a:xfrm rot="5400000">
            <a:off x="5857452" y="5540812"/>
            <a:ext cx="600159" cy="7115"/>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7088985" y="2417761"/>
            <a:ext cx="1634477" cy="262361"/>
          </a:xfrm>
          <a:prstGeom prst="rect">
            <a:avLst/>
          </a:prstGeom>
          <a:noFill/>
          <a:effectLst/>
        </p:spPr>
        <p:txBody>
          <a:bodyPr wrap="square" lIns="91374" tIns="45688" rIns="91374" bIns="45688" rtlCol="0">
            <a:spAutoFit/>
          </a:bodyPr>
          <a:lstStyle/>
          <a:p>
            <a:pPr algn="ctr">
              <a:lnSpc>
                <a:spcPct val="85000"/>
              </a:lnSpc>
            </a:pPr>
            <a:r>
              <a:rPr lang="en-US" sz="1300" b="1" dirty="0" smtClean="0">
                <a:latin typeface="+mn-lt"/>
              </a:rPr>
              <a:t>Customer Premises</a:t>
            </a:r>
          </a:p>
        </p:txBody>
      </p:sp>
      <p:pic>
        <p:nvPicPr>
          <p:cNvPr id="143" name="Picture 29" descr="branch"/>
          <p:cNvPicPr>
            <a:picLocks noChangeAspect="1" noChangeArrowheads="1"/>
          </p:cNvPicPr>
          <p:nvPr/>
        </p:nvPicPr>
        <p:blipFill>
          <a:blip r:embed="rId5" cstate="print"/>
          <a:srcRect/>
          <a:stretch>
            <a:fillRect/>
          </a:stretch>
        </p:blipFill>
        <p:spPr bwMode="auto">
          <a:xfrm>
            <a:off x="8304691" y="4232001"/>
            <a:ext cx="403125" cy="601528"/>
          </a:xfrm>
          <a:prstGeom prst="rect">
            <a:avLst/>
          </a:prstGeom>
          <a:noFill/>
          <a:ln>
            <a:miter lim="800000"/>
            <a:headEnd/>
            <a:tailEnd/>
          </a:ln>
          <a:effectLst/>
        </p:spPr>
      </p:pic>
      <p:pic>
        <p:nvPicPr>
          <p:cNvPr id="163" name="Picture 91" descr="rad4"/>
          <p:cNvPicPr>
            <a:picLocks noChangeAspect="1" noChangeArrowheads="1"/>
          </p:cNvPicPr>
          <p:nvPr/>
        </p:nvPicPr>
        <p:blipFill>
          <a:blip r:embed="rId6" cstate="print"/>
          <a:srcRect/>
          <a:stretch>
            <a:fillRect/>
          </a:stretch>
        </p:blipFill>
        <p:spPr bwMode="auto">
          <a:xfrm>
            <a:off x="7087880" y="5647572"/>
            <a:ext cx="691378" cy="277079"/>
          </a:xfrm>
          <a:prstGeom prst="rect">
            <a:avLst/>
          </a:prstGeom>
          <a:noFill/>
          <a:ln w="9525">
            <a:noFill/>
            <a:miter lim="800000"/>
            <a:headEnd/>
            <a:tailEnd/>
          </a:ln>
          <a:effectLst/>
        </p:spPr>
      </p:pic>
      <p:sp>
        <p:nvSpPr>
          <p:cNvPr id="179" name="TextBox 178"/>
          <p:cNvSpPr txBox="1"/>
          <p:nvPr/>
        </p:nvSpPr>
        <p:spPr>
          <a:xfrm>
            <a:off x="6483329" y="5643432"/>
            <a:ext cx="535575" cy="211083"/>
          </a:xfrm>
          <a:prstGeom prst="rect">
            <a:avLst/>
          </a:prstGeom>
          <a:noFill/>
          <a:effectLst/>
        </p:spPr>
        <p:txBody>
          <a:bodyPr wrap="square" lIns="91374" tIns="45688" rIns="91374" bIns="45688" rtlCol="0">
            <a:spAutoFit/>
          </a:bodyPr>
          <a:lstStyle/>
          <a:p>
            <a:pPr algn="ctr">
              <a:lnSpc>
                <a:spcPct val="85000"/>
              </a:lnSpc>
            </a:pPr>
            <a:r>
              <a:rPr lang="en-US" sz="900" b="1" dirty="0" err="1" smtClean="0">
                <a:latin typeface="+mn-lt"/>
              </a:rPr>
              <a:t>EoPDH</a:t>
            </a:r>
            <a:endParaRPr lang="en-US" sz="900" b="1" dirty="0" smtClean="0">
              <a:latin typeface="+mn-lt"/>
            </a:endParaRPr>
          </a:p>
        </p:txBody>
      </p:sp>
      <p:sp>
        <p:nvSpPr>
          <p:cNvPr id="203" name="TextBox 202"/>
          <p:cNvSpPr txBox="1"/>
          <p:nvPr/>
        </p:nvSpPr>
        <p:spPr>
          <a:xfrm>
            <a:off x="5531004" y="2600691"/>
            <a:ext cx="1211640" cy="400045"/>
          </a:xfrm>
          <a:prstGeom prst="rect">
            <a:avLst/>
          </a:prstGeom>
          <a:noFill/>
          <a:effectLst/>
        </p:spPr>
        <p:txBody>
          <a:bodyPr wrap="square" lIns="91374" tIns="45688" rIns="91374" bIns="45688" rtlCol="0">
            <a:spAutoFit/>
          </a:bodyPr>
          <a:lstStyle/>
          <a:p>
            <a:pPr algn="ctr"/>
            <a:r>
              <a:rPr lang="en-US" sz="1000" b="1" dirty="0" err="1" smtClean="0">
                <a:latin typeface="+mn-lt"/>
              </a:rPr>
              <a:t>RADview</a:t>
            </a:r>
            <a:r>
              <a:rPr lang="en-US" sz="1000" b="1" dirty="0" smtClean="0">
                <a:latin typeface="+mn-lt"/>
              </a:rPr>
              <a:t>-EMS &amp; </a:t>
            </a:r>
            <a:br>
              <a:rPr lang="en-US" sz="1000" b="1" dirty="0" smtClean="0">
                <a:latin typeface="+mn-lt"/>
              </a:rPr>
            </a:br>
            <a:r>
              <a:rPr lang="en-US" sz="1000" b="1" dirty="0" smtClean="0">
                <a:latin typeface="+mn-lt"/>
              </a:rPr>
              <a:t>Service Center</a:t>
            </a:r>
            <a:endParaRPr lang="en-US" sz="1000" b="1" dirty="0">
              <a:latin typeface="+mn-lt"/>
            </a:endParaRPr>
          </a:p>
        </p:txBody>
      </p:sp>
      <p:pic>
        <p:nvPicPr>
          <p:cNvPr id="57" name="Picture 26" descr="lsr"/>
          <p:cNvPicPr>
            <a:picLocks noChangeAspect="1" noChangeArrowheads="1"/>
          </p:cNvPicPr>
          <p:nvPr/>
        </p:nvPicPr>
        <p:blipFill>
          <a:blip r:embed="rId7" cstate="print"/>
          <a:srcRect/>
          <a:stretch>
            <a:fillRect/>
          </a:stretch>
        </p:blipFill>
        <p:spPr bwMode="auto">
          <a:xfrm>
            <a:off x="4881983" y="3697840"/>
            <a:ext cx="387664" cy="402712"/>
          </a:xfrm>
          <a:prstGeom prst="rect">
            <a:avLst/>
          </a:prstGeom>
          <a:noFill/>
          <a:ln w="9525">
            <a:noFill/>
            <a:miter lim="800000"/>
            <a:headEnd/>
            <a:tailEnd/>
          </a:ln>
          <a:effectLst/>
        </p:spPr>
      </p:pic>
      <p:pic>
        <p:nvPicPr>
          <p:cNvPr id="126" name="Picture 31" descr="Headquarters"/>
          <p:cNvPicPr>
            <a:picLocks noChangeAspect="1" noChangeArrowheads="1"/>
          </p:cNvPicPr>
          <p:nvPr/>
        </p:nvPicPr>
        <p:blipFill>
          <a:blip r:embed="rId8" cstate="print"/>
          <a:srcRect/>
          <a:stretch>
            <a:fillRect/>
          </a:stretch>
        </p:blipFill>
        <p:spPr bwMode="auto">
          <a:xfrm>
            <a:off x="8076089" y="2784196"/>
            <a:ext cx="833438" cy="812800"/>
          </a:xfrm>
          <a:prstGeom prst="rect">
            <a:avLst/>
          </a:prstGeom>
          <a:noFill/>
          <a:ln>
            <a:miter lim="800000"/>
            <a:headEnd/>
            <a:tailEnd/>
          </a:ln>
          <a:effectLst/>
        </p:spPr>
      </p:pic>
      <p:pic>
        <p:nvPicPr>
          <p:cNvPr id="127" name="Picture 29" descr="branch"/>
          <p:cNvPicPr>
            <a:picLocks noChangeAspect="1" noChangeArrowheads="1"/>
          </p:cNvPicPr>
          <p:nvPr/>
        </p:nvPicPr>
        <p:blipFill>
          <a:blip r:embed="rId5" cstate="print"/>
          <a:srcRect/>
          <a:stretch>
            <a:fillRect/>
          </a:stretch>
        </p:blipFill>
        <p:spPr bwMode="auto">
          <a:xfrm>
            <a:off x="8048291" y="5563671"/>
            <a:ext cx="403125" cy="601528"/>
          </a:xfrm>
          <a:prstGeom prst="rect">
            <a:avLst/>
          </a:prstGeom>
          <a:noFill/>
          <a:ln>
            <a:miter lim="800000"/>
            <a:headEnd/>
            <a:tailEnd/>
          </a:ln>
          <a:effectLst/>
        </p:spPr>
      </p:pic>
      <p:cxnSp>
        <p:nvCxnSpPr>
          <p:cNvPr id="84" name="Straight Connector 83"/>
          <p:cNvCxnSpPr/>
          <p:nvPr/>
        </p:nvCxnSpPr>
        <p:spPr>
          <a:xfrm rot="16200000" flipH="1">
            <a:off x="7695089" y="3317596"/>
            <a:ext cx="457200" cy="45720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pic>
        <p:nvPicPr>
          <p:cNvPr id="166" name="Picture 91" descr="rad4"/>
          <p:cNvPicPr>
            <a:picLocks noChangeAspect="1" noChangeArrowheads="1"/>
          </p:cNvPicPr>
          <p:nvPr/>
        </p:nvPicPr>
        <p:blipFill>
          <a:blip r:embed="rId6" cstate="print"/>
          <a:srcRect/>
          <a:stretch>
            <a:fillRect/>
          </a:stretch>
        </p:blipFill>
        <p:spPr bwMode="auto">
          <a:xfrm>
            <a:off x="7087880" y="3069834"/>
            <a:ext cx="691378" cy="277079"/>
          </a:xfrm>
          <a:prstGeom prst="rect">
            <a:avLst/>
          </a:prstGeom>
          <a:noFill/>
          <a:ln w="9525">
            <a:noFill/>
            <a:miter lim="800000"/>
            <a:headEnd/>
            <a:tailEnd/>
          </a:ln>
          <a:effectLst/>
        </p:spPr>
      </p:pic>
      <p:pic>
        <p:nvPicPr>
          <p:cNvPr id="82" name="Picture 29" descr="branch"/>
          <p:cNvPicPr>
            <a:picLocks noChangeAspect="1" noChangeArrowheads="1"/>
          </p:cNvPicPr>
          <p:nvPr/>
        </p:nvPicPr>
        <p:blipFill>
          <a:blip r:embed="rId5" cstate="print"/>
          <a:srcRect/>
          <a:stretch>
            <a:fillRect/>
          </a:stretch>
        </p:blipFill>
        <p:spPr bwMode="auto">
          <a:xfrm>
            <a:off x="7999891" y="3546201"/>
            <a:ext cx="403125" cy="601528"/>
          </a:xfrm>
          <a:prstGeom prst="rect">
            <a:avLst/>
          </a:prstGeom>
          <a:noFill/>
          <a:ln>
            <a:miter lim="800000"/>
            <a:headEnd/>
            <a:tailEnd/>
          </a:ln>
          <a:effectLst/>
        </p:spPr>
      </p:pic>
      <p:pic>
        <p:nvPicPr>
          <p:cNvPr id="98" name="Picture 36" descr="router"/>
          <p:cNvPicPr>
            <a:picLocks noChangeAspect="1" noChangeArrowheads="1"/>
          </p:cNvPicPr>
          <p:nvPr/>
        </p:nvPicPr>
        <p:blipFill>
          <a:blip r:embed="rId9" cstate="print"/>
          <a:srcRect/>
          <a:stretch>
            <a:fillRect/>
          </a:stretch>
        </p:blipFill>
        <p:spPr bwMode="auto">
          <a:xfrm>
            <a:off x="4866272" y="3046458"/>
            <a:ext cx="419090" cy="309055"/>
          </a:xfrm>
          <a:prstGeom prst="rect">
            <a:avLst/>
          </a:prstGeom>
          <a:noFill/>
          <a:ln w="9525">
            <a:noFill/>
            <a:miter lim="800000"/>
            <a:headEnd/>
            <a:tailEnd/>
          </a:ln>
          <a:effectLst/>
        </p:spPr>
      </p:pic>
      <p:sp>
        <p:nvSpPr>
          <p:cNvPr id="103" name="Text Box 7"/>
          <p:cNvSpPr txBox="1">
            <a:spLocks noChangeArrowheads="1"/>
          </p:cNvSpPr>
          <p:nvPr/>
        </p:nvSpPr>
        <p:spPr bwMode="auto">
          <a:xfrm>
            <a:off x="4732915" y="2894052"/>
            <a:ext cx="685800" cy="153888"/>
          </a:xfrm>
          <a:prstGeom prst="rect">
            <a:avLst/>
          </a:prstGeom>
          <a:noFill/>
          <a:ln w="9525">
            <a:noFill/>
            <a:miter lim="800000"/>
            <a:headEnd/>
            <a:tailEnd/>
          </a:ln>
          <a:effectLst/>
        </p:spPr>
        <p:txBody>
          <a:bodyPr wrap="square" lIns="0" tIns="0" rIns="0" bIns="0" anchor="ctr" anchorCtr="1">
            <a:spAutoFit/>
          </a:bodyPr>
          <a:lstStyle/>
          <a:p>
            <a:pPr algn="ctr"/>
            <a:r>
              <a:rPr lang="en-US" sz="1000" b="1" dirty="0" smtClean="0">
                <a:latin typeface="+mn-lt"/>
                <a:cs typeface="Arial" charset="0"/>
              </a:rPr>
              <a:t>ISP</a:t>
            </a:r>
            <a:endParaRPr lang="en-US" sz="1000" b="1" dirty="0">
              <a:latin typeface="+mn-lt"/>
              <a:cs typeface="Arial" charset="0"/>
            </a:endParaRPr>
          </a:p>
        </p:txBody>
      </p:sp>
      <p:cxnSp>
        <p:nvCxnSpPr>
          <p:cNvPr id="121" name="Straight Connector 120"/>
          <p:cNvCxnSpPr/>
          <p:nvPr/>
        </p:nvCxnSpPr>
        <p:spPr>
          <a:xfrm rot="16200000" flipH="1">
            <a:off x="7711065" y="4583151"/>
            <a:ext cx="457200" cy="45720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pic>
        <p:nvPicPr>
          <p:cNvPr id="120" name="Picture 29" descr="branch"/>
          <p:cNvPicPr>
            <a:picLocks noChangeAspect="1" noChangeArrowheads="1"/>
          </p:cNvPicPr>
          <p:nvPr/>
        </p:nvPicPr>
        <p:blipFill>
          <a:blip r:embed="rId5" cstate="print"/>
          <a:srcRect/>
          <a:stretch>
            <a:fillRect/>
          </a:stretch>
        </p:blipFill>
        <p:spPr bwMode="auto">
          <a:xfrm>
            <a:off x="8015868" y="4735552"/>
            <a:ext cx="403125" cy="601528"/>
          </a:xfrm>
          <a:prstGeom prst="rect">
            <a:avLst/>
          </a:prstGeom>
          <a:noFill/>
          <a:ln>
            <a:miter lim="800000"/>
            <a:headEnd/>
            <a:tailEnd/>
          </a:ln>
          <a:effectLst/>
        </p:spPr>
      </p:pic>
      <p:grpSp>
        <p:nvGrpSpPr>
          <p:cNvPr id="4" name="Group 60"/>
          <p:cNvGrpSpPr/>
          <p:nvPr/>
        </p:nvGrpSpPr>
        <p:grpSpPr>
          <a:xfrm>
            <a:off x="5845268" y="5497551"/>
            <a:ext cx="645103" cy="635000"/>
            <a:chOff x="5831897" y="5486400"/>
            <a:chExt cx="645103" cy="635000"/>
          </a:xfrm>
          <a:effectLst/>
        </p:grpSpPr>
        <p:sp>
          <p:nvSpPr>
            <p:cNvPr id="58" name="Oval 57"/>
            <p:cNvSpPr/>
            <p:nvPr/>
          </p:nvSpPr>
          <p:spPr>
            <a:xfrm>
              <a:off x="5943600" y="5486400"/>
              <a:ext cx="533400" cy="609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54" name="AutoShape 50"/>
            <p:cNvSpPr>
              <a:spLocks noChangeArrowheads="1"/>
            </p:cNvSpPr>
            <p:nvPr/>
          </p:nvSpPr>
          <p:spPr bwMode="auto">
            <a:xfrm>
              <a:off x="5831897" y="5486400"/>
              <a:ext cx="645103" cy="635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19" y="10800"/>
                  </a:moveTo>
                  <a:cubicBezTo>
                    <a:pt x="1619" y="15871"/>
                    <a:pt x="5729" y="19981"/>
                    <a:pt x="10800" y="19981"/>
                  </a:cubicBezTo>
                  <a:cubicBezTo>
                    <a:pt x="15871" y="19981"/>
                    <a:pt x="19981" y="15871"/>
                    <a:pt x="19981" y="10800"/>
                  </a:cubicBezTo>
                  <a:cubicBezTo>
                    <a:pt x="19981" y="5729"/>
                    <a:pt x="15871" y="1619"/>
                    <a:pt x="10800" y="1619"/>
                  </a:cubicBezTo>
                  <a:cubicBezTo>
                    <a:pt x="5729" y="1619"/>
                    <a:pt x="1619" y="5729"/>
                    <a:pt x="1619" y="10800"/>
                  </a:cubicBezTo>
                  <a:close/>
                </a:path>
              </a:pathLst>
            </a:custGeom>
            <a:gradFill rotWithShape="1">
              <a:gsLst>
                <a:gs pos="0">
                  <a:srgbClr val="FFF5E3"/>
                </a:gs>
                <a:gs pos="50000">
                  <a:srgbClr val="F6B686"/>
                </a:gs>
                <a:gs pos="100000">
                  <a:srgbClr val="FFF5E3"/>
                </a:gs>
              </a:gsLst>
              <a:lin ang="2700000" scaled="1"/>
            </a:gradFill>
            <a:ln w="9525" algn="ctr">
              <a:noFill/>
              <a:round/>
              <a:headEnd/>
              <a:tailEnd/>
            </a:ln>
            <a:effectLst>
              <a:prstShdw prst="shdw17" dist="17961" dir="2700000">
                <a:srgbClr val="946D50"/>
              </a:prstShdw>
            </a:effectLst>
          </p:spPr>
          <p:txBody>
            <a:bodyPr wrap="none" lIns="35996" tIns="35996" rIns="35996" bIns="35996" anchor="ctr" anchorCtr="1"/>
            <a:lstStyle/>
            <a:p>
              <a:pPr algn="ctr"/>
              <a:endParaRPr lang="en-US" b="1">
                <a:latin typeface="+mn-lt"/>
              </a:endParaRPr>
            </a:p>
          </p:txBody>
        </p:sp>
        <p:sp>
          <p:nvSpPr>
            <p:cNvPr id="56" name="Text Box 31"/>
            <p:cNvSpPr txBox="1">
              <a:spLocks noChangeArrowheads="1"/>
            </p:cNvSpPr>
            <p:nvPr/>
          </p:nvSpPr>
          <p:spPr bwMode="auto">
            <a:xfrm>
              <a:off x="5989782" y="5718229"/>
              <a:ext cx="334818" cy="219364"/>
            </a:xfrm>
            <a:prstGeom prst="rect">
              <a:avLst/>
            </a:prstGeom>
            <a:noFill/>
            <a:ln w="9525">
              <a:noFill/>
              <a:miter lim="800000"/>
              <a:headEnd/>
              <a:tailEnd/>
            </a:ln>
          </p:spPr>
          <p:txBody>
            <a:bodyPr wrap="none" lIns="35992" tIns="35992" rIns="35992" bIns="35992" anchor="ctr" anchorCtr="1"/>
            <a:lstStyle/>
            <a:p>
              <a:pPr algn="ctr" defTabSz="754181"/>
              <a:r>
                <a:rPr lang="en-US" sz="1000" b="1" dirty="0">
                  <a:latin typeface="+mn-lt"/>
                </a:rPr>
                <a:t>SONET/</a:t>
              </a:r>
            </a:p>
            <a:p>
              <a:pPr algn="ctr" defTabSz="754181"/>
              <a:r>
                <a:rPr lang="en-US" sz="1000" b="1" dirty="0">
                  <a:latin typeface="+mn-lt"/>
                </a:rPr>
                <a:t>SDH</a:t>
              </a:r>
            </a:p>
          </p:txBody>
        </p:sp>
      </p:grpSp>
      <p:sp>
        <p:nvSpPr>
          <p:cNvPr id="68" name="AutoShape 23"/>
          <p:cNvSpPr>
            <a:spLocks noChangeArrowheads="1"/>
          </p:cNvSpPr>
          <p:nvPr/>
        </p:nvSpPr>
        <p:spPr bwMode="auto">
          <a:xfrm>
            <a:off x="3093843" y="5298078"/>
            <a:ext cx="1834996" cy="1102725"/>
          </a:xfrm>
          <a:prstGeom prst="roundRect">
            <a:avLst>
              <a:gd name="adj" fmla="val 16667"/>
            </a:avLst>
          </a:prstGeom>
          <a:gradFill rotWithShape="1">
            <a:gsLst>
              <a:gs pos="0">
                <a:schemeClr val="bg1"/>
              </a:gs>
              <a:gs pos="100000">
                <a:srgbClr val="B7D9E5"/>
              </a:gs>
            </a:gsLst>
            <a:lin ang="5400000" scaled="1"/>
          </a:gradFill>
          <a:ln w="12700">
            <a:solidFill>
              <a:srgbClr val="84BDD6"/>
            </a:solidFill>
            <a:round/>
            <a:headEnd/>
            <a:tailEnd/>
          </a:ln>
          <a:effectLst/>
        </p:spPr>
        <p:txBody>
          <a:bodyPr wrap="none" lIns="91394" tIns="45697" rIns="91394" bIns="45697" anchor="ctr"/>
          <a:lstStyle/>
          <a:p>
            <a:pPr algn="ctr"/>
            <a:endParaRPr lang="en-US" b="1">
              <a:latin typeface="+mn-lt"/>
            </a:endParaRPr>
          </a:p>
        </p:txBody>
      </p:sp>
      <p:sp>
        <p:nvSpPr>
          <p:cNvPr id="69" name="TextBox 68"/>
          <p:cNvSpPr txBox="1"/>
          <p:nvPr/>
        </p:nvSpPr>
        <p:spPr>
          <a:xfrm>
            <a:off x="4020716" y="5964717"/>
            <a:ext cx="897538" cy="246221"/>
          </a:xfrm>
          <a:prstGeom prst="rect">
            <a:avLst/>
          </a:prstGeom>
          <a:noFill/>
          <a:effectLst/>
        </p:spPr>
        <p:txBody>
          <a:bodyPr wrap="square" lIns="91394" tIns="45697" rIns="91394" bIns="45697" rtlCol="0">
            <a:spAutoFit/>
          </a:bodyPr>
          <a:lstStyle/>
          <a:p>
            <a:pPr algn="ctr"/>
            <a:r>
              <a:rPr lang="en-US" sz="1000" b="1" dirty="0" smtClean="0">
                <a:latin typeface="+mn-lt"/>
              </a:rPr>
              <a:t>ETX-205A</a:t>
            </a:r>
            <a:endParaRPr lang="en-US" sz="1000" b="1" dirty="0">
              <a:latin typeface="+mn-lt"/>
            </a:endParaRPr>
          </a:p>
        </p:txBody>
      </p:sp>
      <p:cxnSp>
        <p:nvCxnSpPr>
          <p:cNvPr id="70" name="Elbow Connector 69"/>
          <p:cNvCxnSpPr>
            <a:stCxn id="75" idx="3"/>
            <a:endCxn id="73" idx="2"/>
          </p:cNvCxnSpPr>
          <p:nvPr/>
        </p:nvCxnSpPr>
        <p:spPr>
          <a:xfrm flipV="1">
            <a:off x="4807214" y="5343494"/>
            <a:ext cx="648413" cy="537473"/>
          </a:xfrm>
          <a:prstGeom prst="bentConnector2">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4830062" y="5707526"/>
            <a:ext cx="611579" cy="212295"/>
          </a:xfrm>
          <a:prstGeom prst="rect">
            <a:avLst/>
          </a:prstGeom>
          <a:noFill/>
          <a:effectLst/>
        </p:spPr>
        <p:txBody>
          <a:bodyPr wrap="square" lIns="91394" tIns="45697" rIns="91394" bIns="45697" rtlCol="0">
            <a:spAutoFit/>
          </a:bodyPr>
          <a:lstStyle/>
          <a:p>
            <a:pPr algn="ctr">
              <a:lnSpc>
                <a:spcPct val="85000"/>
              </a:lnSpc>
            </a:pPr>
            <a:r>
              <a:rPr lang="en-US" sz="900" b="1" dirty="0" err="1" smtClean="0">
                <a:latin typeface="+mn-lt"/>
              </a:rPr>
              <a:t>GbE</a:t>
            </a:r>
            <a:endParaRPr lang="en-US" sz="900" b="1" dirty="0" smtClean="0">
              <a:latin typeface="+mn-lt"/>
            </a:endParaRPr>
          </a:p>
        </p:txBody>
      </p:sp>
      <p:sp>
        <p:nvSpPr>
          <p:cNvPr id="72" name="TextBox 71"/>
          <p:cNvSpPr txBox="1"/>
          <p:nvPr/>
        </p:nvSpPr>
        <p:spPr>
          <a:xfrm>
            <a:off x="3361472" y="5348194"/>
            <a:ext cx="1299738" cy="262380"/>
          </a:xfrm>
          <a:prstGeom prst="rect">
            <a:avLst/>
          </a:prstGeom>
          <a:noFill/>
          <a:effectLst/>
        </p:spPr>
        <p:txBody>
          <a:bodyPr wrap="square" lIns="91394" tIns="45697" rIns="91394" bIns="45697" rtlCol="0">
            <a:spAutoFit/>
          </a:bodyPr>
          <a:lstStyle/>
          <a:p>
            <a:pPr algn="ctr">
              <a:lnSpc>
                <a:spcPct val="85000"/>
              </a:lnSpc>
            </a:pPr>
            <a:r>
              <a:rPr lang="en-US" sz="1300" b="1" dirty="0" smtClean="0">
                <a:latin typeface="+mn-lt"/>
              </a:rPr>
              <a:t>Customer HQ</a:t>
            </a:r>
          </a:p>
        </p:txBody>
      </p:sp>
      <p:pic>
        <p:nvPicPr>
          <p:cNvPr id="73" name="Picture 26" descr="lsr"/>
          <p:cNvPicPr>
            <a:picLocks noChangeAspect="1" noChangeArrowheads="1"/>
          </p:cNvPicPr>
          <p:nvPr/>
        </p:nvPicPr>
        <p:blipFill>
          <a:blip r:embed="rId7" cstate="print"/>
          <a:srcRect/>
          <a:stretch>
            <a:fillRect/>
          </a:stretch>
        </p:blipFill>
        <p:spPr bwMode="auto">
          <a:xfrm>
            <a:off x="5255371" y="4927434"/>
            <a:ext cx="400515" cy="416061"/>
          </a:xfrm>
          <a:prstGeom prst="rect">
            <a:avLst/>
          </a:prstGeom>
          <a:noFill/>
          <a:ln w="9525">
            <a:noFill/>
            <a:miter lim="800000"/>
            <a:headEnd/>
            <a:tailEnd/>
          </a:ln>
          <a:effectLst/>
        </p:spPr>
      </p:pic>
      <p:cxnSp>
        <p:nvCxnSpPr>
          <p:cNvPr id="74" name="Straight Connector 73"/>
          <p:cNvCxnSpPr/>
          <p:nvPr/>
        </p:nvCxnSpPr>
        <p:spPr>
          <a:xfrm>
            <a:off x="3263581" y="5911413"/>
            <a:ext cx="1098468" cy="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pic>
        <p:nvPicPr>
          <p:cNvPr id="75" name="Picture 91" descr="rad4"/>
          <p:cNvPicPr>
            <a:picLocks noChangeAspect="1" noChangeArrowheads="1"/>
          </p:cNvPicPr>
          <p:nvPr/>
        </p:nvPicPr>
        <p:blipFill>
          <a:blip r:embed="rId6" cstate="print"/>
          <a:srcRect/>
          <a:stretch>
            <a:fillRect/>
          </a:stretch>
        </p:blipFill>
        <p:spPr bwMode="auto">
          <a:xfrm>
            <a:off x="4115833" y="5742428"/>
            <a:ext cx="691378" cy="277079"/>
          </a:xfrm>
          <a:prstGeom prst="rect">
            <a:avLst/>
          </a:prstGeom>
          <a:noFill/>
          <a:ln w="9525">
            <a:noFill/>
            <a:miter lim="800000"/>
            <a:headEnd/>
            <a:tailEnd/>
          </a:ln>
          <a:effectLst/>
        </p:spPr>
      </p:pic>
      <p:pic>
        <p:nvPicPr>
          <p:cNvPr id="76" name="Picture 31" descr="Headquarters"/>
          <p:cNvPicPr>
            <a:picLocks noChangeAspect="1" noChangeArrowheads="1"/>
          </p:cNvPicPr>
          <p:nvPr/>
        </p:nvPicPr>
        <p:blipFill>
          <a:blip r:embed="rId10" cstate="print"/>
          <a:srcRect/>
          <a:stretch>
            <a:fillRect/>
          </a:stretch>
        </p:blipFill>
        <p:spPr bwMode="auto">
          <a:xfrm>
            <a:off x="3159811" y="5609001"/>
            <a:ext cx="533290" cy="520084"/>
          </a:xfrm>
          <a:prstGeom prst="rect">
            <a:avLst/>
          </a:prstGeom>
          <a:noFill/>
          <a:ln>
            <a:miter lim="800000"/>
            <a:headEnd/>
            <a:tailEnd/>
          </a:ln>
          <a:effectLst/>
        </p:spPr>
      </p:pic>
      <p:cxnSp>
        <p:nvCxnSpPr>
          <p:cNvPr id="95" name="Straight Connector 94"/>
          <p:cNvCxnSpPr/>
          <p:nvPr/>
        </p:nvCxnSpPr>
        <p:spPr>
          <a:xfrm rot="10800000">
            <a:off x="6287917" y="4612012"/>
            <a:ext cx="797579" cy="986"/>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pic>
        <p:nvPicPr>
          <p:cNvPr id="55" name="Picture 26" descr="lsr"/>
          <p:cNvPicPr>
            <a:picLocks noChangeAspect="1" noChangeArrowheads="1"/>
          </p:cNvPicPr>
          <p:nvPr/>
        </p:nvPicPr>
        <p:blipFill>
          <a:blip r:embed="rId11" cstate="print"/>
          <a:srcRect/>
          <a:stretch>
            <a:fillRect/>
          </a:stretch>
        </p:blipFill>
        <p:spPr bwMode="auto">
          <a:xfrm>
            <a:off x="6217341" y="4406279"/>
            <a:ext cx="389819" cy="404949"/>
          </a:xfrm>
          <a:prstGeom prst="rect">
            <a:avLst/>
          </a:prstGeom>
          <a:noFill/>
          <a:ln w="9525">
            <a:noFill/>
            <a:miter lim="800000"/>
            <a:headEnd/>
            <a:tailEnd/>
          </a:ln>
          <a:effectLst/>
        </p:spPr>
      </p:pic>
      <p:pic>
        <p:nvPicPr>
          <p:cNvPr id="165" name="Picture 91" descr="rad4"/>
          <p:cNvPicPr>
            <a:picLocks noChangeAspect="1" noChangeArrowheads="1"/>
          </p:cNvPicPr>
          <p:nvPr/>
        </p:nvPicPr>
        <p:blipFill>
          <a:blip r:embed="rId6" cstate="print"/>
          <a:srcRect/>
          <a:stretch>
            <a:fillRect/>
          </a:stretch>
        </p:blipFill>
        <p:spPr bwMode="auto">
          <a:xfrm>
            <a:off x="7087880" y="4397891"/>
            <a:ext cx="691378" cy="277079"/>
          </a:xfrm>
          <a:prstGeom prst="rect">
            <a:avLst/>
          </a:prstGeom>
          <a:noFill/>
          <a:ln w="9525">
            <a:noFill/>
            <a:miter lim="800000"/>
            <a:headEnd/>
            <a:tailEnd/>
          </a:ln>
          <a:effectLst/>
        </p:spPr>
      </p:pic>
      <p:pic>
        <p:nvPicPr>
          <p:cNvPr id="79" name="Picture 26" descr="lsr"/>
          <p:cNvPicPr>
            <a:picLocks noChangeAspect="1" noChangeArrowheads="1"/>
          </p:cNvPicPr>
          <p:nvPr/>
        </p:nvPicPr>
        <p:blipFill>
          <a:blip r:embed="rId11" cstate="print"/>
          <a:srcRect/>
          <a:stretch>
            <a:fillRect/>
          </a:stretch>
        </p:blipFill>
        <p:spPr bwMode="auto">
          <a:xfrm>
            <a:off x="5971384" y="4850161"/>
            <a:ext cx="379398" cy="394124"/>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AutoShape 21"/>
          <p:cNvSpPr>
            <a:spLocks noChangeArrowheads="1"/>
          </p:cNvSpPr>
          <p:nvPr/>
        </p:nvSpPr>
        <p:spPr bwMode="auto">
          <a:xfrm>
            <a:off x="2413800" y="3621384"/>
            <a:ext cx="840140" cy="712713"/>
          </a:xfrm>
          <a:prstGeom prst="roundRect">
            <a:avLst>
              <a:gd name="adj" fmla="val 11255"/>
            </a:avLst>
          </a:prstGeom>
          <a:gradFill rotWithShape="1">
            <a:gsLst>
              <a:gs pos="0">
                <a:schemeClr val="bg1"/>
              </a:gs>
              <a:gs pos="100000">
                <a:srgbClr val="E8DBC0"/>
              </a:gs>
            </a:gsLst>
            <a:lin ang="5400000" scaled="1"/>
          </a:gradFill>
          <a:ln w="12700" algn="ctr">
            <a:solidFill>
              <a:srgbClr val="AD9C84"/>
            </a:solidFill>
            <a:round/>
            <a:headEnd/>
            <a:tailEnd/>
          </a:ln>
        </p:spPr>
        <p:txBody>
          <a:bodyPr wrap="none" lIns="91355" tIns="45679" rIns="91355" bIns="45679" anchor="ctr"/>
          <a:lstStyle/>
          <a:p>
            <a:pPr algn="ctr"/>
            <a:endParaRPr lang="en-US" b="1" dirty="0">
              <a:latin typeface="+mn-lt"/>
            </a:endParaRPr>
          </a:p>
        </p:txBody>
      </p:sp>
      <p:cxnSp>
        <p:nvCxnSpPr>
          <p:cNvPr id="30" name="Straight Connector 29"/>
          <p:cNvCxnSpPr/>
          <p:nvPr/>
        </p:nvCxnSpPr>
        <p:spPr>
          <a:xfrm flipV="1">
            <a:off x="2862207" y="4034720"/>
            <a:ext cx="1097280" cy="11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AutoShape 21"/>
          <p:cNvSpPr>
            <a:spLocks noChangeArrowheads="1"/>
          </p:cNvSpPr>
          <p:nvPr/>
        </p:nvSpPr>
        <p:spPr bwMode="auto">
          <a:xfrm>
            <a:off x="598951" y="4382545"/>
            <a:ext cx="1932376" cy="947743"/>
          </a:xfrm>
          <a:prstGeom prst="roundRect">
            <a:avLst>
              <a:gd name="adj" fmla="val 11255"/>
            </a:avLst>
          </a:prstGeom>
          <a:gradFill rotWithShape="1">
            <a:gsLst>
              <a:gs pos="0">
                <a:schemeClr val="bg1"/>
              </a:gs>
              <a:gs pos="100000">
                <a:srgbClr val="E8DBC0"/>
              </a:gs>
            </a:gsLst>
            <a:lin ang="5400000" scaled="1"/>
          </a:gradFill>
          <a:ln w="12700" algn="ctr">
            <a:solidFill>
              <a:srgbClr val="AD9C84"/>
            </a:solidFill>
            <a:round/>
            <a:headEnd/>
            <a:tailEnd/>
          </a:ln>
        </p:spPr>
        <p:txBody>
          <a:bodyPr wrap="none" lIns="91355" tIns="45679" rIns="91355" bIns="45679" anchor="ctr"/>
          <a:lstStyle/>
          <a:p>
            <a:pPr algn="ctr"/>
            <a:endParaRPr lang="en-US" b="1" dirty="0">
              <a:latin typeface="+mn-lt"/>
            </a:endParaRPr>
          </a:p>
        </p:txBody>
      </p:sp>
      <p:cxnSp>
        <p:nvCxnSpPr>
          <p:cNvPr id="101" name="Straight Connector 100"/>
          <p:cNvCxnSpPr/>
          <p:nvPr/>
        </p:nvCxnSpPr>
        <p:spPr bwMode="auto">
          <a:xfrm>
            <a:off x="1215484" y="5037696"/>
            <a:ext cx="164592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85" name="Freeform 21"/>
          <p:cNvSpPr>
            <a:spLocks/>
          </p:cNvSpPr>
          <p:nvPr/>
        </p:nvSpPr>
        <p:spPr bwMode="auto">
          <a:xfrm>
            <a:off x="5340038" y="4991100"/>
            <a:ext cx="1892174" cy="1271936"/>
          </a:xfrm>
          <a:custGeom>
            <a:avLst/>
            <a:gdLst>
              <a:gd name="T0" fmla="*/ 2147483647 w 835"/>
              <a:gd name="T1" fmla="*/ 2147483647 h 646"/>
              <a:gd name="T2" fmla="*/ 2147483647 w 835"/>
              <a:gd name="T3" fmla="*/ 2147483647 h 646"/>
              <a:gd name="T4" fmla="*/ 2147483647 w 835"/>
              <a:gd name="T5" fmla="*/ 2147483647 h 646"/>
              <a:gd name="T6" fmla="*/ 2147483647 w 835"/>
              <a:gd name="T7" fmla="*/ 2147483647 h 646"/>
              <a:gd name="T8" fmla="*/ 2147483647 w 835"/>
              <a:gd name="T9" fmla="*/ 2147483647 h 646"/>
              <a:gd name="T10" fmla="*/ 2147483647 w 835"/>
              <a:gd name="T11" fmla="*/ 2147483647 h 646"/>
              <a:gd name="T12" fmla="*/ 2147483647 w 835"/>
              <a:gd name="T13" fmla="*/ 2147483647 h 646"/>
              <a:gd name="T14" fmla="*/ 2147483647 w 835"/>
              <a:gd name="T15" fmla="*/ 2147483647 h 646"/>
              <a:gd name="T16" fmla="*/ 2147483647 w 835"/>
              <a:gd name="T17" fmla="*/ 2147483647 h 646"/>
              <a:gd name="T18" fmla="*/ 2147483647 w 835"/>
              <a:gd name="T19" fmla="*/ 2147483647 h 646"/>
              <a:gd name="T20" fmla="*/ 2147483647 w 835"/>
              <a:gd name="T21" fmla="*/ 2147483647 h 646"/>
              <a:gd name="T22" fmla="*/ 2147483647 w 835"/>
              <a:gd name="T23" fmla="*/ 2147483647 h 646"/>
              <a:gd name="T24" fmla="*/ 2147483647 w 835"/>
              <a:gd name="T25" fmla="*/ 2147483647 h 646"/>
              <a:gd name="T26" fmla="*/ 2147483647 w 835"/>
              <a:gd name="T27" fmla="*/ 2147483647 h 646"/>
              <a:gd name="T28" fmla="*/ 2147483647 w 835"/>
              <a:gd name="T29" fmla="*/ 2147483647 h 646"/>
              <a:gd name="T30" fmla="*/ 2147483647 w 835"/>
              <a:gd name="T31" fmla="*/ 2147483647 h 646"/>
              <a:gd name="T32" fmla="*/ 2147483647 w 835"/>
              <a:gd name="T33" fmla="*/ 2147483647 h 646"/>
              <a:gd name="T34" fmla="*/ 2147483647 w 835"/>
              <a:gd name="T35" fmla="*/ 2147483647 h 646"/>
              <a:gd name="T36" fmla="*/ 2147483647 w 835"/>
              <a:gd name="T37" fmla="*/ 2147483647 h 646"/>
              <a:gd name="T38" fmla="*/ 2147483647 w 835"/>
              <a:gd name="T39" fmla="*/ 2147483647 h 646"/>
              <a:gd name="T40" fmla="*/ 2147483647 w 835"/>
              <a:gd name="T41" fmla="*/ 2147483647 h 646"/>
              <a:gd name="T42" fmla="*/ 2147483647 w 835"/>
              <a:gd name="T43" fmla="*/ 2147483647 h 646"/>
              <a:gd name="T44" fmla="*/ 2147483647 w 835"/>
              <a:gd name="T45" fmla="*/ 2147483647 h 646"/>
              <a:gd name="T46" fmla="*/ 2147483647 w 835"/>
              <a:gd name="T47" fmla="*/ 2147483647 h 646"/>
              <a:gd name="T48" fmla="*/ 2147483647 w 835"/>
              <a:gd name="T49" fmla="*/ 2147483647 h 646"/>
              <a:gd name="T50" fmla="*/ 2147483647 w 835"/>
              <a:gd name="T51" fmla="*/ 2147483647 h 646"/>
              <a:gd name="T52" fmla="*/ 2147483647 w 835"/>
              <a:gd name="T53" fmla="*/ 2147483647 h 646"/>
              <a:gd name="T54" fmla="*/ 2147483647 w 835"/>
              <a:gd name="T55" fmla="*/ 2147483647 h 646"/>
              <a:gd name="T56" fmla="*/ 2147483647 w 835"/>
              <a:gd name="T57" fmla="*/ 2147483647 h 646"/>
              <a:gd name="T58" fmla="*/ 2147483647 w 835"/>
              <a:gd name="T59" fmla="*/ 2147483647 h 646"/>
              <a:gd name="T60" fmla="*/ 2147483647 w 835"/>
              <a:gd name="T61" fmla="*/ 2147483647 h 646"/>
              <a:gd name="T62" fmla="*/ 2147483647 w 835"/>
              <a:gd name="T63" fmla="*/ 2147483647 h 646"/>
              <a:gd name="T64" fmla="*/ 2147483647 w 835"/>
              <a:gd name="T65" fmla="*/ 2147483647 h 646"/>
              <a:gd name="T66" fmla="*/ 2147483647 w 835"/>
              <a:gd name="T67" fmla="*/ 2147483647 h 646"/>
              <a:gd name="T68" fmla="*/ 2147483647 w 835"/>
              <a:gd name="T69" fmla="*/ 2147483647 h 646"/>
              <a:gd name="T70" fmla="*/ 2147483647 w 835"/>
              <a:gd name="T71" fmla="*/ 2147483647 h 646"/>
              <a:gd name="T72" fmla="*/ 2147483647 w 835"/>
              <a:gd name="T73" fmla="*/ 2147483647 h 646"/>
              <a:gd name="T74" fmla="*/ 2147483647 w 835"/>
              <a:gd name="T75" fmla="*/ 2147483647 h 646"/>
              <a:gd name="T76" fmla="*/ 2147483647 w 835"/>
              <a:gd name="T77" fmla="*/ 2147483647 h 646"/>
              <a:gd name="T78" fmla="*/ 2147483647 w 835"/>
              <a:gd name="T79" fmla="*/ 2147483647 h 646"/>
              <a:gd name="T80" fmla="*/ 2147483647 w 835"/>
              <a:gd name="T81" fmla="*/ 2147483647 h 646"/>
              <a:gd name="T82" fmla="*/ 2147483647 w 835"/>
              <a:gd name="T83" fmla="*/ 2147483647 h 646"/>
              <a:gd name="T84" fmla="*/ 2147483647 w 835"/>
              <a:gd name="T85" fmla="*/ 2147483647 h 646"/>
              <a:gd name="T86" fmla="*/ 2147483647 w 835"/>
              <a:gd name="T87" fmla="*/ 2147483647 h 646"/>
              <a:gd name="T88" fmla="*/ 2147483647 w 835"/>
              <a:gd name="T89" fmla="*/ 2147483647 h 646"/>
              <a:gd name="T90" fmla="*/ 2147483647 w 835"/>
              <a:gd name="T91" fmla="*/ 2147483647 h 646"/>
              <a:gd name="T92" fmla="*/ 2147483647 w 835"/>
              <a:gd name="T93" fmla="*/ 2147483647 h 646"/>
              <a:gd name="T94" fmla="*/ 2147483647 w 835"/>
              <a:gd name="T95" fmla="*/ 2147483647 h 646"/>
              <a:gd name="T96" fmla="*/ 2147483647 w 835"/>
              <a:gd name="T97" fmla="*/ 2147483647 h 646"/>
              <a:gd name="T98" fmla="*/ 2147483647 w 835"/>
              <a:gd name="T99" fmla="*/ 2147483647 h 646"/>
              <a:gd name="T100" fmla="*/ 2147483647 w 835"/>
              <a:gd name="T101" fmla="*/ 2147483647 h 646"/>
              <a:gd name="T102" fmla="*/ 2147483647 w 835"/>
              <a:gd name="T103" fmla="*/ 2147483647 h 646"/>
              <a:gd name="T104" fmla="*/ 2147483647 w 835"/>
              <a:gd name="T105" fmla="*/ 2147483647 h 646"/>
              <a:gd name="T106" fmla="*/ 2147483647 w 835"/>
              <a:gd name="T107" fmla="*/ 2147483647 h 6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35"/>
              <a:gd name="T163" fmla="*/ 0 h 646"/>
              <a:gd name="T164" fmla="*/ 835 w 835"/>
              <a:gd name="T165" fmla="*/ 646 h 6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35" h="646">
                <a:moveTo>
                  <a:pt x="260" y="609"/>
                </a:moveTo>
                <a:cubicBezTo>
                  <a:pt x="233" y="609"/>
                  <a:pt x="174" y="629"/>
                  <a:pt x="137" y="622"/>
                </a:cubicBezTo>
                <a:cubicBezTo>
                  <a:pt x="100" y="615"/>
                  <a:pt x="61" y="599"/>
                  <a:pt x="38" y="571"/>
                </a:cubicBezTo>
                <a:cubicBezTo>
                  <a:pt x="16" y="543"/>
                  <a:pt x="2" y="491"/>
                  <a:pt x="1" y="455"/>
                </a:cubicBezTo>
                <a:cubicBezTo>
                  <a:pt x="0" y="420"/>
                  <a:pt x="19" y="380"/>
                  <a:pt x="32" y="360"/>
                </a:cubicBezTo>
                <a:cubicBezTo>
                  <a:pt x="45" y="339"/>
                  <a:pt x="69" y="337"/>
                  <a:pt x="79" y="330"/>
                </a:cubicBezTo>
                <a:cubicBezTo>
                  <a:pt x="90" y="323"/>
                  <a:pt x="93" y="323"/>
                  <a:pt x="97" y="318"/>
                </a:cubicBezTo>
                <a:cubicBezTo>
                  <a:pt x="102" y="314"/>
                  <a:pt x="102" y="309"/>
                  <a:pt x="102" y="299"/>
                </a:cubicBezTo>
                <a:cubicBezTo>
                  <a:pt x="102" y="289"/>
                  <a:pt x="97" y="275"/>
                  <a:pt x="96" y="261"/>
                </a:cubicBezTo>
                <a:cubicBezTo>
                  <a:pt x="95" y="247"/>
                  <a:pt x="91" y="231"/>
                  <a:pt x="96" y="216"/>
                </a:cubicBezTo>
                <a:cubicBezTo>
                  <a:pt x="101" y="201"/>
                  <a:pt x="113" y="183"/>
                  <a:pt x="127" y="172"/>
                </a:cubicBezTo>
                <a:cubicBezTo>
                  <a:pt x="141" y="160"/>
                  <a:pt x="163" y="151"/>
                  <a:pt x="181" y="145"/>
                </a:cubicBezTo>
                <a:cubicBezTo>
                  <a:pt x="199" y="139"/>
                  <a:pt x="222" y="139"/>
                  <a:pt x="235" y="137"/>
                </a:cubicBezTo>
                <a:cubicBezTo>
                  <a:pt x="248" y="134"/>
                  <a:pt x="254" y="135"/>
                  <a:pt x="258" y="129"/>
                </a:cubicBezTo>
                <a:cubicBezTo>
                  <a:pt x="262" y="122"/>
                  <a:pt x="257" y="106"/>
                  <a:pt x="261" y="96"/>
                </a:cubicBezTo>
                <a:cubicBezTo>
                  <a:pt x="265" y="85"/>
                  <a:pt x="274" y="71"/>
                  <a:pt x="284" y="63"/>
                </a:cubicBezTo>
                <a:cubicBezTo>
                  <a:pt x="294" y="54"/>
                  <a:pt x="307" y="50"/>
                  <a:pt x="320" y="46"/>
                </a:cubicBezTo>
                <a:cubicBezTo>
                  <a:pt x="333" y="43"/>
                  <a:pt x="354" y="43"/>
                  <a:pt x="364" y="43"/>
                </a:cubicBezTo>
                <a:cubicBezTo>
                  <a:pt x="375" y="43"/>
                  <a:pt x="378" y="47"/>
                  <a:pt x="382" y="46"/>
                </a:cubicBezTo>
                <a:cubicBezTo>
                  <a:pt x="386" y="45"/>
                  <a:pt x="383" y="41"/>
                  <a:pt x="387" y="36"/>
                </a:cubicBezTo>
                <a:cubicBezTo>
                  <a:pt x="391" y="31"/>
                  <a:pt x="399" y="21"/>
                  <a:pt x="408" y="15"/>
                </a:cubicBezTo>
                <a:cubicBezTo>
                  <a:pt x="418" y="9"/>
                  <a:pt x="429" y="5"/>
                  <a:pt x="445" y="3"/>
                </a:cubicBezTo>
                <a:cubicBezTo>
                  <a:pt x="460" y="2"/>
                  <a:pt x="485" y="0"/>
                  <a:pt x="502" y="3"/>
                </a:cubicBezTo>
                <a:cubicBezTo>
                  <a:pt x="518" y="7"/>
                  <a:pt x="530" y="14"/>
                  <a:pt x="543" y="21"/>
                </a:cubicBezTo>
                <a:cubicBezTo>
                  <a:pt x="556" y="29"/>
                  <a:pt x="573" y="38"/>
                  <a:pt x="582" y="50"/>
                </a:cubicBezTo>
                <a:cubicBezTo>
                  <a:pt x="591" y="61"/>
                  <a:pt x="595" y="80"/>
                  <a:pt x="598" y="91"/>
                </a:cubicBezTo>
                <a:cubicBezTo>
                  <a:pt x="602" y="101"/>
                  <a:pt x="597" y="109"/>
                  <a:pt x="602" y="112"/>
                </a:cubicBezTo>
                <a:cubicBezTo>
                  <a:pt x="607" y="116"/>
                  <a:pt x="617" y="109"/>
                  <a:pt x="628" y="111"/>
                </a:cubicBezTo>
                <a:cubicBezTo>
                  <a:pt x="639" y="112"/>
                  <a:pt x="652" y="115"/>
                  <a:pt x="666" y="124"/>
                </a:cubicBezTo>
                <a:cubicBezTo>
                  <a:pt x="679" y="133"/>
                  <a:pt x="695" y="150"/>
                  <a:pt x="706" y="165"/>
                </a:cubicBezTo>
                <a:cubicBezTo>
                  <a:pt x="718" y="180"/>
                  <a:pt x="730" y="198"/>
                  <a:pt x="736" y="215"/>
                </a:cubicBezTo>
                <a:cubicBezTo>
                  <a:pt x="742" y="231"/>
                  <a:pt x="744" y="252"/>
                  <a:pt x="741" y="267"/>
                </a:cubicBezTo>
                <a:cubicBezTo>
                  <a:pt x="738" y="283"/>
                  <a:pt x="715" y="300"/>
                  <a:pt x="715" y="309"/>
                </a:cubicBezTo>
                <a:cubicBezTo>
                  <a:pt x="715" y="317"/>
                  <a:pt x="730" y="311"/>
                  <a:pt x="742" y="317"/>
                </a:cubicBezTo>
                <a:cubicBezTo>
                  <a:pt x="755" y="323"/>
                  <a:pt x="775" y="332"/>
                  <a:pt x="788" y="342"/>
                </a:cubicBezTo>
                <a:cubicBezTo>
                  <a:pt x="801" y="351"/>
                  <a:pt x="815" y="365"/>
                  <a:pt x="823" y="378"/>
                </a:cubicBezTo>
                <a:cubicBezTo>
                  <a:pt x="830" y="391"/>
                  <a:pt x="835" y="403"/>
                  <a:pt x="833" y="422"/>
                </a:cubicBezTo>
                <a:cubicBezTo>
                  <a:pt x="830" y="442"/>
                  <a:pt x="816" y="479"/>
                  <a:pt x="808" y="495"/>
                </a:cubicBezTo>
                <a:cubicBezTo>
                  <a:pt x="800" y="511"/>
                  <a:pt x="794" y="513"/>
                  <a:pt x="785" y="519"/>
                </a:cubicBezTo>
                <a:cubicBezTo>
                  <a:pt x="776" y="525"/>
                  <a:pt x="761" y="527"/>
                  <a:pt x="752" y="531"/>
                </a:cubicBezTo>
                <a:cubicBezTo>
                  <a:pt x="743" y="535"/>
                  <a:pt x="735" y="536"/>
                  <a:pt x="728" y="541"/>
                </a:cubicBezTo>
                <a:cubicBezTo>
                  <a:pt x="720" y="546"/>
                  <a:pt x="717" y="554"/>
                  <a:pt x="710" y="563"/>
                </a:cubicBezTo>
                <a:cubicBezTo>
                  <a:pt x="702" y="572"/>
                  <a:pt x="695" y="585"/>
                  <a:pt x="685" y="594"/>
                </a:cubicBezTo>
                <a:cubicBezTo>
                  <a:pt x="675" y="603"/>
                  <a:pt x="666" y="611"/>
                  <a:pt x="651" y="615"/>
                </a:cubicBezTo>
                <a:cubicBezTo>
                  <a:pt x="635" y="620"/>
                  <a:pt x="607" y="620"/>
                  <a:pt x="590" y="617"/>
                </a:cubicBezTo>
                <a:cubicBezTo>
                  <a:pt x="573" y="615"/>
                  <a:pt x="557" y="606"/>
                  <a:pt x="548" y="601"/>
                </a:cubicBezTo>
                <a:cubicBezTo>
                  <a:pt x="538" y="596"/>
                  <a:pt x="538" y="589"/>
                  <a:pt x="533" y="586"/>
                </a:cubicBezTo>
                <a:cubicBezTo>
                  <a:pt x="528" y="582"/>
                  <a:pt x="523" y="581"/>
                  <a:pt x="520" y="582"/>
                </a:cubicBezTo>
                <a:cubicBezTo>
                  <a:pt x="517" y="584"/>
                  <a:pt x="521" y="587"/>
                  <a:pt x="513" y="594"/>
                </a:cubicBezTo>
                <a:cubicBezTo>
                  <a:pt x="506" y="601"/>
                  <a:pt x="494" y="612"/>
                  <a:pt x="477" y="620"/>
                </a:cubicBezTo>
                <a:cubicBezTo>
                  <a:pt x="460" y="629"/>
                  <a:pt x="431" y="641"/>
                  <a:pt x="408" y="644"/>
                </a:cubicBezTo>
                <a:cubicBezTo>
                  <a:pt x="386" y="646"/>
                  <a:pt x="361" y="641"/>
                  <a:pt x="341" y="637"/>
                </a:cubicBezTo>
                <a:cubicBezTo>
                  <a:pt x="322" y="633"/>
                  <a:pt x="305" y="625"/>
                  <a:pt x="292" y="620"/>
                </a:cubicBezTo>
                <a:cubicBezTo>
                  <a:pt x="280" y="616"/>
                  <a:pt x="286" y="609"/>
                  <a:pt x="260" y="609"/>
                </a:cubicBezTo>
                <a:close/>
              </a:path>
            </a:pathLst>
          </a:custGeom>
          <a:gradFill rotWithShape="1">
            <a:gsLst>
              <a:gs pos="0">
                <a:schemeClr val="bg1"/>
              </a:gs>
              <a:gs pos="100000">
                <a:srgbClr val="B7D9E5"/>
              </a:gs>
            </a:gsLst>
            <a:path path="rect">
              <a:fillToRect l="50000" t="50000" r="50000" b="50000"/>
            </a:path>
          </a:gradFill>
          <a:ln w="12700">
            <a:noFill/>
            <a:round/>
            <a:headEnd/>
            <a:tailEnd/>
          </a:ln>
          <a:effectLst>
            <a:prstShdw prst="shdw17" dist="17961" dir="2700000">
              <a:srgbClr val="6E8289"/>
            </a:prstShdw>
          </a:effectLst>
        </p:spPr>
        <p:txBody>
          <a:bodyPr wrap="none" lIns="91374" tIns="45688" rIns="91374" bIns="45688" anchor="ctr"/>
          <a:lstStyle/>
          <a:p>
            <a:pPr algn="ctr"/>
            <a:endParaRPr lang="en-US">
              <a:latin typeface="+mn-lt"/>
            </a:endParaRPr>
          </a:p>
        </p:txBody>
      </p:sp>
      <p:sp>
        <p:nvSpPr>
          <p:cNvPr id="33" name="Freeform 20"/>
          <p:cNvSpPr>
            <a:spLocks/>
          </p:cNvSpPr>
          <p:nvPr/>
        </p:nvSpPr>
        <p:spPr bwMode="auto">
          <a:xfrm>
            <a:off x="2996697" y="3847723"/>
            <a:ext cx="2706987" cy="1982710"/>
          </a:xfrm>
          <a:custGeom>
            <a:avLst/>
            <a:gdLst>
              <a:gd name="T0" fmla="*/ 786968157 w 1020"/>
              <a:gd name="T1" fmla="*/ 1982016351 h 783"/>
              <a:gd name="T2" fmla="*/ 414586169 w 1020"/>
              <a:gd name="T3" fmla="*/ 2024987375 h 783"/>
              <a:gd name="T4" fmla="*/ 116679802 w 1020"/>
              <a:gd name="T5" fmla="*/ 1858476296 h 783"/>
              <a:gd name="T6" fmla="*/ 2483052 w 1020"/>
              <a:gd name="T7" fmla="*/ 1482484344 h 783"/>
              <a:gd name="T8" fmla="*/ 96820098 w 1020"/>
              <a:gd name="T9" fmla="*/ 1170947699 h 783"/>
              <a:gd name="T10" fmla="*/ 240807180 w 1020"/>
              <a:gd name="T11" fmla="*/ 1074264534 h 783"/>
              <a:gd name="T12" fmla="*/ 295423268 w 1020"/>
              <a:gd name="T13" fmla="*/ 1036664888 h 783"/>
              <a:gd name="T14" fmla="*/ 310318421 w 1020"/>
              <a:gd name="T15" fmla="*/ 972208353 h 783"/>
              <a:gd name="T16" fmla="*/ 290458742 w 1020"/>
              <a:gd name="T17" fmla="*/ 848668093 h 783"/>
              <a:gd name="T18" fmla="*/ 290458742 w 1020"/>
              <a:gd name="T19" fmla="*/ 703642526 h 783"/>
              <a:gd name="T20" fmla="*/ 384795764 w 1020"/>
              <a:gd name="T21" fmla="*/ 558616960 h 783"/>
              <a:gd name="T22" fmla="*/ 548644126 w 1020"/>
              <a:gd name="T23" fmla="*/ 472676551 h 783"/>
              <a:gd name="T24" fmla="*/ 712492389 w 1020"/>
              <a:gd name="T25" fmla="*/ 445819661 h 783"/>
              <a:gd name="T26" fmla="*/ 782003631 w 1020"/>
              <a:gd name="T27" fmla="*/ 418962668 h 783"/>
              <a:gd name="T28" fmla="*/ 791932683 w 1020"/>
              <a:gd name="T29" fmla="*/ 311536748 h 783"/>
              <a:gd name="T30" fmla="*/ 861444121 w 1020"/>
              <a:gd name="T31" fmla="*/ 204110776 h 783"/>
              <a:gd name="T32" fmla="*/ 970676296 w 1020"/>
              <a:gd name="T33" fmla="*/ 150396996 h 783"/>
              <a:gd name="T34" fmla="*/ 1104734253 w 1020"/>
              <a:gd name="T35" fmla="*/ 139654240 h 783"/>
              <a:gd name="T36" fmla="*/ 1159350341 w 1020"/>
              <a:gd name="T37" fmla="*/ 150396996 h 783"/>
              <a:gd name="T38" fmla="*/ 1174245494 w 1020"/>
              <a:gd name="T39" fmla="*/ 118168728 h 783"/>
              <a:gd name="T40" fmla="*/ 1238792210 w 1020"/>
              <a:gd name="T41" fmla="*/ 48342415 h 783"/>
              <a:gd name="T42" fmla="*/ 1348024385 w 1020"/>
              <a:gd name="T43" fmla="*/ 10742759 h 783"/>
              <a:gd name="T44" fmla="*/ 1521803276 w 1020"/>
              <a:gd name="T45" fmla="*/ 10742759 h 783"/>
              <a:gd name="T46" fmla="*/ 1645930605 w 1020"/>
              <a:gd name="T47" fmla="*/ 69827940 h 783"/>
              <a:gd name="T48" fmla="*/ 1765093802 w 1020"/>
              <a:gd name="T49" fmla="*/ 161139752 h 783"/>
              <a:gd name="T50" fmla="*/ 1814743789 w 1020"/>
              <a:gd name="T51" fmla="*/ 295422614 h 783"/>
              <a:gd name="T52" fmla="*/ 1824674416 w 1020"/>
              <a:gd name="T53" fmla="*/ 365250528 h 783"/>
              <a:gd name="T54" fmla="*/ 1904116285 w 1020"/>
              <a:gd name="T55" fmla="*/ 359879150 h 783"/>
              <a:gd name="T56" fmla="*/ 2018312987 w 1020"/>
              <a:gd name="T57" fmla="*/ 402848534 h 783"/>
              <a:gd name="T58" fmla="*/ 2142440316 w 1020"/>
              <a:gd name="T59" fmla="*/ 537131448 h 783"/>
              <a:gd name="T60" fmla="*/ 2147483647 w 1020"/>
              <a:gd name="T61" fmla="*/ 698271148 h 783"/>
              <a:gd name="T62" fmla="*/ 2147483647 w 1020"/>
              <a:gd name="T63" fmla="*/ 870153810 h 783"/>
              <a:gd name="T64" fmla="*/ 2147483647 w 1020"/>
              <a:gd name="T65" fmla="*/ 1004436620 h 783"/>
              <a:gd name="T66" fmla="*/ 2147483647 w 1020"/>
              <a:gd name="T67" fmla="*/ 1031293510 h 783"/>
              <a:gd name="T68" fmla="*/ 2147483647 w 1020"/>
              <a:gd name="T69" fmla="*/ 1111862541 h 783"/>
              <a:gd name="T70" fmla="*/ 2147483647 w 1020"/>
              <a:gd name="T71" fmla="*/ 1230031218 h 783"/>
              <a:gd name="T72" fmla="*/ 2147483647 w 1020"/>
              <a:gd name="T73" fmla="*/ 1375058424 h 783"/>
              <a:gd name="T74" fmla="*/ 2147483647 w 1020"/>
              <a:gd name="T75" fmla="*/ 1611395777 h 783"/>
              <a:gd name="T76" fmla="*/ 2147483647 w 1020"/>
              <a:gd name="T77" fmla="*/ 1718822108 h 783"/>
              <a:gd name="T78" fmla="*/ 2147483647 w 1020"/>
              <a:gd name="T79" fmla="*/ 1729564864 h 783"/>
              <a:gd name="T80" fmla="*/ 2147483647 w 1020"/>
              <a:gd name="T81" fmla="*/ 1761793132 h 783"/>
              <a:gd name="T82" fmla="*/ 2147483647 w 1020"/>
              <a:gd name="T83" fmla="*/ 1831619406 h 783"/>
              <a:gd name="T84" fmla="*/ 2077893600 w 1020"/>
              <a:gd name="T85" fmla="*/ 1933675588 h 783"/>
              <a:gd name="T86" fmla="*/ 1973627526 w 1020"/>
              <a:gd name="T87" fmla="*/ 2003501863 h 783"/>
              <a:gd name="T88" fmla="*/ 1789918008 w 1020"/>
              <a:gd name="T89" fmla="*/ 2008873241 h 783"/>
              <a:gd name="T90" fmla="*/ 1660826153 w 1020"/>
              <a:gd name="T91" fmla="*/ 1955161100 h 783"/>
              <a:gd name="T92" fmla="*/ 1616140298 w 1020"/>
              <a:gd name="T93" fmla="*/ 1906818698 h 783"/>
              <a:gd name="T94" fmla="*/ 1576419364 w 1020"/>
              <a:gd name="T95" fmla="*/ 1896075942 h 783"/>
              <a:gd name="T96" fmla="*/ 1556558109 w 1020"/>
              <a:gd name="T97" fmla="*/ 1933675588 h 783"/>
              <a:gd name="T98" fmla="*/ 1447325933 w 1020"/>
              <a:gd name="T99" fmla="*/ 2019615997 h 783"/>
              <a:gd name="T100" fmla="*/ 1238792210 w 1020"/>
              <a:gd name="T101" fmla="*/ 2094815289 h 783"/>
              <a:gd name="T102" fmla="*/ 1035223012 w 1020"/>
              <a:gd name="T103" fmla="*/ 2073329777 h 783"/>
              <a:gd name="T104" fmla="*/ 886269902 w 1020"/>
              <a:gd name="T105" fmla="*/ 2019615997 h 783"/>
              <a:gd name="T106" fmla="*/ 786968157 w 1020"/>
              <a:gd name="T107" fmla="*/ 1982016351 h 7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20"/>
              <a:gd name="T163" fmla="*/ 0 h 783"/>
              <a:gd name="T164" fmla="*/ 1020 w 1020"/>
              <a:gd name="T165" fmla="*/ 783 h 7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20" h="783">
                <a:moveTo>
                  <a:pt x="317" y="738"/>
                </a:moveTo>
                <a:cubicBezTo>
                  <a:pt x="285" y="738"/>
                  <a:pt x="212" y="762"/>
                  <a:pt x="167" y="754"/>
                </a:cubicBezTo>
                <a:cubicBezTo>
                  <a:pt x="122" y="746"/>
                  <a:pt x="75" y="726"/>
                  <a:pt x="47" y="692"/>
                </a:cubicBezTo>
                <a:cubicBezTo>
                  <a:pt x="19" y="658"/>
                  <a:pt x="2" y="595"/>
                  <a:pt x="1" y="552"/>
                </a:cubicBezTo>
                <a:cubicBezTo>
                  <a:pt x="0" y="509"/>
                  <a:pt x="23" y="461"/>
                  <a:pt x="39" y="436"/>
                </a:cubicBezTo>
                <a:cubicBezTo>
                  <a:pt x="55" y="411"/>
                  <a:pt x="84" y="408"/>
                  <a:pt x="97" y="400"/>
                </a:cubicBezTo>
                <a:cubicBezTo>
                  <a:pt x="110" y="392"/>
                  <a:pt x="114" y="392"/>
                  <a:pt x="119" y="386"/>
                </a:cubicBezTo>
                <a:cubicBezTo>
                  <a:pt x="124" y="380"/>
                  <a:pt x="125" y="374"/>
                  <a:pt x="125" y="362"/>
                </a:cubicBezTo>
                <a:cubicBezTo>
                  <a:pt x="125" y="350"/>
                  <a:pt x="118" y="333"/>
                  <a:pt x="117" y="316"/>
                </a:cubicBezTo>
                <a:cubicBezTo>
                  <a:pt x="116" y="299"/>
                  <a:pt x="111" y="280"/>
                  <a:pt x="117" y="262"/>
                </a:cubicBezTo>
                <a:cubicBezTo>
                  <a:pt x="123" y="244"/>
                  <a:pt x="138" y="222"/>
                  <a:pt x="155" y="208"/>
                </a:cubicBezTo>
                <a:cubicBezTo>
                  <a:pt x="172" y="194"/>
                  <a:pt x="199" y="183"/>
                  <a:pt x="221" y="176"/>
                </a:cubicBezTo>
                <a:cubicBezTo>
                  <a:pt x="243" y="169"/>
                  <a:pt x="271" y="169"/>
                  <a:pt x="287" y="166"/>
                </a:cubicBezTo>
                <a:cubicBezTo>
                  <a:pt x="303" y="163"/>
                  <a:pt x="310" y="164"/>
                  <a:pt x="315" y="156"/>
                </a:cubicBezTo>
                <a:cubicBezTo>
                  <a:pt x="320" y="148"/>
                  <a:pt x="314" y="129"/>
                  <a:pt x="319" y="116"/>
                </a:cubicBezTo>
                <a:cubicBezTo>
                  <a:pt x="324" y="103"/>
                  <a:pt x="335" y="86"/>
                  <a:pt x="347" y="76"/>
                </a:cubicBezTo>
                <a:cubicBezTo>
                  <a:pt x="359" y="66"/>
                  <a:pt x="375" y="60"/>
                  <a:pt x="391" y="56"/>
                </a:cubicBezTo>
                <a:cubicBezTo>
                  <a:pt x="407" y="52"/>
                  <a:pt x="432" y="52"/>
                  <a:pt x="445" y="52"/>
                </a:cubicBezTo>
                <a:cubicBezTo>
                  <a:pt x="458" y="52"/>
                  <a:pt x="462" y="57"/>
                  <a:pt x="467" y="56"/>
                </a:cubicBezTo>
                <a:cubicBezTo>
                  <a:pt x="472" y="55"/>
                  <a:pt x="468" y="50"/>
                  <a:pt x="473" y="44"/>
                </a:cubicBezTo>
                <a:cubicBezTo>
                  <a:pt x="478" y="38"/>
                  <a:pt x="487" y="25"/>
                  <a:pt x="499" y="18"/>
                </a:cubicBezTo>
                <a:cubicBezTo>
                  <a:pt x="511" y="11"/>
                  <a:pt x="524" y="6"/>
                  <a:pt x="543" y="4"/>
                </a:cubicBezTo>
                <a:cubicBezTo>
                  <a:pt x="562" y="2"/>
                  <a:pt x="593" y="0"/>
                  <a:pt x="613" y="4"/>
                </a:cubicBezTo>
                <a:cubicBezTo>
                  <a:pt x="633" y="8"/>
                  <a:pt x="647" y="17"/>
                  <a:pt x="663" y="26"/>
                </a:cubicBezTo>
                <a:cubicBezTo>
                  <a:pt x="679" y="35"/>
                  <a:pt x="700" y="46"/>
                  <a:pt x="711" y="60"/>
                </a:cubicBezTo>
                <a:cubicBezTo>
                  <a:pt x="722" y="74"/>
                  <a:pt x="727" y="97"/>
                  <a:pt x="731" y="110"/>
                </a:cubicBezTo>
                <a:cubicBezTo>
                  <a:pt x="735" y="123"/>
                  <a:pt x="729" y="132"/>
                  <a:pt x="735" y="136"/>
                </a:cubicBezTo>
                <a:cubicBezTo>
                  <a:pt x="741" y="140"/>
                  <a:pt x="754" y="132"/>
                  <a:pt x="767" y="134"/>
                </a:cubicBezTo>
                <a:cubicBezTo>
                  <a:pt x="780" y="136"/>
                  <a:pt x="797" y="139"/>
                  <a:pt x="813" y="150"/>
                </a:cubicBezTo>
                <a:cubicBezTo>
                  <a:pt x="829" y="161"/>
                  <a:pt x="849" y="182"/>
                  <a:pt x="863" y="200"/>
                </a:cubicBezTo>
                <a:cubicBezTo>
                  <a:pt x="877" y="218"/>
                  <a:pt x="892" y="240"/>
                  <a:pt x="899" y="260"/>
                </a:cubicBezTo>
                <a:cubicBezTo>
                  <a:pt x="906" y="280"/>
                  <a:pt x="909" y="305"/>
                  <a:pt x="905" y="324"/>
                </a:cubicBezTo>
                <a:cubicBezTo>
                  <a:pt x="901" y="343"/>
                  <a:pt x="873" y="364"/>
                  <a:pt x="873" y="374"/>
                </a:cubicBezTo>
                <a:cubicBezTo>
                  <a:pt x="873" y="384"/>
                  <a:pt x="892" y="377"/>
                  <a:pt x="907" y="384"/>
                </a:cubicBezTo>
                <a:cubicBezTo>
                  <a:pt x="922" y="391"/>
                  <a:pt x="947" y="402"/>
                  <a:pt x="963" y="414"/>
                </a:cubicBezTo>
                <a:cubicBezTo>
                  <a:pt x="979" y="426"/>
                  <a:pt x="996" y="442"/>
                  <a:pt x="1005" y="458"/>
                </a:cubicBezTo>
                <a:cubicBezTo>
                  <a:pt x="1014" y="474"/>
                  <a:pt x="1020" y="488"/>
                  <a:pt x="1017" y="512"/>
                </a:cubicBezTo>
                <a:cubicBezTo>
                  <a:pt x="1014" y="536"/>
                  <a:pt x="998" y="579"/>
                  <a:pt x="987" y="600"/>
                </a:cubicBezTo>
                <a:cubicBezTo>
                  <a:pt x="976" y="621"/>
                  <a:pt x="964" y="633"/>
                  <a:pt x="953" y="640"/>
                </a:cubicBezTo>
                <a:cubicBezTo>
                  <a:pt x="942" y="647"/>
                  <a:pt x="930" y="641"/>
                  <a:pt x="919" y="644"/>
                </a:cubicBezTo>
                <a:cubicBezTo>
                  <a:pt x="908" y="647"/>
                  <a:pt x="898" y="650"/>
                  <a:pt x="889" y="656"/>
                </a:cubicBezTo>
                <a:cubicBezTo>
                  <a:pt x="880" y="662"/>
                  <a:pt x="876" y="671"/>
                  <a:pt x="867" y="682"/>
                </a:cubicBezTo>
                <a:cubicBezTo>
                  <a:pt x="858" y="693"/>
                  <a:pt x="849" y="709"/>
                  <a:pt x="837" y="720"/>
                </a:cubicBezTo>
                <a:cubicBezTo>
                  <a:pt x="825" y="731"/>
                  <a:pt x="814" y="741"/>
                  <a:pt x="795" y="746"/>
                </a:cubicBezTo>
                <a:cubicBezTo>
                  <a:pt x="776" y="751"/>
                  <a:pt x="742" y="751"/>
                  <a:pt x="721" y="748"/>
                </a:cubicBezTo>
                <a:cubicBezTo>
                  <a:pt x="700" y="745"/>
                  <a:pt x="681" y="734"/>
                  <a:pt x="669" y="728"/>
                </a:cubicBezTo>
                <a:cubicBezTo>
                  <a:pt x="657" y="722"/>
                  <a:pt x="657" y="714"/>
                  <a:pt x="651" y="710"/>
                </a:cubicBezTo>
                <a:cubicBezTo>
                  <a:pt x="645" y="706"/>
                  <a:pt x="639" y="704"/>
                  <a:pt x="635" y="706"/>
                </a:cubicBezTo>
                <a:cubicBezTo>
                  <a:pt x="631" y="708"/>
                  <a:pt x="636" y="712"/>
                  <a:pt x="627" y="720"/>
                </a:cubicBezTo>
                <a:cubicBezTo>
                  <a:pt x="618" y="728"/>
                  <a:pt x="604" y="742"/>
                  <a:pt x="583" y="752"/>
                </a:cubicBezTo>
                <a:cubicBezTo>
                  <a:pt x="562" y="762"/>
                  <a:pt x="527" y="777"/>
                  <a:pt x="499" y="780"/>
                </a:cubicBezTo>
                <a:cubicBezTo>
                  <a:pt x="471" y="783"/>
                  <a:pt x="441" y="777"/>
                  <a:pt x="417" y="772"/>
                </a:cubicBezTo>
                <a:cubicBezTo>
                  <a:pt x="393" y="767"/>
                  <a:pt x="372" y="757"/>
                  <a:pt x="357" y="752"/>
                </a:cubicBezTo>
                <a:cubicBezTo>
                  <a:pt x="342" y="747"/>
                  <a:pt x="349" y="738"/>
                  <a:pt x="317" y="738"/>
                </a:cubicBezTo>
                <a:close/>
              </a:path>
            </a:pathLst>
          </a:custGeom>
          <a:gradFill rotWithShape="1">
            <a:gsLst>
              <a:gs pos="0">
                <a:schemeClr val="bg1"/>
              </a:gs>
              <a:gs pos="100000">
                <a:srgbClr val="E0CDA8"/>
              </a:gs>
            </a:gsLst>
            <a:path path="rect">
              <a:fillToRect l="50000" t="50000" r="50000" b="50000"/>
            </a:path>
          </a:gradFill>
          <a:ln w="12700">
            <a:noFill/>
            <a:round/>
            <a:headEnd/>
            <a:tailEnd/>
          </a:ln>
          <a:effectLst>
            <a:prstShdw prst="shdw17" dist="17961" dir="2700000">
              <a:srgbClr val="867B65"/>
            </a:prstShdw>
          </a:effectLst>
        </p:spPr>
        <p:txBody>
          <a:bodyPr wrap="none" lIns="91374" tIns="45688" rIns="91374" bIns="45688" anchor="ctr"/>
          <a:lstStyle/>
          <a:p>
            <a:pPr algn="ctr"/>
            <a:endParaRPr lang="en-US">
              <a:latin typeface="+mn-lt"/>
            </a:endParaRPr>
          </a:p>
        </p:txBody>
      </p:sp>
      <p:sp>
        <p:nvSpPr>
          <p:cNvPr id="26" name="Freeform 21"/>
          <p:cNvSpPr>
            <a:spLocks/>
          </p:cNvSpPr>
          <p:nvPr/>
        </p:nvSpPr>
        <p:spPr bwMode="auto">
          <a:xfrm>
            <a:off x="5441138" y="3470800"/>
            <a:ext cx="1892174" cy="1149790"/>
          </a:xfrm>
          <a:custGeom>
            <a:avLst/>
            <a:gdLst>
              <a:gd name="T0" fmla="*/ 2147483647 w 835"/>
              <a:gd name="T1" fmla="*/ 2147483647 h 646"/>
              <a:gd name="T2" fmla="*/ 2147483647 w 835"/>
              <a:gd name="T3" fmla="*/ 2147483647 h 646"/>
              <a:gd name="T4" fmla="*/ 2147483647 w 835"/>
              <a:gd name="T5" fmla="*/ 2147483647 h 646"/>
              <a:gd name="T6" fmla="*/ 2147483647 w 835"/>
              <a:gd name="T7" fmla="*/ 2147483647 h 646"/>
              <a:gd name="T8" fmla="*/ 2147483647 w 835"/>
              <a:gd name="T9" fmla="*/ 2147483647 h 646"/>
              <a:gd name="T10" fmla="*/ 2147483647 w 835"/>
              <a:gd name="T11" fmla="*/ 2147483647 h 646"/>
              <a:gd name="T12" fmla="*/ 2147483647 w 835"/>
              <a:gd name="T13" fmla="*/ 2147483647 h 646"/>
              <a:gd name="T14" fmla="*/ 2147483647 w 835"/>
              <a:gd name="T15" fmla="*/ 2147483647 h 646"/>
              <a:gd name="T16" fmla="*/ 2147483647 w 835"/>
              <a:gd name="T17" fmla="*/ 2147483647 h 646"/>
              <a:gd name="T18" fmla="*/ 2147483647 w 835"/>
              <a:gd name="T19" fmla="*/ 2147483647 h 646"/>
              <a:gd name="T20" fmla="*/ 2147483647 w 835"/>
              <a:gd name="T21" fmla="*/ 2147483647 h 646"/>
              <a:gd name="T22" fmla="*/ 2147483647 w 835"/>
              <a:gd name="T23" fmla="*/ 2147483647 h 646"/>
              <a:gd name="T24" fmla="*/ 2147483647 w 835"/>
              <a:gd name="T25" fmla="*/ 2147483647 h 646"/>
              <a:gd name="T26" fmla="*/ 2147483647 w 835"/>
              <a:gd name="T27" fmla="*/ 2147483647 h 646"/>
              <a:gd name="T28" fmla="*/ 2147483647 w 835"/>
              <a:gd name="T29" fmla="*/ 2147483647 h 646"/>
              <a:gd name="T30" fmla="*/ 2147483647 w 835"/>
              <a:gd name="T31" fmla="*/ 2147483647 h 646"/>
              <a:gd name="T32" fmla="*/ 2147483647 w 835"/>
              <a:gd name="T33" fmla="*/ 2147483647 h 646"/>
              <a:gd name="T34" fmla="*/ 2147483647 w 835"/>
              <a:gd name="T35" fmla="*/ 2147483647 h 646"/>
              <a:gd name="T36" fmla="*/ 2147483647 w 835"/>
              <a:gd name="T37" fmla="*/ 2147483647 h 646"/>
              <a:gd name="T38" fmla="*/ 2147483647 w 835"/>
              <a:gd name="T39" fmla="*/ 2147483647 h 646"/>
              <a:gd name="T40" fmla="*/ 2147483647 w 835"/>
              <a:gd name="T41" fmla="*/ 2147483647 h 646"/>
              <a:gd name="T42" fmla="*/ 2147483647 w 835"/>
              <a:gd name="T43" fmla="*/ 2147483647 h 646"/>
              <a:gd name="T44" fmla="*/ 2147483647 w 835"/>
              <a:gd name="T45" fmla="*/ 2147483647 h 646"/>
              <a:gd name="T46" fmla="*/ 2147483647 w 835"/>
              <a:gd name="T47" fmla="*/ 2147483647 h 646"/>
              <a:gd name="T48" fmla="*/ 2147483647 w 835"/>
              <a:gd name="T49" fmla="*/ 2147483647 h 646"/>
              <a:gd name="T50" fmla="*/ 2147483647 w 835"/>
              <a:gd name="T51" fmla="*/ 2147483647 h 646"/>
              <a:gd name="T52" fmla="*/ 2147483647 w 835"/>
              <a:gd name="T53" fmla="*/ 2147483647 h 646"/>
              <a:gd name="T54" fmla="*/ 2147483647 w 835"/>
              <a:gd name="T55" fmla="*/ 2147483647 h 646"/>
              <a:gd name="T56" fmla="*/ 2147483647 w 835"/>
              <a:gd name="T57" fmla="*/ 2147483647 h 646"/>
              <a:gd name="T58" fmla="*/ 2147483647 w 835"/>
              <a:gd name="T59" fmla="*/ 2147483647 h 646"/>
              <a:gd name="T60" fmla="*/ 2147483647 w 835"/>
              <a:gd name="T61" fmla="*/ 2147483647 h 646"/>
              <a:gd name="T62" fmla="*/ 2147483647 w 835"/>
              <a:gd name="T63" fmla="*/ 2147483647 h 646"/>
              <a:gd name="T64" fmla="*/ 2147483647 w 835"/>
              <a:gd name="T65" fmla="*/ 2147483647 h 646"/>
              <a:gd name="T66" fmla="*/ 2147483647 w 835"/>
              <a:gd name="T67" fmla="*/ 2147483647 h 646"/>
              <a:gd name="T68" fmla="*/ 2147483647 w 835"/>
              <a:gd name="T69" fmla="*/ 2147483647 h 646"/>
              <a:gd name="T70" fmla="*/ 2147483647 w 835"/>
              <a:gd name="T71" fmla="*/ 2147483647 h 646"/>
              <a:gd name="T72" fmla="*/ 2147483647 w 835"/>
              <a:gd name="T73" fmla="*/ 2147483647 h 646"/>
              <a:gd name="T74" fmla="*/ 2147483647 w 835"/>
              <a:gd name="T75" fmla="*/ 2147483647 h 646"/>
              <a:gd name="T76" fmla="*/ 2147483647 w 835"/>
              <a:gd name="T77" fmla="*/ 2147483647 h 646"/>
              <a:gd name="T78" fmla="*/ 2147483647 w 835"/>
              <a:gd name="T79" fmla="*/ 2147483647 h 646"/>
              <a:gd name="T80" fmla="*/ 2147483647 w 835"/>
              <a:gd name="T81" fmla="*/ 2147483647 h 646"/>
              <a:gd name="T82" fmla="*/ 2147483647 w 835"/>
              <a:gd name="T83" fmla="*/ 2147483647 h 646"/>
              <a:gd name="T84" fmla="*/ 2147483647 w 835"/>
              <a:gd name="T85" fmla="*/ 2147483647 h 646"/>
              <a:gd name="T86" fmla="*/ 2147483647 w 835"/>
              <a:gd name="T87" fmla="*/ 2147483647 h 646"/>
              <a:gd name="T88" fmla="*/ 2147483647 w 835"/>
              <a:gd name="T89" fmla="*/ 2147483647 h 646"/>
              <a:gd name="T90" fmla="*/ 2147483647 w 835"/>
              <a:gd name="T91" fmla="*/ 2147483647 h 646"/>
              <a:gd name="T92" fmla="*/ 2147483647 w 835"/>
              <a:gd name="T93" fmla="*/ 2147483647 h 646"/>
              <a:gd name="T94" fmla="*/ 2147483647 w 835"/>
              <a:gd name="T95" fmla="*/ 2147483647 h 646"/>
              <a:gd name="T96" fmla="*/ 2147483647 w 835"/>
              <a:gd name="T97" fmla="*/ 2147483647 h 646"/>
              <a:gd name="T98" fmla="*/ 2147483647 w 835"/>
              <a:gd name="T99" fmla="*/ 2147483647 h 646"/>
              <a:gd name="T100" fmla="*/ 2147483647 w 835"/>
              <a:gd name="T101" fmla="*/ 2147483647 h 646"/>
              <a:gd name="T102" fmla="*/ 2147483647 w 835"/>
              <a:gd name="T103" fmla="*/ 2147483647 h 646"/>
              <a:gd name="T104" fmla="*/ 2147483647 w 835"/>
              <a:gd name="T105" fmla="*/ 2147483647 h 646"/>
              <a:gd name="T106" fmla="*/ 2147483647 w 835"/>
              <a:gd name="T107" fmla="*/ 2147483647 h 6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35"/>
              <a:gd name="T163" fmla="*/ 0 h 646"/>
              <a:gd name="T164" fmla="*/ 835 w 835"/>
              <a:gd name="T165" fmla="*/ 646 h 6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35" h="646">
                <a:moveTo>
                  <a:pt x="260" y="609"/>
                </a:moveTo>
                <a:cubicBezTo>
                  <a:pt x="233" y="609"/>
                  <a:pt x="174" y="629"/>
                  <a:pt x="137" y="622"/>
                </a:cubicBezTo>
                <a:cubicBezTo>
                  <a:pt x="100" y="615"/>
                  <a:pt x="61" y="599"/>
                  <a:pt x="38" y="571"/>
                </a:cubicBezTo>
                <a:cubicBezTo>
                  <a:pt x="16" y="543"/>
                  <a:pt x="2" y="491"/>
                  <a:pt x="1" y="455"/>
                </a:cubicBezTo>
                <a:cubicBezTo>
                  <a:pt x="0" y="420"/>
                  <a:pt x="19" y="380"/>
                  <a:pt x="32" y="360"/>
                </a:cubicBezTo>
                <a:cubicBezTo>
                  <a:pt x="45" y="339"/>
                  <a:pt x="69" y="337"/>
                  <a:pt x="79" y="330"/>
                </a:cubicBezTo>
                <a:cubicBezTo>
                  <a:pt x="90" y="323"/>
                  <a:pt x="93" y="323"/>
                  <a:pt x="97" y="318"/>
                </a:cubicBezTo>
                <a:cubicBezTo>
                  <a:pt x="102" y="314"/>
                  <a:pt x="102" y="309"/>
                  <a:pt x="102" y="299"/>
                </a:cubicBezTo>
                <a:cubicBezTo>
                  <a:pt x="102" y="289"/>
                  <a:pt x="97" y="275"/>
                  <a:pt x="96" y="261"/>
                </a:cubicBezTo>
                <a:cubicBezTo>
                  <a:pt x="95" y="247"/>
                  <a:pt x="91" y="231"/>
                  <a:pt x="96" y="216"/>
                </a:cubicBezTo>
                <a:cubicBezTo>
                  <a:pt x="101" y="201"/>
                  <a:pt x="113" y="183"/>
                  <a:pt x="127" y="172"/>
                </a:cubicBezTo>
                <a:cubicBezTo>
                  <a:pt x="141" y="160"/>
                  <a:pt x="163" y="151"/>
                  <a:pt x="181" y="145"/>
                </a:cubicBezTo>
                <a:cubicBezTo>
                  <a:pt x="199" y="139"/>
                  <a:pt x="222" y="139"/>
                  <a:pt x="235" y="137"/>
                </a:cubicBezTo>
                <a:cubicBezTo>
                  <a:pt x="248" y="134"/>
                  <a:pt x="254" y="135"/>
                  <a:pt x="258" y="129"/>
                </a:cubicBezTo>
                <a:cubicBezTo>
                  <a:pt x="262" y="122"/>
                  <a:pt x="257" y="106"/>
                  <a:pt x="261" y="96"/>
                </a:cubicBezTo>
                <a:cubicBezTo>
                  <a:pt x="265" y="85"/>
                  <a:pt x="274" y="71"/>
                  <a:pt x="284" y="63"/>
                </a:cubicBezTo>
                <a:cubicBezTo>
                  <a:pt x="294" y="54"/>
                  <a:pt x="307" y="50"/>
                  <a:pt x="320" y="46"/>
                </a:cubicBezTo>
                <a:cubicBezTo>
                  <a:pt x="333" y="43"/>
                  <a:pt x="354" y="43"/>
                  <a:pt x="364" y="43"/>
                </a:cubicBezTo>
                <a:cubicBezTo>
                  <a:pt x="375" y="43"/>
                  <a:pt x="378" y="47"/>
                  <a:pt x="382" y="46"/>
                </a:cubicBezTo>
                <a:cubicBezTo>
                  <a:pt x="386" y="45"/>
                  <a:pt x="383" y="41"/>
                  <a:pt x="387" y="36"/>
                </a:cubicBezTo>
                <a:cubicBezTo>
                  <a:pt x="391" y="31"/>
                  <a:pt x="399" y="21"/>
                  <a:pt x="408" y="15"/>
                </a:cubicBezTo>
                <a:cubicBezTo>
                  <a:pt x="418" y="9"/>
                  <a:pt x="429" y="5"/>
                  <a:pt x="445" y="3"/>
                </a:cubicBezTo>
                <a:cubicBezTo>
                  <a:pt x="460" y="2"/>
                  <a:pt x="485" y="0"/>
                  <a:pt x="502" y="3"/>
                </a:cubicBezTo>
                <a:cubicBezTo>
                  <a:pt x="518" y="7"/>
                  <a:pt x="530" y="14"/>
                  <a:pt x="543" y="21"/>
                </a:cubicBezTo>
                <a:cubicBezTo>
                  <a:pt x="556" y="29"/>
                  <a:pt x="573" y="38"/>
                  <a:pt x="582" y="50"/>
                </a:cubicBezTo>
                <a:cubicBezTo>
                  <a:pt x="591" y="61"/>
                  <a:pt x="595" y="80"/>
                  <a:pt x="598" y="91"/>
                </a:cubicBezTo>
                <a:cubicBezTo>
                  <a:pt x="602" y="101"/>
                  <a:pt x="597" y="109"/>
                  <a:pt x="602" y="112"/>
                </a:cubicBezTo>
                <a:cubicBezTo>
                  <a:pt x="607" y="116"/>
                  <a:pt x="617" y="109"/>
                  <a:pt x="628" y="111"/>
                </a:cubicBezTo>
                <a:cubicBezTo>
                  <a:pt x="639" y="112"/>
                  <a:pt x="652" y="115"/>
                  <a:pt x="666" y="124"/>
                </a:cubicBezTo>
                <a:cubicBezTo>
                  <a:pt x="679" y="133"/>
                  <a:pt x="695" y="150"/>
                  <a:pt x="706" y="165"/>
                </a:cubicBezTo>
                <a:cubicBezTo>
                  <a:pt x="718" y="180"/>
                  <a:pt x="730" y="198"/>
                  <a:pt x="736" y="215"/>
                </a:cubicBezTo>
                <a:cubicBezTo>
                  <a:pt x="742" y="231"/>
                  <a:pt x="744" y="252"/>
                  <a:pt x="741" y="267"/>
                </a:cubicBezTo>
                <a:cubicBezTo>
                  <a:pt x="738" y="283"/>
                  <a:pt x="715" y="300"/>
                  <a:pt x="715" y="309"/>
                </a:cubicBezTo>
                <a:cubicBezTo>
                  <a:pt x="715" y="317"/>
                  <a:pt x="730" y="311"/>
                  <a:pt x="742" y="317"/>
                </a:cubicBezTo>
                <a:cubicBezTo>
                  <a:pt x="755" y="323"/>
                  <a:pt x="775" y="332"/>
                  <a:pt x="788" y="342"/>
                </a:cubicBezTo>
                <a:cubicBezTo>
                  <a:pt x="801" y="351"/>
                  <a:pt x="815" y="365"/>
                  <a:pt x="823" y="378"/>
                </a:cubicBezTo>
                <a:cubicBezTo>
                  <a:pt x="830" y="391"/>
                  <a:pt x="835" y="403"/>
                  <a:pt x="833" y="422"/>
                </a:cubicBezTo>
                <a:cubicBezTo>
                  <a:pt x="830" y="442"/>
                  <a:pt x="816" y="479"/>
                  <a:pt x="808" y="495"/>
                </a:cubicBezTo>
                <a:cubicBezTo>
                  <a:pt x="800" y="511"/>
                  <a:pt x="794" y="513"/>
                  <a:pt x="785" y="519"/>
                </a:cubicBezTo>
                <a:cubicBezTo>
                  <a:pt x="776" y="525"/>
                  <a:pt x="761" y="527"/>
                  <a:pt x="752" y="531"/>
                </a:cubicBezTo>
                <a:cubicBezTo>
                  <a:pt x="743" y="535"/>
                  <a:pt x="735" y="536"/>
                  <a:pt x="728" y="541"/>
                </a:cubicBezTo>
                <a:cubicBezTo>
                  <a:pt x="720" y="546"/>
                  <a:pt x="717" y="554"/>
                  <a:pt x="710" y="563"/>
                </a:cubicBezTo>
                <a:cubicBezTo>
                  <a:pt x="702" y="572"/>
                  <a:pt x="695" y="585"/>
                  <a:pt x="685" y="594"/>
                </a:cubicBezTo>
                <a:cubicBezTo>
                  <a:pt x="675" y="603"/>
                  <a:pt x="666" y="611"/>
                  <a:pt x="651" y="615"/>
                </a:cubicBezTo>
                <a:cubicBezTo>
                  <a:pt x="635" y="620"/>
                  <a:pt x="607" y="620"/>
                  <a:pt x="590" y="617"/>
                </a:cubicBezTo>
                <a:cubicBezTo>
                  <a:pt x="573" y="615"/>
                  <a:pt x="557" y="606"/>
                  <a:pt x="548" y="601"/>
                </a:cubicBezTo>
                <a:cubicBezTo>
                  <a:pt x="538" y="596"/>
                  <a:pt x="538" y="589"/>
                  <a:pt x="533" y="586"/>
                </a:cubicBezTo>
                <a:cubicBezTo>
                  <a:pt x="528" y="582"/>
                  <a:pt x="523" y="581"/>
                  <a:pt x="520" y="582"/>
                </a:cubicBezTo>
                <a:cubicBezTo>
                  <a:pt x="517" y="584"/>
                  <a:pt x="521" y="587"/>
                  <a:pt x="513" y="594"/>
                </a:cubicBezTo>
                <a:cubicBezTo>
                  <a:pt x="506" y="601"/>
                  <a:pt x="494" y="612"/>
                  <a:pt x="477" y="620"/>
                </a:cubicBezTo>
                <a:cubicBezTo>
                  <a:pt x="460" y="629"/>
                  <a:pt x="431" y="641"/>
                  <a:pt x="408" y="644"/>
                </a:cubicBezTo>
                <a:cubicBezTo>
                  <a:pt x="386" y="646"/>
                  <a:pt x="361" y="641"/>
                  <a:pt x="341" y="637"/>
                </a:cubicBezTo>
                <a:cubicBezTo>
                  <a:pt x="322" y="633"/>
                  <a:pt x="305" y="625"/>
                  <a:pt x="292" y="620"/>
                </a:cubicBezTo>
                <a:cubicBezTo>
                  <a:pt x="280" y="616"/>
                  <a:pt x="286" y="609"/>
                  <a:pt x="260" y="609"/>
                </a:cubicBezTo>
                <a:close/>
              </a:path>
            </a:pathLst>
          </a:custGeom>
          <a:gradFill rotWithShape="1">
            <a:gsLst>
              <a:gs pos="0">
                <a:schemeClr val="bg1"/>
              </a:gs>
              <a:gs pos="100000">
                <a:srgbClr val="B7D9E5"/>
              </a:gs>
            </a:gsLst>
            <a:path path="rect">
              <a:fillToRect l="50000" t="50000" r="50000" b="50000"/>
            </a:path>
          </a:gradFill>
          <a:ln w="12700">
            <a:noFill/>
            <a:round/>
            <a:headEnd/>
            <a:tailEnd/>
          </a:ln>
          <a:effectLst>
            <a:prstShdw prst="shdw17" dist="17961" dir="2700000">
              <a:srgbClr val="6E8289"/>
            </a:prstShdw>
          </a:effectLst>
        </p:spPr>
        <p:txBody>
          <a:bodyPr wrap="none" lIns="91374" tIns="45688" rIns="91374" bIns="45688" anchor="ctr"/>
          <a:lstStyle/>
          <a:p>
            <a:pPr algn="ctr"/>
            <a:endParaRPr lang="en-US">
              <a:latin typeface="+mn-lt"/>
            </a:endParaRPr>
          </a:p>
        </p:txBody>
      </p:sp>
      <p:sp>
        <p:nvSpPr>
          <p:cNvPr id="87" name="Rectangle 57"/>
          <p:cNvSpPr>
            <a:spLocks noGrp="1" noChangeArrowheads="1"/>
          </p:cNvSpPr>
          <p:nvPr>
            <p:ph type="title"/>
          </p:nvPr>
        </p:nvSpPr>
        <p:spPr/>
        <p:txBody>
          <a:bodyPr/>
          <a:lstStyle/>
          <a:p>
            <a:pPr eaLnBrk="1" hangingPunct="1"/>
            <a:r>
              <a:rPr lang="en-US" dirty="0" smtClean="0">
                <a:latin typeface="+mn-lt"/>
              </a:rPr>
              <a:t>Wholesale Services</a:t>
            </a:r>
            <a:endParaRPr lang="en-US" u="sng" dirty="0" smtClean="0">
              <a:latin typeface="+mn-lt"/>
            </a:endParaRPr>
          </a:p>
        </p:txBody>
      </p:sp>
      <p:sp>
        <p:nvSpPr>
          <p:cNvPr id="124" name="Text Placeholder 123"/>
          <p:cNvSpPr>
            <a:spLocks noGrp="1"/>
          </p:cNvSpPr>
          <p:nvPr>
            <p:ph type="body" sz="quarter" idx="10"/>
          </p:nvPr>
        </p:nvSpPr>
        <p:spPr>
          <a:xfrm>
            <a:off x="747713" y="1216540"/>
            <a:ext cx="7124700" cy="2229187"/>
          </a:xfrm>
        </p:spPr>
        <p:txBody>
          <a:bodyPr/>
          <a:lstStyle/>
          <a:p>
            <a:r>
              <a:rPr lang="en-US" sz="2000" dirty="0" smtClean="0"/>
              <a:t>Managed demarcation point at customer premises</a:t>
            </a:r>
          </a:p>
          <a:p>
            <a:r>
              <a:rPr lang="en-US" sz="2000" dirty="0" smtClean="0"/>
              <a:t>Accurate SLA enforcement and measurement with HW based OAM tools</a:t>
            </a:r>
          </a:p>
          <a:p>
            <a:r>
              <a:rPr lang="en-US" sz="2000" dirty="0" smtClean="0"/>
              <a:t>Multiple transport connections with flow-based services</a:t>
            </a:r>
          </a:p>
          <a:p>
            <a:pPr lvl="1"/>
            <a:r>
              <a:rPr lang="en-US" dirty="0" smtClean="0"/>
              <a:t>EPL and EVPL connection models with per flow shaping</a:t>
            </a:r>
          </a:p>
        </p:txBody>
      </p:sp>
      <p:sp>
        <p:nvSpPr>
          <p:cNvPr id="98" name="Text Box 7"/>
          <p:cNvSpPr txBox="1">
            <a:spLocks noChangeArrowheads="1"/>
          </p:cNvSpPr>
          <p:nvPr/>
        </p:nvSpPr>
        <p:spPr bwMode="auto">
          <a:xfrm>
            <a:off x="5747527" y="3839656"/>
            <a:ext cx="1176337" cy="415498"/>
          </a:xfrm>
          <a:prstGeom prst="rect">
            <a:avLst/>
          </a:prstGeom>
          <a:noFill/>
          <a:ln w="9525">
            <a:noFill/>
            <a:miter lim="800000"/>
            <a:headEnd/>
            <a:tailEnd/>
          </a:ln>
        </p:spPr>
        <p:txBody>
          <a:bodyPr lIns="0" tIns="0" rIns="0" bIns="0" anchor="ctr" anchorCtr="1">
            <a:spAutoFit/>
          </a:bodyPr>
          <a:lstStyle/>
          <a:p>
            <a:pPr algn="ctr"/>
            <a:r>
              <a:rPr lang="en-US" sz="1300" b="1" dirty="0" smtClean="0">
                <a:latin typeface="+mn-lt"/>
                <a:cs typeface="Arial" charset="0"/>
              </a:rPr>
              <a:t>Wholesale</a:t>
            </a:r>
          </a:p>
          <a:p>
            <a:pPr algn="ctr"/>
            <a:r>
              <a:rPr lang="en-US" sz="1300" b="1" dirty="0" smtClean="0">
                <a:latin typeface="+mn-lt"/>
                <a:cs typeface="Arial" charset="0"/>
              </a:rPr>
              <a:t>Packet Network</a:t>
            </a:r>
            <a:endParaRPr lang="en-US" sz="1300" b="1" dirty="0">
              <a:latin typeface="+mn-lt"/>
              <a:cs typeface="Arial" charset="0"/>
            </a:endParaRPr>
          </a:p>
        </p:txBody>
      </p:sp>
      <p:sp>
        <p:nvSpPr>
          <p:cNvPr id="32" name="AutoShape 23"/>
          <p:cNvSpPr>
            <a:spLocks noChangeArrowheads="1"/>
          </p:cNvSpPr>
          <p:nvPr/>
        </p:nvSpPr>
        <p:spPr bwMode="auto">
          <a:xfrm>
            <a:off x="7263442" y="2964877"/>
            <a:ext cx="1423368" cy="3359727"/>
          </a:xfrm>
          <a:prstGeom prst="roundRect">
            <a:avLst>
              <a:gd name="adj" fmla="val 16667"/>
            </a:avLst>
          </a:prstGeom>
          <a:gradFill rotWithShape="1">
            <a:gsLst>
              <a:gs pos="0">
                <a:schemeClr val="bg1"/>
              </a:gs>
              <a:gs pos="100000">
                <a:srgbClr val="B7D9E5"/>
              </a:gs>
            </a:gsLst>
            <a:lin ang="5400000" scaled="1"/>
          </a:gradFill>
          <a:ln w="12700">
            <a:solidFill>
              <a:srgbClr val="84BDD6"/>
            </a:solidFill>
            <a:round/>
            <a:headEnd/>
            <a:tailEnd/>
          </a:ln>
        </p:spPr>
        <p:txBody>
          <a:bodyPr wrap="none" lIns="91374" tIns="45688" rIns="91374" bIns="45688" anchor="ctr"/>
          <a:lstStyle/>
          <a:p>
            <a:pPr algn="ctr"/>
            <a:endParaRPr lang="en-US">
              <a:latin typeface="+mn-lt"/>
            </a:endParaRPr>
          </a:p>
        </p:txBody>
      </p:sp>
      <p:sp>
        <p:nvSpPr>
          <p:cNvPr id="34" name="Text Box 7"/>
          <p:cNvSpPr txBox="1">
            <a:spLocks noChangeArrowheads="1"/>
          </p:cNvSpPr>
          <p:nvPr/>
        </p:nvSpPr>
        <p:spPr bwMode="auto">
          <a:xfrm>
            <a:off x="3730008" y="4577808"/>
            <a:ext cx="1267505" cy="600164"/>
          </a:xfrm>
          <a:prstGeom prst="rect">
            <a:avLst/>
          </a:prstGeom>
          <a:noFill/>
          <a:ln w="9525">
            <a:noFill/>
            <a:miter lim="800000"/>
            <a:headEnd/>
            <a:tailEnd/>
          </a:ln>
        </p:spPr>
        <p:txBody>
          <a:bodyPr wrap="square" lIns="0" tIns="0" rIns="0" bIns="0" anchor="ctr" anchorCtr="1">
            <a:spAutoFit/>
          </a:bodyPr>
          <a:lstStyle/>
          <a:p>
            <a:pPr algn="ctr"/>
            <a:r>
              <a:rPr lang="en-US" sz="1300" b="1" dirty="0" smtClean="0">
                <a:latin typeface="+mn-lt"/>
                <a:cs typeface="Arial" charset="0"/>
              </a:rPr>
              <a:t>Service Provider L2/L3/MPLS Network</a:t>
            </a:r>
            <a:endParaRPr lang="en-US" sz="1300" b="1" dirty="0">
              <a:latin typeface="+mn-lt"/>
              <a:cs typeface="Arial" charset="0"/>
            </a:endParaRPr>
          </a:p>
        </p:txBody>
      </p:sp>
      <p:sp>
        <p:nvSpPr>
          <p:cNvPr id="35" name="TextBox 34"/>
          <p:cNvSpPr txBox="1"/>
          <p:nvPr/>
        </p:nvSpPr>
        <p:spPr>
          <a:xfrm>
            <a:off x="6796438" y="3443537"/>
            <a:ext cx="1019175" cy="246221"/>
          </a:xfrm>
          <a:prstGeom prst="rect">
            <a:avLst/>
          </a:prstGeom>
          <a:noFill/>
        </p:spPr>
        <p:txBody>
          <a:bodyPr wrap="square" lIns="91374" tIns="45688" rIns="91374" bIns="45688" rtlCol="0">
            <a:spAutoFit/>
          </a:bodyPr>
          <a:lstStyle/>
          <a:p>
            <a:pPr algn="ctr"/>
            <a:r>
              <a:rPr lang="en-US" sz="1000" b="1" dirty="0" smtClean="0">
                <a:latin typeface="+mn-lt"/>
              </a:rPr>
              <a:t>ETX-205A</a:t>
            </a:r>
            <a:endParaRPr lang="en-US" sz="1000" dirty="0">
              <a:latin typeface="+mn-lt"/>
            </a:endParaRPr>
          </a:p>
        </p:txBody>
      </p:sp>
      <p:sp>
        <p:nvSpPr>
          <p:cNvPr id="36" name="TextBox 35"/>
          <p:cNvSpPr txBox="1"/>
          <p:nvPr/>
        </p:nvSpPr>
        <p:spPr>
          <a:xfrm>
            <a:off x="6734250" y="5424370"/>
            <a:ext cx="1143550" cy="246221"/>
          </a:xfrm>
          <a:prstGeom prst="rect">
            <a:avLst/>
          </a:prstGeom>
          <a:noFill/>
        </p:spPr>
        <p:txBody>
          <a:bodyPr wrap="square" lIns="91374" tIns="45688" rIns="91374" bIns="45688" rtlCol="0">
            <a:spAutoFit/>
          </a:bodyPr>
          <a:lstStyle/>
          <a:p>
            <a:pPr algn="ctr"/>
            <a:r>
              <a:rPr lang="en-US" sz="1000" b="1" dirty="0" smtClean="0">
                <a:latin typeface="+mn-lt"/>
              </a:rPr>
              <a:t>ETX-203AX/205A</a:t>
            </a:r>
            <a:endParaRPr lang="en-US" sz="1000" dirty="0">
              <a:latin typeface="+mn-lt"/>
            </a:endParaRPr>
          </a:p>
        </p:txBody>
      </p:sp>
      <p:pic>
        <p:nvPicPr>
          <p:cNvPr id="38" name="Picture 26" descr="lsr"/>
          <p:cNvPicPr>
            <a:picLocks noChangeAspect="1" noChangeArrowheads="1"/>
          </p:cNvPicPr>
          <p:nvPr/>
        </p:nvPicPr>
        <p:blipFill>
          <a:blip r:embed="rId3" cstate="print"/>
          <a:srcRect/>
          <a:stretch>
            <a:fillRect/>
          </a:stretch>
        </p:blipFill>
        <p:spPr bwMode="auto">
          <a:xfrm>
            <a:off x="2639661" y="3833395"/>
            <a:ext cx="389819" cy="404949"/>
          </a:xfrm>
          <a:prstGeom prst="rect">
            <a:avLst/>
          </a:prstGeom>
          <a:noFill/>
          <a:ln w="9525">
            <a:noFill/>
            <a:miter lim="800000"/>
            <a:headEnd/>
            <a:tailEnd/>
          </a:ln>
          <a:effectLst>
            <a:outerShdw blurRad="50800" dist="50800" dir="5400000" sx="1000" sy="1000" algn="ctr" rotWithShape="0">
              <a:srgbClr val="000000"/>
            </a:outerShdw>
          </a:effectLst>
        </p:spPr>
      </p:pic>
      <p:cxnSp>
        <p:nvCxnSpPr>
          <p:cNvPr id="39" name="Straight Connector 38"/>
          <p:cNvCxnSpPr/>
          <p:nvPr/>
        </p:nvCxnSpPr>
        <p:spPr>
          <a:xfrm flipV="1">
            <a:off x="7276062" y="3836154"/>
            <a:ext cx="10624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470467" y="5810809"/>
            <a:ext cx="16459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788409" y="4156176"/>
            <a:ext cx="1035232" cy="246221"/>
          </a:xfrm>
          <a:prstGeom prst="rect">
            <a:avLst/>
          </a:prstGeom>
          <a:noFill/>
        </p:spPr>
        <p:txBody>
          <a:bodyPr wrap="square" lIns="91374" tIns="45688" rIns="91374" bIns="45688" rtlCol="0">
            <a:spAutoFit/>
          </a:bodyPr>
          <a:lstStyle/>
          <a:p>
            <a:pPr algn="ctr"/>
            <a:r>
              <a:rPr lang="en-US" sz="1000" b="1" dirty="0" smtClean="0">
                <a:latin typeface="+mn-lt"/>
              </a:rPr>
              <a:t>ETX-203AX</a:t>
            </a:r>
            <a:endParaRPr lang="en-US" sz="1000" dirty="0">
              <a:latin typeface="+mn-lt"/>
            </a:endParaRPr>
          </a:p>
        </p:txBody>
      </p:sp>
      <p:sp>
        <p:nvSpPr>
          <p:cNvPr id="63" name="TextBox 62"/>
          <p:cNvSpPr txBox="1"/>
          <p:nvPr/>
        </p:nvSpPr>
        <p:spPr>
          <a:xfrm>
            <a:off x="7472320" y="2986816"/>
            <a:ext cx="914400" cy="433883"/>
          </a:xfrm>
          <a:prstGeom prst="rect">
            <a:avLst/>
          </a:prstGeom>
          <a:noFill/>
        </p:spPr>
        <p:txBody>
          <a:bodyPr wrap="square" lIns="91374" tIns="45688" rIns="91374" bIns="45688" rtlCol="0">
            <a:spAutoFit/>
          </a:bodyPr>
          <a:lstStyle/>
          <a:p>
            <a:pPr algn="ctr">
              <a:lnSpc>
                <a:spcPct val="85000"/>
              </a:lnSpc>
            </a:pPr>
            <a:r>
              <a:rPr lang="en-US" sz="1300" b="1" dirty="0" smtClean="0">
                <a:latin typeface="+mn-lt"/>
              </a:rPr>
              <a:t>Customer Premises</a:t>
            </a:r>
          </a:p>
        </p:txBody>
      </p:sp>
      <p:pic>
        <p:nvPicPr>
          <p:cNvPr id="65" name="Picture 91" descr="rad4"/>
          <p:cNvPicPr>
            <a:picLocks noChangeAspect="1" noChangeArrowheads="1"/>
          </p:cNvPicPr>
          <p:nvPr/>
        </p:nvPicPr>
        <p:blipFill>
          <a:blip r:embed="rId4" cstate="print"/>
          <a:srcRect/>
          <a:stretch>
            <a:fillRect/>
          </a:stretch>
        </p:blipFill>
        <p:spPr bwMode="auto">
          <a:xfrm>
            <a:off x="6960331" y="5636421"/>
            <a:ext cx="691378" cy="277079"/>
          </a:xfrm>
          <a:prstGeom prst="rect">
            <a:avLst/>
          </a:prstGeom>
          <a:noFill/>
          <a:ln w="9525">
            <a:noFill/>
            <a:miter lim="800000"/>
            <a:headEnd/>
            <a:tailEnd/>
          </a:ln>
        </p:spPr>
      </p:pic>
      <p:sp>
        <p:nvSpPr>
          <p:cNvPr id="66" name="TextBox 65"/>
          <p:cNvSpPr txBox="1"/>
          <p:nvPr/>
        </p:nvSpPr>
        <p:spPr>
          <a:xfrm>
            <a:off x="6461031" y="5632281"/>
            <a:ext cx="535575" cy="211083"/>
          </a:xfrm>
          <a:prstGeom prst="rect">
            <a:avLst/>
          </a:prstGeom>
          <a:noFill/>
        </p:spPr>
        <p:txBody>
          <a:bodyPr wrap="square" lIns="91374" tIns="45688" rIns="91374" bIns="45688" rtlCol="0">
            <a:spAutoFit/>
          </a:bodyPr>
          <a:lstStyle/>
          <a:p>
            <a:pPr algn="ctr">
              <a:lnSpc>
                <a:spcPct val="85000"/>
              </a:lnSpc>
            </a:pPr>
            <a:r>
              <a:rPr lang="en-US" sz="900" b="1" dirty="0" err="1" smtClean="0">
                <a:latin typeface="+mn-lt"/>
              </a:rPr>
              <a:t>EoPDH</a:t>
            </a:r>
            <a:endParaRPr lang="en-US" sz="900" b="1" dirty="0" smtClean="0">
              <a:latin typeface="+mn-lt"/>
            </a:endParaRPr>
          </a:p>
        </p:txBody>
      </p:sp>
      <p:pic>
        <p:nvPicPr>
          <p:cNvPr id="70" name="Picture 29" descr="branch"/>
          <p:cNvPicPr>
            <a:picLocks noChangeAspect="1" noChangeArrowheads="1"/>
          </p:cNvPicPr>
          <p:nvPr/>
        </p:nvPicPr>
        <p:blipFill>
          <a:blip r:embed="rId5" cstate="print"/>
          <a:srcRect/>
          <a:stretch>
            <a:fillRect/>
          </a:stretch>
        </p:blipFill>
        <p:spPr bwMode="auto">
          <a:xfrm>
            <a:off x="7881028" y="5552515"/>
            <a:ext cx="403125" cy="601528"/>
          </a:xfrm>
          <a:prstGeom prst="rect">
            <a:avLst/>
          </a:prstGeom>
          <a:noFill/>
          <a:ln>
            <a:miter lim="800000"/>
            <a:headEnd/>
            <a:tailEnd/>
          </a:ln>
        </p:spPr>
      </p:pic>
      <p:pic>
        <p:nvPicPr>
          <p:cNvPr id="72" name="Picture 91" descr="rad4"/>
          <p:cNvPicPr>
            <a:picLocks noChangeAspect="1" noChangeArrowheads="1"/>
          </p:cNvPicPr>
          <p:nvPr/>
        </p:nvPicPr>
        <p:blipFill>
          <a:blip r:embed="rId4" cstate="print"/>
          <a:srcRect/>
          <a:stretch>
            <a:fillRect/>
          </a:stretch>
        </p:blipFill>
        <p:spPr bwMode="auto">
          <a:xfrm>
            <a:off x="6960331" y="3649810"/>
            <a:ext cx="691378" cy="277079"/>
          </a:xfrm>
          <a:prstGeom prst="rect">
            <a:avLst/>
          </a:prstGeom>
          <a:noFill/>
          <a:ln w="9525">
            <a:noFill/>
            <a:miter lim="800000"/>
            <a:headEnd/>
            <a:tailEnd/>
          </a:ln>
        </p:spPr>
      </p:pic>
      <p:sp>
        <p:nvSpPr>
          <p:cNvPr id="75" name="Text Box 7"/>
          <p:cNvSpPr txBox="1">
            <a:spLocks noChangeArrowheads="1"/>
          </p:cNvSpPr>
          <p:nvPr/>
        </p:nvSpPr>
        <p:spPr bwMode="auto">
          <a:xfrm>
            <a:off x="2474385" y="3674331"/>
            <a:ext cx="685800" cy="153888"/>
          </a:xfrm>
          <a:prstGeom prst="rect">
            <a:avLst/>
          </a:prstGeom>
          <a:noFill/>
          <a:ln w="9525">
            <a:noFill/>
            <a:miter lim="800000"/>
            <a:headEnd/>
            <a:tailEnd/>
          </a:ln>
        </p:spPr>
        <p:txBody>
          <a:bodyPr wrap="square" lIns="0" tIns="0" rIns="0" bIns="0" anchor="ctr" anchorCtr="1">
            <a:spAutoFit/>
          </a:bodyPr>
          <a:lstStyle/>
          <a:p>
            <a:pPr algn="ctr"/>
            <a:r>
              <a:rPr lang="en-US" sz="1000" b="1" dirty="0" smtClean="0">
                <a:latin typeface="+mn-lt"/>
                <a:cs typeface="Arial" charset="0"/>
              </a:rPr>
              <a:t>ISP</a:t>
            </a:r>
            <a:endParaRPr lang="en-US" sz="1000" b="1" dirty="0">
              <a:latin typeface="+mn-lt"/>
              <a:cs typeface="Arial" charset="0"/>
            </a:endParaRPr>
          </a:p>
        </p:txBody>
      </p:sp>
      <p:grpSp>
        <p:nvGrpSpPr>
          <p:cNvPr id="2" name="Group 78"/>
          <p:cNvGrpSpPr/>
          <p:nvPr/>
        </p:nvGrpSpPr>
        <p:grpSpPr>
          <a:xfrm>
            <a:off x="5854764" y="5494020"/>
            <a:ext cx="645103" cy="635000"/>
            <a:chOff x="5831897" y="5486400"/>
            <a:chExt cx="645103" cy="635000"/>
          </a:xfrm>
        </p:grpSpPr>
        <p:sp>
          <p:nvSpPr>
            <p:cNvPr id="81" name="AutoShape 50"/>
            <p:cNvSpPr>
              <a:spLocks noChangeArrowheads="1"/>
            </p:cNvSpPr>
            <p:nvPr/>
          </p:nvSpPr>
          <p:spPr bwMode="auto">
            <a:xfrm>
              <a:off x="5831897" y="5486400"/>
              <a:ext cx="645103" cy="635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19" y="10800"/>
                  </a:moveTo>
                  <a:cubicBezTo>
                    <a:pt x="1619" y="15871"/>
                    <a:pt x="5729" y="19981"/>
                    <a:pt x="10800" y="19981"/>
                  </a:cubicBezTo>
                  <a:cubicBezTo>
                    <a:pt x="15871" y="19981"/>
                    <a:pt x="19981" y="15871"/>
                    <a:pt x="19981" y="10800"/>
                  </a:cubicBezTo>
                  <a:cubicBezTo>
                    <a:pt x="19981" y="5729"/>
                    <a:pt x="15871" y="1619"/>
                    <a:pt x="10800" y="1619"/>
                  </a:cubicBezTo>
                  <a:cubicBezTo>
                    <a:pt x="5729" y="1619"/>
                    <a:pt x="1619" y="5729"/>
                    <a:pt x="1619" y="10800"/>
                  </a:cubicBezTo>
                  <a:close/>
                </a:path>
              </a:pathLst>
            </a:custGeom>
            <a:gradFill rotWithShape="1">
              <a:gsLst>
                <a:gs pos="0">
                  <a:srgbClr val="FFF5E3"/>
                </a:gs>
                <a:gs pos="50000">
                  <a:srgbClr val="F6B686"/>
                </a:gs>
                <a:gs pos="100000">
                  <a:srgbClr val="FFF5E3"/>
                </a:gs>
              </a:gsLst>
              <a:lin ang="2700000" scaled="1"/>
            </a:gradFill>
            <a:ln w="9525" algn="ctr">
              <a:noFill/>
              <a:round/>
              <a:headEnd/>
              <a:tailEnd/>
            </a:ln>
            <a:effectLst>
              <a:prstShdw prst="shdw17" dist="17961" dir="2700000">
                <a:srgbClr val="946D50"/>
              </a:prstShdw>
            </a:effectLst>
          </p:spPr>
          <p:txBody>
            <a:bodyPr wrap="none" lIns="35996" tIns="35996" rIns="35996" bIns="35996" anchor="ctr" anchorCtr="1"/>
            <a:lstStyle/>
            <a:p>
              <a:pPr algn="ctr"/>
              <a:endParaRPr lang="en-US" b="1">
                <a:latin typeface="+mn-lt"/>
              </a:endParaRPr>
            </a:p>
          </p:txBody>
        </p:sp>
        <p:sp>
          <p:nvSpPr>
            <p:cNvPr id="82" name="Text Box 31"/>
            <p:cNvSpPr txBox="1">
              <a:spLocks noChangeArrowheads="1"/>
            </p:cNvSpPr>
            <p:nvPr/>
          </p:nvSpPr>
          <p:spPr bwMode="auto">
            <a:xfrm>
              <a:off x="5989782" y="5718229"/>
              <a:ext cx="334818" cy="219364"/>
            </a:xfrm>
            <a:prstGeom prst="rect">
              <a:avLst/>
            </a:prstGeom>
            <a:noFill/>
            <a:ln w="9525">
              <a:noFill/>
              <a:miter lim="800000"/>
              <a:headEnd/>
              <a:tailEnd/>
            </a:ln>
          </p:spPr>
          <p:txBody>
            <a:bodyPr wrap="none" lIns="35992" tIns="35992" rIns="35992" bIns="35992" anchor="ctr" anchorCtr="1"/>
            <a:lstStyle/>
            <a:p>
              <a:pPr algn="ctr" defTabSz="754181"/>
              <a:r>
                <a:rPr lang="en-US" sz="1000" b="1" dirty="0">
                  <a:latin typeface="+mn-lt"/>
                </a:rPr>
                <a:t>SONET/</a:t>
              </a:r>
            </a:p>
            <a:p>
              <a:pPr algn="ctr" defTabSz="754181"/>
              <a:r>
                <a:rPr lang="en-US" sz="1000" b="1" dirty="0">
                  <a:latin typeface="+mn-lt"/>
                </a:rPr>
                <a:t>SDH</a:t>
              </a:r>
            </a:p>
          </p:txBody>
        </p:sp>
      </p:grpSp>
      <p:pic>
        <p:nvPicPr>
          <p:cNvPr id="83" name="Picture 16" descr="nodeb-l"/>
          <p:cNvPicPr>
            <a:picLocks noChangeAspect="1" noChangeArrowheads="1"/>
          </p:cNvPicPr>
          <p:nvPr/>
        </p:nvPicPr>
        <p:blipFill>
          <a:blip r:embed="rId6" cstate="print"/>
          <a:srcRect/>
          <a:stretch>
            <a:fillRect/>
          </a:stretch>
        </p:blipFill>
        <p:spPr bwMode="auto">
          <a:xfrm>
            <a:off x="8231744" y="3310048"/>
            <a:ext cx="265713" cy="628401"/>
          </a:xfrm>
          <a:prstGeom prst="rect">
            <a:avLst/>
          </a:prstGeom>
          <a:noFill/>
          <a:ln w="9525">
            <a:noFill/>
            <a:miter lim="800000"/>
            <a:headEnd/>
            <a:tailEnd/>
          </a:ln>
        </p:spPr>
      </p:pic>
      <p:sp>
        <p:nvSpPr>
          <p:cNvPr id="93" name="Text Box 7"/>
          <p:cNvSpPr txBox="1">
            <a:spLocks noChangeArrowheads="1"/>
          </p:cNvSpPr>
          <p:nvPr/>
        </p:nvSpPr>
        <p:spPr bwMode="auto">
          <a:xfrm>
            <a:off x="5579210" y="5102524"/>
            <a:ext cx="1410065" cy="415498"/>
          </a:xfrm>
          <a:prstGeom prst="rect">
            <a:avLst/>
          </a:prstGeom>
          <a:noFill/>
          <a:ln w="9525">
            <a:noFill/>
            <a:miter lim="800000"/>
            <a:headEnd/>
            <a:tailEnd/>
          </a:ln>
        </p:spPr>
        <p:txBody>
          <a:bodyPr wrap="square" lIns="0" tIns="0" rIns="0" bIns="0" anchor="ctr" anchorCtr="1">
            <a:spAutoFit/>
          </a:bodyPr>
          <a:lstStyle/>
          <a:p>
            <a:pPr algn="ctr"/>
            <a:r>
              <a:rPr lang="en-US" sz="1300" b="1" dirty="0" smtClean="0">
                <a:latin typeface="+mn-lt"/>
                <a:cs typeface="Arial" charset="0"/>
              </a:rPr>
              <a:t>Wholesale</a:t>
            </a:r>
          </a:p>
          <a:p>
            <a:pPr algn="ctr"/>
            <a:r>
              <a:rPr lang="en-US" sz="1300" b="1" dirty="0" smtClean="0">
                <a:latin typeface="+mn-lt"/>
                <a:cs typeface="Arial" charset="0"/>
              </a:rPr>
              <a:t>TDM Network</a:t>
            </a:r>
            <a:endParaRPr lang="en-US" sz="1300" b="1" dirty="0">
              <a:latin typeface="+mn-lt"/>
              <a:cs typeface="Arial" charset="0"/>
            </a:endParaRPr>
          </a:p>
        </p:txBody>
      </p:sp>
      <p:sp>
        <p:nvSpPr>
          <p:cNvPr id="100" name="Rectangle 18"/>
          <p:cNvSpPr>
            <a:spLocks noChangeArrowheads="1"/>
          </p:cNvSpPr>
          <p:nvPr/>
        </p:nvSpPr>
        <p:spPr bwMode="auto">
          <a:xfrm>
            <a:off x="785109" y="4434828"/>
            <a:ext cx="714939" cy="3385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defTabSz="913579"/>
            <a:r>
              <a:rPr lang="en-US" sz="1100" b="1" dirty="0" smtClean="0">
                <a:solidFill>
                  <a:srgbClr val="2E2C2C"/>
                </a:solidFill>
                <a:latin typeface="+mn-lt"/>
              </a:rPr>
              <a:t>RNC/</a:t>
            </a:r>
            <a:br>
              <a:rPr lang="en-US" sz="1100" b="1" dirty="0" smtClean="0">
                <a:solidFill>
                  <a:srgbClr val="2E2C2C"/>
                </a:solidFill>
                <a:latin typeface="+mn-lt"/>
              </a:rPr>
            </a:br>
            <a:r>
              <a:rPr lang="en-US" sz="1100" b="1" dirty="0" smtClean="0">
                <a:solidFill>
                  <a:srgbClr val="2E2C2C"/>
                </a:solidFill>
                <a:latin typeface="+mn-lt"/>
              </a:rPr>
              <a:t>4G Gateway</a:t>
            </a:r>
            <a:endParaRPr lang="en-US" sz="1100" b="1" dirty="0" smtClean="0">
              <a:latin typeface="+mn-lt"/>
            </a:endParaRPr>
          </a:p>
        </p:txBody>
      </p:sp>
      <p:pic>
        <p:nvPicPr>
          <p:cNvPr id="108" name="Picture 26" descr="rnc"/>
          <p:cNvPicPr>
            <a:picLocks noChangeAspect="1" noChangeArrowheads="1"/>
          </p:cNvPicPr>
          <p:nvPr/>
        </p:nvPicPr>
        <p:blipFill>
          <a:blip r:embed="rId7" cstate="print"/>
          <a:srcRect/>
          <a:stretch>
            <a:fillRect/>
          </a:stretch>
        </p:blipFill>
        <p:spPr bwMode="auto">
          <a:xfrm>
            <a:off x="910691" y="4793533"/>
            <a:ext cx="438608" cy="443722"/>
          </a:xfrm>
          <a:prstGeom prst="rect">
            <a:avLst/>
          </a:prstGeom>
          <a:noFill/>
          <a:ln w="9525">
            <a:noFill/>
            <a:miter lim="800000"/>
            <a:headEnd/>
            <a:tailEnd/>
          </a:ln>
        </p:spPr>
      </p:pic>
      <p:pic>
        <p:nvPicPr>
          <p:cNvPr id="109" name="Picture 36" descr="router"/>
          <p:cNvPicPr>
            <a:picLocks noChangeAspect="1" noChangeArrowheads="1"/>
          </p:cNvPicPr>
          <p:nvPr/>
        </p:nvPicPr>
        <p:blipFill>
          <a:blip r:embed="rId8" cstate="print"/>
          <a:srcRect/>
          <a:stretch>
            <a:fillRect/>
          </a:stretch>
        </p:blipFill>
        <p:spPr bwMode="auto">
          <a:xfrm>
            <a:off x="5207568" y="5284932"/>
            <a:ext cx="454025" cy="334818"/>
          </a:xfrm>
          <a:prstGeom prst="rect">
            <a:avLst/>
          </a:prstGeom>
          <a:noFill/>
          <a:ln w="9525">
            <a:noFill/>
            <a:miter lim="800000"/>
            <a:headEnd/>
            <a:tailEnd/>
          </a:ln>
        </p:spPr>
      </p:pic>
      <p:sp>
        <p:nvSpPr>
          <p:cNvPr id="110" name="Rectangle 18"/>
          <p:cNvSpPr>
            <a:spLocks noChangeArrowheads="1"/>
          </p:cNvSpPr>
          <p:nvPr/>
        </p:nvSpPr>
        <p:spPr bwMode="auto">
          <a:xfrm>
            <a:off x="5369981" y="5094684"/>
            <a:ext cx="144270"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defTabSz="913579"/>
            <a:r>
              <a:rPr lang="en-US" sz="1100" b="1" dirty="0" smtClean="0">
                <a:solidFill>
                  <a:srgbClr val="2E2C2C"/>
                </a:solidFill>
                <a:latin typeface="+mn-lt"/>
              </a:rPr>
              <a:t>PE</a:t>
            </a:r>
            <a:endParaRPr lang="en-US" sz="1100" b="1" dirty="0" smtClean="0">
              <a:latin typeface="+mn-lt"/>
            </a:endParaRPr>
          </a:p>
        </p:txBody>
      </p:sp>
      <p:sp>
        <p:nvSpPr>
          <p:cNvPr id="111" name="Rectangle 18"/>
          <p:cNvSpPr>
            <a:spLocks noChangeArrowheads="1"/>
          </p:cNvSpPr>
          <p:nvPr/>
        </p:nvSpPr>
        <p:spPr bwMode="auto">
          <a:xfrm>
            <a:off x="5276232" y="4146906"/>
            <a:ext cx="144270"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defTabSz="913579"/>
            <a:r>
              <a:rPr lang="en-US" sz="1100" b="1" dirty="0" smtClean="0">
                <a:solidFill>
                  <a:srgbClr val="2E2C2C"/>
                </a:solidFill>
                <a:latin typeface="+mn-lt"/>
              </a:rPr>
              <a:t>PE</a:t>
            </a:r>
            <a:endParaRPr lang="en-US" sz="1100" b="1" dirty="0" smtClean="0">
              <a:latin typeface="+mn-lt"/>
            </a:endParaRPr>
          </a:p>
        </p:txBody>
      </p:sp>
      <p:pic>
        <p:nvPicPr>
          <p:cNvPr id="112" name="Picture 36" descr="router"/>
          <p:cNvPicPr>
            <a:picLocks noChangeAspect="1" noChangeArrowheads="1"/>
          </p:cNvPicPr>
          <p:nvPr/>
        </p:nvPicPr>
        <p:blipFill>
          <a:blip r:embed="rId8" cstate="print"/>
          <a:srcRect/>
          <a:stretch>
            <a:fillRect/>
          </a:stretch>
        </p:blipFill>
        <p:spPr bwMode="auto">
          <a:xfrm>
            <a:off x="5216228" y="4304895"/>
            <a:ext cx="454025" cy="334818"/>
          </a:xfrm>
          <a:prstGeom prst="rect">
            <a:avLst/>
          </a:prstGeom>
          <a:noFill/>
          <a:ln w="9525">
            <a:noFill/>
            <a:miter lim="800000"/>
            <a:headEnd/>
            <a:tailEnd/>
          </a:ln>
        </p:spPr>
      </p:pic>
      <p:pic>
        <p:nvPicPr>
          <p:cNvPr id="123" name="Picture 36" descr="router"/>
          <p:cNvPicPr>
            <a:picLocks noChangeAspect="1" noChangeArrowheads="1"/>
          </p:cNvPicPr>
          <p:nvPr/>
        </p:nvPicPr>
        <p:blipFill>
          <a:blip r:embed="rId8" cstate="print"/>
          <a:srcRect/>
          <a:stretch>
            <a:fillRect/>
          </a:stretch>
        </p:blipFill>
        <p:spPr bwMode="auto">
          <a:xfrm>
            <a:off x="3859441" y="3867311"/>
            <a:ext cx="454025" cy="334818"/>
          </a:xfrm>
          <a:prstGeom prst="rect">
            <a:avLst/>
          </a:prstGeom>
          <a:noFill/>
          <a:ln w="9525">
            <a:noFill/>
            <a:miter lim="800000"/>
            <a:headEnd/>
            <a:tailEnd/>
          </a:ln>
        </p:spPr>
      </p:pic>
      <p:pic>
        <p:nvPicPr>
          <p:cNvPr id="86" name="Picture 36" descr="router"/>
          <p:cNvPicPr>
            <a:picLocks noChangeAspect="1" noChangeArrowheads="1"/>
          </p:cNvPicPr>
          <p:nvPr/>
        </p:nvPicPr>
        <p:blipFill>
          <a:blip r:embed="rId8" cstate="print"/>
          <a:srcRect/>
          <a:stretch>
            <a:fillRect/>
          </a:stretch>
        </p:blipFill>
        <p:spPr bwMode="auto">
          <a:xfrm>
            <a:off x="2740628" y="4850365"/>
            <a:ext cx="454025" cy="334818"/>
          </a:xfrm>
          <a:prstGeom prst="rect">
            <a:avLst/>
          </a:prstGeom>
          <a:noFill/>
          <a:ln w="9525">
            <a:noFill/>
            <a:miter lim="800000"/>
            <a:headEnd/>
            <a:tailEnd/>
          </a:ln>
        </p:spPr>
      </p:pic>
      <p:sp>
        <p:nvSpPr>
          <p:cNvPr id="89" name="TextBox 88"/>
          <p:cNvSpPr txBox="1"/>
          <p:nvPr/>
        </p:nvSpPr>
        <p:spPr>
          <a:xfrm>
            <a:off x="1527678" y="4697083"/>
            <a:ext cx="1019175" cy="246221"/>
          </a:xfrm>
          <a:prstGeom prst="rect">
            <a:avLst/>
          </a:prstGeom>
          <a:noFill/>
        </p:spPr>
        <p:txBody>
          <a:bodyPr wrap="square" lIns="91374" tIns="45688" rIns="91374" bIns="45688" rtlCol="0">
            <a:spAutoFit/>
          </a:bodyPr>
          <a:lstStyle/>
          <a:p>
            <a:pPr algn="ctr"/>
            <a:r>
              <a:rPr lang="en-US" sz="1000" b="1" dirty="0" smtClean="0">
                <a:latin typeface="+mn-lt"/>
              </a:rPr>
              <a:t>ETX-205A</a:t>
            </a:r>
            <a:endParaRPr lang="en-US" sz="1000" dirty="0">
              <a:latin typeface="+mn-lt"/>
            </a:endParaRPr>
          </a:p>
        </p:txBody>
      </p:sp>
      <p:pic>
        <p:nvPicPr>
          <p:cNvPr id="90" name="Picture 91" descr="rad4"/>
          <p:cNvPicPr>
            <a:picLocks noChangeAspect="1" noChangeArrowheads="1"/>
          </p:cNvPicPr>
          <p:nvPr/>
        </p:nvPicPr>
        <p:blipFill>
          <a:blip r:embed="rId4" cstate="print"/>
          <a:srcRect/>
          <a:stretch>
            <a:fillRect/>
          </a:stretch>
        </p:blipFill>
        <p:spPr bwMode="auto">
          <a:xfrm>
            <a:off x="1691571" y="4908109"/>
            <a:ext cx="691378" cy="277079"/>
          </a:xfrm>
          <a:prstGeom prst="rect">
            <a:avLst/>
          </a:prstGeom>
          <a:noFill/>
          <a:ln w="9525">
            <a:noFill/>
            <a:miter lim="800000"/>
            <a:headEnd/>
            <a:tailEnd/>
          </a:ln>
        </p:spPr>
      </p:pic>
      <p:sp>
        <p:nvSpPr>
          <p:cNvPr id="107" name="AutoShape 23"/>
          <p:cNvSpPr>
            <a:spLocks noChangeArrowheads="1"/>
          </p:cNvSpPr>
          <p:nvPr/>
        </p:nvSpPr>
        <p:spPr bwMode="auto">
          <a:xfrm>
            <a:off x="680224" y="5609063"/>
            <a:ext cx="1848840" cy="941372"/>
          </a:xfrm>
          <a:prstGeom prst="roundRect">
            <a:avLst>
              <a:gd name="adj" fmla="val 16667"/>
            </a:avLst>
          </a:prstGeom>
          <a:gradFill rotWithShape="1">
            <a:gsLst>
              <a:gs pos="0">
                <a:schemeClr val="bg1"/>
              </a:gs>
              <a:gs pos="100000">
                <a:srgbClr val="B7D9E5"/>
              </a:gs>
            </a:gsLst>
            <a:lin ang="5400000" scaled="1"/>
          </a:gradFill>
          <a:ln w="12700">
            <a:solidFill>
              <a:srgbClr val="84BDD6"/>
            </a:solidFill>
            <a:round/>
            <a:headEnd/>
            <a:tailEnd/>
          </a:ln>
        </p:spPr>
        <p:txBody>
          <a:bodyPr wrap="none" lIns="91394" tIns="45697" rIns="91394" bIns="45697" anchor="ctr"/>
          <a:lstStyle/>
          <a:p>
            <a:pPr algn="ctr"/>
            <a:endParaRPr lang="en-US">
              <a:latin typeface="+mn-lt"/>
            </a:endParaRPr>
          </a:p>
        </p:txBody>
      </p:sp>
      <p:sp>
        <p:nvSpPr>
          <p:cNvPr id="113" name="TextBox 112"/>
          <p:cNvSpPr txBox="1"/>
          <p:nvPr/>
        </p:nvSpPr>
        <p:spPr>
          <a:xfrm>
            <a:off x="1588491" y="5746366"/>
            <a:ext cx="897538" cy="246221"/>
          </a:xfrm>
          <a:prstGeom prst="rect">
            <a:avLst/>
          </a:prstGeom>
          <a:noFill/>
        </p:spPr>
        <p:txBody>
          <a:bodyPr wrap="square" lIns="91394" tIns="45697" rIns="91394" bIns="45697" rtlCol="0">
            <a:spAutoFit/>
          </a:bodyPr>
          <a:lstStyle/>
          <a:p>
            <a:pPr algn="ctr"/>
            <a:r>
              <a:rPr lang="en-US" sz="1000" b="1" dirty="0" smtClean="0">
                <a:latin typeface="+mn-lt"/>
              </a:rPr>
              <a:t>ETX-205A</a:t>
            </a:r>
            <a:endParaRPr lang="en-US" sz="1000" dirty="0">
              <a:latin typeface="+mn-lt"/>
            </a:endParaRPr>
          </a:p>
        </p:txBody>
      </p:sp>
      <p:cxnSp>
        <p:nvCxnSpPr>
          <p:cNvPr id="114" name="Elbow Connector 69"/>
          <p:cNvCxnSpPr/>
          <p:nvPr/>
        </p:nvCxnSpPr>
        <p:spPr>
          <a:xfrm flipV="1">
            <a:off x="2245789" y="5759505"/>
            <a:ext cx="1280160" cy="36576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2392335" y="5948837"/>
            <a:ext cx="611579" cy="212295"/>
          </a:xfrm>
          <a:prstGeom prst="rect">
            <a:avLst/>
          </a:prstGeom>
          <a:noFill/>
        </p:spPr>
        <p:txBody>
          <a:bodyPr wrap="square" lIns="91394" tIns="45697" rIns="91394" bIns="45697" rtlCol="0">
            <a:spAutoFit/>
          </a:bodyPr>
          <a:lstStyle/>
          <a:p>
            <a:pPr algn="ctr">
              <a:lnSpc>
                <a:spcPct val="85000"/>
              </a:lnSpc>
            </a:pPr>
            <a:r>
              <a:rPr lang="en-US" sz="900" b="1" dirty="0" err="1" smtClean="0">
                <a:latin typeface="+mn-lt"/>
              </a:rPr>
              <a:t>GbE</a:t>
            </a:r>
            <a:endParaRPr lang="en-US" sz="900" b="1" dirty="0" smtClean="0">
              <a:latin typeface="+mn-lt"/>
            </a:endParaRPr>
          </a:p>
        </p:txBody>
      </p:sp>
      <p:cxnSp>
        <p:nvCxnSpPr>
          <p:cNvPr id="116" name="Straight Connector 115"/>
          <p:cNvCxnSpPr/>
          <p:nvPr/>
        </p:nvCxnSpPr>
        <p:spPr>
          <a:xfrm>
            <a:off x="1199230" y="6144547"/>
            <a:ext cx="7315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7" name="Picture 91" descr="rad4"/>
          <p:cNvPicPr>
            <a:picLocks noChangeAspect="1" noChangeArrowheads="1"/>
          </p:cNvPicPr>
          <p:nvPr/>
        </p:nvPicPr>
        <p:blipFill>
          <a:blip r:embed="rId4" cstate="print"/>
          <a:srcRect/>
          <a:stretch>
            <a:fillRect/>
          </a:stretch>
        </p:blipFill>
        <p:spPr bwMode="auto">
          <a:xfrm>
            <a:off x="1691571" y="5952702"/>
            <a:ext cx="691378" cy="277079"/>
          </a:xfrm>
          <a:prstGeom prst="rect">
            <a:avLst/>
          </a:prstGeom>
          <a:noFill/>
          <a:ln w="9525">
            <a:noFill/>
            <a:miter lim="800000"/>
            <a:headEnd/>
            <a:tailEnd/>
          </a:ln>
        </p:spPr>
      </p:pic>
      <p:pic>
        <p:nvPicPr>
          <p:cNvPr id="118" name="Picture 31" descr="Headquarters"/>
          <p:cNvPicPr>
            <a:picLocks noChangeAspect="1" noChangeArrowheads="1"/>
          </p:cNvPicPr>
          <p:nvPr/>
        </p:nvPicPr>
        <p:blipFill>
          <a:blip r:embed="rId9" cstate="print"/>
          <a:srcRect/>
          <a:stretch>
            <a:fillRect/>
          </a:stretch>
        </p:blipFill>
        <p:spPr bwMode="auto">
          <a:xfrm>
            <a:off x="863350" y="5819275"/>
            <a:ext cx="533290" cy="520084"/>
          </a:xfrm>
          <a:prstGeom prst="rect">
            <a:avLst/>
          </a:prstGeom>
          <a:noFill/>
          <a:ln>
            <a:miter lim="800000"/>
            <a:headEnd/>
            <a:tailEnd/>
          </a:ln>
        </p:spPr>
      </p:pic>
      <p:pic>
        <p:nvPicPr>
          <p:cNvPr id="120" name="Picture 36" descr="router"/>
          <p:cNvPicPr>
            <a:picLocks noChangeAspect="1" noChangeArrowheads="1"/>
          </p:cNvPicPr>
          <p:nvPr/>
        </p:nvPicPr>
        <p:blipFill>
          <a:blip r:embed="rId8" cstate="print"/>
          <a:srcRect/>
          <a:stretch>
            <a:fillRect/>
          </a:stretch>
        </p:blipFill>
        <p:spPr bwMode="auto">
          <a:xfrm>
            <a:off x="3347058" y="5543781"/>
            <a:ext cx="454025" cy="334818"/>
          </a:xfrm>
          <a:prstGeom prst="rect">
            <a:avLst/>
          </a:prstGeom>
          <a:noFill/>
          <a:ln w="9525">
            <a:noFill/>
            <a:miter lim="800000"/>
            <a:headEnd/>
            <a:tailEnd/>
          </a:ln>
        </p:spPr>
      </p:pic>
      <p:cxnSp>
        <p:nvCxnSpPr>
          <p:cNvPr id="69" name="Elbow Connector 69"/>
          <p:cNvCxnSpPr/>
          <p:nvPr/>
        </p:nvCxnSpPr>
        <p:spPr>
          <a:xfrm flipV="1">
            <a:off x="7328329" y="4212645"/>
            <a:ext cx="1005840" cy="27432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Elbow Connector 69"/>
          <p:cNvCxnSpPr/>
          <p:nvPr/>
        </p:nvCxnSpPr>
        <p:spPr>
          <a:xfrm>
            <a:off x="7328329" y="4570785"/>
            <a:ext cx="1005840" cy="27432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4" name="Picture 29" descr="branch"/>
          <p:cNvPicPr>
            <a:picLocks noChangeAspect="1" noChangeArrowheads="1"/>
          </p:cNvPicPr>
          <p:nvPr/>
        </p:nvPicPr>
        <p:blipFill>
          <a:blip r:embed="rId10" cstate="print"/>
          <a:srcRect/>
          <a:stretch>
            <a:fillRect/>
          </a:stretch>
        </p:blipFill>
        <p:spPr bwMode="auto">
          <a:xfrm>
            <a:off x="8174593" y="4048732"/>
            <a:ext cx="297781" cy="444337"/>
          </a:xfrm>
          <a:prstGeom prst="rect">
            <a:avLst/>
          </a:prstGeom>
          <a:noFill/>
          <a:ln>
            <a:miter lim="800000"/>
            <a:headEnd/>
            <a:tailEnd/>
          </a:ln>
        </p:spPr>
      </p:pic>
      <p:pic>
        <p:nvPicPr>
          <p:cNvPr id="77" name="Picture 91" descr="rad4"/>
          <p:cNvPicPr>
            <a:picLocks noChangeAspect="1" noChangeArrowheads="1"/>
          </p:cNvPicPr>
          <p:nvPr/>
        </p:nvPicPr>
        <p:blipFill>
          <a:blip r:embed="rId4" cstate="print"/>
          <a:srcRect/>
          <a:stretch>
            <a:fillRect/>
          </a:stretch>
        </p:blipFill>
        <p:spPr bwMode="auto">
          <a:xfrm>
            <a:off x="6960331" y="4356260"/>
            <a:ext cx="691378" cy="277079"/>
          </a:xfrm>
          <a:prstGeom prst="rect">
            <a:avLst/>
          </a:prstGeom>
          <a:noFill/>
          <a:ln w="9525">
            <a:noFill/>
            <a:miter lim="800000"/>
            <a:headEnd/>
            <a:tailEnd/>
          </a:ln>
        </p:spPr>
      </p:pic>
      <p:pic>
        <p:nvPicPr>
          <p:cNvPr id="78" name="Picture 29" descr="branch"/>
          <p:cNvPicPr>
            <a:picLocks noChangeAspect="1" noChangeArrowheads="1"/>
          </p:cNvPicPr>
          <p:nvPr/>
        </p:nvPicPr>
        <p:blipFill>
          <a:blip r:embed="rId10" cstate="print"/>
          <a:srcRect/>
          <a:stretch>
            <a:fillRect/>
          </a:stretch>
        </p:blipFill>
        <p:spPr bwMode="auto">
          <a:xfrm>
            <a:off x="8174544" y="4638543"/>
            <a:ext cx="297873" cy="444475"/>
          </a:xfrm>
          <a:prstGeom prst="rect">
            <a:avLst/>
          </a:prstGeom>
          <a:noFill/>
          <a:ln>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2" cstate="print"/>
          <a:srcRect/>
          <a:stretch>
            <a:fillRect/>
          </a:stretch>
        </p:blipFill>
        <p:spPr bwMode="auto">
          <a:xfrm>
            <a:off x="477257" y="1335513"/>
            <a:ext cx="8666747" cy="552249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Mobile Demarcation 2G/3G Backhauling </a:t>
            </a:r>
            <a:endParaRPr lang="en-US" dirty="0"/>
          </a:p>
        </p:txBody>
      </p:sp>
      <p:grpSp>
        <p:nvGrpSpPr>
          <p:cNvPr id="5" name="Group 8"/>
          <p:cNvGrpSpPr/>
          <p:nvPr/>
        </p:nvGrpSpPr>
        <p:grpSpPr>
          <a:xfrm>
            <a:off x="7010400" y="4951447"/>
            <a:ext cx="1332156" cy="1116607"/>
            <a:chOff x="7010400" y="4951443"/>
            <a:chExt cx="1332156" cy="1116607"/>
          </a:xfrm>
        </p:grpSpPr>
        <p:cxnSp>
          <p:nvCxnSpPr>
            <p:cNvPr id="6" name="Elbow Connector 5"/>
            <p:cNvCxnSpPr/>
            <p:nvPr/>
          </p:nvCxnSpPr>
          <p:spPr>
            <a:xfrm>
              <a:off x="7010400" y="5359400"/>
              <a:ext cx="977900" cy="584200"/>
            </a:xfrm>
            <a:prstGeom prst="bentConnector3">
              <a:avLst>
                <a:gd name="adj1" fmla="val 31818"/>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213600" y="5765800"/>
              <a:ext cx="901700" cy="237501"/>
            </a:xfrm>
            <a:prstGeom prst="rect">
              <a:avLst/>
            </a:prstGeom>
            <a:noFill/>
          </p:spPr>
          <p:txBody>
            <a:bodyPr wrap="square" rtlCol="0">
              <a:spAutoFit/>
            </a:bodyPr>
            <a:lstStyle/>
            <a:p>
              <a:pPr algn="ctr">
                <a:lnSpc>
                  <a:spcPct val="85000"/>
                </a:lnSpc>
              </a:pPr>
              <a:r>
                <a:rPr lang="en-US" sz="1100" b="1" dirty="0" smtClean="0">
                  <a:latin typeface="+mn-lt"/>
                </a:rPr>
                <a:t>TDM</a:t>
              </a:r>
            </a:p>
          </p:txBody>
        </p:sp>
        <p:pic>
          <p:nvPicPr>
            <p:cNvPr id="4" name="Picture 35" descr="nodeb-l"/>
            <p:cNvPicPr>
              <a:picLocks noChangeAspect="1" noChangeArrowheads="1"/>
            </p:cNvPicPr>
            <p:nvPr/>
          </p:nvPicPr>
          <p:blipFill>
            <a:blip r:embed="rId3" cstate="print"/>
            <a:srcRect/>
            <a:stretch>
              <a:fillRect/>
            </a:stretch>
          </p:blipFill>
          <p:spPr bwMode="auto">
            <a:xfrm>
              <a:off x="7936519" y="4951443"/>
              <a:ext cx="406037" cy="1116607"/>
            </a:xfrm>
            <a:prstGeom prst="rect">
              <a:avLst/>
            </a:prstGeom>
            <a:noFill/>
            <a:ln w="9525">
              <a:noFill/>
              <a:miter lim="800000"/>
              <a:headEnd/>
              <a:tailEnd/>
            </a:ln>
          </p:spPr>
        </p:pic>
      </p:grpSp>
      <p:grpSp>
        <p:nvGrpSpPr>
          <p:cNvPr id="7" name="Group 26"/>
          <p:cNvGrpSpPr/>
          <p:nvPr/>
        </p:nvGrpSpPr>
        <p:grpSpPr>
          <a:xfrm>
            <a:off x="591856" y="4053684"/>
            <a:ext cx="1338544" cy="1455253"/>
            <a:chOff x="591856" y="4053682"/>
            <a:chExt cx="1338544" cy="1455253"/>
          </a:xfrm>
        </p:grpSpPr>
        <p:grpSp>
          <p:nvGrpSpPr>
            <p:cNvPr id="9" name="Group 24"/>
            <p:cNvGrpSpPr/>
            <p:nvPr/>
          </p:nvGrpSpPr>
          <p:grpSpPr>
            <a:xfrm>
              <a:off x="591856" y="4053682"/>
              <a:ext cx="1306002" cy="1455253"/>
              <a:chOff x="591856" y="4053682"/>
              <a:chExt cx="1306002" cy="1455253"/>
            </a:xfrm>
          </p:grpSpPr>
          <p:sp>
            <p:nvSpPr>
              <p:cNvPr id="10" name="Text Box 47"/>
              <p:cNvSpPr txBox="1">
                <a:spLocks noChangeArrowheads="1"/>
              </p:cNvSpPr>
              <p:nvPr/>
            </p:nvSpPr>
            <p:spPr bwMode="auto">
              <a:xfrm>
                <a:off x="591856" y="5053698"/>
                <a:ext cx="911527" cy="455237"/>
              </a:xfrm>
              <a:prstGeom prst="rect">
                <a:avLst/>
              </a:prstGeom>
              <a:noFill/>
              <a:ln w="12700">
                <a:noFill/>
                <a:miter lim="800000"/>
                <a:headEnd/>
                <a:tailEnd/>
              </a:ln>
            </p:spPr>
            <p:txBody>
              <a:bodyPr lIns="81802" tIns="42537" rIns="81802" bIns="42537" anchor="b">
                <a:spAutoFit/>
              </a:bodyPr>
              <a:lstStyle/>
              <a:p>
                <a:pPr algn="ctr" defTabSz="923187"/>
                <a:r>
                  <a:rPr lang="en-US" b="1" dirty="0" smtClean="0">
                    <a:latin typeface="+mn-lt"/>
                  </a:rPr>
                  <a:t>BSC</a:t>
                </a:r>
                <a:endParaRPr lang="en-US" b="1" dirty="0">
                  <a:latin typeface="+mn-lt"/>
                </a:endParaRPr>
              </a:p>
            </p:txBody>
          </p:sp>
          <p:pic>
            <p:nvPicPr>
              <p:cNvPr id="11" name="Picture 46" descr="rnc"/>
              <p:cNvPicPr>
                <a:picLocks noChangeAspect="1" noChangeArrowheads="1"/>
              </p:cNvPicPr>
              <p:nvPr/>
            </p:nvPicPr>
            <p:blipFill>
              <a:blip r:embed="rId4" cstate="print"/>
              <a:srcRect/>
              <a:stretch>
                <a:fillRect/>
              </a:stretch>
            </p:blipFill>
            <p:spPr bwMode="auto">
              <a:xfrm>
                <a:off x="867893" y="4758823"/>
                <a:ext cx="407729" cy="480514"/>
              </a:xfrm>
              <a:prstGeom prst="rect">
                <a:avLst/>
              </a:prstGeom>
              <a:noFill/>
              <a:ln w="9525">
                <a:noFill/>
                <a:miter lim="800000"/>
                <a:headEnd/>
                <a:tailEnd/>
              </a:ln>
            </p:spPr>
          </p:pic>
          <p:cxnSp>
            <p:nvCxnSpPr>
              <p:cNvPr id="13" name="Shape 12"/>
              <p:cNvCxnSpPr/>
              <p:nvPr/>
            </p:nvCxnSpPr>
            <p:spPr>
              <a:xfrm flipV="1">
                <a:off x="1275622" y="4053682"/>
                <a:ext cx="495235" cy="938254"/>
              </a:xfrm>
              <a:prstGeom prst="bentConnector2">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1767687" y="4054482"/>
                <a:ext cx="130171" cy="78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1028700" y="4800600"/>
              <a:ext cx="901700" cy="237501"/>
            </a:xfrm>
            <a:prstGeom prst="rect">
              <a:avLst/>
            </a:prstGeom>
            <a:noFill/>
          </p:spPr>
          <p:txBody>
            <a:bodyPr wrap="square" rtlCol="0">
              <a:spAutoFit/>
            </a:bodyPr>
            <a:lstStyle/>
            <a:p>
              <a:pPr algn="ctr">
                <a:lnSpc>
                  <a:spcPct val="85000"/>
                </a:lnSpc>
              </a:pPr>
              <a:r>
                <a:rPr lang="en-US" sz="1100" b="1" dirty="0" smtClean="0">
                  <a:latin typeface="+mn-lt"/>
                </a:rPr>
                <a:t>TDM</a:t>
              </a:r>
            </a:p>
          </p:txBody>
        </p:sp>
      </p:grpSp>
      <p:sp>
        <p:nvSpPr>
          <p:cNvPr id="28" name="Oval 27"/>
          <p:cNvSpPr/>
          <p:nvPr/>
        </p:nvSpPr>
        <p:spPr>
          <a:xfrm>
            <a:off x="6705600" y="4813300"/>
            <a:ext cx="2438400" cy="1549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n-US"/>
          </a:p>
        </p:txBody>
      </p:sp>
      <p:sp>
        <p:nvSpPr>
          <p:cNvPr id="29" name="Oval 28"/>
          <p:cNvSpPr/>
          <p:nvPr/>
        </p:nvSpPr>
        <p:spPr>
          <a:xfrm>
            <a:off x="393700" y="3937000"/>
            <a:ext cx="2438400" cy="165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n-US"/>
          </a:p>
        </p:txBody>
      </p:sp>
      <p:grpSp>
        <p:nvGrpSpPr>
          <p:cNvPr id="12" name="Group 40"/>
          <p:cNvGrpSpPr/>
          <p:nvPr/>
        </p:nvGrpSpPr>
        <p:grpSpPr>
          <a:xfrm>
            <a:off x="2425700" y="5166360"/>
            <a:ext cx="4267200" cy="320674"/>
            <a:chOff x="2425700" y="5166360"/>
            <a:chExt cx="4267200" cy="320674"/>
          </a:xfrm>
        </p:grpSpPr>
        <p:grpSp>
          <p:nvGrpSpPr>
            <p:cNvPr id="14" name="Group 38"/>
            <p:cNvGrpSpPr/>
            <p:nvPr/>
          </p:nvGrpSpPr>
          <p:grpSpPr>
            <a:xfrm>
              <a:off x="2779395" y="5385434"/>
              <a:ext cx="3444874" cy="101600"/>
              <a:chOff x="2543175" y="5019674"/>
              <a:chExt cx="3444874" cy="101600"/>
            </a:xfrm>
            <a:solidFill>
              <a:schemeClr val="bg2">
                <a:lumMod val="90000"/>
              </a:schemeClr>
            </a:solidFill>
          </p:grpSpPr>
          <p:sp>
            <p:nvSpPr>
              <p:cNvPr id="37" name="Rounded Rectangle 36"/>
              <p:cNvSpPr/>
              <p:nvPr/>
            </p:nvSpPr>
            <p:spPr>
              <a:xfrm>
                <a:off x="2571750" y="5022850"/>
                <a:ext cx="3352800" cy="9525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851525" y="5022849"/>
                <a:ext cx="136524" cy="9842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543175" y="5019674"/>
                <a:ext cx="136524" cy="9842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1" name="Straight Arrow Connector 30"/>
            <p:cNvCxnSpPr/>
            <p:nvPr/>
          </p:nvCxnSpPr>
          <p:spPr>
            <a:xfrm>
              <a:off x="2425700" y="5435600"/>
              <a:ext cx="4267200" cy="1588"/>
            </a:xfrm>
            <a:prstGeom prst="straightConnector1">
              <a:avLst/>
            </a:prstGeom>
            <a:ln w="2540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345180" y="5166360"/>
              <a:ext cx="2346960" cy="237501"/>
            </a:xfrm>
            <a:prstGeom prst="rect">
              <a:avLst/>
            </a:prstGeom>
            <a:noFill/>
          </p:spPr>
          <p:txBody>
            <a:bodyPr wrap="square" rtlCol="0">
              <a:spAutoFit/>
            </a:bodyPr>
            <a:lstStyle/>
            <a:p>
              <a:pPr algn="ctr">
                <a:lnSpc>
                  <a:spcPct val="85000"/>
                </a:lnSpc>
              </a:pPr>
              <a:r>
                <a:rPr lang="en-US" sz="1100" b="1" dirty="0" smtClean="0">
                  <a:latin typeface="+mn-lt"/>
                </a:rPr>
                <a:t>TDM PW</a:t>
              </a:r>
            </a:p>
          </p:txBody>
        </p:sp>
      </p:grpSp>
      <p:sp>
        <p:nvSpPr>
          <p:cNvPr id="24" name="Rectangle 23"/>
          <p:cNvSpPr/>
          <p:nvPr/>
        </p:nvSpPr>
        <p:spPr>
          <a:xfrm>
            <a:off x="2790496" y="1371603"/>
            <a:ext cx="3720662" cy="4887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r>
              <a:rPr lang="en-US" dirty="0" smtClean="0"/>
              <a:t>Native ETH and TDM PW</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par>
                          <p:cTn id="11" fill="hold">
                            <p:stCondLst>
                              <p:cond delay="500"/>
                            </p:stCondLst>
                            <p:childTnLst>
                              <p:par>
                                <p:cTn id="12" presetID="3" presetClass="entr" presetSubtype="10" fill="hold" grpId="1"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blinds(horizontal)">
                                      <p:cBhvr>
                                        <p:cTn id="14" dur="500"/>
                                        <p:tgtEl>
                                          <p:spTgt spid="28"/>
                                        </p:tgtEl>
                                      </p:cBhvr>
                                    </p:animEffect>
                                  </p:childTnLst>
                                </p:cTn>
                              </p:par>
                            </p:childTnLst>
                          </p:cTn>
                        </p:par>
                        <p:par>
                          <p:cTn id="15" fill="hold">
                            <p:stCondLst>
                              <p:cond delay="1000"/>
                            </p:stCondLst>
                            <p:childTnLst>
                              <p:par>
                                <p:cTn id="16" presetID="3" presetClass="entr" presetSubtype="10" fill="hold" grpId="1"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linds(horizontal)">
                                      <p:cBhvr>
                                        <p:cTn id="18" dur="500"/>
                                        <p:tgtEl>
                                          <p:spTgt spid="29"/>
                                        </p:tgtEl>
                                      </p:cBhvr>
                                    </p:animEffect>
                                  </p:childTnLst>
                                </p:cTn>
                              </p:par>
                            </p:childTnLst>
                          </p:cTn>
                        </p:par>
                        <p:par>
                          <p:cTn id="19" fill="hold">
                            <p:stCondLst>
                              <p:cond delay="1500"/>
                            </p:stCondLst>
                            <p:childTnLst>
                              <p:par>
                                <p:cTn id="20" presetID="35" presetClass="emph" presetSubtype="0" repeatCount="2000" fill="hold" grpId="0" nodeType="afterEffect">
                                  <p:stCondLst>
                                    <p:cond delay="0"/>
                                  </p:stCondLst>
                                  <p:childTnLst>
                                    <p:anim calcmode="discrete" valueType="str">
                                      <p:cBhvr>
                                        <p:cTn id="21" dur="1000" fill="hold"/>
                                        <p:tgtEl>
                                          <p:spTgt spid="28"/>
                                        </p:tgtEl>
                                        <p:attrNameLst>
                                          <p:attrName>style.visibility</p:attrName>
                                        </p:attrNameLst>
                                      </p:cBhvr>
                                      <p:tavLst>
                                        <p:tav tm="0">
                                          <p:val>
                                            <p:strVal val="hidden"/>
                                          </p:val>
                                        </p:tav>
                                        <p:tav tm="50000">
                                          <p:val>
                                            <p:strVal val="visible"/>
                                          </p:val>
                                        </p:tav>
                                      </p:tavLst>
                                    </p:anim>
                                  </p:childTnLst>
                                </p:cTn>
                              </p:par>
                              <p:par>
                                <p:cTn id="22" presetID="35" presetClass="emph" presetSubtype="0" repeatCount="2000" fill="hold" grpId="0" nodeType="withEffect">
                                  <p:stCondLst>
                                    <p:cond delay="0"/>
                                  </p:stCondLst>
                                  <p:childTnLst>
                                    <p:anim calcmode="discrete" valueType="str">
                                      <p:cBhvr>
                                        <p:cTn id="23" dur="1000" fill="hold"/>
                                        <p:tgtEl>
                                          <p:spTgt spid="29"/>
                                        </p:tgtEl>
                                        <p:attrNameLst>
                                          <p:attrName>style.visibility</p:attrName>
                                        </p:attrNameLst>
                                      </p:cBhvr>
                                      <p:tavLst>
                                        <p:tav tm="0">
                                          <p:val>
                                            <p:strVal val="hidden"/>
                                          </p:val>
                                        </p:tav>
                                        <p:tav tm="50000">
                                          <p:val>
                                            <p:strVal val="visible"/>
                                          </p:val>
                                        </p:tav>
                                      </p:tavLst>
                                    </p:anim>
                                  </p:childTnLst>
                                </p:cTn>
                              </p:par>
                            </p:childTnLst>
                          </p:cTn>
                        </p:par>
                        <p:par>
                          <p:cTn id="24" fill="hold">
                            <p:stCondLst>
                              <p:cond delay="3500"/>
                            </p:stCondLst>
                            <p:childTnLst>
                              <p:par>
                                <p:cTn id="25" presetID="3" presetClass="entr" presetSubtype="1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animBg="1"/>
      <p:bldP spid="29" grpId="1" animBg="1"/>
    </p:bldLst>
  </p:timing>
</p:sld>
</file>

<file path=ppt/theme/theme1.xml><?xml version="1.0" encoding="utf-8"?>
<a:theme xmlns:a="http://schemas.openxmlformats.org/drawingml/2006/main" nam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940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lnSpc>
            <a:spcPct val="85000"/>
          </a:lnSpc>
          <a:defRPr sz="1100" b="1" dirty="0" err="1" smtClean="0">
            <a:latin typeface="+mn-lt"/>
          </a:defRPr>
        </a:defPPr>
      </a:lstStyle>
    </a:txDef>
  </a:objectDefaults>
  <a:extraClrSchemeLst>
    <a:extraClrScheme>
      <a:clrScheme name="Default Design 1">
        <a:dk1>
          <a:srgbClr val="000000"/>
        </a:dk1>
        <a:lt1>
          <a:srgbClr val="FFFFFF"/>
        </a:lt1>
        <a:dk2>
          <a:srgbClr val="C00000"/>
        </a:dk2>
        <a:lt2>
          <a:srgbClr val="969696"/>
        </a:lt2>
        <a:accent1>
          <a:srgbClr val="C00000"/>
        </a:accent1>
        <a:accent2>
          <a:srgbClr val="0098A1"/>
        </a:accent2>
        <a:accent3>
          <a:srgbClr val="FFFFFF"/>
        </a:accent3>
        <a:accent4>
          <a:srgbClr val="000000"/>
        </a:accent4>
        <a:accent5>
          <a:srgbClr val="DCAAAA"/>
        </a:accent5>
        <a:accent6>
          <a:srgbClr val="008991"/>
        </a:accent6>
        <a:hlink>
          <a:srgbClr val="F29400"/>
        </a:hlink>
        <a:folHlink>
          <a:srgbClr val="0098A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RADtemplate-2012</Template>
  <TotalTime>25624</TotalTime>
  <Words>3930</Words>
  <Application>Microsoft Office PowerPoint</Application>
  <PresentationFormat>On-screen Show (4:3)</PresentationFormat>
  <Paragraphs>846</Paragraphs>
  <Slides>41</Slides>
  <Notes>34</Notes>
  <HiddenSlides>4</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new</vt:lpstr>
      <vt:lpstr>Visio</vt:lpstr>
      <vt:lpstr>Ethernet Access - Ethernet Over Everything </vt:lpstr>
      <vt:lpstr>Agenda</vt:lpstr>
      <vt:lpstr>Key Drivers for Carrier Ethernet Demarcation</vt:lpstr>
      <vt:lpstr>Layer 2 and Layer 3 – BT Perspective </vt:lpstr>
      <vt:lpstr>TDM and PSN – Service Migration</vt:lpstr>
      <vt:lpstr>Market Segments</vt:lpstr>
      <vt:lpstr>Retail Business Services</vt:lpstr>
      <vt:lpstr>Wholesale Services</vt:lpstr>
      <vt:lpstr>Mobile Demarcation 2G/3G Backhauling </vt:lpstr>
      <vt:lpstr>Slide 10</vt:lpstr>
      <vt:lpstr>RAD’s EtherAccess Ethernet Services – Any Access</vt:lpstr>
      <vt:lpstr>EtherAccess Portfolio</vt:lpstr>
      <vt:lpstr>RAD ETX Portfolio in 2012</vt:lpstr>
      <vt:lpstr>Complete Fiber Ethernet Access Solution</vt:lpstr>
      <vt:lpstr>ETX-5300A in “dumb” NTU Environment</vt:lpstr>
      <vt:lpstr>Same Ethernet Services Over Fiber and DSL Access </vt:lpstr>
      <vt:lpstr>Ensuring SLA - End-to-end Traffic Management</vt:lpstr>
      <vt:lpstr>Ensuring SLA - End-to-end Performance Monitoring</vt:lpstr>
      <vt:lpstr>OAM for E2E SLA Assurance</vt:lpstr>
      <vt:lpstr>Performance Mgt. &amp; Accuracy</vt:lpstr>
      <vt:lpstr>Service Turn-Up</vt:lpstr>
      <vt:lpstr>Service Monitoring</vt:lpstr>
      <vt:lpstr>Fault Management &amp; Recovery</vt:lpstr>
      <vt:lpstr>Service Validation  Integrated RFC-2544 </vt:lpstr>
      <vt:lpstr>Ethernet Linear Protection based on G.8031</vt:lpstr>
      <vt:lpstr>Service Protection Schemes </vt:lpstr>
      <vt:lpstr>ETX Management</vt:lpstr>
      <vt:lpstr>Slide 28</vt:lpstr>
      <vt:lpstr>ETX-5300A Main Features &amp;  Architecture</vt:lpstr>
      <vt:lpstr>ETX-5300A Front View Description</vt:lpstr>
      <vt:lpstr>ETX-205A Product Introduction</vt:lpstr>
      <vt:lpstr>ETX-205A Physical View</vt:lpstr>
      <vt:lpstr>ETX-203AX Product Introduction</vt:lpstr>
      <vt:lpstr>ETX-203AX Physical View</vt:lpstr>
      <vt:lpstr>Award Winning Products</vt:lpstr>
      <vt:lpstr>ETX-203AM all-in-one</vt:lpstr>
      <vt:lpstr>ETX-203AM Modules</vt:lpstr>
      <vt:lpstr>ETX-220A Characteristics</vt:lpstr>
      <vt:lpstr>ETX-220A Layout</vt:lpstr>
      <vt:lpstr>Summary </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Launch ETX-203A Carrier Ethernet NTU “Best Price/Top Performance”  Version 3.0 Limited Beta</dc:title>
  <dc:creator>Ilan Seidner</dc:creator>
  <cp:lastModifiedBy>patrick_a</cp:lastModifiedBy>
  <cp:revision>1268</cp:revision>
  <dcterms:created xsi:type="dcterms:W3CDTF">2010-08-11T06:07:31Z</dcterms:created>
  <dcterms:modified xsi:type="dcterms:W3CDTF">2012-02-19T17:47:43Z</dcterms:modified>
</cp:coreProperties>
</file>