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handoutMasterIdLst>
    <p:handoutMasterId r:id="rId68"/>
  </p:handoutMasterIdLst>
  <p:sldIdLst>
    <p:sldId id="282" r:id="rId2"/>
    <p:sldId id="313" r:id="rId3"/>
    <p:sldId id="283" r:id="rId4"/>
    <p:sldId id="314" r:id="rId5"/>
    <p:sldId id="315" r:id="rId6"/>
    <p:sldId id="290" r:id="rId7"/>
    <p:sldId id="317" r:id="rId8"/>
    <p:sldId id="328" r:id="rId9"/>
    <p:sldId id="329" r:id="rId10"/>
    <p:sldId id="330" r:id="rId11"/>
    <p:sldId id="331" r:id="rId12"/>
    <p:sldId id="332" r:id="rId13"/>
    <p:sldId id="333" r:id="rId14"/>
    <p:sldId id="334" r:id="rId15"/>
    <p:sldId id="335" r:id="rId16"/>
    <p:sldId id="336" r:id="rId17"/>
    <p:sldId id="366" r:id="rId18"/>
    <p:sldId id="337" r:id="rId19"/>
    <p:sldId id="338" r:id="rId20"/>
    <p:sldId id="339" r:id="rId21"/>
    <p:sldId id="340" r:id="rId22"/>
    <p:sldId id="342" r:id="rId23"/>
    <p:sldId id="343" r:id="rId24"/>
    <p:sldId id="344" r:id="rId25"/>
    <p:sldId id="345" r:id="rId26"/>
    <p:sldId id="346" r:id="rId27"/>
    <p:sldId id="347" r:id="rId28"/>
    <p:sldId id="348" r:id="rId29"/>
    <p:sldId id="362" r:id="rId30"/>
    <p:sldId id="363" r:id="rId31"/>
    <p:sldId id="364" r:id="rId32"/>
    <p:sldId id="365" r:id="rId33"/>
    <p:sldId id="349" r:id="rId34"/>
    <p:sldId id="350" r:id="rId35"/>
    <p:sldId id="351" r:id="rId36"/>
    <p:sldId id="352" r:id="rId37"/>
    <p:sldId id="353" r:id="rId38"/>
    <p:sldId id="294" r:id="rId39"/>
    <p:sldId id="295" r:id="rId40"/>
    <p:sldId id="312" r:id="rId41"/>
    <p:sldId id="354" r:id="rId42"/>
    <p:sldId id="355" r:id="rId43"/>
    <p:sldId id="356" r:id="rId44"/>
    <p:sldId id="357" r:id="rId45"/>
    <p:sldId id="358" r:id="rId46"/>
    <p:sldId id="359" r:id="rId47"/>
    <p:sldId id="360" r:id="rId48"/>
    <p:sldId id="361" r:id="rId49"/>
    <p:sldId id="288" r:id="rId50"/>
    <p:sldId id="307" r:id="rId51"/>
    <p:sldId id="309" r:id="rId52"/>
    <p:sldId id="308" r:id="rId53"/>
    <p:sldId id="301" r:id="rId54"/>
    <p:sldId id="296" r:id="rId55"/>
    <p:sldId id="370" r:id="rId56"/>
    <p:sldId id="371" r:id="rId57"/>
    <p:sldId id="372" r:id="rId58"/>
    <p:sldId id="286" r:id="rId59"/>
    <p:sldId id="298" r:id="rId60"/>
    <p:sldId id="299" r:id="rId61"/>
    <p:sldId id="300" r:id="rId62"/>
    <p:sldId id="302" r:id="rId63"/>
    <p:sldId id="303" r:id="rId64"/>
    <p:sldId id="305" r:id="rId65"/>
    <p:sldId id="311" r:id="rId66"/>
  </p:sldIdLst>
  <p:sldSz cx="9144000" cy="6858000" type="screen4x3"/>
  <p:notesSz cx="6858000" cy="9144000"/>
  <p:defaultTex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620"/>
    <p:restoredTop sz="94660"/>
  </p:normalViewPr>
  <p:slideViewPr>
    <p:cSldViewPr snapToGrid="0">
      <p:cViewPr varScale="1">
        <p:scale>
          <a:sx n="73" d="100"/>
          <a:sy n="73" d="100"/>
        </p:scale>
        <p:origin x="-173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9" d="100"/>
          <a:sy n="89" d="100"/>
        </p:scale>
        <p:origin x="-3762"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E7A572-3818-45EC-9193-0E8B97AA22A3}" type="datetimeFigureOut">
              <a:rPr lang="en-US" smtClean="0"/>
              <a:pPr/>
              <a:t>26/03/2012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E324F1-44ED-4E75-AD15-925BCF03AEBF}"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82169C-BEA3-45B3-8607-3A7A8B89586A}" type="datetimeFigureOut">
              <a:rPr lang="en-US" smtClean="0"/>
              <a:pPr/>
              <a:t>26/03/2012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99B78F-2A8F-4009-8B0F-73D7C4FBD43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A1F8F7-823D-4CB4-B2D5-9A864B8D106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p:txBody>
          <a:bodyPr/>
          <a:lstStyle/>
          <a:p>
            <a:pPr>
              <a:defRPr/>
            </a:pPr>
            <a:fld id="{C43E3B40-2EBB-4CA2-98BB-C7ED53159BA9}" type="slidenum">
              <a:rPr lang="he-IL" smtClean="0">
                <a:latin typeface="Arial" charset="0"/>
              </a:rPr>
              <a:pPr>
                <a:defRPr/>
              </a:pPr>
              <a:t>26</a:t>
            </a:fld>
            <a:endParaRPr lang="en-US" smtClean="0">
              <a:latin typeface="Arial" charset="0"/>
              <a:cs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algn="l" rtl="0" eaLnBrk="1" hangingPunct="1"/>
            <a:endParaRPr lang="en-US" dirty="0" smtClean="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99B78F-2A8F-4009-8B0F-73D7C4FBD438}" type="slidenum">
              <a:rPr lang="en-US" smtClean="0"/>
              <a:pPr/>
              <a:t>28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FF3C76-6DFA-4EFA-A1C2-848B6262F53F}" type="slidenum">
              <a:rPr lang="en-US" smtClean="0"/>
              <a:pPr/>
              <a:t>30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FF3C76-6DFA-4EFA-A1C2-848B6262F53F}" type="slidenum">
              <a:rPr lang="en-US" smtClean="0"/>
              <a:pPr/>
              <a:t>31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1144588" y="684213"/>
            <a:ext cx="4573587" cy="3429000"/>
          </a:xfrm>
          <a:solidFill>
            <a:srgbClr val="FFFFFF"/>
          </a:solidFill>
          <a:ln/>
        </p:spPr>
      </p:sp>
      <p:sp>
        <p:nvSpPr>
          <p:cNvPr id="19459" name="Rectangle 3"/>
          <p:cNvSpPr>
            <a:spLocks noGrp="1" noChangeArrowheads="1"/>
          </p:cNvSpPr>
          <p:nvPr>
            <p:ph type="body" idx="1"/>
          </p:nvPr>
        </p:nvSpPr>
        <p:spPr>
          <a:xfrm>
            <a:off x="915055" y="4344609"/>
            <a:ext cx="5027893" cy="4115019"/>
          </a:xfrm>
          <a:solidFill>
            <a:srgbClr val="FFFFFF"/>
          </a:solidFill>
          <a:ln>
            <a:solidFill>
              <a:srgbClr val="000000"/>
            </a:solidFill>
          </a:ln>
        </p:spPr>
        <p:txBody>
          <a:bodyPr lIns="92756" tIns="46378" rIns="92756" bIns="46378"/>
          <a:lstStyle/>
          <a:p>
            <a:pPr rtl="0"/>
            <a:endParaRPr lang="en-US" dirty="0" smtClean="0">
              <a:cs typeface="Times New Roman (Hebrew)"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37A00-A54C-436C-928F-785DF537CB4F}" type="slidenum">
              <a:rPr lang="en-US" smtClean="0"/>
              <a:pPr/>
              <a:t>38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37A00-A54C-436C-928F-785DF537CB4F}" type="slidenum">
              <a:rPr lang="en-US" smtClean="0"/>
              <a:pPr/>
              <a:t>39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99B78F-2A8F-4009-8B0F-73D7C4FBD438}" type="slidenum">
              <a:rPr lang="en-US" smtClean="0"/>
              <a:pPr/>
              <a:t>48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FCABB9-CAFD-47F8-B5B8-E17F2ECD4920}" type="slidenum">
              <a:rPr lang="en-US" smtClean="0"/>
              <a:pPr/>
              <a:t>49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0925D-2042-4185-9DBB-65AFEA5D319B}" type="slidenum">
              <a:rPr lang="en-US"/>
              <a:pPr/>
              <a:t>2</a:t>
            </a:fld>
            <a:endParaRPr lang="en-US"/>
          </a:p>
        </p:txBody>
      </p:sp>
      <p:sp>
        <p:nvSpPr>
          <p:cNvPr id="1647618"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1647619" name="Rectangle 3"/>
          <p:cNvSpPr>
            <a:spLocks noGrp="1" noChangeArrowheads="1"/>
          </p:cNvSpPr>
          <p:nvPr>
            <p:ph type="body" idx="1"/>
          </p:nvPr>
        </p:nvSpPr>
        <p:spPr bwMode="auto">
          <a:xfrm>
            <a:off x="912317" y="4343704"/>
            <a:ext cx="5033367" cy="4113892"/>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37A00-A54C-436C-928F-785DF537CB4F}" type="slidenum">
              <a:rPr lang="en-US" smtClean="0"/>
              <a:pPr/>
              <a:t>50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37A00-A54C-436C-928F-785DF537CB4F}" type="slidenum">
              <a:rPr lang="en-US" smtClean="0"/>
              <a:pPr/>
              <a:t>52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37A00-A54C-436C-928F-785DF537CB4F}" type="slidenum">
              <a:rPr lang="en-US" smtClean="0"/>
              <a:pPr/>
              <a:t>53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37A00-A54C-436C-928F-785DF537CB4F}" type="slidenum">
              <a:rPr lang="en-US" smtClean="0"/>
              <a:pPr/>
              <a:t>54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CC1766-0B04-4153-80D6-3DB0270F72F6}" type="slidenum">
              <a:rPr lang="en-US" smtClean="0"/>
              <a:pPr>
                <a:defRPr/>
              </a:pPr>
              <a:t>55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CC1766-0B04-4153-80D6-3DB0270F72F6}" type="slidenum">
              <a:rPr lang="en-US" smtClean="0"/>
              <a:pPr>
                <a:defRPr/>
              </a:pPr>
              <a:t>56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CC1766-0B04-4153-80D6-3DB0270F72F6}" type="slidenum">
              <a:rPr lang="en-US" smtClean="0"/>
              <a:pPr>
                <a:defRPr/>
              </a:pPr>
              <a:t>57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37A00-A54C-436C-928F-785DF537CB4F}" type="slidenum">
              <a:rPr lang="en-US" smtClean="0"/>
              <a:pPr/>
              <a:t>59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37A00-A54C-436C-928F-785DF537CB4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37A00-A54C-436C-928F-785DF537CB4F}" type="slidenum">
              <a:rPr lang="en-US" smtClean="0"/>
              <a:pPr/>
              <a:t>60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37A00-A54C-436C-928F-785DF537CB4F}" type="slidenum">
              <a:rPr lang="en-US" smtClean="0"/>
              <a:pPr/>
              <a:t>61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37A00-A54C-436C-928F-785DF537CB4F}" type="slidenum">
              <a:rPr lang="en-US" smtClean="0"/>
              <a:pPr/>
              <a:t>62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37A00-A54C-436C-928F-785DF537CB4F}" type="slidenum">
              <a:rPr lang="en-US" smtClean="0"/>
              <a:pPr/>
              <a:t>63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37A00-A54C-436C-928F-785DF537CB4F}" type="slidenum">
              <a:rPr lang="en-US" smtClean="0"/>
              <a:pPr/>
              <a:t>64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1507" name="Rectangle 3"/>
          <p:cNvSpPr>
            <a:spLocks noGrp="1"/>
          </p:cNvSpPr>
          <p:nvPr>
            <p:ph type="body" idx="1"/>
          </p:nvPr>
        </p:nvSpPr>
        <p:spPr>
          <a:noFill/>
          <a:ln/>
        </p:spPr>
        <p:txBody>
          <a:bodyPr/>
          <a:lstStyle/>
          <a:p>
            <a:pPr eaLnBrk="1" hangingPunct="1"/>
            <a:endParaRPr lang="en-US" smtClean="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1507" name="Rectangle 3"/>
          <p:cNvSpPr>
            <a:spLocks noGrp="1"/>
          </p:cNvSpPr>
          <p:nvPr>
            <p:ph type="body" idx="1"/>
          </p:nvPr>
        </p:nvSpPr>
        <p:spPr>
          <a:noFill/>
          <a:ln/>
        </p:spPr>
        <p:txBody>
          <a:bodyPr/>
          <a:lstStyle/>
          <a:p>
            <a:pPr eaLnBrk="1" hangingPunct="1"/>
            <a:endParaRPr lang="en-US" smtClean="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B506D1D-B6B3-4D0A-AA73-EBE187B632A0}"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A1F8F7-823D-4CB4-B2D5-9A864B8D106A}"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4BFAC84-F027-4BB1-8647-1A68118A9024}" type="slidenum">
              <a:rPr lang="en-US" smtClean="0"/>
              <a:pPr>
                <a:defRPr/>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xfrm>
            <a:off x="1143000" y="685800"/>
            <a:ext cx="4572000" cy="3429000"/>
          </a:xfrm>
          <a:ln/>
        </p:spPr>
      </p:sp>
      <p:sp>
        <p:nvSpPr>
          <p:cNvPr id="45058" name="Notes Placeholder 2"/>
          <p:cNvSpPr>
            <a:spLocks noGrp="1"/>
          </p:cNvSpPr>
          <p:nvPr>
            <p:ph type="body" idx="1"/>
          </p:nvPr>
        </p:nvSpPr>
        <p:spPr>
          <a:noFill/>
          <a:ln/>
        </p:spPr>
        <p:txBody>
          <a:bodyPr/>
          <a:lstStyle/>
          <a:p>
            <a:pPr eaLnBrk="1" hangingPunct="1"/>
            <a:endParaRPr lang="en-US" smtClean="0"/>
          </a:p>
        </p:txBody>
      </p:sp>
      <p:sp>
        <p:nvSpPr>
          <p:cNvPr id="45059" name="Slide Number Placeholder 3"/>
          <p:cNvSpPr txBox="1">
            <a:spLocks noGrp="1"/>
          </p:cNvSpPr>
          <p:nvPr/>
        </p:nvSpPr>
        <p:spPr bwMode="auto">
          <a:xfrm>
            <a:off x="3884613" y="8685214"/>
            <a:ext cx="2971800" cy="457200"/>
          </a:xfrm>
          <a:prstGeom prst="rect">
            <a:avLst/>
          </a:prstGeom>
          <a:noFill/>
          <a:ln w="9525">
            <a:noFill/>
            <a:miter lim="800000"/>
            <a:headEnd/>
            <a:tailEnd/>
          </a:ln>
        </p:spPr>
        <p:txBody>
          <a:bodyPr lIns="91426" tIns="45714" rIns="91426" bIns="45714" anchor="b"/>
          <a:lstStyle/>
          <a:p>
            <a:pPr algn="r"/>
            <a:fld id="{2C4765E0-7956-4C32-83B2-E17EB2E4F844}" type="slidenum">
              <a:rPr lang="he-IL" sz="1200"/>
              <a:pPr algn="r"/>
              <a:t>14</a:t>
            </a:fld>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Regular Slide with text">
    <p:spTree>
      <p:nvGrpSpPr>
        <p:cNvPr id="1" name=""/>
        <p:cNvGrpSpPr/>
        <p:nvPr/>
      </p:nvGrpSpPr>
      <p:grpSpPr>
        <a:xfrm>
          <a:off x="0" y="0"/>
          <a:ext cx="0" cy="0"/>
          <a:chOff x="0" y="0"/>
          <a:chExt cx="0" cy="0"/>
        </a:xfrm>
      </p:grpSpPr>
      <p:pic>
        <p:nvPicPr>
          <p:cNvPr id="40" name="Picture 7" descr="radlogo"/>
          <p:cNvPicPr>
            <a:picLocks noChangeAspect="1" noChangeArrowheads="1"/>
          </p:cNvPicPr>
          <p:nvPr/>
        </p:nvPicPr>
        <p:blipFill>
          <a:blip r:embed="rId2" cstate="print"/>
          <a:srcRect/>
          <a:stretch>
            <a:fillRect/>
          </a:stretch>
        </p:blipFill>
        <p:spPr bwMode="auto">
          <a:xfrm>
            <a:off x="8080376" y="457201"/>
            <a:ext cx="911225" cy="395288"/>
          </a:xfrm>
          <a:prstGeom prst="rect">
            <a:avLst/>
          </a:prstGeom>
          <a:noFill/>
          <a:ln w="9525">
            <a:noFill/>
            <a:miter lim="800000"/>
            <a:headEnd/>
            <a:tailEnd/>
          </a:ln>
        </p:spPr>
      </p:pic>
      <p:sp>
        <p:nvSpPr>
          <p:cNvPr id="41" name="Round Same Side Corner Rectangle 40"/>
          <p:cNvSpPr/>
          <p:nvPr/>
        </p:nvSpPr>
        <p:spPr bwMode="auto">
          <a:xfrm rot="5400000">
            <a:off x="3505201" y="-3351213"/>
            <a:ext cx="862012" cy="7872413"/>
          </a:xfrm>
          <a:prstGeom prst="round2SameRect">
            <a:avLst>
              <a:gd name="adj1" fmla="val 18406"/>
              <a:gd name="adj2" fmla="val 0"/>
            </a:avLst>
          </a:prstGeom>
          <a:solidFill>
            <a:schemeClr val="lt1"/>
          </a:solidFill>
          <a:ln>
            <a:noFill/>
            <a:headEnd type="none" w="med" len="med"/>
            <a:tailEnd type="none" w="med" len="med"/>
          </a:ln>
          <a:effectLst>
            <a:outerShdw blurRad="215900" dist="38100" dir="2700000" sx="102000" sy="102000" algn="tl" rotWithShape="0">
              <a:schemeClr val="tx1">
                <a:alpha val="19000"/>
              </a:schemeClr>
            </a:outerShdw>
          </a:effectLst>
        </p:spPr>
        <p:style>
          <a:lnRef idx="2">
            <a:schemeClr val="accent2"/>
          </a:lnRef>
          <a:fillRef idx="1">
            <a:schemeClr val="lt1"/>
          </a:fillRef>
          <a:effectRef idx="0">
            <a:schemeClr val="accent2"/>
          </a:effectRef>
          <a:fontRef idx="minor">
            <a:schemeClr val="dk1"/>
          </a:fontRef>
        </p:style>
        <p:txBody>
          <a:bodyPr lIns="91431" tIns="45715" rIns="91431" bIns="45715" anchor="ctr"/>
          <a:lstStyle/>
          <a:p>
            <a:pPr fontAlgn="auto">
              <a:spcBef>
                <a:spcPts val="0"/>
              </a:spcBef>
              <a:spcAft>
                <a:spcPts val="0"/>
              </a:spcAft>
              <a:defRPr/>
            </a:pPr>
            <a:endParaRPr lang="en-US" dirty="0">
              <a:solidFill>
                <a:schemeClr val="tx1"/>
              </a:solidFill>
              <a:latin typeface="Times New Roman" pitchFamily="18" charset="0"/>
            </a:endParaRPr>
          </a:p>
        </p:txBody>
      </p:sp>
      <p:sp>
        <p:nvSpPr>
          <p:cNvPr id="42" name="Round Single Corner Rectangle 41"/>
          <p:cNvSpPr/>
          <p:nvPr/>
        </p:nvSpPr>
        <p:spPr bwMode="auto">
          <a:xfrm flipV="1">
            <a:off x="0" y="0"/>
            <a:ext cx="228600" cy="1981200"/>
          </a:xfrm>
          <a:prstGeom prst="round1Rect">
            <a:avLst>
              <a:gd name="adj" fmla="val 50000"/>
            </a:avLst>
          </a:prstGeom>
          <a:solidFill>
            <a:srgbClr val="0098A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1431" tIns="45715" rIns="91431" bIns="45715" anchor="ctr"/>
          <a:lstStyle/>
          <a:p>
            <a:pPr fontAlgn="auto">
              <a:spcBef>
                <a:spcPts val="0"/>
              </a:spcBef>
              <a:spcAft>
                <a:spcPts val="0"/>
              </a:spcAft>
              <a:defRPr/>
            </a:pPr>
            <a:endParaRPr lang="en-US" dirty="0">
              <a:solidFill>
                <a:schemeClr val="tx1"/>
              </a:solidFill>
              <a:latin typeface="Times New Roman" pitchFamily="18" charset="0"/>
            </a:endParaRPr>
          </a:p>
        </p:txBody>
      </p:sp>
      <p:sp>
        <p:nvSpPr>
          <p:cNvPr id="43" name="Round Single Corner Rectangle 42"/>
          <p:cNvSpPr/>
          <p:nvPr/>
        </p:nvSpPr>
        <p:spPr bwMode="auto">
          <a:xfrm flipH="1">
            <a:off x="8839200" y="6380164"/>
            <a:ext cx="304800" cy="477837"/>
          </a:xfrm>
          <a:prstGeom prst="round1Rect">
            <a:avLst>
              <a:gd name="adj" fmla="val 50000"/>
            </a:avLst>
          </a:prstGeom>
          <a:solidFill>
            <a:srgbClr val="C0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1431" tIns="45715" rIns="91431" bIns="45715" anchor="ctr"/>
          <a:lstStyle/>
          <a:p>
            <a:pPr fontAlgn="auto">
              <a:spcBef>
                <a:spcPts val="0"/>
              </a:spcBef>
              <a:spcAft>
                <a:spcPts val="0"/>
              </a:spcAft>
              <a:defRPr/>
            </a:pPr>
            <a:endParaRPr lang="en-US" dirty="0">
              <a:solidFill>
                <a:schemeClr val="tx1"/>
              </a:solidFill>
              <a:latin typeface="Times New Roman" pitchFamily="18" charset="0"/>
            </a:endParaRPr>
          </a:p>
        </p:txBody>
      </p:sp>
      <p:sp>
        <p:nvSpPr>
          <p:cNvPr id="44" name="Rectangle 2"/>
          <p:cNvSpPr>
            <a:spLocks noGrp="1" noChangeArrowheads="1"/>
          </p:cNvSpPr>
          <p:nvPr>
            <p:ph type="title"/>
          </p:nvPr>
        </p:nvSpPr>
        <p:spPr>
          <a:xfrm>
            <a:off x="639077" y="262623"/>
            <a:ext cx="6766560" cy="644740"/>
          </a:xfrm>
          <a:prstGeom prst="rect">
            <a:avLst/>
          </a:prstGeom>
        </p:spPr>
        <p:txBody>
          <a:bodyPr lIns="91431" tIns="45715" rIns="91431" bIns="45715" anchor="ctr" anchorCtr="0"/>
          <a:lstStyle>
            <a:lvl1pPr algn="l">
              <a:lnSpc>
                <a:spcPct val="85000"/>
              </a:lnSpc>
              <a:defRPr sz="3600" b="1">
                <a:solidFill>
                  <a:srgbClr val="C00000"/>
                </a:solidFill>
              </a:defRPr>
            </a:lvl1pPr>
          </a:lstStyle>
          <a:p>
            <a:r>
              <a:rPr lang="en-US" smtClean="0"/>
              <a:t>Click to edit Master title style</a:t>
            </a:r>
            <a:endParaRPr lang="en-US" dirty="0" smtClean="0"/>
          </a:p>
        </p:txBody>
      </p:sp>
      <p:sp>
        <p:nvSpPr>
          <p:cNvPr id="45" name="Text Placeholder 17"/>
          <p:cNvSpPr>
            <a:spLocks noGrp="1"/>
          </p:cNvSpPr>
          <p:nvPr>
            <p:ph type="body" sz="quarter" idx="10"/>
          </p:nvPr>
        </p:nvSpPr>
        <p:spPr>
          <a:xfrm>
            <a:off x="747713" y="1829858"/>
            <a:ext cx="7124700" cy="2665943"/>
          </a:xfrm>
          <a:prstGeom prst="rect">
            <a:avLst/>
          </a:prstGeom>
        </p:spPr>
        <p:txBody>
          <a:bodyPr lIns="91431" tIns="45715" rIns="91431" bIns="45715"/>
          <a:lstStyle>
            <a:lvl1pPr marL="225403" indent="-225403">
              <a:lnSpc>
                <a:spcPct val="100000"/>
              </a:lnSpc>
              <a:spcBef>
                <a:spcPts val="600"/>
              </a:spcBef>
              <a:buClr>
                <a:srgbClr val="C00000"/>
              </a:buClr>
              <a:defRPr sz="2200">
                <a:solidFill>
                  <a:srgbClr val="000000"/>
                </a:solidFill>
              </a:defRPr>
            </a:lvl1pPr>
            <a:lvl2pPr marL="576205" indent="-238102">
              <a:lnSpc>
                <a:spcPct val="100000"/>
              </a:lnSpc>
              <a:spcBef>
                <a:spcPts val="600"/>
              </a:spcBef>
              <a:defRPr sz="2000">
                <a:solidFill>
                  <a:srgbClr val="000000"/>
                </a:solidFill>
              </a:defRPr>
            </a:lvl2pPr>
            <a:lvl3pPr marL="857164" indent="-168259">
              <a:lnSpc>
                <a:spcPct val="100000"/>
              </a:lnSpc>
              <a:spcBef>
                <a:spcPts val="600"/>
              </a:spcBef>
              <a:defRPr sz="1800">
                <a:solidFill>
                  <a:srgbClr val="000000"/>
                </a:solidFill>
              </a:defRPr>
            </a:lvl3pPr>
            <a:lvl4pPr marL="1196856" indent="-225403">
              <a:lnSpc>
                <a:spcPct val="100000"/>
              </a:lnSpc>
              <a:spcBef>
                <a:spcPts val="600"/>
              </a:spcBef>
              <a:defRPr sz="1600">
                <a:solidFill>
                  <a:srgbClr val="000000"/>
                </a:solidFill>
              </a:defRPr>
            </a:lvl4pPr>
            <a:lvl5pPr marL="1433369" indent="-180957">
              <a:lnSpc>
                <a:spcPct val="100000"/>
              </a:lnSpc>
              <a:spcBef>
                <a:spcPts val="600"/>
              </a:spcBef>
              <a:defRPr sz="16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egular Slide without text">
    <p:spTree>
      <p:nvGrpSpPr>
        <p:cNvPr id="1" name=""/>
        <p:cNvGrpSpPr/>
        <p:nvPr/>
      </p:nvGrpSpPr>
      <p:grpSpPr>
        <a:xfrm>
          <a:off x="0" y="0"/>
          <a:ext cx="0" cy="0"/>
          <a:chOff x="0" y="0"/>
          <a:chExt cx="0" cy="0"/>
        </a:xfrm>
      </p:grpSpPr>
      <p:pic>
        <p:nvPicPr>
          <p:cNvPr id="3" name="Picture 7" descr="radlogo"/>
          <p:cNvPicPr>
            <a:picLocks noChangeAspect="1" noChangeArrowheads="1"/>
          </p:cNvPicPr>
          <p:nvPr/>
        </p:nvPicPr>
        <p:blipFill>
          <a:blip r:embed="rId2" cstate="print"/>
          <a:srcRect/>
          <a:stretch>
            <a:fillRect/>
          </a:stretch>
        </p:blipFill>
        <p:spPr bwMode="auto">
          <a:xfrm>
            <a:off x="8080376" y="457201"/>
            <a:ext cx="911225" cy="395288"/>
          </a:xfrm>
          <a:prstGeom prst="rect">
            <a:avLst/>
          </a:prstGeom>
          <a:noFill/>
          <a:ln w="9525">
            <a:noFill/>
            <a:miter lim="800000"/>
            <a:headEnd/>
            <a:tailEnd/>
          </a:ln>
        </p:spPr>
      </p:pic>
      <p:sp>
        <p:nvSpPr>
          <p:cNvPr id="4" name="Round Same Side Corner Rectangle 3"/>
          <p:cNvSpPr/>
          <p:nvPr/>
        </p:nvSpPr>
        <p:spPr bwMode="auto">
          <a:xfrm rot="5400000">
            <a:off x="3505201" y="-3351213"/>
            <a:ext cx="862012" cy="7872413"/>
          </a:xfrm>
          <a:prstGeom prst="round2SameRect">
            <a:avLst>
              <a:gd name="adj1" fmla="val 18406"/>
              <a:gd name="adj2" fmla="val 0"/>
            </a:avLst>
          </a:prstGeom>
          <a:solidFill>
            <a:schemeClr val="lt1"/>
          </a:solidFill>
          <a:ln>
            <a:noFill/>
            <a:headEnd type="none" w="med" len="med"/>
            <a:tailEnd type="none" w="med" len="med"/>
          </a:ln>
          <a:effectLst>
            <a:outerShdw blurRad="215900" dist="38100" dir="2700000" sx="102000" sy="102000" algn="tl" rotWithShape="0">
              <a:schemeClr val="tx1">
                <a:alpha val="19000"/>
              </a:schemeClr>
            </a:outerShdw>
          </a:effectLst>
        </p:spPr>
        <p:style>
          <a:lnRef idx="2">
            <a:schemeClr val="accent2"/>
          </a:lnRef>
          <a:fillRef idx="1">
            <a:schemeClr val="lt1"/>
          </a:fillRef>
          <a:effectRef idx="0">
            <a:schemeClr val="accent2"/>
          </a:effectRef>
          <a:fontRef idx="minor">
            <a:schemeClr val="dk1"/>
          </a:fontRef>
        </p:style>
        <p:txBody>
          <a:bodyPr lIns="91431" tIns="45715" rIns="91431" bIns="45715" anchor="ctr"/>
          <a:lstStyle/>
          <a:p>
            <a:pPr fontAlgn="auto">
              <a:spcBef>
                <a:spcPts val="0"/>
              </a:spcBef>
              <a:spcAft>
                <a:spcPts val="0"/>
              </a:spcAft>
              <a:defRPr/>
            </a:pPr>
            <a:endParaRPr lang="en-US" dirty="0">
              <a:solidFill>
                <a:schemeClr val="tx1"/>
              </a:solidFill>
              <a:latin typeface="Times New Roman" pitchFamily="18" charset="0"/>
            </a:endParaRPr>
          </a:p>
        </p:txBody>
      </p:sp>
      <p:sp>
        <p:nvSpPr>
          <p:cNvPr id="5" name="Round Single Corner Rectangle 4"/>
          <p:cNvSpPr/>
          <p:nvPr/>
        </p:nvSpPr>
        <p:spPr bwMode="auto">
          <a:xfrm flipV="1">
            <a:off x="0" y="0"/>
            <a:ext cx="228600" cy="1981200"/>
          </a:xfrm>
          <a:prstGeom prst="round1Rect">
            <a:avLst>
              <a:gd name="adj" fmla="val 50000"/>
            </a:avLst>
          </a:prstGeom>
          <a:solidFill>
            <a:srgbClr val="0098A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1431" tIns="45715" rIns="91431" bIns="45715" anchor="ctr"/>
          <a:lstStyle/>
          <a:p>
            <a:pPr fontAlgn="auto">
              <a:spcBef>
                <a:spcPts val="0"/>
              </a:spcBef>
              <a:spcAft>
                <a:spcPts val="0"/>
              </a:spcAft>
              <a:defRPr/>
            </a:pPr>
            <a:endParaRPr lang="en-US" dirty="0">
              <a:solidFill>
                <a:schemeClr val="tx1"/>
              </a:solidFill>
              <a:latin typeface="Times New Roman" pitchFamily="18" charset="0"/>
            </a:endParaRPr>
          </a:p>
        </p:txBody>
      </p:sp>
      <p:sp>
        <p:nvSpPr>
          <p:cNvPr id="6" name="Rectangle 2"/>
          <p:cNvSpPr>
            <a:spLocks noGrp="1" noChangeArrowheads="1"/>
          </p:cNvSpPr>
          <p:nvPr>
            <p:ph type="title"/>
          </p:nvPr>
        </p:nvSpPr>
        <p:spPr>
          <a:xfrm>
            <a:off x="639077" y="262623"/>
            <a:ext cx="6766560" cy="644740"/>
          </a:xfrm>
          <a:prstGeom prst="rect">
            <a:avLst/>
          </a:prstGeom>
        </p:spPr>
        <p:txBody>
          <a:bodyPr lIns="91431" tIns="45715" rIns="91431" bIns="45715" anchor="ctr" anchorCtr="0"/>
          <a:lstStyle>
            <a:lvl1pPr algn="l">
              <a:lnSpc>
                <a:spcPct val="85000"/>
              </a:lnSpc>
              <a:defRPr sz="3600" b="1">
                <a:solidFill>
                  <a:srgbClr val="C00000"/>
                </a:solidFill>
              </a:defRPr>
            </a:lvl1pPr>
          </a:lstStyle>
          <a:p>
            <a:r>
              <a:rPr lang="en-US" dirty="0" smtClean="0"/>
              <a:t>Click to edit Master title style</a:t>
            </a:r>
          </a:p>
        </p:txBody>
      </p:sp>
      <p:sp>
        <p:nvSpPr>
          <p:cNvPr id="7" name="Round Single Corner Rectangle 6"/>
          <p:cNvSpPr/>
          <p:nvPr/>
        </p:nvSpPr>
        <p:spPr bwMode="auto">
          <a:xfrm flipH="1">
            <a:off x="8839200" y="6380164"/>
            <a:ext cx="304800" cy="477837"/>
          </a:xfrm>
          <a:prstGeom prst="round1Rect">
            <a:avLst>
              <a:gd name="adj" fmla="val 50000"/>
            </a:avLst>
          </a:prstGeom>
          <a:solidFill>
            <a:srgbClr val="C0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1431" tIns="45715" rIns="91431" bIns="45715" anchor="ctr"/>
          <a:lstStyle/>
          <a:p>
            <a:pPr fontAlgn="auto">
              <a:spcBef>
                <a:spcPts val="0"/>
              </a:spcBef>
              <a:spcAft>
                <a:spcPts val="0"/>
              </a:spcAft>
              <a:defRPr/>
            </a:pPr>
            <a:endParaRPr lang="en-US" dirty="0">
              <a:solidFill>
                <a:schemeClr val="tx1"/>
              </a:solidFill>
              <a:latin typeface="Times New Roman" pitchFamily="18"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ter  Slide">
    <p:spTree>
      <p:nvGrpSpPr>
        <p:cNvPr id="1" name=""/>
        <p:cNvGrpSpPr/>
        <p:nvPr/>
      </p:nvGrpSpPr>
      <p:grpSpPr>
        <a:xfrm>
          <a:off x="0" y="0"/>
          <a:ext cx="0" cy="0"/>
          <a:chOff x="0" y="0"/>
          <a:chExt cx="0" cy="0"/>
        </a:xfrm>
      </p:grpSpPr>
      <p:pic>
        <p:nvPicPr>
          <p:cNvPr id="3" name="Picture 7" descr="radlogo"/>
          <p:cNvPicPr>
            <a:picLocks noChangeAspect="1" noChangeArrowheads="1"/>
          </p:cNvPicPr>
          <p:nvPr/>
        </p:nvPicPr>
        <p:blipFill>
          <a:blip r:embed="rId2" cstate="print"/>
          <a:srcRect/>
          <a:stretch>
            <a:fillRect/>
          </a:stretch>
        </p:blipFill>
        <p:spPr bwMode="auto">
          <a:xfrm>
            <a:off x="8080376" y="457201"/>
            <a:ext cx="911225" cy="395288"/>
          </a:xfrm>
          <a:prstGeom prst="rect">
            <a:avLst/>
          </a:prstGeom>
          <a:noFill/>
          <a:ln w="9525">
            <a:noFill/>
            <a:miter lim="800000"/>
            <a:headEnd/>
            <a:tailEnd/>
          </a:ln>
        </p:spPr>
      </p:pic>
      <p:sp>
        <p:nvSpPr>
          <p:cNvPr id="4" name="Round Same Side Corner Rectangle 3"/>
          <p:cNvSpPr/>
          <p:nvPr/>
        </p:nvSpPr>
        <p:spPr bwMode="auto">
          <a:xfrm rot="5400000">
            <a:off x="2523819" y="-377982"/>
            <a:ext cx="2131763" cy="7179398"/>
          </a:xfrm>
          <a:prstGeom prst="round2SameRect">
            <a:avLst>
              <a:gd name="adj1" fmla="val 18406"/>
              <a:gd name="adj2" fmla="val 0"/>
            </a:avLst>
          </a:prstGeom>
          <a:solidFill>
            <a:schemeClr val="lt1"/>
          </a:solidFill>
          <a:ln>
            <a:noFill/>
            <a:headEnd type="none" w="med" len="med"/>
            <a:tailEnd type="none" w="med" len="med"/>
          </a:ln>
          <a:effectLst>
            <a:outerShdw blurRad="215900" dist="38100" dir="2700000" sx="102000" sy="102000" algn="tl" rotWithShape="0">
              <a:schemeClr val="tx1">
                <a:alpha val="19000"/>
              </a:schemeClr>
            </a:outerShdw>
          </a:effectLst>
        </p:spPr>
        <p:style>
          <a:lnRef idx="2">
            <a:schemeClr val="accent2"/>
          </a:lnRef>
          <a:fillRef idx="1">
            <a:schemeClr val="lt1"/>
          </a:fillRef>
          <a:effectRef idx="0">
            <a:schemeClr val="accent2"/>
          </a:effectRef>
          <a:fontRef idx="minor">
            <a:schemeClr val="dk1"/>
          </a:fontRef>
        </p:style>
        <p:txBody>
          <a:bodyPr lIns="91431" tIns="45715" rIns="91431" bIns="45715" anchor="ctr"/>
          <a:lstStyle/>
          <a:p>
            <a:pPr fontAlgn="auto">
              <a:spcBef>
                <a:spcPts val="0"/>
              </a:spcBef>
              <a:spcAft>
                <a:spcPts val="0"/>
              </a:spcAft>
              <a:defRPr/>
            </a:pPr>
            <a:endParaRPr lang="en-US" dirty="0">
              <a:solidFill>
                <a:schemeClr val="tx1"/>
              </a:solidFill>
              <a:latin typeface="Times New Roman" pitchFamily="18" charset="0"/>
            </a:endParaRPr>
          </a:p>
        </p:txBody>
      </p:sp>
      <p:sp>
        <p:nvSpPr>
          <p:cNvPr id="5" name="Round Single Corner Rectangle 4"/>
          <p:cNvSpPr/>
          <p:nvPr/>
        </p:nvSpPr>
        <p:spPr bwMode="auto">
          <a:xfrm flipH="1">
            <a:off x="8839200" y="6380164"/>
            <a:ext cx="304800" cy="477837"/>
          </a:xfrm>
          <a:prstGeom prst="round1Rect">
            <a:avLst>
              <a:gd name="adj" fmla="val 50000"/>
            </a:avLst>
          </a:prstGeom>
          <a:solidFill>
            <a:srgbClr val="C0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1431" tIns="45715" rIns="91431" bIns="45715" anchor="ctr"/>
          <a:lstStyle/>
          <a:p>
            <a:pPr fontAlgn="auto">
              <a:spcBef>
                <a:spcPts val="0"/>
              </a:spcBef>
              <a:spcAft>
                <a:spcPts val="0"/>
              </a:spcAft>
              <a:defRPr/>
            </a:pPr>
            <a:endParaRPr lang="en-US" dirty="0">
              <a:solidFill>
                <a:schemeClr val="tx1"/>
              </a:solidFill>
              <a:latin typeface="Times New Roman" pitchFamily="18" charset="0"/>
            </a:endParaRPr>
          </a:p>
        </p:txBody>
      </p:sp>
      <p:sp>
        <p:nvSpPr>
          <p:cNvPr id="6" name="Rectangle 2"/>
          <p:cNvSpPr>
            <a:spLocks noGrp="1" noChangeArrowheads="1"/>
          </p:cNvSpPr>
          <p:nvPr>
            <p:ph type="title"/>
          </p:nvPr>
        </p:nvSpPr>
        <p:spPr>
          <a:xfrm>
            <a:off x="639079" y="2318992"/>
            <a:ext cx="5318102" cy="1785453"/>
          </a:xfrm>
          <a:prstGeom prst="rect">
            <a:avLst/>
          </a:prstGeom>
        </p:spPr>
        <p:txBody>
          <a:bodyPr lIns="91431" tIns="45715" rIns="91431" bIns="45715" anchor="ctr" anchorCtr="0"/>
          <a:lstStyle>
            <a:lvl1pPr algn="l">
              <a:lnSpc>
                <a:spcPct val="85000"/>
              </a:lnSpc>
              <a:defRPr sz="4400" b="1">
                <a:solidFill>
                  <a:srgbClr val="C00000"/>
                </a:solidFill>
              </a:defRPr>
            </a:lvl1pPr>
          </a:lstStyle>
          <a:p>
            <a:r>
              <a:rPr lang="en-US" smtClean="0"/>
              <a:t>Click to edit Master title style</a:t>
            </a:r>
            <a:endParaRPr lang="en-US" dirty="0" smtClean="0"/>
          </a:p>
        </p:txBody>
      </p:sp>
      <p:sp>
        <p:nvSpPr>
          <p:cNvPr id="7" name="Round Single Corner Rectangle 6"/>
          <p:cNvSpPr/>
          <p:nvPr/>
        </p:nvSpPr>
        <p:spPr bwMode="auto">
          <a:xfrm flipV="1">
            <a:off x="1" y="1"/>
            <a:ext cx="227013" cy="5395913"/>
          </a:xfrm>
          <a:prstGeom prst="round1Rect">
            <a:avLst>
              <a:gd name="adj" fmla="val 50000"/>
            </a:avLst>
          </a:prstGeom>
          <a:solidFill>
            <a:srgbClr val="0098A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1431" tIns="45715" rIns="91431" bIns="45715" anchor="ctr"/>
          <a:lstStyle/>
          <a:p>
            <a:pPr fontAlgn="auto">
              <a:spcBef>
                <a:spcPts val="0"/>
              </a:spcBef>
              <a:spcAft>
                <a:spcPts val="0"/>
              </a:spcAft>
              <a:defRPr/>
            </a:pPr>
            <a:endParaRPr lang="en-US" dirty="0">
              <a:solidFill>
                <a:schemeClr val="tx1"/>
              </a:solidFill>
              <a:latin typeface="Times New Roman" pitchFamily="18" charset="0"/>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 of Presentations ">
    <p:spTree>
      <p:nvGrpSpPr>
        <p:cNvPr id="1" name=""/>
        <p:cNvGrpSpPr/>
        <p:nvPr/>
      </p:nvGrpSpPr>
      <p:grpSpPr>
        <a:xfrm>
          <a:off x="0" y="0"/>
          <a:ext cx="0" cy="0"/>
          <a:chOff x="0" y="0"/>
          <a:chExt cx="0" cy="0"/>
        </a:xfrm>
      </p:grpSpPr>
      <p:sp>
        <p:nvSpPr>
          <p:cNvPr id="3" name="Rounded Rectangle 2"/>
          <p:cNvSpPr/>
          <p:nvPr/>
        </p:nvSpPr>
        <p:spPr bwMode="auto">
          <a:xfrm>
            <a:off x="2667000" y="474663"/>
            <a:ext cx="1231900" cy="768350"/>
          </a:xfrm>
          <a:prstGeom prst="roundRect">
            <a:avLst>
              <a:gd name="adj" fmla="val 29801"/>
            </a:avLst>
          </a:prstGeom>
          <a:solidFill>
            <a:srgbClr val="F294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1431" tIns="45715" rIns="91431" bIns="45715" anchor="ctr"/>
          <a:lstStyle/>
          <a:p>
            <a:pPr fontAlgn="auto">
              <a:spcBef>
                <a:spcPts val="0"/>
              </a:spcBef>
              <a:spcAft>
                <a:spcPts val="0"/>
              </a:spcAft>
              <a:defRPr/>
            </a:pPr>
            <a:endParaRPr lang="en-US" dirty="0">
              <a:solidFill>
                <a:schemeClr val="tx1"/>
              </a:solidFill>
              <a:latin typeface="Times New Roman" pitchFamily="18" charset="0"/>
              <a:cs typeface="Times New Roman" pitchFamily="18" charset="0"/>
            </a:endParaRPr>
          </a:p>
        </p:txBody>
      </p:sp>
      <p:sp>
        <p:nvSpPr>
          <p:cNvPr id="4" name="Round Single Corner Rectangle 3"/>
          <p:cNvSpPr/>
          <p:nvPr/>
        </p:nvSpPr>
        <p:spPr bwMode="auto">
          <a:xfrm flipV="1">
            <a:off x="1" y="1"/>
            <a:ext cx="227013" cy="5395913"/>
          </a:xfrm>
          <a:prstGeom prst="round1Rect">
            <a:avLst>
              <a:gd name="adj" fmla="val 50000"/>
            </a:avLst>
          </a:prstGeom>
          <a:solidFill>
            <a:srgbClr val="0098A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1431" tIns="45715" rIns="91431" bIns="45715" anchor="ctr"/>
          <a:lstStyle/>
          <a:p>
            <a:pPr fontAlgn="auto">
              <a:spcBef>
                <a:spcPts val="0"/>
              </a:spcBef>
              <a:spcAft>
                <a:spcPts val="0"/>
              </a:spcAft>
              <a:defRPr/>
            </a:pPr>
            <a:endParaRPr lang="en-US" dirty="0">
              <a:solidFill>
                <a:schemeClr val="tx1"/>
              </a:solidFill>
              <a:latin typeface="Times New Roman" pitchFamily="18" charset="0"/>
            </a:endParaRPr>
          </a:p>
        </p:txBody>
      </p:sp>
      <p:sp>
        <p:nvSpPr>
          <p:cNvPr id="5" name="Round Same Side Corner Rectangle 4"/>
          <p:cNvSpPr/>
          <p:nvPr/>
        </p:nvSpPr>
        <p:spPr>
          <a:xfrm rot="16200000">
            <a:off x="8293895" y="1521619"/>
            <a:ext cx="1355725" cy="344487"/>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fontAlgn="auto">
              <a:spcBef>
                <a:spcPts val="0"/>
              </a:spcBef>
              <a:spcAft>
                <a:spcPts val="0"/>
              </a:spcAft>
              <a:defRPr/>
            </a:pPr>
            <a:endParaRPr lang="en-US" dirty="0"/>
          </a:p>
        </p:txBody>
      </p:sp>
      <p:pic>
        <p:nvPicPr>
          <p:cNvPr id="6" name="Picture 7" descr="radlogo"/>
          <p:cNvPicPr>
            <a:picLocks noChangeAspect="1" noChangeArrowheads="1"/>
          </p:cNvPicPr>
          <p:nvPr/>
        </p:nvPicPr>
        <p:blipFill>
          <a:blip r:embed="rId2" cstate="print"/>
          <a:srcRect/>
          <a:stretch>
            <a:fillRect/>
          </a:stretch>
        </p:blipFill>
        <p:spPr bwMode="auto">
          <a:xfrm>
            <a:off x="6858000" y="5791201"/>
            <a:ext cx="1825625" cy="790575"/>
          </a:xfrm>
          <a:prstGeom prst="rect">
            <a:avLst/>
          </a:prstGeom>
          <a:noFill/>
          <a:ln w="9525">
            <a:noFill/>
            <a:miter lim="800000"/>
            <a:headEnd/>
            <a:tailEnd/>
          </a:ln>
        </p:spPr>
      </p:pic>
      <p:sp>
        <p:nvSpPr>
          <p:cNvPr id="7" name="Title 13"/>
          <p:cNvSpPr>
            <a:spLocks noGrp="1"/>
          </p:cNvSpPr>
          <p:nvPr>
            <p:ph type="title"/>
          </p:nvPr>
        </p:nvSpPr>
        <p:spPr>
          <a:xfrm>
            <a:off x="4016188" y="2614432"/>
            <a:ext cx="4141693" cy="1294181"/>
          </a:xfrm>
          <a:prstGeom prst="rect">
            <a:avLst/>
          </a:prstGeom>
        </p:spPr>
        <p:txBody>
          <a:bodyPr lIns="91431" tIns="45715" rIns="91431" bIns="45715" anchor="ctr" anchorCtr="0"/>
          <a:lstStyle>
            <a:lvl1pPr algn="l">
              <a:lnSpc>
                <a:spcPct val="85000"/>
              </a:lnSpc>
              <a:defRPr b="1">
                <a:solidFill>
                  <a:srgbClr val="C00000"/>
                </a:solidFill>
              </a:defRPr>
            </a:lvl1pPr>
          </a:lstStyle>
          <a:p>
            <a:r>
              <a:rPr lang="en-US" smtClean="0"/>
              <a:t>Click to edit Master title style</a:t>
            </a:r>
            <a:endParaRPr lang="en-US" dirty="0"/>
          </a:p>
        </p:txBody>
      </p:sp>
      <p:sp>
        <p:nvSpPr>
          <p:cNvPr id="8" name="Text Placeholder 21"/>
          <p:cNvSpPr>
            <a:spLocks noGrp="1"/>
          </p:cNvSpPr>
          <p:nvPr>
            <p:ph type="body" sz="quarter" idx="13"/>
          </p:nvPr>
        </p:nvSpPr>
        <p:spPr>
          <a:xfrm>
            <a:off x="4033648" y="4131981"/>
            <a:ext cx="4124234" cy="1120775"/>
          </a:xfrm>
          <a:prstGeom prst="rect">
            <a:avLst/>
          </a:prstGeom>
        </p:spPr>
        <p:txBody>
          <a:bodyPr lIns="91431" tIns="45715" rIns="91431" bIns="45715"/>
          <a:lstStyle>
            <a:lvl1pPr>
              <a:buNone/>
              <a:defRPr sz="1800" b="1">
                <a:solidFill>
                  <a:schemeClr val="tx1">
                    <a:lumMod val="50000"/>
                  </a:schemeClr>
                </a:solidFill>
              </a:defRPr>
            </a:lvl1pPr>
            <a:lvl2pPr>
              <a:buNone/>
              <a:defRPr sz="1600">
                <a:solidFill>
                  <a:schemeClr val="tx1">
                    <a:lumMod val="65000"/>
                    <a:lumOff val="35000"/>
                  </a:schemeClr>
                </a:solidFill>
              </a:defRPr>
            </a:lvl2pPr>
            <a:lvl3pPr>
              <a:buNone/>
              <a:defRPr sz="1400">
                <a:solidFill>
                  <a:schemeClr val="tx1">
                    <a:lumMod val="65000"/>
                    <a:lumOff val="35000"/>
                  </a:schemeClr>
                </a:solidFill>
              </a:defRPr>
            </a:lvl3pPr>
            <a:lvl4pPr>
              <a:buNone/>
              <a:defRPr sz="1200">
                <a:solidFill>
                  <a:schemeClr val="tx1">
                    <a:lumMod val="65000"/>
                    <a:lumOff val="35000"/>
                  </a:schemeClr>
                </a:solidFill>
              </a:defRPr>
            </a:lvl4pPr>
            <a:lvl5pPr>
              <a:buNone/>
              <a:defRPr sz="1200">
                <a:solidFill>
                  <a:schemeClr val="tx1">
                    <a:lumMod val="65000"/>
                    <a:lumOff val="35000"/>
                  </a:schemeClr>
                </a:solidFill>
              </a:defRPr>
            </a:lvl5pPr>
          </a:lstStyle>
          <a:p>
            <a:pPr lvl="0"/>
            <a:r>
              <a:rPr lang="en-US" smtClean="0"/>
              <a:t>Click to edit Master text styles</a:t>
            </a:r>
          </a:p>
        </p:txBody>
      </p:sp>
      <p:sp>
        <p:nvSpPr>
          <p:cNvPr id="9" name="Rectangle 8"/>
          <p:cNvSpPr/>
          <p:nvPr/>
        </p:nvSpPr>
        <p:spPr>
          <a:xfrm>
            <a:off x="6141720" y="6651172"/>
            <a:ext cx="2817224" cy="206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p>
        </p:txBody>
      </p:sp>
      <p:pic>
        <p:nvPicPr>
          <p:cNvPr id="10" name="Picture 9" descr="iStock_000008560287Medium copy.jpg"/>
          <p:cNvPicPr>
            <a:picLocks noChangeAspect="1"/>
          </p:cNvPicPr>
          <p:nvPr/>
        </p:nvPicPr>
        <p:blipFill>
          <a:blip r:embed="rId3" cstate="print"/>
          <a:srcRect b="18795"/>
          <a:stretch>
            <a:fillRect/>
          </a:stretch>
        </p:blipFill>
        <p:spPr>
          <a:xfrm>
            <a:off x="2026025" y="4077802"/>
            <a:ext cx="1844099" cy="1193446"/>
          </a:xfrm>
          <a:prstGeom prst="roundRect">
            <a:avLst/>
          </a:prstGeom>
        </p:spPr>
      </p:pic>
      <p:pic>
        <p:nvPicPr>
          <p:cNvPr id="11" name="Picture 10" descr="6_lightblue.jpg"/>
          <p:cNvPicPr>
            <a:picLocks noChangeAspect="1"/>
          </p:cNvPicPr>
          <p:nvPr/>
        </p:nvPicPr>
        <p:blipFill>
          <a:blip r:embed="rId4" cstate="print"/>
          <a:stretch>
            <a:fillRect/>
          </a:stretch>
        </p:blipFill>
        <p:spPr>
          <a:xfrm>
            <a:off x="3994938" y="1310780"/>
            <a:ext cx="1628328" cy="1082797"/>
          </a:xfrm>
          <a:prstGeom prst="roundRect">
            <a:avLst/>
          </a:prstGeom>
          <a:effectLst>
            <a:outerShdw blurRad="50800" dist="38100" dir="5400000" algn="t" rotWithShape="0">
              <a:prstClr val="black">
                <a:alpha val="40000"/>
              </a:prstClr>
            </a:outerShdw>
          </a:effectLst>
        </p:spPr>
      </p:pic>
      <p:pic>
        <p:nvPicPr>
          <p:cNvPr id="12" name="Picture 11" descr="iStock_000003997841Medium.jpg"/>
          <p:cNvPicPr>
            <a:picLocks noChangeAspect="1"/>
          </p:cNvPicPr>
          <p:nvPr/>
        </p:nvPicPr>
        <p:blipFill>
          <a:blip r:embed="rId5" cstate="print"/>
          <a:srcRect l="8050" r="32655"/>
          <a:stretch>
            <a:fillRect/>
          </a:stretch>
        </p:blipFill>
        <p:spPr>
          <a:xfrm>
            <a:off x="2644589" y="2553537"/>
            <a:ext cx="1237129" cy="1390933"/>
          </a:xfrm>
          <a:prstGeom prst="round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500"/>
                                        <p:tgtEl>
                                          <p:spTgt spid="8">
                                            <p:txEl>
                                              <p:pRg st="0" end="0"/>
                                            </p:txEl>
                                          </p:spTgt>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build="p">
        <p:tmplLst>
          <p:tmpl lvl="1">
            <p:tnLst>
              <p:par>
                <p:cTn presetID="2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ast Slide">
    <p:spTree>
      <p:nvGrpSpPr>
        <p:cNvPr id="1" name=""/>
        <p:cNvGrpSpPr/>
        <p:nvPr/>
      </p:nvGrpSpPr>
      <p:grpSpPr>
        <a:xfrm>
          <a:off x="0" y="0"/>
          <a:ext cx="0" cy="0"/>
          <a:chOff x="0" y="0"/>
          <a:chExt cx="0" cy="0"/>
        </a:xfrm>
      </p:grpSpPr>
      <p:sp>
        <p:nvSpPr>
          <p:cNvPr id="3" name="Rectangle 16"/>
          <p:cNvSpPr txBox="1">
            <a:spLocks noChangeArrowheads="1"/>
          </p:cNvSpPr>
          <p:nvPr/>
        </p:nvSpPr>
        <p:spPr bwMode="auto">
          <a:xfrm>
            <a:off x="3352800" y="2209800"/>
            <a:ext cx="5715000" cy="2209800"/>
          </a:xfrm>
          <a:prstGeom prst="rect">
            <a:avLst/>
          </a:prstGeom>
          <a:noFill/>
          <a:ln w="9525">
            <a:noFill/>
            <a:miter lim="800000"/>
            <a:headEnd/>
            <a:tailEnd/>
          </a:ln>
        </p:spPr>
        <p:txBody>
          <a:bodyPr lIns="91431" tIns="45715" rIns="91431" bIns="45715"/>
          <a:lstStyle/>
          <a:p>
            <a:pPr fontAlgn="auto">
              <a:lnSpc>
                <a:spcPct val="85000"/>
              </a:lnSpc>
              <a:spcBef>
                <a:spcPts val="0"/>
              </a:spcBef>
              <a:spcAft>
                <a:spcPts val="0"/>
              </a:spcAft>
              <a:defRPr/>
            </a:pPr>
            <a:r>
              <a:rPr lang="en-US" sz="5400" b="1" dirty="0">
                <a:solidFill>
                  <a:srgbClr val="C00000"/>
                </a:solidFill>
                <a:latin typeface="Calibri" pitchFamily="34" charset="0"/>
                <a:ea typeface="Adobe Ming Std L" pitchFamily="18" charset="-128"/>
                <a:cs typeface="Times New Roman (Hebrew)"/>
              </a:rPr>
              <a:t>Thank You </a:t>
            </a:r>
            <a:br>
              <a:rPr lang="en-US" sz="5400" b="1" dirty="0">
                <a:solidFill>
                  <a:srgbClr val="C00000"/>
                </a:solidFill>
                <a:latin typeface="Calibri" pitchFamily="34" charset="0"/>
                <a:ea typeface="Adobe Ming Std L" pitchFamily="18" charset="-128"/>
                <a:cs typeface="Times New Roman (Hebrew)"/>
              </a:rPr>
            </a:br>
            <a:r>
              <a:rPr lang="en-US" sz="5400" b="1" dirty="0">
                <a:solidFill>
                  <a:srgbClr val="C00000"/>
                </a:solidFill>
                <a:latin typeface="Calibri" pitchFamily="34" charset="0"/>
                <a:ea typeface="Adobe Ming Std L" pitchFamily="18" charset="-128"/>
                <a:cs typeface="Times New Roman (Hebrew)"/>
              </a:rPr>
              <a:t>For Your </a:t>
            </a:r>
            <a:br>
              <a:rPr lang="en-US" sz="5400" b="1" dirty="0">
                <a:solidFill>
                  <a:srgbClr val="C00000"/>
                </a:solidFill>
                <a:latin typeface="Calibri" pitchFamily="34" charset="0"/>
                <a:ea typeface="Adobe Ming Std L" pitchFamily="18" charset="-128"/>
                <a:cs typeface="Times New Roman (Hebrew)"/>
              </a:rPr>
            </a:br>
            <a:r>
              <a:rPr lang="en-US" sz="5400" b="1" dirty="0">
                <a:solidFill>
                  <a:srgbClr val="C00000"/>
                </a:solidFill>
                <a:latin typeface="Calibri" pitchFamily="34" charset="0"/>
                <a:ea typeface="Adobe Ming Std L" pitchFamily="18" charset="-128"/>
                <a:cs typeface="Times New Roman (Hebrew)"/>
              </a:rPr>
              <a:t>Attention</a:t>
            </a:r>
          </a:p>
        </p:txBody>
      </p:sp>
      <p:pic>
        <p:nvPicPr>
          <p:cNvPr id="4" name="Picture 7" descr="radlogo"/>
          <p:cNvPicPr>
            <a:picLocks noChangeAspect="1" noChangeArrowheads="1"/>
          </p:cNvPicPr>
          <p:nvPr/>
        </p:nvPicPr>
        <p:blipFill>
          <a:blip r:embed="rId2" cstate="print"/>
          <a:srcRect/>
          <a:stretch>
            <a:fillRect/>
          </a:stretch>
        </p:blipFill>
        <p:spPr bwMode="auto">
          <a:xfrm>
            <a:off x="7162801" y="5567082"/>
            <a:ext cx="1245979" cy="539563"/>
          </a:xfrm>
          <a:prstGeom prst="rect">
            <a:avLst/>
          </a:prstGeom>
          <a:noFill/>
          <a:ln w="9525">
            <a:noFill/>
            <a:miter lim="800000"/>
            <a:headEnd/>
            <a:tailEnd/>
          </a:ln>
        </p:spPr>
      </p:pic>
      <p:sp>
        <p:nvSpPr>
          <p:cNvPr id="5" name="Rounded Rectangle 4"/>
          <p:cNvSpPr/>
          <p:nvPr/>
        </p:nvSpPr>
        <p:spPr bwMode="auto">
          <a:xfrm>
            <a:off x="1501776" y="4491038"/>
            <a:ext cx="1628775" cy="995362"/>
          </a:xfrm>
          <a:prstGeom prst="roundRect">
            <a:avLst>
              <a:gd name="adj" fmla="val 29801"/>
            </a:avLst>
          </a:prstGeom>
          <a:solidFill>
            <a:srgbClr val="F294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1431" tIns="45715" rIns="91431" bIns="45715" anchor="ctr"/>
          <a:lstStyle/>
          <a:p>
            <a:pPr fontAlgn="auto">
              <a:spcBef>
                <a:spcPts val="0"/>
              </a:spcBef>
              <a:spcAft>
                <a:spcPts val="0"/>
              </a:spcAft>
              <a:defRPr/>
            </a:pPr>
            <a:endParaRPr lang="en-US" dirty="0">
              <a:solidFill>
                <a:schemeClr val="tx1"/>
              </a:solidFill>
              <a:latin typeface="Times New Roman" pitchFamily="18" charset="0"/>
              <a:cs typeface="Times New Roman" pitchFamily="18" charset="0"/>
            </a:endParaRPr>
          </a:p>
        </p:txBody>
      </p:sp>
      <p:sp>
        <p:nvSpPr>
          <p:cNvPr id="6" name="Round Same Side Corner Rectangle 5"/>
          <p:cNvSpPr/>
          <p:nvPr/>
        </p:nvSpPr>
        <p:spPr bwMode="auto">
          <a:xfrm>
            <a:off x="852489" y="6342064"/>
            <a:ext cx="823912" cy="515937"/>
          </a:xfrm>
          <a:prstGeom prst="round2SameRect">
            <a:avLst/>
          </a:prstGeom>
          <a:solidFill>
            <a:srgbClr val="C0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1431" tIns="45715" rIns="91431" bIns="45715" anchor="ctr"/>
          <a:lstStyle/>
          <a:p>
            <a:pPr fontAlgn="auto">
              <a:spcBef>
                <a:spcPts val="0"/>
              </a:spcBef>
              <a:spcAft>
                <a:spcPts val="0"/>
              </a:spcAft>
              <a:defRPr/>
            </a:pPr>
            <a:endParaRPr lang="en-US" dirty="0">
              <a:solidFill>
                <a:schemeClr val="tx1"/>
              </a:solidFill>
              <a:latin typeface="Times New Roman" pitchFamily="18" charset="0"/>
              <a:cs typeface="Times New Roman" pitchFamily="18" charset="0"/>
            </a:endParaRPr>
          </a:p>
        </p:txBody>
      </p:sp>
      <p:sp>
        <p:nvSpPr>
          <p:cNvPr id="7" name="Rounded Rectangle 6"/>
          <p:cNvSpPr/>
          <p:nvPr/>
        </p:nvSpPr>
        <p:spPr bwMode="auto">
          <a:xfrm>
            <a:off x="6934201" y="773114"/>
            <a:ext cx="1128713" cy="682625"/>
          </a:xfrm>
          <a:prstGeom prst="roundRect">
            <a:avLst>
              <a:gd name="adj" fmla="val 28881"/>
            </a:avLst>
          </a:prstGeom>
          <a:solidFill>
            <a:srgbClr val="C0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1431" tIns="45715" rIns="91431" bIns="45715" anchor="ctr"/>
          <a:lstStyle/>
          <a:p>
            <a:pPr fontAlgn="auto">
              <a:spcBef>
                <a:spcPts val="0"/>
              </a:spcBef>
              <a:spcAft>
                <a:spcPts val="0"/>
              </a:spcAft>
              <a:defRPr/>
            </a:pPr>
            <a:endParaRPr lang="en-US" dirty="0">
              <a:solidFill>
                <a:schemeClr val="tx1"/>
              </a:solidFill>
              <a:latin typeface="Times New Roman" pitchFamily="18" charset="0"/>
              <a:cs typeface="Times New Roman" pitchFamily="18" charset="0"/>
            </a:endParaRPr>
          </a:p>
        </p:txBody>
      </p:sp>
      <p:sp>
        <p:nvSpPr>
          <p:cNvPr id="8" name="Round Single Corner Rectangle 7"/>
          <p:cNvSpPr/>
          <p:nvPr/>
        </p:nvSpPr>
        <p:spPr bwMode="auto">
          <a:xfrm flipV="1">
            <a:off x="1" y="1"/>
            <a:ext cx="227013" cy="5395913"/>
          </a:xfrm>
          <a:prstGeom prst="round1Rect">
            <a:avLst>
              <a:gd name="adj" fmla="val 50000"/>
            </a:avLst>
          </a:prstGeom>
          <a:solidFill>
            <a:srgbClr val="0098A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1431" tIns="45715" rIns="91431" bIns="45715" anchor="ctr"/>
          <a:lstStyle/>
          <a:p>
            <a:pPr fontAlgn="auto">
              <a:spcBef>
                <a:spcPts val="0"/>
              </a:spcBef>
              <a:spcAft>
                <a:spcPts val="0"/>
              </a:spcAft>
              <a:defRPr/>
            </a:pPr>
            <a:endParaRPr lang="en-US" dirty="0">
              <a:solidFill>
                <a:schemeClr val="tx1"/>
              </a:solidFill>
              <a:latin typeface="Times New Roman" pitchFamily="18" charset="0"/>
            </a:endParaRPr>
          </a:p>
        </p:txBody>
      </p:sp>
      <p:sp>
        <p:nvSpPr>
          <p:cNvPr id="9" name="Rectangle 8"/>
          <p:cNvSpPr/>
          <p:nvPr/>
        </p:nvSpPr>
        <p:spPr>
          <a:xfrm>
            <a:off x="6007100" y="6651172"/>
            <a:ext cx="2951844" cy="206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p>
        </p:txBody>
      </p:sp>
      <p:pic>
        <p:nvPicPr>
          <p:cNvPr id="10" name="Picture 9" descr="iStock_000003997841Medium.jpg"/>
          <p:cNvPicPr>
            <a:picLocks noChangeAspect="1"/>
          </p:cNvPicPr>
          <p:nvPr/>
        </p:nvPicPr>
        <p:blipFill>
          <a:blip r:embed="rId3" cstate="print"/>
          <a:srcRect l="14189" r="40984"/>
          <a:stretch>
            <a:fillRect/>
          </a:stretch>
        </p:blipFill>
        <p:spPr>
          <a:xfrm>
            <a:off x="1506071" y="1890149"/>
            <a:ext cx="1640540" cy="2439804"/>
          </a:xfrm>
          <a:prstGeom prst="roundRect">
            <a:avLst/>
          </a:prstGeom>
          <a:effectLst>
            <a:outerShdw blurRad="50800" dist="38100" dir="2700000" algn="tl" rotWithShape="0">
              <a:prstClr val="black">
                <a:alpha val="40000"/>
              </a:prstClr>
            </a:outerShdw>
          </a:effectLst>
        </p:spPr>
      </p:pic>
      <p:sp>
        <p:nvSpPr>
          <p:cNvPr id="11" name="TextBox 10"/>
          <p:cNvSpPr txBox="1"/>
          <p:nvPr/>
        </p:nvSpPr>
        <p:spPr>
          <a:xfrm>
            <a:off x="6651813" y="6087037"/>
            <a:ext cx="2303929" cy="344150"/>
          </a:xfrm>
          <a:prstGeom prst="rect">
            <a:avLst/>
          </a:prstGeom>
        </p:spPr>
        <p:txBody>
          <a:bodyPr wrap="square" lIns="91431" tIns="45715" rIns="91431" bIns="45715" rtlCol="0">
            <a:spAutoFit/>
          </a:bodyPr>
          <a:lstStyle/>
          <a:p>
            <a:pPr marL="0" marR="0" indent="0" algn="ctr" defTabSz="914309" rtl="0" eaLnBrk="1" fontAlgn="auto" latinLnBrk="0" hangingPunct="1">
              <a:lnSpc>
                <a:spcPct val="100000"/>
              </a:lnSpc>
              <a:spcBef>
                <a:spcPct val="0"/>
              </a:spcBef>
              <a:spcAft>
                <a:spcPts val="0"/>
              </a:spcAft>
              <a:buClrTx/>
              <a:buSzTx/>
              <a:buFontTx/>
              <a:buNone/>
              <a:tabLst/>
            </a:pPr>
            <a:r>
              <a:rPr kumimoji="0" lang="en-US" sz="1600" b="1" i="0" u="none" strike="noStrike" kern="1200" cap="none" spc="0" normalizeH="0" baseline="0" noProof="0" dirty="0" smtClean="0">
                <a:ln>
                  <a:noFill/>
                </a:ln>
                <a:solidFill>
                  <a:schemeClr val="tx1">
                    <a:lumMod val="75000"/>
                  </a:schemeClr>
                </a:solidFill>
                <a:effectLst/>
                <a:uLnTx/>
                <a:uFillTx/>
                <a:latin typeface="+mj-lt"/>
                <a:ea typeface="+mj-ea"/>
                <a:cs typeface="+mj-cs"/>
              </a:rPr>
              <a:t>www.rad.com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Just Title Slide">
    <p:spTree>
      <p:nvGrpSpPr>
        <p:cNvPr id="1" name=""/>
        <p:cNvGrpSpPr/>
        <p:nvPr/>
      </p:nvGrpSpPr>
      <p:grpSpPr>
        <a:xfrm>
          <a:off x="0" y="0"/>
          <a:ext cx="0" cy="0"/>
          <a:chOff x="0" y="0"/>
          <a:chExt cx="0" cy="0"/>
        </a:xfrm>
      </p:grpSpPr>
      <p:pic>
        <p:nvPicPr>
          <p:cNvPr id="3" name="Picture 7" descr="radlogo"/>
          <p:cNvPicPr>
            <a:picLocks noChangeAspect="1" noChangeArrowheads="1"/>
          </p:cNvPicPr>
          <p:nvPr/>
        </p:nvPicPr>
        <p:blipFill>
          <a:blip r:embed="rId2" cstate="print"/>
          <a:srcRect/>
          <a:stretch>
            <a:fillRect/>
          </a:stretch>
        </p:blipFill>
        <p:spPr bwMode="auto">
          <a:xfrm>
            <a:off x="8080376" y="457201"/>
            <a:ext cx="911225" cy="395288"/>
          </a:xfrm>
          <a:prstGeom prst="rect">
            <a:avLst/>
          </a:prstGeom>
          <a:noFill/>
          <a:ln w="9525">
            <a:noFill/>
            <a:miter lim="800000"/>
            <a:headEnd/>
            <a:tailEnd/>
          </a:ln>
        </p:spPr>
      </p:pic>
      <p:sp>
        <p:nvSpPr>
          <p:cNvPr id="4" name="Round Same Side Corner Rectangle 3"/>
          <p:cNvSpPr/>
          <p:nvPr/>
        </p:nvSpPr>
        <p:spPr bwMode="auto">
          <a:xfrm rot="5400000">
            <a:off x="3505201" y="-3351213"/>
            <a:ext cx="862012" cy="7872413"/>
          </a:xfrm>
          <a:prstGeom prst="round2SameRect">
            <a:avLst>
              <a:gd name="adj1" fmla="val 18406"/>
              <a:gd name="adj2" fmla="val 0"/>
            </a:avLst>
          </a:prstGeom>
          <a:solidFill>
            <a:schemeClr val="lt1"/>
          </a:solidFill>
          <a:ln>
            <a:noFill/>
            <a:headEnd type="none" w="med" len="med"/>
            <a:tailEnd type="none" w="med" len="med"/>
          </a:ln>
          <a:effectLst>
            <a:outerShdw blurRad="215900" dist="38100" dir="2700000" sx="102000" sy="102000" algn="tl" rotWithShape="0">
              <a:schemeClr val="tx1">
                <a:alpha val="19000"/>
              </a:schemeClr>
            </a:outerShdw>
          </a:effectLst>
        </p:spPr>
        <p:style>
          <a:lnRef idx="2">
            <a:schemeClr val="accent2"/>
          </a:lnRef>
          <a:fillRef idx="1">
            <a:schemeClr val="lt1"/>
          </a:fillRef>
          <a:effectRef idx="0">
            <a:schemeClr val="accent2"/>
          </a:effectRef>
          <a:fontRef idx="minor">
            <a:schemeClr val="dk1"/>
          </a:fontRef>
        </p:style>
        <p:txBody>
          <a:bodyPr lIns="91431" tIns="45715" rIns="91431" bIns="45715" anchor="ctr"/>
          <a:lstStyle/>
          <a:p>
            <a:pPr fontAlgn="auto">
              <a:spcBef>
                <a:spcPts val="0"/>
              </a:spcBef>
              <a:spcAft>
                <a:spcPts val="0"/>
              </a:spcAft>
              <a:defRPr/>
            </a:pPr>
            <a:endParaRPr lang="en-US" dirty="0">
              <a:solidFill>
                <a:schemeClr val="tx1"/>
              </a:solidFill>
              <a:latin typeface="Times New Roman" pitchFamily="18" charset="0"/>
            </a:endParaRPr>
          </a:p>
        </p:txBody>
      </p:sp>
      <p:sp>
        <p:nvSpPr>
          <p:cNvPr id="5" name="Round Single Corner Rectangle 4"/>
          <p:cNvSpPr/>
          <p:nvPr/>
        </p:nvSpPr>
        <p:spPr bwMode="auto">
          <a:xfrm flipV="1">
            <a:off x="0" y="0"/>
            <a:ext cx="228600" cy="1981200"/>
          </a:xfrm>
          <a:prstGeom prst="round1Rect">
            <a:avLst>
              <a:gd name="adj" fmla="val 50000"/>
            </a:avLst>
          </a:prstGeom>
          <a:solidFill>
            <a:srgbClr val="0098A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1431" tIns="45715" rIns="91431" bIns="45715" anchor="ctr"/>
          <a:lstStyle/>
          <a:p>
            <a:pPr fontAlgn="auto">
              <a:spcBef>
                <a:spcPts val="0"/>
              </a:spcBef>
              <a:spcAft>
                <a:spcPts val="0"/>
              </a:spcAft>
              <a:defRPr/>
            </a:pPr>
            <a:endParaRPr lang="en-US" dirty="0">
              <a:solidFill>
                <a:schemeClr val="tx1"/>
              </a:solidFill>
              <a:latin typeface="Times New Roman" pitchFamily="18" charset="0"/>
            </a:endParaRPr>
          </a:p>
        </p:txBody>
      </p:sp>
      <p:sp>
        <p:nvSpPr>
          <p:cNvPr id="6" name="Rectangle 2"/>
          <p:cNvSpPr>
            <a:spLocks noGrp="1" noChangeArrowheads="1"/>
          </p:cNvSpPr>
          <p:nvPr>
            <p:ph type="title"/>
          </p:nvPr>
        </p:nvSpPr>
        <p:spPr>
          <a:xfrm>
            <a:off x="639077" y="262623"/>
            <a:ext cx="6766560" cy="644740"/>
          </a:xfrm>
          <a:prstGeom prst="rect">
            <a:avLst/>
          </a:prstGeom>
        </p:spPr>
        <p:txBody>
          <a:bodyPr lIns="91431" tIns="45715" rIns="91431" bIns="45715" anchor="ctr" anchorCtr="0"/>
          <a:lstStyle>
            <a:lvl1pPr algn="l">
              <a:lnSpc>
                <a:spcPct val="85000"/>
              </a:lnSpc>
              <a:defRPr sz="3600" b="1">
                <a:solidFill>
                  <a:srgbClr val="C00000"/>
                </a:solidFill>
              </a:defRPr>
            </a:lvl1pPr>
          </a:lstStyle>
          <a:p>
            <a:r>
              <a:rPr lang="en-US" smtClean="0"/>
              <a:t>Click to edit Master title style</a:t>
            </a:r>
            <a:endParaRPr lang="en-US" dirty="0" smtClean="0"/>
          </a:p>
        </p:txBody>
      </p:sp>
      <p:sp>
        <p:nvSpPr>
          <p:cNvPr id="7" name="Round Single Corner Rectangle 6"/>
          <p:cNvSpPr/>
          <p:nvPr/>
        </p:nvSpPr>
        <p:spPr bwMode="auto">
          <a:xfrm flipH="1">
            <a:off x="8839200" y="6380164"/>
            <a:ext cx="304800" cy="477837"/>
          </a:xfrm>
          <a:prstGeom prst="round1Rect">
            <a:avLst>
              <a:gd name="adj" fmla="val 50000"/>
            </a:avLst>
          </a:prstGeom>
          <a:solidFill>
            <a:srgbClr val="C0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1431" tIns="45715" rIns="91431" bIns="45715" anchor="ctr"/>
          <a:lstStyle/>
          <a:p>
            <a:pPr fontAlgn="auto">
              <a:spcBef>
                <a:spcPts val="0"/>
              </a:spcBef>
              <a:spcAft>
                <a:spcPts val="0"/>
              </a:spcAft>
              <a:defRPr/>
            </a:pPr>
            <a:endParaRPr lang="en-US" dirty="0">
              <a:solidFill>
                <a:schemeClr val="tx1"/>
              </a:solidFill>
              <a:latin typeface="Times New Roman" pitchFamily="18" charset="0"/>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40" name="Picture 7" descr="radlogo"/>
          <p:cNvPicPr>
            <a:picLocks noChangeAspect="1" noChangeArrowheads="1"/>
          </p:cNvPicPr>
          <p:nvPr/>
        </p:nvPicPr>
        <p:blipFill>
          <a:blip r:embed="rId2" cstate="screen"/>
          <a:srcRect/>
          <a:stretch>
            <a:fillRect/>
          </a:stretch>
        </p:blipFill>
        <p:spPr bwMode="auto">
          <a:xfrm>
            <a:off x="8080378" y="457201"/>
            <a:ext cx="911225" cy="395288"/>
          </a:xfrm>
          <a:prstGeom prst="rect">
            <a:avLst/>
          </a:prstGeom>
          <a:noFill/>
          <a:ln w="9525">
            <a:noFill/>
            <a:miter lim="800000"/>
            <a:headEnd/>
            <a:tailEnd/>
          </a:ln>
        </p:spPr>
      </p:pic>
      <p:sp>
        <p:nvSpPr>
          <p:cNvPr id="41" name="Round Same Side Corner Rectangle 40"/>
          <p:cNvSpPr/>
          <p:nvPr/>
        </p:nvSpPr>
        <p:spPr bwMode="auto">
          <a:xfrm rot="5400000">
            <a:off x="3505201" y="-3351213"/>
            <a:ext cx="862012" cy="7872413"/>
          </a:xfrm>
          <a:prstGeom prst="round2SameRect">
            <a:avLst>
              <a:gd name="adj1" fmla="val 18406"/>
              <a:gd name="adj2" fmla="val 0"/>
            </a:avLst>
          </a:prstGeom>
          <a:solidFill>
            <a:schemeClr val="lt1"/>
          </a:solidFill>
          <a:ln>
            <a:noFill/>
            <a:headEnd type="none" w="med" len="med"/>
            <a:tailEnd type="none" w="med" len="med"/>
          </a:ln>
          <a:effectLst>
            <a:outerShdw blurRad="215900" dist="38100" dir="2700000" sx="102000" sy="102000" algn="tl" rotWithShape="0">
              <a:schemeClr val="tx1">
                <a:alpha val="19000"/>
              </a:schemeClr>
            </a:outerShdw>
          </a:effectLst>
        </p:spPr>
        <p:style>
          <a:lnRef idx="2">
            <a:schemeClr val="accent2"/>
          </a:lnRef>
          <a:fillRef idx="1">
            <a:schemeClr val="lt1"/>
          </a:fillRef>
          <a:effectRef idx="0">
            <a:schemeClr val="accent2"/>
          </a:effectRef>
          <a:fontRef idx="minor">
            <a:schemeClr val="dk1"/>
          </a:fontRef>
        </p:style>
        <p:txBody>
          <a:bodyPr lIns="91413" tIns="45706" rIns="91413" bIns="45706" anchor="ctr"/>
          <a:lstStyle/>
          <a:p>
            <a:pPr fontAlgn="auto">
              <a:spcBef>
                <a:spcPts val="0"/>
              </a:spcBef>
              <a:spcAft>
                <a:spcPts val="0"/>
              </a:spcAft>
              <a:defRPr/>
            </a:pPr>
            <a:endParaRPr lang="en-US" dirty="0">
              <a:solidFill>
                <a:schemeClr val="tx1"/>
              </a:solidFill>
              <a:latin typeface="Times New Roman" pitchFamily="18" charset="0"/>
            </a:endParaRPr>
          </a:p>
        </p:txBody>
      </p:sp>
      <p:sp>
        <p:nvSpPr>
          <p:cNvPr id="42" name="Round Single Corner Rectangle 41"/>
          <p:cNvSpPr/>
          <p:nvPr/>
        </p:nvSpPr>
        <p:spPr bwMode="auto">
          <a:xfrm flipV="1">
            <a:off x="0" y="0"/>
            <a:ext cx="228600" cy="1981200"/>
          </a:xfrm>
          <a:prstGeom prst="round1Rect">
            <a:avLst>
              <a:gd name="adj" fmla="val 50000"/>
            </a:avLst>
          </a:prstGeom>
          <a:solidFill>
            <a:srgbClr val="0098A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1413" tIns="45706" rIns="91413" bIns="45706" anchor="ctr"/>
          <a:lstStyle/>
          <a:p>
            <a:pPr fontAlgn="auto">
              <a:spcBef>
                <a:spcPts val="0"/>
              </a:spcBef>
              <a:spcAft>
                <a:spcPts val="0"/>
              </a:spcAft>
              <a:defRPr/>
            </a:pPr>
            <a:endParaRPr lang="en-US" dirty="0">
              <a:solidFill>
                <a:schemeClr val="tx1"/>
              </a:solidFill>
              <a:latin typeface="Times New Roman" pitchFamily="18" charset="0"/>
            </a:endParaRPr>
          </a:p>
        </p:txBody>
      </p:sp>
      <p:sp>
        <p:nvSpPr>
          <p:cNvPr id="43" name="Round Single Corner Rectangle 42"/>
          <p:cNvSpPr/>
          <p:nvPr/>
        </p:nvSpPr>
        <p:spPr bwMode="auto">
          <a:xfrm flipH="1">
            <a:off x="8839200" y="6380166"/>
            <a:ext cx="304800" cy="477837"/>
          </a:xfrm>
          <a:prstGeom prst="round1Rect">
            <a:avLst>
              <a:gd name="adj" fmla="val 50000"/>
            </a:avLst>
          </a:prstGeom>
          <a:solidFill>
            <a:srgbClr val="C0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1413" tIns="45706" rIns="91413" bIns="45706" anchor="ctr"/>
          <a:lstStyle/>
          <a:p>
            <a:pPr fontAlgn="auto">
              <a:spcBef>
                <a:spcPts val="0"/>
              </a:spcBef>
              <a:spcAft>
                <a:spcPts val="0"/>
              </a:spcAft>
              <a:defRPr/>
            </a:pPr>
            <a:endParaRPr lang="en-US" dirty="0">
              <a:solidFill>
                <a:schemeClr val="tx1"/>
              </a:solidFill>
              <a:latin typeface="Times New Roman" pitchFamily="18" charset="0"/>
            </a:endParaRPr>
          </a:p>
        </p:txBody>
      </p:sp>
      <p:sp>
        <p:nvSpPr>
          <p:cNvPr id="44" name="Rectangle 2"/>
          <p:cNvSpPr>
            <a:spLocks noGrp="1" noChangeArrowheads="1"/>
          </p:cNvSpPr>
          <p:nvPr>
            <p:ph type="title"/>
          </p:nvPr>
        </p:nvSpPr>
        <p:spPr>
          <a:xfrm>
            <a:off x="639077" y="262623"/>
            <a:ext cx="6766560" cy="644740"/>
          </a:xfrm>
          <a:prstGeom prst="rect">
            <a:avLst/>
          </a:prstGeom>
        </p:spPr>
        <p:txBody>
          <a:bodyPr lIns="91413" tIns="45706" rIns="91413" bIns="45706" anchor="ctr" anchorCtr="0"/>
          <a:lstStyle>
            <a:lvl1pPr algn="l">
              <a:lnSpc>
                <a:spcPct val="85000"/>
              </a:lnSpc>
              <a:defRPr sz="3600" b="1">
                <a:solidFill>
                  <a:srgbClr val="C00000"/>
                </a:solidFill>
              </a:defRPr>
            </a:lvl1pPr>
          </a:lstStyle>
          <a:p>
            <a:r>
              <a:rPr lang="en-US" smtClean="0"/>
              <a:t>Click to edit Master title style</a:t>
            </a:r>
            <a:endParaRPr lang="en-US" dirty="0" smtClean="0"/>
          </a:p>
        </p:txBody>
      </p:sp>
      <p:sp>
        <p:nvSpPr>
          <p:cNvPr id="45" name="Text Placeholder 17"/>
          <p:cNvSpPr>
            <a:spLocks noGrp="1"/>
          </p:cNvSpPr>
          <p:nvPr>
            <p:ph type="body" sz="quarter" idx="10"/>
          </p:nvPr>
        </p:nvSpPr>
        <p:spPr>
          <a:xfrm>
            <a:off x="747713" y="1829860"/>
            <a:ext cx="7124700" cy="2665943"/>
          </a:xfrm>
          <a:prstGeom prst="rect">
            <a:avLst/>
          </a:prstGeom>
        </p:spPr>
        <p:txBody>
          <a:bodyPr lIns="91413" tIns="45706" rIns="91413" bIns="45706"/>
          <a:lstStyle>
            <a:lvl1pPr marL="225357" indent="-225357">
              <a:lnSpc>
                <a:spcPct val="100000"/>
              </a:lnSpc>
              <a:spcBef>
                <a:spcPts val="600"/>
              </a:spcBef>
              <a:buClr>
                <a:srgbClr val="C00000"/>
              </a:buClr>
              <a:defRPr sz="2200">
                <a:solidFill>
                  <a:srgbClr val="000000"/>
                </a:solidFill>
              </a:defRPr>
            </a:lvl1pPr>
            <a:lvl2pPr marL="576091" indent="-238054">
              <a:lnSpc>
                <a:spcPct val="100000"/>
              </a:lnSpc>
              <a:spcBef>
                <a:spcPts val="600"/>
              </a:spcBef>
              <a:defRPr sz="2000">
                <a:solidFill>
                  <a:srgbClr val="000000"/>
                </a:solidFill>
              </a:defRPr>
            </a:lvl2pPr>
            <a:lvl3pPr marL="856992" indent="-168225">
              <a:lnSpc>
                <a:spcPct val="100000"/>
              </a:lnSpc>
              <a:spcBef>
                <a:spcPts val="600"/>
              </a:spcBef>
              <a:defRPr sz="1800">
                <a:solidFill>
                  <a:srgbClr val="000000"/>
                </a:solidFill>
              </a:defRPr>
            </a:lvl3pPr>
            <a:lvl4pPr marL="1196618" indent="-225357">
              <a:lnSpc>
                <a:spcPct val="100000"/>
              </a:lnSpc>
              <a:spcBef>
                <a:spcPts val="600"/>
              </a:spcBef>
              <a:defRPr sz="1600">
                <a:solidFill>
                  <a:srgbClr val="000000"/>
                </a:solidFill>
              </a:defRPr>
            </a:lvl4pPr>
            <a:lvl5pPr marL="1433083" indent="-180921">
              <a:lnSpc>
                <a:spcPct val="100000"/>
              </a:lnSpc>
              <a:spcBef>
                <a:spcPts val="600"/>
              </a:spcBef>
              <a:defRPr sz="16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Box 40"/>
          <p:cNvSpPr txBox="1">
            <a:spLocks noChangeArrowheads="1"/>
          </p:cNvSpPr>
          <p:nvPr userDrawn="1"/>
        </p:nvSpPr>
        <p:spPr bwMode="auto">
          <a:xfrm>
            <a:off x="7983282" y="6650038"/>
            <a:ext cx="910805" cy="246209"/>
          </a:xfrm>
          <a:prstGeom prst="rect">
            <a:avLst/>
          </a:prstGeom>
          <a:noFill/>
          <a:ln w="9525">
            <a:noFill/>
            <a:miter lim="800000"/>
            <a:headEnd/>
            <a:tailEnd/>
          </a:ln>
          <a:effectLst/>
        </p:spPr>
        <p:txBody>
          <a:bodyPr wrap="none" lIns="91429" tIns="45714" rIns="91429" bIns="45714">
            <a:spAutoFit/>
          </a:bodyPr>
          <a:lstStyle/>
          <a:p>
            <a:pPr algn="r">
              <a:defRPr/>
            </a:pPr>
            <a:r>
              <a:rPr lang="en-US" sz="800" dirty="0" smtClean="0">
                <a:solidFill>
                  <a:srgbClr val="4D4D4D"/>
                </a:solidFill>
                <a:latin typeface="+mn-lt"/>
                <a:cs typeface="Arial" charset="0"/>
              </a:rPr>
              <a:t>ISM-INS Slide </a:t>
            </a:r>
            <a:fld id="{1FEB4FD2-243B-450F-B334-AD0C10AF24B3}" type="slidenum">
              <a:rPr lang="en-US" sz="1000">
                <a:solidFill>
                  <a:srgbClr val="4D4D4D"/>
                </a:solidFill>
                <a:latin typeface="+mn-lt"/>
                <a:cs typeface="Arial" charset="0"/>
              </a:rPr>
              <a:pPr algn="r">
                <a:defRPr/>
              </a:pPr>
              <a:t>‹#›</a:t>
            </a:fld>
            <a:endParaRPr lang="en-US" sz="1000" dirty="0">
              <a:solidFill>
                <a:srgbClr val="4D4D4D"/>
              </a:solidFill>
              <a:latin typeface="+mn-lt"/>
              <a:cs typeface="Arial"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0" r:id="rId6"/>
    <p:sldLayoutId id="2147483671" r:id="rId7"/>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charset="0"/>
          <a:cs typeface="Times New Roman" charset="0"/>
        </a:defRPr>
      </a:lvl2pPr>
      <a:lvl3pPr algn="ctr" rtl="0" eaLnBrk="1" fontAlgn="base" hangingPunct="1">
        <a:spcBef>
          <a:spcPct val="0"/>
        </a:spcBef>
        <a:spcAft>
          <a:spcPct val="0"/>
        </a:spcAft>
        <a:defRPr sz="4400">
          <a:solidFill>
            <a:schemeClr val="tx2"/>
          </a:solidFill>
          <a:latin typeface="Times New Roman" charset="0"/>
          <a:cs typeface="Times New Roman" charset="0"/>
        </a:defRPr>
      </a:lvl3pPr>
      <a:lvl4pPr algn="ctr" rtl="0" eaLnBrk="1" fontAlgn="base" hangingPunct="1">
        <a:spcBef>
          <a:spcPct val="0"/>
        </a:spcBef>
        <a:spcAft>
          <a:spcPct val="0"/>
        </a:spcAft>
        <a:defRPr sz="4400">
          <a:solidFill>
            <a:schemeClr val="tx2"/>
          </a:solidFill>
          <a:latin typeface="Times New Roman" charset="0"/>
          <a:cs typeface="Times New Roman" charset="0"/>
        </a:defRPr>
      </a:lvl4pPr>
      <a:lvl5pPr algn="ctr" rtl="0" eaLnBrk="1" fontAlgn="base" hangingPunct="1">
        <a:spcBef>
          <a:spcPct val="0"/>
        </a:spcBef>
        <a:spcAft>
          <a:spcPct val="0"/>
        </a:spcAft>
        <a:defRPr sz="4400">
          <a:solidFill>
            <a:schemeClr val="tx2"/>
          </a:solidFill>
          <a:latin typeface="Times New Roman" charset="0"/>
          <a:cs typeface="Times New Roman" charset="0"/>
        </a:defRPr>
      </a:lvl5pPr>
      <a:lvl6pPr marL="457154" algn="ctr" rtl="0" eaLnBrk="1" fontAlgn="base" hangingPunct="1">
        <a:spcBef>
          <a:spcPct val="0"/>
        </a:spcBef>
        <a:spcAft>
          <a:spcPct val="0"/>
        </a:spcAft>
        <a:defRPr sz="4400">
          <a:solidFill>
            <a:schemeClr val="tx2"/>
          </a:solidFill>
          <a:latin typeface="Times New Roman" charset="0"/>
          <a:cs typeface="Times New Roman" charset="0"/>
        </a:defRPr>
      </a:lvl6pPr>
      <a:lvl7pPr marL="914309" algn="ctr" rtl="0" eaLnBrk="1" fontAlgn="base" hangingPunct="1">
        <a:spcBef>
          <a:spcPct val="0"/>
        </a:spcBef>
        <a:spcAft>
          <a:spcPct val="0"/>
        </a:spcAft>
        <a:defRPr sz="4400">
          <a:solidFill>
            <a:schemeClr val="tx2"/>
          </a:solidFill>
          <a:latin typeface="Times New Roman" charset="0"/>
          <a:cs typeface="Times New Roman" charset="0"/>
        </a:defRPr>
      </a:lvl7pPr>
      <a:lvl8pPr marL="1371463" algn="ctr" rtl="0" eaLnBrk="1" fontAlgn="base" hangingPunct="1">
        <a:spcBef>
          <a:spcPct val="0"/>
        </a:spcBef>
        <a:spcAft>
          <a:spcPct val="0"/>
        </a:spcAft>
        <a:defRPr sz="4400">
          <a:solidFill>
            <a:schemeClr val="tx2"/>
          </a:solidFill>
          <a:latin typeface="Times New Roman" charset="0"/>
          <a:cs typeface="Times New Roman" charset="0"/>
        </a:defRPr>
      </a:lvl8pPr>
      <a:lvl9pPr marL="1828617" algn="ctr" rtl="0" eaLnBrk="1" fontAlgn="base" hangingPunct="1">
        <a:spcBef>
          <a:spcPct val="0"/>
        </a:spcBef>
        <a:spcAft>
          <a:spcPct val="0"/>
        </a:spcAft>
        <a:defRPr sz="4400">
          <a:solidFill>
            <a:schemeClr val="tx2"/>
          </a:solidFill>
          <a:latin typeface="Times New Roman" charset="0"/>
          <a:cs typeface="Times New Roman" charset="0"/>
        </a:defRPr>
      </a:lvl9pPr>
    </p:titleStyle>
    <p:bodyStyle>
      <a:lvl1pPr marL="342866" indent="-342866" algn="l" rtl="0" eaLnBrk="1" fontAlgn="base" hangingPunct="1">
        <a:spcBef>
          <a:spcPct val="20000"/>
        </a:spcBef>
        <a:spcAft>
          <a:spcPct val="0"/>
        </a:spcAft>
        <a:buChar char="•"/>
        <a:defRPr sz="3200">
          <a:solidFill>
            <a:schemeClr val="tx1"/>
          </a:solidFill>
          <a:latin typeface="+mn-lt"/>
          <a:ea typeface="+mn-ea"/>
          <a:cs typeface="+mn-cs"/>
        </a:defRPr>
      </a:lvl1pPr>
      <a:lvl2pPr marL="742876" indent="-285721" algn="l" rtl="0" eaLnBrk="1" fontAlgn="base" hangingPunct="1">
        <a:spcBef>
          <a:spcPct val="20000"/>
        </a:spcBef>
        <a:spcAft>
          <a:spcPct val="0"/>
        </a:spcAft>
        <a:buChar char="–"/>
        <a:defRPr sz="2800">
          <a:solidFill>
            <a:schemeClr val="tx1"/>
          </a:solidFill>
          <a:latin typeface="+mn-lt"/>
          <a:cs typeface="+mn-cs"/>
        </a:defRPr>
      </a:lvl2pPr>
      <a:lvl3pPr marL="1142886" indent="-228577" algn="l" rtl="0" eaLnBrk="1" fontAlgn="base" hangingPunct="1">
        <a:spcBef>
          <a:spcPct val="20000"/>
        </a:spcBef>
        <a:spcAft>
          <a:spcPct val="0"/>
        </a:spcAft>
        <a:buChar char="•"/>
        <a:defRPr sz="2400">
          <a:solidFill>
            <a:schemeClr val="tx1"/>
          </a:solidFill>
          <a:latin typeface="+mn-lt"/>
          <a:cs typeface="+mn-cs"/>
        </a:defRPr>
      </a:lvl3pPr>
      <a:lvl4pPr marL="1600040" indent="-228577" algn="l" rtl="0" eaLnBrk="1" fontAlgn="base" hangingPunct="1">
        <a:spcBef>
          <a:spcPct val="20000"/>
        </a:spcBef>
        <a:spcAft>
          <a:spcPct val="0"/>
        </a:spcAft>
        <a:buChar char="–"/>
        <a:defRPr sz="2000">
          <a:solidFill>
            <a:schemeClr val="tx1"/>
          </a:solidFill>
          <a:latin typeface="+mn-lt"/>
          <a:cs typeface="+mn-cs"/>
        </a:defRPr>
      </a:lvl4pPr>
      <a:lvl5pPr marL="2057194" indent="-228577" algn="l" rtl="0" eaLnBrk="1" fontAlgn="base" hangingPunct="1">
        <a:spcBef>
          <a:spcPct val="20000"/>
        </a:spcBef>
        <a:spcAft>
          <a:spcPct val="0"/>
        </a:spcAft>
        <a:buChar char="»"/>
        <a:defRPr sz="2000">
          <a:solidFill>
            <a:schemeClr val="tx1"/>
          </a:solidFill>
          <a:latin typeface="+mn-lt"/>
          <a:cs typeface="+mn-cs"/>
        </a:defRPr>
      </a:lvl5pPr>
      <a:lvl6pPr marL="2514349" indent="-228577" algn="l" rtl="0" eaLnBrk="1" fontAlgn="base" hangingPunct="1">
        <a:spcBef>
          <a:spcPct val="20000"/>
        </a:spcBef>
        <a:spcAft>
          <a:spcPct val="0"/>
        </a:spcAft>
        <a:buChar char="»"/>
        <a:defRPr sz="2000">
          <a:solidFill>
            <a:schemeClr val="tx1"/>
          </a:solidFill>
          <a:latin typeface="+mn-lt"/>
          <a:cs typeface="+mn-cs"/>
        </a:defRPr>
      </a:lvl6pPr>
      <a:lvl7pPr marL="2971503" indent="-228577" algn="l" rtl="0" eaLnBrk="1" fontAlgn="base" hangingPunct="1">
        <a:spcBef>
          <a:spcPct val="20000"/>
        </a:spcBef>
        <a:spcAft>
          <a:spcPct val="0"/>
        </a:spcAft>
        <a:buChar char="»"/>
        <a:defRPr sz="2000">
          <a:solidFill>
            <a:schemeClr val="tx1"/>
          </a:solidFill>
          <a:latin typeface="+mn-lt"/>
          <a:cs typeface="+mn-cs"/>
        </a:defRPr>
      </a:lvl7pPr>
      <a:lvl8pPr marL="3428657" indent="-228577" algn="l" rtl="0" eaLnBrk="1" fontAlgn="base" hangingPunct="1">
        <a:spcBef>
          <a:spcPct val="20000"/>
        </a:spcBef>
        <a:spcAft>
          <a:spcPct val="0"/>
        </a:spcAft>
        <a:buChar char="»"/>
        <a:defRPr sz="2000">
          <a:solidFill>
            <a:schemeClr val="tx1"/>
          </a:solidFill>
          <a:latin typeface="+mn-lt"/>
          <a:cs typeface="+mn-cs"/>
        </a:defRPr>
      </a:lvl8pPr>
      <a:lvl9pPr marL="3885811" indent="-228577"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33.png"/><Relationship Id="rId12"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34.png"/><Relationship Id="rId5" Type="http://schemas.openxmlformats.org/officeDocument/2006/relationships/image" Target="../media/image23.png"/><Relationship Id="rId15" Type="http://schemas.openxmlformats.org/officeDocument/2006/relationships/image" Target="../media/image35.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wmf"/><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www.google.com/imgres?imgurl=http://www.hubersuhner.com.br/co-br/pt/hs-p-rf-ant-rail-image3&amp;imgrefurl=http://www.hubersuhner.com.br/co-br/pt/hs-p-rf-ant-rail&amp;usg=__Z_ALmwGbfJ8zx7WJjFeZTv_NeLQ=&amp;h=250&amp;w=331&amp;sz=11&amp;hl=en&amp;start=4&amp;um=1&amp;itbs=1&amp;tbnid=Zy1kUgun6EThnM:&amp;tbnh=90&amp;tbnw=119&amp;prev=/images?q=Train+antenna&amp;um=1&amp;hl=en&amp;rls=com.microsoft:en-us:IE-SearchBox&amp;tbs=isch:1" TargetMode="External"/><Relationship Id="rId7" Type="http://schemas.openxmlformats.org/officeDocument/2006/relationships/image" Target="../media/image45.jpeg"/><Relationship Id="rId12"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hyperlink" Target="http://www.udptechnology.com/products/IP/IPE3510-f(H).html" TargetMode="External"/><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jpeg"/><Relationship Id="rId9" Type="http://schemas.openxmlformats.org/officeDocument/2006/relationships/hyperlink" Target="http://routerboard.com/img/pricelist/141_l.p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slide" Target="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png"/><Relationship Id="rId7" Type="http://schemas.openxmlformats.org/officeDocument/2006/relationships/image" Target="../media/image62.png"/><Relationship Id="rId12" Type="http://schemas.openxmlformats.org/officeDocument/2006/relationships/image" Target="../media/image73.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68.png"/><Relationship Id="rId5" Type="http://schemas.openxmlformats.org/officeDocument/2006/relationships/image" Target="../media/image66.png"/><Relationship Id="rId10" Type="http://schemas.openxmlformats.org/officeDocument/2006/relationships/image" Target="../media/image72.png"/><Relationship Id="rId4" Type="http://schemas.openxmlformats.org/officeDocument/2006/relationships/image" Target="../media/image65.png"/><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8.png"/><Relationship Id="rId3" Type="http://schemas.openxmlformats.org/officeDocument/2006/relationships/image" Target="../media/image74.png"/><Relationship Id="rId7" Type="http://schemas.openxmlformats.org/officeDocument/2006/relationships/image" Target="../media/image66.png"/><Relationship Id="rId12" Type="http://schemas.openxmlformats.org/officeDocument/2006/relationships/image" Target="../media/image72.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1.png"/><Relationship Id="rId5" Type="http://schemas.openxmlformats.org/officeDocument/2006/relationships/image" Target="../media/image69.png"/><Relationship Id="rId15" Type="http://schemas.openxmlformats.org/officeDocument/2006/relationships/image" Target="../media/image76.png"/><Relationship Id="rId10" Type="http://schemas.openxmlformats.org/officeDocument/2006/relationships/image" Target="../media/image70.png"/><Relationship Id="rId4" Type="http://schemas.openxmlformats.org/officeDocument/2006/relationships/image" Target="../media/image75.png"/><Relationship Id="rId9" Type="http://schemas.openxmlformats.org/officeDocument/2006/relationships/image" Target="../media/image62.png"/><Relationship Id="rId1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2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xml"/><Relationship Id="rId5" Type="http://schemas.openxmlformats.org/officeDocument/2006/relationships/slide" Target="slide6.xml"/><Relationship Id="rId4" Type="http://schemas.openxmlformats.org/officeDocument/2006/relationships/image" Target="../media/image89.jpeg"/></Relationships>
</file>

<file path=ppt/slides/_rels/slide3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0.jpeg"/><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hyperlink" Target="http://www.mobilemag.com/content/100/354/C11710/"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1.xml"/><Relationship Id="rId5" Type="http://schemas.openxmlformats.org/officeDocument/2006/relationships/slide" Target="slide6.xml"/><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jpeg"/></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49.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29.jpeg"/><Relationship Id="rId3" Type="http://schemas.openxmlformats.org/officeDocument/2006/relationships/image" Target="../media/image12.jpeg"/><Relationship Id="rId7" Type="http://schemas.openxmlformats.org/officeDocument/2006/relationships/image" Target="../media/image125.png"/><Relationship Id="rId12" Type="http://schemas.openxmlformats.org/officeDocument/2006/relationships/image" Target="../media/image12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90.jpeg"/><Relationship Id="rId5" Type="http://schemas.openxmlformats.org/officeDocument/2006/relationships/image" Target="../media/image123.png"/><Relationship Id="rId10" Type="http://schemas.openxmlformats.org/officeDocument/2006/relationships/image" Target="../media/image8.png"/><Relationship Id="rId4" Type="http://schemas.openxmlformats.org/officeDocument/2006/relationships/image" Target="../media/image122.png"/><Relationship Id="rId9"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32.jpeg"/></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slide" Target="slide6.xml"/></Relationships>
</file>

<file path=ppt/slides/_rels/slide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slide" Target="slide6.xml"/></Relationships>
</file>

<file path=ppt/slides/_rels/slide54.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5.jpeg"/><Relationship Id="rId7" Type="http://schemas.openxmlformats.org/officeDocument/2006/relationships/image" Target="../media/image137.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www.123rf.com/photo_827895.html" TargetMode="External"/><Relationship Id="rId5" Type="http://schemas.openxmlformats.org/officeDocument/2006/relationships/image" Target="../media/image136.jpeg"/><Relationship Id="rId4" Type="http://schemas.openxmlformats.org/officeDocument/2006/relationships/hyperlink" Target="http://www.123rf.com/photo_2087228.html" TargetMode="External"/><Relationship Id="rId9" Type="http://schemas.openxmlformats.org/officeDocument/2006/relationships/slide" Target="slide6.xml"/></Relationships>
</file>

<file path=ppt/slides/_rels/slide5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41.jpeg"/><Relationship Id="rId7" Type="http://schemas.openxmlformats.org/officeDocument/2006/relationships/image" Target="../media/image14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39.jpeg"/><Relationship Id="rId9" Type="http://schemas.openxmlformats.org/officeDocument/2006/relationships/slide" Target="slide6.xml"/></Relationships>
</file>

<file path=ppt/slides/_rels/slide58.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5.png"/><Relationship Id="rId7"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7.jpeg"/><Relationship Id="rId5" Type="http://schemas.openxmlformats.org/officeDocument/2006/relationships/image" Target="../media/image15.jpeg"/><Relationship Id="rId10" Type="http://schemas.openxmlformats.org/officeDocument/2006/relationships/slide" Target="slide6.xml"/><Relationship Id="rId4" Type="http://schemas.openxmlformats.org/officeDocument/2006/relationships/image" Target="../media/image146.png"/><Relationship Id="rId9" Type="http://schemas.openxmlformats.org/officeDocument/2006/relationships/image" Target="../media/image14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55.xml"/><Relationship Id="rId3" Type="http://schemas.openxmlformats.org/officeDocument/2006/relationships/slide" Target="slide8.xml"/><Relationship Id="rId7" Type="http://schemas.openxmlformats.org/officeDocument/2006/relationships/slide" Target="slide33.xml"/><Relationship Id="rId12" Type="http://schemas.openxmlformats.org/officeDocument/2006/relationships/slide" Target="slide5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29.xml"/><Relationship Id="rId11" Type="http://schemas.openxmlformats.org/officeDocument/2006/relationships/slide" Target="slide54.xml"/><Relationship Id="rId5" Type="http://schemas.openxmlformats.org/officeDocument/2006/relationships/slide" Target="slide20.xml"/><Relationship Id="rId10" Type="http://schemas.openxmlformats.org/officeDocument/2006/relationships/slide" Target="slide49.xml"/><Relationship Id="rId4" Type="http://schemas.openxmlformats.org/officeDocument/2006/relationships/slide" Target="slide45.xml"/><Relationship Id="rId9" Type="http://schemas.openxmlformats.org/officeDocument/2006/relationships/slide" Target="slide43.xml"/><Relationship Id="rId14" Type="http://schemas.openxmlformats.org/officeDocument/2006/relationships/slide" Target="slide5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6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6189" y="2614432"/>
            <a:ext cx="4899212" cy="1294181"/>
          </a:xfrm>
        </p:spPr>
        <p:txBody>
          <a:bodyPr/>
          <a:lstStyle/>
          <a:p>
            <a:r>
              <a:rPr lang="en-US" sz="5400" dirty="0" smtClean="0">
                <a:latin typeface="+mn-lt"/>
                <a:cs typeface="David" pitchFamily="34" charset="-79"/>
              </a:rPr>
              <a:t>INS – </a:t>
            </a:r>
            <a:br>
              <a:rPr lang="en-US" sz="5400" dirty="0" smtClean="0">
                <a:latin typeface="+mn-lt"/>
                <a:cs typeface="David" pitchFamily="34" charset="-79"/>
              </a:rPr>
            </a:br>
            <a:r>
              <a:rPr lang="en-US" sz="3400" dirty="0" smtClean="0">
                <a:latin typeface="+mn-lt"/>
              </a:rPr>
              <a:t>Integrated Network &amp; Complementary Solutions </a:t>
            </a:r>
            <a:endParaRPr lang="en-US" sz="3400" dirty="0">
              <a:latin typeface="+mn-lt"/>
            </a:endParaRPr>
          </a:p>
        </p:txBody>
      </p:sp>
      <p:sp>
        <p:nvSpPr>
          <p:cNvPr id="4" name="Text Placeholder 3"/>
          <p:cNvSpPr>
            <a:spLocks noGrp="1"/>
          </p:cNvSpPr>
          <p:nvPr>
            <p:ph type="body" sz="quarter" idx="13"/>
          </p:nvPr>
        </p:nvSpPr>
        <p:spPr>
          <a:xfrm>
            <a:off x="4033648" y="4202152"/>
            <a:ext cx="4124234" cy="1120775"/>
          </a:xfrm>
        </p:spPr>
        <p:txBody>
          <a:bodyPr/>
          <a:lstStyle/>
          <a:p>
            <a:r>
              <a:rPr lang="en-US" b="0" dirty="0" smtClean="0"/>
              <a:t>Presented by:</a:t>
            </a:r>
          </a:p>
          <a:p>
            <a:r>
              <a:rPr lang="en-US" dirty="0" smtClean="0"/>
              <a:t>David Varsano</a:t>
            </a:r>
          </a:p>
          <a:p>
            <a:r>
              <a:rPr lang="en-US" b="0" dirty="0" smtClean="0"/>
              <a:t>Director, Integrated Network System</a:t>
            </a:r>
          </a:p>
          <a:p>
            <a:endParaRPr lang="en-US" b="0" dirty="0"/>
          </a:p>
        </p:txBody>
      </p:sp>
      <p:pic>
        <p:nvPicPr>
          <p:cNvPr id="3" name="Picture 2" descr="businesses,businessmen,cables,communications,males,men,metaphors,networking,networks,persons,plugs,sciences,technologies"/>
          <p:cNvPicPr>
            <a:picLocks noChangeAspect="1" noChangeArrowheads="1"/>
          </p:cNvPicPr>
          <p:nvPr/>
        </p:nvPicPr>
        <p:blipFill>
          <a:blip r:embed="rId3" cstate="print"/>
          <a:srcRect/>
          <a:stretch>
            <a:fillRect/>
          </a:stretch>
        </p:blipFill>
        <p:spPr bwMode="auto">
          <a:xfrm>
            <a:off x="5943600" y="152400"/>
            <a:ext cx="2286000" cy="19064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Surveillance Application</a:t>
            </a:r>
            <a:endParaRPr lang="he-IL" dirty="0"/>
          </a:p>
        </p:txBody>
      </p:sp>
      <p:pic>
        <p:nvPicPr>
          <p:cNvPr id="4" name="פלטה" descr="C:\Users\Ron\Desktop\Train_Scenerio\Train_Scenerio\B\Plate.png"/>
          <p:cNvPicPr>
            <a:picLocks noChangeAspect="1" noChangeArrowheads="1"/>
          </p:cNvPicPr>
          <p:nvPr/>
        </p:nvPicPr>
        <p:blipFill>
          <a:blip r:embed="rId2" cstate="screen"/>
          <a:srcRect t="5880"/>
          <a:stretch>
            <a:fillRect/>
          </a:stretch>
        </p:blipFill>
        <p:spPr bwMode="auto">
          <a:xfrm>
            <a:off x="244861" y="1282390"/>
            <a:ext cx="8931275" cy="4929222"/>
          </a:xfrm>
          <a:prstGeom prst="rect">
            <a:avLst/>
          </a:prstGeom>
          <a:noFill/>
          <a:ln w="9525">
            <a:noFill/>
            <a:miter lim="800000"/>
            <a:headEnd/>
            <a:tailEnd/>
          </a:ln>
        </p:spPr>
      </p:pic>
      <p:pic>
        <p:nvPicPr>
          <p:cNvPr id="5" name="קווים בין אנטנות" descr="C:\Users\Ron\Desktop\Train_Scenerio\Train_Scenerio\B\Antennas_Connection.png"/>
          <p:cNvPicPr>
            <a:picLocks noChangeAspect="1" noChangeArrowheads="1"/>
          </p:cNvPicPr>
          <p:nvPr/>
        </p:nvPicPr>
        <p:blipFill>
          <a:blip r:embed="rId3" cstate="screen"/>
          <a:srcRect t="5880"/>
          <a:stretch>
            <a:fillRect/>
          </a:stretch>
        </p:blipFill>
        <p:spPr bwMode="auto">
          <a:xfrm>
            <a:off x="246448" y="1282390"/>
            <a:ext cx="8928100" cy="4929222"/>
          </a:xfrm>
          <a:prstGeom prst="rect">
            <a:avLst/>
          </a:prstGeom>
          <a:noFill/>
          <a:ln w="9525">
            <a:noFill/>
            <a:miter lim="800000"/>
            <a:headEnd/>
            <a:tailEnd/>
          </a:ln>
        </p:spPr>
      </p:pic>
      <p:pic>
        <p:nvPicPr>
          <p:cNvPr id="6" name="עצים אחורה" descr="C:\Users\Ron\Desktop\Train_Scenerio\Train_Scenerio\B\Trees_Back.png"/>
          <p:cNvPicPr>
            <a:picLocks noChangeAspect="1" noChangeArrowheads="1"/>
          </p:cNvPicPr>
          <p:nvPr/>
        </p:nvPicPr>
        <p:blipFill>
          <a:blip r:embed="rId4" cstate="screen"/>
          <a:srcRect t="5880"/>
          <a:stretch>
            <a:fillRect/>
          </a:stretch>
        </p:blipFill>
        <p:spPr bwMode="auto">
          <a:xfrm>
            <a:off x="246448" y="1282390"/>
            <a:ext cx="8928100" cy="4929222"/>
          </a:xfrm>
          <a:prstGeom prst="rect">
            <a:avLst/>
          </a:prstGeom>
          <a:noFill/>
          <a:ln w="9525">
            <a:noFill/>
            <a:miter lim="800000"/>
            <a:headEnd/>
            <a:tailEnd/>
          </a:ln>
        </p:spPr>
      </p:pic>
      <p:pic>
        <p:nvPicPr>
          <p:cNvPr id="7" name="עצים קדימה" descr="C:\Users\Ron\Desktop\Train_Scenerio\Train_Scenerio\B\Trees_Front.png"/>
          <p:cNvPicPr>
            <a:picLocks noChangeAspect="1" noChangeArrowheads="1"/>
          </p:cNvPicPr>
          <p:nvPr/>
        </p:nvPicPr>
        <p:blipFill>
          <a:blip r:embed="rId5" cstate="screen"/>
          <a:srcRect t="5454"/>
          <a:stretch>
            <a:fillRect/>
          </a:stretch>
        </p:blipFill>
        <p:spPr bwMode="auto">
          <a:xfrm>
            <a:off x="246448" y="1260088"/>
            <a:ext cx="8928100" cy="4951524"/>
          </a:xfrm>
          <a:prstGeom prst="rect">
            <a:avLst/>
          </a:prstGeom>
          <a:noFill/>
          <a:ln w="9525">
            <a:noFill/>
            <a:miter lim="800000"/>
            <a:headEnd/>
            <a:tailEnd/>
          </a:ln>
        </p:spPr>
      </p:pic>
      <p:pic>
        <p:nvPicPr>
          <p:cNvPr id="8" name="אנטנות" descr="C:\Users\Ron\Desktop\Train_Scenerio\Train_Scenerio\B\Antennas.png"/>
          <p:cNvPicPr>
            <a:picLocks noChangeAspect="1" noChangeArrowheads="1"/>
          </p:cNvPicPr>
          <p:nvPr/>
        </p:nvPicPr>
        <p:blipFill>
          <a:blip r:embed="rId6" cstate="screen"/>
          <a:srcRect t="5241"/>
          <a:stretch>
            <a:fillRect/>
          </a:stretch>
        </p:blipFill>
        <p:spPr bwMode="auto">
          <a:xfrm>
            <a:off x="246448" y="1248937"/>
            <a:ext cx="8928100" cy="4962675"/>
          </a:xfrm>
          <a:prstGeom prst="rect">
            <a:avLst/>
          </a:prstGeom>
          <a:noFill/>
          <a:ln w="9525">
            <a:noFill/>
            <a:miter lim="800000"/>
            <a:headEnd/>
            <a:tailEnd/>
          </a:ln>
        </p:spPr>
      </p:pic>
      <p:pic>
        <p:nvPicPr>
          <p:cNvPr id="9" name="רדיוס עליון"/>
          <p:cNvPicPr>
            <a:picLocks noChangeAspect="1" noChangeArrowheads="1"/>
          </p:cNvPicPr>
          <p:nvPr/>
        </p:nvPicPr>
        <p:blipFill>
          <a:blip r:embed="rId7" cstate="screen"/>
          <a:srcRect t="5723"/>
          <a:stretch>
            <a:fillRect/>
          </a:stretch>
        </p:blipFill>
        <p:spPr bwMode="auto">
          <a:xfrm>
            <a:off x="219461" y="1260088"/>
            <a:ext cx="8982075" cy="4967398"/>
          </a:xfrm>
          <a:prstGeom prst="rect">
            <a:avLst/>
          </a:prstGeom>
          <a:noFill/>
          <a:ln w="9525">
            <a:noFill/>
            <a:miter lim="800000"/>
            <a:headEnd/>
            <a:tailEnd/>
          </a:ln>
        </p:spPr>
      </p:pic>
      <p:pic>
        <p:nvPicPr>
          <p:cNvPr id="10" name="ענן ובקרה" descr="C:\Users\Ron\Desktop\Train_Scenerio\Train_Scenerio\C\Cloud+Control_Center.png"/>
          <p:cNvPicPr>
            <a:picLocks noChangeAspect="1" noChangeArrowheads="1"/>
          </p:cNvPicPr>
          <p:nvPr/>
        </p:nvPicPr>
        <p:blipFill>
          <a:blip r:embed="rId8" cstate="screen"/>
          <a:srcRect t="4786"/>
          <a:stretch>
            <a:fillRect/>
          </a:stretch>
        </p:blipFill>
        <p:spPr bwMode="auto">
          <a:xfrm>
            <a:off x="192474" y="1226634"/>
            <a:ext cx="8982075" cy="5016728"/>
          </a:xfrm>
          <a:prstGeom prst="rect">
            <a:avLst/>
          </a:prstGeom>
          <a:noFill/>
          <a:ln w="9525">
            <a:noFill/>
            <a:miter lim="800000"/>
            <a:headEnd/>
            <a:tailEnd/>
          </a:ln>
        </p:spPr>
      </p:pic>
      <p:pic>
        <p:nvPicPr>
          <p:cNvPr id="11" name="רכבת" descr="C:\Users\Ron\Desktop\train.png"/>
          <p:cNvPicPr>
            <a:picLocks noChangeAspect="1" noChangeArrowheads="1"/>
          </p:cNvPicPr>
          <p:nvPr/>
        </p:nvPicPr>
        <p:blipFill>
          <a:blip r:embed="rId9" cstate="screen"/>
          <a:srcRect/>
          <a:stretch>
            <a:fillRect/>
          </a:stretch>
        </p:blipFill>
        <p:spPr bwMode="auto">
          <a:xfrm>
            <a:off x="5532823" y="2422249"/>
            <a:ext cx="2019300" cy="1236663"/>
          </a:xfrm>
          <a:prstGeom prst="rect">
            <a:avLst/>
          </a:prstGeom>
          <a:noFill/>
          <a:ln w="9525">
            <a:noFill/>
            <a:miter lim="800000"/>
            <a:headEnd/>
            <a:tailEnd/>
          </a:ln>
        </p:spPr>
      </p:pic>
      <p:grpSp>
        <p:nvGrpSpPr>
          <p:cNvPr id="3" name="Group 16"/>
          <p:cNvGrpSpPr>
            <a:grpSpLocks/>
          </p:cNvGrpSpPr>
          <p:nvPr/>
        </p:nvGrpSpPr>
        <p:grpSpPr bwMode="auto">
          <a:xfrm>
            <a:off x="5780473" y="3015974"/>
            <a:ext cx="449262" cy="280988"/>
            <a:chOff x="6616958" y="2716647"/>
            <a:chExt cx="214014" cy="133545"/>
          </a:xfrm>
        </p:grpSpPr>
        <p:sp>
          <p:nvSpPr>
            <p:cNvPr id="13" name="Oval 12"/>
            <p:cNvSpPr>
              <a:spLocks/>
            </p:cNvSpPr>
            <p:nvPr/>
          </p:nvSpPr>
          <p:spPr>
            <a:xfrm rot="3480000">
              <a:off x="6657193" y="2676413"/>
              <a:ext cx="133545" cy="214014"/>
            </a:xfrm>
            <a:prstGeom prst="ellipse">
              <a:avLst/>
            </a:prstGeom>
            <a:noFill/>
            <a:ln w="38100">
              <a:solidFill>
                <a:srgbClr val="C9252C">
                  <a:alpha val="34902"/>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14" name="Oval 13"/>
            <p:cNvSpPr>
              <a:spLocks/>
            </p:cNvSpPr>
            <p:nvPr/>
          </p:nvSpPr>
          <p:spPr>
            <a:xfrm rot="3480000">
              <a:off x="6691524" y="2731235"/>
              <a:ext cx="66395" cy="108142"/>
            </a:xfrm>
            <a:prstGeom prst="ellipse">
              <a:avLst/>
            </a:prstGeom>
            <a:noFill/>
            <a:ln w="38100">
              <a:solidFill>
                <a:srgbClr val="C9252C">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grpSp>
      <p:grpSp>
        <p:nvGrpSpPr>
          <p:cNvPr id="12" name="Group 21"/>
          <p:cNvGrpSpPr>
            <a:grpSpLocks/>
          </p:cNvGrpSpPr>
          <p:nvPr/>
        </p:nvGrpSpPr>
        <p:grpSpPr bwMode="auto">
          <a:xfrm>
            <a:off x="5621723" y="2950886"/>
            <a:ext cx="449262" cy="280987"/>
            <a:chOff x="6618635" y="2717539"/>
            <a:chExt cx="214014" cy="133545"/>
          </a:xfrm>
        </p:grpSpPr>
        <p:sp>
          <p:nvSpPr>
            <p:cNvPr id="16" name="Oval 15"/>
            <p:cNvSpPr>
              <a:spLocks/>
            </p:cNvSpPr>
            <p:nvPr/>
          </p:nvSpPr>
          <p:spPr>
            <a:xfrm rot="3480000">
              <a:off x="6658869" y="2677305"/>
              <a:ext cx="133545" cy="214014"/>
            </a:xfrm>
            <a:prstGeom prst="ellipse">
              <a:avLst/>
            </a:prstGeom>
            <a:noFill/>
            <a:ln w="38100">
              <a:solidFill>
                <a:srgbClr val="C9252C">
                  <a:alpha val="34902"/>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17" name="Oval 16"/>
            <p:cNvSpPr>
              <a:spLocks/>
            </p:cNvSpPr>
            <p:nvPr/>
          </p:nvSpPr>
          <p:spPr>
            <a:xfrm rot="3480000">
              <a:off x="6692823" y="2730241"/>
              <a:ext cx="67150" cy="108142"/>
            </a:xfrm>
            <a:prstGeom prst="ellipse">
              <a:avLst/>
            </a:prstGeom>
            <a:noFill/>
            <a:ln w="38100">
              <a:solidFill>
                <a:srgbClr val="C9252C">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grpSp>
      <p:pic>
        <p:nvPicPr>
          <p:cNvPr id="18" name="בלון רכבת" descr="C:\Users\Ron\Desktop\Train_Scenerio\Train_Scenerio\C\Train_Cabin_Camera.png"/>
          <p:cNvPicPr>
            <a:picLocks noChangeAspect="1" noChangeArrowheads="1"/>
          </p:cNvPicPr>
          <p:nvPr/>
        </p:nvPicPr>
        <p:blipFill>
          <a:blip r:embed="rId10" cstate="screen"/>
          <a:srcRect t="4786"/>
          <a:stretch>
            <a:fillRect/>
          </a:stretch>
        </p:blipFill>
        <p:spPr bwMode="auto">
          <a:xfrm>
            <a:off x="187710" y="1226634"/>
            <a:ext cx="8986838" cy="5016728"/>
          </a:xfrm>
          <a:prstGeom prst="rect">
            <a:avLst/>
          </a:prstGeom>
          <a:noFill/>
          <a:ln w="9525">
            <a:noFill/>
            <a:miter lim="800000"/>
            <a:headEnd/>
            <a:tailEnd/>
          </a:ln>
        </p:spPr>
      </p:pic>
      <p:pic>
        <p:nvPicPr>
          <p:cNvPr id="19" name="אלומה" descr="C:\Users\Ron\Desktop\Train_Scenerio\Train_Scenerio\C\Train_Cabin_Camera_Range.png"/>
          <p:cNvPicPr>
            <a:picLocks noChangeAspect="1" noChangeArrowheads="1"/>
          </p:cNvPicPr>
          <p:nvPr/>
        </p:nvPicPr>
        <p:blipFill>
          <a:blip r:embed="rId11" cstate="screen"/>
          <a:srcRect t="6268"/>
          <a:stretch>
            <a:fillRect/>
          </a:stretch>
        </p:blipFill>
        <p:spPr bwMode="auto">
          <a:xfrm>
            <a:off x="187710" y="1304693"/>
            <a:ext cx="8986838" cy="4938669"/>
          </a:xfrm>
          <a:prstGeom prst="rect">
            <a:avLst/>
          </a:prstGeom>
          <a:noFill/>
          <a:ln w="9525">
            <a:noFill/>
            <a:miter lim="800000"/>
            <a:headEnd/>
            <a:tailEnd/>
          </a:ln>
        </p:spPr>
      </p:pic>
      <p:pic>
        <p:nvPicPr>
          <p:cNvPr id="20" name="איש מחשב" descr="C:\Users\Ron\Desktop\Train_Scenerio\Train_Scenerio\C\Train_Cabin_Passanger.png"/>
          <p:cNvPicPr>
            <a:picLocks noChangeAspect="1" noChangeArrowheads="1"/>
          </p:cNvPicPr>
          <p:nvPr/>
        </p:nvPicPr>
        <p:blipFill>
          <a:blip r:embed="rId12" cstate="screen"/>
          <a:srcRect l="2359" t="4960"/>
          <a:stretch>
            <a:fillRect/>
          </a:stretch>
        </p:blipFill>
        <p:spPr bwMode="auto">
          <a:xfrm>
            <a:off x="211873" y="1248937"/>
            <a:ext cx="8770202" cy="5007549"/>
          </a:xfrm>
          <a:prstGeom prst="rect">
            <a:avLst/>
          </a:prstGeom>
          <a:noFill/>
          <a:ln w="9525">
            <a:noFill/>
            <a:miter lim="800000"/>
            <a:headEnd/>
            <a:tailEnd/>
          </a:ln>
        </p:spPr>
      </p:pic>
      <p:pic>
        <p:nvPicPr>
          <p:cNvPr id="21" name="איש מחשב קטן" descr="C:\Users\Ron\Desktop\newspaper.png"/>
          <p:cNvPicPr>
            <a:picLocks noChangeAspect="1" noChangeArrowheads="1"/>
          </p:cNvPicPr>
          <p:nvPr/>
        </p:nvPicPr>
        <p:blipFill>
          <a:blip r:embed="rId13" cstate="screen"/>
          <a:srcRect/>
          <a:stretch>
            <a:fillRect/>
          </a:stretch>
        </p:blipFill>
        <p:spPr bwMode="auto">
          <a:xfrm>
            <a:off x="2791211" y="1761849"/>
            <a:ext cx="307975" cy="358775"/>
          </a:xfrm>
          <a:prstGeom prst="rect">
            <a:avLst/>
          </a:prstGeom>
          <a:noFill/>
          <a:ln w="9525">
            <a:noFill/>
            <a:miter lim="800000"/>
            <a:headEnd/>
            <a:tailEnd/>
          </a:ln>
        </p:spPr>
      </p:pic>
      <p:sp>
        <p:nvSpPr>
          <p:cNvPr id="22" name="Oval 21"/>
          <p:cNvSpPr/>
          <p:nvPr/>
        </p:nvSpPr>
        <p:spPr>
          <a:xfrm>
            <a:off x="3891348" y="3208061"/>
            <a:ext cx="144462" cy="144462"/>
          </a:xfrm>
          <a:prstGeom prst="ellipse">
            <a:avLst/>
          </a:prstGeom>
          <a:solidFill>
            <a:srgbClr val="C9252C"/>
          </a:solidFill>
          <a:ln>
            <a:noFill/>
          </a:ln>
          <a:effectLst/>
        </p:spPr>
        <p:style>
          <a:lnRef idx="1">
            <a:schemeClr val="accent1"/>
          </a:lnRef>
          <a:fillRef idx="3">
            <a:schemeClr val="accent1"/>
          </a:fillRef>
          <a:effectRef idx="2">
            <a:schemeClr val="accent1"/>
          </a:effectRef>
          <a:fontRef idx="minor">
            <a:schemeClr val="lt1"/>
          </a:fontRef>
        </p:style>
        <p:txBody>
          <a:bodyPr lIns="91431" tIns="45715" rIns="91431" bIns="45715" rtlCol="1" anchor="ctr"/>
          <a:lstStyle/>
          <a:p>
            <a:pPr algn="ctr">
              <a:defRPr/>
            </a:pPr>
            <a:endParaRPr lang="he-IL"/>
          </a:p>
        </p:txBody>
      </p:sp>
      <p:sp>
        <p:nvSpPr>
          <p:cNvPr id="23" name="TextBox 22"/>
          <p:cNvSpPr txBox="1">
            <a:spLocks noChangeArrowheads="1"/>
          </p:cNvSpPr>
          <p:nvPr/>
        </p:nvSpPr>
        <p:spPr bwMode="auto">
          <a:xfrm>
            <a:off x="1691073" y="2919137"/>
            <a:ext cx="1708150" cy="261937"/>
          </a:xfrm>
          <a:prstGeom prst="rect">
            <a:avLst/>
          </a:prstGeom>
          <a:noFill/>
          <a:ln w="9525">
            <a:noFill/>
            <a:miter lim="800000"/>
            <a:headEnd/>
            <a:tailEnd/>
          </a:ln>
        </p:spPr>
        <p:txBody>
          <a:bodyPr lIns="91431" tIns="45715" rIns="91431" bIns="45715">
            <a:spAutoFit/>
          </a:bodyPr>
          <a:lstStyle/>
          <a:p>
            <a:pPr algn="ctr"/>
            <a:r>
              <a:rPr lang="en-US" sz="1100" dirty="0">
                <a:latin typeface="Calibri" pitchFamily="34" charset="0"/>
              </a:rPr>
              <a:t>Backhaul connectivity</a:t>
            </a:r>
          </a:p>
        </p:txBody>
      </p:sp>
      <p:sp>
        <p:nvSpPr>
          <p:cNvPr id="24" name="TextBox 23"/>
          <p:cNvSpPr txBox="1">
            <a:spLocks noChangeArrowheads="1"/>
          </p:cNvSpPr>
          <p:nvPr/>
        </p:nvSpPr>
        <p:spPr bwMode="auto">
          <a:xfrm>
            <a:off x="5599499" y="1296711"/>
            <a:ext cx="1763712" cy="538162"/>
          </a:xfrm>
          <a:prstGeom prst="rect">
            <a:avLst/>
          </a:prstGeom>
          <a:noFill/>
          <a:ln w="9525">
            <a:noFill/>
            <a:miter lim="800000"/>
            <a:headEnd/>
            <a:tailEnd/>
          </a:ln>
        </p:spPr>
        <p:txBody>
          <a:bodyPr lIns="91431" tIns="45715" rIns="91431" bIns="45715">
            <a:spAutoFit/>
          </a:bodyPr>
          <a:lstStyle/>
          <a:p>
            <a:pPr algn="ctr"/>
            <a:r>
              <a:rPr lang="en-US" sz="1100" dirty="0">
                <a:latin typeface="Calibri" pitchFamily="34" charset="0"/>
              </a:rPr>
              <a:t>Radios</a:t>
            </a:r>
          </a:p>
          <a:p>
            <a:pPr algn="ctr"/>
            <a:endParaRPr lang="en-US" dirty="0"/>
          </a:p>
        </p:txBody>
      </p:sp>
      <p:pic>
        <p:nvPicPr>
          <p:cNvPr id="25" name="Picture 24" descr="arrow.png"/>
          <p:cNvPicPr>
            <a:picLocks noChangeAspect="1"/>
          </p:cNvPicPr>
          <p:nvPr/>
        </p:nvPicPr>
        <p:blipFill>
          <a:blip r:embed="rId14" cstate="screen"/>
          <a:srcRect/>
          <a:stretch>
            <a:fillRect/>
          </a:stretch>
        </p:blipFill>
        <p:spPr bwMode="auto">
          <a:xfrm>
            <a:off x="6448810" y="1545949"/>
            <a:ext cx="127000" cy="157163"/>
          </a:xfrm>
          <a:prstGeom prst="rect">
            <a:avLst/>
          </a:prstGeom>
          <a:noFill/>
          <a:ln w="9525">
            <a:noFill/>
            <a:miter lim="800000"/>
            <a:headEnd/>
            <a:tailEnd/>
          </a:ln>
        </p:spPr>
      </p:pic>
      <p:sp>
        <p:nvSpPr>
          <p:cNvPr id="26" name="TextBox 25"/>
          <p:cNvSpPr txBox="1">
            <a:spLocks noChangeArrowheads="1"/>
          </p:cNvSpPr>
          <p:nvPr/>
        </p:nvSpPr>
        <p:spPr bwMode="auto">
          <a:xfrm>
            <a:off x="6650423" y="1712636"/>
            <a:ext cx="1763712" cy="723265"/>
          </a:xfrm>
          <a:prstGeom prst="rect">
            <a:avLst/>
          </a:prstGeom>
          <a:noFill/>
          <a:ln w="9525">
            <a:noFill/>
            <a:miter lim="800000"/>
            <a:headEnd/>
            <a:tailEnd/>
          </a:ln>
        </p:spPr>
        <p:txBody>
          <a:bodyPr lIns="91431" tIns="45715" rIns="91431" bIns="45715">
            <a:spAutoFit/>
          </a:bodyPr>
          <a:lstStyle/>
          <a:p>
            <a:pPr algn="ctr"/>
            <a:r>
              <a:rPr lang="en-US" sz="1100" dirty="0">
                <a:latin typeface="Calibri" pitchFamily="34" charset="0"/>
              </a:rPr>
              <a:t>Surveillance cameras</a:t>
            </a:r>
          </a:p>
          <a:p>
            <a:pPr algn="ctr"/>
            <a:r>
              <a:rPr lang="en-US" sz="1100" dirty="0">
                <a:latin typeface="Calibri" pitchFamily="34" charset="0"/>
              </a:rPr>
              <a:t>are deployed on the train</a:t>
            </a:r>
          </a:p>
          <a:p>
            <a:pPr algn="ctr"/>
            <a:endParaRPr lang="en-US" dirty="0"/>
          </a:p>
        </p:txBody>
      </p:sp>
      <p:pic>
        <p:nvPicPr>
          <p:cNvPr id="27" name="Picture 26" descr="arrow.png"/>
          <p:cNvPicPr>
            <a:picLocks noChangeAspect="1"/>
          </p:cNvPicPr>
          <p:nvPr/>
        </p:nvPicPr>
        <p:blipFill>
          <a:blip r:embed="rId14" cstate="screen"/>
          <a:srcRect/>
          <a:stretch>
            <a:fillRect/>
          </a:stretch>
        </p:blipFill>
        <p:spPr bwMode="auto">
          <a:xfrm>
            <a:off x="7499735" y="2131737"/>
            <a:ext cx="128588" cy="158750"/>
          </a:xfrm>
          <a:prstGeom prst="rect">
            <a:avLst/>
          </a:prstGeom>
          <a:noFill/>
          <a:ln w="9525">
            <a:noFill/>
            <a:miter lim="800000"/>
            <a:headEnd/>
            <a:tailEnd/>
          </a:ln>
        </p:spPr>
      </p:pic>
      <p:sp>
        <p:nvSpPr>
          <p:cNvPr id="28" name="Rectangle 2"/>
          <p:cNvSpPr>
            <a:spLocks noChangeArrowheads="1"/>
          </p:cNvSpPr>
          <p:nvPr/>
        </p:nvSpPr>
        <p:spPr bwMode="auto">
          <a:xfrm>
            <a:off x="0" y="-18256"/>
            <a:ext cx="9144000" cy="782960"/>
          </a:xfrm>
          <a:prstGeom prst="rect">
            <a:avLst/>
          </a:prstGeom>
          <a:noFill/>
          <a:ln w="9525">
            <a:noFill/>
            <a:miter lim="800000"/>
            <a:headEnd/>
            <a:tailEnd/>
          </a:ln>
        </p:spPr>
        <p:txBody>
          <a:bodyPr lIns="91431" tIns="45715" rIns="91431" bIns="45715" anchor="ctr"/>
          <a:lstStyle/>
          <a:p>
            <a:pPr algn="ctr"/>
            <a:endParaRPr lang="en-US" sz="4000" b="1" i="1" dirty="0" smtClean="0">
              <a:solidFill>
                <a:schemeClr val="bg1"/>
              </a:solidFill>
              <a:latin typeface="+mj-lt"/>
              <a:ea typeface="ＭＳ Ｐゴシック" pitchFamily="50" charset="-128"/>
              <a:cs typeface="+mj-cs"/>
            </a:endParaRPr>
          </a:p>
        </p:txBody>
      </p:sp>
    </p:spTree>
    <p:extLst>
      <p:ext uri="{BB962C8B-B14F-4D97-AF65-F5344CB8AC3E}">
        <p14:creationId xmlns="" xmlns:p14="http://schemas.microsoft.com/office/powerpoint/2010/main" val="364316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par>
                                <p:cTn id="23" presetID="22" presetClass="entr" presetSubtype="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par>
                          <p:cTn id="30" fill="hold">
                            <p:stCondLst>
                              <p:cond delay="2500"/>
                            </p:stCondLst>
                            <p:childTnLst>
                              <p:par>
                                <p:cTn id="31" presetID="6" presetClass="entr" presetSubtype="32"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circle(out)">
                                      <p:cBhvr>
                                        <p:cTn id="33" dur="2000"/>
                                        <p:tgtEl>
                                          <p:spTgt spid="3"/>
                                        </p:tgtEl>
                                      </p:cBhvr>
                                    </p:animEffect>
                                  </p:childTnLst>
                                </p:cTn>
                              </p:par>
                              <p:par>
                                <p:cTn id="34" presetID="22" presetClass="entr" presetSubtype="1"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par>
                                <p:cTn id="37" presetID="22" presetClass="entr" presetSubtype="1"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up)">
                                      <p:cBhvr>
                                        <p:cTn id="39" dur="500"/>
                                        <p:tgtEl>
                                          <p:spTgt spid="27"/>
                                        </p:tgtEl>
                                      </p:cBhvr>
                                    </p:animEffect>
                                  </p:childTnLst>
                                </p:cTn>
                              </p:par>
                              <p:par>
                                <p:cTn id="40" presetID="6" presetClass="entr" presetSubtype="32"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out)">
                                      <p:cBhvr>
                                        <p:cTn id="42" dur="2000"/>
                                        <p:tgtEl>
                                          <p:spTgt spid="12"/>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par>
                          <p:cTn id="47" fill="hold">
                            <p:stCondLst>
                              <p:cond delay="5000"/>
                            </p:stCondLst>
                            <p:childTnLst>
                              <p:par>
                                <p:cTn id="48" presetID="0" presetClass="path" presetSubtype="0" fill="hold" grpId="2" nodeType="afterEffect">
                                  <p:stCondLst>
                                    <p:cond delay="0"/>
                                  </p:stCondLst>
                                  <p:childTnLst>
                                    <p:animMotion origin="layout" path="M 0.00087 0.00116 L -0.00017 0.0805 L -0.03958 0.06107 L -0.13854 0.12376 L -0.13854 0.00856 L -0.34896 0.00856 L -0.23125 -0.14851 L -0.11823 -0.19639 " pathEditMode="relative" rAng="0" ptsTypes="AAAAAAAA">
                                      <p:cBhvr>
                                        <p:cTn id="49" dur="4000" fill="hold"/>
                                        <p:tgtEl>
                                          <p:spTgt spid="22"/>
                                        </p:tgtEl>
                                        <p:attrNameLst>
                                          <p:attrName>ppt_x</p:attrName>
                                          <p:attrName>ppt_y</p:attrName>
                                        </p:attrNameLst>
                                      </p:cBhvr>
                                      <p:rCtr x="-17500" y="-3747"/>
                                    </p:animMotion>
                                  </p:childTnLst>
                                  <p:subTnLst>
                                    <p:set>
                                      <p:cBhvr override="childStyle">
                                        <p:cTn dur="1" fill="hold" display="0" masterRel="sameClick" afterEffect="1">
                                          <p:stCondLst>
                                            <p:cond evt="end" delay="0">
                                              <p:tn val="48"/>
                                            </p:cond>
                                          </p:stCondLst>
                                        </p:cTn>
                                        <p:tgtEl>
                                          <p:spTgt spid="22"/>
                                        </p:tgtEl>
                                        <p:attrNameLst>
                                          <p:attrName>style.visibility</p:attrName>
                                        </p:attrNameLst>
                                      </p:cBhvr>
                                      <p:to>
                                        <p:strVal val="hidden"/>
                                      </p:to>
                                    </p:set>
                                  </p:subTnLst>
                                </p:cTn>
                              </p:par>
                              <p:par>
                                <p:cTn id="50" presetID="26" presetClass="emph" presetSubtype="0" repeatCount="indefinite" fill="hold" grpId="1" nodeType="withEffect">
                                  <p:stCondLst>
                                    <p:cond delay="0"/>
                                  </p:stCondLst>
                                  <p:childTnLst>
                                    <p:animEffect transition="out" filter="fade">
                                      <p:cBhvr>
                                        <p:cTn id="51" dur="500" tmFilter="0, 0; .2, .5; .8, .5; 1, 0"/>
                                        <p:tgtEl>
                                          <p:spTgt spid="22"/>
                                        </p:tgtEl>
                                      </p:cBhvr>
                                    </p:animEffect>
                                    <p:animScale>
                                      <p:cBhvr>
                                        <p:cTn id="52" dur="250" autoRev="1" fill="hold"/>
                                        <p:tgtEl>
                                          <p:spTgt spid="22"/>
                                        </p:tgtEl>
                                      </p:cBhvr>
                                      <p:by x="105000" y="105000"/>
                                    </p:animScale>
                                  </p:childTnLst>
                                </p:cTn>
                              </p:par>
                            </p:childTnLst>
                          </p:cTn>
                        </p:par>
                        <p:par>
                          <p:cTn id="53" fill="hold">
                            <p:stCondLst>
                              <p:cond delay="9000"/>
                            </p:stCondLst>
                            <p:childTnLst>
                              <p:par>
                                <p:cTn id="54" presetID="10"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2000"/>
                                        <p:tgtEl>
                                          <p:spTgt spid="23"/>
                                        </p:tgtEl>
                                      </p:cBhvr>
                                    </p:animEffect>
                                  </p:childTnLst>
                                </p:cTn>
                              </p:par>
                            </p:childTnLst>
                          </p:cTn>
                        </p:par>
                        <p:par>
                          <p:cTn id="57" fill="hold">
                            <p:stCondLst>
                              <p:cond delay="110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Surveillance Application</a:t>
            </a:r>
            <a:endParaRPr lang="he-IL" dirty="0"/>
          </a:p>
        </p:txBody>
      </p:sp>
      <p:pic>
        <p:nvPicPr>
          <p:cNvPr id="4" name="פלטה" descr="C:\Users\Ron\Desktop\Train_Scenerio\Train_Scenerio\B\Plate.png"/>
          <p:cNvPicPr>
            <a:picLocks noChangeAspect="1" noChangeArrowheads="1"/>
          </p:cNvPicPr>
          <p:nvPr/>
        </p:nvPicPr>
        <p:blipFill>
          <a:blip r:embed="rId2" cstate="screen"/>
          <a:srcRect/>
          <a:stretch>
            <a:fillRect/>
          </a:stretch>
        </p:blipFill>
        <p:spPr bwMode="auto">
          <a:xfrm>
            <a:off x="244861" y="964098"/>
            <a:ext cx="8931275" cy="5237163"/>
          </a:xfrm>
          <a:prstGeom prst="rect">
            <a:avLst/>
          </a:prstGeom>
          <a:noFill/>
          <a:ln w="9525">
            <a:noFill/>
            <a:miter lim="800000"/>
            <a:headEnd/>
            <a:tailEnd/>
          </a:ln>
        </p:spPr>
      </p:pic>
      <p:pic>
        <p:nvPicPr>
          <p:cNvPr id="5" name="קווים בין אנטנות" descr="C:\Users\Ron\Desktop\Train_Scenerio\Train_Scenerio\B\Antennas_Connection.png"/>
          <p:cNvPicPr>
            <a:picLocks noChangeAspect="1" noChangeArrowheads="1"/>
          </p:cNvPicPr>
          <p:nvPr/>
        </p:nvPicPr>
        <p:blipFill>
          <a:blip r:embed="rId3" cstate="screen"/>
          <a:srcRect t="7568"/>
          <a:stretch>
            <a:fillRect/>
          </a:stretch>
        </p:blipFill>
        <p:spPr bwMode="auto">
          <a:xfrm>
            <a:off x="246448" y="1360449"/>
            <a:ext cx="8928100" cy="4840812"/>
          </a:xfrm>
          <a:prstGeom prst="rect">
            <a:avLst/>
          </a:prstGeom>
          <a:noFill/>
          <a:ln w="9525">
            <a:noFill/>
            <a:miter lim="800000"/>
            <a:headEnd/>
            <a:tailEnd/>
          </a:ln>
        </p:spPr>
      </p:pic>
      <p:pic>
        <p:nvPicPr>
          <p:cNvPr id="6" name="עצים אחורה" descr="C:\Users\Ron\Desktop\Train_Scenerio\Train_Scenerio\B\Trees_Back.png"/>
          <p:cNvPicPr>
            <a:picLocks noChangeAspect="1" noChangeArrowheads="1"/>
          </p:cNvPicPr>
          <p:nvPr/>
        </p:nvPicPr>
        <p:blipFill>
          <a:blip r:embed="rId4" cstate="screen"/>
          <a:srcRect t="7568"/>
          <a:stretch>
            <a:fillRect/>
          </a:stretch>
        </p:blipFill>
        <p:spPr bwMode="auto">
          <a:xfrm>
            <a:off x="246448" y="1360449"/>
            <a:ext cx="8928100" cy="4840812"/>
          </a:xfrm>
          <a:prstGeom prst="rect">
            <a:avLst/>
          </a:prstGeom>
          <a:noFill/>
          <a:ln w="9525">
            <a:noFill/>
            <a:miter lim="800000"/>
            <a:headEnd/>
            <a:tailEnd/>
          </a:ln>
        </p:spPr>
      </p:pic>
      <p:pic>
        <p:nvPicPr>
          <p:cNvPr id="7" name="עצים קדימה" descr="C:\Users\Ron\Desktop\Train_Scenerio\Train_Scenerio\B\Trees_Front.png"/>
          <p:cNvPicPr>
            <a:picLocks noChangeAspect="1" noChangeArrowheads="1"/>
          </p:cNvPicPr>
          <p:nvPr/>
        </p:nvPicPr>
        <p:blipFill>
          <a:blip r:embed="rId5" cstate="screen"/>
          <a:srcRect t="7355"/>
          <a:stretch>
            <a:fillRect/>
          </a:stretch>
        </p:blipFill>
        <p:spPr bwMode="auto">
          <a:xfrm>
            <a:off x="246448" y="1349298"/>
            <a:ext cx="8928100" cy="4851963"/>
          </a:xfrm>
          <a:prstGeom prst="rect">
            <a:avLst/>
          </a:prstGeom>
          <a:noFill/>
          <a:ln w="9525">
            <a:noFill/>
            <a:miter lim="800000"/>
            <a:headEnd/>
            <a:tailEnd/>
          </a:ln>
        </p:spPr>
      </p:pic>
      <p:pic>
        <p:nvPicPr>
          <p:cNvPr id="8" name="אנטנות" descr="C:\Users\Ron\Desktop\Train_Scenerio\Train_Scenerio\B\Antennas.png"/>
          <p:cNvPicPr>
            <a:picLocks noChangeAspect="1" noChangeArrowheads="1"/>
          </p:cNvPicPr>
          <p:nvPr/>
        </p:nvPicPr>
        <p:blipFill>
          <a:blip r:embed="rId6" cstate="screen"/>
          <a:srcRect t="7355"/>
          <a:stretch>
            <a:fillRect/>
          </a:stretch>
        </p:blipFill>
        <p:spPr bwMode="auto">
          <a:xfrm>
            <a:off x="246448" y="1349298"/>
            <a:ext cx="8928100" cy="4851963"/>
          </a:xfrm>
          <a:prstGeom prst="rect">
            <a:avLst/>
          </a:prstGeom>
          <a:noFill/>
          <a:ln w="9525">
            <a:noFill/>
            <a:miter lim="800000"/>
            <a:headEnd/>
            <a:tailEnd/>
          </a:ln>
        </p:spPr>
      </p:pic>
      <p:pic>
        <p:nvPicPr>
          <p:cNvPr id="9" name="רדיוס תחתון"/>
          <p:cNvPicPr>
            <a:picLocks noChangeAspect="1" noChangeArrowheads="1"/>
          </p:cNvPicPr>
          <p:nvPr/>
        </p:nvPicPr>
        <p:blipFill>
          <a:blip r:embed="rId7" cstate="screen"/>
          <a:srcRect t="7189"/>
          <a:stretch>
            <a:fillRect/>
          </a:stretch>
        </p:blipFill>
        <p:spPr bwMode="auto">
          <a:xfrm>
            <a:off x="219461" y="1326995"/>
            <a:ext cx="8982075" cy="4890141"/>
          </a:xfrm>
          <a:prstGeom prst="rect">
            <a:avLst/>
          </a:prstGeom>
          <a:noFill/>
          <a:ln w="9525">
            <a:noFill/>
            <a:miter lim="800000"/>
            <a:headEnd/>
            <a:tailEnd/>
          </a:ln>
        </p:spPr>
      </p:pic>
      <p:pic>
        <p:nvPicPr>
          <p:cNvPr id="10" name="רדיוס אמצעי"/>
          <p:cNvPicPr>
            <a:picLocks noChangeAspect="1" noChangeArrowheads="1"/>
          </p:cNvPicPr>
          <p:nvPr/>
        </p:nvPicPr>
        <p:blipFill>
          <a:blip r:embed="rId8" cstate="screen"/>
          <a:srcRect t="7189"/>
          <a:stretch>
            <a:fillRect/>
          </a:stretch>
        </p:blipFill>
        <p:spPr bwMode="auto">
          <a:xfrm>
            <a:off x="219461" y="1326995"/>
            <a:ext cx="8982075" cy="4890141"/>
          </a:xfrm>
          <a:prstGeom prst="rect">
            <a:avLst/>
          </a:prstGeom>
          <a:noFill/>
          <a:ln w="9525">
            <a:noFill/>
            <a:miter lim="800000"/>
            <a:headEnd/>
            <a:tailEnd/>
          </a:ln>
        </p:spPr>
      </p:pic>
      <p:pic>
        <p:nvPicPr>
          <p:cNvPr id="11" name="ענן ובקרה" descr="C:\Users\Ron\Desktop\Train_Scenerio\Train_Scenerio\C\Cloud+Control_Center.png"/>
          <p:cNvPicPr>
            <a:picLocks noChangeAspect="1" noChangeArrowheads="1"/>
          </p:cNvPicPr>
          <p:nvPr/>
        </p:nvPicPr>
        <p:blipFill>
          <a:blip r:embed="rId9" cstate="screen"/>
          <a:srcRect t="6888"/>
          <a:stretch>
            <a:fillRect/>
          </a:stretch>
        </p:blipFill>
        <p:spPr bwMode="auto">
          <a:xfrm>
            <a:off x="192474" y="1326995"/>
            <a:ext cx="8982075" cy="4906015"/>
          </a:xfrm>
          <a:prstGeom prst="rect">
            <a:avLst/>
          </a:prstGeom>
          <a:noFill/>
          <a:ln w="9525">
            <a:noFill/>
            <a:miter lim="800000"/>
            <a:headEnd/>
            <a:tailEnd/>
          </a:ln>
        </p:spPr>
      </p:pic>
      <p:grpSp>
        <p:nvGrpSpPr>
          <p:cNvPr id="3" name="קבוצת רכבת"/>
          <p:cNvGrpSpPr>
            <a:grpSpLocks/>
          </p:cNvGrpSpPr>
          <p:nvPr/>
        </p:nvGrpSpPr>
        <p:grpSpPr bwMode="auto">
          <a:xfrm>
            <a:off x="5532823" y="2411898"/>
            <a:ext cx="2019300" cy="1236663"/>
            <a:chOff x="5421636" y="2702238"/>
            <a:chExt cx="2019170" cy="1235690"/>
          </a:xfrm>
        </p:grpSpPr>
        <p:pic>
          <p:nvPicPr>
            <p:cNvPr id="13" name="train solo" descr="C:\Users\Ron\Desktop\train.png"/>
            <p:cNvPicPr>
              <a:picLocks noChangeAspect="1" noChangeArrowheads="1"/>
            </p:cNvPicPr>
            <p:nvPr/>
          </p:nvPicPr>
          <p:blipFill>
            <a:blip r:embed="rId10" cstate="screen"/>
            <a:srcRect/>
            <a:stretch>
              <a:fillRect/>
            </a:stretch>
          </p:blipFill>
          <p:spPr bwMode="auto">
            <a:xfrm>
              <a:off x="5421636" y="2702238"/>
              <a:ext cx="2019170" cy="1235690"/>
            </a:xfrm>
            <a:prstGeom prst="rect">
              <a:avLst/>
            </a:prstGeom>
            <a:noFill/>
            <a:ln w="9525">
              <a:noFill/>
              <a:miter lim="800000"/>
              <a:headEnd/>
              <a:tailEnd/>
            </a:ln>
          </p:spPr>
        </p:pic>
        <p:grpSp>
          <p:nvGrpSpPr>
            <p:cNvPr id="12" name="Group 16"/>
            <p:cNvGrpSpPr>
              <a:grpSpLocks/>
            </p:cNvGrpSpPr>
            <p:nvPr/>
          </p:nvGrpSpPr>
          <p:grpSpPr bwMode="auto">
            <a:xfrm>
              <a:off x="5668202" y="3295798"/>
              <a:ext cx="449999" cy="280801"/>
              <a:chOff x="6616958" y="2716647"/>
              <a:chExt cx="214014" cy="133545"/>
            </a:xfrm>
          </p:grpSpPr>
          <p:sp>
            <p:nvSpPr>
              <p:cNvPr id="18" name="Oval 17"/>
              <p:cNvSpPr>
                <a:spLocks/>
              </p:cNvSpPr>
              <p:nvPr/>
            </p:nvSpPr>
            <p:spPr>
              <a:xfrm rot="3480000">
                <a:off x="6657149" y="2676065"/>
                <a:ext cx="133529" cy="214405"/>
              </a:xfrm>
              <a:prstGeom prst="ellipse">
                <a:avLst/>
              </a:prstGeom>
              <a:noFill/>
              <a:ln w="38100">
                <a:solidFill>
                  <a:srgbClr val="C9252C">
                    <a:alpha val="34902"/>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19" name="Oval 18"/>
              <p:cNvSpPr>
                <a:spLocks/>
              </p:cNvSpPr>
              <p:nvPr/>
            </p:nvSpPr>
            <p:spPr>
              <a:xfrm rot="3480000">
                <a:off x="6691852" y="2731175"/>
                <a:ext cx="66387" cy="107958"/>
              </a:xfrm>
              <a:prstGeom prst="ellipse">
                <a:avLst/>
              </a:prstGeom>
              <a:noFill/>
              <a:ln w="38100">
                <a:solidFill>
                  <a:srgbClr val="C9252C">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grpSp>
        <p:grpSp>
          <p:nvGrpSpPr>
            <p:cNvPr id="14" name="Group 21"/>
            <p:cNvGrpSpPr>
              <a:grpSpLocks/>
            </p:cNvGrpSpPr>
            <p:nvPr/>
          </p:nvGrpSpPr>
          <p:grpSpPr bwMode="auto">
            <a:xfrm>
              <a:off x="5509802" y="3230998"/>
              <a:ext cx="449999" cy="280801"/>
              <a:chOff x="6618635" y="2717539"/>
              <a:chExt cx="214014" cy="133545"/>
            </a:xfrm>
          </p:grpSpPr>
          <p:sp>
            <p:nvSpPr>
              <p:cNvPr id="16" name="Oval 15"/>
              <p:cNvSpPr>
                <a:spLocks/>
              </p:cNvSpPr>
              <p:nvPr/>
            </p:nvSpPr>
            <p:spPr>
              <a:xfrm rot="3480000">
                <a:off x="6659042" y="2677223"/>
                <a:ext cx="133528" cy="213650"/>
              </a:xfrm>
              <a:prstGeom prst="ellipse">
                <a:avLst/>
              </a:prstGeom>
              <a:noFill/>
              <a:ln w="38100">
                <a:solidFill>
                  <a:srgbClr val="C9252C">
                    <a:alpha val="34902"/>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17" name="Oval 16"/>
              <p:cNvSpPr>
                <a:spLocks/>
              </p:cNvSpPr>
              <p:nvPr/>
            </p:nvSpPr>
            <p:spPr>
              <a:xfrm rot="3480000">
                <a:off x="6692990" y="2730069"/>
                <a:ext cx="67141" cy="107958"/>
              </a:xfrm>
              <a:prstGeom prst="ellipse">
                <a:avLst/>
              </a:prstGeom>
              <a:noFill/>
              <a:ln w="38100">
                <a:solidFill>
                  <a:srgbClr val="C9252C">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grpSp>
      </p:grpSp>
      <p:pic>
        <p:nvPicPr>
          <p:cNvPr id="20" name="בלון רכבת" descr="C:\Users\Ron\Desktop\Train_Scenerio\Train_Scenerio\C\Train_Cabin_Camera.png"/>
          <p:cNvPicPr>
            <a:picLocks noChangeAspect="1" noChangeArrowheads="1"/>
          </p:cNvPicPr>
          <p:nvPr/>
        </p:nvPicPr>
        <p:blipFill>
          <a:blip r:embed="rId11" cstate="screen"/>
          <a:srcRect t="7099"/>
          <a:stretch>
            <a:fillRect/>
          </a:stretch>
        </p:blipFill>
        <p:spPr bwMode="auto">
          <a:xfrm>
            <a:off x="187710" y="1338146"/>
            <a:ext cx="8986838" cy="4894864"/>
          </a:xfrm>
          <a:prstGeom prst="rect">
            <a:avLst/>
          </a:prstGeom>
          <a:noFill/>
          <a:ln w="9525">
            <a:noFill/>
            <a:miter lim="800000"/>
            <a:headEnd/>
            <a:tailEnd/>
          </a:ln>
        </p:spPr>
      </p:pic>
      <p:pic>
        <p:nvPicPr>
          <p:cNvPr id="21" name="אלומה" descr="C:\Users\Ron\Desktop\Train_Scenerio\Train_Scenerio\C\Train_Cabin_Camera_Range.png"/>
          <p:cNvPicPr>
            <a:picLocks noChangeAspect="1" noChangeArrowheads="1"/>
          </p:cNvPicPr>
          <p:nvPr/>
        </p:nvPicPr>
        <p:blipFill>
          <a:blip r:embed="rId12" cstate="screen"/>
          <a:srcRect l="641" t="6676"/>
          <a:stretch>
            <a:fillRect/>
          </a:stretch>
        </p:blipFill>
        <p:spPr bwMode="auto">
          <a:xfrm>
            <a:off x="245327" y="1315844"/>
            <a:ext cx="8929221" cy="4917166"/>
          </a:xfrm>
          <a:prstGeom prst="rect">
            <a:avLst/>
          </a:prstGeom>
          <a:noFill/>
          <a:ln w="9525">
            <a:noFill/>
            <a:miter lim="800000"/>
            <a:headEnd/>
            <a:tailEnd/>
          </a:ln>
        </p:spPr>
      </p:pic>
      <p:pic>
        <p:nvPicPr>
          <p:cNvPr id="22" name="איש מחשב" descr="C:\Users\Ron\Desktop\Train_Scenerio\Train_Scenerio\C\Train_Cabin_Passanger.png"/>
          <p:cNvPicPr>
            <a:picLocks noChangeAspect="1" noChangeArrowheads="1"/>
          </p:cNvPicPr>
          <p:nvPr/>
        </p:nvPicPr>
        <p:blipFill>
          <a:blip r:embed="rId13" cstate="screen"/>
          <a:srcRect l="464" t="6888"/>
          <a:stretch>
            <a:fillRect/>
          </a:stretch>
        </p:blipFill>
        <p:spPr bwMode="auto">
          <a:xfrm>
            <a:off x="234176" y="1326995"/>
            <a:ext cx="8940373" cy="4906015"/>
          </a:xfrm>
          <a:prstGeom prst="rect">
            <a:avLst/>
          </a:prstGeom>
          <a:noFill/>
          <a:ln w="9525">
            <a:noFill/>
            <a:miter lim="800000"/>
            <a:headEnd/>
            <a:tailEnd/>
          </a:ln>
        </p:spPr>
      </p:pic>
      <p:pic>
        <p:nvPicPr>
          <p:cNvPr id="23" name="איש מחשב קטן" descr="C:\Users\Ron\Desktop\newspaper.png"/>
          <p:cNvPicPr>
            <a:picLocks noChangeAspect="1" noChangeArrowheads="1"/>
          </p:cNvPicPr>
          <p:nvPr/>
        </p:nvPicPr>
        <p:blipFill>
          <a:blip r:embed="rId14" cstate="screen"/>
          <a:srcRect/>
          <a:stretch>
            <a:fillRect/>
          </a:stretch>
        </p:blipFill>
        <p:spPr bwMode="auto">
          <a:xfrm>
            <a:off x="2791211" y="1751498"/>
            <a:ext cx="307975" cy="358775"/>
          </a:xfrm>
          <a:prstGeom prst="rect">
            <a:avLst/>
          </a:prstGeom>
          <a:noFill/>
          <a:ln w="9525">
            <a:noFill/>
            <a:miter lim="800000"/>
            <a:headEnd/>
            <a:tailEnd/>
          </a:ln>
        </p:spPr>
      </p:pic>
      <p:pic>
        <p:nvPicPr>
          <p:cNvPr id="24" name="Picture 23" descr="arrow.png"/>
          <p:cNvPicPr>
            <a:picLocks noChangeAspect="1"/>
          </p:cNvPicPr>
          <p:nvPr/>
        </p:nvPicPr>
        <p:blipFill>
          <a:blip r:embed="rId15" cstate="screen"/>
          <a:srcRect/>
          <a:stretch>
            <a:fillRect/>
          </a:stretch>
        </p:blipFill>
        <p:spPr bwMode="auto">
          <a:xfrm flipH="1">
            <a:off x="6047173" y="5740886"/>
            <a:ext cx="158750" cy="128587"/>
          </a:xfrm>
          <a:prstGeom prst="rect">
            <a:avLst/>
          </a:prstGeom>
          <a:noFill/>
          <a:ln w="9525">
            <a:noFill/>
            <a:miter lim="800000"/>
            <a:headEnd/>
            <a:tailEnd/>
          </a:ln>
        </p:spPr>
      </p:pic>
      <p:sp>
        <p:nvSpPr>
          <p:cNvPr id="25" name="TextBox 24"/>
          <p:cNvSpPr txBox="1">
            <a:spLocks noChangeArrowheads="1"/>
          </p:cNvSpPr>
          <p:nvPr/>
        </p:nvSpPr>
        <p:spPr bwMode="auto">
          <a:xfrm>
            <a:off x="5132774" y="5370998"/>
            <a:ext cx="1874837" cy="708025"/>
          </a:xfrm>
          <a:prstGeom prst="rect">
            <a:avLst/>
          </a:prstGeom>
          <a:noFill/>
          <a:ln w="9525">
            <a:noFill/>
            <a:miter lim="800000"/>
            <a:headEnd/>
            <a:tailEnd/>
          </a:ln>
        </p:spPr>
        <p:txBody>
          <a:bodyPr lIns="91431" tIns="45715" rIns="91431" bIns="45715">
            <a:spAutoFit/>
          </a:bodyPr>
          <a:lstStyle/>
          <a:p>
            <a:pPr algn="ctr"/>
            <a:r>
              <a:rPr lang="en-US" sz="1100" dirty="0">
                <a:solidFill>
                  <a:srgbClr val="92D050"/>
                </a:solidFill>
                <a:latin typeface="Calibri" pitchFamily="34" charset="0"/>
              </a:rPr>
              <a:t>Continuous high capacity video surveillance is secured</a:t>
            </a:r>
          </a:p>
          <a:p>
            <a:pPr algn="ctr"/>
            <a:endParaRPr lang="en-US" dirty="0"/>
          </a:p>
        </p:txBody>
      </p:sp>
      <p:sp>
        <p:nvSpPr>
          <p:cNvPr id="26" name="Rectangle 2"/>
          <p:cNvSpPr>
            <a:spLocks noChangeArrowheads="1"/>
          </p:cNvSpPr>
          <p:nvPr/>
        </p:nvSpPr>
        <p:spPr bwMode="auto">
          <a:xfrm>
            <a:off x="0" y="-18256"/>
            <a:ext cx="9144000" cy="782960"/>
          </a:xfrm>
          <a:prstGeom prst="rect">
            <a:avLst/>
          </a:prstGeom>
          <a:noFill/>
          <a:ln w="9525">
            <a:noFill/>
            <a:miter lim="800000"/>
            <a:headEnd/>
            <a:tailEnd/>
          </a:ln>
        </p:spPr>
        <p:txBody>
          <a:bodyPr lIns="91431" tIns="45715" rIns="91431" bIns="45715" anchor="ctr"/>
          <a:lstStyle/>
          <a:p>
            <a:pPr algn="ctr"/>
            <a:endParaRPr lang="en-US" sz="4000" b="1" i="1" dirty="0" smtClean="0">
              <a:solidFill>
                <a:schemeClr val="bg1"/>
              </a:solidFill>
              <a:latin typeface="+mj-lt"/>
              <a:ea typeface="ＭＳ Ｐゴシック" pitchFamily="50" charset="-128"/>
              <a:cs typeface="+mj-cs"/>
            </a:endParaRPr>
          </a:p>
        </p:txBody>
      </p:sp>
    </p:spTree>
    <p:extLst>
      <p:ext uri="{BB962C8B-B14F-4D97-AF65-F5344CB8AC3E}">
        <p14:creationId xmlns="" xmlns:p14="http://schemas.microsoft.com/office/powerpoint/2010/main" val="364755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35" presetClass="path" presetSubtype="0" fill="hold" nodeType="afterEffect">
                                  <p:stCondLst>
                                    <p:cond delay="0"/>
                                  </p:stCondLst>
                                  <p:childTnLst>
                                    <p:animMotion origin="layout" path="M 1.38889E-6 2.22222E-6 L -0.41493 0.25231 " pathEditMode="relative" rAng="0" ptsTypes="AA">
                                      <p:cBhvr>
                                        <p:cTn id="10" dur="6000" fill="hold"/>
                                        <p:tgtEl>
                                          <p:spTgt spid="3"/>
                                        </p:tgtEl>
                                        <p:attrNameLst>
                                          <p:attrName>ppt_x</p:attrName>
                                          <p:attrName>ppt_y</p:attrName>
                                        </p:attrNameLst>
                                      </p:cBhvr>
                                      <p:rCtr x="-20700" y="12600"/>
                                    </p:animMotion>
                                  </p:childTnLst>
                                </p:cTn>
                              </p:par>
                              <p:par>
                                <p:cTn id="11" presetID="10" presetClass="exit" presetSubtype="0" fill="hold" nodeType="withEffect">
                                  <p:stCondLst>
                                    <p:cond delay="150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0" presetClass="entr" presetSubtype="0" fill="hold" nodeType="withEffect">
                                  <p:stCondLst>
                                    <p:cond delay="30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000"/>
                                        <p:tgtEl>
                                          <p:spTgt spid="25"/>
                                        </p:tgtEl>
                                      </p:cBhvr>
                                    </p:animEffect>
                                  </p:childTnLst>
                                </p:cTn>
                              </p:par>
                            </p:childTnLst>
                          </p:cTn>
                        </p:par>
                        <p:par>
                          <p:cTn id="17" fill="hold">
                            <p:stCondLst>
                              <p:cond delay="6500"/>
                            </p:stCondLst>
                            <p:childTnLst>
                              <p:par>
                                <p:cTn id="18" presetID="22" presetClass="entr" presetSubtype="1"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Solution </a:t>
            </a:r>
            <a:r>
              <a:rPr lang="en-US" dirty="0" smtClean="0"/>
              <a:t>Highlights</a:t>
            </a:r>
            <a:endParaRPr lang="he-IL" dirty="0"/>
          </a:p>
        </p:txBody>
      </p:sp>
      <p:sp>
        <p:nvSpPr>
          <p:cNvPr id="3" name="Text Placeholder 2"/>
          <p:cNvSpPr>
            <a:spLocks noGrp="1"/>
          </p:cNvSpPr>
          <p:nvPr>
            <p:ph type="body" sz="quarter" idx="10"/>
          </p:nvPr>
        </p:nvSpPr>
        <p:spPr>
          <a:xfrm>
            <a:off x="747713" y="1829858"/>
            <a:ext cx="7124700" cy="3020922"/>
          </a:xfrm>
        </p:spPr>
        <p:txBody>
          <a:bodyPr/>
          <a:lstStyle/>
          <a:p>
            <a:pPr marL="342798" indent="-342798">
              <a:defRPr/>
            </a:pPr>
            <a:r>
              <a:rPr lang="en-US" dirty="0" smtClean="0"/>
              <a:t>Wireless </a:t>
            </a:r>
            <a:r>
              <a:rPr lang="en-US" dirty="0"/>
              <a:t>system,  Airmux-5000 Mobility, covers the entire Railway track</a:t>
            </a:r>
          </a:p>
          <a:p>
            <a:pPr marL="342798" indent="-342798">
              <a:defRPr/>
            </a:pPr>
            <a:r>
              <a:rPr lang="en-US" dirty="0"/>
              <a:t>Video  information is streamed from cameras located on each carriage to Control Center</a:t>
            </a:r>
          </a:p>
          <a:p>
            <a:pPr marL="342798" indent="-342798">
              <a:defRPr/>
            </a:pPr>
            <a:r>
              <a:rPr lang="en-US" dirty="0"/>
              <a:t>Wireless Handover capability to secure  communication</a:t>
            </a:r>
          </a:p>
          <a:p>
            <a:pPr marL="342798" indent="-342798">
              <a:defRPr/>
            </a:pPr>
            <a:r>
              <a:rPr lang="en-US" dirty="0"/>
              <a:t>Fixed or Wireless backhauling</a:t>
            </a:r>
          </a:p>
          <a:p>
            <a:pPr marL="342798" indent="-342798">
              <a:defRPr/>
            </a:pPr>
            <a:r>
              <a:rPr lang="en-US" dirty="0"/>
              <a:t>Central Video Management system</a:t>
            </a:r>
          </a:p>
          <a:p>
            <a:endParaRPr lang="he-IL" dirty="0"/>
          </a:p>
        </p:txBody>
      </p:sp>
    </p:spTree>
    <p:extLst>
      <p:ext uri="{BB962C8B-B14F-4D97-AF65-F5344CB8AC3E}">
        <p14:creationId xmlns="" xmlns:p14="http://schemas.microsoft.com/office/powerpoint/2010/main" val="879323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bwMode="auto">
          <a:xfrm flipV="1">
            <a:off x="681721" y="6311371"/>
            <a:ext cx="6606998" cy="10796"/>
          </a:xfrm>
          <a:prstGeom prst="line">
            <a:avLst/>
          </a:prstGeom>
          <a:solidFill>
            <a:schemeClr val="accent1"/>
          </a:solidFill>
          <a:ln w="12700" cap="sq" cmpd="sng" algn="ctr">
            <a:solidFill>
              <a:schemeClr val="tx1"/>
            </a:solidFill>
            <a:prstDash val="solid"/>
            <a:round/>
            <a:headEnd type="none" w="sm" len="sm"/>
            <a:tailEnd type="none" w="sm" len="sm"/>
          </a:ln>
          <a:effectLst/>
        </p:spPr>
      </p:cxnSp>
      <p:cxnSp>
        <p:nvCxnSpPr>
          <p:cNvPr id="4" name="Straight Connector 3"/>
          <p:cNvCxnSpPr/>
          <p:nvPr/>
        </p:nvCxnSpPr>
        <p:spPr bwMode="auto">
          <a:xfrm rot="16200000" flipH="1">
            <a:off x="6866225" y="5878083"/>
            <a:ext cx="866391" cy="188"/>
          </a:xfrm>
          <a:prstGeom prst="line">
            <a:avLst/>
          </a:prstGeom>
          <a:solidFill>
            <a:schemeClr val="accent1"/>
          </a:solidFill>
          <a:ln w="12700" cap="sq" cmpd="sng" algn="ctr">
            <a:solidFill>
              <a:schemeClr val="tx1"/>
            </a:solidFill>
            <a:prstDash val="solid"/>
            <a:round/>
            <a:headEnd type="none" w="sm" len="sm"/>
            <a:tailEnd type="none" w="sm" len="sm"/>
          </a:ln>
          <a:effectLst/>
        </p:spPr>
      </p:cxnSp>
      <p:cxnSp>
        <p:nvCxnSpPr>
          <p:cNvPr id="5" name="Straight Connector 4"/>
          <p:cNvCxnSpPr/>
          <p:nvPr/>
        </p:nvCxnSpPr>
        <p:spPr bwMode="auto">
          <a:xfrm>
            <a:off x="681721" y="5458508"/>
            <a:ext cx="6628590" cy="0"/>
          </a:xfrm>
          <a:prstGeom prst="line">
            <a:avLst/>
          </a:prstGeom>
          <a:solidFill>
            <a:schemeClr val="accent1"/>
          </a:solidFill>
          <a:ln w="12700" cap="sq" cmpd="sng" algn="ctr">
            <a:solidFill>
              <a:schemeClr val="tx1"/>
            </a:solidFill>
            <a:prstDash val="solid"/>
            <a:round/>
            <a:headEnd type="none" w="sm" len="sm"/>
            <a:tailEnd type="none" w="sm" len="sm"/>
          </a:ln>
          <a:effectLst/>
        </p:spPr>
      </p:cxnSp>
      <p:cxnSp>
        <p:nvCxnSpPr>
          <p:cNvPr id="33" name="Straight Connector 32"/>
          <p:cNvCxnSpPr/>
          <p:nvPr/>
        </p:nvCxnSpPr>
        <p:spPr bwMode="auto">
          <a:xfrm rot="16200000" flipH="1">
            <a:off x="245809" y="5886254"/>
            <a:ext cx="848452" cy="1783"/>
          </a:xfrm>
          <a:prstGeom prst="line">
            <a:avLst/>
          </a:prstGeom>
          <a:solidFill>
            <a:schemeClr val="accent1"/>
          </a:solidFill>
          <a:ln w="12700" cap="sq" cmpd="sng" algn="ctr">
            <a:solidFill>
              <a:schemeClr val="tx1"/>
            </a:solidFill>
            <a:prstDash val="solid"/>
            <a:round/>
            <a:headEnd type="none" w="sm" len="sm"/>
            <a:tailEnd type="none" w="sm" len="sm"/>
          </a:ln>
          <a:effectLst/>
        </p:spPr>
      </p:cxnSp>
      <p:cxnSp>
        <p:nvCxnSpPr>
          <p:cNvPr id="36" name="Straight Connector 35"/>
          <p:cNvCxnSpPr/>
          <p:nvPr/>
        </p:nvCxnSpPr>
        <p:spPr bwMode="auto">
          <a:xfrm>
            <a:off x="814379" y="3657754"/>
            <a:ext cx="7185272" cy="11837"/>
          </a:xfrm>
          <a:prstGeom prst="line">
            <a:avLst/>
          </a:prstGeom>
          <a:solidFill>
            <a:schemeClr val="accent1"/>
          </a:solidFill>
          <a:ln w="12700" cap="sq" cmpd="sng" algn="ctr">
            <a:solidFill>
              <a:schemeClr val="tx1"/>
            </a:solidFill>
            <a:prstDash val="dash"/>
            <a:round/>
            <a:headEnd type="none" w="sm" len="sm"/>
            <a:tailEnd type="none" w="sm" len="sm"/>
          </a:ln>
          <a:effectLst/>
        </p:spPr>
      </p:cxnSp>
      <p:sp>
        <p:nvSpPr>
          <p:cNvPr id="42" name="TextBox 41"/>
          <p:cNvSpPr txBox="1"/>
          <p:nvPr/>
        </p:nvSpPr>
        <p:spPr>
          <a:xfrm>
            <a:off x="2537625" y="5827566"/>
            <a:ext cx="2808312" cy="360929"/>
          </a:xfrm>
          <a:prstGeom prst="rect">
            <a:avLst/>
          </a:prstGeom>
          <a:noFill/>
        </p:spPr>
        <p:txBody>
          <a:bodyPr wrap="square" lIns="83111" tIns="41555" rIns="83111" bIns="41555" rtlCol="0">
            <a:spAutoFit/>
          </a:bodyPr>
          <a:lstStyle/>
          <a:p>
            <a:pPr algn="ctr"/>
            <a:r>
              <a:rPr lang="en-US" b="1" dirty="0" smtClean="0">
                <a:latin typeface="+mn-lt"/>
              </a:rPr>
              <a:t>Ethernet Fiber Optic Ring</a:t>
            </a:r>
            <a:endParaRPr lang="en-US" b="1" dirty="0">
              <a:latin typeface="+mn-lt"/>
            </a:endParaRPr>
          </a:p>
        </p:txBody>
      </p:sp>
      <p:cxnSp>
        <p:nvCxnSpPr>
          <p:cNvPr id="43" name="Straight Connector 42"/>
          <p:cNvCxnSpPr/>
          <p:nvPr/>
        </p:nvCxnSpPr>
        <p:spPr bwMode="auto">
          <a:xfrm flipV="1">
            <a:off x="7212517" y="5912407"/>
            <a:ext cx="415636" cy="12224"/>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44" name="AutoShape 4"/>
          <p:cNvSpPr>
            <a:spLocks noChangeArrowheads="1"/>
          </p:cNvSpPr>
          <p:nvPr/>
        </p:nvSpPr>
        <p:spPr bwMode="auto">
          <a:xfrm>
            <a:off x="7382860" y="5450759"/>
            <a:ext cx="1345166" cy="703674"/>
          </a:xfrm>
          <a:prstGeom prst="roundRect">
            <a:avLst>
              <a:gd name="adj" fmla="val 16667"/>
            </a:avLst>
          </a:prstGeom>
          <a:gradFill rotWithShape="1">
            <a:gsLst>
              <a:gs pos="0">
                <a:srgbClr val="FFE895">
                  <a:gamma/>
                  <a:tint val="0"/>
                  <a:invGamma/>
                </a:srgbClr>
              </a:gs>
              <a:gs pos="100000">
                <a:srgbClr val="FFE895"/>
              </a:gs>
            </a:gsLst>
            <a:lin ang="5400000" scaled="1"/>
          </a:gradFill>
          <a:ln w="9525" algn="ctr">
            <a:solidFill>
              <a:srgbClr val="FFCE20"/>
            </a:solidFill>
            <a:round/>
            <a:headEnd/>
            <a:tailEnd/>
          </a:ln>
          <a:effectLst/>
        </p:spPr>
        <p:txBody>
          <a:bodyPr wrap="none" lIns="83111" tIns="41555" rIns="83111" bIns="41555" anchor="ctr"/>
          <a:lstStyle/>
          <a:p>
            <a:endParaRPr lang="en-US">
              <a:latin typeface="+mn-lt"/>
            </a:endParaRPr>
          </a:p>
        </p:txBody>
      </p:sp>
      <p:pic>
        <p:nvPicPr>
          <p:cNvPr id="45" name="Picture 199" descr="j0149723"/>
          <p:cNvPicPr>
            <a:picLocks noChangeAspect="1" noChangeArrowheads="1"/>
          </p:cNvPicPr>
          <p:nvPr/>
        </p:nvPicPr>
        <p:blipFill>
          <a:blip r:embed="rId3" cstate="screen"/>
          <a:srcRect/>
          <a:stretch>
            <a:fillRect/>
          </a:stretch>
        </p:blipFill>
        <p:spPr bwMode="auto">
          <a:xfrm>
            <a:off x="7623093" y="5525202"/>
            <a:ext cx="777628" cy="549254"/>
          </a:xfrm>
          <a:prstGeom prst="rect">
            <a:avLst/>
          </a:prstGeom>
          <a:ln>
            <a:noFill/>
          </a:ln>
          <a:effectLst>
            <a:outerShdw blurRad="292100" dist="139700" dir="2700000" algn="tl" rotWithShape="0">
              <a:srgbClr val="333333">
                <a:alpha val="65000"/>
              </a:srgbClr>
            </a:outerShdw>
          </a:effectLst>
        </p:spPr>
      </p:pic>
      <p:sp>
        <p:nvSpPr>
          <p:cNvPr id="46" name="Text Box 200"/>
          <p:cNvSpPr txBox="1">
            <a:spLocks noChangeArrowheads="1"/>
          </p:cNvSpPr>
          <p:nvPr/>
        </p:nvSpPr>
        <p:spPr bwMode="auto">
          <a:xfrm>
            <a:off x="7380313" y="5201797"/>
            <a:ext cx="1332976" cy="323127"/>
          </a:xfrm>
          <a:prstGeom prst="rect">
            <a:avLst/>
          </a:prstGeom>
          <a:noFill/>
          <a:ln w="12700">
            <a:noFill/>
            <a:miter lim="800000"/>
            <a:headEnd/>
            <a:tailEnd/>
          </a:ln>
          <a:effectLst/>
        </p:spPr>
        <p:txBody>
          <a:bodyPr wrap="none" lIns="91400" tIns="45701" rIns="91400" bIns="45701">
            <a:spAutoFit/>
          </a:bodyPr>
          <a:lstStyle/>
          <a:p>
            <a:r>
              <a:rPr lang="en-US" sz="1500" dirty="0" smtClean="0"/>
              <a:t> </a:t>
            </a:r>
            <a:r>
              <a:rPr lang="en-US" sz="1500" dirty="0" err="1" smtClean="0"/>
              <a:t>RADview</a:t>
            </a:r>
            <a:r>
              <a:rPr lang="en-US" sz="1500" dirty="0" smtClean="0"/>
              <a:t>-EMS</a:t>
            </a:r>
          </a:p>
        </p:txBody>
      </p:sp>
      <p:sp>
        <p:nvSpPr>
          <p:cNvPr id="54" name="TextBox 53"/>
          <p:cNvSpPr txBox="1"/>
          <p:nvPr/>
        </p:nvSpPr>
        <p:spPr>
          <a:xfrm>
            <a:off x="6444469" y="4117596"/>
            <a:ext cx="603434" cy="453262"/>
          </a:xfrm>
          <a:prstGeom prst="rect">
            <a:avLst/>
          </a:prstGeom>
          <a:noFill/>
        </p:spPr>
        <p:txBody>
          <a:bodyPr wrap="square" lIns="83111" tIns="41555" rIns="83111" bIns="41555" rtlCol="0">
            <a:spAutoFit/>
          </a:bodyPr>
          <a:lstStyle/>
          <a:p>
            <a:r>
              <a:rPr lang="en-US" sz="1200" dirty="0" smtClean="0"/>
              <a:t>Mobile Radio</a:t>
            </a:r>
            <a:endParaRPr lang="en-US" sz="1200" dirty="0"/>
          </a:p>
        </p:txBody>
      </p:sp>
      <p:grpSp>
        <p:nvGrpSpPr>
          <p:cNvPr id="2" name="Group 68"/>
          <p:cNvGrpSpPr/>
          <p:nvPr/>
        </p:nvGrpSpPr>
        <p:grpSpPr>
          <a:xfrm>
            <a:off x="6227356" y="3976992"/>
            <a:ext cx="1335490" cy="1876569"/>
            <a:chOff x="5494556" y="2752327"/>
            <a:chExt cx="1469039" cy="2064226"/>
          </a:xfrm>
        </p:grpSpPr>
        <p:pic>
          <p:nvPicPr>
            <p:cNvPr id="29" name="Picture 2" descr="etx-26_front2"/>
            <p:cNvPicPr>
              <a:picLocks noChangeAspect="1" noChangeArrowheads="1"/>
            </p:cNvPicPr>
            <p:nvPr/>
          </p:nvPicPr>
          <p:blipFill>
            <a:blip r:embed="rId4" cstate="screen"/>
            <a:srcRect/>
            <a:stretch>
              <a:fillRect/>
            </a:stretch>
          </p:blipFill>
          <p:spPr bwMode="auto">
            <a:xfrm>
              <a:off x="5658870" y="4251592"/>
              <a:ext cx="803886" cy="271464"/>
            </a:xfrm>
            <a:prstGeom prst="rect">
              <a:avLst/>
            </a:prstGeom>
            <a:noFill/>
            <a:ln w="9525">
              <a:noFill/>
              <a:miter lim="800000"/>
              <a:headEnd/>
              <a:tailEnd/>
            </a:ln>
          </p:spPr>
        </p:pic>
        <p:sp>
          <p:nvSpPr>
            <p:cNvPr id="30" name="TextBox 29"/>
            <p:cNvSpPr txBox="1"/>
            <p:nvPr/>
          </p:nvSpPr>
          <p:spPr>
            <a:xfrm>
              <a:off x="5571065" y="4528782"/>
              <a:ext cx="700088" cy="287771"/>
            </a:xfrm>
            <a:prstGeom prst="rect">
              <a:avLst/>
            </a:prstGeom>
            <a:noFill/>
          </p:spPr>
          <p:txBody>
            <a:bodyPr wrap="square" rtlCol="0">
              <a:spAutoFit/>
            </a:bodyPr>
            <a:lstStyle/>
            <a:p>
              <a:r>
                <a:rPr lang="en-US" sz="1100" dirty="0" smtClean="0"/>
                <a:t>ETX-26</a:t>
              </a:r>
              <a:endParaRPr lang="en-US" sz="1100" dirty="0"/>
            </a:p>
          </p:txBody>
        </p:sp>
        <p:grpSp>
          <p:nvGrpSpPr>
            <p:cNvPr id="3" name="Group 66"/>
            <p:cNvGrpSpPr/>
            <p:nvPr/>
          </p:nvGrpSpPr>
          <p:grpSpPr>
            <a:xfrm>
              <a:off x="5494556" y="2752327"/>
              <a:ext cx="1469039" cy="1511900"/>
              <a:chOff x="5506432" y="2776077"/>
              <a:chExt cx="1469039" cy="1511900"/>
            </a:xfrm>
          </p:grpSpPr>
          <p:sp>
            <p:nvSpPr>
              <p:cNvPr id="41" name="Freeform 69"/>
              <p:cNvSpPr>
                <a:spLocks/>
              </p:cNvSpPr>
              <p:nvPr/>
            </p:nvSpPr>
            <p:spPr bwMode="auto">
              <a:xfrm rot="18916388" flipV="1">
                <a:off x="6265046" y="3107119"/>
                <a:ext cx="710425" cy="59779"/>
              </a:xfrm>
              <a:custGeom>
                <a:avLst/>
                <a:gdLst>
                  <a:gd name="T0" fmla="*/ 0 w 678"/>
                  <a:gd name="T1" fmla="*/ 0 h 30"/>
                  <a:gd name="T2" fmla="*/ 2147483647 w 678"/>
                  <a:gd name="T3" fmla="*/ 0 h 30"/>
                  <a:gd name="T4" fmla="*/ 2147483647 w 678"/>
                  <a:gd name="T5" fmla="*/ 2147483647 h 30"/>
                  <a:gd name="T6" fmla="*/ 2147483647 w 678"/>
                  <a:gd name="T7" fmla="*/ 2147483647 h 30"/>
                  <a:gd name="T8" fmla="*/ 0 60000 65536"/>
                  <a:gd name="T9" fmla="*/ 0 60000 65536"/>
                  <a:gd name="T10" fmla="*/ 0 60000 65536"/>
                  <a:gd name="T11" fmla="*/ 0 60000 65536"/>
                  <a:gd name="T12" fmla="*/ 0 w 678"/>
                  <a:gd name="T13" fmla="*/ 0 h 30"/>
                  <a:gd name="T14" fmla="*/ 678 w 678"/>
                  <a:gd name="T15" fmla="*/ 30 h 30"/>
                </a:gdLst>
                <a:ahLst/>
                <a:cxnLst>
                  <a:cxn ang="T8">
                    <a:pos x="T0" y="T1"/>
                  </a:cxn>
                  <a:cxn ang="T9">
                    <a:pos x="T2" y="T3"/>
                  </a:cxn>
                  <a:cxn ang="T10">
                    <a:pos x="T4" y="T5"/>
                  </a:cxn>
                  <a:cxn ang="T11">
                    <a:pos x="T6" y="T7"/>
                  </a:cxn>
                </a:cxnLst>
                <a:rect l="T12" t="T13" r="T14" b="T15"/>
                <a:pathLst>
                  <a:path w="678" h="30">
                    <a:moveTo>
                      <a:pt x="0" y="0"/>
                    </a:moveTo>
                    <a:lnTo>
                      <a:pt x="444" y="0"/>
                    </a:lnTo>
                    <a:lnTo>
                      <a:pt x="174" y="30"/>
                    </a:lnTo>
                    <a:lnTo>
                      <a:pt x="678" y="30"/>
                    </a:lnTo>
                  </a:path>
                </a:pathLst>
              </a:custGeom>
              <a:noFill/>
              <a:ln w="12700">
                <a:solidFill>
                  <a:schemeClr val="tx1"/>
                </a:solidFill>
                <a:round/>
                <a:headEnd type="stealth" w="sm" len="lg"/>
                <a:tailEnd type="stealth" w="sm" len="lg"/>
              </a:ln>
            </p:spPr>
            <p:txBody>
              <a:bodyPr lIns="91422" tIns="45711" rIns="91422" bIns="45711"/>
              <a:lstStyle/>
              <a:p>
                <a:endParaRPr lang="en-US" sz="3600" dirty="0">
                  <a:cs typeface="Arial" pitchFamily="34" charset="0"/>
                </a:endParaRPr>
              </a:p>
            </p:txBody>
          </p:sp>
          <p:grpSp>
            <p:nvGrpSpPr>
              <p:cNvPr id="6" name="Group 55"/>
              <p:cNvGrpSpPr/>
              <p:nvPr/>
            </p:nvGrpSpPr>
            <p:grpSpPr>
              <a:xfrm>
                <a:off x="5640780" y="3404327"/>
                <a:ext cx="836793" cy="883650"/>
                <a:chOff x="7172696" y="2181169"/>
                <a:chExt cx="836793" cy="883650"/>
              </a:xfrm>
            </p:grpSpPr>
            <p:pic>
              <p:nvPicPr>
                <p:cNvPr id="26" name="Picture 65" descr="micro-wave-l"/>
                <p:cNvPicPr>
                  <a:picLocks noChangeAspect="1" noChangeArrowheads="1"/>
                </p:cNvPicPr>
                <p:nvPr/>
              </p:nvPicPr>
              <p:blipFill>
                <a:blip r:embed="rId5" cstate="screen"/>
                <a:srcRect l="37395"/>
                <a:stretch>
                  <a:fillRect/>
                </a:stretch>
              </p:blipFill>
              <p:spPr bwMode="auto">
                <a:xfrm>
                  <a:off x="7647709" y="2181169"/>
                  <a:ext cx="361780" cy="883649"/>
                </a:xfrm>
                <a:prstGeom prst="rect">
                  <a:avLst/>
                </a:prstGeom>
                <a:ln>
                  <a:noFill/>
                </a:ln>
                <a:effectLst>
                  <a:outerShdw blurRad="292100" dist="139700" dir="2700000" algn="tl" rotWithShape="0">
                    <a:srgbClr val="333333">
                      <a:alpha val="65000"/>
                    </a:srgbClr>
                  </a:outerShdw>
                </a:effectLst>
              </p:spPr>
            </p:pic>
            <p:pic>
              <p:nvPicPr>
                <p:cNvPr id="55" name="Picture 65" descr="micro-wave-l"/>
                <p:cNvPicPr>
                  <a:picLocks noChangeAspect="1" noChangeArrowheads="1"/>
                </p:cNvPicPr>
                <p:nvPr/>
              </p:nvPicPr>
              <p:blipFill>
                <a:blip r:embed="rId5" cstate="screen"/>
                <a:srcRect l="37395"/>
                <a:stretch>
                  <a:fillRect/>
                </a:stretch>
              </p:blipFill>
              <p:spPr bwMode="auto">
                <a:xfrm flipH="1">
                  <a:off x="7172696" y="2181170"/>
                  <a:ext cx="361780" cy="883649"/>
                </a:xfrm>
                <a:prstGeom prst="rect">
                  <a:avLst/>
                </a:prstGeom>
                <a:ln>
                  <a:noFill/>
                </a:ln>
                <a:effectLst>
                  <a:outerShdw blurRad="292100" dist="139700" dir="2700000" algn="tl" rotWithShape="0">
                    <a:srgbClr val="333333">
                      <a:alpha val="65000"/>
                    </a:srgbClr>
                  </a:outerShdw>
                </a:effectLst>
              </p:spPr>
            </p:pic>
          </p:grpSp>
          <p:sp>
            <p:nvSpPr>
              <p:cNvPr id="66" name="Freeform 69"/>
              <p:cNvSpPr>
                <a:spLocks/>
              </p:cNvSpPr>
              <p:nvPr/>
            </p:nvSpPr>
            <p:spPr bwMode="auto">
              <a:xfrm rot="13509194">
                <a:off x="5166198" y="3116311"/>
                <a:ext cx="726995" cy="46527"/>
              </a:xfrm>
              <a:custGeom>
                <a:avLst/>
                <a:gdLst>
                  <a:gd name="T0" fmla="*/ 0 w 678"/>
                  <a:gd name="T1" fmla="*/ 0 h 30"/>
                  <a:gd name="T2" fmla="*/ 2147483647 w 678"/>
                  <a:gd name="T3" fmla="*/ 0 h 30"/>
                  <a:gd name="T4" fmla="*/ 2147483647 w 678"/>
                  <a:gd name="T5" fmla="*/ 2147483647 h 30"/>
                  <a:gd name="T6" fmla="*/ 2147483647 w 678"/>
                  <a:gd name="T7" fmla="*/ 2147483647 h 30"/>
                  <a:gd name="T8" fmla="*/ 0 60000 65536"/>
                  <a:gd name="T9" fmla="*/ 0 60000 65536"/>
                  <a:gd name="T10" fmla="*/ 0 60000 65536"/>
                  <a:gd name="T11" fmla="*/ 0 60000 65536"/>
                  <a:gd name="T12" fmla="*/ 0 w 678"/>
                  <a:gd name="T13" fmla="*/ 0 h 30"/>
                  <a:gd name="T14" fmla="*/ 678 w 678"/>
                  <a:gd name="T15" fmla="*/ 30 h 30"/>
                </a:gdLst>
                <a:ahLst/>
                <a:cxnLst>
                  <a:cxn ang="T8">
                    <a:pos x="T0" y="T1"/>
                  </a:cxn>
                  <a:cxn ang="T9">
                    <a:pos x="T2" y="T3"/>
                  </a:cxn>
                  <a:cxn ang="T10">
                    <a:pos x="T4" y="T5"/>
                  </a:cxn>
                  <a:cxn ang="T11">
                    <a:pos x="T6" y="T7"/>
                  </a:cxn>
                </a:cxnLst>
                <a:rect l="T12" t="T13" r="T14" b="T15"/>
                <a:pathLst>
                  <a:path w="678" h="30">
                    <a:moveTo>
                      <a:pt x="0" y="0"/>
                    </a:moveTo>
                    <a:lnTo>
                      <a:pt x="444" y="0"/>
                    </a:lnTo>
                    <a:lnTo>
                      <a:pt x="174" y="30"/>
                    </a:lnTo>
                    <a:lnTo>
                      <a:pt x="678" y="30"/>
                    </a:lnTo>
                  </a:path>
                </a:pathLst>
              </a:custGeom>
              <a:noFill/>
              <a:ln w="12700">
                <a:solidFill>
                  <a:schemeClr val="tx1"/>
                </a:solidFill>
                <a:round/>
                <a:headEnd type="stealth" w="sm" len="lg"/>
                <a:tailEnd type="stealth" w="sm" len="lg"/>
              </a:ln>
            </p:spPr>
            <p:txBody>
              <a:bodyPr lIns="91422" tIns="45711" rIns="91422" bIns="45711"/>
              <a:lstStyle/>
              <a:p>
                <a:endParaRPr lang="en-US" sz="3600" dirty="0">
                  <a:cs typeface="Arial" pitchFamily="34" charset="0"/>
                </a:endParaRPr>
              </a:p>
            </p:txBody>
          </p:sp>
        </p:grpSp>
      </p:grpSp>
      <p:grpSp>
        <p:nvGrpSpPr>
          <p:cNvPr id="7" name="Group 80"/>
          <p:cNvGrpSpPr/>
          <p:nvPr/>
        </p:nvGrpSpPr>
        <p:grpSpPr>
          <a:xfrm>
            <a:off x="4672769" y="3966197"/>
            <a:ext cx="1335490" cy="1876569"/>
            <a:chOff x="5494556" y="2752327"/>
            <a:chExt cx="1469039" cy="2064226"/>
          </a:xfrm>
        </p:grpSpPr>
        <p:pic>
          <p:nvPicPr>
            <p:cNvPr id="82" name="Picture 2" descr="etx-26_front2"/>
            <p:cNvPicPr>
              <a:picLocks noChangeAspect="1" noChangeArrowheads="1"/>
            </p:cNvPicPr>
            <p:nvPr/>
          </p:nvPicPr>
          <p:blipFill>
            <a:blip r:embed="rId4" cstate="screen"/>
            <a:srcRect/>
            <a:stretch>
              <a:fillRect/>
            </a:stretch>
          </p:blipFill>
          <p:spPr bwMode="auto">
            <a:xfrm>
              <a:off x="5658870" y="4251592"/>
              <a:ext cx="803886" cy="271464"/>
            </a:xfrm>
            <a:prstGeom prst="rect">
              <a:avLst/>
            </a:prstGeom>
            <a:noFill/>
            <a:ln w="9525">
              <a:noFill/>
              <a:miter lim="800000"/>
              <a:headEnd/>
              <a:tailEnd/>
            </a:ln>
          </p:spPr>
        </p:pic>
        <p:sp>
          <p:nvSpPr>
            <p:cNvPr id="83" name="TextBox 82"/>
            <p:cNvSpPr txBox="1"/>
            <p:nvPr/>
          </p:nvSpPr>
          <p:spPr>
            <a:xfrm>
              <a:off x="5571065" y="4528782"/>
              <a:ext cx="700088" cy="287771"/>
            </a:xfrm>
            <a:prstGeom prst="rect">
              <a:avLst/>
            </a:prstGeom>
            <a:noFill/>
          </p:spPr>
          <p:txBody>
            <a:bodyPr wrap="square" rtlCol="0">
              <a:spAutoFit/>
            </a:bodyPr>
            <a:lstStyle/>
            <a:p>
              <a:r>
                <a:rPr lang="en-US" sz="1100" dirty="0" smtClean="0"/>
                <a:t>ETX-26</a:t>
              </a:r>
              <a:endParaRPr lang="en-US" sz="1100" dirty="0"/>
            </a:p>
          </p:txBody>
        </p:sp>
        <p:grpSp>
          <p:nvGrpSpPr>
            <p:cNvPr id="8" name="Group 83"/>
            <p:cNvGrpSpPr/>
            <p:nvPr/>
          </p:nvGrpSpPr>
          <p:grpSpPr>
            <a:xfrm>
              <a:off x="5494556" y="2752327"/>
              <a:ext cx="1469039" cy="1511900"/>
              <a:chOff x="5506432" y="2776077"/>
              <a:chExt cx="1469039" cy="1511900"/>
            </a:xfrm>
          </p:grpSpPr>
          <p:sp>
            <p:nvSpPr>
              <p:cNvPr id="85" name="Freeform 69"/>
              <p:cNvSpPr>
                <a:spLocks/>
              </p:cNvSpPr>
              <p:nvPr/>
            </p:nvSpPr>
            <p:spPr bwMode="auto">
              <a:xfrm rot="18916388" flipV="1">
                <a:off x="6265046" y="3107119"/>
                <a:ext cx="710425" cy="59779"/>
              </a:xfrm>
              <a:custGeom>
                <a:avLst/>
                <a:gdLst>
                  <a:gd name="T0" fmla="*/ 0 w 678"/>
                  <a:gd name="T1" fmla="*/ 0 h 30"/>
                  <a:gd name="T2" fmla="*/ 2147483647 w 678"/>
                  <a:gd name="T3" fmla="*/ 0 h 30"/>
                  <a:gd name="T4" fmla="*/ 2147483647 w 678"/>
                  <a:gd name="T5" fmla="*/ 2147483647 h 30"/>
                  <a:gd name="T6" fmla="*/ 2147483647 w 678"/>
                  <a:gd name="T7" fmla="*/ 2147483647 h 30"/>
                  <a:gd name="T8" fmla="*/ 0 60000 65536"/>
                  <a:gd name="T9" fmla="*/ 0 60000 65536"/>
                  <a:gd name="T10" fmla="*/ 0 60000 65536"/>
                  <a:gd name="T11" fmla="*/ 0 60000 65536"/>
                  <a:gd name="T12" fmla="*/ 0 w 678"/>
                  <a:gd name="T13" fmla="*/ 0 h 30"/>
                  <a:gd name="T14" fmla="*/ 678 w 678"/>
                  <a:gd name="T15" fmla="*/ 30 h 30"/>
                </a:gdLst>
                <a:ahLst/>
                <a:cxnLst>
                  <a:cxn ang="T8">
                    <a:pos x="T0" y="T1"/>
                  </a:cxn>
                  <a:cxn ang="T9">
                    <a:pos x="T2" y="T3"/>
                  </a:cxn>
                  <a:cxn ang="T10">
                    <a:pos x="T4" y="T5"/>
                  </a:cxn>
                  <a:cxn ang="T11">
                    <a:pos x="T6" y="T7"/>
                  </a:cxn>
                </a:cxnLst>
                <a:rect l="T12" t="T13" r="T14" b="T15"/>
                <a:pathLst>
                  <a:path w="678" h="30">
                    <a:moveTo>
                      <a:pt x="0" y="0"/>
                    </a:moveTo>
                    <a:lnTo>
                      <a:pt x="444" y="0"/>
                    </a:lnTo>
                    <a:lnTo>
                      <a:pt x="174" y="30"/>
                    </a:lnTo>
                    <a:lnTo>
                      <a:pt x="678" y="30"/>
                    </a:lnTo>
                  </a:path>
                </a:pathLst>
              </a:custGeom>
              <a:noFill/>
              <a:ln w="12700">
                <a:solidFill>
                  <a:schemeClr val="tx1"/>
                </a:solidFill>
                <a:round/>
                <a:headEnd type="stealth" w="sm" len="lg"/>
                <a:tailEnd type="stealth" w="sm" len="lg"/>
              </a:ln>
            </p:spPr>
            <p:txBody>
              <a:bodyPr lIns="91422" tIns="45711" rIns="91422" bIns="45711"/>
              <a:lstStyle/>
              <a:p>
                <a:endParaRPr lang="en-US" sz="3600" dirty="0">
                  <a:cs typeface="Arial" pitchFamily="34" charset="0"/>
                </a:endParaRPr>
              </a:p>
            </p:txBody>
          </p:sp>
          <p:grpSp>
            <p:nvGrpSpPr>
              <p:cNvPr id="9" name="Group 85"/>
              <p:cNvGrpSpPr/>
              <p:nvPr/>
            </p:nvGrpSpPr>
            <p:grpSpPr>
              <a:xfrm>
                <a:off x="5640780" y="3404327"/>
                <a:ext cx="836793" cy="883650"/>
                <a:chOff x="7172696" y="2181169"/>
                <a:chExt cx="836793" cy="883650"/>
              </a:xfrm>
            </p:grpSpPr>
            <p:pic>
              <p:nvPicPr>
                <p:cNvPr id="88" name="Picture 65" descr="micro-wave-l"/>
                <p:cNvPicPr>
                  <a:picLocks noChangeAspect="1" noChangeArrowheads="1"/>
                </p:cNvPicPr>
                <p:nvPr/>
              </p:nvPicPr>
              <p:blipFill>
                <a:blip r:embed="rId5" cstate="screen"/>
                <a:srcRect l="37395"/>
                <a:stretch>
                  <a:fillRect/>
                </a:stretch>
              </p:blipFill>
              <p:spPr bwMode="auto">
                <a:xfrm>
                  <a:off x="7647709" y="2181169"/>
                  <a:ext cx="361780" cy="883649"/>
                </a:xfrm>
                <a:prstGeom prst="rect">
                  <a:avLst/>
                </a:prstGeom>
                <a:ln>
                  <a:noFill/>
                </a:ln>
                <a:effectLst>
                  <a:outerShdw blurRad="292100" dist="139700" dir="2700000" algn="tl" rotWithShape="0">
                    <a:srgbClr val="333333">
                      <a:alpha val="65000"/>
                    </a:srgbClr>
                  </a:outerShdw>
                </a:effectLst>
              </p:spPr>
            </p:pic>
            <p:pic>
              <p:nvPicPr>
                <p:cNvPr id="89" name="Picture 65" descr="micro-wave-l"/>
                <p:cNvPicPr>
                  <a:picLocks noChangeAspect="1" noChangeArrowheads="1"/>
                </p:cNvPicPr>
                <p:nvPr/>
              </p:nvPicPr>
              <p:blipFill>
                <a:blip r:embed="rId5" cstate="screen"/>
                <a:srcRect l="37395"/>
                <a:stretch>
                  <a:fillRect/>
                </a:stretch>
              </p:blipFill>
              <p:spPr bwMode="auto">
                <a:xfrm flipH="1">
                  <a:off x="7172696" y="2181170"/>
                  <a:ext cx="361780" cy="883649"/>
                </a:xfrm>
                <a:prstGeom prst="rect">
                  <a:avLst/>
                </a:prstGeom>
                <a:ln>
                  <a:noFill/>
                </a:ln>
                <a:effectLst>
                  <a:outerShdw blurRad="292100" dist="139700" dir="2700000" algn="tl" rotWithShape="0">
                    <a:srgbClr val="333333">
                      <a:alpha val="65000"/>
                    </a:srgbClr>
                  </a:outerShdw>
                </a:effectLst>
              </p:spPr>
            </p:pic>
          </p:grpSp>
          <p:sp>
            <p:nvSpPr>
              <p:cNvPr id="87" name="Freeform 69"/>
              <p:cNvSpPr>
                <a:spLocks/>
              </p:cNvSpPr>
              <p:nvPr/>
            </p:nvSpPr>
            <p:spPr bwMode="auto">
              <a:xfrm rot="13509194">
                <a:off x="5166198" y="3116311"/>
                <a:ext cx="726995" cy="46527"/>
              </a:xfrm>
              <a:custGeom>
                <a:avLst/>
                <a:gdLst>
                  <a:gd name="T0" fmla="*/ 0 w 678"/>
                  <a:gd name="T1" fmla="*/ 0 h 30"/>
                  <a:gd name="T2" fmla="*/ 2147483647 w 678"/>
                  <a:gd name="T3" fmla="*/ 0 h 30"/>
                  <a:gd name="T4" fmla="*/ 2147483647 w 678"/>
                  <a:gd name="T5" fmla="*/ 2147483647 h 30"/>
                  <a:gd name="T6" fmla="*/ 2147483647 w 678"/>
                  <a:gd name="T7" fmla="*/ 2147483647 h 30"/>
                  <a:gd name="T8" fmla="*/ 0 60000 65536"/>
                  <a:gd name="T9" fmla="*/ 0 60000 65536"/>
                  <a:gd name="T10" fmla="*/ 0 60000 65536"/>
                  <a:gd name="T11" fmla="*/ 0 60000 65536"/>
                  <a:gd name="T12" fmla="*/ 0 w 678"/>
                  <a:gd name="T13" fmla="*/ 0 h 30"/>
                  <a:gd name="T14" fmla="*/ 678 w 678"/>
                  <a:gd name="T15" fmla="*/ 30 h 30"/>
                </a:gdLst>
                <a:ahLst/>
                <a:cxnLst>
                  <a:cxn ang="T8">
                    <a:pos x="T0" y="T1"/>
                  </a:cxn>
                  <a:cxn ang="T9">
                    <a:pos x="T2" y="T3"/>
                  </a:cxn>
                  <a:cxn ang="T10">
                    <a:pos x="T4" y="T5"/>
                  </a:cxn>
                  <a:cxn ang="T11">
                    <a:pos x="T6" y="T7"/>
                  </a:cxn>
                </a:cxnLst>
                <a:rect l="T12" t="T13" r="T14" b="T15"/>
                <a:pathLst>
                  <a:path w="678" h="30">
                    <a:moveTo>
                      <a:pt x="0" y="0"/>
                    </a:moveTo>
                    <a:lnTo>
                      <a:pt x="444" y="0"/>
                    </a:lnTo>
                    <a:lnTo>
                      <a:pt x="174" y="30"/>
                    </a:lnTo>
                    <a:lnTo>
                      <a:pt x="678" y="30"/>
                    </a:lnTo>
                  </a:path>
                </a:pathLst>
              </a:custGeom>
              <a:noFill/>
              <a:ln w="12700">
                <a:solidFill>
                  <a:schemeClr val="tx1"/>
                </a:solidFill>
                <a:round/>
                <a:headEnd type="stealth" w="sm" len="lg"/>
                <a:tailEnd type="stealth" w="sm" len="lg"/>
              </a:ln>
            </p:spPr>
            <p:txBody>
              <a:bodyPr lIns="91422" tIns="45711" rIns="91422" bIns="45711"/>
              <a:lstStyle/>
              <a:p>
                <a:endParaRPr lang="en-US" sz="3600" dirty="0">
                  <a:cs typeface="Arial" pitchFamily="34" charset="0"/>
                </a:endParaRPr>
              </a:p>
            </p:txBody>
          </p:sp>
        </p:grpSp>
      </p:grpSp>
      <p:grpSp>
        <p:nvGrpSpPr>
          <p:cNvPr id="10" name="Group 89"/>
          <p:cNvGrpSpPr/>
          <p:nvPr/>
        </p:nvGrpSpPr>
        <p:grpSpPr>
          <a:xfrm>
            <a:off x="2891473" y="3987789"/>
            <a:ext cx="1335490" cy="1876569"/>
            <a:chOff x="5494556" y="2752327"/>
            <a:chExt cx="1469039" cy="2064226"/>
          </a:xfrm>
        </p:grpSpPr>
        <p:pic>
          <p:nvPicPr>
            <p:cNvPr id="91" name="Picture 2" descr="etx-26_front2"/>
            <p:cNvPicPr>
              <a:picLocks noChangeAspect="1" noChangeArrowheads="1"/>
            </p:cNvPicPr>
            <p:nvPr/>
          </p:nvPicPr>
          <p:blipFill>
            <a:blip r:embed="rId4" cstate="screen"/>
            <a:srcRect/>
            <a:stretch>
              <a:fillRect/>
            </a:stretch>
          </p:blipFill>
          <p:spPr bwMode="auto">
            <a:xfrm>
              <a:off x="5658870" y="4251592"/>
              <a:ext cx="803886" cy="271464"/>
            </a:xfrm>
            <a:prstGeom prst="rect">
              <a:avLst/>
            </a:prstGeom>
            <a:noFill/>
            <a:ln w="9525">
              <a:noFill/>
              <a:miter lim="800000"/>
              <a:headEnd/>
              <a:tailEnd/>
            </a:ln>
          </p:spPr>
        </p:pic>
        <p:sp>
          <p:nvSpPr>
            <p:cNvPr id="92" name="TextBox 91"/>
            <p:cNvSpPr txBox="1"/>
            <p:nvPr/>
          </p:nvSpPr>
          <p:spPr>
            <a:xfrm>
              <a:off x="5571065" y="4528782"/>
              <a:ext cx="700088" cy="287771"/>
            </a:xfrm>
            <a:prstGeom prst="rect">
              <a:avLst/>
            </a:prstGeom>
            <a:noFill/>
          </p:spPr>
          <p:txBody>
            <a:bodyPr wrap="square" rtlCol="0">
              <a:spAutoFit/>
            </a:bodyPr>
            <a:lstStyle/>
            <a:p>
              <a:r>
                <a:rPr lang="en-US" sz="1100" dirty="0" smtClean="0"/>
                <a:t>ETX-26</a:t>
              </a:r>
              <a:endParaRPr lang="en-US" sz="1100" dirty="0"/>
            </a:p>
          </p:txBody>
        </p:sp>
        <p:grpSp>
          <p:nvGrpSpPr>
            <p:cNvPr id="11" name="Group 92"/>
            <p:cNvGrpSpPr/>
            <p:nvPr/>
          </p:nvGrpSpPr>
          <p:grpSpPr>
            <a:xfrm>
              <a:off x="5494556" y="2752327"/>
              <a:ext cx="1469039" cy="1511900"/>
              <a:chOff x="5506432" y="2776077"/>
              <a:chExt cx="1469039" cy="1511900"/>
            </a:xfrm>
          </p:grpSpPr>
          <p:sp>
            <p:nvSpPr>
              <p:cNvPr id="94" name="Freeform 69"/>
              <p:cNvSpPr>
                <a:spLocks/>
              </p:cNvSpPr>
              <p:nvPr/>
            </p:nvSpPr>
            <p:spPr bwMode="auto">
              <a:xfrm rot="18916388" flipV="1">
                <a:off x="6265046" y="3107119"/>
                <a:ext cx="710425" cy="59779"/>
              </a:xfrm>
              <a:custGeom>
                <a:avLst/>
                <a:gdLst>
                  <a:gd name="T0" fmla="*/ 0 w 678"/>
                  <a:gd name="T1" fmla="*/ 0 h 30"/>
                  <a:gd name="T2" fmla="*/ 2147483647 w 678"/>
                  <a:gd name="T3" fmla="*/ 0 h 30"/>
                  <a:gd name="T4" fmla="*/ 2147483647 w 678"/>
                  <a:gd name="T5" fmla="*/ 2147483647 h 30"/>
                  <a:gd name="T6" fmla="*/ 2147483647 w 678"/>
                  <a:gd name="T7" fmla="*/ 2147483647 h 30"/>
                  <a:gd name="T8" fmla="*/ 0 60000 65536"/>
                  <a:gd name="T9" fmla="*/ 0 60000 65536"/>
                  <a:gd name="T10" fmla="*/ 0 60000 65536"/>
                  <a:gd name="T11" fmla="*/ 0 60000 65536"/>
                  <a:gd name="T12" fmla="*/ 0 w 678"/>
                  <a:gd name="T13" fmla="*/ 0 h 30"/>
                  <a:gd name="T14" fmla="*/ 678 w 678"/>
                  <a:gd name="T15" fmla="*/ 30 h 30"/>
                </a:gdLst>
                <a:ahLst/>
                <a:cxnLst>
                  <a:cxn ang="T8">
                    <a:pos x="T0" y="T1"/>
                  </a:cxn>
                  <a:cxn ang="T9">
                    <a:pos x="T2" y="T3"/>
                  </a:cxn>
                  <a:cxn ang="T10">
                    <a:pos x="T4" y="T5"/>
                  </a:cxn>
                  <a:cxn ang="T11">
                    <a:pos x="T6" y="T7"/>
                  </a:cxn>
                </a:cxnLst>
                <a:rect l="T12" t="T13" r="T14" b="T15"/>
                <a:pathLst>
                  <a:path w="678" h="30">
                    <a:moveTo>
                      <a:pt x="0" y="0"/>
                    </a:moveTo>
                    <a:lnTo>
                      <a:pt x="444" y="0"/>
                    </a:lnTo>
                    <a:lnTo>
                      <a:pt x="174" y="30"/>
                    </a:lnTo>
                    <a:lnTo>
                      <a:pt x="678" y="30"/>
                    </a:lnTo>
                  </a:path>
                </a:pathLst>
              </a:custGeom>
              <a:noFill/>
              <a:ln w="12700">
                <a:solidFill>
                  <a:schemeClr val="tx1"/>
                </a:solidFill>
                <a:round/>
                <a:headEnd type="stealth" w="sm" len="lg"/>
                <a:tailEnd type="stealth" w="sm" len="lg"/>
              </a:ln>
            </p:spPr>
            <p:txBody>
              <a:bodyPr lIns="91422" tIns="45711" rIns="91422" bIns="45711"/>
              <a:lstStyle/>
              <a:p>
                <a:endParaRPr lang="en-US" sz="3600" dirty="0">
                  <a:cs typeface="Arial" pitchFamily="34" charset="0"/>
                </a:endParaRPr>
              </a:p>
            </p:txBody>
          </p:sp>
          <p:grpSp>
            <p:nvGrpSpPr>
              <p:cNvPr id="12" name="Group 94"/>
              <p:cNvGrpSpPr/>
              <p:nvPr/>
            </p:nvGrpSpPr>
            <p:grpSpPr>
              <a:xfrm>
                <a:off x="5640780" y="3404327"/>
                <a:ext cx="836793" cy="883650"/>
                <a:chOff x="7172696" y="2181169"/>
                <a:chExt cx="836793" cy="883650"/>
              </a:xfrm>
            </p:grpSpPr>
            <p:pic>
              <p:nvPicPr>
                <p:cNvPr id="97" name="Picture 65" descr="micro-wave-l"/>
                <p:cNvPicPr>
                  <a:picLocks noChangeAspect="1" noChangeArrowheads="1"/>
                </p:cNvPicPr>
                <p:nvPr/>
              </p:nvPicPr>
              <p:blipFill>
                <a:blip r:embed="rId5" cstate="screen"/>
                <a:srcRect l="37395"/>
                <a:stretch>
                  <a:fillRect/>
                </a:stretch>
              </p:blipFill>
              <p:spPr bwMode="auto">
                <a:xfrm>
                  <a:off x="7647709" y="2181169"/>
                  <a:ext cx="361780" cy="883649"/>
                </a:xfrm>
                <a:prstGeom prst="rect">
                  <a:avLst/>
                </a:prstGeom>
                <a:ln>
                  <a:noFill/>
                </a:ln>
                <a:effectLst>
                  <a:outerShdw blurRad="292100" dist="139700" dir="2700000" algn="tl" rotWithShape="0">
                    <a:srgbClr val="333333">
                      <a:alpha val="65000"/>
                    </a:srgbClr>
                  </a:outerShdw>
                </a:effectLst>
              </p:spPr>
            </p:pic>
            <p:pic>
              <p:nvPicPr>
                <p:cNvPr id="98" name="Picture 65" descr="micro-wave-l"/>
                <p:cNvPicPr>
                  <a:picLocks noChangeAspect="1" noChangeArrowheads="1"/>
                </p:cNvPicPr>
                <p:nvPr/>
              </p:nvPicPr>
              <p:blipFill>
                <a:blip r:embed="rId5" cstate="screen"/>
                <a:srcRect l="37395"/>
                <a:stretch>
                  <a:fillRect/>
                </a:stretch>
              </p:blipFill>
              <p:spPr bwMode="auto">
                <a:xfrm flipH="1">
                  <a:off x="7172696" y="2181170"/>
                  <a:ext cx="361780" cy="883649"/>
                </a:xfrm>
                <a:prstGeom prst="rect">
                  <a:avLst/>
                </a:prstGeom>
                <a:ln>
                  <a:noFill/>
                </a:ln>
                <a:effectLst>
                  <a:outerShdw blurRad="292100" dist="139700" dir="2700000" algn="tl" rotWithShape="0">
                    <a:srgbClr val="333333">
                      <a:alpha val="65000"/>
                    </a:srgbClr>
                  </a:outerShdw>
                </a:effectLst>
              </p:spPr>
            </p:pic>
          </p:grpSp>
          <p:sp>
            <p:nvSpPr>
              <p:cNvPr id="96" name="Freeform 69"/>
              <p:cNvSpPr>
                <a:spLocks/>
              </p:cNvSpPr>
              <p:nvPr/>
            </p:nvSpPr>
            <p:spPr bwMode="auto">
              <a:xfrm rot="13509194">
                <a:off x="5166198" y="3116311"/>
                <a:ext cx="726995" cy="46527"/>
              </a:xfrm>
              <a:custGeom>
                <a:avLst/>
                <a:gdLst>
                  <a:gd name="T0" fmla="*/ 0 w 678"/>
                  <a:gd name="T1" fmla="*/ 0 h 30"/>
                  <a:gd name="T2" fmla="*/ 2147483647 w 678"/>
                  <a:gd name="T3" fmla="*/ 0 h 30"/>
                  <a:gd name="T4" fmla="*/ 2147483647 w 678"/>
                  <a:gd name="T5" fmla="*/ 2147483647 h 30"/>
                  <a:gd name="T6" fmla="*/ 2147483647 w 678"/>
                  <a:gd name="T7" fmla="*/ 2147483647 h 30"/>
                  <a:gd name="T8" fmla="*/ 0 60000 65536"/>
                  <a:gd name="T9" fmla="*/ 0 60000 65536"/>
                  <a:gd name="T10" fmla="*/ 0 60000 65536"/>
                  <a:gd name="T11" fmla="*/ 0 60000 65536"/>
                  <a:gd name="T12" fmla="*/ 0 w 678"/>
                  <a:gd name="T13" fmla="*/ 0 h 30"/>
                  <a:gd name="T14" fmla="*/ 678 w 678"/>
                  <a:gd name="T15" fmla="*/ 30 h 30"/>
                </a:gdLst>
                <a:ahLst/>
                <a:cxnLst>
                  <a:cxn ang="T8">
                    <a:pos x="T0" y="T1"/>
                  </a:cxn>
                  <a:cxn ang="T9">
                    <a:pos x="T2" y="T3"/>
                  </a:cxn>
                  <a:cxn ang="T10">
                    <a:pos x="T4" y="T5"/>
                  </a:cxn>
                  <a:cxn ang="T11">
                    <a:pos x="T6" y="T7"/>
                  </a:cxn>
                </a:cxnLst>
                <a:rect l="T12" t="T13" r="T14" b="T15"/>
                <a:pathLst>
                  <a:path w="678" h="30">
                    <a:moveTo>
                      <a:pt x="0" y="0"/>
                    </a:moveTo>
                    <a:lnTo>
                      <a:pt x="444" y="0"/>
                    </a:lnTo>
                    <a:lnTo>
                      <a:pt x="174" y="30"/>
                    </a:lnTo>
                    <a:lnTo>
                      <a:pt x="678" y="30"/>
                    </a:lnTo>
                  </a:path>
                </a:pathLst>
              </a:custGeom>
              <a:noFill/>
              <a:ln w="12700">
                <a:solidFill>
                  <a:schemeClr val="tx1"/>
                </a:solidFill>
                <a:round/>
                <a:headEnd type="stealth" w="sm" len="lg"/>
                <a:tailEnd type="stealth" w="sm" len="lg"/>
              </a:ln>
            </p:spPr>
            <p:txBody>
              <a:bodyPr lIns="91422" tIns="45711" rIns="91422" bIns="45711"/>
              <a:lstStyle/>
              <a:p>
                <a:endParaRPr lang="en-US" sz="3600" dirty="0">
                  <a:cs typeface="Arial" pitchFamily="34" charset="0"/>
                </a:endParaRPr>
              </a:p>
            </p:txBody>
          </p:sp>
        </p:grpSp>
      </p:grpSp>
      <p:grpSp>
        <p:nvGrpSpPr>
          <p:cNvPr id="13" name="Group 98"/>
          <p:cNvGrpSpPr/>
          <p:nvPr/>
        </p:nvGrpSpPr>
        <p:grpSpPr>
          <a:xfrm>
            <a:off x="829480" y="3998585"/>
            <a:ext cx="1335490" cy="1876569"/>
            <a:chOff x="5494556" y="2752327"/>
            <a:chExt cx="1469039" cy="2064226"/>
          </a:xfrm>
        </p:grpSpPr>
        <p:pic>
          <p:nvPicPr>
            <p:cNvPr id="100" name="Picture 2" descr="etx-26_front2"/>
            <p:cNvPicPr>
              <a:picLocks noChangeAspect="1" noChangeArrowheads="1"/>
            </p:cNvPicPr>
            <p:nvPr/>
          </p:nvPicPr>
          <p:blipFill>
            <a:blip r:embed="rId4" cstate="screen"/>
            <a:srcRect/>
            <a:stretch>
              <a:fillRect/>
            </a:stretch>
          </p:blipFill>
          <p:spPr bwMode="auto">
            <a:xfrm>
              <a:off x="5658870" y="4251592"/>
              <a:ext cx="803886" cy="271464"/>
            </a:xfrm>
            <a:prstGeom prst="rect">
              <a:avLst/>
            </a:prstGeom>
            <a:noFill/>
            <a:ln w="9525">
              <a:noFill/>
              <a:miter lim="800000"/>
              <a:headEnd/>
              <a:tailEnd/>
            </a:ln>
          </p:spPr>
        </p:pic>
        <p:sp>
          <p:nvSpPr>
            <p:cNvPr id="101" name="TextBox 100"/>
            <p:cNvSpPr txBox="1"/>
            <p:nvPr/>
          </p:nvSpPr>
          <p:spPr>
            <a:xfrm>
              <a:off x="5571065" y="4528782"/>
              <a:ext cx="700088" cy="287771"/>
            </a:xfrm>
            <a:prstGeom prst="rect">
              <a:avLst/>
            </a:prstGeom>
            <a:noFill/>
          </p:spPr>
          <p:txBody>
            <a:bodyPr wrap="square" rtlCol="0">
              <a:spAutoFit/>
            </a:bodyPr>
            <a:lstStyle/>
            <a:p>
              <a:r>
                <a:rPr lang="en-US" sz="1100" dirty="0" smtClean="0"/>
                <a:t>ETX-26</a:t>
              </a:r>
              <a:endParaRPr lang="en-US" sz="1100" dirty="0"/>
            </a:p>
          </p:txBody>
        </p:sp>
        <p:grpSp>
          <p:nvGrpSpPr>
            <p:cNvPr id="14" name="Group 101"/>
            <p:cNvGrpSpPr/>
            <p:nvPr/>
          </p:nvGrpSpPr>
          <p:grpSpPr>
            <a:xfrm>
              <a:off x="5494556" y="2752327"/>
              <a:ext cx="1469039" cy="1511900"/>
              <a:chOff x="5506432" y="2776077"/>
              <a:chExt cx="1469039" cy="1511900"/>
            </a:xfrm>
          </p:grpSpPr>
          <p:sp>
            <p:nvSpPr>
              <p:cNvPr id="103" name="Freeform 69"/>
              <p:cNvSpPr>
                <a:spLocks/>
              </p:cNvSpPr>
              <p:nvPr/>
            </p:nvSpPr>
            <p:spPr bwMode="auto">
              <a:xfrm rot="18916388" flipV="1">
                <a:off x="6265046" y="3107119"/>
                <a:ext cx="710425" cy="59779"/>
              </a:xfrm>
              <a:custGeom>
                <a:avLst/>
                <a:gdLst>
                  <a:gd name="T0" fmla="*/ 0 w 678"/>
                  <a:gd name="T1" fmla="*/ 0 h 30"/>
                  <a:gd name="T2" fmla="*/ 2147483647 w 678"/>
                  <a:gd name="T3" fmla="*/ 0 h 30"/>
                  <a:gd name="T4" fmla="*/ 2147483647 w 678"/>
                  <a:gd name="T5" fmla="*/ 2147483647 h 30"/>
                  <a:gd name="T6" fmla="*/ 2147483647 w 678"/>
                  <a:gd name="T7" fmla="*/ 2147483647 h 30"/>
                  <a:gd name="T8" fmla="*/ 0 60000 65536"/>
                  <a:gd name="T9" fmla="*/ 0 60000 65536"/>
                  <a:gd name="T10" fmla="*/ 0 60000 65536"/>
                  <a:gd name="T11" fmla="*/ 0 60000 65536"/>
                  <a:gd name="T12" fmla="*/ 0 w 678"/>
                  <a:gd name="T13" fmla="*/ 0 h 30"/>
                  <a:gd name="T14" fmla="*/ 678 w 678"/>
                  <a:gd name="T15" fmla="*/ 30 h 30"/>
                </a:gdLst>
                <a:ahLst/>
                <a:cxnLst>
                  <a:cxn ang="T8">
                    <a:pos x="T0" y="T1"/>
                  </a:cxn>
                  <a:cxn ang="T9">
                    <a:pos x="T2" y="T3"/>
                  </a:cxn>
                  <a:cxn ang="T10">
                    <a:pos x="T4" y="T5"/>
                  </a:cxn>
                  <a:cxn ang="T11">
                    <a:pos x="T6" y="T7"/>
                  </a:cxn>
                </a:cxnLst>
                <a:rect l="T12" t="T13" r="T14" b="T15"/>
                <a:pathLst>
                  <a:path w="678" h="30">
                    <a:moveTo>
                      <a:pt x="0" y="0"/>
                    </a:moveTo>
                    <a:lnTo>
                      <a:pt x="444" y="0"/>
                    </a:lnTo>
                    <a:lnTo>
                      <a:pt x="174" y="30"/>
                    </a:lnTo>
                    <a:lnTo>
                      <a:pt x="678" y="30"/>
                    </a:lnTo>
                  </a:path>
                </a:pathLst>
              </a:custGeom>
              <a:noFill/>
              <a:ln w="12700">
                <a:solidFill>
                  <a:schemeClr val="tx1"/>
                </a:solidFill>
                <a:round/>
                <a:headEnd type="stealth" w="sm" len="lg"/>
                <a:tailEnd type="stealth" w="sm" len="lg"/>
              </a:ln>
            </p:spPr>
            <p:txBody>
              <a:bodyPr lIns="91422" tIns="45711" rIns="91422" bIns="45711"/>
              <a:lstStyle/>
              <a:p>
                <a:endParaRPr lang="en-US" sz="3600" dirty="0">
                  <a:cs typeface="Arial" pitchFamily="34" charset="0"/>
                </a:endParaRPr>
              </a:p>
            </p:txBody>
          </p:sp>
          <p:grpSp>
            <p:nvGrpSpPr>
              <p:cNvPr id="15" name="Group 103"/>
              <p:cNvGrpSpPr/>
              <p:nvPr/>
            </p:nvGrpSpPr>
            <p:grpSpPr>
              <a:xfrm>
                <a:off x="5640780" y="3404327"/>
                <a:ext cx="836793" cy="883650"/>
                <a:chOff x="7172696" y="2181169"/>
                <a:chExt cx="836793" cy="883650"/>
              </a:xfrm>
            </p:grpSpPr>
            <p:pic>
              <p:nvPicPr>
                <p:cNvPr id="106" name="Picture 65" descr="micro-wave-l"/>
                <p:cNvPicPr>
                  <a:picLocks noChangeAspect="1" noChangeArrowheads="1"/>
                </p:cNvPicPr>
                <p:nvPr/>
              </p:nvPicPr>
              <p:blipFill>
                <a:blip r:embed="rId5" cstate="screen"/>
                <a:srcRect l="37395"/>
                <a:stretch>
                  <a:fillRect/>
                </a:stretch>
              </p:blipFill>
              <p:spPr bwMode="auto">
                <a:xfrm>
                  <a:off x="7647709" y="2181169"/>
                  <a:ext cx="361780" cy="883649"/>
                </a:xfrm>
                <a:prstGeom prst="rect">
                  <a:avLst/>
                </a:prstGeom>
                <a:ln>
                  <a:noFill/>
                </a:ln>
                <a:effectLst>
                  <a:outerShdw blurRad="292100" dist="139700" dir="2700000" algn="tl" rotWithShape="0">
                    <a:srgbClr val="333333">
                      <a:alpha val="65000"/>
                    </a:srgbClr>
                  </a:outerShdw>
                </a:effectLst>
              </p:spPr>
            </p:pic>
            <p:pic>
              <p:nvPicPr>
                <p:cNvPr id="107" name="Picture 65" descr="micro-wave-l"/>
                <p:cNvPicPr>
                  <a:picLocks noChangeAspect="1" noChangeArrowheads="1"/>
                </p:cNvPicPr>
                <p:nvPr/>
              </p:nvPicPr>
              <p:blipFill>
                <a:blip r:embed="rId5" cstate="screen"/>
                <a:srcRect l="37395"/>
                <a:stretch>
                  <a:fillRect/>
                </a:stretch>
              </p:blipFill>
              <p:spPr bwMode="auto">
                <a:xfrm flipH="1">
                  <a:off x="7172696" y="2181170"/>
                  <a:ext cx="361780" cy="883649"/>
                </a:xfrm>
                <a:prstGeom prst="rect">
                  <a:avLst/>
                </a:prstGeom>
                <a:ln>
                  <a:noFill/>
                </a:ln>
                <a:effectLst>
                  <a:outerShdw blurRad="292100" dist="139700" dir="2700000" algn="tl" rotWithShape="0">
                    <a:srgbClr val="333333">
                      <a:alpha val="65000"/>
                    </a:srgbClr>
                  </a:outerShdw>
                </a:effectLst>
              </p:spPr>
            </p:pic>
          </p:grpSp>
          <p:sp>
            <p:nvSpPr>
              <p:cNvPr id="105" name="Freeform 69"/>
              <p:cNvSpPr>
                <a:spLocks/>
              </p:cNvSpPr>
              <p:nvPr/>
            </p:nvSpPr>
            <p:spPr bwMode="auto">
              <a:xfrm rot="13509194">
                <a:off x="5166198" y="3116311"/>
                <a:ext cx="726995" cy="46527"/>
              </a:xfrm>
              <a:custGeom>
                <a:avLst/>
                <a:gdLst>
                  <a:gd name="T0" fmla="*/ 0 w 678"/>
                  <a:gd name="T1" fmla="*/ 0 h 30"/>
                  <a:gd name="T2" fmla="*/ 2147483647 w 678"/>
                  <a:gd name="T3" fmla="*/ 0 h 30"/>
                  <a:gd name="T4" fmla="*/ 2147483647 w 678"/>
                  <a:gd name="T5" fmla="*/ 2147483647 h 30"/>
                  <a:gd name="T6" fmla="*/ 2147483647 w 678"/>
                  <a:gd name="T7" fmla="*/ 2147483647 h 30"/>
                  <a:gd name="T8" fmla="*/ 0 60000 65536"/>
                  <a:gd name="T9" fmla="*/ 0 60000 65536"/>
                  <a:gd name="T10" fmla="*/ 0 60000 65536"/>
                  <a:gd name="T11" fmla="*/ 0 60000 65536"/>
                  <a:gd name="T12" fmla="*/ 0 w 678"/>
                  <a:gd name="T13" fmla="*/ 0 h 30"/>
                  <a:gd name="T14" fmla="*/ 678 w 678"/>
                  <a:gd name="T15" fmla="*/ 30 h 30"/>
                </a:gdLst>
                <a:ahLst/>
                <a:cxnLst>
                  <a:cxn ang="T8">
                    <a:pos x="T0" y="T1"/>
                  </a:cxn>
                  <a:cxn ang="T9">
                    <a:pos x="T2" y="T3"/>
                  </a:cxn>
                  <a:cxn ang="T10">
                    <a:pos x="T4" y="T5"/>
                  </a:cxn>
                  <a:cxn ang="T11">
                    <a:pos x="T6" y="T7"/>
                  </a:cxn>
                </a:cxnLst>
                <a:rect l="T12" t="T13" r="T14" b="T15"/>
                <a:pathLst>
                  <a:path w="678" h="30">
                    <a:moveTo>
                      <a:pt x="0" y="0"/>
                    </a:moveTo>
                    <a:lnTo>
                      <a:pt x="444" y="0"/>
                    </a:lnTo>
                    <a:lnTo>
                      <a:pt x="174" y="30"/>
                    </a:lnTo>
                    <a:lnTo>
                      <a:pt x="678" y="30"/>
                    </a:lnTo>
                  </a:path>
                </a:pathLst>
              </a:custGeom>
              <a:noFill/>
              <a:ln w="12700">
                <a:solidFill>
                  <a:schemeClr val="tx1"/>
                </a:solidFill>
                <a:round/>
                <a:headEnd type="stealth" w="sm" len="lg"/>
                <a:tailEnd type="stealth" w="sm" len="lg"/>
              </a:ln>
            </p:spPr>
            <p:txBody>
              <a:bodyPr lIns="91422" tIns="45711" rIns="91422" bIns="45711"/>
              <a:lstStyle/>
              <a:p>
                <a:endParaRPr lang="en-US" sz="3600" dirty="0">
                  <a:cs typeface="Arial" pitchFamily="34" charset="0"/>
                </a:endParaRPr>
              </a:p>
            </p:txBody>
          </p:sp>
        </p:grpSp>
      </p:grpSp>
      <p:sp>
        <p:nvSpPr>
          <p:cNvPr id="121" name="TextBox 120"/>
          <p:cNvSpPr txBox="1"/>
          <p:nvPr/>
        </p:nvSpPr>
        <p:spPr>
          <a:xfrm>
            <a:off x="4879721" y="4080921"/>
            <a:ext cx="603434" cy="453262"/>
          </a:xfrm>
          <a:prstGeom prst="rect">
            <a:avLst/>
          </a:prstGeom>
          <a:noFill/>
        </p:spPr>
        <p:txBody>
          <a:bodyPr wrap="square" lIns="83111" tIns="41555" rIns="83111" bIns="41555" rtlCol="0">
            <a:spAutoFit/>
          </a:bodyPr>
          <a:lstStyle/>
          <a:p>
            <a:r>
              <a:rPr lang="en-US" sz="1200" dirty="0" smtClean="0"/>
              <a:t>Mobile Radio</a:t>
            </a:r>
            <a:endParaRPr lang="en-US" sz="1200" dirty="0"/>
          </a:p>
        </p:txBody>
      </p:sp>
      <p:sp>
        <p:nvSpPr>
          <p:cNvPr id="122" name="TextBox 121"/>
          <p:cNvSpPr txBox="1"/>
          <p:nvPr/>
        </p:nvSpPr>
        <p:spPr>
          <a:xfrm>
            <a:off x="3082706" y="4093147"/>
            <a:ext cx="603434" cy="453262"/>
          </a:xfrm>
          <a:prstGeom prst="rect">
            <a:avLst/>
          </a:prstGeom>
          <a:noFill/>
        </p:spPr>
        <p:txBody>
          <a:bodyPr wrap="square" lIns="83111" tIns="41555" rIns="83111" bIns="41555" rtlCol="0">
            <a:spAutoFit/>
          </a:bodyPr>
          <a:lstStyle/>
          <a:p>
            <a:r>
              <a:rPr lang="en-US" sz="1200" dirty="0" smtClean="0"/>
              <a:t>Mobile Radio</a:t>
            </a:r>
            <a:endParaRPr lang="en-US" sz="1200" dirty="0"/>
          </a:p>
        </p:txBody>
      </p:sp>
      <p:sp>
        <p:nvSpPr>
          <p:cNvPr id="123" name="TextBox 122"/>
          <p:cNvSpPr txBox="1"/>
          <p:nvPr/>
        </p:nvSpPr>
        <p:spPr>
          <a:xfrm>
            <a:off x="1041198" y="4105372"/>
            <a:ext cx="603434" cy="453262"/>
          </a:xfrm>
          <a:prstGeom prst="rect">
            <a:avLst/>
          </a:prstGeom>
          <a:noFill/>
        </p:spPr>
        <p:txBody>
          <a:bodyPr wrap="square" lIns="83111" tIns="41555" rIns="83111" bIns="41555" rtlCol="0">
            <a:spAutoFit/>
          </a:bodyPr>
          <a:lstStyle/>
          <a:p>
            <a:r>
              <a:rPr lang="en-US" sz="1200" dirty="0" smtClean="0"/>
              <a:t>Mobile Radio</a:t>
            </a:r>
            <a:endParaRPr lang="en-US" sz="1200" dirty="0"/>
          </a:p>
        </p:txBody>
      </p:sp>
      <p:pic>
        <p:nvPicPr>
          <p:cNvPr id="127" name="Picture 2" descr="http://coreldraw.com/cfs-file.ashx/__key/CommunityServer.Components.PostAttachments/00.00.04.99.57/RAILWAY-TRACKS.png"/>
          <p:cNvPicPr>
            <a:picLocks noChangeAspect="1" noChangeArrowheads="1"/>
          </p:cNvPicPr>
          <p:nvPr/>
        </p:nvPicPr>
        <p:blipFill>
          <a:blip r:embed="rId6" cstate="screen"/>
          <a:srcRect l="13150" t="164" r="63090"/>
          <a:stretch>
            <a:fillRect/>
          </a:stretch>
        </p:blipFill>
        <p:spPr bwMode="auto">
          <a:xfrm rot="16200000">
            <a:off x="3899649" y="-236571"/>
            <a:ext cx="1259134" cy="7444785"/>
          </a:xfrm>
          <a:prstGeom prst="rect">
            <a:avLst/>
          </a:prstGeom>
          <a:noFill/>
        </p:spPr>
      </p:pic>
      <p:grpSp>
        <p:nvGrpSpPr>
          <p:cNvPr id="16" name="Group 127"/>
          <p:cNvGrpSpPr/>
          <p:nvPr/>
        </p:nvGrpSpPr>
        <p:grpSpPr>
          <a:xfrm>
            <a:off x="7218121" y="3333007"/>
            <a:ext cx="1436895" cy="984831"/>
            <a:chOff x="7993720" y="2716298"/>
            <a:chExt cx="1580585" cy="1083314"/>
          </a:xfrm>
        </p:grpSpPr>
        <p:pic>
          <p:nvPicPr>
            <p:cNvPr id="34" name="Picture 17" descr="hs-p-rf-ant-rail-image3"/>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flipH="1">
              <a:off x="8451042" y="2716298"/>
              <a:ext cx="527826" cy="399808"/>
            </a:xfrm>
            <a:prstGeom prst="rect">
              <a:avLst/>
            </a:prstGeom>
            <a:noFill/>
            <a:ln w="9525">
              <a:noFill/>
              <a:miter lim="800000"/>
              <a:headEnd/>
              <a:tailEnd/>
            </a:ln>
          </p:spPr>
        </p:pic>
        <p:pic>
          <p:nvPicPr>
            <p:cNvPr id="124" name="Picture 2"/>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7993720" y="2791508"/>
              <a:ext cx="1580585" cy="1008104"/>
            </a:xfrm>
            <a:prstGeom prst="rect">
              <a:avLst/>
            </a:prstGeom>
            <a:noFill/>
            <a:ln w="9525">
              <a:noFill/>
              <a:miter lim="800000"/>
              <a:headEnd/>
              <a:tailEnd/>
            </a:ln>
          </p:spPr>
        </p:pic>
      </p:grpSp>
      <p:grpSp>
        <p:nvGrpSpPr>
          <p:cNvPr id="17" name="Group 125"/>
          <p:cNvGrpSpPr/>
          <p:nvPr/>
        </p:nvGrpSpPr>
        <p:grpSpPr>
          <a:xfrm flipH="1">
            <a:off x="488987" y="2562032"/>
            <a:ext cx="1436895" cy="948985"/>
            <a:chOff x="7415496" y="1316894"/>
            <a:chExt cx="1580585" cy="1043883"/>
          </a:xfrm>
        </p:grpSpPr>
        <p:pic>
          <p:nvPicPr>
            <p:cNvPr id="35" name="Picture 17" descr="hs-p-rf-ant-rail-image3"/>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flipH="1">
              <a:off x="7614384" y="1316894"/>
              <a:ext cx="527826" cy="399808"/>
            </a:xfrm>
            <a:prstGeom prst="rect">
              <a:avLst/>
            </a:prstGeom>
            <a:noFill/>
            <a:ln w="9525">
              <a:noFill/>
              <a:miter lim="800000"/>
              <a:headEnd/>
              <a:tailEnd/>
            </a:ln>
          </p:spPr>
        </p:pic>
        <p:pic>
          <p:nvPicPr>
            <p:cNvPr id="125" name="Picture 2"/>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7415496" y="1352673"/>
              <a:ext cx="1580585" cy="1008104"/>
            </a:xfrm>
            <a:prstGeom prst="rect">
              <a:avLst/>
            </a:prstGeom>
            <a:noFill/>
            <a:ln w="9525">
              <a:noFill/>
              <a:miter lim="800000"/>
              <a:headEnd/>
              <a:tailEnd/>
            </a:ln>
          </p:spPr>
        </p:pic>
      </p:grpSp>
      <p:pic>
        <p:nvPicPr>
          <p:cNvPr id="31" name="Picture 2" descr="etx-26_front2"/>
          <p:cNvPicPr>
            <a:picLocks noChangeAspect="1" noChangeArrowheads="1"/>
          </p:cNvPicPr>
          <p:nvPr/>
        </p:nvPicPr>
        <p:blipFill>
          <a:blip r:embed="rId4" cstate="screen"/>
          <a:srcRect/>
          <a:stretch>
            <a:fillRect/>
          </a:stretch>
        </p:blipFill>
        <p:spPr bwMode="auto">
          <a:xfrm>
            <a:off x="6782664" y="5768160"/>
            <a:ext cx="730805" cy="246785"/>
          </a:xfrm>
          <a:prstGeom prst="rect">
            <a:avLst/>
          </a:prstGeom>
          <a:noFill/>
          <a:ln w="9525">
            <a:noFill/>
            <a:miter lim="800000"/>
            <a:headEnd/>
            <a:tailEnd/>
          </a:ln>
        </p:spPr>
      </p:pic>
      <p:sp>
        <p:nvSpPr>
          <p:cNvPr id="134" name="TextBox 133"/>
          <p:cNvSpPr txBox="1"/>
          <p:nvPr/>
        </p:nvSpPr>
        <p:spPr>
          <a:xfrm>
            <a:off x="6809716" y="4848872"/>
            <a:ext cx="801777" cy="335747"/>
          </a:xfrm>
          <a:prstGeom prst="rect">
            <a:avLst/>
          </a:prstGeom>
          <a:noFill/>
        </p:spPr>
        <p:txBody>
          <a:bodyPr wrap="none" lIns="83111" tIns="41555" rIns="83111" bIns="41555" rtlCol="0">
            <a:spAutoFit/>
          </a:bodyPr>
          <a:lstStyle/>
          <a:p>
            <a:r>
              <a:rPr lang="en-US" sz="1600" dirty="0" err="1" smtClean="0"/>
              <a:t>Radwin</a:t>
            </a:r>
            <a:endParaRPr lang="en-US" sz="1600" dirty="0"/>
          </a:p>
        </p:txBody>
      </p:sp>
      <p:sp>
        <p:nvSpPr>
          <p:cNvPr id="135" name="TextBox 134"/>
          <p:cNvSpPr txBox="1"/>
          <p:nvPr/>
        </p:nvSpPr>
        <p:spPr>
          <a:xfrm>
            <a:off x="5297548" y="4841757"/>
            <a:ext cx="801777" cy="335747"/>
          </a:xfrm>
          <a:prstGeom prst="rect">
            <a:avLst/>
          </a:prstGeom>
          <a:noFill/>
        </p:spPr>
        <p:txBody>
          <a:bodyPr wrap="none" lIns="83111" tIns="41555" rIns="83111" bIns="41555" rtlCol="0">
            <a:spAutoFit/>
          </a:bodyPr>
          <a:lstStyle/>
          <a:p>
            <a:r>
              <a:rPr lang="en-US" sz="1600" dirty="0" err="1" smtClean="0"/>
              <a:t>Radwin</a:t>
            </a:r>
            <a:endParaRPr lang="en-US" sz="1600" dirty="0"/>
          </a:p>
        </p:txBody>
      </p:sp>
      <p:sp>
        <p:nvSpPr>
          <p:cNvPr id="136" name="TextBox 135"/>
          <p:cNvSpPr txBox="1"/>
          <p:nvPr/>
        </p:nvSpPr>
        <p:spPr>
          <a:xfrm>
            <a:off x="3497348" y="4848874"/>
            <a:ext cx="801777" cy="335747"/>
          </a:xfrm>
          <a:prstGeom prst="rect">
            <a:avLst/>
          </a:prstGeom>
          <a:noFill/>
        </p:spPr>
        <p:txBody>
          <a:bodyPr wrap="none" lIns="83111" tIns="41555" rIns="83111" bIns="41555" rtlCol="0">
            <a:spAutoFit/>
          </a:bodyPr>
          <a:lstStyle/>
          <a:p>
            <a:r>
              <a:rPr lang="en-US" sz="1600" dirty="0" err="1" smtClean="0"/>
              <a:t>Radwin</a:t>
            </a:r>
            <a:endParaRPr lang="en-US" sz="1600" dirty="0"/>
          </a:p>
        </p:txBody>
      </p:sp>
      <p:sp>
        <p:nvSpPr>
          <p:cNvPr id="137" name="TextBox 136"/>
          <p:cNvSpPr txBox="1"/>
          <p:nvPr/>
        </p:nvSpPr>
        <p:spPr>
          <a:xfrm>
            <a:off x="1403649" y="4841757"/>
            <a:ext cx="801777" cy="335747"/>
          </a:xfrm>
          <a:prstGeom prst="rect">
            <a:avLst/>
          </a:prstGeom>
          <a:noFill/>
        </p:spPr>
        <p:txBody>
          <a:bodyPr wrap="none" lIns="83111" tIns="41555" rIns="83111" bIns="41555" rtlCol="0">
            <a:spAutoFit/>
          </a:bodyPr>
          <a:lstStyle/>
          <a:p>
            <a:r>
              <a:rPr lang="en-US" sz="1600" dirty="0" err="1" smtClean="0"/>
              <a:t>Radwin</a:t>
            </a:r>
            <a:endParaRPr lang="en-US" sz="1600" dirty="0"/>
          </a:p>
        </p:txBody>
      </p:sp>
      <p:sp>
        <p:nvSpPr>
          <p:cNvPr id="68" name="Rectangle 4"/>
          <p:cNvSpPr>
            <a:spLocks noGrp="1" noChangeArrowheads="1"/>
          </p:cNvSpPr>
          <p:nvPr>
            <p:ph type="title"/>
          </p:nvPr>
        </p:nvSpPr>
        <p:spPr>
          <a:prstGeom prst="rect">
            <a:avLst/>
          </a:prstGeom>
        </p:spPr>
        <p:txBody>
          <a:bodyPr/>
          <a:lstStyle/>
          <a:p>
            <a:pPr rtl="0"/>
            <a:r>
              <a:rPr lang="en-US" dirty="0"/>
              <a:t>Track Side Architecture </a:t>
            </a:r>
          </a:p>
        </p:txBody>
      </p:sp>
      <p:sp>
        <p:nvSpPr>
          <p:cNvPr id="67" name="Text Placeholder 66"/>
          <p:cNvSpPr>
            <a:spLocks noGrp="1"/>
          </p:cNvSpPr>
          <p:nvPr>
            <p:ph type="body" sz="quarter" idx="10"/>
          </p:nvPr>
        </p:nvSpPr>
        <p:spPr>
          <a:xfrm>
            <a:off x="747713" y="1272296"/>
            <a:ext cx="7124700" cy="1047157"/>
          </a:xfrm>
        </p:spPr>
        <p:txBody>
          <a:bodyPr/>
          <a:lstStyle/>
          <a:p>
            <a:r>
              <a:rPr lang="en-US" sz="1800" dirty="0" smtClean="0"/>
              <a:t>ETX-26 for Radio Backhaul  (Protected </a:t>
            </a:r>
            <a:r>
              <a:rPr lang="en-US" sz="1800" dirty="0" err="1" smtClean="0"/>
              <a:t>GbE</a:t>
            </a:r>
            <a:r>
              <a:rPr lang="en-US" sz="1800" dirty="0" smtClean="0"/>
              <a:t> ring over Fiber Optics)</a:t>
            </a:r>
          </a:p>
          <a:p>
            <a:r>
              <a:rPr lang="en-US" sz="1800" dirty="0" err="1" smtClean="0"/>
              <a:t>Airmux</a:t>
            </a:r>
            <a:r>
              <a:rPr lang="en-US" sz="1800" dirty="0" smtClean="0"/>
              <a:t>-Mobility  - Radio connectivity Train to Track-side </a:t>
            </a:r>
          </a:p>
          <a:p>
            <a:r>
              <a:rPr lang="en-US" sz="1800" dirty="0" smtClean="0"/>
              <a:t>Central management solution</a:t>
            </a:r>
            <a:endParaRPr lang="en-US" sz="1800" dirty="0"/>
          </a:p>
        </p:txBody>
      </p:sp>
    </p:spTree>
    <p:extLst>
      <p:ext uri="{BB962C8B-B14F-4D97-AF65-F5344CB8AC3E}">
        <p14:creationId xmlns="" xmlns:p14="http://schemas.microsoft.com/office/powerpoint/2010/main" val="30825175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17" descr="hs-p-rf-ant-rail-image3">
            <a:hlinkClick r:id="rId3"/>
          </p:cNvPr>
          <p:cNvPicPr>
            <a:picLocks noChangeAspect="1" noChangeArrowheads="1"/>
          </p:cNvPicPr>
          <p:nvPr/>
        </p:nvPicPr>
        <p:blipFill>
          <a:blip r:embed="rId4" cstate="screen"/>
          <a:srcRect/>
          <a:stretch>
            <a:fillRect/>
          </a:stretch>
        </p:blipFill>
        <p:spPr bwMode="auto">
          <a:xfrm>
            <a:off x="755576" y="2549624"/>
            <a:ext cx="583729" cy="441950"/>
          </a:xfrm>
          <a:prstGeom prst="rect">
            <a:avLst/>
          </a:prstGeom>
          <a:noFill/>
          <a:ln w="9525">
            <a:noFill/>
            <a:miter lim="800000"/>
            <a:headEnd/>
            <a:tailEnd/>
          </a:ln>
        </p:spPr>
      </p:pic>
      <p:pic>
        <p:nvPicPr>
          <p:cNvPr id="44057" name="Picture 17" descr="hs-p-rf-ant-rail-image3">
            <a:hlinkClick r:id="rId3"/>
          </p:cNvPr>
          <p:cNvPicPr>
            <a:picLocks noChangeAspect="1" noChangeArrowheads="1"/>
          </p:cNvPicPr>
          <p:nvPr/>
        </p:nvPicPr>
        <p:blipFill>
          <a:blip r:embed="rId4" cstate="screen"/>
          <a:srcRect/>
          <a:stretch>
            <a:fillRect/>
          </a:stretch>
        </p:blipFill>
        <p:spPr bwMode="auto">
          <a:xfrm>
            <a:off x="1301586" y="2522560"/>
            <a:ext cx="606119" cy="459112"/>
          </a:xfrm>
          <a:prstGeom prst="rect">
            <a:avLst/>
          </a:prstGeom>
          <a:noFill/>
          <a:ln w="9525">
            <a:noFill/>
            <a:miter lim="800000"/>
            <a:headEnd/>
            <a:tailEnd/>
          </a:ln>
        </p:spPr>
      </p:pic>
      <p:pic>
        <p:nvPicPr>
          <p:cNvPr id="2051" name="Picture 3"/>
          <p:cNvPicPr>
            <a:picLocks noChangeAspect="1" noChangeArrowheads="1"/>
          </p:cNvPicPr>
          <p:nvPr/>
        </p:nvPicPr>
        <p:blipFill>
          <a:blip r:embed="rId5" cstate="screen"/>
          <a:srcRect/>
          <a:stretch>
            <a:fillRect/>
          </a:stretch>
        </p:blipFill>
        <p:spPr bwMode="auto">
          <a:xfrm>
            <a:off x="4094882" y="3106957"/>
            <a:ext cx="2446209" cy="871787"/>
          </a:xfrm>
          <a:prstGeom prst="rect">
            <a:avLst/>
          </a:prstGeom>
          <a:noFill/>
          <a:ln w="9525">
            <a:noFill/>
            <a:miter lim="800000"/>
            <a:headEnd/>
            <a:tailEnd/>
          </a:ln>
        </p:spPr>
      </p:pic>
      <p:pic>
        <p:nvPicPr>
          <p:cNvPr id="128" name="Picture 3"/>
          <p:cNvPicPr>
            <a:picLocks noChangeAspect="1" noChangeArrowheads="1"/>
          </p:cNvPicPr>
          <p:nvPr/>
        </p:nvPicPr>
        <p:blipFill>
          <a:blip r:embed="rId5" cstate="screen"/>
          <a:srcRect/>
          <a:stretch>
            <a:fillRect/>
          </a:stretch>
        </p:blipFill>
        <p:spPr bwMode="auto">
          <a:xfrm>
            <a:off x="6581457" y="3117990"/>
            <a:ext cx="2331707" cy="871794"/>
          </a:xfrm>
          <a:prstGeom prst="rect">
            <a:avLst/>
          </a:prstGeom>
          <a:noFill/>
          <a:ln w="9525">
            <a:noFill/>
            <a:miter lim="800000"/>
            <a:headEnd/>
            <a:tailEnd/>
          </a:ln>
        </p:spPr>
      </p:pic>
      <p:pic>
        <p:nvPicPr>
          <p:cNvPr id="2050" name="Picture 2"/>
          <p:cNvPicPr>
            <a:picLocks noChangeAspect="1" noChangeArrowheads="1"/>
          </p:cNvPicPr>
          <p:nvPr/>
        </p:nvPicPr>
        <p:blipFill>
          <a:blip r:embed="rId6" cstate="screen"/>
          <a:srcRect/>
          <a:stretch>
            <a:fillRect/>
          </a:stretch>
        </p:blipFill>
        <p:spPr bwMode="auto">
          <a:xfrm>
            <a:off x="73404" y="2981672"/>
            <a:ext cx="3980047" cy="1008104"/>
          </a:xfrm>
          <a:prstGeom prst="rect">
            <a:avLst/>
          </a:prstGeom>
          <a:noFill/>
          <a:ln w="9525">
            <a:noFill/>
            <a:miter lim="800000"/>
            <a:headEnd/>
            <a:tailEnd/>
          </a:ln>
        </p:spPr>
      </p:pic>
      <p:sp>
        <p:nvSpPr>
          <p:cNvPr id="44035" name="Rectangle 2"/>
          <p:cNvSpPr txBox="1">
            <a:spLocks noChangeArrowheads="1"/>
          </p:cNvSpPr>
          <p:nvPr/>
        </p:nvSpPr>
        <p:spPr bwMode="auto">
          <a:xfrm>
            <a:off x="0" y="-243408"/>
            <a:ext cx="9144000" cy="1143000"/>
          </a:xfrm>
          <a:prstGeom prst="rect">
            <a:avLst/>
          </a:prstGeom>
          <a:noFill/>
          <a:ln w="9525">
            <a:noFill/>
            <a:miter lim="800000"/>
            <a:headEnd/>
            <a:tailEnd/>
          </a:ln>
        </p:spPr>
        <p:txBody>
          <a:bodyPr lIns="91431" tIns="45715" rIns="91431" bIns="45715" anchor="ctr"/>
          <a:lstStyle/>
          <a:p>
            <a:pPr algn="ctr" rtl="0"/>
            <a:endParaRPr lang="en-US" sz="4000" b="1" i="1" dirty="0">
              <a:solidFill>
                <a:srgbClr val="FF0000"/>
              </a:solidFill>
              <a:latin typeface="+mj-lt"/>
              <a:ea typeface="ＭＳ Ｐゴシック" pitchFamily="50" charset="-128"/>
              <a:cs typeface="+mj-cs"/>
            </a:endParaRPr>
          </a:p>
        </p:txBody>
      </p:sp>
      <p:pic>
        <p:nvPicPr>
          <p:cNvPr id="44038" name="Picture 18" descr="ODU_Front_Logo_low"/>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1435196" y="3332283"/>
            <a:ext cx="399955" cy="467154"/>
          </a:xfrm>
          <a:prstGeom prst="rect">
            <a:avLst/>
          </a:prstGeom>
          <a:noFill/>
          <a:ln w="9525">
            <a:noFill/>
            <a:miter lim="800000"/>
            <a:headEnd/>
            <a:tailEnd/>
          </a:ln>
        </p:spPr>
      </p:pic>
      <p:sp>
        <p:nvSpPr>
          <p:cNvPr id="44039" name="Text Box 19"/>
          <p:cNvSpPr txBox="1">
            <a:spLocks noChangeArrowheads="1"/>
          </p:cNvSpPr>
          <p:nvPr/>
        </p:nvSpPr>
        <p:spPr bwMode="auto">
          <a:xfrm>
            <a:off x="827088" y="2333601"/>
            <a:ext cx="971723" cy="246211"/>
          </a:xfrm>
          <a:prstGeom prst="rect">
            <a:avLst/>
          </a:prstGeom>
          <a:noFill/>
          <a:ln w="9525">
            <a:noFill/>
            <a:miter lim="800000"/>
            <a:headEnd/>
            <a:tailEnd/>
          </a:ln>
        </p:spPr>
        <p:txBody>
          <a:bodyPr wrap="none" lIns="91431" tIns="45715" rIns="91431" bIns="45715">
            <a:spAutoFit/>
          </a:bodyPr>
          <a:lstStyle/>
          <a:p>
            <a:r>
              <a:rPr lang="en-US" sz="1000" dirty="0"/>
              <a:t>Train </a:t>
            </a:r>
            <a:r>
              <a:rPr lang="en-US" sz="1000" dirty="0" smtClean="0"/>
              <a:t>Antennas</a:t>
            </a:r>
            <a:endParaRPr lang="en-US" sz="1000" dirty="0"/>
          </a:p>
        </p:txBody>
      </p:sp>
      <p:sp>
        <p:nvSpPr>
          <p:cNvPr id="74" name="TextBox 73"/>
          <p:cNvSpPr txBox="1"/>
          <p:nvPr/>
        </p:nvSpPr>
        <p:spPr>
          <a:xfrm>
            <a:off x="3671444" y="2333601"/>
            <a:ext cx="4284933" cy="276999"/>
          </a:xfrm>
          <a:prstGeom prst="rect">
            <a:avLst/>
          </a:prstGeom>
          <a:ln w="38100">
            <a:headEnd type="triangle"/>
            <a:tailEnd type="triangle"/>
          </a:ln>
        </p:spPr>
        <p:style>
          <a:lnRef idx="1">
            <a:schemeClr val="accent1"/>
          </a:lnRef>
          <a:fillRef idx="0">
            <a:schemeClr val="accent1"/>
          </a:fillRef>
          <a:effectRef idx="0">
            <a:schemeClr val="accent1"/>
          </a:effectRef>
          <a:fontRef idx="minor">
            <a:schemeClr val="tx1"/>
          </a:fontRef>
        </p:style>
        <p:txBody>
          <a:bodyPr wrap="square" lIns="91431" tIns="45715" rIns="91431" bIns="45715" rtlCol="0">
            <a:spAutoFit/>
          </a:bodyPr>
          <a:lstStyle/>
          <a:p>
            <a:pPr algn="ctr"/>
            <a:r>
              <a:rPr lang="en-US" sz="1200" dirty="0" smtClean="0"/>
              <a:t>Dynamic Wireless Distribution System</a:t>
            </a:r>
            <a:endParaRPr lang="en-US" sz="1200" dirty="0"/>
          </a:p>
        </p:txBody>
      </p:sp>
      <p:cxnSp>
        <p:nvCxnSpPr>
          <p:cNvPr id="101" name="Straight Connector 100"/>
          <p:cNvCxnSpPr/>
          <p:nvPr/>
        </p:nvCxnSpPr>
        <p:spPr>
          <a:xfrm>
            <a:off x="395537" y="3989783"/>
            <a:ext cx="75923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5537" y="4853881"/>
            <a:ext cx="7592388" cy="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351736" y="4418494"/>
            <a:ext cx="864104" cy="6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5400000">
            <a:off x="2081085" y="4412977"/>
            <a:ext cx="875137" cy="6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661033" y="4416315"/>
            <a:ext cx="8751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5400000">
            <a:off x="1000966" y="4412978"/>
            <a:ext cx="875134" cy="6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5400000">
            <a:off x="1347603" y="4412985"/>
            <a:ext cx="875148" cy="6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1721038" y="4412985"/>
            <a:ext cx="875151" cy="6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a:off x="2434453" y="4412979"/>
            <a:ext cx="875132" cy="6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2794495" y="4412979"/>
            <a:ext cx="875131" cy="6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5400000">
            <a:off x="3154532" y="4412977"/>
            <a:ext cx="875137" cy="6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3521245" y="4412977"/>
            <a:ext cx="875137" cy="6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5400000">
            <a:off x="3874610" y="4412977"/>
            <a:ext cx="875138" cy="6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5400000">
            <a:off x="4241326" y="4412977"/>
            <a:ext cx="875137" cy="6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5400000">
            <a:off x="4601366" y="4412977"/>
            <a:ext cx="875137" cy="6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4961406" y="4412977"/>
            <a:ext cx="875137" cy="6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5400000">
            <a:off x="5380106" y="4412977"/>
            <a:ext cx="875137" cy="6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5746819" y="4412978"/>
            <a:ext cx="875136" cy="6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6110196" y="4416314"/>
            <a:ext cx="8751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6470236" y="4416314"/>
            <a:ext cx="8751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6833614" y="4412977"/>
            <a:ext cx="875137" cy="6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5400000">
            <a:off x="7193654" y="4412977"/>
            <a:ext cx="875137" cy="6674"/>
          </a:xfrm>
          <a:prstGeom prst="line">
            <a:avLst/>
          </a:prstGeom>
        </p:spPr>
        <p:style>
          <a:lnRef idx="1">
            <a:schemeClr val="accent1"/>
          </a:lnRef>
          <a:fillRef idx="0">
            <a:schemeClr val="accent1"/>
          </a:fillRef>
          <a:effectRef idx="0">
            <a:schemeClr val="accent1"/>
          </a:effectRef>
          <a:fontRef idx="minor">
            <a:schemeClr val="tx1"/>
          </a:fontRef>
        </p:style>
      </p:cxnSp>
      <p:sp>
        <p:nvSpPr>
          <p:cNvPr id="131" name="Text Box 24"/>
          <p:cNvSpPr txBox="1">
            <a:spLocks noChangeArrowheads="1"/>
          </p:cNvSpPr>
          <p:nvPr/>
        </p:nvSpPr>
        <p:spPr bwMode="auto">
          <a:xfrm>
            <a:off x="604838" y="3269704"/>
            <a:ext cx="1086842" cy="260211"/>
          </a:xfrm>
          <a:prstGeom prst="rect">
            <a:avLst/>
          </a:prstGeom>
          <a:noFill/>
          <a:ln w="9525">
            <a:noFill/>
            <a:miter lim="800000"/>
            <a:headEnd/>
            <a:tailEnd/>
          </a:ln>
        </p:spPr>
        <p:txBody>
          <a:bodyPr wrap="square" lIns="91431" tIns="45715" rIns="91431" bIns="45715">
            <a:spAutoFit/>
          </a:bodyPr>
          <a:lstStyle/>
          <a:p>
            <a:pPr algn="ctr"/>
            <a:r>
              <a:rPr lang="en-US" sz="1100" dirty="0" smtClean="0"/>
              <a:t>RADWIN Radio</a:t>
            </a:r>
            <a:endParaRPr lang="en-US" sz="1100" dirty="0"/>
          </a:p>
        </p:txBody>
      </p:sp>
      <p:pic>
        <p:nvPicPr>
          <p:cNvPr id="2052" name="Picture 4"/>
          <p:cNvPicPr>
            <a:picLocks noChangeAspect="1" noChangeArrowheads="1"/>
          </p:cNvPicPr>
          <p:nvPr/>
        </p:nvPicPr>
        <p:blipFill>
          <a:blip r:embed="rId8" cstate="screen"/>
          <a:srcRect/>
          <a:stretch>
            <a:fillRect/>
          </a:stretch>
        </p:blipFill>
        <p:spPr bwMode="auto">
          <a:xfrm>
            <a:off x="2987825" y="2719714"/>
            <a:ext cx="2077007" cy="277239"/>
          </a:xfrm>
          <a:prstGeom prst="rect">
            <a:avLst/>
          </a:prstGeom>
          <a:noFill/>
          <a:ln w="9525">
            <a:noFill/>
            <a:miter lim="800000"/>
            <a:headEnd/>
            <a:tailEnd/>
          </a:ln>
        </p:spPr>
      </p:pic>
      <p:pic>
        <p:nvPicPr>
          <p:cNvPr id="134" name="Picture 4"/>
          <p:cNvPicPr>
            <a:picLocks noChangeAspect="1" noChangeArrowheads="1"/>
          </p:cNvPicPr>
          <p:nvPr/>
        </p:nvPicPr>
        <p:blipFill>
          <a:blip r:embed="rId8" cstate="screen"/>
          <a:srcRect/>
          <a:stretch>
            <a:fillRect/>
          </a:stretch>
        </p:blipFill>
        <p:spPr bwMode="auto">
          <a:xfrm>
            <a:off x="5042270" y="2821766"/>
            <a:ext cx="2360491" cy="251306"/>
          </a:xfrm>
          <a:prstGeom prst="rect">
            <a:avLst/>
          </a:prstGeom>
          <a:noFill/>
          <a:ln w="9525">
            <a:noFill/>
            <a:miter lim="800000"/>
            <a:headEnd/>
            <a:tailEnd/>
          </a:ln>
        </p:spPr>
      </p:pic>
      <p:sp>
        <p:nvSpPr>
          <p:cNvPr id="160" name="Rectangle 159"/>
          <p:cNvSpPr/>
          <p:nvPr/>
        </p:nvSpPr>
        <p:spPr>
          <a:xfrm>
            <a:off x="424224" y="2117576"/>
            <a:ext cx="2707616" cy="230425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p>
        </p:txBody>
      </p:sp>
      <p:sp>
        <p:nvSpPr>
          <p:cNvPr id="161" name="Rectangle 160"/>
          <p:cNvSpPr/>
          <p:nvPr/>
        </p:nvSpPr>
        <p:spPr>
          <a:xfrm>
            <a:off x="372928" y="4144834"/>
            <a:ext cx="1533928" cy="276989"/>
          </a:xfrm>
          <a:prstGeom prst="rect">
            <a:avLst/>
          </a:prstGeom>
        </p:spPr>
        <p:txBody>
          <a:bodyPr wrap="none" lIns="91431" tIns="45715" rIns="91431" bIns="45715">
            <a:spAutoFit/>
          </a:bodyPr>
          <a:lstStyle/>
          <a:p>
            <a:r>
              <a:rPr lang="en-US" sz="1200" b="1" dirty="0" smtClean="0"/>
              <a:t>Backhaul Equipment </a:t>
            </a:r>
            <a:endParaRPr lang="en-US" sz="1200" dirty="0"/>
          </a:p>
        </p:txBody>
      </p:sp>
      <p:sp>
        <p:nvSpPr>
          <p:cNvPr id="162" name="Rectangle 161"/>
          <p:cNvSpPr/>
          <p:nvPr/>
        </p:nvSpPr>
        <p:spPr>
          <a:xfrm>
            <a:off x="3203848" y="2128683"/>
            <a:ext cx="5832647" cy="2293150"/>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p>
        </p:txBody>
      </p:sp>
      <p:sp>
        <p:nvSpPr>
          <p:cNvPr id="167" name="Line 42"/>
          <p:cNvSpPr>
            <a:spLocks noChangeShapeType="1"/>
          </p:cNvSpPr>
          <p:nvPr/>
        </p:nvSpPr>
        <p:spPr bwMode="auto">
          <a:xfrm>
            <a:off x="1724050" y="2981672"/>
            <a:ext cx="0" cy="350611"/>
          </a:xfrm>
          <a:prstGeom prst="line">
            <a:avLst/>
          </a:prstGeom>
          <a:noFill/>
          <a:ln w="9525">
            <a:solidFill>
              <a:schemeClr val="tx1"/>
            </a:solidFill>
            <a:round/>
            <a:headEnd/>
            <a:tailEnd/>
          </a:ln>
          <a:effectLst/>
        </p:spPr>
        <p:txBody>
          <a:bodyPr lIns="91431" tIns="45715" rIns="91431" bIns="45715"/>
          <a:lstStyle/>
          <a:p>
            <a:endParaRPr lang="en-US"/>
          </a:p>
        </p:txBody>
      </p:sp>
      <p:sp>
        <p:nvSpPr>
          <p:cNvPr id="168" name="Line 42"/>
          <p:cNvSpPr>
            <a:spLocks noChangeShapeType="1"/>
          </p:cNvSpPr>
          <p:nvPr/>
        </p:nvSpPr>
        <p:spPr bwMode="auto">
          <a:xfrm>
            <a:off x="1142090" y="2981672"/>
            <a:ext cx="299779" cy="350611"/>
          </a:xfrm>
          <a:prstGeom prst="line">
            <a:avLst/>
          </a:prstGeom>
          <a:noFill/>
          <a:ln w="9525">
            <a:solidFill>
              <a:schemeClr val="tx1"/>
            </a:solidFill>
            <a:round/>
            <a:headEnd/>
            <a:tailEnd/>
          </a:ln>
          <a:effectLst/>
        </p:spPr>
        <p:txBody>
          <a:bodyPr lIns="91431" tIns="45715" rIns="91431" bIns="45715"/>
          <a:lstStyle/>
          <a:p>
            <a:endParaRPr lang="en-US"/>
          </a:p>
        </p:txBody>
      </p:sp>
      <p:sp>
        <p:nvSpPr>
          <p:cNvPr id="172" name="Line 42"/>
          <p:cNvSpPr>
            <a:spLocks noChangeShapeType="1"/>
          </p:cNvSpPr>
          <p:nvPr/>
        </p:nvSpPr>
        <p:spPr bwMode="auto">
          <a:xfrm flipV="1">
            <a:off x="1835152" y="2924944"/>
            <a:ext cx="1008657" cy="603791"/>
          </a:xfrm>
          <a:prstGeom prst="line">
            <a:avLst/>
          </a:prstGeom>
          <a:noFill/>
          <a:ln w="9525">
            <a:solidFill>
              <a:schemeClr val="tx1"/>
            </a:solidFill>
            <a:round/>
            <a:headEnd/>
            <a:tailEnd/>
          </a:ln>
          <a:effectLst/>
        </p:spPr>
        <p:txBody>
          <a:bodyPr lIns="91431" tIns="45715" rIns="91431" bIns="45715"/>
          <a:lstStyle/>
          <a:p>
            <a:endParaRPr lang="en-US"/>
          </a:p>
        </p:txBody>
      </p:sp>
      <p:sp>
        <p:nvSpPr>
          <p:cNvPr id="83" name="Text Box 57"/>
          <p:cNvSpPr txBox="1">
            <a:spLocks noChangeArrowheads="1"/>
          </p:cNvSpPr>
          <p:nvPr/>
        </p:nvSpPr>
        <p:spPr bwMode="auto">
          <a:xfrm>
            <a:off x="5220073" y="2663444"/>
            <a:ext cx="1142907" cy="246221"/>
          </a:xfrm>
          <a:prstGeom prst="rect">
            <a:avLst/>
          </a:prstGeom>
          <a:noFill/>
          <a:ln w="9525">
            <a:noFill/>
            <a:miter lim="800000"/>
            <a:headEnd/>
            <a:tailEnd/>
          </a:ln>
          <a:effectLst/>
        </p:spPr>
        <p:txBody>
          <a:bodyPr wrap="square" lIns="91431" tIns="45715" rIns="91431" bIns="45715">
            <a:spAutoFit/>
          </a:bodyPr>
          <a:lstStyle/>
          <a:p>
            <a:pPr algn="ctr"/>
            <a:r>
              <a:rPr lang="en-US" sz="1000" dirty="0" smtClean="0"/>
              <a:t>Back Hauling</a:t>
            </a:r>
            <a:endParaRPr lang="en-US" sz="1000" dirty="0"/>
          </a:p>
        </p:txBody>
      </p:sp>
      <p:pic>
        <p:nvPicPr>
          <p:cNvPr id="2" name="Picture 2" descr="http://routerboard.com/img/pricelist/141_m.png">
            <a:hlinkClick r:id="rId9"/>
          </p:cNvPr>
          <p:cNvPicPr>
            <a:picLocks noChangeAspect="1" noChangeArrowheads="1"/>
          </p:cNvPicPr>
          <p:nvPr/>
        </p:nvPicPr>
        <p:blipFill>
          <a:blip r:embed="rId10" cstate="screen"/>
          <a:srcRect/>
          <a:stretch>
            <a:fillRect/>
          </a:stretch>
        </p:blipFill>
        <p:spPr bwMode="auto">
          <a:xfrm>
            <a:off x="7449490" y="2802145"/>
            <a:ext cx="362870" cy="304811"/>
          </a:xfrm>
          <a:prstGeom prst="rect">
            <a:avLst/>
          </a:prstGeom>
          <a:noFill/>
        </p:spPr>
      </p:pic>
      <p:pic>
        <p:nvPicPr>
          <p:cNvPr id="52" name="Picture 2" descr="http://routerboard.com/img/pricelist/141_m.png">
            <a:hlinkClick r:id="rId9"/>
          </p:cNvPr>
          <p:cNvPicPr>
            <a:picLocks noChangeAspect="1" noChangeArrowheads="1"/>
          </p:cNvPicPr>
          <p:nvPr/>
        </p:nvPicPr>
        <p:blipFill>
          <a:blip r:embed="rId10" cstate="screen"/>
          <a:srcRect/>
          <a:stretch>
            <a:fillRect/>
          </a:stretch>
        </p:blipFill>
        <p:spPr bwMode="auto">
          <a:xfrm>
            <a:off x="4883395" y="2802145"/>
            <a:ext cx="362870" cy="304811"/>
          </a:xfrm>
          <a:prstGeom prst="rect">
            <a:avLst/>
          </a:prstGeom>
          <a:noFill/>
        </p:spPr>
      </p:pic>
      <p:pic>
        <p:nvPicPr>
          <p:cNvPr id="53" name="Picture 2" descr="http://routerboard.com/img/pricelist/141_m.png">
            <a:hlinkClick r:id="rId9"/>
          </p:cNvPr>
          <p:cNvPicPr>
            <a:picLocks noChangeAspect="1" noChangeArrowheads="1"/>
          </p:cNvPicPr>
          <p:nvPr/>
        </p:nvPicPr>
        <p:blipFill>
          <a:blip r:embed="rId10" cstate="screen"/>
          <a:srcRect/>
          <a:stretch>
            <a:fillRect/>
          </a:stretch>
        </p:blipFill>
        <p:spPr bwMode="auto">
          <a:xfrm>
            <a:off x="2627784" y="2708921"/>
            <a:ext cx="362870" cy="304811"/>
          </a:xfrm>
          <a:prstGeom prst="rect">
            <a:avLst/>
          </a:prstGeom>
          <a:noFill/>
        </p:spPr>
      </p:pic>
      <p:sp>
        <p:nvSpPr>
          <p:cNvPr id="51" name="Text Box 57"/>
          <p:cNvSpPr txBox="1">
            <a:spLocks noChangeArrowheads="1"/>
          </p:cNvSpPr>
          <p:nvPr/>
        </p:nvSpPr>
        <p:spPr bwMode="auto">
          <a:xfrm>
            <a:off x="2411761" y="3059426"/>
            <a:ext cx="790023" cy="553988"/>
          </a:xfrm>
          <a:prstGeom prst="rect">
            <a:avLst/>
          </a:prstGeom>
          <a:noFill/>
          <a:ln w="9525">
            <a:noFill/>
            <a:miter lim="800000"/>
            <a:headEnd/>
            <a:tailEnd/>
          </a:ln>
          <a:effectLst/>
        </p:spPr>
        <p:txBody>
          <a:bodyPr wrap="square" lIns="91431" tIns="45715" rIns="91431" bIns="45715">
            <a:spAutoFit/>
          </a:bodyPr>
          <a:lstStyle/>
          <a:p>
            <a:pPr algn="ctr"/>
            <a:r>
              <a:rPr lang="en-US" sz="1000" dirty="0" smtClean="0"/>
              <a:t>Bynet </a:t>
            </a:r>
            <a:r>
              <a:rPr lang="en-US" sz="1000" dirty="0" err="1" smtClean="0"/>
              <a:t>WiFi</a:t>
            </a:r>
            <a:r>
              <a:rPr lang="en-US" sz="1000" dirty="0" smtClean="0"/>
              <a:t> Access Point</a:t>
            </a:r>
            <a:endParaRPr lang="en-US" sz="1000" dirty="0"/>
          </a:p>
        </p:txBody>
      </p:sp>
      <p:sp>
        <p:nvSpPr>
          <p:cNvPr id="54" name="Text Box 57"/>
          <p:cNvSpPr txBox="1">
            <a:spLocks noChangeArrowheads="1"/>
          </p:cNvSpPr>
          <p:nvPr/>
        </p:nvSpPr>
        <p:spPr bwMode="auto">
          <a:xfrm>
            <a:off x="4669818" y="3065874"/>
            <a:ext cx="790023" cy="553988"/>
          </a:xfrm>
          <a:prstGeom prst="rect">
            <a:avLst/>
          </a:prstGeom>
          <a:noFill/>
          <a:ln w="9525">
            <a:noFill/>
            <a:miter lim="800000"/>
            <a:headEnd/>
            <a:tailEnd/>
          </a:ln>
          <a:effectLst/>
        </p:spPr>
        <p:txBody>
          <a:bodyPr wrap="square" lIns="91431" tIns="45715" rIns="91431" bIns="45715">
            <a:spAutoFit/>
          </a:bodyPr>
          <a:lstStyle/>
          <a:p>
            <a:pPr algn="ctr"/>
            <a:r>
              <a:rPr lang="en-US" sz="1000" dirty="0" smtClean="0"/>
              <a:t>Bynet </a:t>
            </a:r>
            <a:r>
              <a:rPr lang="en-US" sz="1000" dirty="0" err="1" smtClean="0"/>
              <a:t>WiFi</a:t>
            </a:r>
            <a:r>
              <a:rPr lang="en-US" sz="1000" dirty="0" smtClean="0"/>
              <a:t> Access Point</a:t>
            </a:r>
            <a:endParaRPr lang="en-US" sz="1000" dirty="0"/>
          </a:p>
        </p:txBody>
      </p:sp>
      <p:sp>
        <p:nvSpPr>
          <p:cNvPr id="55" name="Text Box 57"/>
          <p:cNvSpPr txBox="1">
            <a:spLocks noChangeArrowheads="1"/>
          </p:cNvSpPr>
          <p:nvPr/>
        </p:nvSpPr>
        <p:spPr bwMode="auto">
          <a:xfrm>
            <a:off x="7238362" y="3125688"/>
            <a:ext cx="790023" cy="553988"/>
          </a:xfrm>
          <a:prstGeom prst="rect">
            <a:avLst/>
          </a:prstGeom>
          <a:noFill/>
          <a:ln w="9525">
            <a:noFill/>
            <a:miter lim="800000"/>
            <a:headEnd/>
            <a:tailEnd/>
          </a:ln>
          <a:effectLst/>
        </p:spPr>
        <p:txBody>
          <a:bodyPr wrap="square" lIns="91431" tIns="45715" rIns="91431" bIns="45715">
            <a:spAutoFit/>
          </a:bodyPr>
          <a:lstStyle/>
          <a:p>
            <a:pPr algn="ctr"/>
            <a:r>
              <a:rPr lang="en-US" sz="1000" dirty="0" smtClean="0"/>
              <a:t>Bynet </a:t>
            </a:r>
            <a:r>
              <a:rPr lang="en-US" sz="1000" dirty="0" err="1" smtClean="0"/>
              <a:t>WiFi</a:t>
            </a:r>
            <a:r>
              <a:rPr lang="en-US" sz="1000" dirty="0" smtClean="0"/>
              <a:t> Access Point</a:t>
            </a:r>
            <a:endParaRPr lang="en-US" sz="1000" dirty="0"/>
          </a:p>
        </p:txBody>
      </p:sp>
      <p:pic>
        <p:nvPicPr>
          <p:cNvPr id="64" name="Picture 2" descr="IPE3510">
            <a:hlinkClick r:id="rId11"/>
          </p:cNvPr>
          <p:cNvPicPr>
            <a:picLocks noChangeAspect="1" noChangeArrowheads="1"/>
          </p:cNvPicPr>
          <p:nvPr/>
        </p:nvPicPr>
        <p:blipFill>
          <a:blip r:embed="rId12" cstate="screen"/>
          <a:srcRect/>
          <a:stretch>
            <a:fillRect/>
          </a:stretch>
        </p:blipFill>
        <p:spPr bwMode="auto">
          <a:xfrm>
            <a:off x="3203848" y="3068960"/>
            <a:ext cx="384589" cy="393534"/>
          </a:xfrm>
          <a:prstGeom prst="rect">
            <a:avLst/>
          </a:prstGeom>
          <a:noFill/>
        </p:spPr>
      </p:pic>
      <p:pic>
        <p:nvPicPr>
          <p:cNvPr id="65" name="Picture 2" descr="IPE3510">
            <a:hlinkClick r:id="rId11"/>
          </p:cNvPr>
          <p:cNvPicPr>
            <a:picLocks noChangeAspect="1" noChangeArrowheads="1"/>
          </p:cNvPicPr>
          <p:nvPr/>
        </p:nvPicPr>
        <p:blipFill>
          <a:blip r:embed="rId12" cstate="screen"/>
          <a:srcRect/>
          <a:stretch>
            <a:fillRect/>
          </a:stretch>
        </p:blipFill>
        <p:spPr bwMode="auto">
          <a:xfrm>
            <a:off x="5364088" y="3140968"/>
            <a:ext cx="384589" cy="393534"/>
          </a:xfrm>
          <a:prstGeom prst="rect">
            <a:avLst/>
          </a:prstGeom>
          <a:noFill/>
        </p:spPr>
      </p:pic>
      <p:pic>
        <p:nvPicPr>
          <p:cNvPr id="66" name="Picture 2" descr="IPE3510">
            <a:hlinkClick r:id="rId11"/>
          </p:cNvPr>
          <p:cNvPicPr>
            <a:picLocks noChangeAspect="1" noChangeArrowheads="1"/>
          </p:cNvPicPr>
          <p:nvPr/>
        </p:nvPicPr>
        <p:blipFill>
          <a:blip r:embed="rId12" cstate="screen"/>
          <a:srcRect/>
          <a:stretch>
            <a:fillRect/>
          </a:stretch>
        </p:blipFill>
        <p:spPr bwMode="auto">
          <a:xfrm>
            <a:off x="7884368" y="3140968"/>
            <a:ext cx="384589" cy="393534"/>
          </a:xfrm>
          <a:prstGeom prst="rect">
            <a:avLst/>
          </a:prstGeom>
          <a:noFill/>
        </p:spPr>
      </p:pic>
      <p:sp>
        <p:nvSpPr>
          <p:cNvPr id="70" name="Text Box 57"/>
          <p:cNvSpPr txBox="1">
            <a:spLocks noChangeArrowheads="1"/>
          </p:cNvSpPr>
          <p:nvPr/>
        </p:nvSpPr>
        <p:spPr bwMode="auto">
          <a:xfrm>
            <a:off x="7956376" y="3140969"/>
            <a:ext cx="1080120" cy="400110"/>
          </a:xfrm>
          <a:prstGeom prst="rect">
            <a:avLst/>
          </a:prstGeom>
          <a:noFill/>
          <a:ln w="9525">
            <a:noFill/>
            <a:miter lim="800000"/>
            <a:headEnd/>
            <a:tailEnd/>
          </a:ln>
          <a:effectLst/>
        </p:spPr>
        <p:txBody>
          <a:bodyPr wrap="square" lIns="91431" tIns="45715" rIns="91431" bIns="45715">
            <a:spAutoFit/>
          </a:bodyPr>
          <a:lstStyle/>
          <a:p>
            <a:pPr algn="ctr"/>
            <a:r>
              <a:rPr lang="en-US" sz="1000" dirty="0" smtClean="0"/>
              <a:t>PTZ </a:t>
            </a:r>
            <a:br>
              <a:rPr lang="en-US" sz="1000" dirty="0" smtClean="0"/>
            </a:br>
            <a:r>
              <a:rPr lang="en-US" sz="1000" dirty="0" smtClean="0"/>
              <a:t>Camera</a:t>
            </a:r>
            <a:endParaRPr lang="en-US" sz="1000" dirty="0"/>
          </a:p>
        </p:txBody>
      </p:sp>
      <p:sp>
        <p:nvSpPr>
          <p:cNvPr id="71" name="Text Box 57"/>
          <p:cNvSpPr txBox="1">
            <a:spLocks noChangeArrowheads="1"/>
          </p:cNvSpPr>
          <p:nvPr/>
        </p:nvSpPr>
        <p:spPr bwMode="auto">
          <a:xfrm>
            <a:off x="5436096" y="3100899"/>
            <a:ext cx="1080120" cy="400110"/>
          </a:xfrm>
          <a:prstGeom prst="rect">
            <a:avLst/>
          </a:prstGeom>
          <a:noFill/>
          <a:ln w="9525">
            <a:noFill/>
            <a:miter lim="800000"/>
            <a:headEnd/>
            <a:tailEnd/>
          </a:ln>
          <a:effectLst/>
        </p:spPr>
        <p:txBody>
          <a:bodyPr wrap="square" lIns="91431" tIns="45715" rIns="91431" bIns="45715">
            <a:spAutoFit/>
          </a:bodyPr>
          <a:lstStyle/>
          <a:p>
            <a:pPr algn="ctr"/>
            <a:r>
              <a:rPr lang="en-US" sz="1000" dirty="0" smtClean="0"/>
              <a:t>PTZ </a:t>
            </a:r>
            <a:br>
              <a:rPr lang="en-US" sz="1000" dirty="0" smtClean="0"/>
            </a:br>
            <a:r>
              <a:rPr lang="en-US" sz="1000" dirty="0" smtClean="0"/>
              <a:t>Camera</a:t>
            </a:r>
            <a:endParaRPr lang="en-US" sz="1000" dirty="0"/>
          </a:p>
        </p:txBody>
      </p:sp>
      <p:sp>
        <p:nvSpPr>
          <p:cNvPr id="72" name="Text Box 57"/>
          <p:cNvSpPr txBox="1">
            <a:spLocks noChangeArrowheads="1"/>
          </p:cNvSpPr>
          <p:nvPr/>
        </p:nvSpPr>
        <p:spPr bwMode="auto">
          <a:xfrm>
            <a:off x="3275856" y="3068960"/>
            <a:ext cx="1080120" cy="400110"/>
          </a:xfrm>
          <a:prstGeom prst="rect">
            <a:avLst/>
          </a:prstGeom>
          <a:noFill/>
          <a:ln w="9525">
            <a:noFill/>
            <a:miter lim="800000"/>
            <a:headEnd/>
            <a:tailEnd/>
          </a:ln>
          <a:effectLst/>
        </p:spPr>
        <p:txBody>
          <a:bodyPr wrap="square" lIns="91431" tIns="45715" rIns="91431" bIns="45715">
            <a:spAutoFit/>
          </a:bodyPr>
          <a:lstStyle/>
          <a:p>
            <a:pPr algn="ctr"/>
            <a:r>
              <a:rPr lang="en-US" sz="1000" dirty="0" smtClean="0"/>
              <a:t>PTZ </a:t>
            </a:r>
            <a:br>
              <a:rPr lang="en-US" sz="1000" dirty="0" smtClean="0"/>
            </a:br>
            <a:r>
              <a:rPr lang="en-US" sz="1000" dirty="0" smtClean="0"/>
              <a:t>Camera</a:t>
            </a:r>
            <a:endParaRPr lang="en-US" sz="1000" dirty="0"/>
          </a:p>
        </p:txBody>
      </p:sp>
      <p:sp>
        <p:nvSpPr>
          <p:cNvPr id="73" name="Line 42"/>
          <p:cNvSpPr>
            <a:spLocks noChangeShapeType="1"/>
          </p:cNvSpPr>
          <p:nvPr/>
        </p:nvSpPr>
        <p:spPr bwMode="auto">
          <a:xfrm flipH="1" flipV="1">
            <a:off x="2843809" y="2852936"/>
            <a:ext cx="432048" cy="216024"/>
          </a:xfrm>
          <a:prstGeom prst="line">
            <a:avLst/>
          </a:prstGeom>
          <a:noFill/>
          <a:ln w="9525">
            <a:solidFill>
              <a:schemeClr val="tx1"/>
            </a:solidFill>
            <a:round/>
            <a:headEnd/>
            <a:tailEnd/>
          </a:ln>
          <a:effectLst/>
        </p:spPr>
        <p:txBody>
          <a:bodyPr lIns="91431" tIns="45715" rIns="91431" bIns="45715"/>
          <a:lstStyle/>
          <a:p>
            <a:endParaRPr lang="en-US"/>
          </a:p>
        </p:txBody>
      </p:sp>
      <p:sp>
        <p:nvSpPr>
          <p:cNvPr id="75" name="Line 42"/>
          <p:cNvSpPr>
            <a:spLocks noChangeShapeType="1"/>
          </p:cNvSpPr>
          <p:nvPr/>
        </p:nvSpPr>
        <p:spPr bwMode="auto">
          <a:xfrm flipH="1" flipV="1">
            <a:off x="5148064" y="2924944"/>
            <a:ext cx="432048" cy="216024"/>
          </a:xfrm>
          <a:prstGeom prst="line">
            <a:avLst/>
          </a:prstGeom>
          <a:noFill/>
          <a:ln w="9525">
            <a:solidFill>
              <a:schemeClr val="tx1"/>
            </a:solidFill>
            <a:round/>
            <a:headEnd/>
            <a:tailEnd/>
          </a:ln>
          <a:effectLst/>
        </p:spPr>
        <p:txBody>
          <a:bodyPr lIns="91431" tIns="45715" rIns="91431" bIns="45715"/>
          <a:lstStyle/>
          <a:p>
            <a:endParaRPr lang="en-US"/>
          </a:p>
        </p:txBody>
      </p:sp>
      <p:sp>
        <p:nvSpPr>
          <p:cNvPr id="76" name="Line 42"/>
          <p:cNvSpPr>
            <a:spLocks noChangeShapeType="1"/>
          </p:cNvSpPr>
          <p:nvPr/>
        </p:nvSpPr>
        <p:spPr bwMode="auto">
          <a:xfrm flipH="1" flipV="1">
            <a:off x="7668344" y="2924944"/>
            <a:ext cx="432048" cy="216024"/>
          </a:xfrm>
          <a:prstGeom prst="line">
            <a:avLst/>
          </a:prstGeom>
          <a:noFill/>
          <a:ln w="9525">
            <a:solidFill>
              <a:schemeClr val="tx1"/>
            </a:solidFill>
            <a:round/>
            <a:headEnd/>
            <a:tailEnd/>
          </a:ln>
          <a:effectLst/>
        </p:spPr>
        <p:txBody>
          <a:bodyPr lIns="91431" tIns="45715" rIns="91431" bIns="45715"/>
          <a:lstStyle/>
          <a:p>
            <a:endParaRPr lang="en-US"/>
          </a:p>
        </p:txBody>
      </p:sp>
      <p:sp>
        <p:nvSpPr>
          <p:cNvPr id="77" name="Rectangle 76"/>
          <p:cNvSpPr/>
          <p:nvPr/>
        </p:nvSpPr>
        <p:spPr>
          <a:xfrm>
            <a:off x="3191717" y="4144834"/>
            <a:ext cx="2869165" cy="276989"/>
          </a:xfrm>
          <a:prstGeom prst="rect">
            <a:avLst/>
          </a:prstGeom>
        </p:spPr>
        <p:txBody>
          <a:bodyPr wrap="none" lIns="91431" tIns="45715" rIns="91431" bIns="45715">
            <a:spAutoFit/>
          </a:bodyPr>
          <a:lstStyle/>
          <a:p>
            <a:r>
              <a:rPr lang="en-US" sz="1200" b="1" dirty="0" smtClean="0"/>
              <a:t>Video Surveillance and Access Equipment </a:t>
            </a:r>
            <a:endParaRPr lang="en-US" sz="1200" dirty="0"/>
          </a:p>
        </p:txBody>
      </p:sp>
      <p:sp>
        <p:nvSpPr>
          <p:cNvPr id="3" name="Title 2"/>
          <p:cNvSpPr>
            <a:spLocks noGrp="1"/>
          </p:cNvSpPr>
          <p:nvPr>
            <p:ph type="title"/>
          </p:nvPr>
        </p:nvSpPr>
        <p:spPr/>
        <p:txBody>
          <a:bodyPr/>
          <a:lstStyle/>
          <a:p>
            <a:r>
              <a:rPr lang="en-US" dirty="0"/>
              <a:t>System Architecture </a:t>
            </a:r>
            <a:r>
              <a:rPr lang="en-US" dirty="0" smtClean="0"/>
              <a:t>– </a:t>
            </a:r>
            <a:r>
              <a:rPr lang="en-US" dirty="0"/>
              <a:t>Train </a:t>
            </a:r>
            <a:r>
              <a:rPr lang="en-US" dirty="0" smtClean="0"/>
              <a:t>Side</a:t>
            </a:r>
            <a:endParaRPr lang="he-IL" dirty="0"/>
          </a:p>
        </p:txBody>
      </p:sp>
    </p:spTree>
    <p:extLst>
      <p:ext uri="{BB962C8B-B14F-4D97-AF65-F5344CB8AC3E}">
        <p14:creationId xmlns="" xmlns:p14="http://schemas.microsoft.com/office/powerpoint/2010/main" val="308366074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 </a:t>
            </a:r>
            <a:br>
              <a:rPr lang="en-US" dirty="0" smtClean="0"/>
            </a:br>
            <a:r>
              <a:rPr lang="en-US" dirty="0" err="1" smtClean="0"/>
              <a:t>Metropolitana</a:t>
            </a:r>
            <a:r>
              <a:rPr lang="en-US" dirty="0" smtClean="0"/>
              <a:t> </a:t>
            </a:r>
            <a:r>
              <a:rPr lang="en-US" dirty="0"/>
              <a:t>di Roma</a:t>
            </a:r>
            <a:endParaRPr lang="he-IL" dirty="0"/>
          </a:p>
        </p:txBody>
      </p:sp>
      <p:sp>
        <p:nvSpPr>
          <p:cNvPr id="8" name="Text Placeholder 7"/>
          <p:cNvSpPr>
            <a:spLocks noGrp="1"/>
          </p:cNvSpPr>
          <p:nvPr>
            <p:ph type="body" sz="quarter" idx="10"/>
          </p:nvPr>
        </p:nvSpPr>
        <p:spPr>
          <a:xfrm>
            <a:off x="747713" y="1428415"/>
            <a:ext cx="5853809" cy="2630630"/>
          </a:xfrm>
        </p:spPr>
        <p:txBody>
          <a:bodyPr/>
          <a:lstStyle/>
          <a:p>
            <a:r>
              <a:rPr lang="en-US" sz="2000" dirty="0" err="1" smtClean="0"/>
              <a:t>Bynet</a:t>
            </a:r>
            <a:r>
              <a:rPr lang="en-US" sz="2000" dirty="0" smtClean="0"/>
              <a:t> had been chosen by </a:t>
            </a:r>
            <a:r>
              <a:rPr lang="en-US" sz="2000" dirty="0" err="1" smtClean="0"/>
              <a:t>Metropolitana</a:t>
            </a:r>
            <a:r>
              <a:rPr lang="en-US" sz="2000" dirty="0" smtClean="0"/>
              <a:t> </a:t>
            </a:r>
            <a:r>
              <a:rPr lang="en-US" sz="2000" dirty="0" err="1" smtClean="0"/>
              <a:t>di</a:t>
            </a:r>
            <a:r>
              <a:rPr lang="en-US" sz="2000" dirty="0" smtClean="0"/>
              <a:t> Roma as a supplier of the wireless mobility system for surveillance cameras backhauling at the metro’s rolling stock</a:t>
            </a:r>
          </a:p>
          <a:p>
            <a:r>
              <a:rPr lang="en-US" sz="2000" dirty="0" smtClean="0"/>
              <a:t>The vendor choosing process was divided to a series of outdoor and indoor test of increasing complexity</a:t>
            </a:r>
          </a:p>
        </p:txBody>
      </p:sp>
      <p:sp>
        <p:nvSpPr>
          <p:cNvPr id="4" name="Rectangle 4"/>
          <p:cNvSpPr txBox="1">
            <a:spLocks noChangeArrowheads="1"/>
          </p:cNvSpPr>
          <p:nvPr/>
        </p:nvSpPr>
        <p:spPr>
          <a:xfrm>
            <a:off x="457200" y="-243408"/>
            <a:ext cx="8229600" cy="1143000"/>
          </a:xfrm>
          <a:prstGeom prst="rect">
            <a:avLst/>
          </a:prstGeom>
        </p:spPr>
        <p:txBody>
          <a:bodyPr lIns="91431" tIns="45715" rIns="91431" bIns="45715"/>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charset="0"/>
                <a:cs typeface="Times New Roman" charset="0"/>
              </a:defRPr>
            </a:lvl2pPr>
            <a:lvl3pPr algn="ctr" rtl="0" eaLnBrk="1" fontAlgn="base" hangingPunct="1">
              <a:spcBef>
                <a:spcPct val="0"/>
              </a:spcBef>
              <a:spcAft>
                <a:spcPct val="0"/>
              </a:spcAft>
              <a:defRPr sz="4400">
                <a:solidFill>
                  <a:schemeClr val="tx2"/>
                </a:solidFill>
                <a:latin typeface="Times New Roman" charset="0"/>
                <a:cs typeface="Times New Roman" charset="0"/>
              </a:defRPr>
            </a:lvl3pPr>
            <a:lvl4pPr algn="ctr" rtl="0" eaLnBrk="1" fontAlgn="base" hangingPunct="1">
              <a:spcBef>
                <a:spcPct val="0"/>
              </a:spcBef>
              <a:spcAft>
                <a:spcPct val="0"/>
              </a:spcAft>
              <a:defRPr sz="4400">
                <a:solidFill>
                  <a:schemeClr val="tx2"/>
                </a:solidFill>
                <a:latin typeface="Times New Roman" charset="0"/>
                <a:cs typeface="Times New Roman" charset="0"/>
              </a:defRPr>
            </a:lvl4pPr>
            <a:lvl5pPr algn="ctr" rtl="0" eaLnBrk="1" fontAlgn="base" hangingPunct="1">
              <a:spcBef>
                <a:spcPct val="0"/>
              </a:spcBef>
              <a:spcAft>
                <a:spcPct val="0"/>
              </a:spcAft>
              <a:defRPr sz="4400">
                <a:solidFill>
                  <a:schemeClr val="tx2"/>
                </a:solidFill>
                <a:latin typeface="Times New Roman" charset="0"/>
                <a:cs typeface="Times New Roman" charset="0"/>
              </a:defRPr>
            </a:lvl5pPr>
            <a:lvl6pPr marL="457108" algn="ctr" rtl="0" eaLnBrk="1" fontAlgn="base" hangingPunct="1">
              <a:spcBef>
                <a:spcPct val="0"/>
              </a:spcBef>
              <a:spcAft>
                <a:spcPct val="0"/>
              </a:spcAft>
              <a:defRPr sz="4400">
                <a:solidFill>
                  <a:schemeClr val="tx2"/>
                </a:solidFill>
                <a:latin typeface="Times New Roman" charset="0"/>
                <a:cs typeface="Times New Roman" charset="0"/>
              </a:defRPr>
            </a:lvl6pPr>
            <a:lvl7pPr marL="914218" algn="ctr" rtl="0" eaLnBrk="1" fontAlgn="base" hangingPunct="1">
              <a:spcBef>
                <a:spcPct val="0"/>
              </a:spcBef>
              <a:spcAft>
                <a:spcPct val="0"/>
              </a:spcAft>
              <a:defRPr sz="4400">
                <a:solidFill>
                  <a:schemeClr val="tx2"/>
                </a:solidFill>
                <a:latin typeface="Times New Roman" charset="0"/>
                <a:cs typeface="Times New Roman" charset="0"/>
              </a:defRPr>
            </a:lvl7pPr>
            <a:lvl8pPr marL="1371326" algn="ctr" rtl="0" eaLnBrk="1" fontAlgn="base" hangingPunct="1">
              <a:spcBef>
                <a:spcPct val="0"/>
              </a:spcBef>
              <a:spcAft>
                <a:spcPct val="0"/>
              </a:spcAft>
              <a:defRPr sz="4400">
                <a:solidFill>
                  <a:schemeClr val="tx2"/>
                </a:solidFill>
                <a:latin typeface="Times New Roman" charset="0"/>
                <a:cs typeface="Times New Roman" charset="0"/>
              </a:defRPr>
            </a:lvl8pPr>
            <a:lvl9pPr marL="1828434" algn="ctr" rtl="0" eaLnBrk="1" fontAlgn="base" hangingPunct="1">
              <a:spcBef>
                <a:spcPct val="0"/>
              </a:spcBef>
              <a:spcAft>
                <a:spcPct val="0"/>
              </a:spcAft>
              <a:defRPr sz="4400">
                <a:solidFill>
                  <a:schemeClr val="tx2"/>
                </a:solidFill>
                <a:latin typeface="Times New Roman" charset="0"/>
                <a:cs typeface="Times New Roman" charset="0"/>
              </a:defRPr>
            </a:lvl9pPr>
          </a:lstStyle>
          <a:p>
            <a:endParaRPr lang="en-US" b="1" i="1" dirty="0" smtClean="0">
              <a:solidFill>
                <a:schemeClr val="bg1"/>
              </a:solidFill>
              <a:ea typeface="ＭＳ Ｐゴシック" pitchFamily="50" charset="-128"/>
            </a:endParaRPr>
          </a:p>
        </p:txBody>
      </p:sp>
      <p:pic>
        <p:nvPicPr>
          <p:cNvPr id="6" name="Picture 5" descr="D:\George Wainblat\International\Metro &amp; Trains\Italy (Rome Metro)\Pictures for Brochure\pilot test outdoor rome 24.9.2010\CIMG0012.JPG"/>
          <p:cNvPicPr/>
          <p:nvPr/>
        </p:nvPicPr>
        <p:blipFill>
          <a:blip r:embed="rId2" cstate="screen"/>
          <a:srcRect/>
          <a:stretch>
            <a:fillRect/>
          </a:stretch>
        </p:blipFill>
        <p:spPr bwMode="auto">
          <a:xfrm>
            <a:off x="6732240" y="1730424"/>
            <a:ext cx="2304256" cy="3642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D:\George Wainblat\International\Metro &amp; Trains\Italy (Rome Metro)\Pictures for Brochure\pilot test outdoor rome 24.9.2010\CIMG0018.JPG"/>
          <p:cNvPicPr/>
          <p:nvPr/>
        </p:nvPicPr>
        <p:blipFill>
          <a:blip r:embed="rId3" cstate="screen"/>
          <a:srcRect/>
          <a:stretch>
            <a:fillRect/>
          </a:stretch>
        </p:blipFill>
        <p:spPr bwMode="auto">
          <a:xfrm>
            <a:off x="2699792" y="3645024"/>
            <a:ext cx="3744416" cy="2746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17512032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br>
              <a:rPr lang="en-US" dirty="0" smtClean="0"/>
            </a:br>
            <a:r>
              <a:rPr lang="en-US" dirty="0" err="1" smtClean="0"/>
              <a:t>Metropolitana</a:t>
            </a:r>
            <a:r>
              <a:rPr lang="en-US" dirty="0" smtClean="0"/>
              <a:t> </a:t>
            </a:r>
            <a:r>
              <a:rPr lang="en-US" dirty="0"/>
              <a:t>di </a:t>
            </a:r>
            <a:r>
              <a:rPr lang="en-US" dirty="0" smtClean="0"/>
              <a:t>Roma</a:t>
            </a:r>
            <a:endParaRPr lang="he-IL" dirty="0"/>
          </a:p>
        </p:txBody>
      </p:sp>
      <p:sp>
        <p:nvSpPr>
          <p:cNvPr id="8" name="Text Placeholder 7"/>
          <p:cNvSpPr>
            <a:spLocks noGrp="1"/>
          </p:cNvSpPr>
          <p:nvPr>
            <p:ph type="body" sz="quarter" idx="10"/>
          </p:nvPr>
        </p:nvSpPr>
        <p:spPr>
          <a:xfrm>
            <a:off x="747713" y="1506473"/>
            <a:ext cx="5753448" cy="2665943"/>
          </a:xfrm>
        </p:spPr>
        <p:txBody>
          <a:bodyPr/>
          <a:lstStyle/>
          <a:p>
            <a:r>
              <a:rPr lang="en-US" sz="2000" dirty="0" smtClean="0"/>
              <a:t>The outdoor test was conducted at the depot at the end of line A near </a:t>
            </a:r>
            <a:r>
              <a:rPr lang="en-US" sz="2000" dirty="0" err="1" smtClean="0"/>
              <a:t>Anagnina</a:t>
            </a:r>
            <a:r>
              <a:rPr lang="en-US" sz="2000" dirty="0" smtClean="0"/>
              <a:t> station, 800 meters of track were covered with a single base station</a:t>
            </a:r>
          </a:p>
          <a:p>
            <a:r>
              <a:rPr lang="en-US" sz="2000" dirty="0" smtClean="0"/>
              <a:t>The indoor test was conducted in the line A tunnels of the Rome Metro between Manzoni and Re </a:t>
            </a:r>
            <a:r>
              <a:rPr lang="en-US" sz="2000" dirty="0" err="1" smtClean="0"/>
              <a:t>di</a:t>
            </a:r>
            <a:r>
              <a:rPr lang="en-US" sz="2000" dirty="0" smtClean="0"/>
              <a:t> Roma stations. The 1200 meters of track and 3 metro stations were covered with just 4 base stations</a:t>
            </a:r>
          </a:p>
        </p:txBody>
      </p:sp>
      <p:sp>
        <p:nvSpPr>
          <p:cNvPr id="4" name="Rectangle 4"/>
          <p:cNvSpPr txBox="1">
            <a:spLocks noChangeArrowheads="1"/>
          </p:cNvSpPr>
          <p:nvPr/>
        </p:nvSpPr>
        <p:spPr>
          <a:xfrm>
            <a:off x="457200" y="-243408"/>
            <a:ext cx="8229600" cy="1143000"/>
          </a:xfrm>
          <a:prstGeom prst="rect">
            <a:avLst/>
          </a:prstGeom>
        </p:spPr>
        <p:txBody>
          <a:bodyPr lIns="91431" tIns="45715" rIns="91431" bIns="45715"/>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charset="0"/>
                <a:cs typeface="Times New Roman" charset="0"/>
              </a:defRPr>
            </a:lvl2pPr>
            <a:lvl3pPr algn="ctr" rtl="0" eaLnBrk="1" fontAlgn="base" hangingPunct="1">
              <a:spcBef>
                <a:spcPct val="0"/>
              </a:spcBef>
              <a:spcAft>
                <a:spcPct val="0"/>
              </a:spcAft>
              <a:defRPr sz="4400">
                <a:solidFill>
                  <a:schemeClr val="tx2"/>
                </a:solidFill>
                <a:latin typeface="Times New Roman" charset="0"/>
                <a:cs typeface="Times New Roman" charset="0"/>
              </a:defRPr>
            </a:lvl3pPr>
            <a:lvl4pPr algn="ctr" rtl="0" eaLnBrk="1" fontAlgn="base" hangingPunct="1">
              <a:spcBef>
                <a:spcPct val="0"/>
              </a:spcBef>
              <a:spcAft>
                <a:spcPct val="0"/>
              </a:spcAft>
              <a:defRPr sz="4400">
                <a:solidFill>
                  <a:schemeClr val="tx2"/>
                </a:solidFill>
                <a:latin typeface="Times New Roman" charset="0"/>
                <a:cs typeface="Times New Roman" charset="0"/>
              </a:defRPr>
            </a:lvl4pPr>
            <a:lvl5pPr algn="ctr" rtl="0" eaLnBrk="1" fontAlgn="base" hangingPunct="1">
              <a:spcBef>
                <a:spcPct val="0"/>
              </a:spcBef>
              <a:spcAft>
                <a:spcPct val="0"/>
              </a:spcAft>
              <a:defRPr sz="4400">
                <a:solidFill>
                  <a:schemeClr val="tx2"/>
                </a:solidFill>
                <a:latin typeface="Times New Roman" charset="0"/>
                <a:cs typeface="Times New Roman" charset="0"/>
              </a:defRPr>
            </a:lvl5pPr>
            <a:lvl6pPr marL="457108" algn="ctr" rtl="0" eaLnBrk="1" fontAlgn="base" hangingPunct="1">
              <a:spcBef>
                <a:spcPct val="0"/>
              </a:spcBef>
              <a:spcAft>
                <a:spcPct val="0"/>
              </a:spcAft>
              <a:defRPr sz="4400">
                <a:solidFill>
                  <a:schemeClr val="tx2"/>
                </a:solidFill>
                <a:latin typeface="Times New Roman" charset="0"/>
                <a:cs typeface="Times New Roman" charset="0"/>
              </a:defRPr>
            </a:lvl6pPr>
            <a:lvl7pPr marL="914218" algn="ctr" rtl="0" eaLnBrk="1" fontAlgn="base" hangingPunct="1">
              <a:spcBef>
                <a:spcPct val="0"/>
              </a:spcBef>
              <a:spcAft>
                <a:spcPct val="0"/>
              </a:spcAft>
              <a:defRPr sz="4400">
                <a:solidFill>
                  <a:schemeClr val="tx2"/>
                </a:solidFill>
                <a:latin typeface="Times New Roman" charset="0"/>
                <a:cs typeface="Times New Roman" charset="0"/>
              </a:defRPr>
            </a:lvl7pPr>
            <a:lvl8pPr marL="1371326" algn="ctr" rtl="0" eaLnBrk="1" fontAlgn="base" hangingPunct="1">
              <a:spcBef>
                <a:spcPct val="0"/>
              </a:spcBef>
              <a:spcAft>
                <a:spcPct val="0"/>
              </a:spcAft>
              <a:defRPr sz="4400">
                <a:solidFill>
                  <a:schemeClr val="tx2"/>
                </a:solidFill>
                <a:latin typeface="Times New Roman" charset="0"/>
                <a:cs typeface="Times New Roman" charset="0"/>
              </a:defRPr>
            </a:lvl8pPr>
            <a:lvl9pPr marL="1828434" algn="ctr" rtl="0" eaLnBrk="1" fontAlgn="base" hangingPunct="1">
              <a:spcBef>
                <a:spcPct val="0"/>
              </a:spcBef>
              <a:spcAft>
                <a:spcPct val="0"/>
              </a:spcAft>
              <a:defRPr sz="4400">
                <a:solidFill>
                  <a:schemeClr val="tx2"/>
                </a:solidFill>
                <a:latin typeface="Times New Roman" charset="0"/>
                <a:cs typeface="Times New Roman" charset="0"/>
              </a:defRPr>
            </a:lvl9pPr>
          </a:lstStyle>
          <a:p>
            <a:endParaRPr lang="en-US" b="1" i="1" dirty="0" smtClean="0">
              <a:solidFill>
                <a:schemeClr val="bg1"/>
              </a:solidFill>
              <a:ea typeface="ＭＳ Ｐゴシック" pitchFamily="50" charset="-128"/>
            </a:endParaRPr>
          </a:p>
        </p:txBody>
      </p:sp>
      <p:pic>
        <p:nvPicPr>
          <p:cNvPr id="6" name="Picture 5" descr="D:\George Wainblat\International\Metro &amp; Trains\Italy (Rome Metro)\Pictures for Brochure\pilot test in metro rime 4-7.10.2010\CIMG0266.JPG"/>
          <p:cNvPicPr/>
          <p:nvPr/>
        </p:nvPicPr>
        <p:blipFill>
          <a:blip r:embed="rId2" cstate="screen"/>
          <a:srcRect/>
          <a:stretch>
            <a:fillRect/>
          </a:stretch>
        </p:blipFill>
        <p:spPr bwMode="auto">
          <a:xfrm>
            <a:off x="6588224" y="2060849"/>
            <a:ext cx="2483768" cy="2878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D:\George Wainblat\International\Metro &amp; Trains\Italy (Rome Metro)\Pictures for Brochure\indoor pilot 3 - 8.10\CIMG0092.JPG"/>
          <p:cNvPicPr/>
          <p:nvPr/>
        </p:nvPicPr>
        <p:blipFill>
          <a:blip r:embed="rId3" cstate="screen"/>
          <a:srcRect/>
          <a:stretch>
            <a:fillRect/>
          </a:stretch>
        </p:blipFill>
        <p:spPr bwMode="auto">
          <a:xfrm>
            <a:off x="3347865" y="4437112"/>
            <a:ext cx="3031232" cy="2129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12756094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45248" y="246347"/>
            <a:ext cx="6766560" cy="644740"/>
          </a:xfrm>
          <a:prstGeom prst="rect">
            <a:avLst/>
          </a:prstGeom>
        </p:spPr>
        <p:txBody>
          <a:bodyPr lIns="91413" tIns="45706" rIns="91413" bIns="45706" anchor="ctr" anchorCtr="0"/>
          <a:lstStyle>
            <a:lvl1pPr algn="l" rtl="0" eaLnBrk="1" fontAlgn="base" hangingPunct="1">
              <a:lnSpc>
                <a:spcPct val="85000"/>
              </a:lnSpc>
              <a:spcBef>
                <a:spcPct val="0"/>
              </a:spcBef>
              <a:spcAft>
                <a:spcPct val="0"/>
              </a:spcAft>
              <a:defRPr sz="3600" b="1">
                <a:solidFill>
                  <a:srgbClr val="C00000"/>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charset="0"/>
                <a:cs typeface="Times New Roman" charset="0"/>
              </a:defRPr>
            </a:lvl2pPr>
            <a:lvl3pPr algn="ctr" rtl="0" eaLnBrk="1" fontAlgn="base" hangingPunct="1">
              <a:spcBef>
                <a:spcPct val="0"/>
              </a:spcBef>
              <a:spcAft>
                <a:spcPct val="0"/>
              </a:spcAft>
              <a:defRPr sz="4400">
                <a:solidFill>
                  <a:schemeClr val="tx2"/>
                </a:solidFill>
                <a:latin typeface="Times New Roman" charset="0"/>
                <a:cs typeface="Times New Roman" charset="0"/>
              </a:defRPr>
            </a:lvl3pPr>
            <a:lvl4pPr algn="ctr" rtl="0" eaLnBrk="1" fontAlgn="base" hangingPunct="1">
              <a:spcBef>
                <a:spcPct val="0"/>
              </a:spcBef>
              <a:spcAft>
                <a:spcPct val="0"/>
              </a:spcAft>
              <a:defRPr sz="4400">
                <a:solidFill>
                  <a:schemeClr val="tx2"/>
                </a:solidFill>
                <a:latin typeface="Times New Roman" charset="0"/>
                <a:cs typeface="Times New Roman" charset="0"/>
              </a:defRPr>
            </a:lvl4pPr>
            <a:lvl5pPr algn="ctr" rtl="0" eaLnBrk="1" fontAlgn="base" hangingPunct="1">
              <a:spcBef>
                <a:spcPct val="0"/>
              </a:spcBef>
              <a:spcAft>
                <a:spcPct val="0"/>
              </a:spcAft>
              <a:defRPr sz="4400">
                <a:solidFill>
                  <a:schemeClr val="tx2"/>
                </a:solidFill>
                <a:latin typeface="Times New Roman" charset="0"/>
                <a:cs typeface="Times New Roman" charset="0"/>
              </a:defRPr>
            </a:lvl5pPr>
            <a:lvl6pPr marL="457108" algn="ctr" rtl="0" eaLnBrk="1" fontAlgn="base" hangingPunct="1">
              <a:spcBef>
                <a:spcPct val="0"/>
              </a:spcBef>
              <a:spcAft>
                <a:spcPct val="0"/>
              </a:spcAft>
              <a:defRPr sz="4400">
                <a:solidFill>
                  <a:schemeClr val="tx2"/>
                </a:solidFill>
                <a:latin typeface="Times New Roman" charset="0"/>
                <a:cs typeface="Times New Roman" charset="0"/>
              </a:defRPr>
            </a:lvl6pPr>
            <a:lvl7pPr marL="914218" algn="ctr" rtl="0" eaLnBrk="1" fontAlgn="base" hangingPunct="1">
              <a:spcBef>
                <a:spcPct val="0"/>
              </a:spcBef>
              <a:spcAft>
                <a:spcPct val="0"/>
              </a:spcAft>
              <a:defRPr sz="4400">
                <a:solidFill>
                  <a:schemeClr val="tx2"/>
                </a:solidFill>
                <a:latin typeface="Times New Roman" charset="0"/>
                <a:cs typeface="Times New Roman" charset="0"/>
              </a:defRPr>
            </a:lvl7pPr>
            <a:lvl8pPr marL="1371326" algn="ctr" rtl="0" eaLnBrk="1" fontAlgn="base" hangingPunct="1">
              <a:spcBef>
                <a:spcPct val="0"/>
              </a:spcBef>
              <a:spcAft>
                <a:spcPct val="0"/>
              </a:spcAft>
              <a:defRPr sz="4400">
                <a:solidFill>
                  <a:schemeClr val="tx2"/>
                </a:solidFill>
                <a:latin typeface="Times New Roman" charset="0"/>
                <a:cs typeface="Times New Roman" charset="0"/>
              </a:defRPr>
            </a:lvl8pPr>
            <a:lvl9pPr marL="1828434" algn="ctr" rtl="0" eaLnBrk="1" fontAlgn="base" hangingPunct="1">
              <a:spcBef>
                <a:spcPct val="0"/>
              </a:spcBef>
              <a:spcAft>
                <a:spcPct val="0"/>
              </a:spcAft>
              <a:defRPr sz="4400">
                <a:solidFill>
                  <a:schemeClr val="tx2"/>
                </a:solidFill>
                <a:latin typeface="Times New Roman" charset="0"/>
                <a:cs typeface="Times New Roman" charset="0"/>
              </a:defRPr>
            </a:lvl9pPr>
          </a:lstStyle>
          <a:p>
            <a:endParaRPr lang="he-IL" dirty="0"/>
          </a:p>
        </p:txBody>
      </p:sp>
      <p:sp>
        <p:nvSpPr>
          <p:cNvPr id="6" name="Title 1"/>
          <p:cNvSpPr>
            <a:spLocks noGrp="1"/>
          </p:cNvSpPr>
          <p:nvPr>
            <p:ph type="title"/>
          </p:nvPr>
        </p:nvSpPr>
        <p:spPr>
          <a:xfrm>
            <a:off x="639077" y="262623"/>
            <a:ext cx="6766560" cy="644740"/>
          </a:xfrm>
        </p:spPr>
        <p:txBody>
          <a:bodyPr/>
          <a:lstStyle/>
          <a:p>
            <a:r>
              <a:rPr lang="en-US" dirty="0" smtClean="0"/>
              <a:t>Case Study – Sofia Metropolitan </a:t>
            </a:r>
            <a:endParaRPr lang="he-IL" dirty="0"/>
          </a:p>
        </p:txBody>
      </p:sp>
      <p:pic>
        <p:nvPicPr>
          <p:cNvPr id="5" name="Picture 4" descr="Sofia_Metro-Map.png"/>
          <p:cNvPicPr>
            <a:picLocks noChangeAspect="1"/>
          </p:cNvPicPr>
          <p:nvPr/>
        </p:nvPicPr>
        <p:blipFill>
          <a:blip r:embed="rId2" cstate="email"/>
          <a:stretch>
            <a:fillRect/>
          </a:stretch>
        </p:blipFill>
        <p:spPr>
          <a:xfrm>
            <a:off x="4556663" y="2548990"/>
            <a:ext cx="4452933" cy="3846604"/>
          </a:xfrm>
          <a:prstGeom prst="rect">
            <a:avLst/>
          </a:prstGeom>
        </p:spPr>
      </p:pic>
      <p:pic>
        <p:nvPicPr>
          <p:cNvPr id="155650" name="Picture 2" descr="D:\Users\david_v\Presentations\New2011\INS\Bynet\Sofia\CIMG0135.JPG"/>
          <p:cNvPicPr>
            <a:picLocks noChangeAspect="1" noChangeArrowheads="1"/>
          </p:cNvPicPr>
          <p:nvPr/>
        </p:nvPicPr>
        <p:blipFill>
          <a:blip r:embed="rId3" cstate="print"/>
          <a:srcRect/>
          <a:stretch>
            <a:fillRect/>
          </a:stretch>
        </p:blipFill>
        <p:spPr bwMode="auto">
          <a:xfrm>
            <a:off x="275129" y="2087746"/>
            <a:ext cx="4224042" cy="3168032"/>
          </a:xfrm>
          <a:prstGeom prst="rect">
            <a:avLst/>
          </a:prstGeom>
          <a:noFill/>
        </p:spPr>
      </p:pic>
    </p:spTree>
    <p:extLst>
      <p:ext uri="{BB962C8B-B14F-4D97-AF65-F5344CB8AC3E}">
        <p14:creationId xmlns="" xmlns:p14="http://schemas.microsoft.com/office/powerpoint/2010/main" val="713913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br>
              <a:rPr lang="en-US" dirty="0" smtClean="0"/>
            </a:br>
            <a:r>
              <a:rPr lang="en-US" dirty="0" smtClean="0"/>
              <a:t>Sofia </a:t>
            </a:r>
            <a:r>
              <a:rPr lang="en-US" dirty="0"/>
              <a:t>Metropolitan</a:t>
            </a:r>
            <a:endParaRPr lang="he-IL" dirty="0"/>
          </a:p>
        </p:txBody>
      </p:sp>
      <p:sp>
        <p:nvSpPr>
          <p:cNvPr id="14" name="Text Placeholder 13"/>
          <p:cNvSpPr>
            <a:spLocks noGrp="1"/>
          </p:cNvSpPr>
          <p:nvPr>
            <p:ph type="body" sz="quarter" idx="10"/>
          </p:nvPr>
        </p:nvSpPr>
        <p:spPr>
          <a:xfrm>
            <a:off x="747713" y="1272298"/>
            <a:ext cx="7124700" cy="1080610"/>
          </a:xfrm>
        </p:spPr>
        <p:txBody>
          <a:bodyPr/>
          <a:lstStyle/>
          <a:p>
            <a:r>
              <a:rPr lang="en-US" sz="2000" dirty="0" err="1" smtClean="0"/>
              <a:t>Bynet</a:t>
            </a:r>
            <a:r>
              <a:rPr lang="en-US" sz="2000" dirty="0" smtClean="0"/>
              <a:t> had been chosen by Sofia Metropolitan as a supplier of the wireless mobility system for surveillance cameras backhauling at the metro’s rolling stock</a:t>
            </a:r>
            <a:endParaRPr lang="en-US" sz="2000" dirty="0"/>
          </a:p>
        </p:txBody>
      </p:sp>
      <p:sp>
        <p:nvSpPr>
          <p:cNvPr id="4" name="Rectangle 4"/>
          <p:cNvSpPr txBox="1">
            <a:spLocks noChangeArrowheads="1"/>
          </p:cNvSpPr>
          <p:nvPr/>
        </p:nvSpPr>
        <p:spPr>
          <a:xfrm>
            <a:off x="457200" y="-243408"/>
            <a:ext cx="8229600" cy="1143000"/>
          </a:xfrm>
          <a:prstGeom prst="rect">
            <a:avLst/>
          </a:prstGeom>
        </p:spPr>
        <p:txBody>
          <a:bodyPr lIns="91431" tIns="45715" rIns="91431" bIns="45715"/>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charset="0"/>
                <a:cs typeface="Times New Roman" charset="0"/>
              </a:defRPr>
            </a:lvl2pPr>
            <a:lvl3pPr algn="ctr" rtl="0" eaLnBrk="1" fontAlgn="base" hangingPunct="1">
              <a:spcBef>
                <a:spcPct val="0"/>
              </a:spcBef>
              <a:spcAft>
                <a:spcPct val="0"/>
              </a:spcAft>
              <a:defRPr sz="4400">
                <a:solidFill>
                  <a:schemeClr val="tx2"/>
                </a:solidFill>
                <a:latin typeface="Times New Roman" charset="0"/>
                <a:cs typeface="Times New Roman" charset="0"/>
              </a:defRPr>
            </a:lvl3pPr>
            <a:lvl4pPr algn="ctr" rtl="0" eaLnBrk="1" fontAlgn="base" hangingPunct="1">
              <a:spcBef>
                <a:spcPct val="0"/>
              </a:spcBef>
              <a:spcAft>
                <a:spcPct val="0"/>
              </a:spcAft>
              <a:defRPr sz="4400">
                <a:solidFill>
                  <a:schemeClr val="tx2"/>
                </a:solidFill>
                <a:latin typeface="Times New Roman" charset="0"/>
                <a:cs typeface="Times New Roman" charset="0"/>
              </a:defRPr>
            </a:lvl4pPr>
            <a:lvl5pPr algn="ctr" rtl="0" eaLnBrk="1" fontAlgn="base" hangingPunct="1">
              <a:spcBef>
                <a:spcPct val="0"/>
              </a:spcBef>
              <a:spcAft>
                <a:spcPct val="0"/>
              </a:spcAft>
              <a:defRPr sz="4400">
                <a:solidFill>
                  <a:schemeClr val="tx2"/>
                </a:solidFill>
                <a:latin typeface="Times New Roman" charset="0"/>
                <a:cs typeface="Times New Roman" charset="0"/>
              </a:defRPr>
            </a:lvl5pPr>
            <a:lvl6pPr marL="457108" algn="ctr" rtl="0" eaLnBrk="1" fontAlgn="base" hangingPunct="1">
              <a:spcBef>
                <a:spcPct val="0"/>
              </a:spcBef>
              <a:spcAft>
                <a:spcPct val="0"/>
              </a:spcAft>
              <a:defRPr sz="4400">
                <a:solidFill>
                  <a:schemeClr val="tx2"/>
                </a:solidFill>
                <a:latin typeface="Times New Roman" charset="0"/>
                <a:cs typeface="Times New Roman" charset="0"/>
              </a:defRPr>
            </a:lvl6pPr>
            <a:lvl7pPr marL="914218" algn="ctr" rtl="0" eaLnBrk="1" fontAlgn="base" hangingPunct="1">
              <a:spcBef>
                <a:spcPct val="0"/>
              </a:spcBef>
              <a:spcAft>
                <a:spcPct val="0"/>
              </a:spcAft>
              <a:defRPr sz="4400">
                <a:solidFill>
                  <a:schemeClr val="tx2"/>
                </a:solidFill>
                <a:latin typeface="Times New Roman" charset="0"/>
                <a:cs typeface="Times New Roman" charset="0"/>
              </a:defRPr>
            </a:lvl7pPr>
            <a:lvl8pPr marL="1371326" algn="ctr" rtl="0" eaLnBrk="1" fontAlgn="base" hangingPunct="1">
              <a:spcBef>
                <a:spcPct val="0"/>
              </a:spcBef>
              <a:spcAft>
                <a:spcPct val="0"/>
              </a:spcAft>
              <a:defRPr sz="4400">
                <a:solidFill>
                  <a:schemeClr val="tx2"/>
                </a:solidFill>
                <a:latin typeface="Times New Roman" charset="0"/>
                <a:cs typeface="Times New Roman" charset="0"/>
              </a:defRPr>
            </a:lvl8pPr>
            <a:lvl9pPr marL="1828434" algn="ctr" rtl="0" eaLnBrk="1" fontAlgn="base" hangingPunct="1">
              <a:spcBef>
                <a:spcPct val="0"/>
              </a:spcBef>
              <a:spcAft>
                <a:spcPct val="0"/>
              </a:spcAft>
              <a:defRPr sz="4400">
                <a:solidFill>
                  <a:schemeClr val="tx2"/>
                </a:solidFill>
                <a:latin typeface="Times New Roman" charset="0"/>
                <a:cs typeface="Times New Roman" charset="0"/>
              </a:defRPr>
            </a:lvl9pPr>
          </a:lstStyle>
          <a:p>
            <a:endParaRPr lang="en-US" b="1" i="1" dirty="0" smtClean="0">
              <a:solidFill>
                <a:schemeClr val="bg1"/>
              </a:solidFill>
              <a:ea typeface="ＭＳ Ｐゴシック" pitchFamily="50" charset="-128"/>
            </a:endParaRPr>
          </a:p>
        </p:txBody>
      </p:sp>
      <p:pic>
        <p:nvPicPr>
          <p:cNvPr id="6" name="Picture 2" descr="C:\Users\georgew\Documents\George Wainblat\International\Metro &amp; Railway\Projects\Sofia Metro\Sofia Pilot Pictures\CIMG0101.JPG"/>
          <p:cNvPicPr>
            <a:picLocks noChangeAspect="1" noChangeArrowheads="1"/>
          </p:cNvPicPr>
          <p:nvPr/>
        </p:nvPicPr>
        <p:blipFill>
          <a:blip r:embed="rId2" cstate="screen">
            <a:extLst>
              <a:ext uri="{28A0092B-C50C-407E-A947-70E740481C1C}">
                <a14:useLocalDpi xmlns="" xmlns:a14="http://schemas.microsoft.com/office/drawing/2010/main" val="0"/>
              </a:ext>
            </a:extLst>
          </a:blip>
          <a:srcRect/>
          <a:stretch>
            <a:fillRect/>
          </a:stretch>
        </p:blipFill>
        <p:spPr bwMode="auto">
          <a:xfrm>
            <a:off x="611560" y="3099205"/>
            <a:ext cx="3888432" cy="2916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pic>
        <p:nvPicPr>
          <p:cNvPr id="7" name="Picture 3" descr="C:\Users\georgew\Documents\George Wainblat\International\Metro &amp; Railway\Projects\Sofia Metro\Sofia Pilot Pictures\CIMG0099.JPG"/>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4932041" y="3099205"/>
            <a:ext cx="3888428" cy="2916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sp>
        <p:nvSpPr>
          <p:cNvPr id="9" name="Oval Callout 8"/>
          <p:cNvSpPr/>
          <p:nvPr/>
        </p:nvSpPr>
        <p:spPr>
          <a:xfrm>
            <a:off x="1083076" y="3683903"/>
            <a:ext cx="745725" cy="387412"/>
          </a:xfrm>
          <a:prstGeom prst="wedgeEllipseCallout">
            <a:avLst>
              <a:gd name="adj1" fmla="val 338395"/>
              <a:gd name="adj2" fmla="val -25191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he-IL"/>
          </a:p>
        </p:txBody>
      </p:sp>
      <p:sp>
        <p:nvSpPr>
          <p:cNvPr id="11" name="Oval Callout 10"/>
          <p:cNvSpPr/>
          <p:nvPr/>
        </p:nvSpPr>
        <p:spPr>
          <a:xfrm>
            <a:off x="2975498" y="3836303"/>
            <a:ext cx="745725" cy="387412"/>
          </a:xfrm>
          <a:prstGeom prst="wedgeEllipseCallout">
            <a:avLst>
              <a:gd name="adj1" fmla="val 86014"/>
              <a:gd name="adj2" fmla="val -28628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he-IL"/>
          </a:p>
        </p:txBody>
      </p:sp>
      <p:grpSp>
        <p:nvGrpSpPr>
          <p:cNvPr id="3" name="Group 14"/>
          <p:cNvGrpSpPr/>
          <p:nvPr/>
        </p:nvGrpSpPr>
        <p:grpSpPr>
          <a:xfrm>
            <a:off x="3932809" y="2542667"/>
            <a:ext cx="2610035" cy="422143"/>
            <a:chOff x="3932808" y="2152381"/>
            <a:chExt cx="2610035" cy="422143"/>
          </a:xfrm>
        </p:grpSpPr>
        <p:sp>
          <p:nvSpPr>
            <p:cNvPr id="13" name="Rounded Rectangle 12"/>
            <p:cNvSpPr/>
            <p:nvPr/>
          </p:nvSpPr>
          <p:spPr>
            <a:xfrm>
              <a:off x="4062671" y="2152381"/>
              <a:ext cx="2480172" cy="422143"/>
            </a:xfrm>
            <a:prstGeom prst="roundRect">
              <a:avLst/>
            </a:prstGeom>
            <a:solidFill>
              <a:schemeClr val="bg1"/>
            </a:solidFill>
            <a:ln>
              <a:solidFill>
                <a:schemeClr val="bg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0" name="Rectangle 9"/>
            <p:cNvSpPr/>
            <p:nvPr/>
          </p:nvSpPr>
          <p:spPr>
            <a:xfrm>
              <a:off x="4197970" y="2209563"/>
              <a:ext cx="2280945" cy="307777"/>
            </a:xfrm>
            <a:prstGeom prst="rect">
              <a:avLst/>
            </a:prstGeom>
            <a:ln w="6350">
              <a:noFill/>
            </a:ln>
          </p:spPr>
          <p:txBody>
            <a:bodyPr wrap="none">
              <a:spAutoFit/>
            </a:bodyPr>
            <a:lstStyle/>
            <a:p>
              <a:r>
                <a:rPr lang="en-US" sz="1400" dirty="0" smtClean="0"/>
                <a:t>Aerodynamic Train Antennas</a:t>
              </a:r>
              <a:endParaRPr lang="he-IL" sz="1400" dirty="0"/>
            </a:p>
          </p:txBody>
        </p:sp>
        <p:sp>
          <p:nvSpPr>
            <p:cNvPr id="12" name="Rounded Rectangle 11"/>
            <p:cNvSpPr/>
            <p:nvPr/>
          </p:nvSpPr>
          <p:spPr>
            <a:xfrm>
              <a:off x="3932808" y="2152381"/>
              <a:ext cx="2512380" cy="3077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Tree>
    <p:extLst>
      <p:ext uri="{BB962C8B-B14F-4D97-AF65-F5344CB8AC3E}">
        <p14:creationId xmlns="" xmlns:p14="http://schemas.microsoft.com/office/powerpoint/2010/main" val="2558542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 </a:t>
            </a:r>
            <a:br>
              <a:rPr lang="en-US" dirty="0" smtClean="0"/>
            </a:br>
            <a:r>
              <a:rPr lang="en-US" dirty="0" smtClean="0"/>
              <a:t>Sofia Metropolitan</a:t>
            </a:r>
            <a:endParaRPr lang="he-IL" dirty="0"/>
          </a:p>
        </p:txBody>
      </p:sp>
      <p:sp>
        <p:nvSpPr>
          <p:cNvPr id="9" name="Text Placeholder 8"/>
          <p:cNvSpPr>
            <a:spLocks noGrp="1"/>
          </p:cNvSpPr>
          <p:nvPr>
            <p:ph type="body" sz="quarter" idx="10"/>
          </p:nvPr>
        </p:nvSpPr>
        <p:spPr>
          <a:xfrm>
            <a:off x="747713" y="1473020"/>
            <a:ext cx="7124700" cy="1771986"/>
          </a:xfrm>
        </p:spPr>
        <p:txBody>
          <a:bodyPr/>
          <a:lstStyle/>
          <a:p>
            <a:r>
              <a:rPr lang="en-US" sz="2000" dirty="0" smtClean="0"/>
              <a:t>The indoor test was conducted at the Main Line A tunnels of the Sofia Metropolitan between Joliot-Curie and </a:t>
            </a:r>
            <a:r>
              <a:rPr lang="en-US" sz="2000" dirty="0" err="1" smtClean="0"/>
              <a:t>Vasil</a:t>
            </a:r>
            <a:r>
              <a:rPr lang="en-US" sz="2000" dirty="0" smtClean="0"/>
              <a:t> </a:t>
            </a:r>
            <a:r>
              <a:rPr lang="en-US" sz="2000" dirty="0" err="1" smtClean="0"/>
              <a:t>Levski</a:t>
            </a:r>
            <a:r>
              <a:rPr lang="en-US" sz="2000" dirty="0" smtClean="0"/>
              <a:t> stadium stations</a:t>
            </a:r>
          </a:p>
          <a:p>
            <a:r>
              <a:rPr lang="en-US" sz="2000" dirty="0" smtClean="0"/>
              <a:t>The 2300 meters of track and 2 metro stations were covered with just 2 base stations located at the stations</a:t>
            </a:r>
            <a:endParaRPr lang="en-US" sz="2000" dirty="0"/>
          </a:p>
        </p:txBody>
      </p:sp>
      <p:sp>
        <p:nvSpPr>
          <p:cNvPr id="4" name="Rectangle 4"/>
          <p:cNvSpPr txBox="1">
            <a:spLocks noChangeArrowheads="1"/>
          </p:cNvSpPr>
          <p:nvPr/>
        </p:nvSpPr>
        <p:spPr>
          <a:xfrm>
            <a:off x="457200" y="-243408"/>
            <a:ext cx="8229600" cy="1143000"/>
          </a:xfrm>
          <a:prstGeom prst="rect">
            <a:avLst/>
          </a:prstGeom>
        </p:spPr>
        <p:txBody>
          <a:bodyPr lIns="91431" tIns="45715" rIns="91431" bIns="45715"/>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charset="0"/>
                <a:cs typeface="Times New Roman" charset="0"/>
              </a:defRPr>
            </a:lvl2pPr>
            <a:lvl3pPr algn="ctr" rtl="0" eaLnBrk="1" fontAlgn="base" hangingPunct="1">
              <a:spcBef>
                <a:spcPct val="0"/>
              </a:spcBef>
              <a:spcAft>
                <a:spcPct val="0"/>
              </a:spcAft>
              <a:defRPr sz="4400">
                <a:solidFill>
                  <a:schemeClr val="tx2"/>
                </a:solidFill>
                <a:latin typeface="Times New Roman" charset="0"/>
                <a:cs typeface="Times New Roman" charset="0"/>
              </a:defRPr>
            </a:lvl3pPr>
            <a:lvl4pPr algn="ctr" rtl="0" eaLnBrk="1" fontAlgn="base" hangingPunct="1">
              <a:spcBef>
                <a:spcPct val="0"/>
              </a:spcBef>
              <a:spcAft>
                <a:spcPct val="0"/>
              </a:spcAft>
              <a:defRPr sz="4400">
                <a:solidFill>
                  <a:schemeClr val="tx2"/>
                </a:solidFill>
                <a:latin typeface="Times New Roman" charset="0"/>
                <a:cs typeface="Times New Roman" charset="0"/>
              </a:defRPr>
            </a:lvl4pPr>
            <a:lvl5pPr algn="ctr" rtl="0" eaLnBrk="1" fontAlgn="base" hangingPunct="1">
              <a:spcBef>
                <a:spcPct val="0"/>
              </a:spcBef>
              <a:spcAft>
                <a:spcPct val="0"/>
              </a:spcAft>
              <a:defRPr sz="4400">
                <a:solidFill>
                  <a:schemeClr val="tx2"/>
                </a:solidFill>
                <a:latin typeface="Times New Roman" charset="0"/>
                <a:cs typeface="Times New Roman" charset="0"/>
              </a:defRPr>
            </a:lvl5pPr>
            <a:lvl6pPr marL="457108" algn="ctr" rtl="0" eaLnBrk="1" fontAlgn="base" hangingPunct="1">
              <a:spcBef>
                <a:spcPct val="0"/>
              </a:spcBef>
              <a:spcAft>
                <a:spcPct val="0"/>
              </a:spcAft>
              <a:defRPr sz="4400">
                <a:solidFill>
                  <a:schemeClr val="tx2"/>
                </a:solidFill>
                <a:latin typeface="Times New Roman" charset="0"/>
                <a:cs typeface="Times New Roman" charset="0"/>
              </a:defRPr>
            </a:lvl6pPr>
            <a:lvl7pPr marL="914218" algn="ctr" rtl="0" eaLnBrk="1" fontAlgn="base" hangingPunct="1">
              <a:spcBef>
                <a:spcPct val="0"/>
              </a:spcBef>
              <a:spcAft>
                <a:spcPct val="0"/>
              </a:spcAft>
              <a:defRPr sz="4400">
                <a:solidFill>
                  <a:schemeClr val="tx2"/>
                </a:solidFill>
                <a:latin typeface="Times New Roman" charset="0"/>
                <a:cs typeface="Times New Roman" charset="0"/>
              </a:defRPr>
            </a:lvl7pPr>
            <a:lvl8pPr marL="1371326" algn="ctr" rtl="0" eaLnBrk="1" fontAlgn="base" hangingPunct="1">
              <a:spcBef>
                <a:spcPct val="0"/>
              </a:spcBef>
              <a:spcAft>
                <a:spcPct val="0"/>
              </a:spcAft>
              <a:defRPr sz="4400">
                <a:solidFill>
                  <a:schemeClr val="tx2"/>
                </a:solidFill>
                <a:latin typeface="Times New Roman" charset="0"/>
                <a:cs typeface="Times New Roman" charset="0"/>
              </a:defRPr>
            </a:lvl8pPr>
            <a:lvl9pPr marL="1828434" algn="ctr" rtl="0" eaLnBrk="1" fontAlgn="base" hangingPunct="1">
              <a:spcBef>
                <a:spcPct val="0"/>
              </a:spcBef>
              <a:spcAft>
                <a:spcPct val="0"/>
              </a:spcAft>
              <a:defRPr sz="4400">
                <a:solidFill>
                  <a:schemeClr val="tx2"/>
                </a:solidFill>
                <a:latin typeface="Times New Roman" charset="0"/>
                <a:cs typeface="Times New Roman" charset="0"/>
              </a:defRPr>
            </a:lvl9pPr>
          </a:lstStyle>
          <a:p>
            <a:endParaRPr lang="en-US" b="1" i="1" dirty="0" smtClean="0">
              <a:solidFill>
                <a:schemeClr val="bg1"/>
              </a:solidFill>
              <a:ea typeface="ＭＳ Ｐゴシック" pitchFamily="50" charset="-128"/>
            </a:endParaRPr>
          </a:p>
        </p:txBody>
      </p:sp>
      <p:pic>
        <p:nvPicPr>
          <p:cNvPr id="6" name="Picture 2" descr="C:\Users\georgew\Documents\George Wainblat\International\Metro &amp; Railway\Projects\Sofia Metro\Sofia Pilot Pictures\CIMG0135.JPG"/>
          <p:cNvPicPr>
            <a:picLocks noChangeAspect="1" noChangeArrowheads="1"/>
          </p:cNvPicPr>
          <p:nvPr/>
        </p:nvPicPr>
        <p:blipFill>
          <a:blip r:embed="rId2" cstate="screen">
            <a:extLst>
              <a:ext uri="{28A0092B-C50C-407E-A947-70E740481C1C}">
                <a14:useLocalDpi xmlns="" xmlns:a14="http://schemas.microsoft.com/office/drawing/2010/main" val="0"/>
              </a:ext>
            </a:extLst>
          </a:blip>
          <a:srcRect/>
          <a:stretch>
            <a:fillRect/>
          </a:stretch>
        </p:blipFill>
        <p:spPr bwMode="auto">
          <a:xfrm>
            <a:off x="786155" y="3505938"/>
            <a:ext cx="3537855" cy="2653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pic>
        <p:nvPicPr>
          <p:cNvPr id="7" name="Picture 2" descr="C:\Users\georgew\Documents\George Wainblat\International\Metro &amp; Railway\Projects\Sofia Metro\Sofia Pilot Pictures\074.JPG"/>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4759317" y="3505937"/>
            <a:ext cx="3552475" cy="2653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sp>
        <p:nvSpPr>
          <p:cNvPr id="8" name="Action Button: Back or Previous 7">
            <a:hlinkClick r:id="rId4" action="ppaction://hlinksldjump" highlightClick="1"/>
          </p:cNvPr>
          <p:cNvSpPr/>
          <p:nvPr/>
        </p:nvSpPr>
        <p:spPr>
          <a:xfrm>
            <a:off x="7169543" y="6317858"/>
            <a:ext cx="662873" cy="430901"/>
          </a:xfrm>
          <a:prstGeom prst="actionButtonBackPrevious">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p>
        </p:txBody>
      </p:sp>
    </p:spTree>
    <p:extLst>
      <p:ext uri="{BB962C8B-B14F-4D97-AF65-F5344CB8AC3E}">
        <p14:creationId xmlns="" xmlns:p14="http://schemas.microsoft.com/office/powerpoint/2010/main" val="17741438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594" name="Rectangle 2"/>
          <p:cNvSpPr>
            <a:spLocks noGrp="1" noChangeArrowheads="1"/>
          </p:cNvSpPr>
          <p:nvPr>
            <p:ph type="title"/>
          </p:nvPr>
        </p:nvSpPr>
        <p:spPr/>
        <p:txBody>
          <a:bodyPr/>
          <a:lstStyle/>
          <a:p>
            <a:r>
              <a:rPr lang="en-US"/>
              <a:t>Outline </a:t>
            </a:r>
          </a:p>
        </p:txBody>
      </p:sp>
      <p:sp>
        <p:nvSpPr>
          <p:cNvPr id="5" name="Content Placeholder 4"/>
          <p:cNvSpPr>
            <a:spLocks noGrp="1"/>
          </p:cNvSpPr>
          <p:nvPr>
            <p:ph type="body" sz="quarter" idx="10"/>
          </p:nvPr>
        </p:nvSpPr>
        <p:spPr>
          <a:prstGeom prst="rect">
            <a:avLst/>
          </a:prstGeom>
        </p:spPr>
        <p:txBody>
          <a:bodyPr lIns="91431" tIns="45715" rIns="91431" bIns="45715"/>
          <a:lstStyle/>
          <a:p>
            <a:r>
              <a:rPr lang="en-US" dirty="0" smtClean="0"/>
              <a:t>INS definition and Missions </a:t>
            </a:r>
          </a:p>
          <a:p>
            <a:r>
              <a:rPr lang="en-US" dirty="0" smtClean="0"/>
              <a:t>Market Segment</a:t>
            </a:r>
          </a:p>
          <a:p>
            <a:r>
              <a:rPr lang="en-US" dirty="0" smtClean="0"/>
              <a:t>INS project process</a:t>
            </a:r>
          </a:p>
          <a:p>
            <a:r>
              <a:rPr lang="en-US" dirty="0" smtClean="0"/>
              <a:t>INS Project Examples</a:t>
            </a:r>
          </a:p>
          <a:p>
            <a:pPr>
              <a:buNone/>
            </a:pPr>
            <a:endParaRPr lang="en-US" dirty="0"/>
          </a:p>
        </p:txBody>
      </p:sp>
      <p:pic>
        <p:nvPicPr>
          <p:cNvPr id="1865729" name="Picture 2" descr="businesses,businessmen,cables,communications,males,men,metaphors,networking,networks,persons,plugs,sciences,technologies"/>
          <p:cNvPicPr>
            <a:picLocks noChangeAspect="1" noChangeArrowheads="1"/>
          </p:cNvPicPr>
          <p:nvPr/>
        </p:nvPicPr>
        <p:blipFill>
          <a:blip r:embed="rId3" cstate="print"/>
          <a:srcRect/>
          <a:stretch>
            <a:fillRect/>
          </a:stretch>
        </p:blipFill>
        <p:spPr bwMode="auto">
          <a:xfrm>
            <a:off x="4724400" y="3124201"/>
            <a:ext cx="4080558" cy="34030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Border &amp; Critical </a:t>
            </a:r>
            <a:r>
              <a:rPr lang="en-US" dirty="0" smtClean="0"/>
              <a:t>Assets Security</a:t>
            </a:r>
            <a:endParaRPr lang="en-US" dirty="0"/>
          </a:p>
        </p:txBody>
      </p:sp>
      <p:pic>
        <p:nvPicPr>
          <p:cNvPr id="27652" name="Picture 4" descr="http://xmb.stuffucanuse.com/xmb/image.php?&amp;aid=2121&amp;genius-patrol-vehicle-israel.jpg"/>
          <p:cNvPicPr>
            <a:picLocks noChangeAspect="1" noChangeArrowheads="1"/>
          </p:cNvPicPr>
          <p:nvPr/>
        </p:nvPicPr>
        <p:blipFill>
          <a:blip r:embed="rId2" cstate="screen"/>
          <a:srcRect/>
          <a:stretch>
            <a:fillRect/>
          </a:stretch>
        </p:blipFill>
        <p:spPr bwMode="auto">
          <a:xfrm>
            <a:off x="727830" y="3870798"/>
            <a:ext cx="3888391" cy="2884935"/>
          </a:xfrm>
          <a:prstGeom prst="rect">
            <a:avLst/>
          </a:prstGeom>
          <a:noFill/>
        </p:spPr>
      </p:pic>
      <p:pic>
        <p:nvPicPr>
          <p:cNvPr id="4" name="Picture 5"/>
          <p:cNvPicPr>
            <a:picLocks noChangeAspect="1" noChangeArrowheads="1"/>
          </p:cNvPicPr>
          <p:nvPr/>
        </p:nvPicPr>
        <p:blipFill>
          <a:blip r:embed="rId3" cstate="email"/>
          <a:srcRect/>
          <a:stretch>
            <a:fillRect/>
          </a:stretch>
        </p:blipFill>
        <p:spPr bwMode="auto">
          <a:xfrm>
            <a:off x="4742952" y="930585"/>
            <a:ext cx="3929358" cy="2642729"/>
          </a:xfrm>
          <a:prstGeom prst="rect">
            <a:avLst/>
          </a:prstGeom>
          <a:noFill/>
          <a:ln w="9525">
            <a:noFill/>
            <a:miter lim="800000"/>
            <a:headEnd/>
            <a:tailEnd/>
          </a:ln>
        </p:spPr>
      </p:pic>
    </p:spTree>
    <p:extLst>
      <p:ext uri="{BB962C8B-B14F-4D97-AF65-F5344CB8AC3E}">
        <p14:creationId xmlns="" xmlns:p14="http://schemas.microsoft.com/office/powerpoint/2010/main" val="24677494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Border &amp; Critical Assets Security</a:t>
            </a:r>
            <a:endParaRPr lang="he-IL" dirty="0"/>
          </a:p>
        </p:txBody>
      </p:sp>
      <p:sp>
        <p:nvSpPr>
          <p:cNvPr id="3" name="Text Placeholder 2"/>
          <p:cNvSpPr>
            <a:spLocks noGrp="1"/>
          </p:cNvSpPr>
          <p:nvPr>
            <p:ph type="body" sz="quarter" idx="10"/>
          </p:nvPr>
        </p:nvSpPr>
        <p:spPr>
          <a:xfrm>
            <a:off x="747713" y="1829859"/>
            <a:ext cx="7124700" cy="3594196"/>
          </a:xfrm>
        </p:spPr>
        <p:txBody>
          <a:bodyPr/>
          <a:lstStyle/>
          <a:p>
            <a:pPr>
              <a:buNone/>
            </a:pPr>
            <a:r>
              <a:rPr lang="en-US" b="1" dirty="0" smtClean="0">
                <a:solidFill>
                  <a:srgbClr val="0000FF"/>
                </a:solidFill>
              </a:rPr>
              <a:t>Target Customers</a:t>
            </a:r>
            <a:endParaRPr lang="en-US" b="1" dirty="0">
              <a:solidFill>
                <a:srgbClr val="0000FF"/>
              </a:solidFill>
            </a:endParaRPr>
          </a:p>
          <a:p>
            <a:r>
              <a:rPr lang="en-US" sz="2000" dirty="0" smtClean="0"/>
              <a:t>Utilities, Government agencies &amp; Military</a:t>
            </a:r>
            <a:endParaRPr lang="en-US" sz="2000" b="1" dirty="0"/>
          </a:p>
          <a:p>
            <a:pPr>
              <a:spcBef>
                <a:spcPts val="1800"/>
              </a:spcBef>
              <a:buNone/>
            </a:pPr>
            <a:r>
              <a:rPr lang="en-US" b="1" dirty="0">
                <a:solidFill>
                  <a:srgbClr val="0000FF"/>
                </a:solidFill>
              </a:rPr>
              <a:t>Customer </a:t>
            </a:r>
            <a:r>
              <a:rPr lang="en-US" b="1" dirty="0" smtClean="0">
                <a:solidFill>
                  <a:srgbClr val="0000FF"/>
                </a:solidFill>
              </a:rPr>
              <a:t>Requirements</a:t>
            </a:r>
            <a:endParaRPr lang="en-US" b="1" dirty="0">
              <a:solidFill>
                <a:srgbClr val="0000FF"/>
              </a:solidFill>
            </a:endParaRPr>
          </a:p>
          <a:p>
            <a:r>
              <a:rPr lang="en-US" sz="2000" dirty="0" smtClean="0"/>
              <a:t>Provide </a:t>
            </a:r>
            <a:r>
              <a:rPr lang="en-US" sz="2000" dirty="0"/>
              <a:t>high capacity communication to border </a:t>
            </a:r>
            <a:r>
              <a:rPr lang="en-US" sz="2000" dirty="0" smtClean="0"/>
              <a:t>and perimeter control vehicles</a:t>
            </a:r>
            <a:r>
              <a:rPr lang="en-US" sz="2000" dirty="0"/>
              <a:t>. Allowing bi-directional real time video streaming</a:t>
            </a:r>
            <a:r>
              <a:rPr lang="en-US" sz="2000" dirty="0" smtClean="0"/>
              <a:t>.</a:t>
            </a:r>
          </a:p>
          <a:p>
            <a:r>
              <a:rPr lang="en-US" sz="2000" dirty="0"/>
              <a:t>Video streaming from </a:t>
            </a:r>
            <a:r>
              <a:rPr lang="en-US" sz="2000" dirty="0" smtClean="0"/>
              <a:t>patrol vehicles is </a:t>
            </a:r>
            <a:r>
              <a:rPr lang="en-US" sz="2000" dirty="0"/>
              <a:t>streamed to the control center where it is monitored, recorded and </a:t>
            </a:r>
            <a:r>
              <a:rPr lang="en-US" sz="2000" dirty="0" smtClean="0"/>
              <a:t>analyzed</a:t>
            </a:r>
            <a:endParaRPr lang="en-US" sz="2000" b="1" dirty="0"/>
          </a:p>
          <a:p>
            <a:pPr marL="0" indent="0">
              <a:buNone/>
            </a:pPr>
            <a:endParaRPr lang="he-IL" dirty="0"/>
          </a:p>
        </p:txBody>
      </p:sp>
    </p:spTree>
    <p:extLst>
      <p:ext uri="{BB962C8B-B14F-4D97-AF65-F5344CB8AC3E}">
        <p14:creationId xmlns="" xmlns:p14="http://schemas.microsoft.com/office/powerpoint/2010/main" val="3729798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Mobility Solution </a:t>
            </a:r>
            <a:r>
              <a:rPr lang="en-US" dirty="0" smtClean="0"/>
              <a:t>– </a:t>
            </a:r>
            <a:r>
              <a:rPr lang="en-US" dirty="0"/>
              <a:t>Border </a:t>
            </a:r>
            <a:r>
              <a:rPr lang="en-US" dirty="0" smtClean="0"/>
              <a:t>&amp; Perimeter Control</a:t>
            </a:r>
            <a:endParaRPr lang="he-IL" dirty="0"/>
          </a:p>
        </p:txBody>
      </p:sp>
      <p:pic>
        <p:nvPicPr>
          <p:cNvPr id="5" name="נוף ומצלמות" descr="C:\Users\Ron\Desktop\Ron_Dovev 2\Ron_Dovev\Plate+Cameras.png"/>
          <p:cNvPicPr>
            <a:picLocks noChangeAspect="1" noChangeArrowheads="1"/>
          </p:cNvPicPr>
          <p:nvPr/>
        </p:nvPicPr>
        <p:blipFill>
          <a:blip r:embed="rId2" cstate="screen"/>
          <a:srcRect/>
          <a:stretch>
            <a:fillRect/>
          </a:stretch>
        </p:blipFill>
        <p:spPr bwMode="auto">
          <a:xfrm>
            <a:off x="304801" y="1447801"/>
            <a:ext cx="8510588" cy="4992688"/>
          </a:xfrm>
          <a:prstGeom prst="rect">
            <a:avLst/>
          </a:prstGeom>
          <a:noFill/>
          <a:ln w="9525">
            <a:noFill/>
            <a:miter lim="800000"/>
            <a:headEnd/>
            <a:tailEnd/>
          </a:ln>
        </p:spPr>
      </p:pic>
      <p:pic>
        <p:nvPicPr>
          <p:cNvPr id="6" name="בקרה נקייה" descr="C:\Users\Ron\Desktop\Ron_Dovev 2\Ron_Dovev\Control_Center_01.png"/>
          <p:cNvPicPr>
            <a:picLocks noChangeAspect="1" noChangeArrowheads="1"/>
          </p:cNvPicPr>
          <p:nvPr/>
        </p:nvPicPr>
        <p:blipFill>
          <a:blip r:embed="rId3" cstate="screen"/>
          <a:srcRect/>
          <a:stretch>
            <a:fillRect/>
          </a:stretch>
        </p:blipFill>
        <p:spPr bwMode="auto">
          <a:xfrm>
            <a:off x="304800" y="1447801"/>
            <a:ext cx="8516938" cy="4994275"/>
          </a:xfrm>
          <a:prstGeom prst="rect">
            <a:avLst/>
          </a:prstGeom>
          <a:noFill/>
          <a:ln w="9525">
            <a:noFill/>
            <a:miter lim="800000"/>
            <a:headEnd/>
            <a:tailEnd/>
          </a:ln>
        </p:spPr>
      </p:pic>
      <p:pic>
        <p:nvPicPr>
          <p:cNvPr id="7" name="מרחקים" descr="C:\Users\Ron\Desktop\Ron_Dovev 2\Ron_Dovev\Arrows.png"/>
          <p:cNvPicPr>
            <a:picLocks noChangeAspect="1" noChangeArrowheads="1"/>
          </p:cNvPicPr>
          <p:nvPr/>
        </p:nvPicPr>
        <p:blipFill>
          <a:blip r:embed="rId4" cstate="screen"/>
          <a:srcRect/>
          <a:stretch>
            <a:fillRect/>
          </a:stretch>
        </p:blipFill>
        <p:spPr bwMode="auto">
          <a:xfrm>
            <a:off x="304801" y="1447801"/>
            <a:ext cx="8512175" cy="4994275"/>
          </a:xfrm>
          <a:prstGeom prst="rect">
            <a:avLst/>
          </a:prstGeom>
          <a:noFill/>
          <a:ln w="9525">
            <a:noFill/>
            <a:miter lim="800000"/>
            <a:headEnd/>
            <a:tailEnd/>
          </a:ln>
        </p:spPr>
      </p:pic>
    </p:spTree>
    <p:extLst>
      <p:ext uri="{BB962C8B-B14F-4D97-AF65-F5344CB8AC3E}">
        <p14:creationId xmlns="" xmlns:p14="http://schemas.microsoft.com/office/powerpoint/2010/main" val="15547587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Mobility Solution </a:t>
            </a:r>
            <a:r>
              <a:rPr lang="en-US" dirty="0" smtClean="0"/>
              <a:t>– </a:t>
            </a:r>
            <a:r>
              <a:rPr lang="en-US" dirty="0"/>
              <a:t>Border &amp; Perimeter </a:t>
            </a:r>
            <a:r>
              <a:rPr lang="en-US" dirty="0" smtClean="0"/>
              <a:t>Control</a:t>
            </a:r>
            <a:endParaRPr lang="he-IL" dirty="0"/>
          </a:p>
        </p:txBody>
      </p:sp>
      <p:pic>
        <p:nvPicPr>
          <p:cNvPr id="4" name="משטח" descr="C:\Users\Ron\Desktop\Ron_Dovev 2\Ron_Dovev\Plate_03.png"/>
          <p:cNvPicPr>
            <a:picLocks noChangeAspect="1" noChangeArrowheads="1"/>
          </p:cNvPicPr>
          <p:nvPr/>
        </p:nvPicPr>
        <p:blipFill>
          <a:blip r:embed="rId2" cstate="screen"/>
          <a:srcRect/>
          <a:stretch>
            <a:fillRect/>
          </a:stretch>
        </p:blipFill>
        <p:spPr bwMode="auto">
          <a:xfrm>
            <a:off x="304801" y="1447801"/>
            <a:ext cx="8512175" cy="4994275"/>
          </a:xfrm>
          <a:prstGeom prst="rect">
            <a:avLst/>
          </a:prstGeom>
          <a:noFill/>
          <a:ln w="9525">
            <a:noFill/>
            <a:miter lim="800000"/>
            <a:headEnd/>
            <a:tailEnd/>
          </a:ln>
        </p:spPr>
      </p:pic>
      <p:pic>
        <p:nvPicPr>
          <p:cNvPr id="5" name="צמחים" descr="C:\Users\Ron\Desktop\Ron_Dovev 2\Ron_Dovev\Plants.png"/>
          <p:cNvPicPr>
            <a:picLocks noChangeAspect="1" noChangeArrowheads="1"/>
          </p:cNvPicPr>
          <p:nvPr/>
        </p:nvPicPr>
        <p:blipFill>
          <a:blip r:embed="rId3" cstate="screen"/>
          <a:srcRect/>
          <a:stretch>
            <a:fillRect/>
          </a:stretch>
        </p:blipFill>
        <p:spPr bwMode="auto">
          <a:xfrm>
            <a:off x="304801" y="1447801"/>
            <a:ext cx="8512175" cy="4994275"/>
          </a:xfrm>
          <a:prstGeom prst="rect">
            <a:avLst/>
          </a:prstGeom>
          <a:noFill/>
          <a:ln w="9525">
            <a:noFill/>
            <a:miter lim="800000"/>
            <a:headEnd/>
            <a:tailEnd/>
          </a:ln>
        </p:spPr>
      </p:pic>
      <p:pic>
        <p:nvPicPr>
          <p:cNvPr id="6" name="גדר" descr="C:\Users\Ron\Desktop\Ron_Dovev 2\Ron_Dovev\Fence.png"/>
          <p:cNvPicPr>
            <a:picLocks noChangeAspect="1" noChangeArrowheads="1"/>
          </p:cNvPicPr>
          <p:nvPr/>
        </p:nvPicPr>
        <p:blipFill>
          <a:blip r:embed="rId4" cstate="screen"/>
          <a:srcRect/>
          <a:stretch>
            <a:fillRect/>
          </a:stretch>
        </p:blipFill>
        <p:spPr bwMode="auto">
          <a:xfrm>
            <a:off x="304801" y="1447801"/>
            <a:ext cx="8512175" cy="4994275"/>
          </a:xfrm>
          <a:prstGeom prst="rect">
            <a:avLst/>
          </a:prstGeom>
          <a:noFill/>
          <a:ln w="9525">
            <a:noFill/>
            <a:miter lim="800000"/>
            <a:headEnd/>
            <a:tailEnd/>
          </a:ln>
        </p:spPr>
      </p:pic>
      <p:pic>
        <p:nvPicPr>
          <p:cNvPr id="7" name="מצלמות ואנטנות" descr="C:\Users\Ron\Desktop\Ron_Dovev 2\Ron_Dovev\Antennas.png"/>
          <p:cNvPicPr>
            <a:picLocks noChangeAspect="1" noChangeArrowheads="1"/>
          </p:cNvPicPr>
          <p:nvPr/>
        </p:nvPicPr>
        <p:blipFill>
          <a:blip r:embed="rId5" cstate="screen"/>
          <a:srcRect/>
          <a:stretch>
            <a:fillRect/>
          </a:stretch>
        </p:blipFill>
        <p:spPr bwMode="auto">
          <a:xfrm>
            <a:off x="304801" y="1447801"/>
            <a:ext cx="8512175" cy="4994275"/>
          </a:xfrm>
          <a:prstGeom prst="rect">
            <a:avLst/>
          </a:prstGeom>
          <a:noFill/>
          <a:ln w="9525">
            <a:noFill/>
            <a:miter lim="800000"/>
            <a:headEnd/>
            <a:tailEnd/>
          </a:ln>
        </p:spPr>
      </p:pic>
      <p:pic>
        <p:nvPicPr>
          <p:cNvPr id="8" name="בקרה נקייה" descr="C:\Users\Ron\Desktop\Ron_Dovev 2\Ron_Dovev\Control_Center_01.png"/>
          <p:cNvPicPr>
            <a:picLocks noChangeAspect="1" noChangeArrowheads="1"/>
          </p:cNvPicPr>
          <p:nvPr/>
        </p:nvPicPr>
        <p:blipFill>
          <a:blip r:embed="rId6" cstate="screen"/>
          <a:srcRect/>
          <a:stretch>
            <a:fillRect/>
          </a:stretch>
        </p:blipFill>
        <p:spPr bwMode="auto">
          <a:xfrm>
            <a:off x="304800" y="1447801"/>
            <a:ext cx="8516938" cy="4994275"/>
          </a:xfrm>
          <a:prstGeom prst="rect">
            <a:avLst/>
          </a:prstGeom>
          <a:noFill/>
          <a:ln w="9525">
            <a:noFill/>
            <a:miter lim="800000"/>
            <a:headEnd/>
            <a:tailEnd/>
          </a:ln>
        </p:spPr>
      </p:pic>
      <p:pic>
        <p:nvPicPr>
          <p:cNvPr id="9" name="האמר2" descr="C:\Users\Ron\Desktop\Ron_Dovev 2\Ron_Dovev\hammer solo.png"/>
          <p:cNvPicPr>
            <a:picLocks noChangeAspect="1" noChangeArrowheads="1"/>
          </p:cNvPicPr>
          <p:nvPr/>
        </p:nvPicPr>
        <p:blipFill>
          <a:blip r:embed="rId7" cstate="screen"/>
          <a:srcRect/>
          <a:stretch>
            <a:fillRect/>
          </a:stretch>
        </p:blipFill>
        <p:spPr bwMode="auto">
          <a:xfrm>
            <a:off x="6483351" y="2754314"/>
            <a:ext cx="727075" cy="593725"/>
          </a:xfrm>
          <a:prstGeom prst="rect">
            <a:avLst/>
          </a:prstGeom>
          <a:noFill/>
          <a:ln w="9525">
            <a:noFill/>
            <a:miter lim="800000"/>
            <a:headEnd/>
            <a:tailEnd/>
          </a:ln>
        </p:spPr>
      </p:pic>
      <p:pic>
        <p:nvPicPr>
          <p:cNvPr id="10" name="מרחקים" descr="C:\Users\Ron\Desktop\Ron_Dovev 2\Ron_Dovev\Arrows.png"/>
          <p:cNvPicPr>
            <a:picLocks noChangeAspect="1" noChangeArrowheads="1"/>
          </p:cNvPicPr>
          <p:nvPr/>
        </p:nvPicPr>
        <p:blipFill>
          <a:blip r:embed="rId8" cstate="screen"/>
          <a:srcRect/>
          <a:stretch>
            <a:fillRect/>
          </a:stretch>
        </p:blipFill>
        <p:spPr bwMode="auto">
          <a:xfrm>
            <a:off x="304801" y="1447801"/>
            <a:ext cx="8512175" cy="4994275"/>
          </a:xfrm>
          <a:prstGeom prst="rect">
            <a:avLst/>
          </a:prstGeom>
          <a:noFill/>
          <a:ln w="9525">
            <a:noFill/>
            <a:miter lim="800000"/>
            <a:headEnd/>
            <a:tailEnd/>
          </a:ln>
        </p:spPr>
      </p:pic>
    </p:spTree>
    <p:extLst>
      <p:ext uri="{BB962C8B-B14F-4D97-AF65-F5344CB8AC3E}">
        <p14:creationId xmlns="" xmlns:p14="http://schemas.microsoft.com/office/powerpoint/2010/main" val="41880797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13" tIns="45706" rIns="91413" bIns="45706" anchor="ctr" anchorCtr="0"/>
          <a:lstStyle/>
          <a:p>
            <a:r>
              <a:rPr lang="en-US" dirty="0"/>
              <a:t>Mobility Solution </a:t>
            </a:r>
            <a:r>
              <a:rPr lang="en-US" dirty="0" smtClean="0"/>
              <a:t>– </a:t>
            </a:r>
            <a:r>
              <a:rPr lang="en-US" dirty="0"/>
              <a:t>Border &amp; Perimeter </a:t>
            </a:r>
            <a:r>
              <a:rPr lang="en-US" dirty="0" smtClean="0"/>
              <a:t>Control</a:t>
            </a:r>
            <a:endParaRPr lang="he-IL" dirty="0"/>
          </a:p>
        </p:txBody>
      </p:sp>
      <p:sp>
        <p:nvSpPr>
          <p:cNvPr id="4" name="Oval 3"/>
          <p:cNvSpPr/>
          <p:nvPr/>
        </p:nvSpPr>
        <p:spPr>
          <a:xfrm>
            <a:off x="2268539" y="2630489"/>
            <a:ext cx="142875" cy="142875"/>
          </a:xfrm>
          <a:prstGeom prst="ellipse">
            <a:avLst/>
          </a:prstGeom>
          <a:solidFill>
            <a:srgbClr val="C9252C"/>
          </a:solidFill>
          <a:ln>
            <a:noFill/>
          </a:ln>
          <a:effectLst/>
        </p:spPr>
        <p:style>
          <a:lnRef idx="1">
            <a:schemeClr val="accent1"/>
          </a:lnRef>
          <a:fillRef idx="3">
            <a:schemeClr val="accent1"/>
          </a:fillRef>
          <a:effectRef idx="2">
            <a:schemeClr val="accent1"/>
          </a:effectRef>
          <a:fontRef idx="minor">
            <a:schemeClr val="lt1"/>
          </a:fontRef>
        </p:style>
        <p:txBody>
          <a:bodyPr lIns="91431" tIns="45715" rIns="91431" bIns="45715" rtlCol="1" anchor="ctr"/>
          <a:lstStyle/>
          <a:p>
            <a:pPr algn="ctr">
              <a:defRPr/>
            </a:pPr>
            <a:endParaRPr lang="he-IL"/>
          </a:p>
        </p:txBody>
      </p:sp>
      <p:pic>
        <p:nvPicPr>
          <p:cNvPr id="5" name="משטח" descr="C:\Users\Ron\Desktop\Ron_Dovev 2\Ron_Dovev\Plate_03.png"/>
          <p:cNvPicPr>
            <a:picLocks noChangeAspect="1" noChangeArrowheads="1"/>
          </p:cNvPicPr>
          <p:nvPr/>
        </p:nvPicPr>
        <p:blipFill>
          <a:blip r:embed="rId2" cstate="screen"/>
          <a:srcRect/>
          <a:stretch>
            <a:fillRect/>
          </a:stretch>
        </p:blipFill>
        <p:spPr bwMode="auto">
          <a:xfrm>
            <a:off x="304801" y="1447801"/>
            <a:ext cx="8512175" cy="4994275"/>
          </a:xfrm>
          <a:prstGeom prst="rect">
            <a:avLst/>
          </a:prstGeom>
          <a:noFill/>
          <a:ln w="9525">
            <a:noFill/>
            <a:miter lim="800000"/>
            <a:headEnd/>
            <a:tailEnd/>
          </a:ln>
        </p:spPr>
      </p:pic>
      <p:pic>
        <p:nvPicPr>
          <p:cNvPr id="6" name="רדיוס עליון"/>
          <p:cNvPicPr>
            <a:picLocks noChangeAspect="1" noChangeArrowheads="1"/>
          </p:cNvPicPr>
          <p:nvPr/>
        </p:nvPicPr>
        <p:blipFill>
          <a:blip r:embed="rId3" cstate="screen"/>
          <a:srcRect/>
          <a:stretch>
            <a:fillRect/>
          </a:stretch>
        </p:blipFill>
        <p:spPr bwMode="auto">
          <a:xfrm>
            <a:off x="304801" y="1447801"/>
            <a:ext cx="8512175" cy="4994275"/>
          </a:xfrm>
          <a:prstGeom prst="rect">
            <a:avLst/>
          </a:prstGeom>
          <a:noFill/>
          <a:ln w="9525">
            <a:noFill/>
            <a:miter lim="800000"/>
            <a:headEnd/>
            <a:tailEnd/>
          </a:ln>
        </p:spPr>
      </p:pic>
      <p:pic>
        <p:nvPicPr>
          <p:cNvPr id="7" name="צמחים" descr="C:\Users\Ron\Desktop\Ron_Dovev 2\Ron_Dovev\Plants.png"/>
          <p:cNvPicPr>
            <a:picLocks noChangeAspect="1" noChangeArrowheads="1"/>
          </p:cNvPicPr>
          <p:nvPr/>
        </p:nvPicPr>
        <p:blipFill>
          <a:blip r:embed="rId4" cstate="screen"/>
          <a:srcRect/>
          <a:stretch>
            <a:fillRect/>
          </a:stretch>
        </p:blipFill>
        <p:spPr bwMode="auto">
          <a:xfrm>
            <a:off x="304801" y="1447801"/>
            <a:ext cx="8512175" cy="4994275"/>
          </a:xfrm>
          <a:prstGeom prst="rect">
            <a:avLst/>
          </a:prstGeom>
          <a:noFill/>
          <a:ln w="9525">
            <a:noFill/>
            <a:miter lim="800000"/>
            <a:headEnd/>
            <a:tailEnd/>
          </a:ln>
        </p:spPr>
      </p:pic>
      <p:pic>
        <p:nvPicPr>
          <p:cNvPr id="8" name="גדר" descr="C:\Users\Ron\Desktop\Ron_Dovev 2\Ron_Dovev\Fence.png"/>
          <p:cNvPicPr>
            <a:picLocks noChangeAspect="1" noChangeArrowheads="1"/>
          </p:cNvPicPr>
          <p:nvPr/>
        </p:nvPicPr>
        <p:blipFill>
          <a:blip r:embed="rId5" cstate="screen"/>
          <a:srcRect/>
          <a:stretch>
            <a:fillRect/>
          </a:stretch>
        </p:blipFill>
        <p:spPr bwMode="auto">
          <a:xfrm>
            <a:off x="304801" y="1447801"/>
            <a:ext cx="8512175" cy="4994275"/>
          </a:xfrm>
          <a:prstGeom prst="rect">
            <a:avLst/>
          </a:prstGeom>
          <a:noFill/>
          <a:ln w="9525">
            <a:noFill/>
            <a:miter lim="800000"/>
            <a:headEnd/>
            <a:tailEnd/>
          </a:ln>
        </p:spPr>
      </p:pic>
      <p:sp>
        <p:nvSpPr>
          <p:cNvPr id="9" name="Oval 8"/>
          <p:cNvSpPr/>
          <p:nvPr/>
        </p:nvSpPr>
        <p:spPr>
          <a:xfrm>
            <a:off x="1284288" y="4244976"/>
            <a:ext cx="144462" cy="144463"/>
          </a:xfrm>
          <a:prstGeom prst="ellipse">
            <a:avLst/>
          </a:prstGeom>
          <a:solidFill>
            <a:srgbClr val="C9252C"/>
          </a:solidFill>
          <a:ln>
            <a:noFill/>
          </a:ln>
          <a:effectLst/>
        </p:spPr>
        <p:style>
          <a:lnRef idx="1">
            <a:schemeClr val="accent1"/>
          </a:lnRef>
          <a:fillRef idx="3">
            <a:schemeClr val="accent1"/>
          </a:fillRef>
          <a:effectRef idx="2">
            <a:schemeClr val="accent1"/>
          </a:effectRef>
          <a:fontRef idx="minor">
            <a:schemeClr val="lt1"/>
          </a:fontRef>
        </p:style>
        <p:txBody>
          <a:bodyPr lIns="91431" tIns="45715" rIns="91431" bIns="45715" rtlCol="1" anchor="ctr"/>
          <a:lstStyle/>
          <a:p>
            <a:pPr algn="ctr">
              <a:defRPr/>
            </a:pPr>
            <a:endParaRPr lang="he-IL"/>
          </a:p>
        </p:txBody>
      </p:sp>
      <p:pic>
        <p:nvPicPr>
          <p:cNvPr id="10" name="מצלמות ואנטנות" descr="C:\Users\Ron\Desktop\Ron_Dovev 2\Ron_Dovev\Antennas.png"/>
          <p:cNvPicPr>
            <a:picLocks noChangeAspect="1" noChangeArrowheads="1"/>
          </p:cNvPicPr>
          <p:nvPr/>
        </p:nvPicPr>
        <p:blipFill>
          <a:blip r:embed="rId6" cstate="screen"/>
          <a:srcRect/>
          <a:stretch>
            <a:fillRect/>
          </a:stretch>
        </p:blipFill>
        <p:spPr bwMode="auto">
          <a:xfrm>
            <a:off x="304801" y="1447801"/>
            <a:ext cx="8512175" cy="4994275"/>
          </a:xfrm>
          <a:prstGeom prst="rect">
            <a:avLst/>
          </a:prstGeom>
          <a:noFill/>
          <a:ln w="9525">
            <a:noFill/>
            <a:miter lim="800000"/>
            <a:headEnd/>
            <a:tailEnd/>
          </a:ln>
        </p:spPr>
      </p:pic>
      <p:pic>
        <p:nvPicPr>
          <p:cNvPr id="11" name="בקרה נקייה" descr="C:\Users\Ron\Desktop\Ron_Dovev 2\Ron_Dovev\Control_Center_01.png"/>
          <p:cNvPicPr>
            <a:picLocks noChangeAspect="1" noChangeArrowheads="1"/>
          </p:cNvPicPr>
          <p:nvPr/>
        </p:nvPicPr>
        <p:blipFill>
          <a:blip r:embed="rId7" cstate="screen"/>
          <a:srcRect/>
          <a:stretch>
            <a:fillRect/>
          </a:stretch>
        </p:blipFill>
        <p:spPr bwMode="auto">
          <a:xfrm>
            <a:off x="304800" y="1447801"/>
            <a:ext cx="8516938" cy="4994275"/>
          </a:xfrm>
          <a:prstGeom prst="rect">
            <a:avLst/>
          </a:prstGeom>
          <a:noFill/>
          <a:ln w="9525">
            <a:noFill/>
            <a:miter lim="800000"/>
            <a:headEnd/>
            <a:tailEnd/>
          </a:ln>
        </p:spPr>
      </p:pic>
      <p:pic>
        <p:nvPicPr>
          <p:cNvPr id="12" name="בקרה מחבל" descr="C:\Users\Ron\Desktop\Ron_Dovev 2\Ron_Dovev\Control_Center_02.png"/>
          <p:cNvPicPr>
            <a:picLocks noChangeAspect="1" noChangeArrowheads="1"/>
          </p:cNvPicPr>
          <p:nvPr/>
        </p:nvPicPr>
        <p:blipFill>
          <a:blip r:embed="rId8" cstate="screen"/>
          <a:srcRect/>
          <a:stretch>
            <a:fillRect/>
          </a:stretch>
        </p:blipFill>
        <p:spPr bwMode="auto">
          <a:xfrm>
            <a:off x="304800" y="1447801"/>
            <a:ext cx="8516938" cy="4994275"/>
          </a:xfrm>
          <a:prstGeom prst="rect">
            <a:avLst/>
          </a:prstGeom>
          <a:noFill/>
          <a:ln w="9525">
            <a:noFill/>
            <a:miter lim="800000"/>
            <a:headEnd/>
            <a:tailEnd/>
          </a:ln>
        </p:spPr>
      </p:pic>
      <p:pic>
        <p:nvPicPr>
          <p:cNvPr id="13" name="שטח צילום" descr="C:\Users\Ron\Desktop\Ron_Dovev 2\Ron_Dovev\Camera_Area.png"/>
          <p:cNvPicPr>
            <a:picLocks noChangeAspect="1" noChangeArrowheads="1"/>
          </p:cNvPicPr>
          <p:nvPr/>
        </p:nvPicPr>
        <p:blipFill>
          <a:blip r:embed="rId9" cstate="screen"/>
          <a:srcRect/>
          <a:stretch>
            <a:fillRect/>
          </a:stretch>
        </p:blipFill>
        <p:spPr bwMode="auto">
          <a:xfrm>
            <a:off x="304801" y="1447801"/>
            <a:ext cx="8512175" cy="4994275"/>
          </a:xfrm>
          <a:prstGeom prst="rect">
            <a:avLst/>
          </a:prstGeom>
          <a:noFill/>
          <a:ln w="9525">
            <a:noFill/>
            <a:miter lim="800000"/>
            <a:headEnd/>
            <a:tailEnd/>
          </a:ln>
        </p:spPr>
      </p:pic>
      <p:pic>
        <p:nvPicPr>
          <p:cNvPr id="14" name="מחבל" descr="C:\Users\Ron\Desktop\Ron_Dovev 2\Ron_Dovev\Soldier.png"/>
          <p:cNvPicPr>
            <a:picLocks noChangeAspect="1" noChangeArrowheads="1"/>
          </p:cNvPicPr>
          <p:nvPr/>
        </p:nvPicPr>
        <p:blipFill>
          <a:blip r:embed="rId10" cstate="screen"/>
          <a:srcRect/>
          <a:stretch>
            <a:fillRect/>
          </a:stretch>
        </p:blipFill>
        <p:spPr bwMode="auto">
          <a:xfrm>
            <a:off x="304801" y="1447801"/>
            <a:ext cx="8512175" cy="4994275"/>
          </a:xfrm>
          <a:prstGeom prst="rect">
            <a:avLst/>
          </a:prstGeom>
          <a:noFill/>
          <a:ln w="9525">
            <a:noFill/>
            <a:miter lim="800000"/>
            <a:headEnd/>
            <a:tailEnd/>
          </a:ln>
        </p:spPr>
      </p:pic>
      <p:pic>
        <p:nvPicPr>
          <p:cNvPr id="15" name="האמר2" descr="C:\Users\Ron\Desktop\Ron_Dovev 2\Ron_Dovev\hammer solo.png"/>
          <p:cNvPicPr>
            <a:picLocks noChangeAspect="1" noChangeArrowheads="1"/>
          </p:cNvPicPr>
          <p:nvPr/>
        </p:nvPicPr>
        <p:blipFill>
          <a:blip r:embed="rId11" cstate="screen"/>
          <a:srcRect/>
          <a:stretch>
            <a:fillRect/>
          </a:stretch>
        </p:blipFill>
        <p:spPr bwMode="auto">
          <a:xfrm>
            <a:off x="6483351" y="2754314"/>
            <a:ext cx="727075" cy="593725"/>
          </a:xfrm>
          <a:prstGeom prst="rect">
            <a:avLst/>
          </a:prstGeom>
          <a:noFill/>
          <a:ln w="9525">
            <a:noFill/>
            <a:miter lim="800000"/>
            <a:headEnd/>
            <a:tailEnd/>
          </a:ln>
        </p:spPr>
      </p:pic>
      <p:grpSp>
        <p:nvGrpSpPr>
          <p:cNvPr id="3" name="Group 15"/>
          <p:cNvGrpSpPr>
            <a:grpSpLocks/>
          </p:cNvGrpSpPr>
          <p:nvPr/>
        </p:nvGrpSpPr>
        <p:grpSpPr bwMode="auto">
          <a:xfrm>
            <a:off x="6767513" y="2692401"/>
            <a:ext cx="258762" cy="258763"/>
            <a:chOff x="6603305" y="2651993"/>
            <a:chExt cx="257870" cy="257870"/>
          </a:xfrm>
        </p:grpSpPr>
        <p:sp>
          <p:nvSpPr>
            <p:cNvPr id="17" name="Oval 16"/>
            <p:cNvSpPr/>
            <p:nvPr/>
          </p:nvSpPr>
          <p:spPr>
            <a:xfrm>
              <a:off x="6603305" y="2651993"/>
              <a:ext cx="257870" cy="257870"/>
            </a:xfrm>
            <a:prstGeom prst="ellipse">
              <a:avLst/>
            </a:prstGeom>
            <a:noFill/>
            <a:ln>
              <a:solidFill>
                <a:srgbClr val="C9252C">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18" name="Oval 17"/>
            <p:cNvSpPr>
              <a:spLocks noChangeAspect="1"/>
            </p:cNvSpPr>
            <p:nvPr/>
          </p:nvSpPr>
          <p:spPr>
            <a:xfrm>
              <a:off x="6647602" y="2696290"/>
              <a:ext cx="169276" cy="169277"/>
            </a:xfrm>
            <a:prstGeom prst="ellipse">
              <a:avLst/>
            </a:prstGeom>
            <a:noFill/>
            <a:ln>
              <a:solidFill>
                <a:srgbClr val="C9252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19" name="Oval 18"/>
            <p:cNvSpPr>
              <a:spLocks noChangeAspect="1"/>
            </p:cNvSpPr>
            <p:nvPr/>
          </p:nvSpPr>
          <p:spPr>
            <a:xfrm>
              <a:off x="6690316" y="2739005"/>
              <a:ext cx="83848" cy="83847"/>
            </a:xfrm>
            <a:prstGeom prst="ellipse">
              <a:avLst/>
            </a:prstGeom>
            <a:noFill/>
            <a:ln>
              <a:solidFill>
                <a:srgbClr val="C9252C">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grpSp>
      <p:grpSp>
        <p:nvGrpSpPr>
          <p:cNvPr id="16" name="Group 19"/>
          <p:cNvGrpSpPr>
            <a:grpSpLocks/>
          </p:cNvGrpSpPr>
          <p:nvPr/>
        </p:nvGrpSpPr>
        <p:grpSpPr bwMode="auto">
          <a:xfrm>
            <a:off x="6575426" y="2630489"/>
            <a:ext cx="257175" cy="257175"/>
            <a:chOff x="6603305" y="2651993"/>
            <a:chExt cx="257870" cy="257870"/>
          </a:xfrm>
        </p:grpSpPr>
        <p:sp>
          <p:nvSpPr>
            <p:cNvPr id="21" name="Oval 20"/>
            <p:cNvSpPr/>
            <p:nvPr/>
          </p:nvSpPr>
          <p:spPr>
            <a:xfrm>
              <a:off x="6603305" y="2651993"/>
              <a:ext cx="257870" cy="257870"/>
            </a:xfrm>
            <a:prstGeom prst="ellipse">
              <a:avLst/>
            </a:prstGeom>
            <a:noFill/>
            <a:ln>
              <a:solidFill>
                <a:srgbClr val="C9252C">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22" name="Oval 21"/>
            <p:cNvSpPr>
              <a:spLocks noChangeAspect="1"/>
            </p:cNvSpPr>
            <p:nvPr/>
          </p:nvSpPr>
          <p:spPr>
            <a:xfrm>
              <a:off x="6647875" y="2696563"/>
              <a:ext cx="168730" cy="168730"/>
            </a:xfrm>
            <a:prstGeom prst="ellipse">
              <a:avLst/>
            </a:prstGeom>
            <a:noFill/>
            <a:ln>
              <a:solidFill>
                <a:srgbClr val="C9252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23" name="Oval 22"/>
            <p:cNvSpPr>
              <a:spLocks noChangeAspect="1"/>
            </p:cNvSpPr>
            <p:nvPr/>
          </p:nvSpPr>
          <p:spPr>
            <a:xfrm>
              <a:off x="6689262" y="2737950"/>
              <a:ext cx="85957" cy="85957"/>
            </a:xfrm>
            <a:prstGeom prst="ellipse">
              <a:avLst/>
            </a:prstGeom>
            <a:noFill/>
            <a:ln>
              <a:solidFill>
                <a:srgbClr val="C9252C">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grpSp>
      <p:pic>
        <p:nvPicPr>
          <p:cNvPr id="24" name="Picture 4" descr="C:\Users\Ron\Desktop\Ron_Dovev 2\Ron_Dovev\full screen solo.png"/>
          <p:cNvPicPr>
            <a:picLocks noChangeAspect="1" noChangeArrowheads="1"/>
          </p:cNvPicPr>
          <p:nvPr/>
        </p:nvPicPr>
        <p:blipFill>
          <a:blip r:embed="rId12" cstate="screen"/>
          <a:srcRect/>
          <a:stretch>
            <a:fillRect/>
          </a:stretch>
        </p:blipFill>
        <p:spPr bwMode="auto">
          <a:xfrm>
            <a:off x="7070726" y="2185989"/>
            <a:ext cx="1719263" cy="1471612"/>
          </a:xfrm>
          <a:prstGeom prst="rect">
            <a:avLst/>
          </a:prstGeom>
          <a:noFill/>
          <a:ln w="9525">
            <a:noFill/>
            <a:miter lim="800000"/>
            <a:headEnd/>
            <a:tailEnd/>
          </a:ln>
        </p:spPr>
      </p:pic>
    </p:spTree>
    <p:extLst>
      <p:ext uri="{BB962C8B-B14F-4D97-AF65-F5344CB8AC3E}">
        <p14:creationId xmlns="" xmlns:p14="http://schemas.microsoft.com/office/powerpoint/2010/main" val="74281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1000"/>
                                        <p:tgtEl>
                                          <p:spTgt spid="13"/>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500"/>
                            </p:stCondLst>
                            <p:childTnLst>
                              <p:par>
                                <p:cTn id="17" presetID="42" presetClass="path" presetSubtype="0" repeatCount="2000" fill="hold" grpId="2" nodeType="afterEffect">
                                  <p:stCondLst>
                                    <p:cond delay="0"/>
                                  </p:stCondLst>
                                  <p:childTnLst>
                                    <p:animMotion origin="layout" path="M -3.88889E-6 1.85185E-6 L -0.08871 -0.10625 " pathEditMode="relative" rAng="0" ptsTypes="AA">
                                      <p:cBhvr>
                                        <p:cTn id="18" dur="1000" fill="hold"/>
                                        <p:tgtEl>
                                          <p:spTgt spid="9"/>
                                        </p:tgtEl>
                                        <p:attrNameLst>
                                          <p:attrName>ppt_x</p:attrName>
                                          <p:attrName>ppt_y</p:attrName>
                                        </p:attrNameLst>
                                      </p:cBhvr>
                                      <p:rCtr x="-4444" y="-5324"/>
                                    </p:animMotion>
                                  </p:childTnLst>
                                </p:cTn>
                              </p:par>
                              <p:par>
                                <p:cTn id="19" presetID="26" presetClass="emph" presetSubtype="0" repeatCount="indefinite" fill="hold" grpId="1" nodeType="withEffect">
                                  <p:stCondLst>
                                    <p:cond delay="0"/>
                                  </p:stCondLst>
                                  <p:childTnLst>
                                    <p:animEffect transition="out" filter="fade">
                                      <p:cBhvr>
                                        <p:cTn id="20" dur="500" tmFilter="0, 0; .2, .5; .8, .5; 1, 0"/>
                                        <p:tgtEl>
                                          <p:spTgt spid="9"/>
                                        </p:tgtEl>
                                      </p:cBhvr>
                                    </p:animEffect>
                                    <p:animScale>
                                      <p:cBhvr>
                                        <p:cTn id="21" dur="250" autoRev="1" fill="hold"/>
                                        <p:tgtEl>
                                          <p:spTgt spid="9"/>
                                        </p:tgtEl>
                                      </p:cBhvr>
                                      <p:by x="105000" y="105000"/>
                                    </p:animScale>
                                  </p:childTnLst>
                                </p:cTn>
                              </p:par>
                            </p:childTnLst>
                          </p:cTn>
                        </p:par>
                        <p:par>
                          <p:cTn id="22" fill="hold">
                            <p:stCondLst>
                              <p:cond delay="45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1000"/>
                                        <p:tgtEl>
                                          <p:spTgt spid="12"/>
                                        </p:tgtEl>
                                      </p:cBhvr>
                                    </p:animEffect>
                                  </p:childTnLst>
                                </p:cTn>
                              </p:par>
                            </p:childTnLst>
                          </p:cTn>
                        </p:par>
                        <p:par>
                          <p:cTn id="26" fill="hold">
                            <p:stCondLst>
                              <p:cond delay="550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6000"/>
                            </p:stCondLst>
                            <p:childTnLst>
                              <p:par>
                                <p:cTn id="31" presetID="42" presetClass="path" presetSubtype="0" fill="hold" grpId="2" nodeType="afterEffect">
                                  <p:stCondLst>
                                    <p:cond delay="0"/>
                                  </p:stCondLst>
                                  <p:childTnLst>
                                    <p:animMotion origin="layout" path="M -2.77778E-6 -1.48148E-6 L 0.45417 -0.08518 " pathEditMode="relative" rAng="0" ptsTypes="AA">
                                      <p:cBhvr>
                                        <p:cTn id="32" dur="2000" fill="hold"/>
                                        <p:tgtEl>
                                          <p:spTgt spid="4"/>
                                        </p:tgtEl>
                                        <p:attrNameLst>
                                          <p:attrName>ppt_x</p:attrName>
                                          <p:attrName>ppt_y</p:attrName>
                                        </p:attrNameLst>
                                      </p:cBhvr>
                                      <p:rCtr x="22708" y="-4259"/>
                                    </p:animMotion>
                                  </p:childTnLst>
                                  <p:subTnLst>
                                    <p:set>
                                      <p:cBhvr override="childStyle">
                                        <p:cTn dur="1" fill="hold" display="0" masterRel="sameClick" afterEffect="1">
                                          <p:stCondLst>
                                            <p:cond evt="end" delay="0">
                                              <p:tn val="31"/>
                                            </p:cond>
                                          </p:stCondLst>
                                        </p:cTn>
                                        <p:tgtEl>
                                          <p:spTgt spid="4"/>
                                        </p:tgtEl>
                                        <p:attrNameLst>
                                          <p:attrName>style.visibility</p:attrName>
                                        </p:attrNameLst>
                                      </p:cBhvr>
                                      <p:to>
                                        <p:strVal val="hidden"/>
                                      </p:to>
                                    </p:set>
                                  </p:subTnLst>
                                </p:cTn>
                              </p:par>
                              <p:par>
                                <p:cTn id="33" presetID="26" presetClass="emph" presetSubtype="0" repeatCount="indefinite"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par>
                          <p:cTn id="40" fill="hold">
                            <p:stCondLst>
                              <p:cond delay="9000"/>
                            </p:stCondLst>
                            <p:childTnLst>
                              <p:par>
                                <p:cTn id="41" presetID="6" presetClass="entr" presetSubtype="16"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ircle(in)">
                                      <p:cBhvr>
                                        <p:cTn id="43" dur="2000"/>
                                        <p:tgtEl>
                                          <p:spTgt spid="16"/>
                                        </p:tgtEl>
                                      </p:cBhvr>
                                    </p:animEffect>
                                  </p:childTnLst>
                                </p:cTn>
                              </p:par>
                              <p:par>
                                <p:cTn id="44" presetID="6" presetClass="entr" presetSubtype="16"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circle(in)">
                                      <p:cBhvr>
                                        <p:cTn id="46" dur="2000"/>
                                        <p:tgtEl>
                                          <p:spTgt spid="3"/>
                                        </p:tgtEl>
                                      </p:cBhvr>
                                    </p:animEffect>
                                  </p:childTnLst>
                                </p:cTn>
                              </p:par>
                            </p:childTnLst>
                          </p:cTn>
                        </p:par>
                        <p:par>
                          <p:cTn id="47" fill="hold">
                            <p:stCondLst>
                              <p:cond delay="11000"/>
                            </p:stCondLst>
                            <p:childTnLst>
                              <p:par>
                                <p:cTn id="48" presetID="22" presetClass="entr" presetSubtype="8"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9" grpId="0" animBg="1"/>
      <p:bldP spid="9" grpId="1" animBg="1"/>
      <p:bldP spid="9"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Mobility Solution </a:t>
            </a:r>
            <a:r>
              <a:rPr lang="en-US" dirty="0" smtClean="0"/>
              <a:t>– </a:t>
            </a:r>
            <a:r>
              <a:rPr lang="en-US" dirty="0"/>
              <a:t>Border &amp; Perimeter </a:t>
            </a:r>
            <a:r>
              <a:rPr lang="en-US" dirty="0" smtClean="0"/>
              <a:t>Control</a:t>
            </a:r>
            <a:endParaRPr lang="he-IL" dirty="0"/>
          </a:p>
        </p:txBody>
      </p:sp>
      <p:pic>
        <p:nvPicPr>
          <p:cNvPr id="4" name="משטח" descr="C:\Users\Ron\Desktop\Ron_Dovev 2\Ron_Dovev\Plate_03.png"/>
          <p:cNvPicPr>
            <a:picLocks noChangeAspect="1" noChangeArrowheads="1"/>
          </p:cNvPicPr>
          <p:nvPr/>
        </p:nvPicPr>
        <p:blipFill>
          <a:blip r:embed="rId2" cstate="screen"/>
          <a:srcRect/>
          <a:stretch>
            <a:fillRect/>
          </a:stretch>
        </p:blipFill>
        <p:spPr bwMode="auto">
          <a:xfrm>
            <a:off x="304801" y="1447801"/>
            <a:ext cx="8512175" cy="4994275"/>
          </a:xfrm>
          <a:prstGeom prst="rect">
            <a:avLst/>
          </a:prstGeom>
          <a:noFill/>
          <a:ln w="9525">
            <a:noFill/>
            <a:miter lim="800000"/>
            <a:headEnd/>
            <a:tailEnd/>
          </a:ln>
        </p:spPr>
      </p:pic>
      <p:pic>
        <p:nvPicPr>
          <p:cNvPr id="5" name="רדיוס תחתון" descr="C:\Users\Ron\Desktop\Ron_Dovev 2\Ron_Dovev\Circle_03.png"/>
          <p:cNvPicPr>
            <a:picLocks noChangeAspect="1" noChangeArrowheads="1"/>
          </p:cNvPicPr>
          <p:nvPr/>
        </p:nvPicPr>
        <p:blipFill>
          <a:blip r:embed="rId3" cstate="screen"/>
          <a:srcRect/>
          <a:stretch>
            <a:fillRect/>
          </a:stretch>
        </p:blipFill>
        <p:spPr bwMode="auto">
          <a:xfrm>
            <a:off x="304801" y="1447801"/>
            <a:ext cx="8512175" cy="4994275"/>
          </a:xfrm>
          <a:prstGeom prst="rect">
            <a:avLst/>
          </a:prstGeom>
          <a:noFill/>
          <a:ln w="9525">
            <a:noFill/>
            <a:miter lim="800000"/>
            <a:headEnd/>
            <a:tailEnd/>
          </a:ln>
        </p:spPr>
      </p:pic>
      <p:pic>
        <p:nvPicPr>
          <p:cNvPr id="6" name="רדיוס אמצעי" descr="C:\Users\Ron\Desktop\Ron_Dovev 2\Ron_Dovev\Circle_02.png"/>
          <p:cNvPicPr>
            <a:picLocks noChangeAspect="1" noChangeArrowheads="1"/>
          </p:cNvPicPr>
          <p:nvPr/>
        </p:nvPicPr>
        <p:blipFill>
          <a:blip r:embed="rId4" cstate="screen"/>
          <a:srcRect/>
          <a:stretch>
            <a:fillRect/>
          </a:stretch>
        </p:blipFill>
        <p:spPr bwMode="auto">
          <a:xfrm>
            <a:off x="327026" y="1458914"/>
            <a:ext cx="8512175" cy="4992687"/>
          </a:xfrm>
          <a:prstGeom prst="rect">
            <a:avLst/>
          </a:prstGeom>
          <a:noFill/>
          <a:ln w="9525">
            <a:noFill/>
            <a:miter lim="800000"/>
            <a:headEnd/>
            <a:tailEnd/>
          </a:ln>
        </p:spPr>
      </p:pic>
      <p:pic>
        <p:nvPicPr>
          <p:cNvPr id="7" name="רדיוס עליון" descr="C:\Users\Ron\Desktop\Ron_Dovev 2\Ron_Dovev\Circle_01.png"/>
          <p:cNvPicPr>
            <a:picLocks noChangeAspect="1" noChangeArrowheads="1"/>
          </p:cNvPicPr>
          <p:nvPr/>
        </p:nvPicPr>
        <p:blipFill>
          <a:blip r:embed="rId5" cstate="screen"/>
          <a:srcRect/>
          <a:stretch>
            <a:fillRect/>
          </a:stretch>
        </p:blipFill>
        <p:spPr bwMode="auto">
          <a:xfrm>
            <a:off x="304801" y="1447801"/>
            <a:ext cx="8512175" cy="4994275"/>
          </a:xfrm>
          <a:prstGeom prst="rect">
            <a:avLst/>
          </a:prstGeom>
          <a:noFill/>
          <a:ln w="9525">
            <a:noFill/>
            <a:miter lim="800000"/>
            <a:headEnd/>
            <a:tailEnd/>
          </a:ln>
        </p:spPr>
      </p:pic>
      <p:pic>
        <p:nvPicPr>
          <p:cNvPr id="8" name="צמחים" descr="C:\Users\Ron\Desktop\Ron_Dovev 2\Ron_Dovev\Plants.png"/>
          <p:cNvPicPr>
            <a:picLocks noChangeAspect="1" noChangeArrowheads="1"/>
          </p:cNvPicPr>
          <p:nvPr/>
        </p:nvPicPr>
        <p:blipFill>
          <a:blip r:embed="rId6" cstate="screen"/>
          <a:srcRect/>
          <a:stretch>
            <a:fillRect/>
          </a:stretch>
        </p:blipFill>
        <p:spPr bwMode="auto">
          <a:xfrm>
            <a:off x="304801" y="1447801"/>
            <a:ext cx="8512175" cy="4994275"/>
          </a:xfrm>
          <a:prstGeom prst="rect">
            <a:avLst/>
          </a:prstGeom>
          <a:noFill/>
          <a:ln w="9525">
            <a:noFill/>
            <a:miter lim="800000"/>
            <a:headEnd/>
            <a:tailEnd/>
          </a:ln>
        </p:spPr>
      </p:pic>
      <p:pic>
        <p:nvPicPr>
          <p:cNvPr id="9" name="גדר" descr="C:\Users\Ron\Desktop\Ron_Dovev 2\Ron_Dovev\Fence.png"/>
          <p:cNvPicPr>
            <a:picLocks noChangeAspect="1" noChangeArrowheads="1"/>
          </p:cNvPicPr>
          <p:nvPr/>
        </p:nvPicPr>
        <p:blipFill>
          <a:blip r:embed="rId7" cstate="screen"/>
          <a:srcRect/>
          <a:stretch>
            <a:fillRect/>
          </a:stretch>
        </p:blipFill>
        <p:spPr bwMode="auto">
          <a:xfrm>
            <a:off x="304801" y="1447801"/>
            <a:ext cx="8512175" cy="4994275"/>
          </a:xfrm>
          <a:prstGeom prst="rect">
            <a:avLst/>
          </a:prstGeom>
          <a:noFill/>
          <a:ln w="9525">
            <a:noFill/>
            <a:miter lim="800000"/>
            <a:headEnd/>
            <a:tailEnd/>
          </a:ln>
        </p:spPr>
      </p:pic>
      <p:pic>
        <p:nvPicPr>
          <p:cNvPr id="10" name="מצלמות ואנטנות" descr="C:\Users\Ron\Desktop\Ron_Dovev 2\Ron_Dovev\Antennas.png"/>
          <p:cNvPicPr>
            <a:picLocks noChangeAspect="1" noChangeArrowheads="1"/>
          </p:cNvPicPr>
          <p:nvPr/>
        </p:nvPicPr>
        <p:blipFill>
          <a:blip r:embed="rId8" cstate="screen"/>
          <a:srcRect/>
          <a:stretch>
            <a:fillRect/>
          </a:stretch>
        </p:blipFill>
        <p:spPr bwMode="auto">
          <a:xfrm>
            <a:off x="304801" y="1447801"/>
            <a:ext cx="8512175" cy="4994275"/>
          </a:xfrm>
          <a:prstGeom prst="rect">
            <a:avLst/>
          </a:prstGeom>
          <a:noFill/>
          <a:ln w="9525">
            <a:noFill/>
            <a:miter lim="800000"/>
            <a:headEnd/>
            <a:tailEnd/>
          </a:ln>
        </p:spPr>
      </p:pic>
      <p:pic>
        <p:nvPicPr>
          <p:cNvPr id="11" name="בקרה נקייה" descr="C:\Users\Ron\Desktop\Ron_Dovev 2\Ron_Dovev\Control_Center_01.png"/>
          <p:cNvPicPr>
            <a:picLocks noChangeAspect="1" noChangeArrowheads="1"/>
          </p:cNvPicPr>
          <p:nvPr/>
        </p:nvPicPr>
        <p:blipFill>
          <a:blip r:embed="rId9" cstate="screen"/>
          <a:srcRect/>
          <a:stretch>
            <a:fillRect/>
          </a:stretch>
        </p:blipFill>
        <p:spPr bwMode="auto">
          <a:xfrm>
            <a:off x="304800" y="1447801"/>
            <a:ext cx="8516938" cy="4994275"/>
          </a:xfrm>
          <a:prstGeom prst="rect">
            <a:avLst/>
          </a:prstGeom>
          <a:noFill/>
          <a:ln w="9525">
            <a:noFill/>
            <a:miter lim="800000"/>
            <a:headEnd/>
            <a:tailEnd/>
          </a:ln>
        </p:spPr>
      </p:pic>
      <p:pic>
        <p:nvPicPr>
          <p:cNvPr id="12" name="בקרה מחבל" descr="C:\Users\Ron\Desktop\Ron_Dovev 2\Ron_Dovev\Control_Center_02.png"/>
          <p:cNvPicPr>
            <a:picLocks noChangeAspect="1" noChangeArrowheads="1"/>
          </p:cNvPicPr>
          <p:nvPr/>
        </p:nvPicPr>
        <p:blipFill>
          <a:blip r:embed="rId10" cstate="screen"/>
          <a:srcRect/>
          <a:stretch>
            <a:fillRect/>
          </a:stretch>
        </p:blipFill>
        <p:spPr bwMode="auto">
          <a:xfrm>
            <a:off x="304800" y="1447801"/>
            <a:ext cx="8516938" cy="4994275"/>
          </a:xfrm>
          <a:prstGeom prst="rect">
            <a:avLst/>
          </a:prstGeom>
          <a:noFill/>
          <a:ln w="9525">
            <a:noFill/>
            <a:miter lim="800000"/>
            <a:headEnd/>
            <a:tailEnd/>
          </a:ln>
        </p:spPr>
      </p:pic>
      <p:pic>
        <p:nvPicPr>
          <p:cNvPr id="13" name="שטח צילום" descr="C:\Users\Ron\Desktop\Ron_Dovev 2\Ron_Dovev\Camera_Area.png"/>
          <p:cNvPicPr>
            <a:picLocks noChangeAspect="1" noChangeArrowheads="1"/>
          </p:cNvPicPr>
          <p:nvPr/>
        </p:nvPicPr>
        <p:blipFill>
          <a:blip r:embed="rId11" cstate="screen"/>
          <a:srcRect/>
          <a:stretch>
            <a:fillRect/>
          </a:stretch>
        </p:blipFill>
        <p:spPr bwMode="auto">
          <a:xfrm>
            <a:off x="304801" y="1447801"/>
            <a:ext cx="8512175" cy="4994275"/>
          </a:xfrm>
          <a:prstGeom prst="rect">
            <a:avLst/>
          </a:prstGeom>
          <a:noFill/>
          <a:ln w="9525">
            <a:noFill/>
            <a:miter lim="800000"/>
            <a:headEnd/>
            <a:tailEnd/>
          </a:ln>
        </p:spPr>
      </p:pic>
      <p:pic>
        <p:nvPicPr>
          <p:cNvPr id="14" name="מחבל" descr="C:\Users\Ron\Desktop\Ron_Dovev 2\Ron_Dovev\Soldier.png"/>
          <p:cNvPicPr>
            <a:picLocks noChangeAspect="1" noChangeArrowheads="1"/>
          </p:cNvPicPr>
          <p:nvPr/>
        </p:nvPicPr>
        <p:blipFill>
          <a:blip r:embed="rId12" cstate="screen"/>
          <a:srcRect/>
          <a:stretch>
            <a:fillRect/>
          </a:stretch>
        </p:blipFill>
        <p:spPr bwMode="auto">
          <a:xfrm>
            <a:off x="304801" y="1447801"/>
            <a:ext cx="8512175" cy="4994275"/>
          </a:xfrm>
          <a:prstGeom prst="rect">
            <a:avLst/>
          </a:prstGeom>
          <a:noFill/>
          <a:ln w="9525">
            <a:noFill/>
            <a:miter lim="800000"/>
            <a:headEnd/>
            <a:tailEnd/>
          </a:ln>
        </p:spPr>
      </p:pic>
      <p:grpSp>
        <p:nvGrpSpPr>
          <p:cNvPr id="3" name="Group 14"/>
          <p:cNvGrpSpPr>
            <a:grpSpLocks/>
          </p:cNvGrpSpPr>
          <p:nvPr/>
        </p:nvGrpSpPr>
        <p:grpSpPr bwMode="auto">
          <a:xfrm>
            <a:off x="6483350" y="2185989"/>
            <a:ext cx="2306638" cy="1471612"/>
            <a:chOff x="6482812" y="2186600"/>
            <a:chExt cx="2307271" cy="1471168"/>
          </a:xfrm>
        </p:grpSpPr>
        <p:pic>
          <p:nvPicPr>
            <p:cNvPr id="16" name="האמר2" descr="C:\Users\Ron\Desktop\Ron_Dovev 2\Ron_Dovev\hammer solo.png"/>
            <p:cNvPicPr>
              <a:picLocks noChangeAspect="1" noChangeArrowheads="1"/>
            </p:cNvPicPr>
            <p:nvPr/>
          </p:nvPicPr>
          <p:blipFill>
            <a:blip r:embed="rId13" cstate="screen"/>
            <a:srcRect/>
            <a:stretch>
              <a:fillRect/>
            </a:stretch>
          </p:blipFill>
          <p:spPr bwMode="auto">
            <a:xfrm>
              <a:off x="6482812" y="2753889"/>
              <a:ext cx="728154" cy="594411"/>
            </a:xfrm>
            <a:prstGeom prst="rect">
              <a:avLst/>
            </a:prstGeom>
            <a:noFill/>
            <a:ln w="9525">
              <a:noFill/>
              <a:miter lim="800000"/>
              <a:headEnd/>
              <a:tailEnd/>
            </a:ln>
          </p:spPr>
        </p:pic>
        <p:grpSp>
          <p:nvGrpSpPr>
            <p:cNvPr id="15" name="Group 26"/>
            <p:cNvGrpSpPr>
              <a:grpSpLocks/>
            </p:cNvGrpSpPr>
            <p:nvPr/>
          </p:nvGrpSpPr>
          <p:grpSpPr bwMode="auto">
            <a:xfrm>
              <a:off x="6767653" y="2692912"/>
              <a:ext cx="257870" cy="257870"/>
              <a:chOff x="6603305" y="2651993"/>
              <a:chExt cx="257870" cy="257870"/>
            </a:xfrm>
          </p:grpSpPr>
          <p:sp>
            <p:nvSpPr>
              <p:cNvPr id="23" name="Oval 22"/>
              <p:cNvSpPr/>
              <p:nvPr/>
            </p:nvSpPr>
            <p:spPr>
              <a:xfrm>
                <a:off x="6602705" y="2651940"/>
                <a:ext cx="258833" cy="258685"/>
              </a:xfrm>
              <a:prstGeom prst="ellipse">
                <a:avLst/>
              </a:prstGeom>
              <a:noFill/>
              <a:ln>
                <a:solidFill>
                  <a:srgbClr val="C9252C">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24" name="Oval 23"/>
              <p:cNvSpPr>
                <a:spLocks noChangeAspect="1"/>
              </p:cNvSpPr>
              <p:nvPr/>
            </p:nvSpPr>
            <p:spPr>
              <a:xfrm>
                <a:off x="6647167" y="2696377"/>
                <a:ext cx="169909" cy="169812"/>
              </a:xfrm>
              <a:prstGeom prst="ellipse">
                <a:avLst/>
              </a:prstGeom>
              <a:noFill/>
              <a:ln>
                <a:solidFill>
                  <a:srgbClr val="C9252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25" name="Oval 24"/>
              <p:cNvSpPr>
                <a:spLocks noChangeAspect="1"/>
              </p:cNvSpPr>
              <p:nvPr/>
            </p:nvSpPr>
            <p:spPr>
              <a:xfrm>
                <a:off x="6690041" y="2739227"/>
                <a:ext cx="84161" cy="84112"/>
              </a:xfrm>
              <a:prstGeom prst="ellipse">
                <a:avLst/>
              </a:prstGeom>
              <a:noFill/>
              <a:ln>
                <a:solidFill>
                  <a:srgbClr val="C9252C">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grpSp>
        <p:grpSp>
          <p:nvGrpSpPr>
            <p:cNvPr id="17" name="Group 7"/>
            <p:cNvGrpSpPr>
              <a:grpSpLocks/>
            </p:cNvGrpSpPr>
            <p:nvPr/>
          </p:nvGrpSpPr>
          <p:grpSpPr bwMode="auto">
            <a:xfrm>
              <a:off x="6574730" y="2629768"/>
              <a:ext cx="257870" cy="257870"/>
              <a:chOff x="6603305" y="2651993"/>
              <a:chExt cx="257870" cy="257870"/>
            </a:xfrm>
          </p:grpSpPr>
          <p:sp>
            <p:nvSpPr>
              <p:cNvPr id="20" name="Oval 19"/>
              <p:cNvSpPr/>
              <p:nvPr/>
            </p:nvSpPr>
            <p:spPr>
              <a:xfrm>
                <a:off x="6603487" y="2651603"/>
                <a:ext cx="257246" cy="258685"/>
              </a:xfrm>
              <a:prstGeom prst="ellipse">
                <a:avLst/>
              </a:prstGeom>
              <a:noFill/>
              <a:ln>
                <a:solidFill>
                  <a:srgbClr val="C9252C">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21" name="Oval 20"/>
              <p:cNvSpPr>
                <a:spLocks noChangeAspect="1"/>
              </p:cNvSpPr>
              <p:nvPr/>
            </p:nvSpPr>
            <p:spPr>
              <a:xfrm>
                <a:off x="6647949" y="2696040"/>
                <a:ext cx="168321" cy="169812"/>
              </a:xfrm>
              <a:prstGeom prst="ellipse">
                <a:avLst/>
              </a:prstGeom>
              <a:noFill/>
              <a:ln>
                <a:solidFill>
                  <a:srgbClr val="C9252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22" name="Oval 21"/>
              <p:cNvSpPr>
                <a:spLocks noChangeAspect="1"/>
              </p:cNvSpPr>
              <p:nvPr/>
            </p:nvSpPr>
            <p:spPr>
              <a:xfrm>
                <a:off x="6689236" y="2738890"/>
                <a:ext cx="85749" cy="84112"/>
              </a:xfrm>
              <a:prstGeom prst="ellipse">
                <a:avLst/>
              </a:prstGeom>
              <a:noFill/>
              <a:ln>
                <a:solidFill>
                  <a:srgbClr val="C9252C">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grpSp>
        <p:pic>
          <p:nvPicPr>
            <p:cNvPr id="19" name="Picture 4" descr="C:\Users\Ron\Desktop\Ron_Dovev 2\Ron_Dovev\full screen solo.png"/>
            <p:cNvPicPr>
              <a:picLocks noChangeAspect="1" noChangeArrowheads="1"/>
            </p:cNvPicPr>
            <p:nvPr/>
          </p:nvPicPr>
          <p:blipFill>
            <a:blip r:embed="rId14" cstate="screen"/>
            <a:srcRect/>
            <a:stretch>
              <a:fillRect/>
            </a:stretch>
          </p:blipFill>
          <p:spPr bwMode="auto">
            <a:xfrm>
              <a:off x="7071243" y="2186600"/>
              <a:ext cx="1718840" cy="1471168"/>
            </a:xfrm>
            <a:prstGeom prst="rect">
              <a:avLst/>
            </a:prstGeom>
            <a:noFill/>
            <a:ln w="9525">
              <a:noFill/>
              <a:miter lim="800000"/>
              <a:headEnd/>
              <a:tailEnd/>
            </a:ln>
          </p:spPr>
        </p:pic>
      </p:grpSp>
      <p:pic>
        <p:nvPicPr>
          <p:cNvPr id="26" name="האמר ללא מחבל" descr="C:\Users\Ron\Desktop\Ron_Dovev 2\Ron_Dovev\empty screen solo.png"/>
          <p:cNvPicPr>
            <a:picLocks noChangeAspect="1" noChangeArrowheads="1"/>
          </p:cNvPicPr>
          <p:nvPr/>
        </p:nvPicPr>
        <p:blipFill>
          <a:blip r:embed="rId15" cstate="screen"/>
          <a:srcRect/>
          <a:stretch>
            <a:fillRect/>
          </a:stretch>
        </p:blipFill>
        <p:spPr bwMode="auto">
          <a:xfrm>
            <a:off x="2647951" y="4251325"/>
            <a:ext cx="1717675" cy="1471613"/>
          </a:xfrm>
          <a:prstGeom prst="rect">
            <a:avLst/>
          </a:prstGeom>
          <a:noFill/>
          <a:ln w="9525">
            <a:noFill/>
            <a:miter lim="800000"/>
            <a:headEnd/>
            <a:tailEnd/>
          </a:ln>
        </p:spPr>
      </p:pic>
      <p:sp>
        <p:nvSpPr>
          <p:cNvPr id="27" name="Multiply 26"/>
          <p:cNvSpPr/>
          <p:nvPr/>
        </p:nvSpPr>
        <p:spPr>
          <a:xfrm>
            <a:off x="3222626" y="5157788"/>
            <a:ext cx="663575" cy="750887"/>
          </a:xfrm>
          <a:prstGeom prst="mathMultiply">
            <a:avLst>
              <a:gd name="adj1" fmla="val 13599"/>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1" anchor="ctr"/>
          <a:lstStyle/>
          <a:p>
            <a:pPr algn="ctr">
              <a:defRPr/>
            </a:pPr>
            <a:endParaRPr lang="he-IL"/>
          </a:p>
        </p:txBody>
      </p:sp>
    </p:spTree>
    <p:extLst>
      <p:ext uri="{BB962C8B-B14F-4D97-AF65-F5344CB8AC3E}">
        <p14:creationId xmlns="" xmlns:p14="http://schemas.microsoft.com/office/powerpoint/2010/main" val="84759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8333" fill="hold" nodeType="withEffect">
                                  <p:stCondLst>
                                    <p:cond delay="0"/>
                                  </p:stCondLst>
                                  <p:childTnLst>
                                    <p:animMotion origin="layout" path="M 2.77778E-6 1.1728E-6 L -0.48316 0.30164 " pathEditMode="relative" rAng="0" ptsTypes="AA">
                                      <p:cBhvr>
                                        <p:cTn id="6" dur="6000" fill="hold"/>
                                        <p:tgtEl>
                                          <p:spTgt spid="3"/>
                                        </p:tgtEl>
                                        <p:attrNameLst>
                                          <p:attrName>ppt_x</p:attrName>
                                          <p:attrName>ppt_y</p:attrName>
                                        </p:attrNameLst>
                                      </p:cBhvr>
                                      <p:rCtr x="-24167" y="15082"/>
                                    </p:animMotion>
                                  </p:childTnLst>
                                </p:cTn>
                              </p:par>
                              <p:par>
                                <p:cTn id="7" presetID="10" presetClass="entr" presetSubtype="0" fill="hold" nodeType="withEffect">
                                  <p:stCondLst>
                                    <p:cond delay="15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nodeType="withEffect">
                                  <p:stCondLst>
                                    <p:cond delay="3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xit" presetSubtype="0" fill="hold" nodeType="withEffect">
                                  <p:stCondLst>
                                    <p:cond delay="350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nodeType="withEffect">
                                  <p:stCondLst>
                                    <p:cond delay="55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par>
                          <p:cTn id="23" fill="hold">
                            <p:stCondLst>
                              <p:cond delay="65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xit" presetSubtype="0" fill="hold"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p:nvPr>
        </p:nvSpPr>
        <p:spPr/>
        <p:txBody>
          <a:bodyPr/>
          <a:lstStyle/>
          <a:p>
            <a:r>
              <a:rPr lang="en-US" sz="4000" dirty="0" smtClean="0">
                <a:ea typeface="ＭＳ Ｐゴシック" pitchFamily="50" charset="-128"/>
              </a:rPr>
              <a:t>Border Protection Concept</a:t>
            </a:r>
          </a:p>
        </p:txBody>
      </p:sp>
      <p:sp>
        <p:nvSpPr>
          <p:cNvPr id="5" name="מציין מיקום של כותרת תחתונה 4"/>
          <p:cNvSpPr>
            <a:spLocks noGrp="1"/>
          </p:cNvSpPr>
          <p:nvPr>
            <p:ph type="ftr" sz="quarter" idx="4294967295"/>
          </p:nvPr>
        </p:nvSpPr>
        <p:spPr>
          <a:xfrm>
            <a:off x="0" y="1927225"/>
            <a:ext cx="2895600" cy="365125"/>
          </a:xfrm>
          <a:prstGeom prst="rect">
            <a:avLst/>
          </a:prstGeom>
        </p:spPr>
        <p:txBody>
          <a:bodyPr lIns="91431" tIns="45715" rIns="91431" bIns="45715"/>
          <a:lstStyle>
            <a:lvl1pPr>
              <a:defRPr/>
            </a:lvl1pPr>
          </a:lstStyle>
          <a:p>
            <a:pPr algn="ctr">
              <a:defRPr/>
            </a:pPr>
            <a:r>
              <a:rPr lang="en-US" b="1" dirty="0" err="1" smtClean="0">
                <a:solidFill>
                  <a:srgbClr val="FF0000"/>
                </a:solidFill>
              </a:rPr>
              <a:t>Airmux</a:t>
            </a:r>
            <a:r>
              <a:rPr lang="en-US" b="1" dirty="0" smtClean="0">
                <a:solidFill>
                  <a:srgbClr val="FF0000"/>
                </a:solidFill>
              </a:rPr>
              <a:t>-Mobility</a:t>
            </a:r>
            <a:endParaRPr lang="he-IL" b="1" dirty="0">
              <a:solidFill>
                <a:srgbClr val="FF0000"/>
              </a:solidFill>
            </a:endParaRPr>
          </a:p>
        </p:txBody>
      </p:sp>
      <p:sp>
        <p:nvSpPr>
          <p:cNvPr id="18436" name="Rectangle 57"/>
          <p:cNvSpPr>
            <a:spLocks noChangeArrowheads="1"/>
          </p:cNvSpPr>
          <p:nvPr/>
        </p:nvSpPr>
        <p:spPr bwMode="auto">
          <a:xfrm>
            <a:off x="2857501" y="1582421"/>
            <a:ext cx="3071813" cy="428625"/>
          </a:xfrm>
          <a:prstGeom prst="rect">
            <a:avLst/>
          </a:prstGeom>
          <a:solidFill>
            <a:schemeClr val="bg1"/>
          </a:solidFill>
          <a:ln w="9525" algn="ctr">
            <a:noFill/>
            <a:round/>
            <a:headEnd/>
            <a:tailEnd/>
          </a:ln>
        </p:spPr>
        <p:txBody>
          <a:bodyPr lIns="91431" tIns="45715" rIns="91431" bIns="45715"/>
          <a:lstStyle/>
          <a:p>
            <a:pPr algn="ctr" rtl="1" eaLnBrk="1" hangingPunct="1"/>
            <a:endParaRPr lang="en-US" b="1" dirty="0"/>
          </a:p>
        </p:txBody>
      </p:sp>
      <p:pic>
        <p:nvPicPr>
          <p:cNvPr id="45057" name="Picture 1"/>
          <p:cNvPicPr>
            <a:picLocks noChangeAspect="1" noChangeArrowheads="1"/>
          </p:cNvPicPr>
          <p:nvPr/>
        </p:nvPicPr>
        <p:blipFill>
          <a:blip r:embed="rId3" cstate="email"/>
          <a:srcRect/>
          <a:stretch>
            <a:fillRect/>
          </a:stretch>
        </p:blipFill>
        <p:spPr bwMode="auto">
          <a:xfrm>
            <a:off x="1259633" y="1348711"/>
            <a:ext cx="6922239" cy="4939060"/>
          </a:xfrm>
          <a:prstGeom prst="rect">
            <a:avLst/>
          </a:prstGeom>
          <a:noFill/>
          <a:ln w="9525">
            <a:noFill/>
            <a:miter lim="800000"/>
            <a:headEnd/>
            <a:tailEnd/>
          </a:ln>
        </p:spPr>
      </p:pic>
      <p:cxnSp>
        <p:nvCxnSpPr>
          <p:cNvPr id="8" name="Straight Connector 7"/>
          <p:cNvCxnSpPr/>
          <p:nvPr/>
        </p:nvCxnSpPr>
        <p:spPr bwMode="auto">
          <a:xfrm>
            <a:off x="681721" y="3806533"/>
            <a:ext cx="6628590" cy="0"/>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10" name="TextBox 9"/>
          <p:cNvSpPr txBox="1"/>
          <p:nvPr/>
        </p:nvSpPr>
        <p:spPr>
          <a:xfrm>
            <a:off x="2716044" y="4153288"/>
            <a:ext cx="2808312" cy="330143"/>
          </a:xfrm>
          <a:prstGeom prst="rect">
            <a:avLst/>
          </a:prstGeom>
          <a:noFill/>
        </p:spPr>
        <p:txBody>
          <a:bodyPr wrap="square" lIns="83111" tIns="41555" rIns="83111" bIns="41555" rtlCol="0">
            <a:spAutoFit/>
          </a:bodyPr>
          <a:lstStyle/>
          <a:p>
            <a:pPr algn="ctr"/>
            <a:r>
              <a:rPr lang="en-US" sz="1600" b="1" dirty="0" smtClean="0"/>
              <a:t>Ethernet Fiber Optic Ring</a:t>
            </a:r>
            <a:endParaRPr lang="en-US" sz="1600" b="1" dirty="0"/>
          </a:p>
        </p:txBody>
      </p:sp>
      <p:pic>
        <p:nvPicPr>
          <p:cNvPr id="12" name="Picture 2" descr="etx-26_front2"/>
          <p:cNvPicPr>
            <a:picLocks noChangeAspect="1" noChangeArrowheads="1"/>
          </p:cNvPicPr>
          <p:nvPr/>
        </p:nvPicPr>
        <p:blipFill>
          <a:blip r:embed="rId4" cstate="screen"/>
          <a:srcRect/>
          <a:stretch>
            <a:fillRect/>
          </a:stretch>
        </p:blipFill>
        <p:spPr bwMode="auto">
          <a:xfrm>
            <a:off x="6376731" y="3687986"/>
            <a:ext cx="730805" cy="246785"/>
          </a:xfrm>
          <a:prstGeom prst="rect">
            <a:avLst/>
          </a:prstGeom>
          <a:noFill/>
          <a:ln w="9525">
            <a:noFill/>
            <a:miter lim="800000"/>
            <a:headEnd/>
            <a:tailEnd/>
          </a:ln>
        </p:spPr>
      </p:pic>
      <p:sp>
        <p:nvSpPr>
          <p:cNvPr id="13" name="TextBox 12"/>
          <p:cNvSpPr txBox="1"/>
          <p:nvPr/>
        </p:nvSpPr>
        <p:spPr>
          <a:xfrm>
            <a:off x="6296909" y="3939976"/>
            <a:ext cx="636444" cy="261610"/>
          </a:xfrm>
          <a:prstGeom prst="rect">
            <a:avLst/>
          </a:prstGeom>
          <a:noFill/>
        </p:spPr>
        <p:txBody>
          <a:bodyPr wrap="square" lIns="91431" tIns="45715" rIns="91431" bIns="45715" rtlCol="0">
            <a:spAutoFit/>
          </a:bodyPr>
          <a:lstStyle/>
          <a:p>
            <a:pPr algn="ctr"/>
            <a:r>
              <a:rPr lang="en-US" sz="1100" b="1" dirty="0" smtClean="0"/>
              <a:t>ETX-26</a:t>
            </a:r>
            <a:endParaRPr lang="en-US" sz="1100" b="1" dirty="0"/>
          </a:p>
        </p:txBody>
      </p:sp>
      <p:sp>
        <p:nvSpPr>
          <p:cNvPr id="15" name="Freeform 69"/>
          <p:cNvSpPr>
            <a:spLocks/>
          </p:cNvSpPr>
          <p:nvPr/>
        </p:nvSpPr>
        <p:spPr bwMode="auto">
          <a:xfrm rot="18916388" flipV="1">
            <a:off x="6917005" y="2625964"/>
            <a:ext cx="645841" cy="54345"/>
          </a:xfrm>
          <a:custGeom>
            <a:avLst/>
            <a:gdLst>
              <a:gd name="T0" fmla="*/ 0 w 678"/>
              <a:gd name="T1" fmla="*/ 0 h 30"/>
              <a:gd name="T2" fmla="*/ 2147483647 w 678"/>
              <a:gd name="T3" fmla="*/ 0 h 30"/>
              <a:gd name="T4" fmla="*/ 2147483647 w 678"/>
              <a:gd name="T5" fmla="*/ 2147483647 h 30"/>
              <a:gd name="T6" fmla="*/ 2147483647 w 678"/>
              <a:gd name="T7" fmla="*/ 2147483647 h 30"/>
              <a:gd name="T8" fmla="*/ 0 60000 65536"/>
              <a:gd name="T9" fmla="*/ 0 60000 65536"/>
              <a:gd name="T10" fmla="*/ 0 60000 65536"/>
              <a:gd name="T11" fmla="*/ 0 60000 65536"/>
              <a:gd name="T12" fmla="*/ 0 w 678"/>
              <a:gd name="T13" fmla="*/ 0 h 30"/>
              <a:gd name="T14" fmla="*/ 678 w 678"/>
              <a:gd name="T15" fmla="*/ 30 h 30"/>
            </a:gdLst>
            <a:ahLst/>
            <a:cxnLst>
              <a:cxn ang="T8">
                <a:pos x="T0" y="T1"/>
              </a:cxn>
              <a:cxn ang="T9">
                <a:pos x="T2" y="T3"/>
              </a:cxn>
              <a:cxn ang="T10">
                <a:pos x="T4" y="T5"/>
              </a:cxn>
              <a:cxn ang="T11">
                <a:pos x="T6" y="T7"/>
              </a:cxn>
            </a:cxnLst>
            <a:rect l="T12" t="T13" r="T14" b="T15"/>
            <a:pathLst>
              <a:path w="678" h="30">
                <a:moveTo>
                  <a:pt x="0" y="0"/>
                </a:moveTo>
                <a:lnTo>
                  <a:pt x="444" y="0"/>
                </a:lnTo>
                <a:lnTo>
                  <a:pt x="174" y="30"/>
                </a:lnTo>
                <a:lnTo>
                  <a:pt x="678" y="30"/>
                </a:lnTo>
              </a:path>
            </a:pathLst>
          </a:custGeom>
          <a:noFill/>
          <a:ln w="12700">
            <a:solidFill>
              <a:schemeClr val="tx1"/>
            </a:solidFill>
            <a:round/>
            <a:headEnd type="stealth" w="sm" len="lg"/>
            <a:tailEnd type="stealth" w="sm" len="lg"/>
          </a:ln>
        </p:spPr>
        <p:txBody>
          <a:bodyPr lIns="91413" tIns="45706" rIns="91413" bIns="45706"/>
          <a:lstStyle/>
          <a:p>
            <a:pPr algn="ctr"/>
            <a:endParaRPr lang="en-US" sz="3600" b="1" dirty="0">
              <a:cs typeface="Arial" pitchFamily="34" charset="0"/>
            </a:endParaRPr>
          </a:p>
        </p:txBody>
      </p:sp>
      <p:grpSp>
        <p:nvGrpSpPr>
          <p:cNvPr id="2" name="Group 80"/>
          <p:cNvGrpSpPr/>
          <p:nvPr/>
        </p:nvGrpSpPr>
        <p:grpSpPr>
          <a:xfrm>
            <a:off x="4672769" y="2314221"/>
            <a:ext cx="1335490" cy="1876569"/>
            <a:chOff x="5494556" y="2752327"/>
            <a:chExt cx="1469039" cy="2064226"/>
          </a:xfrm>
        </p:grpSpPr>
        <p:pic>
          <p:nvPicPr>
            <p:cNvPr id="21" name="Picture 2" descr="etx-26_front2"/>
            <p:cNvPicPr>
              <a:picLocks noChangeAspect="1" noChangeArrowheads="1"/>
            </p:cNvPicPr>
            <p:nvPr/>
          </p:nvPicPr>
          <p:blipFill>
            <a:blip r:embed="rId4" cstate="screen"/>
            <a:srcRect/>
            <a:stretch>
              <a:fillRect/>
            </a:stretch>
          </p:blipFill>
          <p:spPr bwMode="auto">
            <a:xfrm>
              <a:off x="5658870" y="4251592"/>
              <a:ext cx="803886" cy="271464"/>
            </a:xfrm>
            <a:prstGeom prst="rect">
              <a:avLst/>
            </a:prstGeom>
            <a:noFill/>
            <a:ln w="9525">
              <a:noFill/>
              <a:miter lim="800000"/>
              <a:headEnd/>
              <a:tailEnd/>
            </a:ln>
          </p:spPr>
        </p:pic>
        <p:sp>
          <p:nvSpPr>
            <p:cNvPr id="22" name="TextBox 21"/>
            <p:cNvSpPr txBox="1"/>
            <p:nvPr/>
          </p:nvSpPr>
          <p:spPr>
            <a:xfrm>
              <a:off x="5571065" y="4528782"/>
              <a:ext cx="700088" cy="287771"/>
            </a:xfrm>
            <a:prstGeom prst="rect">
              <a:avLst/>
            </a:prstGeom>
            <a:noFill/>
          </p:spPr>
          <p:txBody>
            <a:bodyPr wrap="square" rtlCol="0">
              <a:spAutoFit/>
            </a:bodyPr>
            <a:lstStyle/>
            <a:p>
              <a:pPr algn="ctr"/>
              <a:r>
                <a:rPr lang="en-US" sz="1100" b="1" dirty="0" smtClean="0"/>
                <a:t>ETX-26</a:t>
              </a:r>
              <a:endParaRPr lang="en-US" sz="1100" b="1" dirty="0"/>
            </a:p>
          </p:txBody>
        </p:sp>
        <p:grpSp>
          <p:nvGrpSpPr>
            <p:cNvPr id="3" name="Group 83"/>
            <p:cNvGrpSpPr/>
            <p:nvPr/>
          </p:nvGrpSpPr>
          <p:grpSpPr>
            <a:xfrm>
              <a:off x="5494556" y="2752327"/>
              <a:ext cx="1469039" cy="1511900"/>
              <a:chOff x="5506432" y="2776077"/>
              <a:chExt cx="1469039" cy="1511900"/>
            </a:xfrm>
          </p:grpSpPr>
          <p:sp>
            <p:nvSpPr>
              <p:cNvPr id="24" name="Freeform 69"/>
              <p:cNvSpPr>
                <a:spLocks/>
              </p:cNvSpPr>
              <p:nvPr/>
            </p:nvSpPr>
            <p:spPr bwMode="auto">
              <a:xfrm rot="18916388" flipV="1">
                <a:off x="6265046" y="3107119"/>
                <a:ext cx="710425" cy="59779"/>
              </a:xfrm>
              <a:custGeom>
                <a:avLst/>
                <a:gdLst>
                  <a:gd name="T0" fmla="*/ 0 w 678"/>
                  <a:gd name="T1" fmla="*/ 0 h 30"/>
                  <a:gd name="T2" fmla="*/ 2147483647 w 678"/>
                  <a:gd name="T3" fmla="*/ 0 h 30"/>
                  <a:gd name="T4" fmla="*/ 2147483647 w 678"/>
                  <a:gd name="T5" fmla="*/ 2147483647 h 30"/>
                  <a:gd name="T6" fmla="*/ 2147483647 w 678"/>
                  <a:gd name="T7" fmla="*/ 2147483647 h 30"/>
                  <a:gd name="T8" fmla="*/ 0 60000 65536"/>
                  <a:gd name="T9" fmla="*/ 0 60000 65536"/>
                  <a:gd name="T10" fmla="*/ 0 60000 65536"/>
                  <a:gd name="T11" fmla="*/ 0 60000 65536"/>
                  <a:gd name="T12" fmla="*/ 0 w 678"/>
                  <a:gd name="T13" fmla="*/ 0 h 30"/>
                  <a:gd name="T14" fmla="*/ 678 w 678"/>
                  <a:gd name="T15" fmla="*/ 30 h 30"/>
                </a:gdLst>
                <a:ahLst/>
                <a:cxnLst>
                  <a:cxn ang="T8">
                    <a:pos x="T0" y="T1"/>
                  </a:cxn>
                  <a:cxn ang="T9">
                    <a:pos x="T2" y="T3"/>
                  </a:cxn>
                  <a:cxn ang="T10">
                    <a:pos x="T4" y="T5"/>
                  </a:cxn>
                  <a:cxn ang="T11">
                    <a:pos x="T6" y="T7"/>
                  </a:cxn>
                </a:cxnLst>
                <a:rect l="T12" t="T13" r="T14" b="T15"/>
                <a:pathLst>
                  <a:path w="678" h="30">
                    <a:moveTo>
                      <a:pt x="0" y="0"/>
                    </a:moveTo>
                    <a:lnTo>
                      <a:pt x="444" y="0"/>
                    </a:lnTo>
                    <a:lnTo>
                      <a:pt x="174" y="30"/>
                    </a:lnTo>
                    <a:lnTo>
                      <a:pt x="678" y="30"/>
                    </a:lnTo>
                  </a:path>
                </a:pathLst>
              </a:custGeom>
              <a:noFill/>
              <a:ln w="12700">
                <a:solidFill>
                  <a:schemeClr val="tx1"/>
                </a:solidFill>
                <a:round/>
                <a:headEnd type="stealth" w="sm" len="lg"/>
                <a:tailEnd type="stealth" w="sm" len="lg"/>
              </a:ln>
            </p:spPr>
            <p:txBody>
              <a:bodyPr lIns="91422" tIns="45711" rIns="91422" bIns="45711"/>
              <a:lstStyle/>
              <a:p>
                <a:pPr algn="ctr"/>
                <a:endParaRPr lang="en-US" sz="3600" b="1" dirty="0">
                  <a:cs typeface="Arial" pitchFamily="34" charset="0"/>
                </a:endParaRPr>
              </a:p>
            </p:txBody>
          </p:sp>
          <p:grpSp>
            <p:nvGrpSpPr>
              <p:cNvPr id="4" name="Group 85"/>
              <p:cNvGrpSpPr/>
              <p:nvPr/>
            </p:nvGrpSpPr>
            <p:grpSpPr>
              <a:xfrm>
                <a:off x="5640780" y="3404327"/>
                <a:ext cx="836793" cy="883650"/>
                <a:chOff x="7172696" y="2181169"/>
                <a:chExt cx="836793" cy="883650"/>
              </a:xfrm>
            </p:grpSpPr>
            <p:pic>
              <p:nvPicPr>
                <p:cNvPr id="27" name="Picture 65" descr="micro-wave-l"/>
                <p:cNvPicPr>
                  <a:picLocks noChangeAspect="1" noChangeArrowheads="1"/>
                </p:cNvPicPr>
                <p:nvPr/>
              </p:nvPicPr>
              <p:blipFill>
                <a:blip r:embed="rId5" cstate="screen"/>
                <a:srcRect l="37395"/>
                <a:stretch>
                  <a:fillRect/>
                </a:stretch>
              </p:blipFill>
              <p:spPr bwMode="auto">
                <a:xfrm>
                  <a:off x="7647709" y="2181169"/>
                  <a:ext cx="361780" cy="883649"/>
                </a:xfrm>
                <a:prstGeom prst="rect">
                  <a:avLst/>
                </a:prstGeom>
                <a:ln>
                  <a:noFill/>
                </a:ln>
                <a:effectLst>
                  <a:outerShdw blurRad="292100" dist="139700" dir="2700000" algn="tl" rotWithShape="0">
                    <a:srgbClr val="333333">
                      <a:alpha val="65000"/>
                    </a:srgbClr>
                  </a:outerShdw>
                </a:effectLst>
              </p:spPr>
            </p:pic>
            <p:pic>
              <p:nvPicPr>
                <p:cNvPr id="28" name="Picture 65" descr="micro-wave-l"/>
                <p:cNvPicPr>
                  <a:picLocks noChangeAspect="1" noChangeArrowheads="1"/>
                </p:cNvPicPr>
                <p:nvPr/>
              </p:nvPicPr>
              <p:blipFill>
                <a:blip r:embed="rId5" cstate="screen"/>
                <a:srcRect l="37395"/>
                <a:stretch>
                  <a:fillRect/>
                </a:stretch>
              </p:blipFill>
              <p:spPr bwMode="auto">
                <a:xfrm flipH="1">
                  <a:off x="7172696" y="2181170"/>
                  <a:ext cx="361780" cy="883649"/>
                </a:xfrm>
                <a:prstGeom prst="rect">
                  <a:avLst/>
                </a:prstGeom>
                <a:ln>
                  <a:noFill/>
                </a:ln>
                <a:effectLst>
                  <a:outerShdw blurRad="292100" dist="139700" dir="2700000" algn="tl" rotWithShape="0">
                    <a:srgbClr val="333333">
                      <a:alpha val="65000"/>
                    </a:srgbClr>
                  </a:outerShdw>
                </a:effectLst>
              </p:spPr>
            </p:pic>
          </p:grpSp>
          <p:sp>
            <p:nvSpPr>
              <p:cNvPr id="26" name="Freeform 69"/>
              <p:cNvSpPr>
                <a:spLocks/>
              </p:cNvSpPr>
              <p:nvPr/>
            </p:nvSpPr>
            <p:spPr bwMode="auto">
              <a:xfrm rot="13509194">
                <a:off x="5166198" y="3116311"/>
                <a:ext cx="726995" cy="46527"/>
              </a:xfrm>
              <a:custGeom>
                <a:avLst/>
                <a:gdLst>
                  <a:gd name="T0" fmla="*/ 0 w 678"/>
                  <a:gd name="T1" fmla="*/ 0 h 30"/>
                  <a:gd name="T2" fmla="*/ 2147483647 w 678"/>
                  <a:gd name="T3" fmla="*/ 0 h 30"/>
                  <a:gd name="T4" fmla="*/ 2147483647 w 678"/>
                  <a:gd name="T5" fmla="*/ 2147483647 h 30"/>
                  <a:gd name="T6" fmla="*/ 2147483647 w 678"/>
                  <a:gd name="T7" fmla="*/ 2147483647 h 30"/>
                  <a:gd name="T8" fmla="*/ 0 60000 65536"/>
                  <a:gd name="T9" fmla="*/ 0 60000 65536"/>
                  <a:gd name="T10" fmla="*/ 0 60000 65536"/>
                  <a:gd name="T11" fmla="*/ 0 60000 65536"/>
                  <a:gd name="T12" fmla="*/ 0 w 678"/>
                  <a:gd name="T13" fmla="*/ 0 h 30"/>
                  <a:gd name="T14" fmla="*/ 678 w 678"/>
                  <a:gd name="T15" fmla="*/ 30 h 30"/>
                </a:gdLst>
                <a:ahLst/>
                <a:cxnLst>
                  <a:cxn ang="T8">
                    <a:pos x="T0" y="T1"/>
                  </a:cxn>
                  <a:cxn ang="T9">
                    <a:pos x="T2" y="T3"/>
                  </a:cxn>
                  <a:cxn ang="T10">
                    <a:pos x="T4" y="T5"/>
                  </a:cxn>
                  <a:cxn ang="T11">
                    <a:pos x="T6" y="T7"/>
                  </a:cxn>
                </a:cxnLst>
                <a:rect l="T12" t="T13" r="T14" b="T15"/>
                <a:pathLst>
                  <a:path w="678" h="30">
                    <a:moveTo>
                      <a:pt x="0" y="0"/>
                    </a:moveTo>
                    <a:lnTo>
                      <a:pt x="444" y="0"/>
                    </a:lnTo>
                    <a:lnTo>
                      <a:pt x="174" y="30"/>
                    </a:lnTo>
                    <a:lnTo>
                      <a:pt x="678" y="30"/>
                    </a:lnTo>
                  </a:path>
                </a:pathLst>
              </a:custGeom>
              <a:noFill/>
              <a:ln w="12700">
                <a:solidFill>
                  <a:schemeClr val="tx1"/>
                </a:solidFill>
                <a:round/>
                <a:headEnd type="stealth" w="sm" len="lg"/>
                <a:tailEnd type="stealth" w="sm" len="lg"/>
              </a:ln>
            </p:spPr>
            <p:txBody>
              <a:bodyPr lIns="91422" tIns="45711" rIns="91422" bIns="45711"/>
              <a:lstStyle/>
              <a:p>
                <a:pPr algn="ctr"/>
                <a:endParaRPr lang="en-US" sz="3600" b="1" dirty="0">
                  <a:cs typeface="Arial" pitchFamily="34" charset="0"/>
                </a:endParaRPr>
              </a:p>
            </p:txBody>
          </p:sp>
        </p:grpSp>
      </p:grpSp>
      <p:grpSp>
        <p:nvGrpSpPr>
          <p:cNvPr id="6" name="Group 89"/>
          <p:cNvGrpSpPr/>
          <p:nvPr/>
        </p:nvGrpSpPr>
        <p:grpSpPr>
          <a:xfrm>
            <a:off x="2891473" y="2335814"/>
            <a:ext cx="1335490" cy="1876569"/>
            <a:chOff x="5494556" y="2752327"/>
            <a:chExt cx="1469039" cy="2064226"/>
          </a:xfrm>
        </p:grpSpPr>
        <p:pic>
          <p:nvPicPr>
            <p:cNvPr id="30" name="Picture 2" descr="etx-26_front2"/>
            <p:cNvPicPr>
              <a:picLocks noChangeAspect="1" noChangeArrowheads="1"/>
            </p:cNvPicPr>
            <p:nvPr/>
          </p:nvPicPr>
          <p:blipFill>
            <a:blip r:embed="rId4" cstate="screen"/>
            <a:srcRect/>
            <a:stretch>
              <a:fillRect/>
            </a:stretch>
          </p:blipFill>
          <p:spPr bwMode="auto">
            <a:xfrm>
              <a:off x="5658870" y="4251592"/>
              <a:ext cx="803886" cy="271464"/>
            </a:xfrm>
            <a:prstGeom prst="rect">
              <a:avLst/>
            </a:prstGeom>
            <a:noFill/>
            <a:ln w="9525">
              <a:noFill/>
              <a:miter lim="800000"/>
              <a:headEnd/>
              <a:tailEnd/>
            </a:ln>
          </p:spPr>
        </p:pic>
        <p:sp>
          <p:nvSpPr>
            <p:cNvPr id="31" name="TextBox 30"/>
            <p:cNvSpPr txBox="1"/>
            <p:nvPr/>
          </p:nvSpPr>
          <p:spPr>
            <a:xfrm>
              <a:off x="5571065" y="4528782"/>
              <a:ext cx="700088" cy="287771"/>
            </a:xfrm>
            <a:prstGeom prst="rect">
              <a:avLst/>
            </a:prstGeom>
            <a:noFill/>
          </p:spPr>
          <p:txBody>
            <a:bodyPr wrap="square" rtlCol="0">
              <a:spAutoFit/>
            </a:bodyPr>
            <a:lstStyle/>
            <a:p>
              <a:pPr algn="ctr"/>
              <a:r>
                <a:rPr lang="en-US" sz="1100" b="1" dirty="0" smtClean="0"/>
                <a:t>ETX-26</a:t>
              </a:r>
              <a:endParaRPr lang="en-US" sz="1100" b="1" dirty="0"/>
            </a:p>
          </p:txBody>
        </p:sp>
        <p:grpSp>
          <p:nvGrpSpPr>
            <p:cNvPr id="7" name="Group 92"/>
            <p:cNvGrpSpPr/>
            <p:nvPr/>
          </p:nvGrpSpPr>
          <p:grpSpPr>
            <a:xfrm>
              <a:off x="5494556" y="2752327"/>
              <a:ext cx="1469039" cy="1511900"/>
              <a:chOff x="5506432" y="2776077"/>
              <a:chExt cx="1469039" cy="1511900"/>
            </a:xfrm>
          </p:grpSpPr>
          <p:sp>
            <p:nvSpPr>
              <p:cNvPr id="33" name="Freeform 69"/>
              <p:cNvSpPr>
                <a:spLocks/>
              </p:cNvSpPr>
              <p:nvPr/>
            </p:nvSpPr>
            <p:spPr bwMode="auto">
              <a:xfrm rot="18916388" flipV="1">
                <a:off x="6265046" y="3107119"/>
                <a:ext cx="710425" cy="59779"/>
              </a:xfrm>
              <a:custGeom>
                <a:avLst/>
                <a:gdLst>
                  <a:gd name="T0" fmla="*/ 0 w 678"/>
                  <a:gd name="T1" fmla="*/ 0 h 30"/>
                  <a:gd name="T2" fmla="*/ 2147483647 w 678"/>
                  <a:gd name="T3" fmla="*/ 0 h 30"/>
                  <a:gd name="T4" fmla="*/ 2147483647 w 678"/>
                  <a:gd name="T5" fmla="*/ 2147483647 h 30"/>
                  <a:gd name="T6" fmla="*/ 2147483647 w 678"/>
                  <a:gd name="T7" fmla="*/ 2147483647 h 30"/>
                  <a:gd name="T8" fmla="*/ 0 60000 65536"/>
                  <a:gd name="T9" fmla="*/ 0 60000 65536"/>
                  <a:gd name="T10" fmla="*/ 0 60000 65536"/>
                  <a:gd name="T11" fmla="*/ 0 60000 65536"/>
                  <a:gd name="T12" fmla="*/ 0 w 678"/>
                  <a:gd name="T13" fmla="*/ 0 h 30"/>
                  <a:gd name="T14" fmla="*/ 678 w 678"/>
                  <a:gd name="T15" fmla="*/ 30 h 30"/>
                </a:gdLst>
                <a:ahLst/>
                <a:cxnLst>
                  <a:cxn ang="T8">
                    <a:pos x="T0" y="T1"/>
                  </a:cxn>
                  <a:cxn ang="T9">
                    <a:pos x="T2" y="T3"/>
                  </a:cxn>
                  <a:cxn ang="T10">
                    <a:pos x="T4" y="T5"/>
                  </a:cxn>
                  <a:cxn ang="T11">
                    <a:pos x="T6" y="T7"/>
                  </a:cxn>
                </a:cxnLst>
                <a:rect l="T12" t="T13" r="T14" b="T15"/>
                <a:pathLst>
                  <a:path w="678" h="30">
                    <a:moveTo>
                      <a:pt x="0" y="0"/>
                    </a:moveTo>
                    <a:lnTo>
                      <a:pt x="444" y="0"/>
                    </a:lnTo>
                    <a:lnTo>
                      <a:pt x="174" y="30"/>
                    </a:lnTo>
                    <a:lnTo>
                      <a:pt x="678" y="30"/>
                    </a:lnTo>
                  </a:path>
                </a:pathLst>
              </a:custGeom>
              <a:noFill/>
              <a:ln w="12700">
                <a:solidFill>
                  <a:schemeClr val="tx1"/>
                </a:solidFill>
                <a:round/>
                <a:headEnd type="stealth" w="sm" len="lg"/>
                <a:tailEnd type="stealth" w="sm" len="lg"/>
              </a:ln>
            </p:spPr>
            <p:txBody>
              <a:bodyPr lIns="91422" tIns="45711" rIns="91422" bIns="45711"/>
              <a:lstStyle/>
              <a:p>
                <a:pPr algn="ctr"/>
                <a:endParaRPr lang="en-US" sz="3600" b="1" dirty="0">
                  <a:cs typeface="Arial" pitchFamily="34" charset="0"/>
                </a:endParaRPr>
              </a:p>
            </p:txBody>
          </p:sp>
          <p:grpSp>
            <p:nvGrpSpPr>
              <p:cNvPr id="9" name="Group 94"/>
              <p:cNvGrpSpPr/>
              <p:nvPr/>
            </p:nvGrpSpPr>
            <p:grpSpPr>
              <a:xfrm>
                <a:off x="5640780" y="3404327"/>
                <a:ext cx="836793" cy="883650"/>
                <a:chOff x="7172696" y="2181169"/>
                <a:chExt cx="836793" cy="883650"/>
              </a:xfrm>
            </p:grpSpPr>
            <p:pic>
              <p:nvPicPr>
                <p:cNvPr id="36" name="Picture 65" descr="micro-wave-l"/>
                <p:cNvPicPr>
                  <a:picLocks noChangeAspect="1" noChangeArrowheads="1"/>
                </p:cNvPicPr>
                <p:nvPr/>
              </p:nvPicPr>
              <p:blipFill>
                <a:blip r:embed="rId5" cstate="screen"/>
                <a:srcRect l="37395"/>
                <a:stretch>
                  <a:fillRect/>
                </a:stretch>
              </p:blipFill>
              <p:spPr bwMode="auto">
                <a:xfrm>
                  <a:off x="7647709" y="2181169"/>
                  <a:ext cx="361780" cy="883649"/>
                </a:xfrm>
                <a:prstGeom prst="rect">
                  <a:avLst/>
                </a:prstGeom>
                <a:ln>
                  <a:noFill/>
                </a:ln>
                <a:effectLst>
                  <a:outerShdw blurRad="292100" dist="139700" dir="2700000" algn="tl" rotWithShape="0">
                    <a:srgbClr val="333333">
                      <a:alpha val="65000"/>
                    </a:srgbClr>
                  </a:outerShdw>
                </a:effectLst>
              </p:spPr>
            </p:pic>
            <p:pic>
              <p:nvPicPr>
                <p:cNvPr id="37" name="Picture 65" descr="micro-wave-l"/>
                <p:cNvPicPr>
                  <a:picLocks noChangeAspect="1" noChangeArrowheads="1"/>
                </p:cNvPicPr>
                <p:nvPr/>
              </p:nvPicPr>
              <p:blipFill>
                <a:blip r:embed="rId5" cstate="screen"/>
                <a:srcRect l="37395"/>
                <a:stretch>
                  <a:fillRect/>
                </a:stretch>
              </p:blipFill>
              <p:spPr bwMode="auto">
                <a:xfrm flipH="1">
                  <a:off x="7172696" y="2181170"/>
                  <a:ext cx="361780" cy="883649"/>
                </a:xfrm>
                <a:prstGeom prst="rect">
                  <a:avLst/>
                </a:prstGeom>
                <a:ln>
                  <a:noFill/>
                </a:ln>
                <a:effectLst>
                  <a:outerShdw blurRad="292100" dist="139700" dir="2700000" algn="tl" rotWithShape="0">
                    <a:srgbClr val="333333">
                      <a:alpha val="65000"/>
                    </a:srgbClr>
                  </a:outerShdw>
                </a:effectLst>
              </p:spPr>
            </p:pic>
          </p:grpSp>
          <p:sp>
            <p:nvSpPr>
              <p:cNvPr id="35" name="Freeform 69"/>
              <p:cNvSpPr>
                <a:spLocks/>
              </p:cNvSpPr>
              <p:nvPr/>
            </p:nvSpPr>
            <p:spPr bwMode="auto">
              <a:xfrm rot="13509194">
                <a:off x="5166198" y="3116311"/>
                <a:ext cx="726995" cy="46527"/>
              </a:xfrm>
              <a:custGeom>
                <a:avLst/>
                <a:gdLst>
                  <a:gd name="T0" fmla="*/ 0 w 678"/>
                  <a:gd name="T1" fmla="*/ 0 h 30"/>
                  <a:gd name="T2" fmla="*/ 2147483647 w 678"/>
                  <a:gd name="T3" fmla="*/ 0 h 30"/>
                  <a:gd name="T4" fmla="*/ 2147483647 w 678"/>
                  <a:gd name="T5" fmla="*/ 2147483647 h 30"/>
                  <a:gd name="T6" fmla="*/ 2147483647 w 678"/>
                  <a:gd name="T7" fmla="*/ 2147483647 h 30"/>
                  <a:gd name="T8" fmla="*/ 0 60000 65536"/>
                  <a:gd name="T9" fmla="*/ 0 60000 65536"/>
                  <a:gd name="T10" fmla="*/ 0 60000 65536"/>
                  <a:gd name="T11" fmla="*/ 0 60000 65536"/>
                  <a:gd name="T12" fmla="*/ 0 w 678"/>
                  <a:gd name="T13" fmla="*/ 0 h 30"/>
                  <a:gd name="T14" fmla="*/ 678 w 678"/>
                  <a:gd name="T15" fmla="*/ 30 h 30"/>
                </a:gdLst>
                <a:ahLst/>
                <a:cxnLst>
                  <a:cxn ang="T8">
                    <a:pos x="T0" y="T1"/>
                  </a:cxn>
                  <a:cxn ang="T9">
                    <a:pos x="T2" y="T3"/>
                  </a:cxn>
                  <a:cxn ang="T10">
                    <a:pos x="T4" y="T5"/>
                  </a:cxn>
                  <a:cxn ang="T11">
                    <a:pos x="T6" y="T7"/>
                  </a:cxn>
                </a:cxnLst>
                <a:rect l="T12" t="T13" r="T14" b="T15"/>
                <a:pathLst>
                  <a:path w="678" h="30">
                    <a:moveTo>
                      <a:pt x="0" y="0"/>
                    </a:moveTo>
                    <a:lnTo>
                      <a:pt x="444" y="0"/>
                    </a:lnTo>
                    <a:lnTo>
                      <a:pt x="174" y="30"/>
                    </a:lnTo>
                    <a:lnTo>
                      <a:pt x="678" y="30"/>
                    </a:lnTo>
                  </a:path>
                </a:pathLst>
              </a:custGeom>
              <a:noFill/>
              <a:ln w="12700">
                <a:solidFill>
                  <a:schemeClr val="tx1"/>
                </a:solidFill>
                <a:round/>
                <a:headEnd type="stealth" w="sm" len="lg"/>
                <a:tailEnd type="stealth" w="sm" len="lg"/>
              </a:ln>
            </p:spPr>
            <p:txBody>
              <a:bodyPr lIns="91422" tIns="45711" rIns="91422" bIns="45711"/>
              <a:lstStyle/>
              <a:p>
                <a:pPr algn="ctr"/>
                <a:endParaRPr lang="en-US" sz="3600" b="1" dirty="0">
                  <a:cs typeface="Arial" pitchFamily="34" charset="0"/>
                </a:endParaRPr>
              </a:p>
            </p:txBody>
          </p:sp>
        </p:grpSp>
      </p:grpSp>
      <p:pic>
        <p:nvPicPr>
          <p:cNvPr id="39" name="Picture 2" descr="etx-26_front2"/>
          <p:cNvPicPr>
            <a:picLocks noChangeAspect="1" noChangeArrowheads="1"/>
          </p:cNvPicPr>
          <p:nvPr/>
        </p:nvPicPr>
        <p:blipFill>
          <a:blip r:embed="rId4" cstate="screen"/>
          <a:srcRect/>
          <a:stretch>
            <a:fillRect/>
          </a:stretch>
        </p:blipFill>
        <p:spPr bwMode="auto">
          <a:xfrm>
            <a:off x="978857" y="3709578"/>
            <a:ext cx="730805" cy="246785"/>
          </a:xfrm>
          <a:prstGeom prst="rect">
            <a:avLst/>
          </a:prstGeom>
          <a:noFill/>
          <a:ln w="9525">
            <a:noFill/>
            <a:miter lim="800000"/>
            <a:headEnd/>
            <a:tailEnd/>
          </a:ln>
        </p:spPr>
      </p:pic>
      <p:sp>
        <p:nvSpPr>
          <p:cNvPr id="40" name="TextBox 39"/>
          <p:cNvSpPr txBox="1"/>
          <p:nvPr/>
        </p:nvSpPr>
        <p:spPr>
          <a:xfrm>
            <a:off x="899034" y="3961569"/>
            <a:ext cx="636444" cy="261610"/>
          </a:xfrm>
          <a:prstGeom prst="rect">
            <a:avLst/>
          </a:prstGeom>
          <a:noFill/>
        </p:spPr>
        <p:txBody>
          <a:bodyPr wrap="square" lIns="91431" tIns="45715" rIns="91431" bIns="45715" rtlCol="0">
            <a:spAutoFit/>
          </a:bodyPr>
          <a:lstStyle/>
          <a:p>
            <a:pPr algn="ctr"/>
            <a:r>
              <a:rPr lang="en-US" sz="1100" b="1" dirty="0" smtClean="0"/>
              <a:t>ETX-26</a:t>
            </a:r>
            <a:endParaRPr lang="en-US" sz="1100" b="1" dirty="0"/>
          </a:p>
        </p:txBody>
      </p:sp>
      <p:sp>
        <p:nvSpPr>
          <p:cNvPr id="42" name="Freeform 69"/>
          <p:cNvSpPr>
            <a:spLocks/>
          </p:cNvSpPr>
          <p:nvPr/>
        </p:nvSpPr>
        <p:spPr bwMode="auto">
          <a:xfrm rot="18916388" flipV="1">
            <a:off x="1519129" y="2647557"/>
            <a:ext cx="645841" cy="54345"/>
          </a:xfrm>
          <a:custGeom>
            <a:avLst/>
            <a:gdLst>
              <a:gd name="T0" fmla="*/ 0 w 678"/>
              <a:gd name="T1" fmla="*/ 0 h 30"/>
              <a:gd name="T2" fmla="*/ 2147483647 w 678"/>
              <a:gd name="T3" fmla="*/ 0 h 30"/>
              <a:gd name="T4" fmla="*/ 2147483647 w 678"/>
              <a:gd name="T5" fmla="*/ 2147483647 h 30"/>
              <a:gd name="T6" fmla="*/ 2147483647 w 678"/>
              <a:gd name="T7" fmla="*/ 2147483647 h 30"/>
              <a:gd name="T8" fmla="*/ 0 60000 65536"/>
              <a:gd name="T9" fmla="*/ 0 60000 65536"/>
              <a:gd name="T10" fmla="*/ 0 60000 65536"/>
              <a:gd name="T11" fmla="*/ 0 60000 65536"/>
              <a:gd name="T12" fmla="*/ 0 w 678"/>
              <a:gd name="T13" fmla="*/ 0 h 30"/>
              <a:gd name="T14" fmla="*/ 678 w 678"/>
              <a:gd name="T15" fmla="*/ 30 h 30"/>
            </a:gdLst>
            <a:ahLst/>
            <a:cxnLst>
              <a:cxn ang="T8">
                <a:pos x="T0" y="T1"/>
              </a:cxn>
              <a:cxn ang="T9">
                <a:pos x="T2" y="T3"/>
              </a:cxn>
              <a:cxn ang="T10">
                <a:pos x="T4" y="T5"/>
              </a:cxn>
              <a:cxn ang="T11">
                <a:pos x="T6" y="T7"/>
              </a:cxn>
            </a:cxnLst>
            <a:rect l="T12" t="T13" r="T14" b="T15"/>
            <a:pathLst>
              <a:path w="678" h="30">
                <a:moveTo>
                  <a:pt x="0" y="0"/>
                </a:moveTo>
                <a:lnTo>
                  <a:pt x="444" y="0"/>
                </a:lnTo>
                <a:lnTo>
                  <a:pt x="174" y="30"/>
                </a:lnTo>
                <a:lnTo>
                  <a:pt x="678" y="30"/>
                </a:lnTo>
              </a:path>
            </a:pathLst>
          </a:custGeom>
          <a:noFill/>
          <a:ln w="12700">
            <a:solidFill>
              <a:schemeClr val="tx1"/>
            </a:solidFill>
            <a:round/>
            <a:headEnd type="stealth" w="sm" len="lg"/>
            <a:tailEnd type="stealth" w="sm" len="lg"/>
          </a:ln>
        </p:spPr>
        <p:txBody>
          <a:bodyPr lIns="91413" tIns="45706" rIns="91413" bIns="45706"/>
          <a:lstStyle/>
          <a:p>
            <a:pPr algn="ctr"/>
            <a:endParaRPr lang="en-US" sz="3600" b="1" dirty="0">
              <a:cs typeface="Arial" pitchFamily="34" charset="0"/>
            </a:endParaRPr>
          </a:p>
        </p:txBody>
      </p:sp>
    </p:spTree>
    <p:extLst>
      <p:ext uri="{BB962C8B-B14F-4D97-AF65-F5344CB8AC3E}">
        <p14:creationId xmlns="" xmlns:p14="http://schemas.microsoft.com/office/powerpoint/2010/main" val="246290680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 </a:t>
            </a:r>
            <a:br>
              <a:rPr lang="en-US" dirty="0" smtClean="0"/>
            </a:br>
            <a:r>
              <a:rPr lang="en-US" dirty="0" smtClean="0"/>
              <a:t>Mobile Broadband </a:t>
            </a:r>
            <a:r>
              <a:rPr lang="en-US" dirty="0"/>
              <a:t>Comm</a:t>
            </a:r>
            <a:r>
              <a:rPr lang="en-US" dirty="0" smtClean="0"/>
              <a:t>.</a:t>
            </a:r>
            <a:endParaRPr lang="he-IL" dirty="0"/>
          </a:p>
        </p:txBody>
      </p:sp>
      <p:sp>
        <p:nvSpPr>
          <p:cNvPr id="9" name="Text Placeholder 8"/>
          <p:cNvSpPr>
            <a:spLocks noGrp="1"/>
          </p:cNvSpPr>
          <p:nvPr>
            <p:ph type="body" sz="quarter" idx="10"/>
          </p:nvPr>
        </p:nvSpPr>
        <p:spPr>
          <a:xfrm>
            <a:off x="747713" y="1258358"/>
            <a:ext cx="7124700" cy="2665943"/>
          </a:xfrm>
        </p:spPr>
        <p:txBody>
          <a:bodyPr/>
          <a:lstStyle/>
          <a:p>
            <a:r>
              <a:rPr lang="en-US" sz="1800" dirty="0" smtClean="0"/>
              <a:t>Mobile Broadband Wireless security solution, enabling Bi-Directional Real-Time transfer of Video streams</a:t>
            </a:r>
          </a:p>
          <a:p>
            <a:r>
              <a:rPr lang="en-US" sz="1800" dirty="0" smtClean="0">
                <a:solidFill>
                  <a:srgbClr val="0000FF"/>
                </a:solidFill>
              </a:rPr>
              <a:t>Deployed over 1000Km of border !!</a:t>
            </a:r>
          </a:p>
          <a:p>
            <a:pPr>
              <a:buNone/>
            </a:pPr>
            <a:r>
              <a:rPr lang="en-US" sz="1600" dirty="0" smtClean="0"/>
              <a:t>* Military customer, under NDA agreement</a:t>
            </a:r>
            <a:endParaRPr lang="en-US" sz="1600" dirty="0"/>
          </a:p>
        </p:txBody>
      </p:sp>
      <p:pic>
        <p:nvPicPr>
          <p:cNvPr id="5" name="Picture 2"/>
          <p:cNvPicPr>
            <a:picLocks noChangeAspect="1" noChangeArrowheads="1"/>
          </p:cNvPicPr>
          <p:nvPr/>
        </p:nvPicPr>
        <p:blipFill>
          <a:blip r:embed="rId2" cstate="screen"/>
          <a:srcRect/>
          <a:stretch>
            <a:fillRect/>
          </a:stretch>
        </p:blipFill>
        <p:spPr bwMode="auto">
          <a:xfrm>
            <a:off x="214282" y="3058056"/>
            <a:ext cx="5864974" cy="3071834"/>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screen"/>
          <a:srcRect/>
          <a:stretch>
            <a:fillRect/>
          </a:stretch>
        </p:blipFill>
        <p:spPr bwMode="auto">
          <a:xfrm>
            <a:off x="4572001" y="2129361"/>
            <a:ext cx="4503366" cy="2549525"/>
          </a:xfrm>
          <a:prstGeom prst="rect">
            <a:avLst/>
          </a:prstGeom>
          <a:noFill/>
          <a:ln w="9525">
            <a:noFill/>
            <a:miter lim="800000"/>
            <a:headEnd/>
            <a:tailEnd/>
          </a:ln>
          <a:effectLst/>
        </p:spPr>
      </p:pic>
      <p:sp>
        <p:nvSpPr>
          <p:cNvPr id="7" name="Rectangle 2"/>
          <p:cNvSpPr txBox="1">
            <a:spLocks noChangeArrowheads="1"/>
          </p:cNvSpPr>
          <p:nvPr/>
        </p:nvSpPr>
        <p:spPr>
          <a:xfrm>
            <a:off x="-609600" y="447466"/>
            <a:ext cx="9144000" cy="1000335"/>
          </a:xfrm>
          <a:prstGeom prst="rect">
            <a:avLst/>
          </a:prstGeom>
        </p:spPr>
        <p:txBody>
          <a:bodyPr lIns="91431" tIns="45715" rIns="91431" bIns="45715"/>
          <a:lstStyle/>
          <a:p>
            <a:pPr lvl="0" algn="ctr" rtl="0"/>
            <a:endParaRPr lang="en-US" sz="2400" b="1" i="1" dirty="0">
              <a:solidFill>
                <a:srgbClr val="FF0000"/>
              </a:solidFill>
              <a:latin typeface="Arial" charset="0"/>
              <a:cs typeface="Arial" charset="0"/>
            </a:endParaRPr>
          </a:p>
        </p:txBody>
      </p:sp>
      <p:sp>
        <p:nvSpPr>
          <p:cNvPr id="8" name="TextBox 7"/>
          <p:cNvSpPr txBox="1"/>
          <p:nvPr/>
        </p:nvSpPr>
        <p:spPr>
          <a:xfrm>
            <a:off x="617768" y="6129891"/>
            <a:ext cx="6278001" cy="651926"/>
          </a:xfrm>
          <a:prstGeom prst="rect">
            <a:avLst/>
          </a:prstGeom>
          <a:noFill/>
        </p:spPr>
        <p:txBody>
          <a:bodyPr wrap="none" lIns="91431" tIns="45715" rIns="91431" bIns="45715" rtlCol="1">
            <a:spAutoFit/>
          </a:bodyPr>
          <a:lstStyle/>
          <a:p>
            <a:r>
              <a:rPr lang="en-US" sz="1600" i="1" dirty="0" smtClean="0"/>
              <a:t>Unique in-house technology aimed at Military and Civilian applications.</a:t>
            </a:r>
            <a:r>
              <a:rPr lang="en-US" i="1" dirty="0" smtClean="0"/>
              <a:t> </a:t>
            </a:r>
            <a:endParaRPr lang="he-IL" i="1" dirty="0" smtClean="0"/>
          </a:p>
          <a:p>
            <a:endParaRPr lang="he-IL" dirty="0"/>
          </a:p>
        </p:txBody>
      </p:sp>
      <p:sp>
        <p:nvSpPr>
          <p:cNvPr id="10" name="Freeform 9"/>
          <p:cNvSpPr/>
          <p:nvPr/>
        </p:nvSpPr>
        <p:spPr>
          <a:xfrm>
            <a:off x="4965700" y="2400813"/>
            <a:ext cx="1174750" cy="469387"/>
          </a:xfrm>
          <a:custGeom>
            <a:avLst/>
            <a:gdLst>
              <a:gd name="connsiteX0" fmla="*/ 501650 w 1174750"/>
              <a:gd name="connsiteY0" fmla="*/ 418587 h 469387"/>
              <a:gd name="connsiteX1" fmla="*/ 615950 w 1174750"/>
              <a:gd name="connsiteY1" fmla="*/ 380487 h 469387"/>
              <a:gd name="connsiteX2" fmla="*/ 1174750 w 1174750"/>
              <a:gd name="connsiteY2" fmla="*/ 139187 h 469387"/>
              <a:gd name="connsiteX3" fmla="*/ 1098550 w 1174750"/>
              <a:gd name="connsiteY3" fmla="*/ 5837 h 469387"/>
              <a:gd name="connsiteX4" fmla="*/ 0 w 1174750"/>
              <a:gd name="connsiteY4" fmla="*/ 5837 h 469387"/>
              <a:gd name="connsiteX5" fmla="*/ 203200 w 1174750"/>
              <a:gd name="connsiteY5" fmla="*/ 469387 h 469387"/>
              <a:gd name="connsiteX6" fmla="*/ 501650 w 1174750"/>
              <a:gd name="connsiteY6" fmla="*/ 418587 h 469387"/>
              <a:gd name="connsiteX0" fmla="*/ 501650 w 1174750"/>
              <a:gd name="connsiteY0" fmla="*/ 447162 h 469387"/>
              <a:gd name="connsiteX1" fmla="*/ 615950 w 1174750"/>
              <a:gd name="connsiteY1" fmla="*/ 380487 h 469387"/>
              <a:gd name="connsiteX2" fmla="*/ 1174750 w 1174750"/>
              <a:gd name="connsiteY2" fmla="*/ 139187 h 469387"/>
              <a:gd name="connsiteX3" fmla="*/ 1098550 w 1174750"/>
              <a:gd name="connsiteY3" fmla="*/ 5837 h 469387"/>
              <a:gd name="connsiteX4" fmla="*/ 0 w 1174750"/>
              <a:gd name="connsiteY4" fmla="*/ 5837 h 469387"/>
              <a:gd name="connsiteX5" fmla="*/ 203200 w 1174750"/>
              <a:gd name="connsiteY5" fmla="*/ 469387 h 469387"/>
              <a:gd name="connsiteX6" fmla="*/ 501650 w 1174750"/>
              <a:gd name="connsiteY6" fmla="*/ 447162 h 469387"/>
              <a:gd name="connsiteX0" fmla="*/ 501650 w 1174750"/>
              <a:gd name="connsiteY0" fmla="*/ 447162 h 469387"/>
              <a:gd name="connsiteX1" fmla="*/ 615950 w 1174750"/>
              <a:gd name="connsiteY1" fmla="*/ 380487 h 469387"/>
              <a:gd name="connsiteX2" fmla="*/ 815975 w 1174750"/>
              <a:gd name="connsiteY2" fmla="*/ 347150 h 469387"/>
              <a:gd name="connsiteX3" fmla="*/ 1174750 w 1174750"/>
              <a:gd name="connsiteY3" fmla="*/ 139187 h 469387"/>
              <a:gd name="connsiteX4" fmla="*/ 1098550 w 1174750"/>
              <a:gd name="connsiteY4" fmla="*/ 5837 h 469387"/>
              <a:gd name="connsiteX5" fmla="*/ 0 w 1174750"/>
              <a:gd name="connsiteY5" fmla="*/ 5837 h 469387"/>
              <a:gd name="connsiteX6" fmla="*/ 203200 w 1174750"/>
              <a:gd name="connsiteY6" fmla="*/ 469387 h 469387"/>
              <a:gd name="connsiteX7" fmla="*/ 501650 w 1174750"/>
              <a:gd name="connsiteY7" fmla="*/ 447162 h 469387"/>
              <a:gd name="connsiteX0" fmla="*/ 501650 w 1174750"/>
              <a:gd name="connsiteY0" fmla="*/ 447162 h 469387"/>
              <a:gd name="connsiteX1" fmla="*/ 615950 w 1174750"/>
              <a:gd name="connsiteY1" fmla="*/ 380487 h 469387"/>
              <a:gd name="connsiteX2" fmla="*/ 815975 w 1174750"/>
              <a:gd name="connsiteY2" fmla="*/ 347150 h 469387"/>
              <a:gd name="connsiteX3" fmla="*/ 1174750 w 1174750"/>
              <a:gd name="connsiteY3" fmla="*/ 139187 h 469387"/>
              <a:gd name="connsiteX4" fmla="*/ 1098550 w 1174750"/>
              <a:gd name="connsiteY4" fmla="*/ 5837 h 469387"/>
              <a:gd name="connsiteX5" fmla="*/ 0 w 1174750"/>
              <a:gd name="connsiteY5" fmla="*/ 5837 h 469387"/>
              <a:gd name="connsiteX6" fmla="*/ 203200 w 1174750"/>
              <a:gd name="connsiteY6" fmla="*/ 469387 h 469387"/>
              <a:gd name="connsiteX7" fmla="*/ 501650 w 1174750"/>
              <a:gd name="connsiteY7" fmla="*/ 447162 h 469387"/>
              <a:gd name="connsiteX0" fmla="*/ 501650 w 1174750"/>
              <a:gd name="connsiteY0" fmla="*/ 447162 h 469387"/>
              <a:gd name="connsiteX1" fmla="*/ 615950 w 1174750"/>
              <a:gd name="connsiteY1" fmla="*/ 411444 h 469387"/>
              <a:gd name="connsiteX2" fmla="*/ 815975 w 1174750"/>
              <a:gd name="connsiteY2" fmla="*/ 347150 h 469387"/>
              <a:gd name="connsiteX3" fmla="*/ 1174750 w 1174750"/>
              <a:gd name="connsiteY3" fmla="*/ 139187 h 469387"/>
              <a:gd name="connsiteX4" fmla="*/ 1098550 w 1174750"/>
              <a:gd name="connsiteY4" fmla="*/ 5837 h 469387"/>
              <a:gd name="connsiteX5" fmla="*/ 0 w 1174750"/>
              <a:gd name="connsiteY5" fmla="*/ 5837 h 469387"/>
              <a:gd name="connsiteX6" fmla="*/ 203200 w 1174750"/>
              <a:gd name="connsiteY6" fmla="*/ 469387 h 469387"/>
              <a:gd name="connsiteX7" fmla="*/ 501650 w 1174750"/>
              <a:gd name="connsiteY7" fmla="*/ 447162 h 46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750" h="469387">
                <a:moveTo>
                  <a:pt x="501650" y="447162"/>
                </a:moveTo>
                <a:lnTo>
                  <a:pt x="615950" y="411444"/>
                </a:lnTo>
                <a:lnTo>
                  <a:pt x="815975" y="347150"/>
                </a:lnTo>
                <a:lnTo>
                  <a:pt x="1174750" y="139187"/>
                </a:lnTo>
                <a:cubicBezTo>
                  <a:pt x="1115099" y="0"/>
                  <a:pt x="1165960" y="5837"/>
                  <a:pt x="1098550" y="5837"/>
                </a:cubicBezTo>
                <a:lnTo>
                  <a:pt x="0" y="5837"/>
                </a:lnTo>
                <a:lnTo>
                  <a:pt x="203200" y="469387"/>
                </a:lnTo>
                <a:lnTo>
                  <a:pt x="501650" y="4471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38775" y="2852738"/>
            <a:ext cx="116681" cy="112392"/>
          </a:xfrm>
          <a:custGeom>
            <a:avLst/>
            <a:gdLst>
              <a:gd name="connsiteX0" fmla="*/ 116681 w 116681"/>
              <a:gd name="connsiteY0" fmla="*/ 0 h 112392"/>
              <a:gd name="connsiteX1" fmla="*/ 11906 w 116681"/>
              <a:gd name="connsiteY1" fmla="*/ 19050 h 112392"/>
              <a:gd name="connsiteX2" fmla="*/ 0 w 116681"/>
              <a:gd name="connsiteY2" fmla="*/ 66675 h 112392"/>
              <a:gd name="connsiteX3" fmla="*/ 76200 w 116681"/>
              <a:gd name="connsiteY3" fmla="*/ 90487 h 112392"/>
              <a:gd name="connsiteX4" fmla="*/ 116681 w 116681"/>
              <a:gd name="connsiteY4" fmla="*/ 0 h 112392"/>
              <a:gd name="connsiteX0" fmla="*/ 116681 w 116681"/>
              <a:gd name="connsiteY0" fmla="*/ 0 h 112392"/>
              <a:gd name="connsiteX1" fmla="*/ 11906 w 116681"/>
              <a:gd name="connsiteY1" fmla="*/ 19050 h 112392"/>
              <a:gd name="connsiteX2" fmla="*/ 0 w 116681"/>
              <a:gd name="connsiteY2" fmla="*/ 66675 h 112392"/>
              <a:gd name="connsiteX3" fmla="*/ 76200 w 116681"/>
              <a:gd name="connsiteY3" fmla="*/ 90487 h 112392"/>
              <a:gd name="connsiteX4" fmla="*/ 116681 w 116681"/>
              <a:gd name="connsiteY4" fmla="*/ 0 h 112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81" h="112392">
                <a:moveTo>
                  <a:pt x="116681" y="0"/>
                </a:moveTo>
                <a:lnTo>
                  <a:pt x="11906" y="19050"/>
                </a:lnTo>
                <a:lnTo>
                  <a:pt x="0" y="66675"/>
                </a:lnTo>
                <a:cubicBezTo>
                  <a:pt x="79646" y="93223"/>
                  <a:pt x="98105" y="112392"/>
                  <a:pt x="76200" y="90487"/>
                </a:cubicBezTo>
                <a:lnTo>
                  <a:pt x="11668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982555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Portfolio</a:t>
            </a:r>
            <a:endParaRPr lang="en-US" dirty="0"/>
          </a:p>
        </p:txBody>
      </p:sp>
      <p:sp>
        <p:nvSpPr>
          <p:cNvPr id="3" name="Text Placeholder 2"/>
          <p:cNvSpPr>
            <a:spLocks noGrp="1"/>
          </p:cNvSpPr>
          <p:nvPr>
            <p:ph type="body" sz="quarter" idx="10"/>
          </p:nvPr>
        </p:nvSpPr>
        <p:spPr>
          <a:xfrm>
            <a:off x="747713" y="1428414"/>
            <a:ext cx="7124700" cy="2665943"/>
          </a:xfrm>
        </p:spPr>
        <p:txBody>
          <a:bodyPr/>
          <a:lstStyle/>
          <a:p>
            <a:r>
              <a:rPr lang="en-US" sz="2000" dirty="0" smtClean="0"/>
              <a:t>Control &amp; Command Situation Manager (CCSM)</a:t>
            </a:r>
          </a:p>
          <a:p>
            <a:r>
              <a:rPr lang="en-US" sz="2000" dirty="0" smtClean="0"/>
              <a:t>Intelligent Video Management system (VMS)</a:t>
            </a:r>
          </a:p>
          <a:p>
            <a:r>
              <a:rPr lang="en-US" sz="2000" dirty="0" smtClean="0"/>
              <a:t>Cameras, Encoders, Intelligent cameras with integrated video analytics, Video and Audio analytics</a:t>
            </a:r>
          </a:p>
          <a:p>
            <a:pPr>
              <a:buNone/>
            </a:pPr>
            <a:endParaRPr lang="en-US" b="1" u="sng" dirty="0" smtClean="0">
              <a:solidFill>
                <a:srgbClr val="0000FF"/>
              </a:solidFill>
            </a:endParaRPr>
          </a:p>
          <a:p>
            <a:pPr>
              <a:buNone/>
            </a:pPr>
            <a:r>
              <a:rPr lang="en-US" sz="2400" b="1" dirty="0" smtClean="0">
                <a:solidFill>
                  <a:srgbClr val="0000FF"/>
                </a:solidFill>
                <a:latin typeface="+mj-lt"/>
                <a:ea typeface="+mj-ea"/>
                <a:cs typeface="+mj-cs"/>
              </a:rPr>
              <a:t>Turn-key Solutions</a:t>
            </a:r>
          </a:p>
          <a:p>
            <a:r>
              <a:rPr lang="en-US" sz="2000" dirty="0" smtClean="0"/>
              <a:t>Combined networking and Video Surveillance solution</a:t>
            </a:r>
          </a:p>
          <a:p>
            <a:r>
              <a:rPr lang="en-US" sz="2000" dirty="0" smtClean="0"/>
              <a:t>Proven experience and in-house technologies</a:t>
            </a:r>
            <a:endParaRPr lang="en-US" sz="2000" dirty="0"/>
          </a:p>
        </p:txBody>
      </p:sp>
      <p:pic>
        <p:nvPicPr>
          <p:cNvPr id="5" name="Picture 2"/>
          <p:cNvPicPr>
            <a:picLocks noChangeAspect="1" noChangeArrowheads="1"/>
          </p:cNvPicPr>
          <p:nvPr/>
        </p:nvPicPr>
        <p:blipFill>
          <a:blip r:embed="rId3" cstate="screen"/>
          <a:srcRect/>
          <a:stretch>
            <a:fillRect/>
          </a:stretch>
        </p:blipFill>
        <p:spPr bwMode="auto">
          <a:xfrm>
            <a:off x="6598439" y="4243390"/>
            <a:ext cx="1993406" cy="1781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Action Button: Back or Previous 6">
            <a:hlinkClick r:id="rId4" action="ppaction://hlinksldjump" highlightClick="1"/>
          </p:cNvPr>
          <p:cNvSpPr/>
          <p:nvPr/>
        </p:nvSpPr>
        <p:spPr>
          <a:xfrm>
            <a:off x="7744076" y="6220755"/>
            <a:ext cx="662873" cy="430901"/>
          </a:xfrm>
          <a:prstGeom prst="actionButtonBackPrevious">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p>
        </p:txBody>
      </p:sp>
    </p:spTree>
    <p:extLst>
      <p:ext uri="{BB962C8B-B14F-4D97-AF65-F5344CB8AC3E}">
        <p14:creationId xmlns="" xmlns:p14="http://schemas.microsoft.com/office/powerpoint/2010/main" val="423921163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Road Security</a:t>
            </a:r>
          </a:p>
        </p:txBody>
      </p:sp>
      <p:pic>
        <p:nvPicPr>
          <p:cNvPr id="3" name="Picture 2" descr="http://static.flickr.com/3180/2584534748_476ac1c89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52369" y="1715513"/>
            <a:ext cx="6421776" cy="43668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4140352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400" dirty="0" smtClean="0">
                <a:cs typeface="Times New Roman" charset="0"/>
              </a:rPr>
              <a:t>INS – Integrated Network Solutions: </a:t>
            </a:r>
            <a:r>
              <a:rPr lang="en-US" sz="3400" dirty="0" smtClean="0"/>
              <a:t>New Value Added Services</a:t>
            </a:r>
            <a:endParaRPr lang="en-US" sz="3400" dirty="0"/>
          </a:p>
        </p:txBody>
      </p:sp>
      <p:sp>
        <p:nvSpPr>
          <p:cNvPr id="5" name="Rectangle 4"/>
          <p:cNvSpPr/>
          <p:nvPr/>
        </p:nvSpPr>
        <p:spPr>
          <a:xfrm>
            <a:off x="734962" y="1337187"/>
            <a:ext cx="8153400" cy="430887"/>
          </a:xfrm>
          <a:prstGeom prst="rect">
            <a:avLst/>
          </a:prstGeom>
        </p:spPr>
        <p:txBody>
          <a:bodyPr wrap="square" lIns="91431" tIns="45715" rIns="91431" bIns="45715">
            <a:spAutoFit/>
          </a:bodyPr>
          <a:lstStyle/>
          <a:p>
            <a:pPr>
              <a:buNone/>
            </a:pPr>
            <a:r>
              <a:rPr lang="en-US" sz="2200" b="1" u="sng" dirty="0" smtClean="0">
                <a:solidFill>
                  <a:srgbClr val="0000FF"/>
                </a:solidFill>
              </a:rPr>
              <a:t>What are the Business Opportunity and What RAD can offer</a:t>
            </a:r>
          </a:p>
        </p:txBody>
      </p:sp>
      <p:pic>
        <p:nvPicPr>
          <p:cNvPr id="6" name="Picture 2"/>
          <p:cNvPicPr>
            <a:picLocks noChangeAspect="1" noChangeArrowheads="1"/>
          </p:cNvPicPr>
          <p:nvPr/>
        </p:nvPicPr>
        <p:blipFill>
          <a:blip r:embed="rId4" cstate="print"/>
          <a:srcRect/>
          <a:stretch>
            <a:fillRect/>
          </a:stretch>
        </p:blipFill>
        <p:spPr bwMode="auto">
          <a:xfrm>
            <a:off x="2407381" y="4961950"/>
            <a:ext cx="1994908" cy="1782763"/>
          </a:xfrm>
          <a:prstGeom prst="rect">
            <a:avLst/>
          </a:prstGeom>
          <a:noFill/>
          <a:ln w="9525">
            <a:noFill/>
            <a:miter lim="800000"/>
            <a:headEnd/>
            <a:tailEnd/>
          </a:ln>
        </p:spPr>
      </p:pic>
      <p:pic>
        <p:nvPicPr>
          <p:cNvPr id="63" name="Picture 4" descr="http://4.bp.blogspot.com/-DZzYrgeEtCc/TbeJrUvm-jI/AAAAAAAAAbw/DqGihegXxk8/s1600/Red_Light_Camera.jpg"/>
          <p:cNvPicPr>
            <a:picLocks noChangeAspect="1" noChangeArrowheads="1"/>
          </p:cNvPicPr>
          <p:nvPr/>
        </p:nvPicPr>
        <p:blipFill>
          <a:blip r:embed="rId5" cstate="print"/>
          <a:srcRect/>
          <a:stretch>
            <a:fillRect/>
          </a:stretch>
        </p:blipFill>
        <p:spPr bwMode="auto">
          <a:xfrm>
            <a:off x="206346" y="4982309"/>
            <a:ext cx="1828800" cy="1875692"/>
          </a:xfrm>
          <a:prstGeom prst="rect">
            <a:avLst/>
          </a:prstGeom>
          <a:noFill/>
        </p:spPr>
      </p:pic>
      <p:graphicFrame>
        <p:nvGraphicFramePr>
          <p:cNvPr id="37889" name="Object 1"/>
          <p:cNvGraphicFramePr>
            <a:graphicFrameLocks noChangeAspect="1"/>
          </p:cNvGraphicFramePr>
          <p:nvPr/>
        </p:nvGraphicFramePr>
        <p:xfrm>
          <a:off x="5013259" y="4959070"/>
          <a:ext cx="2985475" cy="1752600"/>
        </p:xfrm>
        <a:graphic>
          <a:graphicData uri="http://schemas.openxmlformats.org/presentationml/2006/ole">
            <p:oleObj spid="_x0000_s37889" name="ClipArt" r:id="rId6" imgW="9323810" imgH="6533333" progId="">
              <p:embed/>
            </p:oleObj>
          </a:graphicData>
        </a:graphic>
      </p:graphicFrame>
      <p:sp>
        <p:nvSpPr>
          <p:cNvPr id="9" name="Text Placeholder 8"/>
          <p:cNvSpPr>
            <a:spLocks noGrp="1"/>
          </p:cNvSpPr>
          <p:nvPr>
            <p:ph type="body" sz="quarter" idx="10"/>
          </p:nvPr>
        </p:nvSpPr>
        <p:spPr>
          <a:xfrm>
            <a:off x="747713" y="1829858"/>
            <a:ext cx="7124700" cy="2833582"/>
          </a:xfrm>
        </p:spPr>
        <p:txBody>
          <a:bodyPr/>
          <a:lstStyle/>
          <a:p>
            <a:r>
              <a:rPr lang="en-US" sz="2000" dirty="0" smtClean="0"/>
              <a:t>RAD INS is offering New Value Added Services</a:t>
            </a:r>
          </a:p>
          <a:p>
            <a:r>
              <a:rPr lang="en-US" sz="2000" dirty="0" smtClean="0"/>
              <a:t>Identify and promote complimentary solutions based on 3rd party products and in-house developments</a:t>
            </a:r>
          </a:p>
          <a:p>
            <a:pPr lvl="1"/>
            <a:r>
              <a:rPr lang="en-US" sz="1800" dirty="0" smtClean="0"/>
              <a:t>Increase RAD attractiveness</a:t>
            </a:r>
          </a:p>
          <a:p>
            <a:r>
              <a:rPr lang="en-US" sz="2000" dirty="0" smtClean="0"/>
              <a:t>We offer - One Stop Shop for turnkey Project.</a:t>
            </a:r>
          </a:p>
          <a:p>
            <a:pPr lvl="1"/>
            <a:r>
              <a:rPr lang="en-US" sz="1800" dirty="0" smtClean="0"/>
              <a:t>Supervising and helping in: </a:t>
            </a:r>
          </a:p>
          <a:p>
            <a:pPr lvl="1"/>
            <a:r>
              <a:rPr lang="en-US" sz="1800" b="1" dirty="0" smtClean="0"/>
              <a:t>Planning &amp; Design </a:t>
            </a:r>
            <a:r>
              <a:rPr lang="en-US" sz="1800" dirty="0" smtClean="0"/>
              <a:t>Network when </a:t>
            </a:r>
            <a:r>
              <a:rPr lang="en-US" sz="1800" b="1" dirty="0" smtClean="0"/>
              <a:t>Third Party product </a:t>
            </a:r>
            <a:r>
              <a:rPr lang="en-US" sz="1800" dirty="0" smtClean="0"/>
              <a:t>are required</a:t>
            </a:r>
          </a:p>
          <a:p>
            <a:pPr lvl="1"/>
            <a:r>
              <a:rPr lang="en-US" sz="1800" dirty="0" smtClean="0"/>
              <a:t>Providing </a:t>
            </a:r>
            <a:r>
              <a:rPr lang="en-US" sz="1800" b="1" dirty="0" smtClean="0"/>
              <a:t>Full Solution </a:t>
            </a:r>
            <a:r>
              <a:rPr lang="en-US" sz="1800" dirty="0" smtClean="0"/>
              <a:t>Including </a:t>
            </a:r>
            <a:r>
              <a:rPr lang="en-US" sz="1800" b="1" dirty="0" smtClean="0"/>
              <a:t>Installation and Commissioning</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9077" y="262623"/>
            <a:ext cx="7516781" cy="644740"/>
          </a:xfrm>
        </p:spPr>
        <p:txBody>
          <a:bodyPr/>
          <a:lstStyle/>
          <a:p>
            <a:r>
              <a:rPr lang="en-US" dirty="0" smtClean="0"/>
              <a:t>Customer Requirements</a:t>
            </a:r>
            <a:endParaRPr lang="en-US" dirty="0"/>
          </a:p>
        </p:txBody>
      </p:sp>
      <p:sp>
        <p:nvSpPr>
          <p:cNvPr id="5" name="Text Placeholder 4"/>
          <p:cNvSpPr>
            <a:spLocks noGrp="1"/>
          </p:cNvSpPr>
          <p:nvPr>
            <p:ph type="body" sz="quarter" idx="10"/>
          </p:nvPr>
        </p:nvSpPr>
        <p:spPr>
          <a:xfrm>
            <a:off x="710006" y="1827555"/>
            <a:ext cx="7124700" cy="4871263"/>
          </a:xfrm>
        </p:spPr>
        <p:txBody>
          <a:bodyPr/>
          <a:lstStyle/>
          <a:p>
            <a:pPr>
              <a:buNone/>
            </a:pPr>
            <a:r>
              <a:rPr lang="en-US" b="1" u="sng" dirty="0" smtClean="0">
                <a:solidFill>
                  <a:srgbClr val="0000FF"/>
                </a:solidFill>
              </a:rPr>
              <a:t>Customer</a:t>
            </a:r>
          </a:p>
          <a:p>
            <a:r>
              <a:rPr lang="en-US" sz="2000" dirty="0" smtClean="0"/>
              <a:t>Government</a:t>
            </a:r>
          </a:p>
          <a:p>
            <a:r>
              <a:rPr lang="en-US" sz="2000" dirty="0" smtClean="0"/>
              <a:t>Police</a:t>
            </a:r>
          </a:p>
          <a:p>
            <a:r>
              <a:rPr lang="en-US" sz="2000" dirty="0" smtClean="0"/>
              <a:t>Municipality</a:t>
            </a:r>
          </a:p>
          <a:p>
            <a:pPr>
              <a:spcBef>
                <a:spcPts val="1800"/>
              </a:spcBef>
              <a:buNone/>
            </a:pPr>
            <a:r>
              <a:rPr lang="en-US" b="1" u="sng" dirty="0" smtClean="0">
                <a:solidFill>
                  <a:srgbClr val="0000FF"/>
                </a:solidFill>
              </a:rPr>
              <a:t>Customer requirements</a:t>
            </a:r>
          </a:p>
          <a:p>
            <a:r>
              <a:rPr lang="en-US" sz="2000" dirty="0" smtClean="0"/>
              <a:t>Video streaming from crossroad area towards approaching Junctions and along the Main Roads, Airport to City Road</a:t>
            </a:r>
          </a:p>
          <a:p>
            <a:r>
              <a:rPr lang="en-US" sz="2000" dirty="0" smtClean="0"/>
              <a:t>Approaching Bridge will get real time video communications starting at 5km’ ahead of any Junction</a:t>
            </a:r>
          </a:p>
          <a:p>
            <a:r>
              <a:rPr lang="en-US" sz="2000" dirty="0" smtClean="0"/>
              <a:t>Traffic lights Junctions Visibility</a:t>
            </a:r>
          </a:p>
          <a:p>
            <a:r>
              <a:rPr lang="en-US" sz="2000" dirty="0" smtClean="0"/>
              <a:t>Video Analytics – Plate recognition</a:t>
            </a:r>
          </a:p>
          <a:p>
            <a:r>
              <a:rPr lang="en-US" sz="2000" dirty="0" smtClean="0"/>
              <a:t>Command &amp;  Control Situation Manager (CCSM)</a:t>
            </a:r>
            <a:endParaRPr lang="en-US" dirty="0" smtClean="0"/>
          </a:p>
        </p:txBody>
      </p:sp>
      <p:pic>
        <p:nvPicPr>
          <p:cNvPr id="7" name="Picture 2" descr="http://geopatterns.com/wp-content/uploads/2010/03/video-surveillance-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88197" y="1216172"/>
            <a:ext cx="2352675" cy="258672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http://smallbiztechnology.com/media/watching.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44752" y="1216170"/>
            <a:ext cx="2953593" cy="258136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9077" y="262623"/>
            <a:ext cx="7516781" cy="644740"/>
          </a:xfrm>
        </p:spPr>
        <p:txBody>
          <a:bodyPr/>
          <a:lstStyle/>
          <a:p>
            <a:r>
              <a:rPr lang="en-US" dirty="0" smtClean="0"/>
              <a:t>Security Concept</a:t>
            </a:r>
            <a:endParaRPr lang="en-US" dirty="0"/>
          </a:p>
        </p:txBody>
      </p:sp>
      <p:sp>
        <p:nvSpPr>
          <p:cNvPr id="5" name="Text Placeholder 4"/>
          <p:cNvSpPr>
            <a:spLocks noGrp="1"/>
          </p:cNvSpPr>
          <p:nvPr>
            <p:ph type="body" sz="quarter" idx="10"/>
          </p:nvPr>
        </p:nvSpPr>
        <p:spPr>
          <a:xfrm>
            <a:off x="710006" y="1582233"/>
            <a:ext cx="7124700" cy="4004527"/>
          </a:xfrm>
        </p:spPr>
        <p:txBody>
          <a:bodyPr/>
          <a:lstStyle/>
          <a:p>
            <a:pPr>
              <a:buNone/>
            </a:pPr>
            <a:r>
              <a:rPr lang="en-US" b="1" u="sng" dirty="0" smtClean="0">
                <a:solidFill>
                  <a:srgbClr val="0000FF"/>
                </a:solidFill>
              </a:rPr>
              <a:t>Considerations </a:t>
            </a:r>
          </a:p>
          <a:p>
            <a:pPr>
              <a:buClr>
                <a:srgbClr val="E30007"/>
              </a:buClr>
            </a:pPr>
            <a:r>
              <a:rPr lang="en-US" dirty="0" smtClean="0"/>
              <a:t>Placing IP Cameras (box and PTZ) on </a:t>
            </a:r>
            <a:r>
              <a:rPr lang="en-US" b="1" dirty="0" smtClean="0"/>
              <a:t>poles</a:t>
            </a:r>
            <a:r>
              <a:rPr lang="en-US" dirty="0" smtClean="0"/>
              <a:t> along the way, providing </a:t>
            </a:r>
            <a:r>
              <a:rPr lang="en-US" b="1" dirty="0" smtClean="0"/>
              <a:t>real-time </a:t>
            </a:r>
            <a:r>
              <a:rPr lang="en-US" dirty="0" smtClean="0"/>
              <a:t>surveillance on the </a:t>
            </a:r>
            <a:r>
              <a:rPr lang="en-US" b="1" dirty="0" smtClean="0"/>
              <a:t>route</a:t>
            </a:r>
          </a:p>
          <a:p>
            <a:pPr>
              <a:buClr>
                <a:srgbClr val="E30007"/>
              </a:buClr>
            </a:pPr>
            <a:r>
              <a:rPr lang="en-US" dirty="0" smtClean="0"/>
              <a:t>Establishing Command &amp; Control Center, equipped with VMS, Video Analytics, Video Recording and CCSM systems, occupied by security team</a:t>
            </a:r>
          </a:p>
          <a:p>
            <a:pPr>
              <a:buClr>
                <a:srgbClr val="E30007"/>
              </a:buClr>
            </a:pPr>
            <a:r>
              <a:rPr lang="en-US" dirty="0" smtClean="0"/>
              <a:t>Fiber/Wireless backhaul of the cameras to the C&amp;C Center</a:t>
            </a:r>
          </a:p>
          <a:p>
            <a:pPr>
              <a:buClr>
                <a:srgbClr val="E30007"/>
              </a:buClr>
            </a:pPr>
            <a:r>
              <a:rPr lang="en-US" dirty="0" smtClean="0"/>
              <a:t>Intersection 4 box and a PTZ camera</a:t>
            </a:r>
          </a:p>
          <a:p>
            <a:pPr>
              <a:buClr>
                <a:srgbClr val="E30007"/>
              </a:buClr>
            </a:pPr>
            <a:r>
              <a:rPr lang="en-US" dirty="0" smtClean="0"/>
              <a:t>Crossroad 3 box and a PTZ camera</a:t>
            </a:r>
          </a:p>
          <a:p>
            <a:pPr>
              <a:buClr>
                <a:srgbClr val="E30007"/>
              </a:buClr>
            </a:pPr>
            <a:r>
              <a:rPr lang="en-US" dirty="0" smtClean="0"/>
              <a:t>2 way 2 box and a PTX camera</a:t>
            </a:r>
          </a:p>
        </p:txBody>
      </p:sp>
      <p:grpSp>
        <p:nvGrpSpPr>
          <p:cNvPr id="15" name="Group 14"/>
          <p:cNvGrpSpPr/>
          <p:nvPr/>
        </p:nvGrpSpPr>
        <p:grpSpPr>
          <a:xfrm>
            <a:off x="6698725" y="4602679"/>
            <a:ext cx="770092" cy="2043704"/>
            <a:chOff x="6698724" y="4602679"/>
            <a:chExt cx="770092" cy="2043704"/>
          </a:xfrm>
        </p:grpSpPr>
        <p:pic>
          <p:nvPicPr>
            <p:cNvPr id="6" name="Picture 2" descr="http://upload.wikimedia.org/wikipedia/commons/thumb/0/02/Intersection_sign.png/80px-Intersection_sign.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06816" y="4602679"/>
              <a:ext cx="762000" cy="65722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http://upload.wikimedia.org/wikipedia/commons/thumb/e/ea/Crossroad_sign.png/80px-Crossroad_sign.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6816" y="5295202"/>
              <a:ext cx="762000" cy="65722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http://upload.wikimedia.org/wikipedia/commons/thumb/d/d5/Two-way_traffic.png/80px-Two-way_traffic.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98724" y="5979632"/>
              <a:ext cx="762000" cy="666751"/>
            </a:xfrm>
            <a:prstGeom prst="rect">
              <a:avLst/>
            </a:prstGeom>
            <a:noFill/>
            <a:extLst>
              <a:ext uri="{909E8E84-426E-40DD-AFC4-6F175D3DCCD1}">
                <a14:hiddenFill xmlns:a14="http://schemas.microsoft.com/office/drawing/2010/main" xmlns="">
                  <a:solidFill>
                    <a:srgbClr val="FFFFFF"/>
                  </a:solidFill>
                </a14:hiddenFill>
              </a:ext>
            </a:extLst>
          </p:spPr>
        </p:pic>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Gambia Safe City </a:t>
            </a:r>
            <a:endParaRPr lang="he-IL" dirty="0"/>
          </a:p>
        </p:txBody>
      </p:sp>
      <p:sp>
        <p:nvSpPr>
          <p:cNvPr id="12" name="Text Placeholder 11"/>
          <p:cNvSpPr>
            <a:spLocks noGrp="1"/>
          </p:cNvSpPr>
          <p:nvPr>
            <p:ph type="body" sz="quarter" idx="10"/>
          </p:nvPr>
        </p:nvSpPr>
        <p:spPr>
          <a:xfrm>
            <a:off x="747713" y="1361229"/>
            <a:ext cx="5938837" cy="2342092"/>
          </a:xfrm>
        </p:spPr>
        <p:txBody>
          <a:bodyPr/>
          <a:lstStyle/>
          <a:p>
            <a:r>
              <a:rPr lang="en-US" sz="2000" dirty="0" smtClean="0"/>
              <a:t>Our Partner and RAD had been Invited for </a:t>
            </a:r>
            <a:r>
              <a:rPr lang="en-US" sz="2000" b="1" dirty="0" smtClean="0"/>
              <a:t>Site Survey</a:t>
            </a:r>
            <a:r>
              <a:rPr lang="en-US" sz="2000" dirty="0" smtClean="0"/>
              <a:t> in order to Design the Road Video Security Network for the </a:t>
            </a:r>
            <a:r>
              <a:rPr lang="en-US" sz="2000" b="1" dirty="0" smtClean="0"/>
              <a:t>Gambia Police Project</a:t>
            </a:r>
          </a:p>
          <a:p>
            <a:pPr>
              <a:spcBef>
                <a:spcPts val="1200"/>
              </a:spcBef>
            </a:pPr>
            <a:r>
              <a:rPr lang="en-US" sz="2000" dirty="0" smtClean="0"/>
              <a:t>Following to a site survey conducted by RAD in Gambia, the following information was gathered: Main Road need to be Secure, Location and design  of the control room</a:t>
            </a:r>
            <a:endParaRPr lang="en-US" sz="2000" dirty="0"/>
          </a:p>
        </p:txBody>
      </p:sp>
      <p:sp>
        <p:nvSpPr>
          <p:cNvPr id="4" name="Rectangle 4"/>
          <p:cNvSpPr txBox="1">
            <a:spLocks noChangeArrowheads="1"/>
          </p:cNvSpPr>
          <p:nvPr/>
        </p:nvSpPr>
        <p:spPr>
          <a:xfrm>
            <a:off x="457200" y="-243408"/>
            <a:ext cx="8229600" cy="1143000"/>
          </a:xfrm>
          <a:prstGeom prst="rect">
            <a:avLst/>
          </a:prstGeom>
        </p:spPr>
        <p:txBody>
          <a:bodyPr lIns="91431" tIns="45715" rIns="91431" bIns="45715"/>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charset="0"/>
                <a:cs typeface="Times New Roman" charset="0"/>
              </a:defRPr>
            </a:lvl2pPr>
            <a:lvl3pPr algn="ctr" rtl="0" eaLnBrk="1" fontAlgn="base" hangingPunct="1">
              <a:spcBef>
                <a:spcPct val="0"/>
              </a:spcBef>
              <a:spcAft>
                <a:spcPct val="0"/>
              </a:spcAft>
              <a:defRPr sz="4400">
                <a:solidFill>
                  <a:schemeClr val="tx2"/>
                </a:solidFill>
                <a:latin typeface="Times New Roman" charset="0"/>
                <a:cs typeface="Times New Roman" charset="0"/>
              </a:defRPr>
            </a:lvl3pPr>
            <a:lvl4pPr algn="ctr" rtl="0" eaLnBrk="1" fontAlgn="base" hangingPunct="1">
              <a:spcBef>
                <a:spcPct val="0"/>
              </a:spcBef>
              <a:spcAft>
                <a:spcPct val="0"/>
              </a:spcAft>
              <a:defRPr sz="4400">
                <a:solidFill>
                  <a:schemeClr val="tx2"/>
                </a:solidFill>
                <a:latin typeface="Times New Roman" charset="0"/>
                <a:cs typeface="Times New Roman" charset="0"/>
              </a:defRPr>
            </a:lvl4pPr>
            <a:lvl5pPr algn="ctr" rtl="0" eaLnBrk="1" fontAlgn="base" hangingPunct="1">
              <a:spcBef>
                <a:spcPct val="0"/>
              </a:spcBef>
              <a:spcAft>
                <a:spcPct val="0"/>
              </a:spcAft>
              <a:defRPr sz="4400">
                <a:solidFill>
                  <a:schemeClr val="tx2"/>
                </a:solidFill>
                <a:latin typeface="Times New Roman" charset="0"/>
                <a:cs typeface="Times New Roman" charset="0"/>
              </a:defRPr>
            </a:lvl5pPr>
            <a:lvl6pPr marL="457108" algn="ctr" rtl="0" eaLnBrk="1" fontAlgn="base" hangingPunct="1">
              <a:spcBef>
                <a:spcPct val="0"/>
              </a:spcBef>
              <a:spcAft>
                <a:spcPct val="0"/>
              </a:spcAft>
              <a:defRPr sz="4400">
                <a:solidFill>
                  <a:schemeClr val="tx2"/>
                </a:solidFill>
                <a:latin typeface="Times New Roman" charset="0"/>
                <a:cs typeface="Times New Roman" charset="0"/>
              </a:defRPr>
            </a:lvl6pPr>
            <a:lvl7pPr marL="914218" algn="ctr" rtl="0" eaLnBrk="1" fontAlgn="base" hangingPunct="1">
              <a:spcBef>
                <a:spcPct val="0"/>
              </a:spcBef>
              <a:spcAft>
                <a:spcPct val="0"/>
              </a:spcAft>
              <a:defRPr sz="4400">
                <a:solidFill>
                  <a:schemeClr val="tx2"/>
                </a:solidFill>
                <a:latin typeface="Times New Roman" charset="0"/>
                <a:cs typeface="Times New Roman" charset="0"/>
              </a:defRPr>
            </a:lvl7pPr>
            <a:lvl8pPr marL="1371326" algn="ctr" rtl="0" eaLnBrk="1" fontAlgn="base" hangingPunct="1">
              <a:spcBef>
                <a:spcPct val="0"/>
              </a:spcBef>
              <a:spcAft>
                <a:spcPct val="0"/>
              </a:spcAft>
              <a:defRPr sz="4400">
                <a:solidFill>
                  <a:schemeClr val="tx2"/>
                </a:solidFill>
                <a:latin typeface="Times New Roman" charset="0"/>
                <a:cs typeface="Times New Roman" charset="0"/>
              </a:defRPr>
            </a:lvl8pPr>
            <a:lvl9pPr marL="1828434" algn="ctr" rtl="0" eaLnBrk="1" fontAlgn="base" hangingPunct="1">
              <a:spcBef>
                <a:spcPct val="0"/>
              </a:spcBef>
              <a:spcAft>
                <a:spcPct val="0"/>
              </a:spcAft>
              <a:defRPr sz="4400">
                <a:solidFill>
                  <a:schemeClr val="tx2"/>
                </a:solidFill>
                <a:latin typeface="Times New Roman" charset="0"/>
                <a:cs typeface="Times New Roman" charset="0"/>
              </a:defRPr>
            </a:lvl9pPr>
          </a:lstStyle>
          <a:p>
            <a:endParaRPr lang="en-US" b="1" i="1" dirty="0" smtClean="0">
              <a:solidFill>
                <a:schemeClr val="bg1"/>
              </a:solidFill>
              <a:ea typeface="ＭＳ Ｐゴシック" pitchFamily="50" charset="-128"/>
            </a:endParaRPr>
          </a:p>
        </p:txBody>
      </p:sp>
      <p:pic>
        <p:nvPicPr>
          <p:cNvPr id="8" name="Picture 7"/>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215559" y="3917435"/>
            <a:ext cx="4253416" cy="2728079"/>
          </a:xfrm>
          <a:prstGeom prst="rect">
            <a:avLst/>
          </a:prstGeom>
          <a:noFill/>
        </p:spPr>
      </p:pic>
      <p:pic>
        <p:nvPicPr>
          <p:cNvPr id="9" name="Picture 1" descr="C:\Documents and Settings\georgew\My Documents\My Pictures\Italy Bolzano 1-4.8.10\Italy Bolzano 2.8.10\Italy Bolzano 2.8.10 003.jpg"/>
          <p:cNvPicPr>
            <a:picLocks noChangeAspect="1" noChangeArrowheads="1"/>
          </p:cNvPicPr>
          <p:nvPr/>
        </p:nvPicPr>
        <p:blipFill>
          <a:blip r:embed="rId3" cstate="print"/>
          <a:srcRect t="26480" r="17722"/>
          <a:stretch>
            <a:fillRect/>
          </a:stretch>
        </p:blipFill>
        <p:spPr bwMode="auto">
          <a:xfrm>
            <a:off x="4634277" y="3942549"/>
            <a:ext cx="4097030" cy="2692920"/>
          </a:xfrm>
          <a:prstGeom prst="rect">
            <a:avLst/>
          </a:prstGeom>
          <a:noFill/>
        </p:spPr>
      </p:pic>
      <p:pic>
        <p:nvPicPr>
          <p:cNvPr id="10" name="Picture 6" descr="tadsec rnms"/>
          <p:cNvPicPr>
            <a:picLocks noChangeAspect="1" noChangeArrowheads="1"/>
          </p:cNvPicPr>
          <p:nvPr/>
        </p:nvPicPr>
        <p:blipFill>
          <a:blip r:embed="rId4" cstate="print"/>
          <a:srcRect/>
          <a:stretch>
            <a:fillRect/>
          </a:stretch>
        </p:blipFill>
        <p:spPr bwMode="auto">
          <a:xfrm>
            <a:off x="6842915" y="1682197"/>
            <a:ext cx="1883459" cy="1506878"/>
          </a:xfrm>
          <a:prstGeom prst="rect">
            <a:avLst/>
          </a:prstGeom>
          <a:noFill/>
          <a:ln w="9525">
            <a:noFill/>
            <a:miter lim="800000"/>
            <a:headEnd/>
            <a:tailEnd/>
          </a:ln>
        </p:spPr>
      </p:pic>
      <p:sp>
        <p:nvSpPr>
          <p:cNvPr id="11" name="Action Button: Back or Previous 10">
            <a:hlinkClick r:id="rId5" action="ppaction://hlinksldjump" highlightClick="1"/>
          </p:cNvPr>
          <p:cNvSpPr/>
          <p:nvPr/>
        </p:nvSpPr>
        <p:spPr>
          <a:xfrm>
            <a:off x="8367164" y="3372359"/>
            <a:ext cx="662873" cy="430901"/>
          </a:xfrm>
          <a:prstGeom prst="actionButtonBackPrevious">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p>
        </p:txBody>
      </p:sp>
    </p:spTree>
    <p:extLst>
      <p:ext uri="{BB962C8B-B14F-4D97-AF65-F5344CB8AC3E}">
        <p14:creationId xmlns="" xmlns:p14="http://schemas.microsoft.com/office/powerpoint/2010/main" val="17512032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Safe City</a:t>
            </a:r>
            <a:endParaRPr lang="en-US" sz="4000" dirty="0"/>
          </a:p>
        </p:txBody>
      </p:sp>
      <p:pic>
        <p:nvPicPr>
          <p:cNvPr id="3" name="Picture 1" descr="D:\George Wainblat\Presentations &amp; Marketing\Ruah Dromit Case Study\mvaas_4.jpg"/>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165253" y="1705660"/>
            <a:ext cx="6562873" cy="4709464"/>
          </a:xfrm>
          <a:prstGeom prst="rect">
            <a:avLst/>
          </a:prstGeom>
          <a:noFill/>
        </p:spPr>
      </p:pic>
    </p:spTree>
    <p:extLst>
      <p:ext uri="{BB962C8B-B14F-4D97-AF65-F5344CB8AC3E}">
        <p14:creationId xmlns="" xmlns:p14="http://schemas.microsoft.com/office/powerpoint/2010/main" val="41403521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Safe </a:t>
            </a:r>
            <a:r>
              <a:rPr lang="en-US" dirty="0" smtClean="0"/>
              <a:t>City</a:t>
            </a:r>
            <a:endParaRPr lang="he-IL" dirty="0"/>
          </a:p>
        </p:txBody>
      </p:sp>
      <p:sp>
        <p:nvSpPr>
          <p:cNvPr id="3" name="Text Placeholder 2"/>
          <p:cNvSpPr>
            <a:spLocks noGrp="1"/>
          </p:cNvSpPr>
          <p:nvPr>
            <p:ph type="body" sz="quarter" idx="10"/>
          </p:nvPr>
        </p:nvSpPr>
        <p:spPr>
          <a:xfrm>
            <a:off x="747713" y="1774103"/>
            <a:ext cx="7124700" cy="4057986"/>
          </a:xfrm>
        </p:spPr>
        <p:txBody>
          <a:bodyPr/>
          <a:lstStyle/>
          <a:p>
            <a:pPr>
              <a:buNone/>
            </a:pPr>
            <a:r>
              <a:rPr lang="en-US" b="1" dirty="0" smtClean="0">
                <a:solidFill>
                  <a:srgbClr val="0000FF"/>
                </a:solidFill>
              </a:rPr>
              <a:t>Target Customer</a:t>
            </a:r>
            <a:endParaRPr lang="en-US" b="1" dirty="0">
              <a:solidFill>
                <a:srgbClr val="0000FF"/>
              </a:solidFill>
            </a:endParaRPr>
          </a:p>
          <a:p>
            <a:r>
              <a:rPr lang="en-US" sz="2000" dirty="0" smtClean="0"/>
              <a:t>Municipalities &amp; Governments</a:t>
            </a:r>
            <a:endParaRPr lang="en-US" sz="2000" b="1" dirty="0"/>
          </a:p>
          <a:p>
            <a:pPr>
              <a:spcBef>
                <a:spcPts val="1800"/>
              </a:spcBef>
              <a:buNone/>
            </a:pPr>
            <a:r>
              <a:rPr lang="en-US" b="1" dirty="0" smtClean="0">
                <a:solidFill>
                  <a:srgbClr val="0000FF"/>
                </a:solidFill>
              </a:rPr>
              <a:t>Customer Requirements</a:t>
            </a:r>
          </a:p>
          <a:p>
            <a:r>
              <a:rPr lang="en-US" sz="2000" dirty="0" smtClean="0"/>
              <a:t>Make public safety and justice agencies effective</a:t>
            </a:r>
          </a:p>
          <a:p>
            <a:r>
              <a:rPr lang="en-US" sz="2000" dirty="0" smtClean="0"/>
              <a:t>Creating </a:t>
            </a:r>
            <a:r>
              <a:rPr lang="en-US" sz="2000" dirty="0"/>
              <a:t>security concept that integrates the technology with the law enforcement capabilities</a:t>
            </a:r>
          </a:p>
          <a:p>
            <a:r>
              <a:rPr lang="en-US" dirty="0" smtClean="0"/>
              <a:t>Mapping </a:t>
            </a:r>
            <a:r>
              <a:rPr lang="en-US" dirty="0"/>
              <a:t>security prone </a:t>
            </a:r>
            <a:r>
              <a:rPr lang="en-US" dirty="0" smtClean="0"/>
              <a:t>targets such as</a:t>
            </a:r>
            <a:endParaRPr lang="en-US" dirty="0"/>
          </a:p>
          <a:p>
            <a:pPr lvl="1"/>
            <a:r>
              <a:rPr lang="en-US" dirty="0"/>
              <a:t>Sports </a:t>
            </a:r>
            <a:r>
              <a:rPr lang="en-US" dirty="0" smtClean="0"/>
              <a:t>Facilities</a:t>
            </a:r>
          </a:p>
          <a:p>
            <a:pPr lvl="1"/>
            <a:r>
              <a:rPr lang="en-US" dirty="0" smtClean="0">
                <a:ea typeface="+mn-ea"/>
              </a:rPr>
              <a:t>City Center</a:t>
            </a:r>
          </a:p>
          <a:p>
            <a:pPr lvl="1"/>
            <a:r>
              <a:rPr lang="en-US" dirty="0" smtClean="0">
                <a:ea typeface="+mn-ea"/>
              </a:rPr>
              <a:t>Transportation</a:t>
            </a:r>
            <a:endParaRPr lang="en-US" sz="2000" dirty="0"/>
          </a:p>
        </p:txBody>
      </p:sp>
      <p:sp>
        <p:nvSpPr>
          <p:cNvPr id="4" name="Title 1"/>
          <p:cNvSpPr txBox="1">
            <a:spLocks/>
          </p:cNvSpPr>
          <p:nvPr/>
        </p:nvSpPr>
        <p:spPr>
          <a:xfrm>
            <a:off x="445248" y="246347"/>
            <a:ext cx="6766560" cy="644740"/>
          </a:xfrm>
          <a:prstGeom prst="rect">
            <a:avLst/>
          </a:prstGeom>
        </p:spPr>
        <p:txBody>
          <a:bodyPr lIns="91413" tIns="45706" rIns="91413" bIns="45706" anchor="ctr" anchorCtr="0"/>
          <a:lstStyle>
            <a:lvl1pPr algn="l" rtl="0" eaLnBrk="1" fontAlgn="base" hangingPunct="1">
              <a:lnSpc>
                <a:spcPct val="85000"/>
              </a:lnSpc>
              <a:spcBef>
                <a:spcPct val="0"/>
              </a:spcBef>
              <a:spcAft>
                <a:spcPct val="0"/>
              </a:spcAft>
              <a:defRPr sz="3600" b="1">
                <a:solidFill>
                  <a:srgbClr val="C00000"/>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charset="0"/>
                <a:cs typeface="Times New Roman" charset="0"/>
              </a:defRPr>
            </a:lvl2pPr>
            <a:lvl3pPr algn="ctr" rtl="0" eaLnBrk="1" fontAlgn="base" hangingPunct="1">
              <a:spcBef>
                <a:spcPct val="0"/>
              </a:spcBef>
              <a:spcAft>
                <a:spcPct val="0"/>
              </a:spcAft>
              <a:defRPr sz="4400">
                <a:solidFill>
                  <a:schemeClr val="tx2"/>
                </a:solidFill>
                <a:latin typeface="Times New Roman" charset="0"/>
                <a:cs typeface="Times New Roman" charset="0"/>
              </a:defRPr>
            </a:lvl3pPr>
            <a:lvl4pPr algn="ctr" rtl="0" eaLnBrk="1" fontAlgn="base" hangingPunct="1">
              <a:spcBef>
                <a:spcPct val="0"/>
              </a:spcBef>
              <a:spcAft>
                <a:spcPct val="0"/>
              </a:spcAft>
              <a:defRPr sz="4400">
                <a:solidFill>
                  <a:schemeClr val="tx2"/>
                </a:solidFill>
                <a:latin typeface="Times New Roman" charset="0"/>
                <a:cs typeface="Times New Roman" charset="0"/>
              </a:defRPr>
            </a:lvl4pPr>
            <a:lvl5pPr algn="ctr" rtl="0" eaLnBrk="1" fontAlgn="base" hangingPunct="1">
              <a:spcBef>
                <a:spcPct val="0"/>
              </a:spcBef>
              <a:spcAft>
                <a:spcPct val="0"/>
              </a:spcAft>
              <a:defRPr sz="4400">
                <a:solidFill>
                  <a:schemeClr val="tx2"/>
                </a:solidFill>
                <a:latin typeface="Times New Roman" charset="0"/>
                <a:cs typeface="Times New Roman" charset="0"/>
              </a:defRPr>
            </a:lvl5pPr>
            <a:lvl6pPr marL="457108" algn="ctr" rtl="0" eaLnBrk="1" fontAlgn="base" hangingPunct="1">
              <a:spcBef>
                <a:spcPct val="0"/>
              </a:spcBef>
              <a:spcAft>
                <a:spcPct val="0"/>
              </a:spcAft>
              <a:defRPr sz="4400">
                <a:solidFill>
                  <a:schemeClr val="tx2"/>
                </a:solidFill>
                <a:latin typeface="Times New Roman" charset="0"/>
                <a:cs typeface="Times New Roman" charset="0"/>
              </a:defRPr>
            </a:lvl6pPr>
            <a:lvl7pPr marL="914218" algn="ctr" rtl="0" eaLnBrk="1" fontAlgn="base" hangingPunct="1">
              <a:spcBef>
                <a:spcPct val="0"/>
              </a:spcBef>
              <a:spcAft>
                <a:spcPct val="0"/>
              </a:spcAft>
              <a:defRPr sz="4400">
                <a:solidFill>
                  <a:schemeClr val="tx2"/>
                </a:solidFill>
                <a:latin typeface="Times New Roman" charset="0"/>
                <a:cs typeface="Times New Roman" charset="0"/>
              </a:defRPr>
            </a:lvl7pPr>
            <a:lvl8pPr marL="1371326" algn="ctr" rtl="0" eaLnBrk="1" fontAlgn="base" hangingPunct="1">
              <a:spcBef>
                <a:spcPct val="0"/>
              </a:spcBef>
              <a:spcAft>
                <a:spcPct val="0"/>
              </a:spcAft>
              <a:defRPr sz="4400">
                <a:solidFill>
                  <a:schemeClr val="tx2"/>
                </a:solidFill>
                <a:latin typeface="Times New Roman" charset="0"/>
                <a:cs typeface="Times New Roman" charset="0"/>
              </a:defRPr>
            </a:lvl8pPr>
            <a:lvl9pPr marL="1828434" algn="ctr" rtl="0" eaLnBrk="1" fontAlgn="base" hangingPunct="1">
              <a:spcBef>
                <a:spcPct val="0"/>
              </a:spcBef>
              <a:spcAft>
                <a:spcPct val="0"/>
              </a:spcAft>
              <a:defRPr sz="4400">
                <a:solidFill>
                  <a:schemeClr val="tx2"/>
                </a:solidFill>
                <a:latin typeface="Times New Roman" charset="0"/>
                <a:cs typeface="Times New Roman" charset="0"/>
              </a:defRPr>
            </a:lvl9pPr>
          </a:lstStyle>
          <a:p>
            <a:endParaRPr lang="he-IL" dirty="0"/>
          </a:p>
        </p:txBody>
      </p:sp>
    </p:spTree>
    <p:extLst>
      <p:ext uri="{BB962C8B-B14F-4D97-AF65-F5344CB8AC3E}">
        <p14:creationId xmlns="" xmlns:p14="http://schemas.microsoft.com/office/powerpoint/2010/main" val="7139133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 City </a:t>
            </a:r>
            <a:r>
              <a:rPr lang="en-US" dirty="0" smtClean="0"/>
              <a:t>– Concept</a:t>
            </a:r>
            <a:endParaRPr lang="he-IL" dirty="0"/>
          </a:p>
        </p:txBody>
      </p:sp>
      <p:pic>
        <p:nvPicPr>
          <p:cNvPr id="58" name="Picture 2" descr="http://pediatricinc.files.wordpress.com/2010/12/iss_flight_control_room_2006.jpg"/>
          <p:cNvPicPr>
            <a:picLocks noChangeAspect="1" noChangeArrowheads="1"/>
          </p:cNvPicPr>
          <p:nvPr/>
        </p:nvPicPr>
        <p:blipFill>
          <a:blip r:embed="rId2" cstate="screen"/>
          <a:srcRect/>
          <a:stretch>
            <a:fillRect/>
          </a:stretch>
        </p:blipFill>
        <p:spPr bwMode="auto">
          <a:xfrm>
            <a:off x="3751378" y="2251742"/>
            <a:ext cx="2359037" cy="1564596"/>
          </a:xfrm>
          <a:prstGeom prst="rect">
            <a:avLst/>
          </a:prstGeom>
          <a:noFill/>
        </p:spPr>
      </p:pic>
      <p:sp>
        <p:nvSpPr>
          <p:cNvPr id="59" name="TextBox 58"/>
          <p:cNvSpPr txBox="1"/>
          <p:nvPr/>
        </p:nvSpPr>
        <p:spPr>
          <a:xfrm>
            <a:off x="3638614" y="1905405"/>
            <a:ext cx="2584565" cy="344150"/>
          </a:xfrm>
          <a:prstGeom prst="rect">
            <a:avLst/>
          </a:prstGeom>
          <a:noFill/>
        </p:spPr>
        <p:txBody>
          <a:bodyPr wrap="none" lIns="91431" tIns="45715" rIns="91431" bIns="45715" rtlCol="0">
            <a:spAutoFit/>
          </a:bodyPr>
          <a:lstStyle/>
          <a:p>
            <a:r>
              <a:rPr lang="en-US" sz="1600" b="1" dirty="0"/>
              <a:t>Command &amp; Control Center</a:t>
            </a:r>
          </a:p>
        </p:txBody>
      </p:sp>
      <p:pic>
        <p:nvPicPr>
          <p:cNvPr id="60" name="Picture 2" descr="http://www.kievapartmentsforrent.com/images/tourinfo/kiev_boryspol_taxi.JPG"/>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6995356" y="1686452"/>
            <a:ext cx="2016224" cy="1471844"/>
          </a:xfrm>
          <a:prstGeom prst="rect">
            <a:avLst/>
          </a:prstGeom>
          <a:noFill/>
          <a:extLst>
            <a:ext uri="{909E8E84-426E-40DD-AFC4-6F175D3DCCD1}">
              <a14:hiddenFill xmlns="" xmlns:a14="http://schemas.microsoft.com/office/drawing/2010/main">
                <a:solidFill>
                  <a:srgbClr val="FFFFFF"/>
                </a:solidFill>
              </a14:hiddenFill>
            </a:ext>
          </a:extLst>
        </p:spPr>
      </p:pic>
      <p:sp>
        <p:nvSpPr>
          <p:cNvPr id="61" name="TextBox 60"/>
          <p:cNvSpPr txBox="1"/>
          <p:nvPr/>
        </p:nvSpPr>
        <p:spPr>
          <a:xfrm>
            <a:off x="7599278" y="3163653"/>
            <a:ext cx="808380" cy="344150"/>
          </a:xfrm>
          <a:prstGeom prst="rect">
            <a:avLst/>
          </a:prstGeom>
          <a:noFill/>
        </p:spPr>
        <p:txBody>
          <a:bodyPr wrap="none" lIns="91431" tIns="45715" rIns="91431" bIns="45715" rtlCol="0">
            <a:spAutoFit/>
          </a:bodyPr>
          <a:lstStyle/>
          <a:p>
            <a:pPr algn="ctr"/>
            <a:r>
              <a:rPr lang="en-US" sz="1600" b="1" dirty="0" smtClean="0"/>
              <a:t>Airport</a:t>
            </a:r>
            <a:endParaRPr lang="en-US" sz="1200" b="1" dirty="0"/>
          </a:p>
        </p:txBody>
      </p:sp>
      <p:pic>
        <p:nvPicPr>
          <p:cNvPr id="62" name="Picture 4" descr="http://www.euro-2012-polandukraine.com/pictures/news/nsk-olimpiyskyi-233.jpg"/>
          <p:cNvPicPr>
            <a:picLocks noChangeAspect="1" noChangeArrowheads="1"/>
          </p:cNvPicPr>
          <p:nvPr/>
        </p:nvPicPr>
        <p:blipFill rotWithShape="1">
          <a:blip r:embed="rId4" cstate="screen">
            <a:extLst>
              <a:ext uri="{28A0092B-C50C-407E-A947-70E740481C1C}">
                <a14:useLocalDpi xmlns="" xmlns:a14="http://schemas.microsoft.com/office/drawing/2010/main" val="0"/>
              </a:ext>
            </a:extLst>
          </a:blip>
          <a:srcRect/>
          <a:stretch/>
        </p:blipFill>
        <p:spPr bwMode="auto">
          <a:xfrm>
            <a:off x="343216" y="1508036"/>
            <a:ext cx="2448272" cy="1534507"/>
          </a:xfrm>
          <a:prstGeom prst="rect">
            <a:avLst/>
          </a:prstGeom>
          <a:noFill/>
          <a:extLst>
            <a:ext uri="{909E8E84-426E-40DD-AFC4-6F175D3DCCD1}">
              <a14:hiddenFill xmlns="" xmlns:a14="http://schemas.microsoft.com/office/drawing/2010/main">
                <a:solidFill>
                  <a:srgbClr val="FFFFFF"/>
                </a:solidFill>
              </a14:hiddenFill>
            </a:ext>
          </a:extLst>
        </p:spPr>
      </p:pic>
      <p:sp>
        <p:nvSpPr>
          <p:cNvPr id="63" name="TextBox 62"/>
          <p:cNvSpPr txBox="1"/>
          <p:nvPr/>
        </p:nvSpPr>
        <p:spPr>
          <a:xfrm>
            <a:off x="1011568" y="5682757"/>
            <a:ext cx="1111568" cy="338544"/>
          </a:xfrm>
          <a:prstGeom prst="rect">
            <a:avLst/>
          </a:prstGeom>
          <a:noFill/>
        </p:spPr>
        <p:txBody>
          <a:bodyPr wrap="none" lIns="91431" tIns="45715" rIns="91431" bIns="45715" rtlCol="0">
            <a:spAutoFit/>
          </a:bodyPr>
          <a:lstStyle/>
          <a:p>
            <a:pPr algn="ctr"/>
            <a:r>
              <a:rPr lang="en-US" sz="1600" b="1" dirty="0"/>
              <a:t>City</a:t>
            </a:r>
            <a:r>
              <a:rPr lang="en-US" sz="1200" dirty="0" smtClean="0"/>
              <a:t> </a:t>
            </a:r>
            <a:r>
              <a:rPr lang="en-US" sz="1600" b="1" dirty="0"/>
              <a:t>Center</a:t>
            </a:r>
          </a:p>
        </p:txBody>
      </p:sp>
      <p:pic>
        <p:nvPicPr>
          <p:cNvPr id="64" name="Picture 6" descr="http://www.ukraine-hotel.kiev.ua/userfiles/image/home_img/Hot_ukr_main.jpg"/>
          <p:cNvPicPr>
            <a:picLocks noChangeAspect="1" noChangeArrowheads="1"/>
          </p:cNvPicPr>
          <p:nvPr/>
        </p:nvPicPr>
        <p:blipFill>
          <a:blip r:embed="rId5" cstate="screen">
            <a:extLst>
              <a:ext uri="{28A0092B-C50C-407E-A947-70E740481C1C}">
                <a14:useLocalDpi xmlns="" xmlns:a14="http://schemas.microsoft.com/office/drawing/2010/main" val="0"/>
              </a:ext>
            </a:extLst>
          </a:blip>
          <a:srcRect/>
          <a:stretch>
            <a:fillRect/>
          </a:stretch>
        </p:blipFill>
        <p:spPr bwMode="auto">
          <a:xfrm>
            <a:off x="544725" y="4021645"/>
            <a:ext cx="2045254" cy="1652192"/>
          </a:xfrm>
          <a:prstGeom prst="rect">
            <a:avLst/>
          </a:prstGeom>
          <a:noFill/>
          <a:extLst>
            <a:ext uri="{909E8E84-426E-40DD-AFC4-6F175D3DCCD1}">
              <a14:hiddenFill xmlns="" xmlns:a14="http://schemas.microsoft.com/office/drawing/2010/main">
                <a:solidFill>
                  <a:srgbClr val="FFFFFF"/>
                </a:solidFill>
              </a14:hiddenFill>
            </a:ext>
          </a:extLst>
        </p:spPr>
      </p:pic>
      <p:sp>
        <p:nvSpPr>
          <p:cNvPr id="65" name="TextBox 64"/>
          <p:cNvSpPr txBox="1"/>
          <p:nvPr/>
        </p:nvSpPr>
        <p:spPr>
          <a:xfrm>
            <a:off x="832417" y="3042544"/>
            <a:ext cx="1469871" cy="338544"/>
          </a:xfrm>
          <a:prstGeom prst="rect">
            <a:avLst/>
          </a:prstGeom>
          <a:noFill/>
        </p:spPr>
        <p:txBody>
          <a:bodyPr wrap="none" lIns="91431" tIns="45715" rIns="91431" bIns="45715" rtlCol="0">
            <a:spAutoFit/>
          </a:bodyPr>
          <a:lstStyle/>
          <a:p>
            <a:pPr algn="ctr" rtl="0"/>
            <a:r>
              <a:rPr lang="en-US" sz="1600" b="1" dirty="0"/>
              <a:t>Sport</a:t>
            </a:r>
            <a:r>
              <a:rPr lang="en-US" sz="1200" dirty="0" smtClean="0"/>
              <a:t> </a:t>
            </a:r>
            <a:r>
              <a:rPr lang="en-US" sz="1600" b="1" dirty="0"/>
              <a:t>Stadiums</a:t>
            </a:r>
          </a:p>
        </p:txBody>
      </p:sp>
      <p:pic>
        <p:nvPicPr>
          <p:cNvPr id="66" name="Picture 8" descr="http://ua-traveling.com/uploads/gallery/photos/img/kiev-metro.jpg"/>
          <p:cNvPicPr>
            <a:picLocks noChangeAspect="1" noChangeArrowheads="1"/>
          </p:cNvPicPr>
          <p:nvPr/>
        </p:nvPicPr>
        <p:blipFill>
          <a:blip r:embed="rId6" cstate="screen">
            <a:extLst>
              <a:ext uri="{28A0092B-C50C-407E-A947-70E740481C1C}">
                <a14:useLocalDpi xmlns="" xmlns:a14="http://schemas.microsoft.com/office/drawing/2010/main" val="0"/>
              </a:ext>
            </a:extLst>
          </a:blip>
          <a:srcRect/>
          <a:stretch>
            <a:fillRect/>
          </a:stretch>
        </p:blipFill>
        <p:spPr bwMode="auto">
          <a:xfrm>
            <a:off x="7010026" y="4200061"/>
            <a:ext cx="1986884" cy="1589508"/>
          </a:xfrm>
          <a:prstGeom prst="rect">
            <a:avLst/>
          </a:prstGeom>
          <a:noFill/>
          <a:extLst>
            <a:ext uri="{909E8E84-426E-40DD-AFC4-6F175D3DCCD1}">
              <a14:hiddenFill xmlns="" xmlns:a14="http://schemas.microsoft.com/office/drawing/2010/main">
                <a:solidFill>
                  <a:srgbClr val="FFFFFF"/>
                </a:solidFill>
              </a14:hiddenFill>
            </a:ext>
          </a:extLst>
        </p:spPr>
      </p:pic>
      <p:sp>
        <p:nvSpPr>
          <p:cNvPr id="67" name="TextBox 66"/>
          <p:cNvSpPr txBox="1"/>
          <p:nvPr/>
        </p:nvSpPr>
        <p:spPr>
          <a:xfrm>
            <a:off x="7639178" y="5796498"/>
            <a:ext cx="728580" cy="344150"/>
          </a:xfrm>
          <a:prstGeom prst="rect">
            <a:avLst/>
          </a:prstGeom>
          <a:noFill/>
        </p:spPr>
        <p:txBody>
          <a:bodyPr wrap="none" lIns="91431" tIns="45715" rIns="91431" bIns="45715" rtlCol="0">
            <a:spAutoFit/>
          </a:bodyPr>
          <a:lstStyle/>
          <a:p>
            <a:pPr algn="ctr"/>
            <a:r>
              <a:rPr lang="en-US" sz="1600" b="1" dirty="0"/>
              <a:t>Metro</a:t>
            </a:r>
          </a:p>
        </p:txBody>
      </p:sp>
      <p:pic>
        <p:nvPicPr>
          <p:cNvPr id="68" name="Picture 10" descr="http://images.travelpod.com/users/gregd999/2.1271786301.kiev-park.jpg"/>
          <p:cNvPicPr>
            <a:picLocks noChangeAspect="1" noChangeArrowheads="1"/>
          </p:cNvPicPr>
          <p:nvPr/>
        </p:nvPicPr>
        <p:blipFill>
          <a:blip r:embed="rId7" cstate="screen">
            <a:extLst>
              <a:ext uri="{28A0092B-C50C-407E-A947-70E740481C1C}">
                <a14:useLocalDpi xmlns="" xmlns:a14="http://schemas.microsoft.com/office/drawing/2010/main" val="0"/>
              </a:ext>
            </a:extLst>
          </a:blip>
          <a:srcRect/>
          <a:stretch>
            <a:fillRect/>
          </a:stretch>
        </p:blipFill>
        <p:spPr bwMode="auto">
          <a:xfrm>
            <a:off x="3869554" y="4604380"/>
            <a:ext cx="2122685" cy="1593108"/>
          </a:xfrm>
          <a:prstGeom prst="rect">
            <a:avLst/>
          </a:prstGeom>
          <a:noFill/>
          <a:extLst>
            <a:ext uri="{909E8E84-426E-40DD-AFC4-6F175D3DCCD1}">
              <a14:hiddenFill xmlns="" xmlns:a14="http://schemas.microsoft.com/office/drawing/2010/main">
                <a:solidFill>
                  <a:srgbClr val="FFFFFF"/>
                </a:solidFill>
              </a14:hiddenFill>
            </a:ext>
          </a:extLst>
        </p:spPr>
      </p:pic>
      <p:sp>
        <p:nvSpPr>
          <p:cNvPr id="69" name="TextBox 68"/>
          <p:cNvSpPr txBox="1"/>
          <p:nvPr/>
        </p:nvSpPr>
        <p:spPr>
          <a:xfrm>
            <a:off x="4604670" y="6223882"/>
            <a:ext cx="652452" cy="344150"/>
          </a:xfrm>
          <a:prstGeom prst="rect">
            <a:avLst/>
          </a:prstGeom>
          <a:noFill/>
        </p:spPr>
        <p:txBody>
          <a:bodyPr wrap="none" lIns="91431" tIns="45715" rIns="91431" bIns="45715" rtlCol="0">
            <a:spAutoFit/>
          </a:bodyPr>
          <a:lstStyle/>
          <a:p>
            <a:r>
              <a:rPr lang="en-US" sz="1600" b="1" dirty="0"/>
              <a:t>Parks</a:t>
            </a:r>
          </a:p>
        </p:txBody>
      </p:sp>
      <p:sp>
        <p:nvSpPr>
          <p:cNvPr id="70" name="Left-Right Arrow 69"/>
          <p:cNvSpPr/>
          <p:nvPr/>
        </p:nvSpPr>
        <p:spPr>
          <a:xfrm rot="19721735">
            <a:off x="6178910" y="2861469"/>
            <a:ext cx="781944" cy="274942"/>
          </a:xfrm>
          <a:prstGeom prst="lef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1" anchor="ctr"/>
          <a:lstStyle/>
          <a:p>
            <a:pPr algn="ctr"/>
            <a:endParaRPr lang="he-IL"/>
          </a:p>
        </p:txBody>
      </p:sp>
      <p:sp>
        <p:nvSpPr>
          <p:cNvPr id="71" name="Left-Right Arrow 70"/>
          <p:cNvSpPr/>
          <p:nvPr/>
        </p:nvSpPr>
        <p:spPr>
          <a:xfrm rot="2107908">
            <a:off x="5941255" y="4164245"/>
            <a:ext cx="974375" cy="274942"/>
          </a:xfrm>
          <a:prstGeom prst="lef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1" anchor="ctr"/>
          <a:lstStyle/>
          <a:p>
            <a:pPr algn="ctr"/>
            <a:endParaRPr lang="he-IL"/>
          </a:p>
        </p:txBody>
      </p:sp>
      <p:sp>
        <p:nvSpPr>
          <p:cNvPr id="72" name="Left-Right Arrow 71"/>
          <p:cNvSpPr/>
          <p:nvPr/>
        </p:nvSpPr>
        <p:spPr>
          <a:xfrm rot="5400000">
            <a:off x="4577408" y="4085494"/>
            <a:ext cx="706977" cy="274942"/>
          </a:xfrm>
          <a:prstGeom prst="lef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1" anchor="ctr"/>
          <a:lstStyle/>
          <a:p>
            <a:pPr algn="ctr"/>
            <a:endParaRPr lang="he-IL"/>
          </a:p>
        </p:txBody>
      </p:sp>
      <p:sp>
        <p:nvSpPr>
          <p:cNvPr id="73" name="Left-Right Arrow 72"/>
          <p:cNvSpPr/>
          <p:nvPr/>
        </p:nvSpPr>
        <p:spPr>
          <a:xfrm rot="8415692">
            <a:off x="2633111" y="4204143"/>
            <a:ext cx="1072540" cy="274942"/>
          </a:xfrm>
          <a:prstGeom prst="lef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1" anchor="ctr"/>
          <a:lstStyle/>
          <a:p>
            <a:pPr algn="ctr"/>
            <a:endParaRPr lang="he-IL"/>
          </a:p>
        </p:txBody>
      </p:sp>
      <p:sp>
        <p:nvSpPr>
          <p:cNvPr id="74" name="Left-Right Arrow 73"/>
          <p:cNvSpPr/>
          <p:nvPr/>
        </p:nvSpPr>
        <p:spPr>
          <a:xfrm rot="12379896">
            <a:off x="2866831" y="2659489"/>
            <a:ext cx="828562" cy="274942"/>
          </a:xfrm>
          <a:prstGeom prst="lef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1" anchor="ctr"/>
          <a:lstStyle/>
          <a:p>
            <a:pPr algn="ctr"/>
            <a:endParaRPr lang="he-IL"/>
          </a:p>
        </p:txBody>
      </p:sp>
    </p:spTree>
    <p:extLst>
      <p:ext uri="{BB962C8B-B14F-4D97-AF65-F5344CB8AC3E}">
        <p14:creationId xmlns="" xmlns:p14="http://schemas.microsoft.com/office/powerpoint/2010/main" val="19246970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3" name="Rectangle 43"/>
          <p:cNvSpPr>
            <a:spLocks noGrp="1" noChangeArrowheads="1"/>
          </p:cNvSpPr>
          <p:nvPr>
            <p:ph type="title"/>
          </p:nvPr>
        </p:nvSpPr>
        <p:spPr/>
        <p:txBody>
          <a:bodyPr/>
          <a:lstStyle/>
          <a:p>
            <a:pPr eaLnBrk="1" hangingPunct="1"/>
            <a:r>
              <a:rPr lang="en-US" dirty="0" smtClean="0"/>
              <a:t>Connecting Security Devices over </a:t>
            </a:r>
            <a:br>
              <a:rPr lang="en-US" dirty="0" smtClean="0"/>
            </a:br>
            <a:r>
              <a:rPr lang="en-US" dirty="0" smtClean="0"/>
              <a:t>Fixed “Dark” Infrastructure</a:t>
            </a:r>
          </a:p>
        </p:txBody>
      </p:sp>
      <p:sp>
        <p:nvSpPr>
          <p:cNvPr id="5" name="Text Placeholder 4"/>
          <p:cNvSpPr>
            <a:spLocks noGrp="1"/>
          </p:cNvSpPr>
          <p:nvPr>
            <p:ph type="body" sz="quarter" idx="10"/>
          </p:nvPr>
        </p:nvSpPr>
        <p:spPr>
          <a:xfrm>
            <a:off x="747713" y="1551078"/>
            <a:ext cx="7124700" cy="1180971"/>
          </a:xfrm>
        </p:spPr>
        <p:txBody>
          <a:bodyPr/>
          <a:lstStyle/>
          <a:p>
            <a:r>
              <a:rPr lang="en-US" dirty="0" smtClean="0"/>
              <a:t>Utilizing available copper or Fiber optics infrastructure for connectivity between security cameras and sensors throughout the city</a:t>
            </a:r>
          </a:p>
        </p:txBody>
      </p:sp>
      <p:pic>
        <p:nvPicPr>
          <p:cNvPr id="9218"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506888" y="2899317"/>
            <a:ext cx="7834316" cy="32189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4275121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Connecting Security Devices over </a:t>
            </a:r>
            <a:br>
              <a:rPr lang="en-US" dirty="0"/>
            </a:br>
            <a:r>
              <a:rPr lang="en-US" dirty="0" smtClean="0"/>
              <a:t>Wireless Infrastructure</a:t>
            </a:r>
            <a:endParaRPr lang="he-IL" dirty="0"/>
          </a:p>
        </p:txBody>
      </p:sp>
      <p:sp>
        <p:nvSpPr>
          <p:cNvPr id="6" name="Text Placeholder 5"/>
          <p:cNvSpPr>
            <a:spLocks noGrp="1"/>
          </p:cNvSpPr>
          <p:nvPr>
            <p:ph type="body" sz="quarter" idx="10"/>
          </p:nvPr>
        </p:nvSpPr>
        <p:spPr>
          <a:xfrm>
            <a:off x="747713" y="1383810"/>
            <a:ext cx="7124700" cy="1303634"/>
          </a:xfrm>
        </p:spPr>
        <p:txBody>
          <a:bodyPr/>
          <a:lstStyle/>
          <a:p>
            <a:r>
              <a:rPr lang="en-US" dirty="0" smtClean="0"/>
              <a:t>Covering city areas using Point-to-Point and Point-to-Multipoint wireless infrastructure. Allowing connectivity between security cameras and sensors throughout the city</a:t>
            </a:r>
          </a:p>
        </p:txBody>
      </p:sp>
      <p:pic>
        <p:nvPicPr>
          <p:cNvPr id="3" name="Picture 2"/>
          <p:cNvPicPr>
            <a:picLocks noChangeAspect="1" noChangeArrowheads="1"/>
          </p:cNvPicPr>
          <p:nvPr/>
        </p:nvPicPr>
        <p:blipFill>
          <a:blip r:embed="rId2" cstate="screen">
            <a:extLst>
              <a:ext uri="{28A0092B-C50C-407E-A947-70E740481C1C}">
                <a14:useLocalDpi xmlns="" xmlns:a14="http://schemas.microsoft.com/office/drawing/2010/main" val="0"/>
              </a:ext>
            </a:extLst>
          </a:blip>
          <a:srcRect/>
          <a:stretch>
            <a:fillRect/>
          </a:stretch>
        </p:blipFill>
        <p:spPr bwMode="auto">
          <a:xfrm>
            <a:off x="932155" y="2823891"/>
            <a:ext cx="7049171" cy="36075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612811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Video Surveillance</a:t>
            </a:r>
            <a:endParaRPr lang="he-IL" sz="4000" dirty="0"/>
          </a:p>
        </p:txBody>
      </p:sp>
      <p:sp>
        <p:nvSpPr>
          <p:cNvPr id="6" name="Text Placeholder 5"/>
          <p:cNvSpPr>
            <a:spLocks noGrp="1"/>
          </p:cNvSpPr>
          <p:nvPr>
            <p:ph type="body" sz="quarter" idx="10"/>
          </p:nvPr>
        </p:nvSpPr>
        <p:spPr>
          <a:xfrm>
            <a:off x="747713" y="1829858"/>
            <a:ext cx="7124700" cy="3243947"/>
          </a:xfrm>
        </p:spPr>
        <p:txBody>
          <a:bodyPr/>
          <a:lstStyle/>
          <a:p>
            <a:r>
              <a:rPr lang="en-US" dirty="0" smtClean="0"/>
              <a:t>Video Cameras</a:t>
            </a:r>
          </a:p>
          <a:p>
            <a:pPr lvl="1"/>
            <a:r>
              <a:rPr lang="en-US" dirty="0" smtClean="0"/>
              <a:t>IP</a:t>
            </a:r>
          </a:p>
          <a:p>
            <a:pPr lvl="1"/>
            <a:r>
              <a:rPr lang="en-US" dirty="0" smtClean="0"/>
              <a:t>Analog</a:t>
            </a:r>
          </a:p>
          <a:p>
            <a:pPr lvl="1"/>
            <a:r>
              <a:rPr lang="en-US" dirty="0" smtClean="0"/>
              <a:t>PTZ</a:t>
            </a:r>
          </a:p>
          <a:p>
            <a:pPr lvl="1"/>
            <a:r>
              <a:rPr lang="en-US" dirty="0" smtClean="0"/>
              <a:t>Infrared</a:t>
            </a:r>
          </a:p>
          <a:p>
            <a:pPr lvl="1"/>
            <a:r>
              <a:rPr lang="en-US" dirty="0" smtClean="0"/>
              <a:t> Thermal </a:t>
            </a:r>
          </a:p>
          <a:p>
            <a:pPr lvl="1"/>
            <a:r>
              <a:rPr lang="en-US" dirty="0" smtClean="0"/>
              <a:t>High Definition (HD)</a:t>
            </a:r>
          </a:p>
          <a:p>
            <a:r>
              <a:rPr lang="en-US" dirty="0" smtClean="0"/>
              <a:t>Video Encoders &amp; Decoders</a:t>
            </a:r>
          </a:p>
        </p:txBody>
      </p:sp>
      <p:pic>
        <p:nvPicPr>
          <p:cNvPr id="4" name="Picture 3"/>
          <p:cNvPicPr>
            <a:picLocks noChangeAspect="1" noChangeArrowheads="1"/>
          </p:cNvPicPr>
          <p:nvPr/>
        </p:nvPicPr>
        <p:blipFill>
          <a:blip r:embed="rId3" cstate="print"/>
          <a:srcRect/>
          <a:stretch>
            <a:fillRect/>
          </a:stretch>
        </p:blipFill>
        <p:spPr bwMode="auto">
          <a:xfrm>
            <a:off x="5236227" y="4501267"/>
            <a:ext cx="3450575" cy="1624896"/>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5236227" y="1417637"/>
            <a:ext cx="3450575" cy="30836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Video Surveillance – Cont.</a:t>
            </a:r>
            <a:endParaRPr lang="en-US" dirty="0"/>
          </a:p>
        </p:txBody>
      </p:sp>
      <p:sp>
        <p:nvSpPr>
          <p:cNvPr id="3" name="Content Placeholder 2"/>
          <p:cNvSpPr>
            <a:spLocks noGrp="1"/>
          </p:cNvSpPr>
          <p:nvPr>
            <p:ph type="body" sz="quarter" idx="10"/>
          </p:nvPr>
        </p:nvSpPr>
        <p:spPr>
          <a:xfrm>
            <a:off x="747713" y="1539925"/>
            <a:ext cx="7124700" cy="3567334"/>
          </a:xfrm>
          <a:prstGeom prst="rect">
            <a:avLst/>
          </a:prstGeom>
        </p:spPr>
        <p:txBody>
          <a:bodyPr/>
          <a:lstStyle/>
          <a:p>
            <a:pPr lvl="0"/>
            <a:r>
              <a:rPr lang="en-US" sz="2000" dirty="0" smtClean="0"/>
              <a:t>Video Analytics</a:t>
            </a:r>
          </a:p>
          <a:p>
            <a:pPr lvl="1"/>
            <a:r>
              <a:rPr lang="en-US" sz="1800" b="1" dirty="0" smtClean="0"/>
              <a:t>License Plate </a:t>
            </a:r>
            <a:r>
              <a:rPr lang="en-US" sz="1800" dirty="0" smtClean="0"/>
              <a:t>Recognition (LPR)</a:t>
            </a:r>
          </a:p>
          <a:p>
            <a:pPr lvl="1"/>
            <a:r>
              <a:rPr lang="en-US" sz="1800" dirty="0" smtClean="0"/>
              <a:t>Object Identification &amp; Classification</a:t>
            </a:r>
          </a:p>
          <a:p>
            <a:pPr lvl="1"/>
            <a:r>
              <a:rPr lang="en-US" sz="1800" dirty="0" smtClean="0"/>
              <a:t>Search</a:t>
            </a:r>
          </a:p>
          <a:p>
            <a:pPr lvl="1"/>
            <a:r>
              <a:rPr lang="en-US" sz="1800" dirty="0" smtClean="0"/>
              <a:t>Synopsis</a:t>
            </a:r>
          </a:p>
          <a:p>
            <a:pPr lvl="0"/>
            <a:endParaRPr lang="en-US" sz="2400" dirty="0" smtClean="0"/>
          </a:p>
          <a:p>
            <a:pPr lvl="0"/>
            <a:r>
              <a:rPr lang="en-US" sz="2000" dirty="0" smtClean="0"/>
              <a:t>Video Management Systems</a:t>
            </a:r>
          </a:p>
          <a:p>
            <a:pPr lvl="0">
              <a:buNone/>
            </a:pPr>
            <a:r>
              <a:rPr lang="en-US" sz="2000" dirty="0" smtClean="0"/>
              <a:t> </a:t>
            </a:r>
          </a:p>
          <a:p>
            <a:pPr lvl="0"/>
            <a:r>
              <a:rPr lang="en-US" sz="2000" dirty="0" smtClean="0"/>
              <a:t>Network Video Recorders</a:t>
            </a:r>
          </a:p>
          <a:p>
            <a:endParaRPr lang="he-IL" sz="2000" dirty="0"/>
          </a:p>
        </p:txBody>
      </p:sp>
      <p:pic>
        <p:nvPicPr>
          <p:cNvPr id="4" name="Picture 2" descr="Alarm screen 2"/>
          <p:cNvPicPr>
            <a:picLocks noChangeAspect="1" noChangeArrowheads="1"/>
          </p:cNvPicPr>
          <p:nvPr/>
        </p:nvPicPr>
        <p:blipFill>
          <a:blip r:embed="rId3" cstate="print"/>
          <a:srcRect/>
          <a:stretch>
            <a:fillRect/>
          </a:stretch>
        </p:blipFill>
        <p:spPr bwMode="auto">
          <a:xfrm>
            <a:off x="5933253" y="1986395"/>
            <a:ext cx="2714625" cy="18796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4750420" y="4061168"/>
            <a:ext cx="3349295" cy="26416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כותרת 1"/>
          <p:cNvSpPr>
            <a:spLocks noGrp="1"/>
          </p:cNvSpPr>
          <p:nvPr>
            <p:ph type="title"/>
          </p:nvPr>
        </p:nvSpPr>
        <p:spPr>
          <a:prstGeom prst="rect">
            <a:avLst/>
          </a:prstGeom>
        </p:spPr>
        <p:txBody>
          <a:bodyPr>
            <a:normAutofit/>
          </a:bodyPr>
          <a:lstStyle/>
          <a:p>
            <a:r>
              <a:rPr lang="en-US" dirty="0" smtClean="0"/>
              <a:t>Target Markets and applications</a:t>
            </a:r>
            <a:endParaRPr lang="he-IL" dirty="0" smtClean="0"/>
          </a:p>
        </p:txBody>
      </p:sp>
      <p:sp>
        <p:nvSpPr>
          <p:cNvPr id="7" name="Rounded Rectangle 6"/>
          <p:cNvSpPr/>
          <p:nvPr/>
        </p:nvSpPr>
        <p:spPr bwMode="auto">
          <a:xfrm>
            <a:off x="381001" y="1295400"/>
            <a:ext cx="2389909" cy="1459992"/>
          </a:xfrm>
          <a:prstGeom prst="roundRect">
            <a:avLst>
              <a:gd name="adj" fmla="val 0"/>
            </a:avLst>
          </a:prstGeom>
          <a:solidFill>
            <a:schemeClr val="accent6">
              <a:lumMod val="20000"/>
              <a:lumOff val="80000"/>
            </a:schemeClr>
          </a:solidFill>
          <a:ln w="9525">
            <a:noFill/>
            <a:miter lim="800000"/>
            <a:headEnd/>
            <a:tailEnd/>
          </a:ln>
          <a:effectLst>
            <a:outerShdw blurRad="50800" dist="38100" dir="8100000" algn="tr" rotWithShape="0">
              <a:prstClr val="black">
                <a:alpha val="40000"/>
              </a:prstClr>
            </a:outerShdw>
          </a:effectLst>
        </p:spPr>
        <p:txBody>
          <a:bodyPr vert="horz" wrap="square" lIns="91431" tIns="45715" rIns="91431" bIns="45715" numCol="1" anchor="ctr" anchorCtr="0" compatLnSpc="1">
            <a:prstTxWarp prst="textNoShape">
              <a:avLst/>
            </a:prstTxWarp>
          </a:bodyPr>
          <a:lstStyle/>
          <a:p>
            <a:pPr algn="ctr">
              <a:buSzPct val="90000"/>
            </a:pPr>
            <a:r>
              <a:rPr lang="en-US" b="1" dirty="0" smtClean="0">
                <a:solidFill>
                  <a:schemeClr val="tx1">
                    <a:lumMod val="65000"/>
                    <a:lumOff val="35000"/>
                  </a:schemeClr>
                </a:solidFill>
                <a:latin typeface="Calibri" pitchFamily="34" charset="0"/>
              </a:rPr>
              <a:t>Video Mobility </a:t>
            </a:r>
          </a:p>
          <a:p>
            <a:pPr algn="ctr">
              <a:buSzPct val="90000"/>
            </a:pPr>
            <a:r>
              <a:rPr lang="en-US" b="1" dirty="0" smtClean="0">
                <a:solidFill>
                  <a:schemeClr val="tx1">
                    <a:lumMod val="65000"/>
                    <a:lumOff val="35000"/>
                  </a:schemeClr>
                </a:solidFill>
                <a:latin typeface="Calibri" pitchFamily="34" charset="0"/>
              </a:rPr>
              <a:t>Railway/Metro </a:t>
            </a:r>
          </a:p>
          <a:p>
            <a:pPr algn="ctr">
              <a:buSzPct val="90000"/>
            </a:pPr>
            <a:r>
              <a:rPr lang="en-US" b="1" dirty="0" smtClean="0">
                <a:solidFill>
                  <a:schemeClr val="tx1">
                    <a:lumMod val="65000"/>
                    <a:lumOff val="35000"/>
                  </a:schemeClr>
                </a:solidFill>
                <a:latin typeface="Calibri" pitchFamily="34" charset="0"/>
              </a:rPr>
              <a:t>Airports &amp; Highway</a:t>
            </a:r>
          </a:p>
        </p:txBody>
      </p:sp>
      <p:sp>
        <p:nvSpPr>
          <p:cNvPr id="11" name="Rectangle 10"/>
          <p:cNvSpPr/>
          <p:nvPr/>
        </p:nvSpPr>
        <p:spPr>
          <a:xfrm>
            <a:off x="226743" y="4755114"/>
            <a:ext cx="2917902" cy="1800483"/>
          </a:xfrm>
          <a:prstGeom prst="rect">
            <a:avLst/>
          </a:prstGeom>
        </p:spPr>
        <p:txBody>
          <a:bodyPr wrap="square" lIns="91431" tIns="45715" rIns="91431" bIns="45715">
            <a:spAutoFit/>
          </a:bodyPr>
          <a:lstStyle/>
          <a:p>
            <a:pPr marL="346041" lvl="1" indent="-155560" eaLnBrk="0" hangingPunct="0">
              <a:spcBef>
                <a:spcPts val="600"/>
              </a:spcBef>
              <a:buClr>
                <a:srgbClr val="C00000"/>
              </a:buClr>
              <a:buSzPct val="125000"/>
              <a:buFont typeface="Arial" pitchFamily="34" charset="0"/>
              <a:buChar char="•"/>
            </a:pPr>
            <a:r>
              <a:rPr lang="en-US" sz="1600" dirty="0" smtClean="0"/>
              <a:t>Railway to Road Cross </a:t>
            </a:r>
            <a:r>
              <a:rPr lang="en-US" sz="1600" dirty="0" smtClean="0">
                <a:latin typeface="Calibri" pitchFamily="34" charset="0"/>
                <a:cs typeface="Arial" pitchFamily="34" charset="0"/>
              </a:rPr>
              <a:t>CCTV-on-board</a:t>
            </a:r>
          </a:p>
          <a:p>
            <a:pPr marL="346041" lvl="1" indent="-155560" eaLnBrk="0" hangingPunct="0">
              <a:spcBef>
                <a:spcPts val="600"/>
              </a:spcBef>
              <a:buClr>
                <a:srgbClr val="C00000"/>
              </a:buClr>
              <a:buSzPct val="125000"/>
              <a:buFont typeface="Arial" pitchFamily="34" charset="0"/>
              <a:buChar char="•"/>
            </a:pPr>
            <a:r>
              <a:rPr lang="en-US" sz="1600" dirty="0" smtClean="0">
                <a:latin typeface="Calibri" pitchFamily="34" charset="0"/>
                <a:cs typeface="Arial" pitchFamily="34" charset="0"/>
              </a:rPr>
              <a:t>Internet service on board</a:t>
            </a:r>
          </a:p>
          <a:p>
            <a:pPr marL="346041" lvl="1" indent="-155560" eaLnBrk="0" hangingPunct="0">
              <a:spcBef>
                <a:spcPts val="600"/>
              </a:spcBef>
              <a:buClr>
                <a:srgbClr val="C00000"/>
              </a:buClr>
              <a:buSzPct val="125000"/>
              <a:buFont typeface="Arial" pitchFamily="34" charset="0"/>
              <a:buChar char="•"/>
            </a:pPr>
            <a:r>
              <a:rPr lang="en-US" sz="1600" dirty="0" smtClean="0">
                <a:latin typeface="Calibri" pitchFamily="34" charset="0"/>
                <a:cs typeface="Arial" pitchFamily="34" charset="0"/>
              </a:rPr>
              <a:t>Follow me cars communications</a:t>
            </a:r>
          </a:p>
          <a:p>
            <a:pPr marL="346041" lvl="1" indent="-155560" eaLnBrk="0" hangingPunct="0">
              <a:spcBef>
                <a:spcPts val="600"/>
              </a:spcBef>
              <a:buClr>
                <a:srgbClr val="C00000"/>
              </a:buClr>
              <a:buSzPct val="125000"/>
              <a:buFont typeface="Arial" pitchFamily="34" charset="0"/>
              <a:buChar char="•"/>
            </a:pPr>
            <a:r>
              <a:rPr lang="en-US" sz="1600" dirty="0" smtClean="0">
                <a:latin typeface="Calibri" pitchFamily="34" charset="0"/>
                <a:cs typeface="Arial" pitchFamily="34" charset="0"/>
              </a:rPr>
              <a:t>Smart &amp; Toll Road</a:t>
            </a:r>
          </a:p>
        </p:txBody>
      </p:sp>
      <p:sp>
        <p:nvSpPr>
          <p:cNvPr id="12" name="Rounded Rectangle 11"/>
          <p:cNvSpPr/>
          <p:nvPr/>
        </p:nvSpPr>
        <p:spPr bwMode="auto">
          <a:xfrm>
            <a:off x="6096001" y="1295400"/>
            <a:ext cx="2389909" cy="1459992"/>
          </a:xfrm>
          <a:prstGeom prst="roundRect">
            <a:avLst>
              <a:gd name="adj" fmla="val 0"/>
            </a:avLst>
          </a:prstGeom>
          <a:solidFill>
            <a:schemeClr val="accent6">
              <a:lumMod val="20000"/>
              <a:lumOff val="80000"/>
            </a:schemeClr>
          </a:solidFill>
          <a:ln w="9525">
            <a:noFill/>
            <a:miter lim="800000"/>
            <a:headEnd/>
            <a:tailEnd/>
          </a:ln>
          <a:effectLst>
            <a:outerShdw blurRad="50800" dist="38100" dir="8100000" algn="tr" rotWithShape="0">
              <a:prstClr val="black">
                <a:alpha val="40000"/>
              </a:prstClr>
            </a:outerShdw>
          </a:effectLst>
        </p:spPr>
        <p:txBody>
          <a:bodyPr vert="horz" wrap="square" lIns="91431" tIns="45715" rIns="91431" bIns="45715" numCol="1" anchor="ctr" anchorCtr="0" compatLnSpc="1">
            <a:prstTxWarp prst="textNoShape">
              <a:avLst/>
            </a:prstTxWarp>
          </a:bodyPr>
          <a:lstStyle/>
          <a:p>
            <a:pPr algn="ctr">
              <a:buSzPct val="90000"/>
            </a:pPr>
            <a:r>
              <a:rPr lang="en-US" b="1" dirty="0" smtClean="0">
                <a:solidFill>
                  <a:schemeClr val="tx1">
                    <a:lumMod val="65000"/>
                    <a:lumOff val="35000"/>
                  </a:schemeClr>
                </a:solidFill>
                <a:latin typeface="Calibri" pitchFamily="34" charset="0"/>
              </a:rPr>
              <a:t>Utility Gas &amp; Oil</a:t>
            </a:r>
          </a:p>
        </p:txBody>
      </p:sp>
      <p:sp>
        <p:nvSpPr>
          <p:cNvPr id="13" name="Rounded Rectangle 12"/>
          <p:cNvSpPr/>
          <p:nvPr/>
        </p:nvSpPr>
        <p:spPr bwMode="auto">
          <a:xfrm>
            <a:off x="3276601" y="1295400"/>
            <a:ext cx="2389909" cy="1459992"/>
          </a:xfrm>
          <a:prstGeom prst="roundRect">
            <a:avLst>
              <a:gd name="adj" fmla="val 0"/>
            </a:avLst>
          </a:prstGeom>
          <a:solidFill>
            <a:schemeClr val="accent6">
              <a:lumMod val="20000"/>
              <a:lumOff val="80000"/>
            </a:schemeClr>
          </a:solidFill>
          <a:ln w="9525">
            <a:noFill/>
            <a:miter lim="800000"/>
            <a:headEnd/>
            <a:tailEnd/>
          </a:ln>
          <a:effectLst>
            <a:outerShdw blurRad="50800" dist="38100" dir="8100000" algn="tr" rotWithShape="0">
              <a:prstClr val="black">
                <a:alpha val="40000"/>
              </a:prstClr>
            </a:outerShdw>
          </a:effectLst>
        </p:spPr>
        <p:txBody>
          <a:bodyPr vert="horz" wrap="square" lIns="91431" tIns="45715" rIns="91431" bIns="45715" numCol="1" anchor="ctr" anchorCtr="0" compatLnSpc="1">
            <a:prstTxWarp prst="textNoShape">
              <a:avLst/>
            </a:prstTxWarp>
          </a:bodyPr>
          <a:lstStyle/>
          <a:p>
            <a:pPr algn="ctr">
              <a:buSzPct val="90000"/>
            </a:pPr>
            <a:r>
              <a:rPr lang="en-US" b="1" dirty="0" smtClean="0">
                <a:solidFill>
                  <a:schemeClr val="tx1">
                    <a:lumMod val="65000"/>
                    <a:lumOff val="35000"/>
                  </a:schemeClr>
                </a:solidFill>
                <a:latin typeface="Calibri" pitchFamily="34" charset="0"/>
              </a:rPr>
              <a:t>Safe City &amp;Video Surveillance </a:t>
            </a:r>
          </a:p>
        </p:txBody>
      </p:sp>
      <p:sp>
        <p:nvSpPr>
          <p:cNvPr id="14" name="Rectangle 13"/>
          <p:cNvSpPr/>
          <p:nvPr/>
        </p:nvSpPr>
        <p:spPr>
          <a:xfrm>
            <a:off x="6135710" y="4755114"/>
            <a:ext cx="2438400" cy="907931"/>
          </a:xfrm>
          <a:prstGeom prst="rect">
            <a:avLst/>
          </a:prstGeom>
        </p:spPr>
        <p:txBody>
          <a:bodyPr wrap="square" lIns="91431" tIns="45715" rIns="91431" bIns="45715">
            <a:spAutoFit/>
          </a:bodyPr>
          <a:lstStyle/>
          <a:p>
            <a:pPr marL="346041" lvl="1" indent="-155560" eaLnBrk="0" hangingPunct="0">
              <a:spcBef>
                <a:spcPts val="600"/>
              </a:spcBef>
              <a:buClr>
                <a:srgbClr val="C00000"/>
              </a:buClr>
              <a:buSzPct val="125000"/>
              <a:buFont typeface="Arial" pitchFamily="34" charset="0"/>
              <a:buChar char="•"/>
            </a:pPr>
            <a:r>
              <a:rPr lang="en-US" sz="1600" dirty="0" smtClean="0"/>
              <a:t>Protect Oil Distribution</a:t>
            </a:r>
          </a:p>
          <a:p>
            <a:pPr marL="346041" lvl="1" indent="-155560" eaLnBrk="0" hangingPunct="0">
              <a:spcBef>
                <a:spcPts val="600"/>
              </a:spcBef>
              <a:buClr>
                <a:srgbClr val="C00000"/>
              </a:buClr>
              <a:buSzPct val="125000"/>
              <a:buFont typeface="Arial" pitchFamily="34" charset="0"/>
              <a:buChar char="•"/>
            </a:pPr>
            <a:r>
              <a:rPr lang="en-US" sz="1600" dirty="0" smtClean="0">
                <a:latin typeface="Calibri" pitchFamily="34" charset="0"/>
                <a:cs typeface="Arial" pitchFamily="34" charset="0"/>
              </a:rPr>
              <a:t>Video Surveillance in Utility invariant</a:t>
            </a:r>
          </a:p>
        </p:txBody>
      </p:sp>
      <p:sp>
        <p:nvSpPr>
          <p:cNvPr id="15" name="Rectangle 14"/>
          <p:cNvSpPr/>
          <p:nvPr/>
        </p:nvSpPr>
        <p:spPr>
          <a:xfrm>
            <a:off x="3276600" y="4755114"/>
            <a:ext cx="2438400" cy="1400373"/>
          </a:xfrm>
          <a:prstGeom prst="rect">
            <a:avLst/>
          </a:prstGeom>
        </p:spPr>
        <p:txBody>
          <a:bodyPr wrap="square" lIns="91431" tIns="45715" rIns="91431" bIns="45715">
            <a:spAutoFit/>
          </a:bodyPr>
          <a:lstStyle/>
          <a:p>
            <a:pPr marL="346041" lvl="1" indent="-155560" eaLnBrk="0" hangingPunct="0">
              <a:spcBef>
                <a:spcPts val="600"/>
              </a:spcBef>
              <a:buClr>
                <a:srgbClr val="C00000"/>
              </a:buClr>
              <a:buSzPct val="125000"/>
              <a:buFont typeface="Arial" pitchFamily="34" charset="0"/>
              <a:buChar char="•"/>
            </a:pPr>
            <a:r>
              <a:rPr lang="en-US" sz="1600" dirty="0" smtClean="0">
                <a:latin typeface="Calibri" pitchFamily="34" charset="0"/>
                <a:cs typeface="Arial" pitchFamily="34" charset="0"/>
              </a:rPr>
              <a:t>Safe City Video Surveillance</a:t>
            </a:r>
          </a:p>
          <a:p>
            <a:pPr marL="346041" lvl="1" indent="-155560" eaLnBrk="0" hangingPunct="0">
              <a:spcBef>
                <a:spcPts val="600"/>
              </a:spcBef>
              <a:buClr>
                <a:srgbClr val="C00000"/>
              </a:buClr>
              <a:buSzPct val="125000"/>
              <a:buFont typeface="Arial" pitchFamily="34" charset="0"/>
              <a:buChar char="•"/>
            </a:pPr>
            <a:r>
              <a:rPr lang="en-US" sz="1600" dirty="0" smtClean="0">
                <a:latin typeface="Calibri" pitchFamily="34" charset="0"/>
                <a:cs typeface="Arial" pitchFamily="34" charset="0"/>
              </a:rPr>
              <a:t>Critical Assts - Airports, strategic facilities, prisons, plants security</a:t>
            </a:r>
          </a:p>
        </p:txBody>
      </p:sp>
      <p:pic>
        <p:nvPicPr>
          <p:cNvPr id="19" name="Picture 2" descr="Spain_train_perrinpost">
            <a:hlinkClick r:id="rId3" action="ppaction://hlinksldjump"/>
          </p:cNvPr>
          <p:cNvPicPr>
            <a:picLocks noChangeAspect="1" noChangeArrowheads="1"/>
          </p:cNvPicPr>
          <p:nvPr/>
        </p:nvPicPr>
        <p:blipFill>
          <a:blip r:embed="rId4" cstate="print"/>
          <a:srcRect/>
          <a:stretch>
            <a:fillRect/>
          </a:stretch>
        </p:blipFill>
        <p:spPr bwMode="auto">
          <a:xfrm>
            <a:off x="381000" y="2968753"/>
            <a:ext cx="2362200" cy="1598137"/>
          </a:xfrm>
          <a:prstGeom prst="rect">
            <a:avLst/>
          </a:prstGeom>
          <a:noFill/>
          <a:ln w="9525">
            <a:noFill/>
            <a:miter lim="800000"/>
            <a:headEnd/>
            <a:tailEnd/>
          </a:ln>
        </p:spPr>
      </p:pic>
      <p:pic>
        <p:nvPicPr>
          <p:cNvPr id="17" name="Picture 8" descr="http://upload.wikimedia.org/wikipedia/en/f/f8/Kiev-BotanicalGarden-1280.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244907" y="2924124"/>
            <a:ext cx="2451887" cy="1712613"/>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4" descr="D:\Kobi\Megaplex\PPT\pictures\Pipeline.JPG"/>
          <p:cNvPicPr>
            <a:picLocks noChangeAspect="1" noChangeArrowheads="1"/>
          </p:cNvPicPr>
          <p:nvPr/>
        </p:nvPicPr>
        <p:blipFill>
          <a:blip r:embed="rId6" cstate="print"/>
          <a:srcRect/>
          <a:stretch>
            <a:fillRect/>
          </a:stretch>
        </p:blipFill>
        <p:spPr bwMode="auto">
          <a:xfrm>
            <a:off x="5785805" y="2783660"/>
            <a:ext cx="2799844" cy="1991207"/>
          </a:xfrm>
          <a:prstGeom prst="rect">
            <a:avLst/>
          </a:prstGeom>
          <a:noFill/>
          <a:ln w="9525">
            <a:noFill/>
            <a:miter lim="800000"/>
            <a:headEnd/>
            <a:tailEnd/>
          </a:ln>
        </p:spPr>
      </p:pic>
    </p:spTree>
    <p:extLst>
      <p:ext uri="{BB962C8B-B14F-4D97-AF65-F5344CB8AC3E}">
        <p14:creationId xmlns="" xmlns:p14="http://schemas.microsoft.com/office/powerpoint/2010/main" val="344205377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Automatic License Plate Recognition</a:t>
            </a:r>
            <a:endParaRPr lang="en-US" dirty="0"/>
          </a:p>
        </p:txBody>
      </p:sp>
      <p:pic>
        <p:nvPicPr>
          <p:cNvPr id="20485" name="Picture 2" descr="Alarm screen 2"/>
          <p:cNvPicPr>
            <a:picLocks noChangeAspect="1" noChangeArrowheads="1"/>
          </p:cNvPicPr>
          <p:nvPr/>
        </p:nvPicPr>
        <p:blipFill>
          <a:blip r:embed="rId2" cstate="print"/>
          <a:srcRect/>
          <a:stretch>
            <a:fillRect/>
          </a:stretch>
        </p:blipFill>
        <p:spPr bwMode="auto">
          <a:xfrm>
            <a:off x="6072188" y="4102927"/>
            <a:ext cx="2714625" cy="1879600"/>
          </a:xfrm>
          <a:prstGeom prst="rect">
            <a:avLst/>
          </a:prstGeom>
          <a:noFill/>
          <a:ln w="9525">
            <a:noFill/>
            <a:miter lim="800000"/>
            <a:headEnd/>
            <a:tailEnd/>
          </a:ln>
        </p:spPr>
      </p:pic>
      <p:sp>
        <p:nvSpPr>
          <p:cNvPr id="20486" name="Rectangle 5"/>
          <p:cNvSpPr>
            <a:spLocks noChangeArrowheads="1"/>
          </p:cNvSpPr>
          <p:nvPr/>
        </p:nvSpPr>
        <p:spPr bwMode="auto">
          <a:xfrm>
            <a:off x="0" y="-186064"/>
            <a:ext cx="184725" cy="372130"/>
          </a:xfrm>
          <a:prstGeom prst="rect">
            <a:avLst/>
          </a:prstGeom>
          <a:noFill/>
          <a:ln w="9525" algn="ctr">
            <a:noFill/>
            <a:miter lim="800000"/>
            <a:headEnd/>
            <a:tailEnd/>
          </a:ln>
        </p:spPr>
        <p:txBody>
          <a:bodyPr wrap="none" lIns="91431" tIns="45715" rIns="91431" bIns="45715" anchor="ctr">
            <a:spAutoFit/>
          </a:bodyPr>
          <a:lstStyle/>
          <a:p>
            <a:endParaRPr lang="en-US"/>
          </a:p>
        </p:txBody>
      </p:sp>
      <p:pic>
        <p:nvPicPr>
          <p:cNvPr id="20487" name="Picture 4" descr="image_02"/>
          <p:cNvPicPr>
            <a:picLocks noChangeAspect="1" noChangeArrowheads="1"/>
          </p:cNvPicPr>
          <p:nvPr/>
        </p:nvPicPr>
        <p:blipFill>
          <a:blip r:embed="rId3" cstate="print"/>
          <a:srcRect/>
          <a:stretch>
            <a:fillRect/>
          </a:stretch>
        </p:blipFill>
        <p:spPr bwMode="auto">
          <a:xfrm>
            <a:off x="3090864" y="4102928"/>
            <a:ext cx="2624137" cy="1857375"/>
          </a:xfrm>
          <a:prstGeom prst="rect">
            <a:avLst/>
          </a:prstGeom>
          <a:noFill/>
          <a:ln w="9525">
            <a:noFill/>
            <a:miter lim="800000"/>
            <a:headEnd/>
            <a:tailEnd/>
          </a:ln>
        </p:spPr>
      </p:pic>
      <p:pic>
        <p:nvPicPr>
          <p:cNvPr id="20490" name="Picture 11" descr="http://www.blogcdn.com/www.autoblog.com/media/2007/02/alpr.jpg">
            <a:hlinkClick r:id="rId4"/>
          </p:cNvPr>
          <p:cNvPicPr>
            <a:picLocks noChangeAspect="1" noChangeArrowheads="1"/>
          </p:cNvPicPr>
          <p:nvPr/>
        </p:nvPicPr>
        <p:blipFill>
          <a:blip r:embed="rId5" cstate="print"/>
          <a:srcRect/>
          <a:stretch>
            <a:fillRect/>
          </a:stretch>
        </p:blipFill>
        <p:spPr bwMode="auto">
          <a:xfrm>
            <a:off x="357189" y="4053715"/>
            <a:ext cx="2381250" cy="1847850"/>
          </a:xfrm>
          <a:prstGeom prst="rect">
            <a:avLst/>
          </a:prstGeom>
          <a:noFill/>
          <a:ln w="9525">
            <a:noFill/>
            <a:miter lim="800000"/>
            <a:headEnd/>
            <a:tailEnd/>
          </a:ln>
        </p:spPr>
      </p:pic>
      <p:sp>
        <p:nvSpPr>
          <p:cNvPr id="10" name="Text Placeholder 9"/>
          <p:cNvSpPr>
            <a:spLocks noGrp="1"/>
          </p:cNvSpPr>
          <p:nvPr>
            <p:ph type="body" sz="quarter" idx="10"/>
          </p:nvPr>
        </p:nvSpPr>
        <p:spPr>
          <a:xfrm>
            <a:off x="747713" y="1272297"/>
            <a:ext cx="7124700" cy="2665943"/>
          </a:xfrm>
        </p:spPr>
        <p:txBody>
          <a:bodyPr/>
          <a:lstStyle/>
          <a:p>
            <a:r>
              <a:rPr lang="en-US" sz="2000" dirty="0" smtClean="0"/>
              <a:t>Delivers the ability to read vehicle license plates and check against an installed database for rapid identity verification</a:t>
            </a:r>
          </a:p>
          <a:p>
            <a:pPr lvl="1"/>
            <a:r>
              <a:rPr lang="en-US" sz="1800" dirty="0" smtClean="0"/>
              <a:t>Automatically locate and match vehicle plates against wanted lists </a:t>
            </a:r>
          </a:p>
          <a:p>
            <a:pPr lvl="1"/>
            <a:r>
              <a:rPr lang="en-US" sz="1800" dirty="0" smtClean="0"/>
              <a:t> Simultaneously processing number plates from several high speed traffic cameras</a:t>
            </a:r>
          </a:p>
          <a:p>
            <a:pPr lvl="1"/>
            <a:r>
              <a:rPr lang="en-US" sz="1800" dirty="0" smtClean="0"/>
              <a:t> Connected live to a back office facility database</a:t>
            </a:r>
          </a:p>
          <a:p>
            <a:pPr lvl="1"/>
            <a:r>
              <a:rPr lang="en-US" sz="1800" dirty="0" smtClean="0"/>
              <a:t> Surveillance in any environmental setting, under varying light conditions</a:t>
            </a:r>
          </a:p>
          <a:p>
            <a:endParaRPr lang="en-US" sz="2000" dirty="0"/>
          </a:p>
        </p:txBody>
      </p:sp>
    </p:spTree>
    <p:extLst>
      <p:ext uri="{BB962C8B-B14F-4D97-AF65-F5344CB8AC3E}">
        <p14:creationId xmlns:p14="http://schemas.microsoft.com/office/powerpoint/2010/main" xmlns="" val="423939460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bwMode="auto">
          <a:xfrm>
            <a:off x="0" y="0"/>
            <a:ext cx="9144000" cy="764704"/>
          </a:xfrm>
          <a:prstGeom prst="rect">
            <a:avLst/>
          </a:prstGeom>
          <a:noFill/>
          <a:ln w="9525">
            <a:noFill/>
            <a:miter lim="800000"/>
            <a:headEnd/>
            <a:tailEnd/>
          </a:ln>
        </p:spPr>
        <p:txBody>
          <a:bodyPr lIns="91431" tIns="45715" rIns="91431" bIns="45715" anchor="ctr"/>
          <a:lstStyle/>
          <a:p>
            <a:pPr algn="ctr">
              <a:lnSpc>
                <a:spcPct val="90000"/>
              </a:lnSpc>
              <a:tabLst>
                <a:tab pos="0" algn="l"/>
                <a:tab pos="447631" algn="l"/>
                <a:tab pos="896848" algn="l"/>
                <a:tab pos="1346065" algn="l"/>
                <a:tab pos="1795283" algn="l"/>
                <a:tab pos="2244501" algn="l"/>
                <a:tab pos="2693719" algn="l"/>
                <a:tab pos="3142936" algn="l"/>
                <a:tab pos="3592153" algn="l"/>
                <a:tab pos="4041371" algn="l"/>
                <a:tab pos="4490589" algn="l"/>
                <a:tab pos="4939806" algn="l"/>
                <a:tab pos="5389024" algn="l"/>
                <a:tab pos="5838242" algn="l"/>
                <a:tab pos="6287459" algn="l"/>
                <a:tab pos="6736676" algn="l"/>
                <a:tab pos="7185894" algn="l"/>
                <a:tab pos="7635112" algn="l"/>
                <a:tab pos="8084330" algn="l"/>
                <a:tab pos="8533547" algn="l"/>
                <a:tab pos="8982764" algn="l"/>
              </a:tabLst>
              <a:defRPr/>
            </a:pPr>
            <a:r>
              <a:rPr lang="en-US" sz="4000" b="1" i="1" dirty="0">
                <a:solidFill>
                  <a:schemeClr val="bg1"/>
                </a:solidFill>
                <a:latin typeface="+mj-lt"/>
                <a:ea typeface="ＭＳ Ｐゴシック" pitchFamily="50" charset="-128"/>
                <a:cs typeface="+mj-cs"/>
              </a:rPr>
              <a:t>Command &amp; </a:t>
            </a:r>
            <a:r>
              <a:rPr lang="en-US" sz="4000" b="1" i="1" dirty="0" smtClean="0">
                <a:solidFill>
                  <a:schemeClr val="bg1"/>
                </a:solidFill>
                <a:latin typeface="+mj-lt"/>
                <a:ea typeface="ＭＳ Ｐゴシック" pitchFamily="50" charset="-128"/>
                <a:cs typeface="+mj-cs"/>
              </a:rPr>
              <a:t>Control Center</a:t>
            </a:r>
            <a:endParaRPr lang="en-US" sz="4000" b="1" i="1" dirty="0">
              <a:solidFill>
                <a:schemeClr val="bg1"/>
              </a:solidFill>
              <a:latin typeface="+mj-lt"/>
              <a:ea typeface="ＭＳ Ｐゴシック" pitchFamily="50" charset="-128"/>
              <a:cs typeface="+mj-cs"/>
            </a:endParaRPr>
          </a:p>
        </p:txBody>
      </p:sp>
      <p:pic>
        <p:nvPicPr>
          <p:cNvPr id="36868" name="Picture 156"/>
          <p:cNvPicPr>
            <a:picLocks noChangeAspect="1" noChangeArrowheads="1"/>
          </p:cNvPicPr>
          <p:nvPr/>
        </p:nvPicPr>
        <p:blipFill>
          <a:blip r:embed="rId3" cstate="screen"/>
          <a:srcRect/>
          <a:stretch>
            <a:fillRect/>
          </a:stretch>
        </p:blipFill>
        <p:spPr bwMode="auto">
          <a:xfrm>
            <a:off x="5034027" y="3799009"/>
            <a:ext cx="3937742" cy="2336579"/>
          </a:xfrm>
          <a:prstGeom prst="rect">
            <a:avLst/>
          </a:prstGeom>
          <a:noFill/>
          <a:ln w="9525">
            <a:solidFill>
              <a:schemeClr val="tx1">
                <a:lumMod val="75000"/>
                <a:lumOff val="25000"/>
              </a:schemeClr>
            </a:solidFill>
            <a:miter lim="800000"/>
            <a:headEnd/>
            <a:tailEnd/>
          </a:ln>
          <a:effectLst>
            <a:innerShdw blurRad="114300">
              <a:prstClr val="black"/>
            </a:innerShdw>
          </a:effectLst>
        </p:spPr>
      </p:pic>
      <p:sp>
        <p:nvSpPr>
          <p:cNvPr id="2" name="Title 1"/>
          <p:cNvSpPr>
            <a:spLocks noGrp="1"/>
          </p:cNvSpPr>
          <p:nvPr>
            <p:ph type="title"/>
          </p:nvPr>
        </p:nvSpPr>
        <p:spPr/>
        <p:txBody>
          <a:bodyPr/>
          <a:lstStyle/>
          <a:p>
            <a:r>
              <a:rPr lang="en-US" dirty="0" smtClean="0"/>
              <a:t>Safe City – Command &amp; Control</a:t>
            </a:r>
            <a:endParaRPr lang="he-IL" dirty="0"/>
          </a:p>
        </p:txBody>
      </p:sp>
      <p:sp>
        <p:nvSpPr>
          <p:cNvPr id="7" name="Text Placeholder 6"/>
          <p:cNvSpPr>
            <a:spLocks noGrp="1"/>
          </p:cNvSpPr>
          <p:nvPr>
            <p:ph type="body" sz="quarter" idx="10"/>
          </p:nvPr>
        </p:nvSpPr>
        <p:spPr>
          <a:xfrm>
            <a:off x="747713" y="1394960"/>
            <a:ext cx="7124700" cy="2665943"/>
          </a:xfrm>
        </p:spPr>
        <p:txBody>
          <a:bodyPr/>
          <a:lstStyle/>
          <a:p>
            <a:r>
              <a:rPr lang="en-US" sz="2000" dirty="0" smtClean="0"/>
              <a:t>Disaster/Crisis Management Systems</a:t>
            </a:r>
          </a:p>
          <a:p>
            <a:r>
              <a:rPr lang="en-US" sz="2000" dirty="0" smtClean="0"/>
              <a:t>Radio dispatch (</a:t>
            </a:r>
            <a:r>
              <a:rPr lang="en-US" sz="2000" dirty="0" err="1" smtClean="0"/>
              <a:t>RoIP</a:t>
            </a:r>
            <a:r>
              <a:rPr lang="en-US" sz="2000" dirty="0" smtClean="0"/>
              <a:t>)</a:t>
            </a:r>
          </a:p>
          <a:p>
            <a:r>
              <a:rPr lang="en-US" sz="2000" dirty="0" smtClean="0"/>
              <a:t>Camera Control</a:t>
            </a:r>
          </a:p>
          <a:p>
            <a:pPr lvl="1"/>
            <a:r>
              <a:rPr lang="en-US" sz="1800" dirty="0" smtClean="0"/>
              <a:t>Alarms</a:t>
            </a:r>
          </a:p>
          <a:p>
            <a:pPr lvl="1"/>
            <a:r>
              <a:rPr lang="en-US" sz="1800" dirty="0" smtClean="0"/>
              <a:t>Remote Operation/Configuration</a:t>
            </a:r>
          </a:p>
          <a:p>
            <a:pPr lvl="1"/>
            <a:r>
              <a:rPr lang="en-US" sz="1800" dirty="0" smtClean="0"/>
              <a:t>Events log</a:t>
            </a:r>
          </a:p>
          <a:p>
            <a:pPr lvl="1"/>
            <a:r>
              <a:rPr lang="en-US" sz="1800" dirty="0" smtClean="0"/>
              <a:t>Reports capabilities</a:t>
            </a:r>
          </a:p>
          <a:p>
            <a:r>
              <a:rPr lang="en-US" sz="2000" dirty="0" smtClean="0"/>
              <a:t>Video Management</a:t>
            </a:r>
          </a:p>
          <a:p>
            <a:pPr lvl="1"/>
            <a:r>
              <a:rPr lang="en-US" sz="1800" dirty="0" smtClean="0"/>
              <a:t>Storage (compression ratio?)</a:t>
            </a:r>
          </a:p>
          <a:p>
            <a:pPr lvl="1"/>
            <a:r>
              <a:rPr lang="en-US" sz="1800" dirty="0" smtClean="0"/>
              <a:t>Backup methods </a:t>
            </a:r>
          </a:p>
          <a:p>
            <a:pPr lvl="1"/>
            <a:r>
              <a:rPr lang="en-US" sz="1800" dirty="0" smtClean="0"/>
              <a:t>Central or per site</a:t>
            </a:r>
          </a:p>
          <a:p>
            <a:pPr lvl="1"/>
            <a:r>
              <a:rPr lang="en-US" sz="1800" dirty="0" smtClean="0"/>
              <a:t>Video analytics</a:t>
            </a:r>
          </a:p>
          <a:p>
            <a:pPr lvl="1"/>
            <a:r>
              <a:rPr lang="en-US" sz="1800" dirty="0" smtClean="0"/>
              <a:t>Distribution capabilities….</a:t>
            </a:r>
            <a:endParaRPr lang="en-US" sz="1800" dirty="0"/>
          </a:p>
        </p:txBody>
      </p:sp>
      <p:pic>
        <p:nvPicPr>
          <p:cNvPr id="6" name="Picture 3"/>
          <p:cNvPicPr>
            <a:picLocks noChangeAspect="1" noChangeArrowheads="1"/>
          </p:cNvPicPr>
          <p:nvPr/>
        </p:nvPicPr>
        <p:blipFill>
          <a:blip r:embed="rId4" cstate="print"/>
          <a:srcRect/>
          <a:stretch>
            <a:fillRect/>
          </a:stretch>
        </p:blipFill>
        <p:spPr bwMode="auto">
          <a:xfrm>
            <a:off x="5018049" y="1294660"/>
            <a:ext cx="3975262" cy="2346755"/>
          </a:xfrm>
          <a:prstGeom prst="rect">
            <a:avLst/>
          </a:prstGeom>
          <a:noFill/>
          <a:ln w="9525">
            <a:noFill/>
            <a:miter lim="800000"/>
            <a:headEnd/>
            <a:tailEnd/>
          </a:ln>
          <a:effectLst/>
        </p:spPr>
      </p:pic>
    </p:spTree>
    <p:extLst>
      <p:ext uri="{BB962C8B-B14F-4D97-AF65-F5344CB8AC3E}">
        <p14:creationId xmlns="" xmlns:p14="http://schemas.microsoft.com/office/powerpoint/2010/main" val="74129078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 COT Bulgaria</a:t>
            </a:r>
            <a:br>
              <a:rPr lang="en-US" dirty="0" smtClean="0"/>
            </a:br>
            <a:r>
              <a:rPr lang="en-US" dirty="0" err="1" smtClean="0"/>
              <a:t>RoIP</a:t>
            </a:r>
            <a:r>
              <a:rPr lang="en-US" dirty="0" smtClean="0"/>
              <a:t> </a:t>
            </a:r>
            <a:r>
              <a:rPr lang="en-US" dirty="0"/>
              <a:t>&amp; </a:t>
            </a:r>
            <a:r>
              <a:rPr lang="en-US" dirty="0" smtClean="0"/>
              <a:t>Video Surveillance </a:t>
            </a:r>
            <a:endParaRPr lang="he-IL" dirty="0"/>
          </a:p>
        </p:txBody>
      </p:sp>
      <p:sp>
        <p:nvSpPr>
          <p:cNvPr id="11" name="Text Placeholder 10"/>
          <p:cNvSpPr>
            <a:spLocks noGrp="1"/>
          </p:cNvSpPr>
          <p:nvPr>
            <p:ph type="body" sz="quarter" idx="10"/>
          </p:nvPr>
        </p:nvSpPr>
        <p:spPr>
          <a:xfrm>
            <a:off x="747713" y="1361508"/>
            <a:ext cx="4984014" cy="2396454"/>
          </a:xfrm>
        </p:spPr>
        <p:txBody>
          <a:bodyPr/>
          <a:lstStyle/>
          <a:p>
            <a:r>
              <a:rPr lang="en-US" sz="2000" dirty="0" smtClean="0"/>
              <a:t>Design and Implement a Wireless IP infrastructure (</a:t>
            </a:r>
            <a:r>
              <a:rPr lang="en-US" sz="2000" dirty="0" err="1" smtClean="0"/>
              <a:t>PtP</a:t>
            </a:r>
            <a:r>
              <a:rPr lang="en-US" sz="2000" dirty="0" smtClean="0"/>
              <a:t> &amp; </a:t>
            </a:r>
            <a:r>
              <a:rPr lang="en-US" sz="2000" dirty="0" err="1" smtClean="0"/>
              <a:t>PtMP</a:t>
            </a:r>
            <a:r>
              <a:rPr lang="en-US" sz="2000" dirty="0" smtClean="0"/>
              <a:t>)</a:t>
            </a:r>
          </a:p>
          <a:p>
            <a:r>
              <a:rPr lang="en-US" sz="2000" dirty="0" smtClean="0"/>
              <a:t>An overlaying solution for delivering </a:t>
            </a:r>
          </a:p>
          <a:p>
            <a:r>
              <a:rPr lang="en-US" sz="2000" dirty="0" smtClean="0"/>
              <a:t>Land Mobile Radio (LMR) over IP and advanced Video surveillance applications</a:t>
            </a:r>
          </a:p>
          <a:p>
            <a:pPr>
              <a:spcBef>
                <a:spcPts val="1800"/>
              </a:spcBef>
              <a:buNone/>
            </a:pPr>
            <a:r>
              <a:rPr lang="en-US" sz="2000" dirty="0" smtClean="0"/>
              <a:t> ~70% WL Coverage of Sofia – Bulgaria</a:t>
            </a:r>
            <a:endParaRPr lang="en-US" sz="2000" dirty="0"/>
          </a:p>
        </p:txBody>
      </p:sp>
      <p:pic>
        <p:nvPicPr>
          <p:cNvPr id="4" name="Picture 5"/>
          <p:cNvPicPr>
            <a:picLocks noChangeAspect="1" noChangeArrowheads="1"/>
          </p:cNvPicPr>
          <p:nvPr/>
        </p:nvPicPr>
        <p:blipFill>
          <a:blip r:embed="rId2" cstate="screen">
            <a:clrChange>
              <a:clrFrom>
                <a:srgbClr val="FFFFFF"/>
              </a:clrFrom>
              <a:clrTo>
                <a:srgbClr val="FFFFFF">
                  <a:alpha val="0"/>
                </a:srgbClr>
              </a:clrTo>
            </a:clrChange>
          </a:blip>
          <a:srcRect/>
          <a:stretch>
            <a:fillRect/>
          </a:stretch>
        </p:blipFill>
        <p:spPr bwMode="auto">
          <a:xfrm>
            <a:off x="309093" y="3522379"/>
            <a:ext cx="5263040" cy="3215864"/>
          </a:xfrm>
          <a:prstGeom prst="rect">
            <a:avLst/>
          </a:prstGeom>
          <a:noFill/>
          <a:ln w="9525">
            <a:noFill/>
            <a:miter lim="800000"/>
            <a:headEnd/>
            <a:tailEnd/>
          </a:ln>
        </p:spPr>
      </p:pic>
      <p:pic>
        <p:nvPicPr>
          <p:cNvPr id="5" name="Picture 2" descr="http://www.kenwood-electronics.co.uk/WebFiles/Images/web/uk/Left%20pictures/SOT.jpg"/>
          <p:cNvPicPr>
            <a:picLocks noChangeAspect="1" noChangeArrowheads="1"/>
          </p:cNvPicPr>
          <p:nvPr/>
        </p:nvPicPr>
        <p:blipFill>
          <a:blip r:embed="rId3" cstate="screen"/>
          <a:srcRect/>
          <a:stretch>
            <a:fillRect/>
          </a:stretch>
        </p:blipFill>
        <p:spPr bwMode="auto">
          <a:xfrm>
            <a:off x="8063534" y="0"/>
            <a:ext cx="1080467" cy="785794"/>
          </a:xfrm>
          <a:prstGeom prst="rect">
            <a:avLst/>
          </a:prstGeom>
          <a:noFill/>
        </p:spPr>
      </p:pic>
      <p:pic>
        <p:nvPicPr>
          <p:cNvPr id="7" name="Picture 3"/>
          <p:cNvPicPr>
            <a:picLocks noChangeAspect="1" noChangeArrowheads="1"/>
          </p:cNvPicPr>
          <p:nvPr/>
        </p:nvPicPr>
        <p:blipFill>
          <a:blip r:embed="rId4" cstate="screen"/>
          <a:srcRect/>
          <a:stretch>
            <a:fillRect/>
          </a:stretch>
        </p:blipFill>
        <p:spPr bwMode="auto">
          <a:xfrm>
            <a:off x="5857885" y="2166211"/>
            <a:ext cx="3071834" cy="3240760"/>
          </a:xfrm>
          <a:prstGeom prst="rect">
            <a:avLst/>
          </a:prstGeom>
          <a:noFill/>
          <a:ln w="9525">
            <a:solidFill>
              <a:schemeClr val="tx1"/>
            </a:solidFill>
            <a:miter lim="800000"/>
            <a:headEnd/>
            <a:tailEnd/>
          </a:ln>
          <a:effectLst>
            <a:innerShdw blurRad="114300">
              <a:prstClr val="black"/>
            </a:innerShdw>
          </a:effectLst>
        </p:spPr>
      </p:pic>
      <p:sp>
        <p:nvSpPr>
          <p:cNvPr id="8" name="TextBox 7"/>
          <p:cNvSpPr txBox="1"/>
          <p:nvPr/>
        </p:nvSpPr>
        <p:spPr>
          <a:xfrm>
            <a:off x="5857885" y="1451831"/>
            <a:ext cx="2688265" cy="931724"/>
          </a:xfrm>
          <a:prstGeom prst="rect">
            <a:avLst/>
          </a:prstGeom>
          <a:noFill/>
        </p:spPr>
        <p:txBody>
          <a:bodyPr wrap="none" lIns="91431" tIns="45715" rIns="91431" bIns="45715" rtlCol="1">
            <a:spAutoFit/>
          </a:bodyPr>
          <a:lstStyle/>
          <a:p>
            <a:pPr algn="l" rtl="0"/>
            <a:r>
              <a:rPr lang="en-US" b="1" i="1" dirty="0" smtClean="0">
                <a:solidFill>
                  <a:srgbClr val="FF0000"/>
                </a:solidFill>
              </a:rPr>
              <a:t>112 EENA Award winning </a:t>
            </a:r>
          </a:p>
          <a:p>
            <a:pPr algn="ctr" rtl="0"/>
            <a:r>
              <a:rPr lang="en-US" b="1" i="1" dirty="0" smtClean="0">
                <a:solidFill>
                  <a:srgbClr val="FF0000"/>
                </a:solidFill>
              </a:rPr>
              <a:t>Solution !!</a:t>
            </a:r>
            <a:endParaRPr lang="he-IL" b="1" i="1" dirty="0" smtClean="0">
              <a:solidFill>
                <a:srgbClr val="FF0000"/>
              </a:solidFill>
            </a:endParaRPr>
          </a:p>
          <a:p>
            <a:pPr algn="l" rtl="0"/>
            <a:endParaRPr lang="he-IL" dirty="0"/>
          </a:p>
        </p:txBody>
      </p:sp>
      <p:sp>
        <p:nvSpPr>
          <p:cNvPr id="9" name="Rectangle 2"/>
          <p:cNvSpPr txBox="1">
            <a:spLocks noChangeArrowheads="1"/>
          </p:cNvSpPr>
          <p:nvPr/>
        </p:nvSpPr>
        <p:spPr>
          <a:xfrm>
            <a:off x="228601" y="381001"/>
            <a:ext cx="7162799" cy="1000335"/>
          </a:xfrm>
          <a:prstGeom prst="rect">
            <a:avLst/>
          </a:prstGeom>
        </p:spPr>
        <p:txBody>
          <a:bodyPr lIns="91431" tIns="45715" rIns="91431" bIns="45715"/>
          <a:lstStyle/>
          <a:p>
            <a:pPr rtl="1" fontAlgn="base">
              <a:spcBef>
                <a:spcPct val="0"/>
              </a:spcBef>
              <a:spcAft>
                <a:spcPct val="0"/>
              </a:spcAft>
              <a:defRPr/>
            </a:pPr>
            <a:endParaRPr lang="en-US" sz="3200" b="1" i="1" dirty="0">
              <a:solidFill>
                <a:srgbClr val="FF0000"/>
              </a:solidFill>
              <a:latin typeface="Arial" charset="0"/>
              <a:cs typeface="Arial" charset="0"/>
            </a:endParaRPr>
          </a:p>
        </p:txBody>
      </p:sp>
      <p:sp>
        <p:nvSpPr>
          <p:cNvPr id="10" name="Action Button: Back or Previous 9">
            <a:hlinkClick r:id="rId5" action="ppaction://hlinksldjump" highlightClick="1"/>
          </p:cNvPr>
          <p:cNvSpPr/>
          <p:nvPr/>
        </p:nvSpPr>
        <p:spPr>
          <a:xfrm>
            <a:off x="8108219" y="6212663"/>
            <a:ext cx="662873" cy="430901"/>
          </a:xfrm>
          <a:prstGeom prst="actionButtonBackPrevious">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p>
        </p:txBody>
      </p:sp>
    </p:spTree>
    <p:extLst>
      <p:ext uri="{BB962C8B-B14F-4D97-AF65-F5344CB8AC3E}">
        <p14:creationId xmlns="" xmlns:p14="http://schemas.microsoft.com/office/powerpoint/2010/main" val="36473691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079" y="2318994"/>
            <a:ext cx="5690700" cy="1785453"/>
          </a:xfrm>
        </p:spPr>
        <p:txBody>
          <a:bodyPr/>
          <a:lstStyle/>
          <a:p>
            <a:r>
              <a:rPr lang="en-US" dirty="0"/>
              <a:t>Airport – </a:t>
            </a:r>
            <a:r>
              <a:rPr lang="en-US" dirty="0" smtClean="0"/>
              <a:t>“Follow-Me” Vehicles</a:t>
            </a:r>
            <a:endParaRPr lang="en-US" dirty="0"/>
          </a:p>
        </p:txBody>
      </p:sp>
    </p:spTree>
    <p:extLst>
      <p:ext uri="{BB962C8B-B14F-4D97-AF65-F5344CB8AC3E}">
        <p14:creationId xmlns="" xmlns:p14="http://schemas.microsoft.com/office/powerpoint/2010/main" val="31502767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Airport – “</a:t>
            </a:r>
            <a:r>
              <a:rPr lang="en-US" dirty="0" smtClean="0"/>
              <a:t>Follow-Me</a:t>
            </a:r>
            <a:r>
              <a:rPr lang="en-US" dirty="0"/>
              <a:t>” Vehicles</a:t>
            </a:r>
            <a:endParaRPr lang="he-IL" dirty="0"/>
          </a:p>
        </p:txBody>
      </p:sp>
      <p:sp>
        <p:nvSpPr>
          <p:cNvPr id="3" name="Text Placeholder 2"/>
          <p:cNvSpPr>
            <a:spLocks noGrp="1"/>
          </p:cNvSpPr>
          <p:nvPr>
            <p:ph type="body" sz="quarter" idx="10"/>
          </p:nvPr>
        </p:nvSpPr>
        <p:spPr>
          <a:xfrm>
            <a:off x="747713" y="1829859"/>
            <a:ext cx="7124700" cy="3594196"/>
          </a:xfrm>
        </p:spPr>
        <p:txBody>
          <a:bodyPr/>
          <a:lstStyle/>
          <a:p>
            <a:pPr>
              <a:buNone/>
            </a:pPr>
            <a:r>
              <a:rPr lang="en-US" b="1" dirty="0" smtClean="0">
                <a:solidFill>
                  <a:srgbClr val="0000FF"/>
                </a:solidFill>
              </a:rPr>
              <a:t>Target Customer</a:t>
            </a:r>
            <a:endParaRPr lang="en-US" b="1" dirty="0">
              <a:solidFill>
                <a:srgbClr val="0000FF"/>
              </a:solidFill>
            </a:endParaRPr>
          </a:p>
          <a:p>
            <a:r>
              <a:rPr lang="en-US" sz="2000" dirty="0" smtClean="0"/>
              <a:t>Airports</a:t>
            </a:r>
            <a:endParaRPr lang="en-US" sz="2000" b="1" dirty="0"/>
          </a:p>
          <a:p>
            <a:pPr>
              <a:spcBef>
                <a:spcPts val="1800"/>
              </a:spcBef>
              <a:buNone/>
            </a:pPr>
            <a:r>
              <a:rPr lang="en-US" b="1" dirty="0" smtClean="0">
                <a:solidFill>
                  <a:srgbClr val="0000FF"/>
                </a:solidFill>
              </a:rPr>
              <a:t>Customer Requirements</a:t>
            </a:r>
          </a:p>
          <a:p>
            <a:r>
              <a:rPr lang="en-US" sz="2000" dirty="0" smtClean="0"/>
              <a:t>Provide </a:t>
            </a:r>
            <a:r>
              <a:rPr lang="en-US" sz="2000" dirty="0"/>
              <a:t>high capacity communication to </a:t>
            </a:r>
            <a:r>
              <a:rPr lang="en-US" sz="2000" dirty="0" smtClean="0"/>
              <a:t>service vehicles (“Follow-me” cars) in airplane parking area</a:t>
            </a:r>
          </a:p>
          <a:p>
            <a:r>
              <a:rPr lang="en-US" sz="2000" dirty="0" smtClean="0"/>
              <a:t>Provide real time operational data, video images and voice communication</a:t>
            </a:r>
          </a:p>
          <a:p>
            <a:r>
              <a:rPr lang="en-US" sz="2000" dirty="0" smtClean="0"/>
              <a:t>Integration with existing airport data application and </a:t>
            </a:r>
            <a:r>
              <a:rPr lang="en-US" sz="2000" dirty="0"/>
              <a:t>v</a:t>
            </a:r>
            <a:r>
              <a:rPr lang="en-US" sz="2000" dirty="0" smtClean="0"/>
              <a:t>oice networks</a:t>
            </a:r>
            <a:endParaRPr lang="en-US" sz="2000" dirty="0"/>
          </a:p>
        </p:txBody>
      </p:sp>
    </p:spTree>
    <p:extLst>
      <p:ext uri="{BB962C8B-B14F-4D97-AF65-F5344CB8AC3E}">
        <p14:creationId xmlns="" xmlns:p14="http://schemas.microsoft.com/office/powerpoint/2010/main" val="32967014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Airport “Follow-Me” Car Comm.</a:t>
            </a:r>
            <a:endParaRPr lang="he-IL" dirty="0"/>
          </a:p>
        </p:txBody>
      </p:sp>
      <p:sp>
        <p:nvSpPr>
          <p:cNvPr id="4" name="Title 1"/>
          <p:cNvSpPr txBox="1">
            <a:spLocks/>
          </p:cNvSpPr>
          <p:nvPr/>
        </p:nvSpPr>
        <p:spPr>
          <a:xfrm>
            <a:off x="500034" y="0"/>
            <a:ext cx="8229600" cy="714356"/>
          </a:xfrm>
          <a:prstGeom prst="rect">
            <a:avLst/>
          </a:prstGeom>
        </p:spPr>
        <p:txBody>
          <a:bodyPr lIns="91413" tIns="45706" rIns="91413" bIns="45706" anchor="ctr" anchorCtr="0"/>
          <a:lstStyle>
            <a:lvl1pPr algn="l" rtl="0" eaLnBrk="1" fontAlgn="base" hangingPunct="1">
              <a:lnSpc>
                <a:spcPct val="85000"/>
              </a:lnSpc>
              <a:spcBef>
                <a:spcPct val="0"/>
              </a:spcBef>
              <a:spcAft>
                <a:spcPct val="0"/>
              </a:spcAft>
              <a:defRPr sz="3600" b="1">
                <a:solidFill>
                  <a:srgbClr val="C00000"/>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charset="0"/>
                <a:cs typeface="Times New Roman" charset="0"/>
              </a:defRPr>
            </a:lvl2pPr>
            <a:lvl3pPr algn="ctr" rtl="0" eaLnBrk="1" fontAlgn="base" hangingPunct="1">
              <a:spcBef>
                <a:spcPct val="0"/>
              </a:spcBef>
              <a:spcAft>
                <a:spcPct val="0"/>
              </a:spcAft>
              <a:defRPr sz="4400">
                <a:solidFill>
                  <a:schemeClr val="tx2"/>
                </a:solidFill>
                <a:latin typeface="Times New Roman" charset="0"/>
                <a:cs typeface="Times New Roman" charset="0"/>
              </a:defRPr>
            </a:lvl3pPr>
            <a:lvl4pPr algn="ctr" rtl="0" eaLnBrk="1" fontAlgn="base" hangingPunct="1">
              <a:spcBef>
                <a:spcPct val="0"/>
              </a:spcBef>
              <a:spcAft>
                <a:spcPct val="0"/>
              </a:spcAft>
              <a:defRPr sz="4400">
                <a:solidFill>
                  <a:schemeClr val="tx2"/>
                </a:solidFill>
                <a:latin typeface="Times New Roman" charset="0"/>
                <a:cs typeface="Times New Roman" charset="0"/>
              </a:defRPr>
            </a:lvl4pPr>
            <a:lvl5pPr algn="ctr" rtl="0" eaLnBrk="1" fontAlgn="base" hangingPunct="1">
              <a:spcBef>
                <a:spcPct val="0"/>
              </a:spcBef>
              <a:spcAft>
                <a:spcPct val="0"/>
              </a:spcAft>
              <a:defRPr sz="4400">
                <a:solidFill>
                  <a:schemeClr val="tx2"/>
                </a:solidFill>
                <a:latin typeface="Times New Roman" charset="0"/>
                <a:cs typeface="Times New Roman" charset="0"/>
              </a:defRPr>
            </a:lvl5pPr>
            <a:lvl6pPr marL="457108" algn="ctr" rtl="0" eaLnBrk="1" fontAlgn="base" hangingPunct="1">
              <a:spcBef>
                <a:spcPct val="0"/>
              </a:spcBef>
              <a:spcAft>
                <a:spcPct val="0"/>
              </a:spcAft>
              <a:defRPr sz="4400">
                <a:solidFill>
                  <a:schemeClr val="tx2"/>
                </a:solidFill>
                <a:latin typeface="Times New Roman" charset="0"/>
                <a:cs typeface="Times New Roman" charset="0"/>
              </a:defRPr>
            </a:lvl6pPr>
            <a:lvl7pPr marL="914218" algn="ctr" rtl="0" eaLnBrk="1" fontAlgn="base" hangingPunct="1">
              <a:spcBef>
                <a:spcPct val="0"/>
              </a:spcBef>
              <a:spcAft>
                <a:spcPct val="0"/>
              </a:spcAft>
              <a:defRPr sz="4400">
                <a:solidFill>
                  <a:schemeClr val="tx2"/>
                </a:solidFill>
                <a:latin typeface="Times New Roman" charset="0"/>
                <a:cs typeface="Times New Roman" charset="0"/>
              </a:defRPr>
            </a:lvl7pPr>
            <a:lvl8pPr marL="1371326" algn="ctr" rtl="0" eaLnBrk="1" fontAlgn="base" hangingPunct="1">
              <a:spcBef>
                <a:spcPct val="0"/>
              </a:spcBef>
              <a:spcAft>
                <a:spcPct val="0"/>
              </a:spcAft>
              <a:defRPr sz="4400">
                <a:solidFill>
                  <a:schemeClr val="tx2"/>
                </a:solidFill>
                <a:latin typeface="Times New Roman" charset="0"/>
                <a:cs typeface="Times New Roman" charset="0"/>
              </a:defRPr>
            </a:lvl8pPr>
            <a:lvl9pPr marL="1828434" algn="ctr" rtl="0" eaLnBrk="1" fontAlgn="base" hangingPunct="1">
              <a:spcBef>
                <a:spcPct val="0"/>
              </a:spcBef>
              <a:spcAft>
                <a:spcPct val="0"/>
              </a:spcAft>
              <a:defRPr sz="4400">
                <a:solidFill>
                  <a:schemeClr val="tx2"/>
                </a:solidFill>
                <a:latin typeface="Times New Roman" charset="0"/>
                <a:cs typeface="Times New Roman" charset="0"/>
              </a:defRPr>
            </a:lvl9pPr>
          </a:lstStyle>
          <a:p>
            <a:endParaRPr lang="en-US" sz="4000" i="1" dirty="0" smtClean="0">
              <a:solidFill>
                <a:schemeClr val="bg1"/>
              </a:solidFill>
              <a:ea typeface="ＭＳ Ｐゴシック" pitchFamily="50" charset="-128"/>
            </a:endParaRPr>
          </a:p>
        </p:txBody>
      </p:sp>
      <p:sp>
        <p:nvSpPr>
          <p:cNvPr id="5" name="AutoShape 2" descr="data:image/jpg;base64,/9j/4AAQSkZJRgABAQAAAQABAAD/2wCEAAkGBhQQEBIUEhISFRUVFBUUFhcYFxUUGBUZFBUVFBUUFRgYHCYeFxokGRUUHy8gIycpLSwsFR4xNTAqNSYrLCkBCQoKDgwOGg8PFykkHB0sLCwsKSksKSksLCksKSkpLCkpLCksKSksKSwtLCksKSosKSksKSkpLCkpKSkpLCkpKv/AABEIAMIBAwMBIgACEQEDEQH/xAAbAAABBQEBAAAAAAAAAAAAAAAAAQIDBAUGB//EAE4QAAEDAQQFBwcJAwoGAwAAAAEAAhEDBBIhMQUTQVFhBiIycYGRoRQVM0JSscEWIzRTYnKy0fBzdLMkQ1SSk9LT4eLxJWODlKLCBzVE/8QAGAEBAQEBAQAAAAAAAAAAAAAAAAECAwT/xAAwEQACAgAEAwcDAwUAAAAAAAAAAQIRAyExQRITcQQiMlFhgfAUwfFCkdEjM1Kx4f/aAAwDAQACEQMRAD8A9FlEqC+i+gJ5RKgvovoCeUSoL6L6AnlCgvovoCdYmlNIPFQtaboEZbcJlal9ZdvsDnPLm4znw2ICp5fU9t3el8sqe27vS+bX7vEJ3m+p7I7wvPjc61y69bIRi21Pbd3o8uqe27vUnkFT2R3hIdH1MMPELmpdo4lxRVDMYbbU9t3el8sqfWO7ynHR9Q7B3hKNH1Nw7wo/qeFPK1fv5DMZ5bU9t/ek8vqe27vUnm+puHeE3zbU3DvXXD5tvjr0oohttT23d6Ty6p9Y7vT/ADdU3DvCTzdU3DvCq5uV+n/QM8vqe27vVzRmkHmoGuJcDhjsw2Kt5tfu8QrFhsDmvDnYR2zsXcDOWOmn2ei3V4Oe67ezugCTE7clxtHlBanva0WipLiAMYGJhdVyy0a+vRaaYLixxJaMyCIMbyuMoaNrNcDqKpgzF14ntAkLM74Xw6guu0tbJNyvVeA67eEwTExiJn8k06YtomatbAEnqaYJ7CpRWtAM+TOmXnovA55nLr2qN5tLmua6hUN5obN1+ETJ7ZJXhjPtejiv3JmRUuUVqcQBaKkkgdKM96sHSlsh/wA+/mOLTDsyCAbu+JHeqTbDWBYdRU5kYXHYw69jhxVimLQ0EChUm+XTcdtc15b1EtC7Yrx77iXv1GZO7SFtBcNe/Bt7piDngN55rsPslQDTlqLC/wAofEwJcJOUwNsSO9PcbRzos7wCIbzX8zBzZG8w52e9VvI62q1fk9TpXpuv2ZQMgcY6oWIPtFd9LVftuBflLaf6RU70fKa0/wBIqd6r+aa31NX+o78knmmt9TV/qO/Je0pZ+U1p/pFTvQq/mmt9TV/qO/JCA0zyxpQ06uriWiPKXSLxjEQustFgax7mzUN1zmzramN0kT4Lx5p5zPvs/EF7VpL09X9o/wDEVmTo6YcU9RlLQwc0G9Ux/wCbUUNo0e1hiahwn0tRW6OkLrQLuQ3qG0175mIwj3rlxyO3LiVvJm/8z+1qJRZWbTV/tXqw6zODb2zDxUSvGycuJGbK3fV/taiWnY2kgTUxIHpam0wnqSz9Nn3m/iCcTHLic1b+UNOk9zS2o67UfTJFofhccWyZGAwU2jtMU61KrUDakU3sZArvdN4OcCDAjorktPH560/vVb8b1f5H/Q7X+3pfgqLsec7Chq3UadSLQdY+owNY9zyNUYJMuGchR1LTRbMi1iOlieb9463DtUuiXEWSiW56y1x1wxYWi6GkqdINYx5abzpL2mS8lzi7nYySV5sbtMMHx7nu7L2J9pTqUVX+To32sYcmW09p/wARNtLWM1cCt85TNQTUe0iHFkESccN6XkdZ6tKz6usCCxxABIJDcwMN0wB1JdMdKzfu7/4zl1hPiVo8+NhcqTjd15aexmWjStNloq0CHjV3ec6vUDTeYx8DAmYeO5MZpqkXFuIA9Y2ipdd903Z8Fg8ov/sLV10v4FFVLy6HA6gacpS/pC6Jk2ipDvum7iq2j+VNKtXp0QyqDUqNphxtDyOcYkCMVztV3Nd1H3KnyZP/ABCxfvNL8QQHpFjeypVeyKwuUqlUnWvMimASAJzMp5NOASy2gGNp2/8AUVbQv0mv+62n8LFZtekKlKtTc0U4bTF2+4s5zsObDSb2W7AnesttHbDw+N1aXV0FN1N2TLYe0/4ikNBmqqvi0jVBhIe5zC4PddF0hxUNHStaq+g97KcuABc17nmLt66RcgHIwTtwwOOrpP6Pa/2dH+KopWXFweW2m0+jsw9IWxlGnrCH9NtODXe3pNe6Zg+x4qrT01Tc29iM+abTUDsOF2PFV+Vv0Rv7zS/h1lzwcto4M6lum6ZZexGBN02mpew2RdjxUVflDSZTvkO+55TUv5xldjxXN3lW0i75s9Y96A7Tk9pmnbK9Oi0PaXh5xrvcRcYX4gDhvWlRLHtDhTt0EAjpZH/qrjP/AIyP/FbP92t/BevR9Fegpfs2+4LLdG4xsztWz6u2/wDl/iodSZq6zrtqGqovrEPc9t4Mza0h5xW2qelPo9s/cq/uUUjTikjmamm6TWgi86YwbaKhInfgE6vpqk0Ai87GIbaKhI4mQMFybXYDqS3ls5HX+dKXtj/uav8AdQuQlCALVoJlMjnOwqNHiD8V6dpL01X9o/8AEV5va6ziBJnnNPbIXUWvlZU1rwaVAzVqgnVVpN079ZHbkVHFy0NRmoamuhc+OV9S7Oqs/Qvehr+1dy1vhmnfK2pj81Z8CwehresDP87j8FnlM19RE6N1pcW3Tl1blEsJvK2pIGqs+Lnj0Nf1R+18dqb8rql2dVZ+he9DXzvR9b4ZpymPqIm+pLP02feb7wuePKx+PzVnzpj0Nf1hJ/nf9k+ycq6hqMGqodNw9FWHRgjE1YHXtTlMfURMvTGiKZdXcS+Taqs/1nrKo2R1MOFG0V6YcQXBri0OjKYzzXU0LMKxrX59NUdhhjedPvXPW3mF8eqTHYtHM39C8paFCz02V6lpc+m+s69q9beFQiJcXDIBWn8qrIDhUtjQcYFCBzhPt8VxdZ7i12DcsTeP91b7NN2MMp3xUa4U6bXfye8JaxrTzrwnEblmUIzyas1bW5u2XlhZBzWm04Y/R/8AWodJAWp1E0a9qotp0iwkXqJcTUL5hrscCs6zaTstVtRtEOc803Bs0QxoJIxL7xu5ble0dWJF1zQLobEGZBnHECMk0dF1VkDOStFznOfVrPccS5xJJIAAJJxOACVnJWgSBfqYkDvWpT29RS0Ok37w96ym+J+xNihV5C0iyQ92NN7xicmjHYuUp8mmgscyo9rgBUa4EgtjaCMiu9qWt5BF8xBb2HAgLm9K09UWhrnYtOZGw5ZLpZkXQFZ1nrPqWi0Wmqx9mqtzdVLTUDQHXScwAVo2/T9iqMaHm0mCA0+T4gtAM9PqXOm1uAm8cB4DYpNF6boMpObaBUva0vB1Qqi65jGgSHCMWnDinQps6P5QWCiSWm1SYE+T7hA9fctG1abpV6FenSdaQ+q1jA7V6u5cqXibwcY2rAp6esBcAHPJJwAs4JPDpq7ZrUBUqRTeGvqkjoAND3G6CA7DMYI/Uqz0G1OToeAKtqtNQAyA973AHfBOaX5L0PbqLTQhDM+S9D26ig0lyRomiS178xnwIn3raVfTNYts2BIl497UIYPJqzUrDaqNocahaGvkNF4w+m5ggYTiQuiocrLLSY1t61cxjf8A8+zog9PeuPtVucAMZN4AT27hwVjROk2MfVNpxa6k1rbrdbdLajXYgxsBCjVmlaOp+XVk9q0/9v8A61K/lDZ61OsxnlBNWzvpiaN0C+MCTeK5t/KGwNiTUx2eTSe4PWhUqfOB9Fgu6lgAcDTPMbDiWiQ3Eb04aHFxZWNHJahdHOqfoBNHJqh7dRajHzTB3494BTGrGG276lkil8lqHt1ELUQulmDg7SMG4g85u/2hvWvbLH/KH5fSLR6to393w3LHq+r99v4guntzm+Uvxb9JtI9JV2HdEdmQ2LphnLF2MMWPmDL0B9W0/Wnt+PYn+SYuy6dD1bR7J/XvVptQasc5v0cn0tb60j2fHNPLxLsW9Oz/AM7W2tP2f99q7UeeynTsnPbl6Sr6to9kfrduUfknM2eg9m0/Wd/x7Fo0ni+3Fvpaw9LW2N3Rj1bNijFRur6Tfo8+lrfW77s9uaULK77JiculQ9W0ez+uG9S6Psfz1PL01X1a+5u/Dvw3Kw97Zdi3pWb+drbWdX++1TaNcDXpiW+mrD0lU5BuwiD1ZDYpRU8y1YMH1/2tT8bkVbIxwN5jTMzhnKdZh85aP29X+I5PXlZ7kc7pFjWNADW9N4bv5pwkndKZZw40ji3PHm9fHgrWkLPeY9wJlr3ydwLsh71Rs9G9TMOeIIydAI398rpgvMxjLI3dDUg1jZDcXHAAAvOyeA/3Vmg46ypJBMU+odPAKvoZsABpJM9JxvQCJ7Tn3YqazRrKkZQzHf08f81wl/dfzzOkPAXqb8+oqu+1ua9jWNDnnFokNkgEtEneR4YKant6ioalsfSIfTi8MRLQ4TBEwduJ7ypDxytfKMzTcVTr8mNorSNSsKxc8G4y/wA1jmAOLroY69vyBzEGQr1jtLK0Xiw7paTHguefbKtNtRlNtNusqiq54YNZea68267YAZgRGJ3q9oak6cc5/wA16MSUZO4qjlhxlHxSs2rfo5hpVLurBuOg3SNh2wuXoMuFsgGIF3fvJkLrK/Qd913uK57SNiIuvBmQy9ubzR74/Nc4umdmrix9Ft2sHG4MdjdhwmT1rWruwZGDdYyN7jeGPV71g6m8Gvc9xblA5oEdWe/Fbbql4MJxdfZJyA54wHXmuuKtGjng60zQvovpqVcTYt9Q2ureDKQa0lzj0jdbJAuCdhJHh3Spj7RUpw+k4tcJgiMJEZEEbVU62Myi2snRyujrJrxXvkzTZf8ARsZcqFxYxpEy4F0iMxBWXZauJa52AMOwMk5R3rUttorMZUY0ta2tWbUqEMYHueDfDg8C8DeAOEeKiboV73BwEvMkg/jJ3z71vEmpO0q/BnDhKK70r/JZbRa5guNa26OdgAT1fmtWyaQDqbqZIDmsJcZ5zgZgcN3V1rApvLL2JEYOO2cjE4TsV+zWUMHMm6cb2TgYxLjsPvW7WIqWqJTw3ex0VB3zTOofhCRrsVBY7W0sDZxGWy8AAJG48NimbmvLBONp+Z3k080T3kJELdkOFqDo/fZ+ILv7ZyetJrvcKbrpr13zr/VeeaYu/wDjsXCauZBVY6JYcSF0jKjlKPEdyOTFruxq3Tqi36R62sLom5u9bsTvkzaud827pUSP5RsaDe9TDq9bguD8zM3IOh2blrmMzykd6zk1ag4HVui/Ud9I2OENwuY47NiYOS9ruRq3Tqbv0j1r8xNzd63ZC4PzOzd7keZ2bvcnMY5SPQHcmrVJ+bd0qJ9PsY2Hephjs9bgpLByctLarC6m6BVqOPz84ODbuF0TkcNnFeeDQzNy1ND8l2PN9w5oOHEj4BOYxykdFRbFW0ft6v8AEclUlKgGiAmQuR2KNy8x4ORc8Ae0ZPgsnRj4c9pgktOeIBGIC2bOOnGd98n2ReWM75u0YdG/I+1ezPirDJoTVmvo2tJAMkZXQBiQZA7j4KxQJ1lSTjDMsh0sFQsb7lTOIdukxi0wNuYWjZqJEuIi9GG0ATmdrjJlTEVYl+i+5MN9wtUzn1FRuEqSmM+opkLnHxv2NvRFOpo1pKnoWcNyUsIhdDIyv0Hfdd7iqmrD6QaZuloAG1xIGPVOOO5XKjJaRvBHeFWsxJAHrABrp9SBl4dueSm5paGNYnlj303ReJ6w1wyjrCuWeqTg5zsxlneHQPfh3KLTNliKjZiQCdrjsP6zwSMdeuuA6WDgMwdv5rvB8S4WcJ918SNiz2gmWuweMx17RwU0qkGXmjGHNOBEEl8Z9RwJH5KzZ3lzZIgyQdolpIMcMFx0dHbVWiSUIhEIQr2mxNeCMjmDuIxB71HZiLpzbBipvLhgWjh8CAFchVLQ0seHgSDDXY4A5Nf43T2KMq8itbdHCo0mAHiLo2R9r89mSxm1nUal3HEkPByMCQOzhkulaIa/Hded25D9YdarW+wCo6kDzTzrseqLpz3yVmDqT6/ZGpK0UmugXmyWz2tPwPFaVjtN6Jz37D+R4LFc19EwRty2OCta0EAs6IzG0HeeO4r0xksRep5mnhv0N4JVl09JugdE8SSD2gbULPLl5GuZHzGU9As9p3h+SkboFm9/ePySaM0m1xLHPbeAnExI/PgtNmOSw1WptNMzvMNPe/vH5I8xU97+8fktO6kLVCmX5kp/a7x+SPMtP7XetEtSXVLKUm6Ep/a71fYwNAAwAwCVrU66rZBpUCsXVDdQFBriLwLHkXnHAA3pMjGcllaZJD2uuPkiCbuUHIY8V0d1UdMUJpz7JB78D8FDVldtpJLSMLzQcgMY2nrC2GPkA7wD34rnW1YptM4tJHxC29HVg9mGwkeMjwXfEzSZwhk2i5T29RTFJTbn1FMuryx8b9js9EIhLdRdXQgigtFnvYjBw7nD2Xbx7lYuouoChWDntINI4iM2Q0HaMcSsaxucx7qTmloO0kdIZEwdvxXUXVkacseVQbMD8D8FYunYlmqGWSuWnAY4NOU54ROHDuWlY6Za2CI5zjGcS4kT3rENQv5zcMOd15GPDFamj9Ih5uOcL4ExtI3wuuJH9SOUJV3WXkJYRdXE6jXBNdTDgQciCD2pz24Ia1AUaTXtaRdvXYDTLQODiN8frEqVjHF7CWQBJJJBJJbGxWmt5ruz3p91co6y6/ZHRyyRXtdlbUpw4bTB2jAZLnalJ9B/x2OG5dSW83tPuCp2mxCoAHdh3K4Tq+pmSMfXUztcOETHahWzyddseO4oXo5jOPLRWsuiGuc1oEMAD8RieJXVWazta0EiGjBoHrcBw4os1mAF5/R2D2uA4Iq1C4yewbBwC5Tm5ujpGKiFSltbi3xHAqIqSk+Dh1EbCNxTqtERIy8QdxWc1kzTKpQn3EXEogNSpWtTrq1QGKBWS1Q3UogxQ21hdSeBnH+as3U5jEBydnr3XYgm8IgCSeCmsGkXUny5nNOBaMX8HRlhjK1bVoO84GngScRs4kfkrVg0GL7nvIMRziMo954LpzY1wyMODu0WrG01GkgHoziIichjtTFadUnAYNAMD/2O8pIFT734uv7XvXli+830Oz0RWQnliLi7UYGIT7iLiUBiitNnFRpadv6BVi4i4qDk61nqUXbpwvRIjKRs70tDRTXua0Yg8+TMnHb+uC6p9MEEESCpaFlEScGtw/0tWuY4oxy02R2Syta0TgxuAG0/ZCWpSwvNy272ncfzTqz7x3AYAbAFVtGkNTBuudMiAAeuQTkuLtZs3KcYq3otxz8kNVOrplh6NKtviBh2zkrtB15oOIkAwc8d6qkpaHOGNCbqLsRvRd2e9SJrW4O7PepbqzBZy6/ZHZ6IiPR7VG1WLvN7T7kasJhrXqJDUJ4ahdKMklWqXGT3bhuCyLXpptOq2mQCDdBM9AmemOqCN+O5SaZtT6dO8wA4gOzwBwkdsCdkzsTdEaJ1LecQ52/YAJiJ24uM/aIyVqskX1NEBWLO26LzujlHtcOrim06Qi87LZvcdw4cUytVLjJ6gNgG4LD72SLpmRFIiEQtEHtSprQlhUgqgU0KCEAqcxMhT2ahekkw0Zn4DijdDUls1K8ZyAzP6zKStWnACGjIfE8UpqyQBg0ZD4nisnSulW0GzgXYG7MYExPV+uK4rOefl/J02yL1CuHTdcDhOBnA7fA9yUBZmgdGFhdUc5157SXCA2SZ5zmxLSRBu7Dezla9Kje2wBmdg/W5VVxSv0JskiQC+CdrRidhHHj71Apa1WRdbg0d5O88VDC3GzLFQkhELRBUJIUtChexJhozO7/NG61CzClTnEyGjM/BLWqXshAGAH62pK9W9AAhoyHxPFUbdXLAC1pJLgMDETtKxV5sk5cKJDXh5a4RGIMiCInsg4JaVa8TAMDI7+pMpUy+A8mBjd3wMz+SuUaIOJwaMz8BxXmnGbxFK8l/roefCxMTEldVEWgI5xJDQceP2RvUN6SSBHDdwTrTVvRsAyG7/NMYvUluz1ZaIRuTuxSqJowd2KSFmHil1+yK9EB6Pb8EqQjm9vwRCYe/USFCVIAhdDIl1TUaQi87o7N7uAVTXhgLqoLWgxtl5zhm8RBvDCFVq6ea449QAmANwWL4ska0zZp1apcZ7ANgG4KMrN88s4+KDplnHxWllkTUvoWb55Zx8UeeWcfFAarUqy26ZZx8UvnlnHxVsGmoFTOmWcfFQ+d2cfFCGkrVV8gXcGDIbjtvceKw/O7OPipKGm2g7wcxjB8FlrcqNRmYVOto5rqrKnrNkHbeaQRB6pMHid6U6QYLr2yWExOMg53Xbj70lktYqXj0WtEvcZho+JOwbVzvvN+n8mqyo0LPSvTjAAxO5FatODcGjvPE8Vnv0+w81oIaAYGMn7TuKr+eGcfFI5ybfoHokjTQszzwzj4o88M4+K7GDTQszzwzj4o88M4+KA01YsrTUIpAgTLgTk2BiTv6s1ieeGcfFV7VpciHU3FrhhIBJg5wNp68MFGbik3TdGnpGrqKgbfa8HHmiC1uAD3iSA0nAGcd2akdQBzxw25YjHwK52lpJsupsL2tc+XOLQ8u2Go4uEkkZxkcsyt2jUxumA1rQ4vxuXcg4HaDs7lHkrlr5DGwsJ4n9O3Fbvd9NvjLFNgBbsEXZ3YYeAUtWrMAYNGQ+J4rNr6dYYDZDRkMZP2ncVF54Zx8U1zZiqujRfkhizX6YZx8UN0wzj4qlNFuTuxSrJZphkOz2b0/zyzj4rENZdfsivRGkej2/BKszzwy6M8+O5HnlnHxUw9+okaYQszzyzj4oXUyZDnkgAkkAQATMDOBuTA1OQESFjbqC1OQVRZFdRCcUKFBrUt1K1KqQaWqKFOVEgGwnMahOYgJ7HXLHbC04OacnDjxGYOxSWy2XgGMFym3ENmSTte87Xe5QMzCaudLj9i3kDG59SbdT27epIFV4mHoht1F1OQtUQbdRdTkJQG3UXU5CUBt1SGu+5cvG5N67OE701CULG3UXU5CUBjmoa1OfkkalAQDA9iddSDI9iesx1fzYr2GhuHai6l2dqVIb9Qxt1CchbJYy8m61TmgLs6xkx0YfPV0Y8VFVoANkVGE4c0B847MWx4oButRrUtSztDZFRjjhzRfnxbHilq2drRIqMccMAHz4tAQDL6L6krWdrQCKjHY5APkccWhLWs7WxFRjsYwDxHEy0KAY1yW8pH0A2IqMdJ2B+HEy0YJalBoIiox0nEgPw4mW+5UERcorytPs4BAFRhnMgPhvXLZ7pUT7O0OA1rCDm4B8N65bPcEBFeStepHWdocBrGEH1ofA65bPcEvk7b0axkR0ofA4Hmz4IBKb8Qm6xTMoC+BrGRneh8dXRmexILO29GsZETeh8dXRmexY/UXYYx+fUU2+pqVAXiNYyLvSh8Hq5s+Ca2ztvEaxgAydz4PVzZ7wiXeYeiI9YjWKRlnaXEGowAZEh8O6obPehlnBJBqMEZE34d1Q2e9bIR6xGsUlOzgkzUY2DgTf53EQ04daKVAGZqMbBgSH48RDTh1oCPWI1ikpUGmZqMbB238eIhpwRSoAgk1GNxyN+TxwaUBHrEaxSU6AIk1GNO4358GkIZQBbJqMBx5pD58Gx4oCPWI1ikbQBbOsYD7MPnqwbHigUBdnWMmOjD56ujE9qAic9AepHUBcvaxk+zD56ujE9qNQ0MvaxhMTdh89XRjxQEbXYHsT76U0AGEiownDmgPkcMWx4qSpQAbIqMcfZF6fFseKxHVlexDfw7Ut5SVaAa0EVGOxyAdOXFoCWrQDQIqMdjkL+HHFowSG4ZWLykVk2Nn19Luq/3ELZBijcnSo3FQAlCbKJQEiVMlEoCRqVMBSygHFQqSVFKAVOamSlaUBMzMJqKZxCbKwvF7F2JGbeopqGHPqKbeReJ+weg9CZKJWyD0JkolAPQmSiUA9CZKJQD0JkolAK9DU1xQ1yAc3I9ieomnA9ifKzHV/NivYXZ2pUycO1LKkN+oYxwxQkJQtkJFE5CEAiVIhAOQhCAc1OQhAIVEhCAErUIQElLMJqELC8Q2HM29RTUIVXifsXYEIQtEBCEIAQhCAEIQgBCEIBCgIQgBuR7E9KhZjq/mxXsNGXb8E5CFIb9QyIoQhbIf/9k="/>
          <p:cNvSpPr>
            <a:spLocks noChangeAspect="1" noChangeArrowheads="1"/>
          </p:cNvSpPr>
          <p:nvPr/>
        </p:nvSpPr>
        <p:spPr bwMode="auto">
          <a:xfrm>
            <a:off x="8435530" y="481249"/>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31" tIns="45715" rIns="91431" bIns="45715" numCol="1" anchor="t" anchorCtr="0" compatLnSpc="1">
            <a:prstTxWarp prst="textNoShape">
              <a:avLst/>
            </a:prstTxWarp>
          </a:bodyPr>
          <a:lstStyle/>
          <a:p>
            <a:endParaRPr lang="he-IL"/>
          </a:p>
        </p:txBody>
      </p:sp>
      <p:sp>
        <p:nvSpPr>
          <p:cNvPr id="6" name="AutoShape 4" descr="data:image/jpg;base64,/9j/4AAQSkZJRgABAQAAAQABAAD/2wCEAAkGBhQQEBIUEhISFRUVFBUUFhcYFxUUGBUZFBUVFBUUFRgYHCYeFxokGRUUHy8gIycpLSwsFR4xNTAqNSYrLCkBCQoKDgwOGg8PFykkHB0sLCwsKSksKSksLCksKSkpLCkpLCksKSksKSwtLCksKSosKSksKSkpLCkpKSkpLCkpKv/AABEIAMIBAwMBIgACEQEDEQH/xAAbAAABBQEBAAAAAAAAAAAAAAAAAQIDBAUGB//EAE4QAAEDAQQFBwcJAwoGAwAAAAEAAhEDBBIhMQUTQVFhBiIycYGRoRQVM0JSscEWIzRTYnKy0fBzdLMkQ1SSk9LT4eLxJWODlKLCBzVE/8QAGAEBAQEBAQAAAAAAAAAAAAAAAAECAwT/xAAwEQACAgAEAwcDAwUAAAAAAAAAAQIRAyExQRITcQQiMlFhgfAUwfFCkdEjM1Kx4f/aAAwDAQACEQMRAD8A9FlEqC+i+gJ5RKgvovoCeUSoL6L6AnlCgvovoCdYmlNIPFQtaboEZbcJlal9ZdvsDnPLm4znw2ICp5fU9t3el8sqe27vS+bX7vEJ3m+p7I7wvPjc61y69bIRi21Pbd3o8uqe27vUnkFT2R3hIdH1MMPELmpdo4lxRVDMYbbU9t3el8sqfWO7ynHR9Q7B3hKNH1Nw7wo/qeFPK1fv5DMZ5bU9t/ek8vqe27vUnm+puHeE3zbU3DvXXD5tvjr0oohttT23d6Ty6p9Y7vT/ADdU3DvCTzdU3DvCq5uV+n/QM8vqe27vVzRmkHmoGuJcDhjsw2Kt5tfu8QrFhsDmvDnYR2zsXcDOWOmn2ei3V4Oe67ezugCTE7clxtHlBanva0WipLiAMYGJhdVyy0a+vRaaYLixxJaMyCIMbyuMoaNrNcDqKpgzF14ntAkLM74Xw6guu0tbJNyvVeA67eEwTExiJn8k06YtomatbAEnqaYJ7CpRWtAM+TOmXnovA55nLr2qN5tLmua6hUN5obN1+ETJ7ZJXhjPtejiv3JmRUuUVqcQBaKkkgdKM96sHSlsh/wA+/mOLTDsyCAbu+JHeqTbDWBYdRU5kYXHYw69jhxVimLQ0EChUm+XTcdtc15b1EtC7Yrx77iXv1GZO7SFtBcNe/Bt7piDngN55rsPslQDTlqLC/wAofEwJcJOUwNsSO9PcbRzos7wCIbzX8zBzZG8w52e9VvI62q1fk9TpXpuv2ZQMgcY6oWIPtFd9LVftuBflLaf6RU70fKa0/wBIqd6r+aa31NX+o78knmmt9TV/qO/Je0pZ+U1p/pFTvQq/mmt9TV/qO/JCA0zyxpQ06uriWiPKXSLxjEQustFgax7mzUN1zmzramN0kT4Lx5p5zPvs/EF7VpL09X9o/wDEVmTo6YcU9RlLQwc0G9Ux/wCbUUNo0e1hiahwn0tRW6OkLrQLuQ3qG0175mIwj3rlxyO3LiVvJm/8z+1qJRZWbTV/tXqw6zODb2zDxUSvGycuJGbK3fV/taiWnY2kgTUxIHpam0wnqSz9Nn3m/iCcTHLic1b+UNOk9zS2o67UfTJFofhccWyZGAwU2jtMU61KrUDakU3sZArvdN4OcCDAjorktPH560/vVb8b1f5H/Q7X+3pfgqLsec7Chq3UadSLQdY+owNY9zyNUYJMuGchR1LTRbMi1iOlieb9463DtUuiXEWSiW56y1x1wxYWi6GkqdINYx5abzpL2mS8lzi7nYySV5sbtMMHx7nu7L2J9pTqUVX+To32sYcmW09p/wARNtLWM1cCt85TNQTUe0iHFkESccN6XkdZ6tKz6usCCxxABIJDcwMN0wB1JdMdKzfu7/4zl1hPiVo8+NhcqTjd15aexmWjStNloq0CHjV3ec6vUDTeYx8DAmYeO5MZpqkXFuIA9Y2ipdd903Z8Fg8ov/sLV10v4FFVLy6HA6gacpS/pC6Jk2ipDvum7iq2j+VNKtXp0QyqDUqNphxtDyOcYkCMVztV3Nd1H3KnyZP/ABCxfvNL8QQHpFjeypVeyKwuUqlUnWvMimASAJzMp5NOASy2gGNp2/8AUVbQv0mv+62n8LFZtekKlKtTc0U4bTF2+4s5zsObDSb2W7AnesttHbDw+N1aXV0FN1N2TLYe0/4ikNBmqqvi0jVBhIe5zC4PddF0hxUNHStaq+g97KcuABc17nmLt66RcgHIwTtwwOOrpP6Pa/2dH+KopWXFweW2m0+jsw9IWxlGnrCH9NtODXe3pNe6Zg+x4qrT01Tc29iM+abTUDsOF2PFV+Vv0Rv7zS/h1lzwcto4M6lum6ZZexGBN02mpew2RdjxUVflDSZTvkO+55TUv5xldjxXN3lW0i75s9Y96A7Tk9pmnbK9Oi0PaXh5xrvcRcYX4gDhvWlRLHtDhTt0EAjpZH/qrjP/AIyP/FbP92t/BevR9Fegpfs2+4LLdG4xsztWz6u2/wDl/iodSZq6zrtqGqovrEPc9t4Mza0h5xW2qelPo9s/cq/uUUjTikjmamm6TWgi86YwbaKhInfgE6vpqk0Ai87GIbaKhI4mQMFybXYDqS3ls5HX+dKXtj/uav8AdQuQlCALVoJlMjnOwqNHiD8V6dpL01X9o/8AEV5va6ziBJnnNPbIXUWvlZU1rwaVAzVqgnVVpN079ZHbkVHFy0NRmoamuhc+OV9S7Oqs/Qvehr+1dy1vhmnfK2pj81Z8CwehresDP87j8FnlM19RE6N1pcW3Tl1blEsJvK2pIGqs+Lnj0Nf1R+18dqb8rql2dVZ+he9DXzvR9b4ZpymPqIm+pLP02feb7wuePKx+PzVnzpj0Nf1hJ/nf9k+ycq6hqMGqodNw9FWHRgjE1YHXtTlMfURMvTGiKZdXcS+Taqs/1nrKo2R1MOFG0V6YcQXBri0OjKYzzXU0LMKxrX59NUdhhjedPvXPW3mF8eqTHYtHM39C8paFCz02V6lpc+m+s69q9beFQiJcXDIBWn8qrIDhUtjQcYFCBzhPt8VxdZ7i12DcsTeP91b7NN2MMp3xUa4U6bXfye8JaxrTzrwnEblmUIzyas1bW5u2XlhZBzWm04Y/R/8AWodJAWp1E0a9qotp0iwkXqJcTUL5hrscCs6zaTstVtRtEOc803Bs0QxoJIxL7xu5ble0dWJF1zQLobEGZBnHECMk0dF1VkDOStFznOfVrPccS5xJJIAAJJxOACVnJWgSBfqYkDvWpT29RS0Ok37w96ym+J+xNihV5C0iyQ92NN7xicmjHYuUp8mmgscyo9rgBUa4EgtjaCMiu9qWt5BF8xBb2HAgLm9K09UWhrnYtOZGw5ZLpZkXQFZ1nrPqWi0Wmqx9mqtzdVLTUDQHXScwAVo2/T9iqMaHm0mCA0+T4gtAM9PqXOm1uAm8cB4DYpNF6boMpObaBUva0vB1Qqi65jGgSHCMWnDinQps6P5QWCiSWm1SYE+T7hA9fctG1abpV6FenSdaQ+q1jA7V6u5cqXibwcY2rAp6esBcAHPJJwAs4JPDpq7ZrUBUqRTeGvqkjoAND3G6CA7DMYI/Uqz0G1OToeAKtqtNQAyA973AHfBOaX5L0PbqLTQhDM+S9D26ig0lyRomiS178xnwIn3raVfTNYts2BIl497UIYPJqzUrDaqNocahaGvkNF4w+m5ggYTiQuiocrLLSY1t61cxjf8A8+zog9PeuPtVucAMZN4AT27hwVjROk2MfVNpxa6k1rbrdbdLajXYgxsBCjVmlaOp+XVk9q0/9v8A61K/lDZ61OsxnlBNWzvpiaN0C+MCTeK5t/KGwNiTUx2eTSe4PWhUqfOB9Fgu6lgAcDTPMbDiWiQ3Eb04aHFxZWNHJahdHOqfoBNHJqh7dRajHzTB3494BTGrGG276lkil8lqHt1ELUQulmDg7SMG4g85u/2hvWvbLH/KH5fSLR6to393w3LHq+r99v4guntzm+Uvxb9JtI9JV2HdEdmQ2LphnLF2MMWPmDL0B9W0/Wnt+PYn+SYuy6dD1bR7J/XvVptQasc5v0cn0tb60j2fHNPLxLsW9Oz/AM7W2tP2f99q7UeeynTsnPbl6Sr6to9kfrduUfknM2eg9m0/Wd/x7Fo0ni+3Fvpaw9LW2N3Rj1bNijFRur6Tfo8+lrfW77s9uaULK77JiculQ9W0ez+uG9S6Psfz1PL01X1a+5u/Dvw3Kw97Zdi3pWb+drbWdX++1TaNcDXpiW+mrD0lU5BuwiD1ZDYpRU8y1YMH1/2tT8bkVbIxwN5jTMzhnKdZh85aP29X+I5PXlZ7kc7pFjWNADW9N4bv5pwkndKZZw40ji3PHm9fHgrWkLPeY9wJlr3ydwLsh71Rs9G9TMOeIIydAI398rpgvMxjLI3dDUg1jZDcXHAAAvOyeA/3Vmg46ypJBMU+odPAKvoZsABpJM9JxvQCJ7Tn3YqazRrKkZQzHf08f81wl/dfzzOkPAXqb8+oqu+1ua9jWNDnnFokNkgEtEneR4YKant6ioalsfSIfTi8MRLQ4TBEwduJ7ypDxytfKMzTcVTr8mNorSNSsKxc8G4y/wA1jmAOLroY69vyBzEGQr1jtLK0Xiw7paTHguefbKtNtRlNtNusqiq54YNZea68267YAZgRGJ3q9oak6cc5/wA16MSUZO4qjlhxlHxSs2rfo5hpVLurBuOg3SNh2wuXoMuFsgGIF3fvJkLrK/Qd913uK57SNiIuvBmQy9ubzR74/Nc4umdmrix9Ft2sHG4MdjdhwmT1rWruwZGDdYyN7jeGPV71g6m8Gvc9xblA5oEdWe/Fbbql4MJxdfZJyA54wHXmuuKtGjng60zQvovpqVcTYt9Q2ureDKQa0lzj0jdbJAuCdhJHh3Spj7RUpw+k4tcJgiMJEZEEbVU62Myi2snRyujrJrxXvkzTZf8ARsZcqFxYxpEy4F0iMxBWXZauJa52AMOwMk5R3rUttorMZUY0ta2tWbUqEMYHueDfDg8C8DeAOEeKiboV73BwEvMkg/jJ3z71vEmpO0q/BnDhKK70r/JZbRa5guNa26OdgAT1fmtWyaQDqbqZIDmsJcZ5zgZgcN3V1rApvLL2JEYOO2cjE4TsV+zWUMHMm6cb2TgYxLjsPvW7WIqWqJTw3ex0VB3zTOofhCRrsVBY7W0sDZxGWy8AAJG48NimbmvLBONp+Z3k080T3kJELdkOFqDo/fZ+ILv7ZyetJrvcKbrpr13zr/VeeaYu/wDjsXCauZBVY6JYcSF0jKjlKPEdyOTFruxq3Tqi36R62sLom5u9bsTvkzaud827pUSP5RsaDe9TDq9bguD8zM3IOh2blrmMzykd6zk1ag4HVui/Ud9I2OENwuY47NiYOS9ruRq3Tqbv0j1r8xNzd63ZC4PzOzd7keZ2bvcnMY5SPQHcmrVJ+bd0qJ9PsY2Hephjs9bgpLByctLarC6m6BVqOPz84ODbuF0TkcNnFeeDQzNy1ND8l2PN9w5oOHEj4BOYxykdFRbFW0ft6v8AEclUlKgGiAmQuR2KNy8x4ORc8Ae0ZPgsnRj4c9pgktOeIBGIC2bOOnGd98n2ReWM75u0YdG/I+1ezPirDJoTVmvo2tJAMkZXQBiQZA7j4KxQJ1lSTjDMsh0sFQsb7lTOIdukxi0wNuYWjZqJEuIi9GG0ATmdrjJlTEVYl+i+5MN9wtUzn1FRuEqSmM+opkLnHxv2NvRFOpo1pKnoWcNyUsIhdDIyv0Hfdd7iqmrD6QaZuloAG1xIGPVOOO5XKjJaRvBHeFWsxJAHrABrp9SBl4dueSm5paGNYnlj303ReJ6w1wyjrCuWeqTg5zsxlneHQPfh3KLTNliKjZiQCdrjsP6zwSMdeuuA6WDgMwdv5rvB8S4WcJ918SNiz2gmWuweMx17RwU0qkGXmjGHNOBEEl8Z9RwJH5KzZ3lzZIgyQdolpIMcMFx0dHbVWiSUIhEIQr2mxNeCMjmDuIxB71HZiLpzbBipvLhgWjh8CAFchVLQ0seHgSDDXY4A5Nf43T2KMq8itbdHCo0mAHiLo2R9r89mSxm1nUal3HEkPByMCQOzhkulaIa/Hded25D9YdarW+wCo6kDzTzrseqLpz3yVmDqT6/ZGpK0UmugXmyWz2tPwPFaVjtN6Jz37D+R4LFc19EwRty2OCta0EAs6IzG0HeeO4r0xksRep5mnhv0N4JVl09JugdE8SSD2gbULPLl5GuZHzGU9As9p3h+SkboFm9/ePySaM0m1xLHPbeAnExI/PgtNmOSw1WptNMzvMNPe/vH5I8xU97+8fktO6kLVCmX5kp/a7x+SPMtP7XetEtSXVLKUm6Ep/a71fYwNAAwAwCVrU66rZBpUCsXVDdQFBriLwLHkXnHAA3pMjGcllaZJD2uuPkiCbuUHIY8V0d1UdMUJpz7JB78D8FDVldtpJLSMLzQcgMY2nrC2GPkA7wD34rnW1YptM4tJHxC29HVg9mGwkeMjwXfEzSZwhk2i5T29RTFJTbn1FMuryx8b9js9EIhLdRdXQgigtFnvYjBw7nD2Xbx7lYuouoChWDntINI4iM2Q0HaMcSsaxucx7qTmloO0kdIZEwdvxXUXVkacseVQbMD8D8FYunYlmqGWSuWnAY4NOU54ROHDuWlY6Za2CI5zjGcS4kT3rENQv5zcMOd15GPDFamj9Ih5uOcL4ExtI3wuuJH9SOUJV3WXkJYRdXE6jXBNdTDgQciCD2pz24Ia1AUaTXtaRdvXYDTLQODiN8frEqVjHF7CWQBJJJBJJbGxWmt5ruz3p91co6y6/ZHRyyRXtdlbUpw4bTB2jAZLnalJ9B/x2OG5dSW83tPuCp2mxCoAHdh3K4Tq+pmSMfXUztcOETHahWzyddseO4oXo5jOPLRWsuiGuc1oEMAD8RieJXVWazta0EiGjBoHrcBw4os1mAF5/R2D2uA4Iq1C4yewbBwC5Tm5ujpGKiFSltbi3xHAqIqSk+Dh1EbCNxTqtERIy8QdxWc1kzTKpQn3EXEogNSpWtTrq1QGKBWS1Q3UogxQ21hdSeBnH+as3U5jEBydnr3XYgm8IgCSeCmsGkXUny5nNOBaMX8HRlhjK1bVoO84GngScRs4kfkrVg0GL7nvIMRziMo954LpzY1wyMODu0WrG01GkgHoziIichjtTFadUnAYNAMD/2O8pIFT734uv7XvXli+830Oz0RWQnliLi7UYGIT7iLiUBiitNnFRpadv6BVi4i4qDk61nqUXbpwvRIjKRs70tDRTXua0Yg8+TMnHb+uC6p9MEEESCpaFlEScGtw/0tWuY4oxy02R2Syta0TgxuAG0/ZCWpSwvNy272ncfzTqz7x3AYAbAFVtGkNTBuudMiAAeuQTkuLtZs3KcYq3otxz8kNVOrplh6NKtviBh2zkrtB15oOIkAwc8d6qkpaHOGNCbqLsRvRd2e9SJrW4O7PepbqzBZy6/ZHZ6IiPR7VG1WLvN7T7kasJhrXqJDUJ4ahdKMklWqXGT3bhuCyLXpptOq2mQCDdBM9AmemOqCN+O5SaZtT6dO8wA4gOzwBwkdsCdkzsTdEaJ1LecQ52/YAJiJ24uM/aIyVqskX1NEBWLO26LzujlHtcOrim06Qi87LZvcdw4cUytVLjJ6gNgG4LD72SLpmRFIiEQtEHtSprQlhUgqgU0KCEAqcxMhT2ahekkw0Zn4DijdDUls1K8ZyAzP6zKStWnACGjIfE8UpqyQBg0ZD4nisnSulW0GzgXYG7MYExPV+uK4rOefl/J02yL1CuHTdcDhOBnA7fA9yUBZmgdGFhdUc5157SXCA2SZ5zmxLSRBu7Dezla9Kje2wBmdg/W5VVxSv0JskiQC+CdrRidhHHj71Apa1WRdbg0d5O88VDC3GzLFQkhELRBUJIUtChexJhozO7/NG61CzClTnEyGjM/BLWqXshAGAH62pK9W9AAhoyHxPFUbdXLAC1pJLgMDETtKxV5sk5cKJDXh5a4RGIMiCInsg4JaVa8TAMDI7+pMpUy+A8mBjd3wMz+SuUaIOJwaMz8BxXmnGbxFK8l/roefCxMTEldVEWgI5xJDQceP2RvUN6SSBHDdwTrTVvRsAyG7/NMYvUluz1ZaIRuTuxSqJowd2KSFmHil1+yK9EB6Pb8EqQjm9vwRCYe/USFCVIAhdDIl1TUaQi87o7N7uAVTXhgLqoLWgxtl5zhm8RBvDCFVq6ea449QAmANwWL4ska0zZp1apcZ7ANgG4KMrN88s4+KDplnHxWllkTUvoWb55Zx8UeeWcfFAarUqy26ZZx8UvnlnHxVsGmoFTOmWcfFQ+d2cfFCGkrVV8gXcGDIbjtvceKw/O7OPipKGm2g7wcxjB8FlrcqNRmYVOto5rqrKnrNkHbeaQRB6pMHid6U6QYLr2yWExOMg53Xbj70lktYqXj0WtEvcZho+JOwbVzvvN+n8mqyo0LPSvTjAAxO5FatODcGjvPE8Vnv0+w81oIaAYGMn7TuKr+eGcfFI5ybfoHokjTQszzwzj4o88M4+K7GDTQszzwzj4o88M4+KA01YsrTUIpAgTLgTk2BiTv6s1ieeGcfFV7VpciHU3FrhhIBJg5wNp68MFGbik3TdGnpGrqKgbfa8HHmiC1uAD3iSA0nAGcd2akdQBzxw25YjHwK52lpJsupsL2tc+XOLQ8u2Go4uEkkZxkcsyt2jUxumA1rQ4vxuXcg4HaDs7lHkrlr5DGwsJ4n9O3Fbvd9NvjLFNgBbsEXZ3YYeAUtWrMAYNGQ+J4rNr6dYYDZDRkMZP2ncVF54Zx8U1zZiqujRfkhizX6YZx8UN0wzj4qlNFuTuxSrJZphkOz2b0/zyzj4rENZdfsivRGkej2/BKszzwy6M8+O5HnlnHxUw9+okaYQszzyzj4oXUyZDnkgAkkAQATMDOBuTA1OQESFjbqC1OQVRZFdRCcUKFBrUt1K1KqQaWqKFOVEgGwnMahOYgJ7HXLHbC04OacnDjxGYOxSWy2XgGMFym3ENmSTte87Xe5QMzCaudLj9i3kDG59SbdT27epIFV4mHoht1F1OQtUQbdRdTkJQG3UXU5CUBt1SGu+5cvG5N67OE701CULG3UXU5CUBjmoa1OfkkalAQDA9iddSDI9iesx1fzYr2GhuHai6l2dqVIb9Qxt1CchbJYy8m61TmgLs6xkx0YfPV0Y8VFVoANkVGE4c0B847MWx4oButRrUtSztDZFRjjhzRfnxbHilq2drRIqMccMAHz4tAQDL6L6krWdrQCKjHY5APkccWhLWs7WxFRjsYwDxHEy0KAY1yW8pH0A2IqMdJ2B+HEy0YJalBoIiox0nEgPw4mW+5UERcorytPs4BAFRhnMgPhvXLZ7pUT7O0OA1rCDm4B8N65bPcEBFeStepHWdocBrGEH1ofA65bPcEvk7b0axkR0ofA4Hmz4IBKb8Qm6xTMoC+BrGRneh8dXRmexILO29GsZETeh8dXRmexY/UXYYx+fUU2+pqVAXiNYyLvSh8Hq5s+Ca2ztvEaxgAydz4PVzZ7wiXeYeiI9YjWKRlnaXEGowAZEh8O6obPehlnBJBqMEZE34d1Q2e9bIR6xGsUlOzgkzUY2DgTf53EQ04daKVAGZqMbBgSH48RDTh1oCPWI1ikpUGmZqMbB238eIhpwRSoAgk1GNxyN+TxwaUBHrEaxSU6AIk1GNO4358GkIZQBbJqMBx5pD58Gx4oCPWI1ikbQBbOsYD7MPnqwbHigUBdnWMmOjD56ujE9qAic9AepHUBcvaxk+zD56ujE9qNQ0MvaxhMTdh89XRjxQEbXYHsT76U0AGEiownDmgPkcMWx4qSpQAbIqMcfZF6fFseKxHVlexDfw7Ut5SVaAa0EVGOxyAdOXFoCWrQDQIqMdjkL+HHFowSG4ZWLykVk2Nn19Luq/3ELZBijcnSo3FQAlCbKJQEiVMlEoCRqVMBSygHFQqSVFKAVOamSlaUBMzMJqKZxCbKwvF7F2JGbeopqGHPqKbeReJ+weg9CZKJWyD0JkolAPQmSiUA9CZKJQD0JkolAK9DU1xQ1yAc3I9ieomnA9ifKzHV/NivYXZ2pUycO1LKkN+oYxwxQkJQtkJFE5CEAiVIhAOQhCAc1OQhAIVEhCAErUIQElLMJqELC8Q2HM29RTUIVXifsXYEIQtEBCEIAQhCAEIQgBCEIBCgIQgBuR7E9KhZjq/mxXsNGXb8E5CFIb9QyIoQhbIf/9k="/>
          <p:cNvSpPr>
            <a:spLocks noChangeAspect="1" noChangeArrowheads="1"/>
          </p:cNvSpPr>
          <p:nvPr/>
        </p:nvSpPr>
        <p:spPr bwMode="auto">
          <a:xfrm>
            <a:off x="8587930" y="633649"/>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31" tIns="45715" rIns="91431" bIns="45715" numCol="1" anchor="t" anchorCtr="0" compatLnSpc="1">
            <a:prstTxWarp prst="textNoShape">
              <a:avLst/>
            </a:prstTxWarp>
          </a:bodyPr>
          <a:lstStyle/>
          <a:p>
            <a:endParaRPr lang="he-IL"/>
          </a:p>
        </p:txBody>
      </p:sp>
      <p:sp>
        <p:nvSpPr>
          <p:cNvPr id="7" name="AutoShape 6" descr="data:image/jpg;base64,/9j/4AAQSkZJRgABAQAAAQABAAD/2wCEAAkGBhQQEBIUEhISFRUVFBUUFhcYFxUUGBUZFBUVFBUUFRgYHCYeFxokGRUUHy8gIycpLSwsFR4xNTAqNSYrLCkBCQoKDgwOGg8PFykkHB0sLCwsKSksKSksLCksKSkpLCkpLCksKSksKSwtLCksKSosKSksKSkpLCkpKSkpLCkpKv/AABEIAMIBAwMBIgACEQEDEQH/xAAbAAABBQEBAAAAAAAAAAAAAAAAAQIDBAUGB//EAE4QAAEDAQQFBwcJAwoGAwAAAAEAAhEDBBIhMQUTQVFhBiIycYGRoRQVM0JSscEWIzRTYnKy0fBzdLMkQ1SSk9LT4eLxJWODlKLCBzVE/8QAGAEBAQEBAQAAAAAAAAAAAAAAAAECAwT/xAAwEQACAgAEAwcDAwUAAAAAAAAAAQIRAyExQRITcQQiMlFhgfAUwfFCkdEjM1Kx4f/aAAwDAQACEQMRAD8A9FlEqC+i+gJ5RKgvovoCeUSoL6L6AnlCgvovoCdYmlNIPFQtaboEZbcJlal9ZdvsDnPLm4znw2ICp5fU9t3el8sqe27vS+bX7vEJ3m+p7I7wvPjc61y69bIRi21Pbd3o8uqe27vUnkFT2R3hIdH1MMPELmpdo4lxRVDMYbbU9t3el8sqfWO7ynHR9Q7B3hKNH1Nw7wo/qeFPK1fv5DMZ5bU9t/ek8vqe27vUnm+puHeE3zbU3DvXXD5tvjr0oohttT23d6Ty6p9Y7vT/ADdU3DvCTzdU3DvCq5uV+n/QM8vqe27vVzRmkHmoGuJcDhjsw2Kt5tfu8QrFhsDmvDnYR2zsXcDOWOmn2ei3V4Oe67ezugCTE7clxtHlBanva0WipLiAMYGJhdVyy0a+vRaaYLixxJaMyCIMbyuMoaNrNcDqKpgzF14ntAkLM74Xw6guu0tbJNyvVeA67eEwTExiJn8k06YtomatbAEnqaYJ7CpRWtAM+TOmXnovA55nLr2qN5tLmua6hUN5obN1+ETJ7ZJXhjPtejiv3JmRUuUVqcQBaKkkgdKM96sHSlsh/wA+/mOLTDsyCAbu+JHeqTbDWBYdRU5kYXHYw69jhxVimLQ0EChUm+XTcdtc15b1EtC7Yrx77iXv1GZO7SFtBcNe/Bt7piDngN55rsPslQDTlqLC/wAofEwJcJOUwNsSO9PcbRzos7wCIbzX8zBzZG8w52e9VvI62q1fk9TpXpuv2ZQMgcY6oWIPtFd9LVftuBflLaf6RU70fKa0/wBIqd6r+aa31NX+o78knmmt9TV/qO/Je0pZ+U1p/pFTvQq/mmt9TV/qO/JCA0zyxpQ06uriWiPKXSLxjEQustFgax7mzUN1zmzramN0kT4Lx5p5zPvs/EF7VpL09X9o/wDEVmTo6YcU9RlLQwc0G9Ux/wCbUUNo0e1hiahwn0tRW6OkLrQLuQ3qG0175mIwj3rlxyO3LiVvJm/8z+1qJRZWbTV/tXqw6zODb2zDxUSvGycuJGbK3fV/taiWnY2kgTUxIHpam0wnqSz9Nn3m/iCcTHLic1b+UNOk9zS2o67UfTJFofhccWyZGAwU2jtMU61KrUDakU3sZArvdN4OcCDAjorktPH560/vVb8b1f5H/Q7X+3pfgqLsec7Chq3UadSLQdY+owNY9zyNUYJMuGchR1LTRbMi1iOlieb9463DtUuiXEWSiW56y1x1wxYWi6GkqdINYx5abzpL2mS8lzi7nYySV5sbtMMHx7nu7L2J9pTqUVX+To32sYcmW09p/wARNtLWM1cCt85TNQTUe0iHFkESccN6XkdZ6tKz6usCCxxABIJDcwMN0wB1JdMdKzfu7/4zl1hPiVo8+NhcqTjd15aexmWjStNloq0CHjV3ec6vUDTeYx8DAmYeO5MZpqkXFuIA9Y2ipdd903Z8Fg8ov/sLV10v4FFVLy6HA6gacpS/pC6Jk2ipDvum7iq2j+VNKtXp0QyqDUqNphxtDyOcYkCMVztV3Nd1H3KnyZP/ABCxfvNL8QQHpFjeypVeyKwuUqlUnWvMimASAJzMp5NOASy2gGNp2/8AUVbQv0mv+62n8LFZtekKlKtTc0U4bTF2+4s5zsObDSb2W7AnesttHbDw+N1aXV0FN1N2TLYe0/4ikNBmqqvi0jVBhIe5zC4PddF0hxUNHStaq+g97KcuABc17nmLt66RcgHIwTtwwOOrpP6Pa/2dH+KopWXFweW2m0+jsw9IWxlGnrCH9NtODXe3pNe6Zg+x4qrT01Tc29iM+abTUDsOF2PFV+Vv0Rv7zS/h1lzwcto4M6lum6ZZexGBN02mpew2RdjxUVflDSZTvkO+55TUv5xldjxXN3lW0i75s9Y96A7Tk9pmnbK9Oi0PaXh5xrvcRcYX4gDhvWlRLHtDhTt0EAjpZH/qrjP/AIyP/FbP92t/BevR9Fegpfs2+4LLdG4xsztWz6u2/wDl/iodSZq6zrtqGqovrEPc9t4Mza0h5xW2qelPo9s/cq/uUUjTikjmamm6TWgi86YwbaKhInfgE6vpqk0Ai87GIbaKhI4mQMFybXYDqS3ls5HX+dKXtj/uav8AdQuQlCALVoJlMjnOwqNHiD8V6dpL01X9o/8AEV5va6ziBJnnNPbIXUWvlZU1rwaVAzVqgnVVpN079ZHbkVHFy0NRmoamuhc+OV9S7Oqs/Qvehr+1dy1vhmnfK2pj81Z8CwehresDP87j8FnlM19RE6N1pcW3Tl1blEsJvK2pIGqs+Lnj0Nf1R+18dqb8rql2dVZ+he9DXzvR9b4ZpymPqIm+pLP02feb7wuePKx+PzVnzpj0Nf1hJ/nf9k+ycq6hqMGqodNw9FWHRgjE1YHXtTlMfURMvTGiKZdXcS+Taqs/1nrKo2R1MOFG0V6YcQXBri0OjKYzzXU0LMKxrX59NUdhhjedPvXPW3mF8eqTHYtHM39C8paFCz02V6lpc+m+s69q9beFQiJcXDIBWn8qrIDhUtjQcYFCBzhPt8VxdZ7i12DcsTeP91b7NN2MMp3xUa4U6bXfye8JaxrTzrwnEblmUIzyas1bW5u2XlhZBzWm04Y/R/8AWodJAWp1E0a9qotp0iwkXqJcTUL5hrscCs6zaTstVtRtEOc803Bs0QxoJIxL7xu5ble0dWJF1zQLobEGZBnHECMk0dF1VkDOStFznOfVrPccS5xJJIAAJJxOACVnJWgSBfqYkDvWpT29RS0Ok37w96ym+J+xNihV5C0iyQ92NN7xicmjHYuUp8mmgscyo9rgBUa4EgtjaCMiu9qWt5BF8xBb2HAgLm9K09UWhrnYtOZGw5ZLpZkXQFZ1nrPqWi0Wmqx9mqtzdVLTUDQHXScwAVo2/T9iqMaHm0mCA0+T4gtAM9PqXOm1uAm8cB4DYpNF6boMpObaBUva0vB1Qqi65jGgSHCMWnDinQps6P5QWCiSWm1SYE+T7hA9fctG1abpV6FenSdaQ+q1jA7V6u5cqXibwcY2rAp6esBcAHPJJwAs4JPDpq7ZrUBUqRTeGvqkjoAND3G6CA7DMYI/Uqz0G1OToeAKtqtNQAyA973AHfBOaX5L0PbqLTQhDM+S9D26ig0lyRomiS178xnwIn3raVfTNYts2BIl497UIYPJqzUrDaqNocahaGvkNF4w+m5ggYTiQuiocrLLSY1t61cxjf8A8+zog9PeuPtVucAMZN4AT27hwVjROk2MfVNpxa6k1rbrdbdLajXYgxsBCjVmlaOp+XVk9q0/9v8A61K/lDZ61OsxnlBNWzvpiaN0C+MCTeK5t/KGwNiTUx2eTSe4PWhUqfOB9Fgu6lgAcDTPMbDiWiQ3Eb04aHFxZWNHJahdHOqfoBNHJqh7dRajHzTB3494BTGrGG276lkil8lqHt1ELUQulmDg7SMG4g85u/2hvWvbLH/KH5fSLR6to393w3LHq+r99v4guntzm+Uvxb9JtI9JV2HdEdmQ2LphnLF2MMWPmDL0B9W0/Wnt+PYn+SYuy6dD1bR7J/XvVptQasc5v0cn0tb60j2fHNPLxLsW9Oz/AM7W2tP2f99q7UeeynTsnPbl6Sr6to9kfrduUfknM2eg9m0/Wd/x7Fo0ni+3Fvpaw9LW2N3Rj1bNijFRur6Tfo8+lrfW77s9uaULK77JiculQ9W0ez+uG9S6Psfz1PL01X1a+5u/Dvw3Kw97Zdi3pWb+drbWdX++1TaNcDXpiW+mrD0lU5BuwiD1ZDYpRU8y1YMH1/2tT8bkVbIxwN5jTMzhnKdZh85aP29X+I5PXlZ7kc7pFjWNADW9N4bv5pwkndKZZw40ji3PHm9fHgrWkLPeY9wJlr3ydwLsh71Rs9G9TMOeIIydAI398rpgvMxjLI3dDUg1jZDcXHAAAvOyeA/3Vmg46ypJBMU+odPAKvoZsABpJM9JxvQCJ7Tn3YqazRrKkZQzHf08f81wl/dfzzOkPAXqb8+oqu+1ua9jWNDnnFokNkgEtEneR4YKant6ioalsfSIfTi8MRLQ4TBEwduJ7ypDxytfKMzTcVTr8mNorSNSsKxc8G4y/wA1jmAOLroY69vyBzEGQr1jtLK0Xiw7paTHguefbKtNtRlNtNusqiq54YNZea68267YAZgRGJ3q9oak6cc5/wA16MSUZO4qjlhxlHxSs2rfo5hpVLurBuOg3SNh2wuXoMuFsgGIF3fvJkLrK/Qd913uK57SNiIuvBmQy9ubzR74/Nc4umdmrix9Ft2sHG4MdjdhwmT1rWruwZGDdYyN7jeGPV71g6m8Gvc9xblA5oEdWe/Fbbql4MJxdfZJyA54wHXmuuKtGjng60zQvovpqVcTYt9Q2ureDKQa0lzj0jdbJAuCdhJHh3Spj7RUpw+k4tcJgiMJEZEEbVU62Myi2snRyujrJrxXvkzTZf8ARsZcqFxYxpEy4F0iMxBWXZauJa52AMOwMk5R3rUttorMZUY0ta2tWbUqEMYHueDfDg8C8DeAOEeKiboV73BwEvMkg/jJ3z71vEmpO0q/BnDhKK70r/JZbRa5guNa26OdgAT1fmtWyaQDqbqZIDmsJcZ5zgZgcN3V1rApvLL2JEYOO2cjE4TsV+zWUMHMm6cb2TgYxLjsPvW7WIqWqJTw3ex0VB3zTOofhCRrsVBY7W0sDZxGWy8AAJG48NimbmvLBONp+Z3k080T3kJELdkOFqDo/fZ+ILv7ZyetJrvcKbrpr13zr/VeeaYu/wDjsXCauZBVY6JYcSF0jKjlKPEdyOTFruxq3Tqi36R62sLom5u9bsTvkzaud827pUSP5RsaDe9TDq9bguD8zM3IOh2blrmMzykd6zk1ag4HVui/Ud9I2OENwuY47NiYOS9ruRq3Tqbv0j1r8xNzd63ZC4PzOzd7keZ2bvcnMY5SPQHcmrVJ+bd0qJ9PsY2Hephjs9bgpLByctLarC6m6BVqOPz84ODbuF0TkcNnFeeDQzNy1ND8l2PN9w5oOHEj4BOYxykdFRbFW0ft6v8AEclUlKgGiAmQuR2KNy8x4ORc8Ae0ZPgsnRj4c9pgktOeIBGIC2bOOnGd98n2ReWM75u0YdG/I+1ezPirDJoTVmvo2tJAMkZXQBiQZA7j4KxQJ1lSTjDMsh0sFQsb7lTOIdukxi0wNuYWjZqJEuIi9GG0ATmdrjJlTEVYl+i+5MN9wtUzn1FRuEqSmM+opkLnHxv2NvRFOpo1pKnoWcNyUsIhdDIyv0Hfdd7iqmrD6QaZuloAG1xIGPVOOO5XKjJaRvBHeFWsxJAHrABrp9SBl4dueSm5paGNYnlj303ReJ6w1wyjrCuWeqTg5zsxlneHQPfh3KLTNliKjZiQCdrjsP6zwSMdeuuA6WDgMwdv5rvB8S4WcJ918SNiz2gmWuweMx17RwU0qkGXmjGHNOBEEl8Z9RwJH5KzZ3lzZIgyQdolpIMcMFx0dHbVWiSUIhEIQr2mxNeCMjmDuIxB71HZiLpzbBipvLhgWjh8CAFchVLQ0seHgSDDXY4A5Nf43T2KMq8itbdHCo0mAHiLo2R9r89mSxm1nUal3HEkPByMCQOzhkulaIa/Hded25D9YdarW+wCo6kDzTzrseqLpz3yVmDqT6/ZGpK0UmugXmyWz2tPwPFaVjtN6Jz37D+R4LFc19EwRty2OCta0EAs6IzG0HeeO4r0xksRep5mnhv0N4JVl09JugdE8SSD2gbULPLl5GuZHzGU9As9p3h+SkboFm9/ePySaM0m1xLHPbeAnExI/PgtNmOSw1WptNMzvMNPe/vH5I8xU97+8fktO6kLVCmX5kp/a7x+SPMtP7XetEtSXVLKUm6Ep/a71fYwNAAwAwCVrU66rZBpUCsXVDdQFBriLwLHkXnHAA3pMjGcllaZJD2uuPkiCbuUHIY8V0d1UdMUJpz7JB78D8FDVldtpJLSMLzQcgMY2nrC2GPkA7wD34rnW1YptM4tJHxC29HVg9mGwkeMjwXfEzSZwhk2i5T29RTFJTbn1FMuryx8b9js9EIhLdRdXQgigtFnvYjBw7nD2Xbx7lYuouoChWDntINI4iM2Q0HaMcSsaxucx7qTmloO0kdIZEwdvxXUXVkacseVQbMD8D8FYunYlmqGWSuWnAY4NOU54ROHDuWlY6Za2CI5zjGcS4kT3rENQv5zcMOd15GPDFamj9Ih5uOcL4ExtI3wuuJH9SOUJV3WXkJYRdXE6jXBNdTDgQciCD2pz24Ia1AUaTXtaRdvXYDTLQODiN8frEqVjHF7CWQBJJJBJJbGxWmt5ruz3p91co6y6/ZHRyyRXtdlbUpw4bTB2jAZLnalJ9B/x2OG5dSW83tPuCp2mxCoAHdh3K4Tq+pmSMfXUztcOETHahWzyddseO4oXo5jOPLRWsuiGuc1oEMAD8RieJXVWazta0EiGjBoHrcBw4os1mAF5/R2D2uA4Iq1C4yewbBwC5Tm5ujpGKiFSltbi3xHAqIqSk+Dh1EbCNxTqtERIy8QdxWc1kzTKpQn3EXEogNSpWtTrq1QGKBWS1Q3UogxQ21hdSeBnH+as3U5jEBydnr3XYgm8IgCSeCmsGkXUny5nNOBaMX8HRlhjK1bVoO84GngScRs4kfkrVg0GL7nvIMRziMo954LpzY1wyMODu0WrG01GkgHoziIichjtTFadUnAYNAMD/2O8pIFT734uv7XvXli+830Oz0RWQnliLi7UYGIT7iLiUBiitNnFRpadv6BVi4i4qDk61nqUXbpwvRIjKRs70tDRTXua0Yg8+TMnHb+uC6p9MEEESCpaFlEScGtw/0tWuY4oxy02R2Syta0TgxuAG0/ZCWpSwvNy272ncfzTqz7x3AYAbAFVtGkNTBuudMiAAeuQTkuLtZs3KcYq3otxz8kNVOrplh6NKtviBh2zkrtB15oOIkAwc8d6qkpaHOGNCbqLsRvRd2e9SJrW4O7PepbqzBZy6/ZHZ6IiPR7VG1WLvN7T7kasJhrXqJDUJ4ahdKMklWqXGT3bhuCyLXpptOq2mQCDdBM9AmemOqCN+O5SaZtT6dO8wA4gOzwBwkdsCdkzsTdEaJ1LecQ52/YAJiJ24uM/aIyVqskX1NEBWLO26LzujlHtcOrim06Qi87LZvcdw4cUytVLjJ6gNgG4LD72SLpmRFIiEQtEHtSprQlhUgqgU0KCEAqcxMhT2ahekkw0Zn4DijdDUls1K8ZyAzP6zKStWnACGjIfE8UpqyQBg0ZD4nisnSulW0GzgXYG7MYExPV+uK4rOefl/J02yL1CuHTdcDhOBnA7fA9yUBZmgdGFhdUc5157SXCA2SZ5zmxLSRBu7Dezla9Kje2wBmdg/W5VVxSv0JskiQC+CdrRidhHHj71Apa1WRdbg0d5O88VDC3GzLFQkhELRBUJIUtChexJhozO7/NG61CzClTnEyGjM/BLWqXshAGAH62pK9W9AAhoyHxPFUbdXLAC1pJLgMDETtKxV5sk5cKJDXh5a4RGIMiCInsg4JaVa8TAMDI7+pMpUy+A8mBjd3wMz+SuUaIOJwaMz8BxXmnGbxFK8l/roefCxMTEldVEWgI5xJDQceP2RvUN6SSBHDdwTrTVvRsAyG7/NMYvUluz1ZaIRuTuxSqJowd2KSFmHil1+yK9EB6Pb8EqQjm9vwRCYe/USFCVIAhdDIl1TUaQi87o7N7uAVTXhgLqoLWgxtl5zhm8RBvDCFVq6ea449QAmANwWL4ska0zZp1apcZ7ANgG4KMrN88s4+KDplnHxWllkTUvoWb55Zx8UeeWcfFAarUqy26ZZx8UvnlnHxVsGmoFTOmWcfFQ+d2cfFCGkrVV8gXcGDIbjtvceKw/O7OPipKGm2g7wcxjB8FlrcqNRmYVOto5rqrKnrNkHbeaQRB6pMHid6U6QYLr2yWExOMg53Xbj70lktYqXj0WtEvcZho+JOwbVzvvN+n8mqyo0LPSvTjAAxO5FatODcGjvPE8Vnv0+w81oIaAYGMn7TuKr+eGcfFI5ybfoHokjTQszzwzj4o88M4+K7GDTQszzwzj4o88M4+KA01YsrTUIpAgTLgTk2BiTv6s1ieeGcfFV7VpciHU3FrhhIBJg5wNp68MFGbik3TdGnpGrqKgbfa8HHmiC1uAD3iSA0nAGcd2akdQBzxw25YjHwK52lpJsupsL2tc+XOLQ8u2Go4uEkkZxkcsyt2jUxumA1rQ4vxuXcg4HaDs7lHkrlr5DGwsJ4n9O3Fbvd9NvjLFNgBbsEXZ3YYeAUtWrMAYNGQ+J4rNr6dYYDZDRkMZP2ncVF54Zx8U1zZiqujRfkhizX6YZx8UN0wzj4qlNFuTuxSrJZphkOz2b0/zyzj4rENZdfsivRGkej2/BKszzwy6M8+O5HnlnHxUw9+okaYQszzyzj4oXUyZDnkgAkkAQATMDOBuTA1OQESFjbqC1OQVRZFdRCcUKFBrUt1K1KqQaWqKFOVEgGwnMahOYgJ7HXLHbC04OacnDjxGYOxSWy2XgGMFym3ENmSTte87Xe5QMzCaudLj9i3kDG59SbdT27epIFV4mHoht1F1OQtUQbdRdTkJQG3UXU5CUBt1SGu+5cvG5N67OE701CULG3UXU5CUBjmoa1OfkkalAQDA9iddSDI9iesx1fzYr2GhuHai6l2dqVIb9Qxt1CchbJYy8m61TmgLs6xkx0YfPV0Y8VFVoANkVGE4c0B847MWx4oButRrUtSztDZFRjjhzRfnxbHilq2drRIqMccMAHz4tAQDL6L6krWdrQCKjHY5APkccWhLWs7WxFRjsYwDxHEy0KAY1yW8pH0A2IqMdJ2B+HEy0YJalBoIiox0nEgPw4mW+5UERcorytPs4BAFRhnMgPhvXLZ7pUT7O0OA1rCDm4B8N65bPcEBFeStepHWdocBrGEH1ofA65bPcEvk7b0axkR0ofA4Hmz4IBKb8Qm6xTMoC+BrGRneh8dXRmexILO29GsZETeh8dXRmexY/UXYYx+fUU2+pqVAXiNYyLvSh8Hq5s+Ca2ztvEaxgAydz4PVzZ7wiXeYeiI9YjWKRlnaXEGowAZEh8O6obPehlnBJBqMEZE34d1Q2e9bIR6xGsUlOzgkzUY2DgTf53EQ04daKVAGZqMbBgSH48RDTh1oCPWI1ikpUGmZqMbB238eIhpwRSoAgk1GNxyN+TxwaUBHrEaxSU6AIk1GNO4358GkIZQBbJqMBx5pD58Gx4oCPWI1ikbQBbOsYD7MPnqwbHigUBdnWMmOjD56ujE9qAic9AepHUBcvaxk+zD56ujE9qNQ0MvaxhMTdh89XRjxQEbXYHsT76U0AGEiownDmgPkcMWx4qSpQAbIqMcfZF6fFseKxHVlexDfw7Ut5SVaAa0EVGOxyAdOXFoCWrQDQIqMdjkL+HHFowSG4ZWLykVk2Nn19Luq/3ELZBijcnSo3FQAlCbKJQEiVMlEoCRqVMBSygHFQqSVFKAVOamSlaUBMzMJqKZxCbKwvF7F2JGbeopqGHPqKbeReJ+weg9CZKJWyD0JkolAPQmSiUA9CZKJQD0JkolAK9DU1xQ1yAc3I9ieomnA9ifKzHV/NivYXZ2pUycO1LKkN+oYxwxQkJQtkJFE5CEAiVIhAOQhCAc1OQhAIVEhCAErUIQElLMJqELC8Q2HM29RTUIVXifsXYEIQtEBCEIAQhCAEIQgBCEIBCgIQgBuR7E9KhZjq/mxXsNGXb8E5CFIb9QyIoQhbIf/9k="/>
          <p:cNvSpPr>
            <a:spLocks noChangeAspect="1" noChangeArrowheads="1"/>
          </p:cNvSpPr>
          <p:nvPr/>
        </p:nvSpPr>
        <p:spPr bwMode="auto">
          <a:xfrm>
            <a:off x="8740330" y="786049"/>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31" tIns="45715" rIns="91431" bIns="45715" numCol="1" anchor="t" anchorCtr="0" compatLnSpc="1">
            <a:prstTxWarp prst="textNoShape">
              <a:avLst/>
            </a:prstTxWarp>
          </a:bodyPr>
          <a:lstStyle/>
          <a:p>
            <a:endParaRPr lang="he-IL"/>
          </a:p>
        </p:txBody>
      </p:sp>
      <p:pic>
        <p:nvPicPr>
          <p:cNvPr id="8" name="Picture 10"/>
          <p:cNvPicPr>
            <a:picLocks noChangeAspect="1" noChangeArrowheads="1"/>
          </p:cNvPicPr>
          <p:nvPr/>
        </p:nvPicPr>
        <p:blipFill>
          <a:blip r:embed="rId2" cstate="screen">
            <a:extLst>
              <a:ext uri="{28A0092B-C50C-407E-A947-70E740481C1C}">
                <a14:useLocalDpi xmlns="" xmlns:a14="http://schemas.microsoft.com/office/drawing/2010/main" val="0"/>
              </a:ext>
            </a:extLst>
          </a:blip>
          <a:srcRect/>
          <a:stretch>
            <a:fillRect/>
          </a:stretch>
        </p:blipFill>
        <p:spPr bwMode="auto">
          <a:xfrm>
            <a:off x="1191333" y="1021892"/>
            <a:ext cx="6540068" cy="5660132"/>
          </a:xfrm>
          <a:prstGeom prst="rect">
            <a:avLst/>
          </a:prstGeom>
          <a:noFill/>
          <a:ln>
            <a:noFill/>
          </a:ln>
          <a:effectLst>
            <a:outerShdw dist="35921" dir="2700000" algn="ctr" rotWithShape="0">
              <a:schemeClr val="bg2"/>
            </a:outerShdw>
          </a:effectLst>
          <a:scene3d>
            <a:camera prst="isometricTopUp"/>
            <a:lightRig rig="threePt" dir="t"/>
          </a:scene3d>
          <a:sp3d>
            <a:bevelT w="476250" prst="coolSlant"/>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1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419805" y="2029219"/>
            <a:ext cx="276225" cy="1047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1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153905" y="3337016"/>
            <a:ext cx="276225" cy="1047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1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633879" y="2684123"/>
            <a:ext cx="276225" cy="1047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Oval 11"/>
          <p:cNvSpPr/>
          <p:nvPr/>
        </p:nvSpPr>
        <p:spPr>
          <a:xfrm>
            <a:off x="1941197" y="2806802"/>
            <a:ext cx="2680855" cy="2145592"/>
          </a:xfrm>
          <a:prstGeom prst="ellipse">
            <a:avLst/>
          </a:prstGeom>
          <a:solidFill>
            <a:srgbClr val="F294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he-IL"/>
          </a:p>
        </p:txBody>
      </p:sp>
      <p:sp>
        <p:nvSpPr>
          <p:cNvPr id="13" name="Oval 12"/>
          <p:cNvSpPr/>
          <p:nvPr/>
        </p:nvSpPr>
        <p:spPr>
          <a:xfrm>
            <a:off x="4461368" y="2148125"/>
            <a:ext cx="2680855" cy="2145592"/>
          </a:xfrm>
          <a:prstGeom prst="ellipse">
            <a:avLst/>
          </a:prstGeom>
          <a:solidFill>
            <a:srgbClr val="F294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he-IL"/>
          </a:p>
        </p:txBody>
      </p:sp>
      <p:sp>
        <p:nvSpPr>
          <p:cNvPr id="14" name="Oval 13"/>
          <p:cNvSpPr/>
          <p:nvPr/>
        </p:nvSpPr>
        <p:spPr>
          <a:xfrm>
            <a:off x="3205871" y="1586281"/>
            <a:ext cx="2680855" cy="2145592"/>
          </a:xfrm>
          <a:prstGeom prst="ellipse">
            <a:avLst/>
          </a:prstGeom>
          <a:solidFill>
            <a:srgbClr val="F294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he-IL"/>
          </a:p>
        </p:txBody>
      </p:sp>
    </p:spTree>
    <p:extLst>
      <p:ext uri="{BB962C8B-B14F-4D97-AF65-F5344CB8AC3E}">
        <p14:creationId xmlns="" xmlns:p14="http://schemas.microsoft.com/office/powerpoint/2010/main" val="41437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2000"/>
                                        <p:tgtEl>
                                          <p:spTgt spid="14"/>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Architecture</a:t>
            </a:r>
            <a:endParaRPr lang="he-IL" dirty="0"/>
          </a:p>
        </p:txBody>
      </p:sp>
      <p:sp>
        <p:nvSpPr>
          <p:cNvPr id="28" name="Oval 27"/>
          <p:cNvSpPr/>
          <p:nvPr/>
        </p:nvSpPr>
        <p:spPr>
          <a:xfrm>
            <a:off x="2004060" y="2895599"/>
            <a:ext cx="5135880" cy="1873827"/>
          </a:xfrm>
          <a:prstGeom prst="ellipse">
            <a:avLst/>
          </a:prstGeom>
          <a:noFill/>
          <a:ln w="76200" cap="rnd"/>
          <a:scene3d>
            <a:camera prst="orthographicFront"/>
            <a:lightRig rig="threePt" dir="t"/>
          </a:scene3d>
          <a:sp3d>
            <a:bevelT w="25400"/>
          </a:sp3d>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nchorCtr="0">
            <a:noAutofit/>
          </a:bodyPr>
          <a:lstStyle>
            <a:defPPr>
              <a:defRPr lang="en-US"/>
            </a:defPPr>
            <a:lvl1pPr marL="0" algn="l" defTabSz="914218" rtl="0" eaLnBrk="1" latinLnBrk="0" hangingPunct="1">
              <a:defRPr sz="1800" kern="1200">
                <a:solidFill>
                  <a:schemeClr val="lt1"/>
                </a:solidFill>
                <a:latin typeface="+mn-lt"/>
                <a:ea typeface="+mn-ea"/>
                <a:cs typeface="+mn-cs"/>
              </a:defRPr>
            </a:lvl1pPr>
            <a:lvl2pPr marL="457108" algn="l" defTabSz="914218" rtl="0" eaLnBrk="1" latinLnBrk="0" hangingPunct="1">
              <a:defRPr sz="1800" kern="1200">
                <a:solidFill>
                  <a:schemeClr val="lt1"/>
                </a:solidFill>
                <a:latin typeface="+mn-lt"/>
                <a:ea typeface="+mn-ea"/>
                <a:cs typeface="+mn-cs"/>
              </a:defRPr>
            </a:lvl2pPr>
            <a:lvl3pPr marL="914218" algn="l" defTabSz="914218" rtl="0" eaLnBrk="1" latinLnBrk="0" hangingPunct="1">
              <a:defRPr sz="1800" kern="1200">
                <a:solidFill>
                  <a:schemeClr val="lt1"/>
                </a:solidFill>
                <a:latin typeface="+mn-lt"/>
                <a:ea typeface="+mn-ea"/>
                <a:cs typeface="+mn-cs"/>
              </a:defRPr>
            </a:lvl3pPr>
            <a:lvl4pPr marL="1371326" algn="l" defTabSz="914218" rtl="0" eaLnBrk="1" latinLnBrk="0" hangingPunct="1">
              <a:defRPr sz="1800" kern="1200">
                <a:solidFill>
                  <a:schemeClr val="lt1"/>
                </a:solidFill>
                <a:latin typeface="+mn-lt"/>
                <a:ea typeface="+mn-ea"/>
                <a:cs typeface="+mn-cs"/>
              </a:defRPr>
            </a:lvl4pPr>
            <a:lvl5pPr marL="1828434" algn="l" defTabSz="914218" rtl="0" eaLnBrk="1" latinLnBrk="0" hangingPunct="1">
              <a:defRPr sz="1800" kern="1200">
                <a:solidFill>
                  <a:schemeClr val="lt1"/>
                </a:solidFill>
                <a:latin typeface="+mn-lt"/>
                <a:ea typeface="+mn-ea"/>
                <a:cs typeface="+mn-cs"/>
              </a:defRPr>
            </a:lvl5pPr>
            <a:lvl6pPr marL="2285542" algn="l" defTabSz="914218" rtl="0" eaLnBrk="1" latinLnBrk="0" hangingPunct="1">
              <a:defRPr sz="1800" kern="1200">
                <a:solidFill>
                  <a:schemeClr val="lt1"/>
                </a:solidFill>
                <a:latin typeface="+mn-lt"/>
                <a:ea typeface="+mn-ea"/>
                <a:cs typeface="+mn-cs"/>
              </a:defRPr>
            </a:lvl6pPr>
            <a:lvl7pPr marL="2742652" algn="l" defTabSz="914218" rtl="0" eaLnBrk="1" latinLnBrk="0" hangingPunct="1">
              <a:defRPr sz="1800" kern="1200">
                <a:solidFill>
                  <a:schemeClr val="lt1"/>
                </a:solidFill>
                <a:latin typeface="+mn-lt"/>
                <a:ea typeface="+mn-ea"/>
                <a:cs typeface="+mn-cs"/>
              </a:defRPr>
            </a:lvl7pPr>
            <a:lvl8pPr marL="3199760" algn="l" defTabSz="914218" rtl="0" eaLnBrk="1" latinLnBrk="0" hangingPunct="1">
              <a:defRPr sz="1800" kern="1200">
                <a:solidFill>
                  <a:schemeClr val="lt1"/>
                </a:solidFill>
                <a:latin typeface="+mn-lt"/>
                <a:ea typeface="+mn-ea"/>
                <a:cs typeface="+mn-cs"/>
              </a:defRPr>
            </a:lvl8pPr>
            <a:lvl9pPr marL="3656868" algn="l" defTabSz="914218" rtl="0" eaLnBrk="1" latinLnBrk="0" hangingPunct="1">
              <a:defRPr sz="1800" kern="1200">
                <a:solidFill>
                  <a:schemeClr val="lt1"/>
                </a:solidFill>
                <a:latin typeface="+mn-lt"/>
                <a:ea typeface="+mn-ea"/>
                <a:cs typeface="+mn-cs"/>
              </a:defRPr>
            </a:lvl9pPr>
          </a:lstStyle>
          <a:p>
            <a:pPr algn="ctr"/>
            <a:endParaRPr lang="en-US" b="1" dirty="0">
              <a:cs typeface="Arial" pitchFamily="34" charset="0"/>
            </a:endParaRPr>
          </a:p>
        </p:txBody>
      </p:sp>
      <p:sp>
        <p:nvSpPr>
          <p:cNvPr id="29" name="Rectangle 28"/>
          <p:cNvSpPr/>
          <p:nvPr/>
        </p:nvSpPr>
        <p:spPr>
          <a:xfrm>
            <a:off x="372990" y="4863873"/>
            <a:ext cx="2555803" cy="1556645"/>
          </a:xfrm>
          <a:prstGeom prst="rect">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b="1"/>
          </a:p>
        </p:txBody>
      </p:sp>
      <p:pic>
        <p:nvPicPr>
          <p:cNvPr id="30" name="Picture 3"/>
          <p:cNvPicPr>
            <a:picLocks noChangeAspect="1" noChangeArrowheads="1"/>
          </p:cNvPicPr>
          <p:nvPr/>
        </p:nvPicPr>
        <p:blipFill>
          <a:blip r:embed="rId2" cstate="screen">
            <a:clrChange>
              <a:clrFrom>
                <a:srgbClr val="FFFFFF"/>
              </a:clrFrom>
              <a:clrTo>
                <a:srgbClr val="FFFFFF">
                  <a:alpha val="0"/>
                </a:srgbClr>
              </a:clrTo>
            </a:clrChange>
          </a:blip>
          <a:srcRect/>
          <a:stretch>
            <a:fillRect/>
          </a:stretch>
        </p:blipFill>
        <p:spPr bwMode="auto">
          <a:xfrm>
            <a:off x="467544" y="5221610"/>
            <a:ext cx="641836" cy="592934"/>
          </a:xfrm>
          <a:prstGeom prst="rect">
            <a:avLst/>
          </a:prstGeom>
          <a:noFill/>
          <a:ln w="9525">
            <a:noFill/>
            <a:miter lim="800000"/>
            <a:headEnd/>
            <a:tailEnd/>
          </a:ln>
        </p:spPr>
      </p:pic>
      <p:sp>
        <p:nvSpPr>
          <p:cNvPr id="31" name="TextBox 30"/>
          <p:cNvSpPr txBox="1"/>
          <p:nvPr/>
        </p:nvSpPr>
        <p:spPr>
          <a:xfrm>
            <a:off x="1189099" y="5890429"/>
            <a:ext cx="708417" cy="400110"/>
          </a:xfrm>
          <a:prstGeom prst="rect">
            <a:avLst/>
          </a:prstGeom>
          <a:noFill/>
        </p:spPr>
        <p:txBody>
          <a:bodyPr wrap="square" lIns="91431" tIns="45715" rIns="91431" bIns="45715" rtlCol="0">
            <a:spAutoFit/>
          </a:bodyPr>
          <a:lstStyle/>
          <a:p>
            <a:pPr algn="ctr"/>
            <a:r>
              <a:rPr lang="en-US" sz="1000" b="1" dirty="0" smtClean="0"/>
              <a:t>NMS Server</a:t>
            </a:r>
            <a:endParaRPr lang="en-US" sz="1000" b="1" dirty="0"/>
          </a:p>
        </p:txBody>
      </p:sp>
      <p:sp>
        <p:nvSpPr>
          <p:cNvPr id="32" name="TextBox 31"/>
          <p:cNvSpPr txBox="1"/>
          <p:nvPr/>
        </p:nvSpPr>
        <p:spPr>
          <a:xfrm>
            <a:off x="395537" y="5876393"/>
            <a:ext cx="708417" cy="415488"/>
          </a:xfrm>
          <a:prstGeom prst="rect">
            <a:avLst/>
          </a:prstGeom>
          <a:noFill/>
        </p:spPr>
        <p:txBody>
          <a:bodyPr wrap="square" lIns="91431" tIns="45715" rIns="91431" bIns="45715" rtlCol="0">
            <a:spAutoFit/>
          </a:bodyPr>
          <a:lstStyle/>
          <a:p>
            <a:pPr algn="ctr"/>
            <a:r>
              <a:rPr lang="en-US" sz="1000" b="1" dirty="0" smtClean="0"/>
              <a:t>NMS</a:t>
            </a:r>
          </a:p>
          <a:p>
            <a:pPr algn="ctr"/>
            <a:r>
              <a:rPr lang="en-US" sz="1000" b="1" dirty="0" smtClean="0"/>
              <a:t>Client</a:t>
            </a:r>
            <a:endParaRPr lang="en-US" sz="1000" b="1" dirty="0"/>
          </a:p>
        </p:txBody>
      </p:sp>
      <p:sp>
        <p:nvSpPr>
          <p:cNvPr id="33" name="TextBox 32"/>
          <p:cNvSpPr txBox="1"/>
          <p:nvPr/>
        </p:nvSpPr>
        <p:spPr>
          <a:xfrm>
            <a:off x="2007845" y="5899269"/>
            <a:ext cx="871028" cy="246221"/>
          </a:xfrm>
          <a:prstGeom prst="rect">
            <a:avLst/>
          </a:prstGeom>
          <a:noFill/>
        </p:spPr>
        <p:txBody>
          <a:bodyPr wrap="square" lIns="91431" tIns="45715" rIns="91431" bIns="45715" rtlCol="0">
            <a:spAutoFit/>
          </a:bodyPr>
          <a:lstStyle/>
          <a:p>
            <a:pPr algn="ctr"/>
            <a:r>
              <a:rPr lang="en-US" sz="1000" b="1" dirty="0" smtClean="0"/>
              <a:t>CCSM Server</a:t>
            </a:r>
          </a:p>
        </p:txBody>
      </p:sp>
      <p:pic>
        <p:nvPicPr>
          <p:cNvPr id="34" name="Picture 4"/>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2123729" y="5168671"/>
            <a:ext cx="467166" cy="631306"/>
          </a:xfrm>
          <a:prstGeom prst="rect">
            <a:avLst/>
          </a:prstGeom>
          <a:noFill/>
          <a:ln w="9525">
            <a:noFill/>
            <a:miter lim="800000"/>
            <a:headEnd/>
            <a:tailEnd/>
          </a:ln>
        </p:spPr>
      </p:pic>
      <p:pic>
        <p:nvPicPr>
          <p:cNvPr id="35" name="Picture 4"/>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1331641" y="5168671"/>
            <a:ext cx="467166" cy="631306"/>
          </a:xfrm>
          <a:prstGeom prst="rect">
            <a:avLst/>
          </a:prstGeom>
          <a:noFill/>
          <a:ln w="9525">
            <a:noFill/>
            <a:miter lim="800000"/>
            <a:headEnd/>
            <a:tailEnd/>
          </a:ln>
        </p:spPr>
      </p:pic>
      <p:sp>
        <p:nvSpPr>
          <p:cNvPr id="36" name="Text Box 24"/>
          <p:cNvSpPr txBox="1">
            <a:spLocks noChangeArrowheads="1"/>
          </p:cNvSpPr>
          <p:nvPr/>
        </p:nvSpPr>
        <p:spPr bwMode="auto">
          <a:xfrm>
            <a:off x="2017047" y="3272528"/>
            <a:ext cx="1796178" cy="261610"/>
          </a:xfrm>
          <a:prstGeom prst="rect">
            <a:avLst/>
          </a:prstGeom>
          <a:noFill/>
          <a:ln w="9525">
            <a:noFill/>
            <a:miter lim="800000"/>
            <a:headEnd/>
            <a:tailEnd/>
          </a:ln>
        </p:spPr>
        <p:txBody>
          <a:bodyPr wrap="square" lIns="91431" tIns="45715" rIns="91431" bIns="45715">
            <a:spAutoFit/>
          </a:bodyPr>
          <a:lstStyle/>
          <a:p>
            <a:pPr algn="ctr"/>
            <a:r>
              <a:rPr lang="en-US" sz="1100" b="1" dirty="0" smtClean="0"/>
              <a:t>Airmux-5000 BST</a:t>
            </a:r>
            <a:endParaRPr lang="en-US" sz="1100" b="1" dirty="0"/>
          </a:p>
        </p:txBody>
      </p:sp>
      <p:sp>
        <p:nvSpPr>
          <p:cNvPr id="37" name="Text Box 24"/>
          <p:cNvSpPr txBox="1">
            <a:spLocks noChangeArrowheads="1"/>
          </p:cNvSpPr>
          <p:nvPr/>
        </p:nvSpPr>
        <p:spPr bwMode="auto">
          <a:xfrm>
            <a:off x="4480559" y="4899440"/>
            <a:ext cx="1394115" cy="261610"/>
          </a:xfrm>
          <a:prstGeom prst="rect">
            <a:avLst/>
          </a:prstGeom>
          <a:noFill/>
          <a:ln w="9525">
            <a:noFill/>
            <a:miter lim="800000"/>
            <a:headEnd/>
            <a:tailEnd/>
          </a:ln>
        </p:spPr>
        <p:txBody>
          <a:bodyPr wrap="square" lIns="91431" tIns="45715" rIns="91431" bIns="45715">
            <a:spAutoFit/>
          </a:bodyPr>
          <a:lstStyle/>
          <a:p>
            <a:pPr algn="ctr"/>
            <a:r>
              <a:rPr lang="en-US" sz="1100" b="1" dirty="0" smtClean="0"/>
              <a:t>Airmux-5000 BST</a:t>
            </a:r>
            <a:endParaRPr lang="en-US" sz="1100" b="1" dirty="0"/>
          </a:p>
        </p:txBody>
      </p:sp>
      <p:sp>
        <p:nvSpPr>
          <p:cNvPr id="38" name="Text Box 24"/>
          <p:cNvSpPr txBox="1">
            <a:spLocks noChangeArrowheads="1"/>
          </p:cNvSpPr>
          <p:nvPr/>
        </p:nvSpPr>
        <p:spPr bwMode="auto">
          <a:xfrm>
            <a:off x="5312912" y="3285506"/>
            <a:ext cx="1796178" cy="261610"/>
          </a:xfrm>
          <a:prstGeom prst="rect">
            <a:avLst/>
          </a:prstGeom>
          <a:noFill/>
          <a:ln w="9525">
            <a:noFill/>
            <a:miter lim="800000"/>
            <a:headEnd/>
            <a:tailEnd/>
          </a:ln>
        </p:spPr>
        <p:txBody>
          <a:bodyPr wrap="square" lIns="91431" tIns="45715" rIns="91431" bIns="45715">
            <a:spAutoFit/>
          </a:bodyPr>
          <a:lstStyle/>
          <a:p>
            <a:pPr algn="ctr"/>
            <a:r>
              <a:rPr lang="en-US" sz="1100" b="1" dirty="0" smtClean="0"/>
              <a:t>Airmux-5000 BST</a:t>
            </a:r>
            <a:endParaRPr lang="en-US" sz="1100" b="1" dirty="0"/>
          </a:p>
        </p:txBody>
      </p:sp>
      <p:pic>
        <p:nvPicPr>
          <p:cNvPr id="15362" name="Picture 2"/>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610586" y="1789785"/>
            <a:ext cx="536575" cy="14874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018214" y="1787810"/>
            <a:ext cx="536575" cy="14874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324496" y="3419574"/>
            <a:ext cx="536575" cy="14874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7" cstate="screen">
            <a:extLst>
              <a:ext uri="{28A0092B-C50C-407E-A947-70E740481C1C}">
                <a14:useLocalDpi xmlns="" xmlns:a14="http://schemas.microsoft.com/office/drawing/2010/main" val="0"/>
              </a:ext>
            </a:extLst>
          </a:blip>
          <a:srcRect/>
          <a:stretch>
            <a:fillRect/>
          </a:stretch>
        </p:blipFill>
        <p:spPr bwMode="auto">
          <a:xfrm>
            <a:off x="395537" y="2676778"/>
            <a:ext cx="1427237" cy="8820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4" name="Picture 7"/>
          <p:cNvPicPr>
            <a:picLocks noChangeAspect="1" noChangeArrowheads="1"/>
          </p:cNvPicPr>
          <p:nvPr/>
        </p:nvPicPr>
        <p:blipFill>
          <a:blip r:embed="rId7" cstate="screen">
            <a:extLst>
              <a:ext uri="{28A0092B-C50C-407E-A947-70E740481C1C}">
                <a14:useLocalDpi xmlns="" xmlns:a14="http://schemas.microsoft.com/office/drawing/2010/main" val="0"/>
              </a:ext>
            </a:extLst>
          </a:blip>
          <a:srcRect/>
          <a:stretch>
            <a:fillRect/>
          </a:stretch>
        </p:blipFill>
        <p:spPr bwMode="auto">
          <a:xfrm>
            <a:off x="7507918" y="1599839"/>
            <a:ext cx="1427237" cy="8820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5" name="Picture 7"/>
          <p:cNvPicPr>
            <a:picLocks noChangeAspect="1" noChangeArrowheads="1"/>
          </p:cNvPicPr>
          <p:nvPr/>
        </p:nvPicPr>
        <p:blipFill>
          <a:blip r:embed="rId7" cstate="screen">
            <a:extLst>
              <a:ext uri="{28A0092B-C50C-407E-A947-70E740481C1C}">
                <a14:useLocalDpi xmlns="" xmlns:a14="http://schemas.microsoft.com/office/drawing/2010/main" val="0"/>
              </a:ext>
            </a:extLst>
          </a:blip>
          <a:srcRect/>
          <a:stretch>
            <a:fillRect/>
          </a:stretch>
        </p:blipFill>
        <p:spPr bwMode="auto">
          <a:xfrm>
            <a:off x="7300100" y="4422837"/>
            <a:ext cx="1427237" cy="8820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40" name="Straight Connector 39"/>
          <p:cNvCxnSpPr/>
          <p:nvPr/>
        </p:nvCxnSpPr>
        <p:spPr>
          <a:xfrm flipH="1">
            <a:off x="1189099" y="2013531"/>
            <a:ext cx="1585275" cy="88206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446347" y="2235743"/>
            <a:ext cx="1419572" cy="230508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446347" y="1714501"/>
            <a:ext cx="1419572" cy="521242"/>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nvGrpSpPr>
          <p:cNvPr id="3" name="Group 53"/>
          <p:cNvGrpSpPr/>
          <p:nvPr/>
        </p:nvGrpSpPr>
        <p:grpSpPr>
          <a:xfrm flipH="1">
            <a:off x="4711848" y="1205350"/>
            <a:ext cx="601064" cy="846901"/>
            <a:chOff x="5336394" y="4022259"/>
            <a:chExt cx="747774" cy="846901"/>
          </a:xfrm>
        </p:grpSpPr>
        <p:pic>
          <p:nvPicPr>
            <p:cNvPr id="55" name="Picture 5"/>
            <p:cNvPicPr>
              <a:picLocks noChangeAspect="1" noChangeArrowheads="1"/>
            </p:cNvPicPr>
            <p:nvPr/>
          </p:nvPicPr>
          <p:blipFill>
            <a:blip r:embed="rId8" cstate="screen"/>
            <a:srcRect/>
            <a:stretch>
              <a:fillRect/>
            </a:stretch>
          </p:blipFill>
          <p:spPr bwMode="auto">
            <a:xfrm flipH="1">
              <a:off x="5619680" y="4077072"/>
              <a:ext cx="173694" cy="575589"/>
            </a:xfrm>
            <a:prstGeom prst="rect">
              <a:avLst/>
            </a:prstGeom>
            <a:noFill/>
            <a:ln w="9525">
              <a:noFill/>
              <a:miter lim="800000"/>
              <a:headEnd/>
              <a:tailEnd/>
            </a:ln>
          </p:spPr>
        </p:pic>
        <p:pic>
          <p:nvPicPr>
            <p:cNvPr id="56" name="Picture 2"/>
            <p:cNvPicPr>
              <a:picLocks noChangeAspect="1" noChangeArrowheads="1"/>
            </p:cNvPicPr>
            <p:nvPr/>
          </p:nvPicPr>
          <p:blipFill>
            <a:blip r:embed="rId9" cstate="screen">
              <a:clrChange>
                <a:clrFrom>
                  <a:srgbClr val="FFFFFF"/>
                </a:clrFrom>
                <a:clrTo>
                  <a:srgbClr val="FFFFFF">
                    <a:alpha val="0"/>
                  </a:srgbClr>
                </a:clrTo>
              </a:clrChange>
            </a:blip>
            <a:srcRect/>
            <a:stretch>
              <a:fillRect/>
            </a:stretch>
          </p:blipFill>
          <p:spPr bwMode="auto">
            <a:xfrm>
              <a:off x="5547672" y="4611017"/>
              <a:ext cx="536496" cy="258143"/>
            </a:xfrm>
            <a:prstGeom prst="rect">
              <a:avLst/>
            </a:prstGeom>
            <a:noFill/>
            <a:ln w="9525">
              <a:noFill/>
              <a:miter lim="800000"/>
              <a:headEnd/>
              <a:tailEnd/>
            </a:ln>
          </p:spPr>
        </p:pic>
        <p:pic>
          <p:nvPicPr>
            <p:cNvPr id="57" name="Picture 2"/>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flipH="1">
              <a:off x="5336394" y="4022259"/>
              <a:ext cx="308499" cy="37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cxnSp>
        <p:nvCxnSpPr>
          <p:cNvPr id="58" name="Straight Connector 57"/>
          <p:cNvCxnSpPr>
            <a:stCxn id="55" idx="1"/>
          </p:cNvCxnSpPr>
          <p:nvPr/>
        </p:nvCxnSpPr>
        <p:spPr>
          <a:xfrm flipH="1">
            <a:off x="2928793" y="1547957"/>
            <a:ext cx="2016797" cy="465573"/>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61" name="Text Box 24"/>
          <p:cNvSpPr txBox="1">
            <a:spLocks noChangeArrowheads="1"/>
          </p:cNvSpPr>
          <p:nvPr/>
        </p:nvSpPr>
        <p:spPr bwMode="auto">
          <a:xfrm>
            <a:off x="3914742" y="2104939"/>
            <a:ext cx="1796178" cy="261610"/>
          </a:xfrm>
          <a:prstGeom prst="rect">
            <a:avLst/>
          </a:prstGeom>
          <a:noFill/>
          <a:ln w="9525">
            <a:noFill/>
            <a:miter lim="800000"/>
            <a:headEnd/>
            <a:tailEnd/>
          </a:ln>
        </p:spPr>
        <p:txBody>
          <a:bodyPr wrap="square" lIns="91431" tIns="45715" rIns="91431" bIns="45715">
            <a:spAutoFit/>
          </a:bodyPr>
          <a:lstStyle/>
          <a:p>
            <a:pPr algn="ctr"/>
            <a:r>
              <a:rPr lang="en-US" sz="1100" b="1" dirty="0" smtClean="0"/>
              <a:t>Airmux-5000 CPE</a:t>
            </a:r>
            <a:endParaRPr lang="en-US" sz="1100" b="1" dirty="0"/>
          </a:p>
        </p:txBody>
      </p:sp>
      <p:sp>
        <p:nvSpPr>
          <p:cNvPr id="62" name="Text Box 24"/>
          <p:cNvSpPr txBox="1">
            <a:spLocks noChangeArrowheads="1"/>
          </p:cNvSpPr>
          <p:nvPr/>
        </p:nvSpPr>
        <p:spPr bwMode="auto">
          <a:xfrm>
            <a:off x="4812831" y="1129358"/>
            <a:ext cx="1796178" cy="261610"/>
          </a:xfrm>
          <a:prstGeom prst="rect">
            <a:avLst/>
          </a:prstGeom>
          <a:noFill/>
          <a:ln w="9525">
            <a:noFill/>
            <a:miter lim="800000"/>
            <a:headEnd/>
            <a:tailEnd/>
          </a:ln>
        </p:spPr>
        <p:txBody>
          <a:bodyPr wrap="square" lIns="91431" tIns="45715" rIns="91431" bIns="45715">
            <a:spAutoFit/>
          </a:bodyPr>
          <a:lstStyle/>
          <a:p>
            <a:pPr algn="ctr"/>
            <a:r>
              <a:rPr lang="en-US" sz="1100" b="1" dirty="0" smtClean="0"/>
              <a:t>Remote Camera</a:t>
            </a:r>
            <a:endParaRPr lang="en-US" sz="1100" b="1" dirty="0"/>
          </a:p>
        </p:txBody>
      </p:sp>
      <p:sp>
        <p:nvSpPr>
          <p:cNvPr id="63" name="Text Box 24"/>
          <p:cNvSpPr txBox="1">
            <a:spLocks noChangeArrowheads="1"/>
          </p:cNvSpPr>
          <p:nvPr/>
        </p:nvSpPr>
        <p:spPr bwMode="auto">
          <a:xfrm>
            <a:off x="7154454" y="5320065"/>
            <a:ext cx="1796178" cy="446266"/>
          </a:xfrm>
          <a:prstGeom prst="rect">
            <a:avLst/>
          </a:prstGeom>
          <a:noFill/>
          <a:ln w="9525">
            <a:noFill/>
            <a:miter lim="800000"/>
            <a:headEnd/>
            <a:tailEnd/>
          </a:ln>
        </p:spPr>
        <p:txBody>
          <a:bodyPr wrap="square" lIns="91431" tIns="45715" rIns="91431" bIns="45715">
            <a:spAutoFit/>
          </a:bodyPr>
          <a:lstStyle/>
          <a:p>
            <a:pPr algn="ctr"/>
            <a:r>
              <a:rPr lang="en-US" sz="1100" b="1" dirty="0" smtClean="0"/>
              <a:t>“Follow-Me” Car</a:t>
            </a:r>
          </a:p>
          <a:p>
            <a:pPr algn="ctr"/>
            <a:r>
              <a:rPr lang="en-US" sz="1100" b="1" dirty="0" err="1" smtClean="0"/>
              <a:t>AirMux</a:t>
            </a:r>
            <a:r>
              <a:rPr lang="en-US" sz="1100" b="1" dirty="0" smtClean="0"/>
              <a:t> 500 CPE</a:t>
            </a:r>
            <a:endParaRPr lang="en-US" sz="1100" b="1" dirty="0"/>
          </a:p>
        </p:txBody>
      </p:sp>
      <p:sp>
        <p:nvSpPr>
          <p:cNvPr id="64" name="Text Box 24"/>
          <p:cNvSpPr txBox="1">
            <a:spLocks noChangeArrowheads="1"/>
          </p:cNvSpPr>
          <p:nvPr/>
        </p:nvSpPr>
        <p:spPr bwMode="auto">
          <a:xfrm>
            <a:off x="7253934" y="2448455"/>
            <a:ext cx="1796178" cy="446266"/>
          </a:xfrm>
          <a:prstGeom prst="rect">
            <a:avLst/>
          </a:prstGeom>
          <a:noFill/>
          <a:ln w="9525">
            <a:noFill/>
            <a:miter lim="800000"/>
            <a:headEnd/>
            <a:tailEnd/>
          </a:ln>
        </p:spPr>
        <p:txBody>
          <a:bodyPr wrap="square" lIns="91431" tIns="45715" rIns="91431" bIns="45715">
            <a:spAutoFit/>
          </a:bodyPr>
          <a:lstStyle/>
          <a:p>
            <a:pPr algn="ctr"/>
            <a:r>
              <a:rPr lang="en-US" sz="1100" b="1" dirty="0" smtClean="0"/>
              <a:t>“Follow-Me” Car</a:t>
            </a:r>
          </a:p>
          <a:p>
            <a:pPr algn="ctr"/>
            <a:r>
              <a:rPr lang="en-US" sz="1100" b="1" dirty="0" err="1" smtClean="0"/>
              <a:t>AirMux</a:t>
            </a:r>
            <a:r>
              <a:rPr lang="en-US" sz="1100" b="1" dirty="0" smtClean="0"/>
              <a:t> 500 CPE</a:t>
            </a:r>
            <a:endParaRPr lang="en-US" sz="1100" b="1" dirty="0"/>
          </a:p>
        </p:txBody>
      </p:sp>
      <p:sp>
        <p:nvSpPr>
          <p:cNvPr id="65" name="Text Box 24"/>
          <p:cNvSpPr txBox="1">
            <a:spLocks noChangeArrowheads="1"/>
          </p:cNvSpPr>
          <p:nvPr/>
        </p:nvSpPr>
        <p:spPr bwMode="auto">
          <a:xfrm>
            <a:off x="171561" y="3558847"/>
            <a:ext cx="1796178" cy="446266"/>
          </a:xfrm>
          <a:prstGeom prst="rect">
            <a:avLst/>
          </a:prstGeom>
          <a:noFill/>
          <a:ln w="9525">
            <a:noFill/>
            <a:miter lim="800000"/>
            <a:headEnd/>
            <a:tailEnd/>
          </a:ln>
        </p:spPr>
        <p:txBody>
          <a:bodyPr wrap="square" lIns="91431" tIns="45715" rIns="91431" bIns="45715">
            <a:spAutoFit/>
          </a:bodyPr>
          <a:lstStyle/>
          <a:p>
            <a:pPr algn="ctr"/>
            <a:r>
              <a:rPr lang="en-US" sz="1100" b="1" dirty="0" smtClean="0"/>
              <a:t>“Follow-Me” Car</a:t>
            </a:r>
          </a:p>
          <a:p>
            <a:pPr algn="ctr"/>
            <a:r>
              <a:rPr lang="en-US" sz="1100" b="1" dirty="0" err="1" smtClean="0"/>
              <a:t>AirMux</a:t>
            </a:r>
            <a:r>
              <a:rPr lang="en-US" sz="1100" b="1" dirty="0" smtClean="0"/>
              <a:t> 500 CPE</a:t>
            </a:r>
            <a:endParaRPr lang="en-US" sz="1100" b="1" dirty="0"/>
          </a:p>
        </p:txBody>
      </p:sp>
      <p:sp>
        <p:nvSpPr>
          <p:cNvPr id="70" name="Line 279"/>
          <p:cNvSpPr>
            <a:spLocks noChangeShapeType="1"/>
          </p:cNvSpPr>
          <p:nvPr/>
        </p:nvSpPr>
        <p:spPr bwMode="auto">
          <a:xfrm flipH="1" flipV="1">
            <a:off x="4581364" y="4907061"/>
            <a:ext cx="0" cy="608143"/>
          </a:xfrm>
          <a:prstGeom prst="line">
            <a:avLst/>
          </a:prstGeom>
          <a:noFill/>
          <a:ln w="38100">
            <a:solidFill>
              <a:srgbClr val="A50021"/>
            </a:solidFill>
            <a:round/>
            <a:headEnd/>
            <a:tailEnd/>
          </a:ln>
        </p:spPr>
        <p:txBody>
          <a:bodyPr lIns="82115" tIns="41057" rIns="82115" bIns="41057"/>
          <a:lstStyle/>
          <a:p>
            <a:pPr algn="ctr"/>
            <a:endParaRPr lang="en-US" b="1"/>
          </a:p>
        </p:txBody>
      </p:sp>
      <p:sp>
        <p:nvSpPr>
          <p:cNvPr id="71" name="Line 279"/>
          <p:cNvSpPr>
            <a:spLocks noChangeShapeType="1"/>
          </p:cNvSpPr>
          <p:nvPr/>
        </p:nvSpPr>
        <p:spPr bwMode="auto">
          <a:xfrm flipH="1" flipV="1">
            <a:off x="2928793" y="5814544"/>
            <a:ext cx="1102881" cy="1"/>
          </a:xfrm>
          <a:prstGeom prst="line">
            <a:avLst/>
          </a:prstGeom>
          <a:noFill/>
          <a:ln w="38100">
            <a:solidFill>
              <a:srgbClr val="A50021"/>
            </a:solidFill>
            <a:round/>
            <a:headEnd/>
            <a:tailEnd/>
          </a:ln>
        </p:spPr>
        <p:txBody>
          <a:bodyPr lIns="82115" tIns="41057" rIns="82115" bIns="41057"/>
          <a:lstStyle/>
          <a:p>
            <a:pPr algn="ctr"/>
            <a:endParaRPr lang="en-US" b="1"/>
          </a:p>
        </p:txBody>
      </p:sp>
      <p:sp>
        <p:nvSpPr>
          <p:cNvPr id="72" name="Text Box 24"/>
          <p:cNvSpPr txBox="1">
            <a:spLocks noChangeArrowheads="1"/>
          </p:cNvSpPr>
          <p:nvPr/>
        </p:nvSpPr>
        <p:spPr bwMode="auto">
          <a:xfrm>
            <a:off x="3073111" y="3602718"/>
            <a:ext cx="3128383" cy="400110"/>
          </a:xfrm>
          <a:prstGeom prst="rect">
            <a:avLst/>
          </a:prstGeom>
          <a:noFill/>
          <a:ln w="9525">
            <a:noFill/>
            <a:miter lim="800000"/>
            <a:headEnd/>
            <a:tailEnd/>
          </a:ln>
        </p:spPr>
        <p:txBody>
          <a:bodyPr wrap="square" lIns="91431" tIns="45715" rIns="91431" bIns="45715">
            <a:spAutoFit/>
          </a:bodyPr>
          <a:lstStyle/>
          <a:p>
            <a:pPr algn="ctr"/>
            <a:r>
              <a:rPr lang="en-US" sz="2000" b="1" i="1" dirty="0" smtClean="0"/>
              <a:t>Ethernet Fiber Optic Ring</a:t>
            </a:r>
            <a:endParaRPr lang="en-US" sz="2000" b="1" i="1" dirty="0"/>
          </a:p>
        </p:txBody>
      </p:sp>
      <p:grpSp>
        <p:nvGrpSpPr>
          <p:cNvPr id="41" name="Group 40"/>
          <p:cNvGrpSpPr/>
          <p:nvPr/>
        </p:nvGrpSpPr>
        <p:grpSpPr>
          <a:xfrm>
            <a:off x="3823653" y="5285105"/>
            <a:ext cx="1357312" cy="1068388"/>
            <a:chOff x="4052253" y="5368925"/>
            <a:chExt cx="1357312" cy="1068388"/>
          </a:xfrm>
        </p:grpSpPr>
        <p:sp>
          <p:nvSpPr>
            <p:cNvPr id="39" name="Freeform 20"/>
            <p:cNvSpPr>
              <a:spLocks/>
            </p:cNvSpPr>
            <p:nvPr/>
          </p:nvSpPr>
          <p:spPr bwMode="auto">
            <a:xfrm>
              <a:off x="4052253" y="5368925"/>
              <a:ext cx="1357312" cy="1068388"/>
            </a:xfrm>
            <a:custGeom>
              <a:avLst/>
              <a:gdLst>
                <a:gd name="T0" fmla="*/ 2147483647 w 855"/>
                <a:gd name="T1" fmla="*/ 2147483647 h 673"/>
                <a:gd name="T2" fmla="*/ 2147483647 w 855"/>
                <a:gd name="T3" fmla="*/ 2147483647 h 673"/>
                <a:gd name="T4" fmla="*/ 2147483647 w 855"/>
                <a:gd name="T5" fmla="*/ 2147483647 h 673"/>
                <a:gd name="T6" fmla="*/ 2147483647 w 855"/>
                <a:gd name="T7" fmla="*/ 2147483647 h 673"/>
                <a:gd name="T8" fmla="*/ 2147483647 w 855"/>
                <a:gd name="T9" fmla="*/ 2147483647 h 673"/>
                <a:gd name="T10" fmla="*/ 2147483647 w 855"/>
                <a:gd name="T11" fmla="*/ 2147483647 h 673"/>
                <a:gd name="T12" fmla="*/ 2147483647 w 855"/>
                <a:gd name="T13" fmla="*/ 2147483647 h 673"/>
                <a:gd name="T14" fmla="*/ 2147483647 w 855"/>
                <a:gd name="T15" fmla="*/ 2147483647 h 673"/>
                <a:gd name="T16" fmla="*/ 2147483647 w 855"/>
                <a:gd name="T17" fmla="*/ 2147483647 h 673"/>
                <a:gd name="T18" fmla="*/ 2147483647 w 855"/>
                <a:gd name="T19" fmla="*/ 2147483647 h 673"/>
                <a:gd name="T20" fmla="*/ 2147483647 w 855"/>
                <a:gd name="T21" fmla="*/ 2147483647 h 673"/>
                <a:gd name="T22" fmla="*/ 2147483647 w 855"/>
                <a:gd name="T23" fmla="*/ 2147483647 h 673"/>
                <a:gd name="T24" fmla="*/ 2147483647 w 855"/>
                <a:gd name="T25" fmla="*/ 2147483647 h 673"/>
                <a:gd name="T26" fmla="*/ 2147483647 w 855"/>
                <a:gd name="T27" fmla="*/ 2147483647 h 673"/>
                <a:gd name="T28" fmla="*/ 2147483647 w 855"/>
                <a:gd name="T29" fmla="*/ 2147483647 h 673"/>
                <a:gd name="T30" fmla="*/ 2147483647 w 855"/>
                <a:gd name="T31" fmla="*/ 2147483647 h 673"/>
                <a:gd name="T32" fmla="*/ 2147483647 w 855"/>
                <a:gd name="T33" fmla="*/ 2147483647 h 673"/>
                <a:gd name="T34" fmla="*/ 2147483647 w 855"/>
                <a:gd name="T35" fmla="*/ 2147483647 h 673"/>
                <a:gd name="T36" fmla="*/ 2147483647 w 855"/>
                <a:gd name="T37" fmla="*/ 2147483647 h 673"/>
                <a:gd name="T38" fmla="*/ 2147483647 w 855"/>
                <a:gd name="T39" fmla="*/ 2147483647 h 673"/>
                <a:gd name="T40" fmla="*/ 2147483647 w 855"/>
                <a:gd name="T41" fmla="*/ 2147483647 h 673"/>
                <a:gd name="T42" fmla="*/ 2147483647 w 855"/>
                <a:gd name="T43" fmla="*/ 2147483647 h 673"/>
                <a:gd name="T44" fmla="*/ 2147483647 w 855"/>
                <a:gd name="T45" fmla="*/ 2147483647 h 673"/>
                <a:gd name="T46" fmla="*/ 2147483647 w 855"/>
                <a:gd name="T47" fmla="*/ 2147483647 h 673"/>
                <a:gd name="T48" fmla="*/ 2147483647 w 855"/>
                <a:gd name="T49" fmla="*/ 2147483647 h 673"/>
                <a:gd name="T50" fmla="*/ 2147483647 w 855"/>
                <a:gd name="T51" fmla="*/ 2147483647 h 673"/>
                <a:gd name="T52" fmla="*/ 2147483647 w 855"/>
                <a:gd name="T53" fmla="*/ 2147483647 h 673"/>
                <a:gd name="T54" fmla="*/ 2147483647 w 855"/>
                <a:gd name="T55" fmla="*/ 2147483647 h 673"/>
                <a:gd name="T56" fmla="*/ 2147483647 w 855"/>
                <a:gd name="T57" fmla="*/ 2147483647 h 673"/>
                <a:gd name="T58" fmla="*/ 2147483647 w 855"/>
                <a:gd name="T59" fmla="*/ 2147483647 h 673"/>
                <a:gd name="T60" fmla="*/ 2147483647 w 855"/>
                <a:gd name="T61" fmla="*/ 2147483647 h 673"/>
                <a:gd name="T62" fmla="*/ 2147483647 w 855"/>
                <a:gd name="T63" fmla="*/ 2147483647 h 673"/>
                <a:gd name="T64" fmla="*/ 2147483647 w 855"/>
                <a:gd name="T65" fmla="*/ 2147483647 h 673"/>
                <a:gd name="T66" fmla="*/ 2147483647 w 855"/>
                <a:gd name="T67" fmla="*/ 2147483647 h 673"/>
                <a:gd name="T68" fmla="*/ 2147483647 w 855"/>
                <a:gd name="T69" fmla="*/ 2147483647 h 673"/>
                <a:gd name="T70" fmla="*/ 2147483647 w 855"/>
                <a:gd name="T71" fmla="*/ 2147483647 h 673"/>
                <a:gd name="T72" fmla="*/ 2147483647 w 855"/>
                <a:gd name="T73" fmla="*/ 2147483647 h 673"/>
                <a:gd name="T74" fmla="*/ 2147483647 w 855"/>
                <a:gd name="T75" fmla="*/ 2147483647 h 673"/>
                <a:gd name="T76" fmla="*/ 2147483647 w 855"/>
                <a:gd name="T77" fmla="*/ 2147483647 h 673"/>
                <a:gd name="T78" fmla="*/ 2147483647 w 855"/>
                <a:gd name="T79" fmla="*/ 2147483647 h 673"/>
                <a:gd name="T80" fmla="*/ 2147483647 w 855"/>
                <a:gd name="T81" fmla="*/ 2147483647 h 673"/>
                <a:gd name="T82" fmla="*/ 2147483647 w 855"/>
                <a:gd name="T83" fmla="*/ 2147483647 h 673"/>
                <a:gd name="T84" fmla="*/ 2147483647 w 855"/>
                <a:gd name="T85" fmla="*/ 2147483647 h 673"/>
                <a:gd name="T86" fmla="*/ 2147483647 w 855"/>
                <a:gd name="T87" fmla="*/ 2147483647 h 673"/>
                <a:gd name="T88" fmla="*/ 2147483647 w 855"/>
                <a:gd name="T89" fmla="*/ 2147483647 h 673"/>
                <a:gd name="T90" fmla="*/ 2147483647 w 855"/>
                <a:gd name="T91" fmla="*/ 2147483647 h 673"/>
                <a:gd name="T92" fmla="*/ 2147483647 w 855"/>
                <a:gd name="T93" fmla="*/ 2147483647 h 673"/>
                <a:gd name="T94" fmla="*/ 2147483647 w 855"/>
                <a:gd name="T95" fmla="*/ 2147483647 h 673"/>
                <a:gd name="T96" fmla="*/ 2147483647 w 855"/>
                <a:gd name="T97" fmla="*/ 2147483647 h 673"/>
                <a:gd name="T98" fmla="*/ 2147483647 w 855"/>
                <a:gd name="T99" fmla="*/ 2147483647 h 673"/>
                <a:gd name="T100" fmla="*/ 2147483647 w 855"/>
                <a:gd name="T101" fmla="*/ 2147483647 h 673"/>
                <a:gd name="T102" fmla="*/ 2147483647 w 855"/>
                <a:gd name="T103" fmla="*/ 2147483647 h 673"/>
                <a:gd name="T104" fmla="*/ 2147483647 w 855"/>
                <a:gd name="T105" fmla="*/ 2147483647 h 673"/>
                <a:gd name="T106" fmla="*/ 2147483647 w 855"/>
                <a:gd name="T107" fmla="*/ 2147483647 h 6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55"/>
                <a:gd name="T163" fmla="*/ 0 h 673"/>
                <a:gd name="T164" fmla="*/ 855 w 855"/>
                <a:gd name="T165" fmla="*/ 673 h 67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55" h="673">
                  <a:moveTo>
                    <a:pt x="266" y="634"/>
                  </a:moveTo>
                  <a:cubicBezTo>
                    <a:pt x="239" y="634"/>
                    <a:pt x="178" y="655"/>
                    <a:pt x="140" y="648"/>
                  </a:cubicBezTo>
                  <a:cubicBezTo>
                    <a:pt x="102" y="641"/>
                    <a:pt x="63" y="624"/>
                    <a:pt x="39" y="595"/>
                  </a:cubicBezTo>
                  <a:cubicBezTo>
                    <a:pt x="16" y="566"/>
                    <a:pt x="2" y="511"/>
                    <a:pt x="1" y="474"/>
                  </a:cubicBezTo>
                  <a:cubicBezTo>
                    <a:pt x="0" y="437"/>
                    <a:pt x="19" y="396"/>
                    <a:pt x="33" y="375"/>
                  </a:cubicBezTo>
                  <a:cubicBezTo>
                    <a:pt x="46" y="353"/>
                    <a:pt x="70" y="351"/>
                    <a:pt x="81" y="344"/>
                  </a:cubicBezTo>
                  <a:cubicBezTo>
                    <a:pt x="92" y="337"/>
                    <a:pt x="96" y="337"/>
                    <a:pt x="100" y="332"/>
                  </a:cubicBezTo>
                  <a:cubicBezTo>
                    <a:pt x="104" y="327"/>
                    <a:pt x="105" y="321"/>
                    <a:pt x="105" y="311"/>
                  </a:cubicBezTo>
                  <a:cubicBezTo>
                    <a:pt x="105" y="301"/>
                    <a:pt x="99" y="286"/>
                    <a:pt x="98" y="272"/>
                  </a:cubicBezTo>
                  <a:cubicBezTo>
                    <a:pt x="97" y="257"/>
                    <a:pt x="93" y="241"/>
                    <a:pt x="98" y="225"/>
                  </a:cubicBezTo>
                  <a:cubicBezTo>
                    <a:pt x="103" y="210"/>
                    <a:pt x="116" y="191"/>
                    <a:pt x="130" y="179"/>
                  </a:cubicBezTo>
                  <a:cubicBezTo>
                    <a:pt x="144" y="167"/>
                    <a:pt x="167" y="157"/>
                    <a:pt x="185" y="151"/>
                  </a:cubicBezTo>
                  <a:cubicBezTo>
                    <a:pt x="204" y="145"/>
                    <a:pt x="227" y="145"/>
                    <a:pt x="241" y="143"/>
                  </a:cubicBezTo>
                  <a:cubicBezTo>
                    <a:pt x="254" y="140"/>
                    <a:pt x="260" y="141"/>
                    <a:pt x="264" y="134"/>
                  </a:cubicBezTo>
                  <a:cubicBezTo>
                    <a:pt x="268" y="127"/>
                    <a:pt x="263" y="111"/>
                    <a:pt x="267" y="100"/>
                  </a:cubicBezTo>
                  <a:cubicBezTo>
                    <a:pt x="272" y="89"/>
                    <a:pt x="281" y="74"/>
                    <a:pt x="291" y="65"/>
                  </a:cubicBezTo>
                  <a:cubicBezTo>
                    <a:pt x="301" y="57"/>
                    <a:pt x="314" y="52"/>
                    <a:pt x="328" y="48"/>
                  </a:cubicBezTo>
                  <a:cubicBezTo>
                    <a:pt x="341" y="45"/>
                    <a:pt x="362" y="45"/>
                    <a:pt x="373" y="45"/>
                  </a:cubicBezTo>
                  <a:cubicBezTo>
                    <a:pt x="384" y="45"/>
                    <a:pt x="387" y="49"/>
                    <a:pt x="391" y="48"/>
                  </a:cubicBezTo>
                  <a:cubicBezTo>
                    <a:pt x="396" y="47"/>
                    <a:pt x="392" y="43"/>
                    <a:pt x="396" y="38"/>
                  </a:cubicBezTo>
                  <a:cubicBezTo>
                    <a:pt x="401" y="33"/>
                    <a:pt x="408" y="21"/>
                    <a:pt x="418" y="15"/>
                  </a:cubicBezTo>
                  <a:cubicBezTo>
                    <a:pt x="428" y="9"/>
                    <a:pt x="439" y="5"/>
                    <a:pt x="455" y="3"/>
                  </a:cubicBezTo>
                  <a:cubicBezTo>
                    <a:pt x="471" y="2"/>
                    <a:pt x="497" y="0"/>
                    <a:pt x="514" y="3"/>
                  </a:cubicBezTo>
                  <a:cubicBezTo>
                    <a:pt x="531" y="7"/>
                    <a:pt x="542" y="15"/>
                    <a:pt x="556" y="22"/>
                  </a:cubicBezTo>
                  <a:cubicBezTo>
                    <a:pt x="569" y="30"/>
                    <a:pt x="587" y="40"/>
                    <a:pt x="596" y="52"/>
                  </a:cubicBezTo>
                  <a:cubicBezTo>
                    <a:pt x="605" y="64"/>
                    <a:pt x="609" y="83"/>
                    <a:pt x="613" y="95"/>
                  </a:cubicBezTo>
                  <a:cubicBezTo>
                    <a:pt x="616" y="106"/>
                    <a:pt x="611" y="113"/>
                    <a:pt x="616" y="117"/>
                  </a:cubicBezTo>
                  <a:cubicBezTo>
                    <a:pt x="621" y="120"/>
                    <a:pt x="632" y="113"/>
                    <a:pt x="643" y="115"/>
                  </a:cubicBezTo>
                  <a:cubicBezTo>
                    <a:pt x="654" y="117"/>
                    <a:pt x="668" y="119"/>
                    <a:pt x="681" y="129"/>
                  </a:cubicBezTo>
                  <a:cubicBezTo>
                    <a:pt x="695" y="138"/>
                    <a:pt x="712" y="156"/>
                    <a:pt x="723" y="172"/>
                  </a:cubicBezTo>
                  <a:cubicBezTo>
                    <a:pt x="735" y="187"/>
                    <a:pt x="748" y="206"/>
                    <a:pt x="754" y="223"/>
                  </a:cubicBezTo>
                  <a:cubicBezTo>
                    <a:pt x="759" y="241"/>
                    <a:pt x="762" y="262"/>
                    <a:pt x="759" y="278"/>
                  </a:cubicBezTo>
                  <a:cubicBezTo>
                    <a:pt x="755" y="295"/>
                    <a:pt x="732" y="313"/>
                    <a:pt x="732" y="321"/>
                  </a:cubicBezTo>
                  <a:cubicBezTo>
                    <a:pt x="732" y="330"/>
                    <a:pt x="748" y="324"/>
                    <a:pt x="760" y="330"/>
                  </a:cubicBezTo>
                  <a:cubicBezTo>
                    <a:pt x="773" y="336"/>
                    <a:pt x="794" y="346"/>
                    <a:pt x="807" y="356"/>
                  </a:cubicBezTo>
                  <a:cubicBezTo>
                    <a:pt x="821" y="366"/>
                    <a:pt x="835" y="380"/>
                    <a:pt x="842" y="394"/>
                  </a:cubicBezTo>
                  <a:cubicBezTo>
                    <a:pt x="850" y="407"/>
                    <a:pt x="855" y="419"/>
                    <a:pt x="852" y="440"/>
                  </a:cubicBezTo>
                  <a:cubicBezTo>
                    <a:pt x="850" y="461"/>
                    <a:pt x="835" y="499"/>
                    <a:pt x="827" y="516"/>
                  </a:cubicBezTo>
                  <a:cubicBezTo>
                    <a:pt x="819" y="533"/>
                    <a:pt x="813" y="536"/>
                    <a:pt x="804" y="542"/>
                  </a:cubicBezTo>
                  <a:cubicBezTo>
                    <a:pt x="795" y="548"/>
                    <a:pt x="780" y="550"/>
                    <a:pt x="770" y="554"/>
                  </a:cubicBezTo>
                  <a:cubicBezTo>
                    <a:pt x="760" y="558"/>
                    <a:pt x="753" y="559"/>
                    <a:pt x="745" y="564"/>
                  </a:cubicBezTo>
                  <a:cubicBezTo>
                    <a:pt x="738" y="569"/>
                    <a:pt x="734" y="577"/>
                    <a:pt x="727" y="586"/>
                  </a:cubicBezTo>
                  <a:cubicBezTo>
                    <a:pt x="719" y="596"/>
                    <a:pt x="712" y="609"/>
                    <a:pt x="702" y="619"/>
                  </a:cubicBezTo>
                  <a:cubicBezTo>
                    <a:pt x="692" y="628"/>
                    <a:pt x="682" y="637"/>
                    <a:pt x="666" y="641"/>
                  </a:cubicBezTo>
                  <a:cubicBezTo>
                    <a:pt x="650" y="645"/>
                    <a:pt x="622" y="645"/>
                    <a:pt x="604" y="643"/>
                  </a:cubicBezTo>
                  <a:cubicBezTo>
                    <a:pt x="587" y="640"/>
                    <a:pt x="571" y="631"/>
                    <a:pt x="561" y="626"/>
                  </a:cubicBezTo>
                  <a:cubicBezTo>
                    <a:pt x="551" y="621"/>
                    <a:pt x="551" y="614"/>
                    <a:pt x="546" y="610"/>
                  </a:cubicBezTo>
                  <a:cubicBezTo>
                    <a:pt x="541" y="607"/>
                    <a:pt x="536" y="605"/>
                    <a:pt x="532" y="607"/>
                  </a:cubicBezTo>
                  <a:cubicBezTo>
                    <a:pt x="529" y="609"/>
                    <a:pt x="533" y="612"/>
                    <a:pt x="526" y="619"/>
                  </a:cubicBezTo>
                  <a:cubicBezTo>
                    <a:pt x="518" y="626"/>
                    <a:pt x="506" y="638"/>
                    <a:pt x="489" y="646"/>
                  </a:cubicBezTo>
                  <a:cubicBezTo>
                    <a:pt x="471" y="655"/>
                    <a:pt x="442" y="668"/>
                    <a:pt x="418" y="670"/>
                  </a:cubicBezTo>
                  <a:cubicBezTo>
                    <a:pt x="395" y="673"/>
                    <a:pt x="370" y="668"/>
                    <a:pt x="350" y="664"/>
                  </a:cubicBezTo>
                  <a:cubicBezTo>
                    <a:pt x="329" y="659"/>
                    <a:pt x="312" y="651"/>
                    <a:pt x="299" y="646"/>
                  </a:cubicBezTo>
                  <a:cubicBezTo>
                    <a:pt x="287" y="642"/>
                    <a:pt x="293" y="634"/>
                    <a:pt x="266" y="634"/>
                  </a:cubicBezTo>
                  <a:close/>
                </a:path>
              </a:pathLst>
            </a:custGeom>
            <a:gradFill rotWithShape="1">
              <a:gsLst>
                <a:gs pos="0">
                  <a:schemeClr val="bg1"/>
                </a:gs>
                <a:gs pos="100000">
                  <a:srgbClr val="E0CDA8"/>
                </a:gs>
              </a:gsLst>
              <a:path path="rect">
                <a:fillToRect l="50000" t="50000" r="50000" b="50000"/>
              </a:path>
            </a:gradFill>
            <a:ln w="12700">
              <a:noFill/>
              <a:round/>
              <a:headEnd/>
              <a:tailEnd/>
            </a:ln>
            <a:effectLst>
              <a:prstShdw prst="shdw17" dist="17961" dir="2700000">
                <a:srgbClr val="867B65"/>
              </a:prstShdw>
            </a:effectLst>
          </p:spPr>
          <p:txBody>
            <a:bodyPr wrap="none" anchor="ctr"/>
            <a:lstStyle/>
            <a:p>
              <a:endParaRPr lang="en-US"/>
            </a:p>
          </p:txBody>
        </p:sp>
        <p:sp>
          <p:nvSpPr>
            <p:cNvPr id="68" name="Rectangle 95"/>
            <p:cNvSpPr>
              <a:spLocks noChangeArrowheads="1"/>
            </p:cNvSpPr>
            <p:nvPr/>
          </p:nvSpPr>
          <p:spPr bwMode="auto">
            <a:xfrm>
              <a:off x="4210114" y="5743118"/>
              <a:ext cx="1041590" cy="320003"/>
            </a:xfrm>
            <a:prstGeom prst="rect">
              <a:avLst/>
            </a:prstGeom>
            <a:noFill/>
            <a:ln w="9525">
              <a:noFill/>
              <a:miter lim="800000"/>
              <a:headEnd/>
              <a:tailEnd/>
            </a:ln>
          </p:spPr>
          <p:txBody>
            <a:bodyPr wrap="none" lIns="103538" tIns="51768" rIns="103538" bIns="51768">
              <a:spAutoFit/>
            </a:bodyPr>
            <a:lstStyle/>
            <a:p>
              <a:pPr algn="ctr" defTabSz="1028597"/>
              <a:r>
                <a:rPr lang="en-US" sz="1400" b="1" dirty="0" smtClean="0"/>
                <a:t>IP Network</a:t>
              </a:r>
              <a:endParaRPr lang="en-US" sz="1400" b="1" dirty="0"/>
            </a:p>
          </p:txBody>
        </p:sp>
      </p:grpSp>
    </p:spTree>
    <p:extLst>
      <p:ext uri="{BB962C8B-B14F-4D97-AF65-F5344CB8AC3E}">
        <p14:creationId xmlns="" xmlns:p14="http://schemas.microsoft.com/office/powerpoint/2010/main" val="37102784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Israel International </a:t>
            </a:r>
            <a:r>
              <a:rPr lang="en-US" dirty="0" smtClean="0"/>
              <a:t>Airport </a:t>
            </a:r>
            <a:br>
              <a:rPr lang="en-US" dirty="0" smtClean="0"/>
            </a:br>
            <a:r>
              <a:rPr lang="en-US" dirty="0" smtClean="0"/>
              <a:t>(Ben-Gurion)</a:t>
            </a:r>
            <a:endParaRPr lang="he-IL" dirty="0"/>
          </a:p>
        </p:txBody>
      </p:sp>
      <p:sp>
        <p:nvSpPr>
          <p:cNvPr id="8" name="Text Placeholder 7"/>
          <p:cNvSpPr>
            <a:spLocks noGrp="1"/>
          </p:cNvSpPr>
          <p:nvPr>
            <p:ph type="body" sz="quarter" idx="10"/>
          </p:nvPr>
        </p:nvSpPr>
        <p:spPr>
          <a:xfrm>
            <a:off x="747712" y="1383809"/>
            <a:ext cx="4504511" cy="2665943"/>
          </a:xfrm>
        </p:spPr>
        <p:txBody>
          <a:bodyPr/>
          <a:lstStyle/>
          <a:p>
            <a:r>
              <a:rPr lang="en-US" sz="2000" dirty="0" smtClean="0"/>
              <a:t>Multidisciplinary project, designed to address all communication needs of Ben-Gurion international airport</a:t>
            </a:r>
          </a:p>
          <a:p>
            <a:r>
              <a:rPr lang="en-US" sz="2000" dirty="0" smtClean="0"/>
              <a:t>More than 1000 cameras and sensors throughout the Airport</a:t>
            </a:r>
          </a:p>
        </p:txBody>
      </p:sp>
      <p:pic>
        <p:nvPicPr>
          <p:cNvPr id="6" name="Picture 2" descr="http://i200.photobucket.com/albums/aa245/snir7/runway_12_30.jpg"/>
          <p:cNvPicPr>
            <a:picLocks noChangeAspect="1" noChangeArrowheads="1"/>
          </p:cNvPicPr>
          <p:nvPr/>
        </p:nvPicPr>
        <p:blipFill>
          <a:blip r:embed="rId2" cstate="screen"/>
          <a:srcRect/>
          <a:stretch>
            <a:fillRect/>
          </a:stretch>
        </p:blipFill>
        <p:spPr bwMode="auto">
          <a:xfrm>
            <a:off x="5101654" y="1572322"/>
            <a:ext cx="4042346" cy="4411931"/>
          </a:xfrm>
          <a:prstGeom prst="rect">
            <a:avLst/>
          </a:prstGeom>
          <a:noFill/>
        </p:spPr>
      </p:pic>
      <p:pic>
        <p:nvPicPr>
          <p:cNvPr id="7" name="Picture 3"/>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504846" y="3571688"/>
            <a:ext cx="4453670" cy="2468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994251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Portfolio</a:t>
            </a:r>
            <a:endParaRPr lang="en-US" dirty="0"/>
          </a:p>
        </p:txBody>
      </p:sp>
      <p:sp>
        <p:nvSpPr>
          <p:cNvPr id="3" name="Text Placeholder 2"/>
          <p:cNvSpPr>
            <a:spLocks noGrp="1"/>
          </p:cNvSpPr>
          <p:nvPr>
            <p:ph type="body" sz="quarter" idx="10"/>
          </p:nvPr>
        </p:nvSpPr>
        <p:spPr>
          <a:xfrm>
            <a:off x="747713" y="1517625"/>
            <a:ext cx="7124700" cy="3210493"/>
          </a:xfrm>
        </p:spPr>
        <p:txBody>
          <a:bodyPr/>
          <a:lstStyle/>
          <a:p>
            <a:r>
              <a:rPr lang="en-US" sz="2000" dirty="0" smtClean="0"/>
              <a:t>Control &amp; Command Situation Manager (CCSM)</a:t>
            </a:r>
          </a:p>
          <a:p>
            <a:r>
              <a:rPr lang="en-US" sz="2000" dirty="0" smtClean="0"/>
              <a:t>Intelligent Video Management system (VMS)</a:t>
            </a:r>
          </a:p>
          <a:p>
            <a:r>
              <a:rPr lang="en-US" sz="2000" dirty="0" smtClean="0"/>
              <a:t>Cameras, Encoders, Intelligent cameras with integrated video analytics, Video and Audio analytics</a:t>
            </a:r>
          </a:p>
          <a:p>
            <a:pPr>
              <a:buNone/>
            </a:pPr>
            <a:endParaRPr lang="en-US" b="1" u="sng" dirty="0" smtClean="0">
              <a:solidFill>
                <a:srgbClr val="0000FF"/>
              </a:solidFill>
            </a:endParaRPr>
          </a:p>
          <a:p>
            <a:pPr>
              <a:buNone/>
            </a:pPr>
            <a:r>
              <a:rPr lang="en-US" b="1" dirty="0" smtClean="0">
                <a:solidFill>
                  <a:srgbClr val="0000FF"/>
                </a:solidFill>
                <a:latin typeface="+mj-lt"/>
                <a:ea typeface="+mj-ea"/>
                <a:cs typeface="+mj-cs"/>
              </a:rPr>
              <a:t>Turn-key Solutions</a:t>
            </a:r>
          </a:p>
          <a:p>
            <a:r>
              <a:rPr lang="en-US" sz="2000" dirty="0" smtClean="0"/>
              <a:t>Combined networking and Video Surveillance solution</a:t>
            </a:r>
          </a:p>
          <a:p>
            <a:r>
              <a:rPr lang="en-US" sz="2000" dirty="0" smtClean="0"/>
              <a:t>Proven experience and in-house technologies</a:t>
            </a:r>
            <a:endParaRPr lang="en-US" sz="2000" dirty="0"/>
          </a:p>
        </p:txBody>
      </p:sp>
      <p:pic>
        <p:nvPicPr>
          <p:cNvPr id="5" name="Picture 2"/>
          <p:cNvPicPr>
            <a:picLocks noChangeAspect="1" noChangeArrowheads="1"/>
          </p:cNvPicPr>
          <p:nvPr/>
        </p:nvPicPr>
        <p:blipFill>
          <a:blip r:embed="rId3" cstate="screen"/>
          <a:srcRect/>
          <a:stretch>
            <a:fillRect/>
          </a:stretch>
        </p:blipFill>
        <p:spPr bwMode="auto">
          <a:xfrm>
            <a:off x="6814359" y="4216943"/>
            <a:ext cx="1993406" cy="1781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Action Button: Back or Previous 6">
            <a:hlinkClick r:id="rId4" action="ppaction://hlinksldjump" highlightClick="1"/>
          </p:cNvPr>
          <p:cNvSpPr/>
          <p:nvPr/>
        </p:nvSpPr>
        <p:spPr>
          <a:xfrm>
            <a:off x="8108219" y="6212663"/>
            <a:ext cx="662873" cy="430901"/>
          </a:xfrm>
          <a:prstGeom prst="actionButtonBackPrevious">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p>
        </p:txBody>
      </p:sp>
    </p:spTree>
    <p:extLst>
      <p:ext uri="{BB962C8B-B14F-4D97-AF65-F5344CB8AC3E}">
        <p14:creationId xmlns="" xmlns:p14="http://schemas.microsoft.com/office/powerpoint/2010/main" val="423921163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Gas and Oil – SCADA and Video Surveillance </a:t>
            </a:r>
            <a:endParaRPr lang="en-US" dirty="0"/>
          </a:p>
        </p:txBody>
      </p:sp>
      <p:pic>
        <p:nvPicPr>
          <p:cNvPr id="4" name="Picture 4" descr="D:\Kobi\Megaplex\PPT\pictures\Pipeline.JPG"/>
          <p:cNvPicPr>
            <a:picLocks noChangeAspect="1" noChangeArrowheads="1"/>
          </p:cNvPicPr>
          <p:nvPr/>
        </p:nvPicPr>
        <p:blipFill>
          <a:blip r:embed="rId3" cstate="print"/>
          <a:srcRect/>
          <a:stretch>
            <a:fillRect/>
          </a:stretch>
        </p:blipFill>
        <p:spPr bwMode="auto">
          <a:xfrm>
            <a:off x="1962615" y="2007219"/>
            <a:ext cx="4483100" cy="4057650"/>
          </a:xfrm>
          <a:prstGeom prst="rect">
            <a:avLst/>
          </a:prstGeom>
          <a:noFill/>
          <a:ln w="9525">
            <a:noFill/>
            <a:miter lim="800000"/>
            <a:headEnd/>
            <a:tailEnd/>
          </a:ln>
        </p:spPr>
      </p:pic>
      <p:sp>
        <p:nvSpPr>
          <p:cNvPr id="8" name="Text Box 97"/>
          <p:cNvSpPr txBox="1">
            <a:spLocks noChangeAspect="1" noChangeArrowheads="1"/>
          </p:cNvSpPr>
          <p:nvPr/>
        </p:nvSpPr>
        <p:spPr bwMode="auto">
          <a:xfrm>
            <a:off x="6056980" y="3378819"/>
            <a:ext cx="742357" cy="446203"/>
          </a:xfrm>
          <a:prstGeom prst="rect">
            <a:avLst/>
          </a:prstGeom>
          <a:noFill/>
          <a:ln w="12700">
            <a:noFill/>
            <a:miter lim="800000"/>
            <a:headEnd/>
            <a:tailEnd/>
          </a:ln>
        </p:spPr>
        <p:txBody>
          <a:bodyPr wrap="none" lIns="91364" tIns="45684" rIns="91364" bIns="45684">
            <a:spAutoFit/>
          </a:bodyPr>
          <a:lstStyle/>
          <a:p>
            <a:pPr algn="ctr">
              <a:lnSpc>
                <a:spcPct val="100000"/>
              </a:lnSpc>
              <a:spcBef>
                <a:spcPct val="0"/>
              </a:spcBef>
              <a:buClrTx/>
              <a:buFontTx/>
              <a:buNone/>
            </a:pPr>
            <a:r>
              <a:rPr lang="en-US" sz="1100" b="1" dirty="0" smtClean="0">
                <a:cs typeface="Arial" charset="0"/>
              </a:rPr>
              <a:t>Industrial</a:t>
            </a:r>
          </a:p>
          <a:p>
            <a:pPr algn="ctr">
              <a:lnSpc>
                <a:spcPct val="100000"/>
              </a:lnSpc>
              <a:spcBef>
                <a:spcPct val="0"/>
              </a:spcBef>
              <a:buClrTx/>
              <a:buFontTx/>
              <a:buNone/>
            </a:pPr>
            <a:r>
              <a:rPr lang="en-US" sz="1100" b="1" dirty="0" smtClean="0">
                <a:cs typeface="Arial" charset="0"/>
              </a:rPr>
              <a:t>Switch</a:t>
            </a:r>
            <a:endParaRPr lang="ru-RU" sz="1100" b="1" dirty="0">
              <a:cs typeface="Arial" charset="0"/>
            </a:endParaRPr>
          </a:p>
        </p:txBody>
      </p:sp>
      <p:pic>
        <p:nvPicPr>
          <p:cNvPr id="9" name="Picture 98" descr="counter"/>
          <p:cNvPicPr>
            <a:picLocks noChangeAspect="1" noChangeArrowheads="1"/>
          </p:cNvPicPr>
          <p:nvPr/>
        </p:nvPicPr>
        <p:blipFill>
          <a:blip r:embed="rId4" cstate="print"/>
          <a:srcRect/>
          <a:stretch>
            <a:fillRect/>
          </a:stretch>
        </p:blipFill>
        <p:spPr bwMode="auto">
          <a:xfrm>
            <a:off x="6007566" y="4796456"/>
            <a:ext cx="298450" cy="301625"/>
          </a:xfrm>
          <a:prstGeom prst="rect">
            <a:avLst/>
          </a:prstGeom>
          <a:noFill/>
          <a:ln w="9525">
            <a:noFill/>
            <a:miter lim="800000"/>
            <a:headEnd/>
            <a:tailEnd/>
          </a:ln>
        </p:spPr>
      </p:pic>
      <p:grpSp>
        <p:nvGrpSpPr>
          <p:cNvPr id="3" name="Group 99"/>
          <p:cNvGrpSpPr>
            <a:grpSpLocks noChangeAspect="1"/>
          </p:cNvGrpSpPr>
          <p:nvPr/>
        </p:nvGrpSpPr>
        <p:grpSpPr bwMode="auto">
          <a:xfrm>
            <a:off x="6439366" y="4818680"/>
            <a:ext cx="323850" cy="250825"/>
            <a:chOff x="2323" y="3643"/>
            <a:chExt cx="281" cy="218"/>
          </a:xfrm>
        </p:grpSpPr>
        <p:pic>
          <p:nvPicPr>
            <p:cNvPr id="11" name="Picture 100" descr="phone"/>
            <p:cNvPicPr>
              <a:picLocks noChangeAspect="1" noChangeArrowheads="1"/>
            </p:cNvPicPr>
            <p:nvPr/>
          </p:nvPicPr>
          <p:blipFill>
            <a:blip r:embed="rId5" cstate="print"/>
            <a:srcRect/>
            <a:stretch>
              <a:fillRect/>
            </a:stretch>
          </p:blipFill>
          <p:spPr bwMode="auto">
            <a:xfrm>
              <a:off x="2393" y="3687"/>
              <a:ext cx="211" cy="174"/>
            </a:xfrm>
            <a:prstGeom prst="rect">
              <a:avLst/>
            </a:prstGeom>
            <a:noFill/>
            <a:ln w="9525">
              <a:noFill/>
              <a:miter lim="800000"/>
              <a:headEnd/>
              <a:tailEnd/>
            </a:ln>
          </p:spPr>
        </p:pic>
        <p:pic>
          <p:nvPicPr>
            <p:cNvPr id="12" name="Picture 101" descr="phone"/>
            <p:cNvPicPr>
              <a:picLocks noChangeAspect="1" noChangeArrowheads="1"/>
            </p:cNvPicPr>
            <p:nvPr/>
          </p:nvPicPr>
          <p:blipFill>
            <a:blip r:embed="rId5" cstate="print"/>
            <a:srcRect/>
            <a:stretch>
              <a:fillRect/>
            </a:stretch>
          </p:blipFill>
          <p:spPr bwMode="auto">
            <a:xfrm>
              <a:off x="2323" y="3643"/>
              <a:ext cx="211" cy="173"/>
            </a:xfrm>
            <a:prstGeom prst="rect">
              <a:avLst/>
            </a:prstGeom>
            <a:noFill/>
            <a:ln w="9525">
              <a:noFill/>
              <a:miter lim="800000"/>
              <a:headEnd/>
              <a:tailEnd/>
            </a:ln>
          </p:spPr>
        </p:pic>
      </p:grpSp>
      <p:pic>
        <p:nvPicPr>
          <p:cNvPr id="14" name="Picture 103"/>
          <p:cNvPicPr>
            <a:picLocks noChangeAspect="1" noChangeArrowheads="1"/>
          </p:cNvPicPr>
          <p:nvPr/>
        </p:nvPicPr>
        <p:blipFill>
          <a:blip r:embed="rId6" cstate="print"/>
          <a:srcRect/>
          <a:stretch>
            <a:fillRect/>
          </a:stretch>
        </p:blipFill>
        <p:spPr bwMode="auto">
          <a:xfrm>
            <a:off x="2456328" y="2704131"/>
            <a:ext cx="449263" cy="396875"/>
          </a:xfrm>
          <a:prstGeom prst="rect">
            <a:avLst/>
          </a:prstGeom>
          <a:noFill/>
          <a:ln w="9525">
            <a:noFill/>
            <a:miter lim="800000"/>
            <a:headEnd/>
            <a:tailEnd/>
          </a:ln>
        </p:spPr>
      </p:pic>
      <p:pic>
        <p:nvPicPr>
          <p:cNvPr id="15" name="Picture 104"/>
          <p:cNvPicPr>
            <a:picLocks noChangeAspect="1" noChangeArrowheads="1"/>
          </p:cNvPicPr>
          <p:nvPr/>
        </p:nvPicPr>
        <p:blipFill>
          <a:blip r:embed="rId7" cstate="print"/>
          <a:srcRect/>
          <a:stretch>
            <a:fillRect/>
          </a:stretch>
        </p:blipFill>
        <p:spPr bwMode="auto">
          <a:xfrm>
            <a:off x="4032716" y="2708894"/>
            <a:ext cx="619125" cy="477837"/>
          </a:xfrm>
          <a:prstGeom prst="rect">
            <a:avLst/>
          </a:prstGeom>
          <a:noFill/>
          <a:ln w="9525">
            <a:noFill/>
            <a:miter lim="800000"/>
            <a:headEnd/>
            <a:tailEnd/>
          </a:ln>
        </p:spPr>
      </p:pic>
      <p:sp>
        <p:nvSpPr>
          <p:cNvPr id="16" name="Line 107"/>
          <p:cNvSpPr>
            <a:spLocks noChangeAspect="1" noChangeShapeType="1"/>
          </p:cNvSpPr>
          <p:nvPr/>
        </p:nvSpPr>
        <p:spPr bwMode="auto">
          <a:xfrm>
            <a:off x="2645770" y="4773524"/>
            <a:ext cx="1588" cy="338138"/>
          </a:xfrm>
          <a:prstGeom prst="line">
            <a:avLst/>
          </a:prstGeom>
          <a:noFill/>
          <a:ln w="9525">
            <a:solidFill>
              <a:schemeClr val="tx1"/>
            </a:solidFill>
            <a:round/>
            <a:headEnd/>
            <a:tailEnd/>
          </a:ln>
        </p:spPr>
        <p:txBody>
          <a:bodyPr lIns="91431" tIns="45715" rIns="91431" bIns="45715"/>
          <a:lstStyle/>
          <a:p>
            <a:pPr algn="ctr"/>
            <a:endParaRPr lang="en-US" b="1"/>
          </a:p>
        </p:txBody>
      </p:sp>
      <p:sp>
        <p:nvSpPr>
          <p:cNvPr id="17" name="Line 108"/>
          <p:cNvSpPr>
            <a:spLocks noChangeAspect="1" noChangeShapeType="1"/>
          </p:cNvSpPr>
          <p:nvPr/>
        </p:nvSpPr>
        <p:spPr bwMode="auto">
          <a:xfrm>
            <a:off x="3216740" y="4707555"/>
            <a:ext cx="1587" cy="369888"/>
          </a:xfrm>
          <a:prstGeom prst="line">
            <a:avLst/>
          </a:prstGeom>
          <a:noFill/>
          <a:ln w="9525">
            <a:solidFill>
              <a:schemeClr val="tx1"/>
            </a:solidFill>
            <a:round/>
            <a:headEnd/>
            <a:tailEnd/>
          </a:ln>
        </p:spPr>
        <p:txBody>
          <a:bodyPr lIns="91431" tIns="45715" rIns="91431" bIns="45715"/>
          <a:lstStyle/>
          <a:p>
            <a:pPr algn="ctr"/>
            <a:endParaRPr lang="en-US" b="1"/>
          </a:p>
        </p:txBody>
      </p:sp>
      <p:pic>
        <p:nvPicPr>
          <p:cNvPr id="18" name="Picture 109" descr="rad20"/>
          <p:cNvPicPr>
            <a:picLocks noChangeAspect="1" noChangeArrowheads="1"/>
          </p:cNvPicPr>
          <p:nvPr/>
        </p:nvPicPr>
        <p:blipFill>
          <a:blip r:embed="rId8" cstate="print"/>
          <a:srcRect/>
          <a:stretch>
            <a:fillRect/>
          </a:stretch>
        </p:blipFill>
        <p:spPr bwMode="auto">
          <a:xfrm>
            <a:off x="2262652" y="4505943"/>
            <a:ext cx="1123950" cy="355600"/>
          </a:xfrm>
          <a:prstGeom prst="rect">
            <a:avLst/>
          </a:prstGeom>
          <a:noFill/>
          <a:ln w="9525">
            <a:noFill/>
            <a:miter lim="800000"/>
            <a:headEnd/>
            <a:tailEnd/>
          </a:ln>
        </p:spPr>
      </p:pic>
      <p:sp>
        <p:nvSpPr>
          <p:cNvPr id="19" name="Text Box 110"/>
          <p:cNvSpPr txBox="1">
            <a:spLocks noChangeAspect="1" noChangeArrowheads="1"/>
          </p:cNvSpPr>
          <p:nvPr/>
        </p:nvSpPr>
        <p:spPr bwMode="auto">
          <a:xfrm>
            <a:off x="2496026" y="4270917"/>
            <a:ext cx="711901" cy="261537"/>
          </a:xfrm>
          <a:prstGeom prst="rect">
            <a:avLst/>
          </a:prstGeom>
          <a:noFill/>
          <a:ln w="12700">
            <a:noFill/>
            <a:miter lim="800000"/>
            <a:headEnd/>
            <a:tailEnd/>
          </a:ln>
        </p:spPr>
        <p:txBody>
          <a:bodyPr wrap="none" lIns="91364" tIns="45684" rIns="91364" bIns="45684">
            <a:spAutoFit/>
          </a:bodyPr>
          <a:lstStyle/>
          <a:p>
            <a:pPr algn="ctr">
              <a:lnSpc>
                <a:spcPct val="100000"/>
              </a:lnSpc>
              <a:spcBef>
                <a:spcPct val="0"/>
              </a:spcBef>
              <a:buClrTx/>
              <a:buFontTx/>
              <a:buNone/>
            </a:pPr>
            <a:r>
              <a:rPr lang="en-US" sz="1100" b="1" dirty="0" smtClean="0">
                <a:cs typeface="Arial" charset="0"/>
              </a:rPr>
              <a:t>V/D </a:t>
            </a:r>
            <a:r>
              <a:rPr lang="en-US" sz="1100" b="1" dirty="0" err="1" smtClean="0">
                <a:cs typeface="Arial" charset="0"/>
              </a:rPr>
              <a:t>Mux</a:t>
            </a:r>
            <a:endParaRPr lang="ru-RU" sz="1100" b="1" dirty="0">
              <a:cs typeface="Arial" charset="0"/>
            </a:endParaRPr>
          </a:p>
        </p:txBody>
      </p:sp>
      <p:pic>
        <p:nvPicPr>
          <p:cNvPr id="20" name="Picture 111" descr="counter"/>
          <p:cNvPicPr>
            <a:picLocks noChangeAspect="1" noChangeArrowheads="1"/>
          </p:cNvPicPr>
          <p:nvPr/>
        </p:nvPicPr>
        <p:blipFill>
          <a:blip r:embed="rId4" cstate="print"/>
          <a:srcRect/>
          <a:stretch>
            <a:fillRect/>
          </a:stretch>
        </p:blipFill>
        <p:spPr bwMode="auto">
          <a:xfrm>
            <a:off x="2472203" y="4986955"/>
            <a:ext cx="422275" cy="427038"/>
          </a:xfrm>
          <a:prstGeom prst="rect">
            <a:avLst/>
          </a:prstGeom>
          <a:noFill/>
          <a:ln w="9525">
            <a:noFill/>
            <a:miter lim="800000"/>
            <a:headEnd/>
            <a:tailEnd/>
          </a:ln>
        </p:spPr>
      </p:pic>
      <p:grpSp>
        <p:nvGrpSpPr>
          <p:cNvPr id="7" name="Group 112"/>
          <p:cNvGrpSpPr>
            <a:grpSpLocks noChangeAspect="1"/>
          </p:cNvGrpSpPr>
          <p:nvPr/>
        </p:nvGrpSpPr>
        <p:grpSpPr bwMode="auto">
          <a:xfrm>
            <a:off x="2945278" y="4982193"/>
            <a:ext cx="458788" cy="355600"/>
            <a:chOff x="2323" y="3643"/>
            <a:chExt cx="281" cy="218"/>
          </a:xfrm>
        </p:grpSpPr>
        <p:pic>
          <p:nvPicPr>
            <p:cNvPr id="22" name="Picture 113" descr="phone"/>
            <p:cNvPicPr>
              <a:picLocks noChangeAspect="1" noChangeArrowheads="1"/>
            </p:cNvPicPr>
            <p:nvPr/>
          </p:nvPicPr>
          <p:blipFill>
            <a:blip r:embed="rId9" cstate="print"/>
            <a:srcRect/>
            <a:stretch>
              <a:fillRect/>
            </a:stretch>
          </p:blipFill>
          <p:spPr bwMode="auto">
            <a:xfrm>
              <a:off x="2393" y="3687"/>
              <a:ext cx="211" cy="174"/>
            </a:xfrm>
            <a:prstGeom prst="rect">
              <a:avLst/>
            </a:prstGeom>
            <a:noFill/>
            <a:ln w="9525">
              <a:noFill/>
              <a:miter lim="800000"/>
              <a:headEnd/>
              <a:tailEnd/>
            </a:ln>
          </p:spPr>
        </p:pic>
        <p:pic>
          <p:nvPicPr>
            <p:cNvPr id="23" name="Picture 114" descr="phone"/>
            <p:cNvPicPr>
              <a:picLocks noChangeAspect="1" noChangeArrowheads="1"/>
            </p:cNvPicPr>
            <p:nvPr/>
          </p:nvPicPr>
          <p:blipFill>
            <a:blip r:embed="rId9" cstate="print"/>
            <a:srcRect/>
            <a:stretch>
              <a:fillRect/>
            </a:stretch>
          </p:blipFill>
          <p:spPr bwMode="auto">
            <a:xfrm>
              <a:off x="2323" y="3643"/>
              <a:ext cx="211" cy="173"/>
            </a:xfrm>
            <a:prstGeom prst="rect">
              <a:avLst/>
            </a:prstGeom>
            <a:noFill/>
            <a:ln w="9525">
              <a:noFill/>
              <a:miter lim="800000"/>
              <a:headEnd/>
              <a:tailEnd/>
            </a:ln>
          </p:spPr>
        </p:pic>
      </p:grpSp>
      <p:pic>
        <p:nvPicPr>
          <p:cNvPr id="24" name="Picture 2"/>
          <p:cNvPicPr>
            <a:picLocks noChangeAspect="1" noChangeArrowheads="1"/>
          </p:cNvPicPr>
          <p:nvPr/>
        </p:nvPicPr>
        <p:blipFill>
          <a:blip r:embed="rId10" cstate="print"/>
          <a:srcRect l="35958" r="24292" b="50280"/>
          <a:stretch>
            <a:fillRect/>
          </a:stretch>
        </p:blipFill>
        <p:spPr bwMode="auto">
          <a:xfrm>
            <a:off x="1734015" y="1702419"/>
            <a:ext cx="838200" cy="936935"/>
          </a:xfrm>
          <a:prstGeom prst="rect">
            <a:avLst/>
          </a:prstGeom>
          <a:noFill/>
          <a:ln w="9525">
            <a:noFill/>
            <a:miter lim="800000"/>
            <a:headEnd/>
            <a:tailEnd/>
          </a:ln>
        </p:spPr>
      </p:pic>
      <p:pic>
        <p:nvPicPr>
          <p:cNvPr id="25" name="Picture 2"/>
          <p:cNvPicPr>
            <a:picLocks noChangeAspect="1" noChangeArrowheads="1"/>
          </p:cNvPicPr>
          <p:nvPr/>
        </p:nvPicPr>
        <p:blipFill>
          <a:blip r:embed="rId10" cstate="print"/>
          <a:srcRect l="35958" r="24292" b="50280"/>
          <a:stretch>
            <a:fillRect/>
          </a:stretch>
        </p:blipFill>
        <p:spPr bwMode="auto">
          <a:xfrm>
            <a:off x="1657815" y="3759819"/>
            <a:ext cx="838200" cy="936935"/>
          </a:xfrm>
          <a:prstGeom prst="rect">
            <a:avLst/>
          </a:prstGeom>
          <a:noFill/>
          <a:ln w="9525">
            <a:noFill/>
            <a:miter lim="800000"/>
            <a:headEnd/>
            <a:tailEnd/>
          </a:ln>
        </p:spPr>
      </p:pic>
      <p:pic>
        <p:nvPicPr>
          <p:cNvPr id="26" name="Picture 2"/>
          <p:cNvPicPr>
            <a:picLocks noChangeAspect="1" noChangeArrowheads="1"/>
          </p:cNvPicPr>
          <p:nvPr/>
        </p:nvPicPr>
        <p:blipFill>
          <a:blip r:embed="rId10" cstate="print"/>
          <a:srcRect l="35958" r="24292" b="50280"/>
          <a:stretch>
            <a:fillRect/>
          </a:stretch>
        </p:blipFill>
        <p:spPr bwMode="auto">
          <a:xfrm>
            <a:off x="6763215" y="3226419"/>
            <a:ext cx="838200" cy="936935"/>
          </a:xfrm>
          <a:prstGeom prst="rect">
            <a:avLst/>
          </a:prstGeom>
          <a:noFill/>
          <a:ln w="9525">
            <a:noFill/>
            <a:miter lim="800000"/>
            <a:headEnd/>
            <a:tailEnd/>
          </a:ln>
        </p:spPr>
      </p:pic>
      <p:pic>
        <p:nvPicPr>
          <p:cNvPr id="27" name="Picture 1" descr="D:\George Wainblat\Presentations &amp; Marketing\Ruah Dromit Case Study\mvaas_4.jpg"/>
          <p:cNvPicPr>
            <a:picLocks noChangeAspect="1" noChangeArrowheads="1"/>
          </p:cNvPicPr>
          <p:nvPr/>
        </p:nvPicPr>
        <p:blipFill>
          <a:blip r:embed="rId11" cstate="email">
            <a:extLst>
              <a:ext uri="{28A0092B-C50C-407E-A947-70E740481C1C}">
                <a14:useLocalDpi xmlns="" xmlns:a14="http://schemas.microsoft.com/office/drawing/2010/main"/>
              </a:ext>
            </a:extLst>
          </a:blip>
          <a:srcRect/>
          <a:stretch>
            <a:fillRect/>
          </a:stretch>
        </p:blipFill>
        <p:spPr bwMode="auto">
          <a:xfrm>
            <a:off x="4934416" y="2159618"/>
            <a:ext cx="1366479" cy="890682"/>
          </a:xfrm>
          <a:prstGeom prst="rect">
            <a:avLst/>
          </a:prstGeom>
          <a:noFill/>
        </p:spPr>
      </p:pic>
      <p:pic>
        <p:nvPicPr>
          <p:cNvPr id="28" name="Picture 27" descr="3080 photo.jpg"/>
          <p:cNvPicPr>
            <a:picLocks noChangeAspect="1"/>
          </p:cNvPicPr>
          <p:nvPr/>
        </p:nvPicPr>
        <p:blipFill>
          <a:blip r:embed="rId12" cstate="print"/>
          <a:srcRect l="1947" t="1538"/>
          <a:stretch>
            <a:fillRect/>
          </a:stretch>
        </p:blipFill>
        <p:spPr>
          <a:xfrm>
            <a:off x="6077415" y="3759819"/>
            <a:ext cx="675998" cy="859632"/>
          </a:xfrm>
          <a:prstGeom prst="rect">
            <a:avLst/>
          </a:prstGeom>
        </p:spPr>
      </p:pic>
      <p:sp>
        <p:nvSpPr>
          <p:cNvPr id="6" name="Line 95"/>
          <p:cNvSpPr>
            <a:spLocks noChangeAspect="1" noChangeShapeType="1"/>
          </p:cNvSpPr>
          <p:nvPr/>
        </p:nvSpPr>
        <p:spPr bwMode="auto">
          <a:xfrm>
            <a:off x="6618752" y="4521818"/>
            <a:ext cx="0" cy="344487"/>
          </a:xfrm>
          <a:prstGeom prst="line">
            <a:avLst/>
          </a:prstGeom>
          <a:noFill/>
          <a:ln w="9525">
            <a:solidFill>
              <a:schemeClr val="tx1"/>
            </a:solidFill>
            <a:round/>
            <a:headEnd/>
            <a:tailEnd/>
          </a:ln>
        </p:spPr>
        <p:txBody>
          <a:bodyPr lIns="91431" tIns="45715" rIns="91431" bIns="45715"/>
          <a:lstStyle/>
          <a:p>
            <a:pPr algn="ctr"/>
            <a:endParaRPr lang="en-US" b="1"/>
          </a:p>
        </p:txBody>
      </p:sp>
      <p:sp>
        <p:nvSpPr>
          <p:cNvPr id="5" name="Line 94"/>
          <p:cNvSpPr>
            <a:spLocks noChangeAspect="1" noChangeShapeType="1"/>
          </p:cNvSpPr>
          <p:nvPr/>
        </p:nvSpPr>
        <p:spPr bwMode="auto">
          <a:xfrm>
            <a:off x="6134565" y="4445618"/>
            <a:ext cx="0" cy="398462"/>
          </a:xfrm>
          <a:prstGeom prst="line">
            <a:avLst/>
          </a:prstGeom>
          <a:noFill/>
          <a:ln w="9525">
            <a:solidFill>
              <a:schemeClr val="tx1"/>
            </a:solidFill>
            <a:round/>
            <a:headEnd/>
            <a:tailEnd/>
          </a:ln>
        </p:spPr>
        <p:txBody>
          <a:bodyPr lIns="91431" tIns="45715" rIns="91431" bIns="45715"/>
          <a:lstStyle/>
          <a:p>
            <a:pPr algn="ctr"/>
            <a:endParaRPr lang="en-US" b="1"/>
          </a:p>
        </p:txBody>
      </p:sp>
      <p:pic>
        <p:nvPicPr>
          <p:cNvPr id="29" name="Picture 28" descr="3080 photo.jpg"/>
          <p:cNvPicPr>
            <a:picLocks noChangeAspect="1"/>
          </p:cNvPicPr>
          <p:nvPr/>
        </p:nvPicPr>
        <p:blipFill>
          <a:blip r:embed="rId13" cstate="print"/>
          <a:srcRect l="1947" t="1538"/>
          <a:stretch>
            <a:fillRect/>
          </a:stretch>
        </p:blipFill>
        <p:spPr>
          <a:xfrm>
            <a:off x="2953215" y="2159618"/>
            <a:ext cx="381000" cy="484498"/>
          </a:xfrm>
          <a:prstGeom prst="rect">
            <a:avLst/>
          </a:prstGeom>
        </p:spPr>
      </p:pic>
      <p:sp>
        <p:nvSpPr>
          <p:cNvPr id="30" name="Text Box 97"/>
          <p:cNvSpPr txBox="1">
            <a:spLocks noChangeAspect="1" noChangeArrowheads="1"/>
          </p:cNvSpPr>
          <p:nvPr/>
        </p:nvSpPr>
        <p:spPr bwMode="auto">
          <a:xfrm>
            <a:off x="2746927" y="1773043"/>
            <a:ext cx="742357" cy="446203"/>
          </a:xfrm>
          <a:prstGeom prst="rect">
            <a:avLst/>
          </a:prstGeom>
          <a:noFill/>
          <a:ln w="12700">
            <a:noFill/>
            <a:miter lim="800000"/>
            <a:headEnd/>
            <a:tailEnd/>
          </a:ln>
        </p:spPr>
        <p:txBody>
          <a:bodyPr wrap="none" lIns="91364" tIns="45684" rIns="91364" bIns="45684">
            <a:spAutoFit/>
          </a:bodyPr>
          <a:lstStyle/>
          <a:p>
            <a:pPr algn="ctr">
              <a:lnSpc>
                <a:spcPct val="100000"/>
              </a:lnSpc>
              <a:spcBef>
                <a:spcPct val="0"/>
              </a:spcBef>
              <a:buClrTx/>
              <a:buFontTx/>
              <a:buNone/>
            </a:pPr>
            <a:r>
              <a:rPr lang="en-US" sz="1100" b="1" dirty="0" smtClean="0">
                <a:cs typeface="Arial" charset="0"/>
              </a:rPr>
              <a:t>Industrial</a:t>
            </a:r>
          </a:p>
          <a:p>
            <a:pPr algn="ctr">
              <a:lnSpc>
                <a:spcPct val="100000"/>
              </a:lnSpc>
              <a:spcBef>
                <a:spcPct val="0"/>
              </a:spcBef>
              <a:buClrTx/>
              <a:buFontTx/>
              <a:buNone/>
            </a:pPr>
            <a:r>
              <a:rPr lang="en-US" sz="1100" b="1" dirty="0" smtClean="0">
                <a:cs typeface="Arial" charset="0"/>
              </a:rPr>
              <a:t>Switch</a:t>
            </a:r>
            <a:endParaRPr lang="ru-RU" sz="1100" b="1" dirty="0">
              <a:cs typeface="Arial" charset="0"/>
            </a:endParaRPr>
          </a:p>
        </p:txBody>
      </p:sp>
      <p:sp>
        <p:nvSpPr>
          <p:cNvPr id="31" name="Text Box 97"/>
          <p:cNvSpPr txBox="1">
            <a:spLocks noChangeAspect="1" noChangeArrowheads="1"/>
          </p:cNvSpPr>
          <p:nvPr/>
        </p:nvSpPr>
        <p:spPr bwMode="auto">
          <a:xfrm>
            <a:off x="4954860" y="1910575"/>
            <a:ext cx="1341901" cy="261545"/>
          </a:xfrm>
          <a:prstGeom prst="rect">
            <a:avLst/>
          </a:prstGeom>
          <a:noFill/>
          <a:ln w="12700">
            <a:noFill/>
            <a:miter lim="800000"/>
            <a:headEnd/>
            <a:tailEnd/>
          </a:ln>
        </p:spPr>
        <p:txBody>
          <a:bodyPr wrap="none" lIns="91364" tIns="45684" rIns="91364" bIns="45684">
            <a:spAutoFit/>
          </a:bodyPr>
          <a:lstStyle/>
          <a:p>
            <a:pPr algn="ctr">
              <a:lnSpc>
                <a:spcPct val="100000"/>
              </a:lnSpc>
              <a:spcBef>
                <a:spcPct val="0"/>
              </a:spcBef>
              <a:buClrTx/>
              <a:buFontTx/>
              <a:buNone/>
            </a:pPr>
            <a:r>
              <a:rPr lang="en-US" sz="1100" b="1" dirty="0" smtClean="0">
                <a:cs typeface="Arial" charset="0"/>
              </a:rPr>
              <a:t>Video Management</a:t>
            </a:r>
            <a:endParaRPr lang="ru-RU" sz="1100" b="1" dirty="0">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כותרת 1"/>
          <p:cNvSpPr>
            <a:spLocks noGrp="1"/>
          </p:cNvSpPr>
          <p:nvPr>
            <p:ph type="title"/>
          </p:nvPr>
        </p:nvSpPr>
        <p:spPr>
          <a:prstGeom prst="rect">
            <a:avLst/>
          </a:prstGeom>
        </p:spPr>
        <p:txBody>
          <a:bodyPr>
            <a:normAutofit/>
          </a:bodyPr>
          <a:lstStyle/>
          <a:p>
            <a:r>
              <a:rPr lang="en-US" dirty="0" smtClean="0"/>
              <a:t>Target Markets and Applications</a:t>
            </a:r>
            <a:endParaRPr lang="he-IL" dirty="0" smtClean="0"/>
          </a:p>
        </p:txBody>
      </p:sp>
      <p:sp>
        <p:nvSpPr>
          <p:cNvPr id="7" name="Rounded Rectangle 6"/>
          <p:cNvSpPr/>
          <p:nvPr/>
        </p:nvSpPr>
        <p:spPr bwMode="auto">
          <a:xfrm>
            <a:off x="381001" y="1295400"/>
            <a:ext cx="2389909" cy="1459992"/>
          </a:xfrm>
          <a:prstGeom prst="roundRect">
            <a:avLst>
              <a:gd name="adj" fmla="val 0"/>
            </a:avLst>
          </a:prstGeom>
          <a:solidFill>
            <a:schemeClr val="accent6">
              <a:lumMod val="20000"/>
              <a:lumOff val="80000"/>
            </a:schemeClr>
          </a:solidFill>
          <a:ln w="9525">
            <a:noFill/>
            <a:miter lim="800000"/>
            <a:headEnd/>
            <a:tailEnd/>
          </a:ln>
          <a:effectLst>
            <a:outerShdw blurRad="50800" dist="38100" dir="8100000" algn="tr" rotWithShape="0">
              <a:prstClr val="black">
                <a:alpha val="40000"/>
              </a:prstClr>
            </a:outerShdw>
          </a:effectLst>
        </p:spPr>
        <p:txBody>
          <a:bodyPr vert="horz" wrap="square" lIns="91431" tIns="45715" rIns="91431" bIns="45715" numCol="1" anchor="ctr" anchorCtr="0" compatLnSpc="1">
            <a:prstTxWarp prst="textNoShape">
              <a:avLst/>
            </a:prstTxWarp>
          </a:bodyPr>
          <a:lstStyle/>
          <a:p>
            <a:pPr algn="ctr">
              <a:buSzPct val="90000"/>
            </a:pPr>
            <a:r>
              <a:rPr lang="en-US" b="1" dirty="0" smtClean="0">
                <a:solidFill>
                  <a:schemeClr val="tx1">
                    <a:lumMod val="65000"/>
                    <a:lumOff val="35000"/>
                  </a:schemeClr>
                </a:solidFill>
                <a:latin typeface="Calibri" pitchFamily="34" charset="0"/>
              </a:rPr>
              <a:t>Banks/ATM </a:t>
            </a:r>
          </a:p>
          <a:p>
            <a:pPr algn="ctr">
              <a:buSzPct val="90000"/>
            </a:pPr>
            <a:r>
              <a:rPr lang="en-US" b="1" dirty="0" smtClean="0">
                <a:solidFill>
                  <a:schemeClr val="tx1">
                    <a:lumMod val="65000"/>
                    <a:lumOff val="35000"/>
                  </a:schemeClr>
                </a:solidFill>
                <a:latin typeface="Calibri" pitchFamily="34" charset="0"/>
              </a:rPr>
              <a:t>Monitoring &amp; Security</a:t>
            </a:r>
          </a:p>
        </p:txBody>
      </p:sp>
      <p:sp>
        <p:nvSpPr>
          <p:cNvPr id="11" name="Rectangle 10"/>
          <p:cNvSpPr/>
          <p:nvPr/>
        </p:nvSpPr>
        <p:spPr>
          <a:xfrm>
            <a:off x="304800" y="4688208"/>
            <a:ext cx="2438400" cy="1403195"/>
          </a:xfrm>
          <a:prstGeom prst="rect">
            <a:avLst/>
          </a:prstGeom>
        </p:spPr>
        <p:txBody>
          <a:bodyPr wrap="square" lIns="91431" tIns="45715" rIns="91431" bIns="45715">
            <a:spAutoFit/>
          </a:bodyPr>
          <a:lstStyle/>
          <a:p>
            <a:pPr marL="346041" lvl="1" indent="-155560" eaLnBrk="0" hangingPunct="0">
              <a:lnSpc>
                <a:spcPts val="1600"/>
              </a:lnSpc>
              <a:spcBef>
                <a:spcPts val="600"/>
              </a:spcBef>
              <a:buClr>
                <a:srgbClr val="C00000"/>
              </a:buClr>
              <a:buSzPct val="125000"/>
              <a:buFont typeface="Arial" pitchFamily="34" charset="0"/>
              <a:buChar char="•"/>
            </a:pPr>
            <a:r>
              <a:rPr lang="en-US" sz="1600" dirty="0" smtClean="0"/>
              <a:t>CCTV in every ATM transaction</a:t>
            </a:r>
          </a:p>
          <a:p>
            <a:pPr marL="346041" lvl="1" indent="-155560" eaLnBrk="0" hangingPunct="0">
              <a:lnSpc>
                <a:spcPts val="1600"/>
              </a:lnSpc>
              <a:spcBef>
                <a:spcPts val="600"/>
              </a:spcBef>
              <a:buClr>
                <a:srgbClr val="C00000"/>
              </a:buClr>
              <a:buSzPct val="125000"/>
              <a:buFont typeface="Arial" pitchFamily="34" charset="0"/>
              <a:buChar char="•"/>
            </a:pPr>
            <a:r>
              <a:rPr lang="en-US" sz="1600" dirty="0" smtClean="0"/>
              <a:t>Bank Security using Video recording system DVR and Servers</a:t>
            </a:r>
          </a:p>
        </p:txBody>
      </p:sp>
      <p:sp>
        <p:nvSpPr>
          <p:cNvPr id="12" name="Rounded Rectangle 11"/>
          <p:cNvSpPr/>
          <p:nvPr/>
        </p:nvSpPr>
        <p:spPr bwMode="auto">
          <a:xfrm>
            <a:off x="6096001" y="1295400"/>
            <a:ext cx="2389909" cy="1459992"/>
          </a:xfrm>
          <a:prstGeom prst="roundRect">
            <a:avLst>
              <a:gd name="adj" fmla="val 0"/>
            </a:avLst>
          </a:prstGeom>
          <a:solidFill>
            <a:schemeClr val="accent6">
              <a:lumMod val="20000"/>
              <a:lumOff val="80000"/>
            </a:schemeClr>
          </a:solidFill>
          <a:ln w="9525">
            <a:noFill/>
            <a:miter lim="800000"/>
            <a:headEnd/>
            <a:tailEnd/>
          </a:ln>
          <a:effectLst>
            <a:outerShdw blurRad="50800" dist="38100" dir="8100000" algn="tr" rotWithShape="0">
              <a:prstClr val="black">
                <a:alpha val="40000"/>
              </a:prstClr>
            </a:outerShdw>
          </a:effectLst>
        </p:spPr>
        <p:txBody>
          <a:bodyPr vert="horz" wrap="square" lIns="91431" tIns="45715" rIns="91431" bIns="45715" numCol="1" anchor="ctr" anchorCtr="0" compatLnSpc="1">
            <a:prstTxWarp prst="textNoShape">
              <a:avLst/>
            </a:prstTxWarp>
          </a:bodyPr>
          <a:lstStyle/>
          <a:p>
            <a:pPr algn="ctr">
              <a:buSzPct val="90000"/>
            </a:pPr>
            <a:r>
              <a:rPr lang="en-US" b="1" dirty="0" smtClean="0">
                <a:solidFill>
                  <a:schemeClr val="tx1">
                    <a:lumMod val="65000"/>
                    <a:lumOff val="35000"/>
                  </a:schemeClr>
                </a:solidFill>
                <a:latin typeface="Calibri" pitchFamily="34" charset="0"/>
              </a:rPr>
              <a:t>Traffic Control &amp;</a:t>
            </a:r>
          </a:p>
          <a:p>
            <a:pPr algn="ctr">
              <a:buSzPct val="90000"/>
            </a:pPr>
            <a:r>
              <a:rPr lang="en-US" b="1" dirty="0" smtClean="0">
                <a:solidFill>
                  <a:schemeClr val="tx1">
                    <a:lumMod val="65000"/>
                    <a:lumOff val="35000"/>
                  </a:schemeClr>
                </a:solidFill>
                <a:latin typeface="Calibri" pitchFamily="34" charset="0"/>
              </a:rPr>
              <a:t>Mobile Video System</a:t>
            </a:r>
          </a:p>
        </p:txBody>
      </p:sp>
      <p:sp>
        <p:nvSpPr>
          <p:cNvPr id="13" name="Rounded Rectangle 12"/>
          <p:cNvSpPr/>
          <p:nvPr/>
        </p:nvSpPr>
        <p:spPr bwMode="auto">
          <a:xfrm>
            <a:off x="3276601" y="1295400"/>
            <a:ext cx="2389909" cy="1459992"/>
          </a:xfrm>
          <a:prstGeom prst="roundRect">
            <a:avLst>
              <a:gd name="adj" fmla="val 0"/>
            </a:avLst>
          </a:prstGeom>
          <a:solidFill>
            <a:schemeClr val="accent6">
              <a:lumMod val="20000"/>
              <a:lumOff val="80000"/>
            </a:schemeClr>
          </a:solidFill>
          <a:ln w="9525">
            <a:noFill/>
            <a:miter lim="800000"/>
            <a:headEnd/>
            <a:tailEnd/>
          </a:ln>
          <a:effectLst>
            <a:outerShdw blurRad="50800" dist="38100" dir="8100000" algn="tr" rotWithShape="0">
              <a:prstClr val="black">
                <a:alpha val="40000"/>
              </a:prstClr>
            </a:outerShdw>
          </a:effectLst>
        </p:spPr>
        <p:txBody>
          <a:bodyPr vert="horz" wrap="square" lIns="91431" tIns="45715" rIns="91431" bIns="45715" numCol="1" anchor="ctr" anchorCtr="0" compatLnSpc="1">
            <a:prstTxWarp prst="textNoShape">
              <a:avLst/>
            </a:prstTxWarp>
          </a:bodyPr>
          <a:lstStyle/>
          <a:p>
            <a:pPr algn="ctr">
              <a:buSzPct val="90000"/>
            </a:pPr>
            <a:r>
              <a:rPr lang="en-US" b="1" dirty="0" smtClean="0">
                <a:solidFill>
                  <a:schemeClr val="tx1">
                    <a:lumMod val="65000"/>
                    <a:lumOff val="35000"/>
                  </a:schemeClr>
                </a:solidFill>
                <a:latin typeface="Calibri" pitchFamily="34" charset="0"/>
              </a:rPr>
              <a:t>Border Critical Assets Security</a:t>
            </a:r>
          </a:p>
        </p:txBody>
      </p:sp>
      <p:sp>
        <p:nvSpPr>
          <p:cNvPr id="14" name="Rectangle 13"/>
          <p:cNvSpPr/>
          <p:nvPr/>
        </p:nvSpPr>
        <p:spPr>
          <a:xfrm>
            <a:off x="6135710" y="4688208"/>
            <a:ext cx="2438400" cy="787641"/>
          </a:xfrm>
          <a:prstGeom prst="rect">
            <a:avLst/>
          </a:prstGeom>
        </p:spPr>
        <p:txBody>
          <a:bodyPr wrap="square" lIns="91431" tIns="45715" rIns="91431" bIns="45715">
            <a:spAutoFit/>
          </a:bodyPr>
          <a:lstStyle/>
          <a:p>
            <a:pPr marL="346041" lvl="1" indent="-155560" eaLnBrk="0" hangingPunct="0">
              <a:lnSpc>
                <a:spcPts val="1600"/>
              </a:lnSpc>
              <a:spcBef>
                <a:spcPts val="600"/>
              </a:spcBef>
              <a:buClr>
                <a:srgbClr val="C00000"/>
              </a:buClr>
              <a:buSzPct val="125000"/>
              <a:buFont typeface="Arial" pitchFamily="34" charset="0"/>
              <a:buChar char="•"/>
            </a:pPr>
            <a:r>
              <a:rPr lang="en-US" sz="1600" dirty="0" smtClean="0"/>
              <a:t>Tall Road System</a:t>
            </a:r>
          </a:p>
          <a:p>
            <a:pPr marL="346041" lvl="1" indent="-155560" eaLnBrk="0" hangingPunct="0">
              <a:lnSpc>
                <a:spcPts val="1600"/>
              </a:lnSpc>
              <a:spcBef>
                <a:spcPts val="600"/>
              </a:spcBef>
              <a:buClr>
                <a:srgbClr val="C00000"/>
              </a:buClr>
              <a:buSzPct val="125000"/>
              <a:buFont typeface="Arial" pitchFamily="34" charset="0"/>
              <a:buChar char="•"/>
            </a:pPr>
            <a:r>
              <a:rPr lang="en-US" sz="1600" dirty="0" smtClean="0"/>
              <a:t>Traffic Light control System</a:t>
            </a:r>
          </a:p>
        </p:txBody>
      </p:sp>
      <p:sp>
        <p:nvSpPr>
          <p:cNvPr id="15" name="Rectangle 14"/>
          <p:cNvSpPr/>
          <p:nvPr/>
        </p:nvSpPr>
        <p:spPr>
          <a:xfrm>
            <a:off x="3276600" y="4688208"/>
            <a:ext cx="2438400" cy="992826"/>
          </a:xfrm>
          <a:prstGeom prst="rect">
            <a:avLst/>
          </a:prstGeom>
        </p:spPr>
        <p:txBody>
          <a:bodyPr wrap="square" lIns="91431" tIns="45715" rIns="91431" bIns="45715">
            <a:spAutoFit/>
          </a:bodyPr>
          <a:lstStyle/>
          <a:p>
            <a:pPr marL="346041" lvl="1" indent="-155560" eaLnBrk="0" hangingPunct="0">
              <a:lnSpc>
                <a:spcPts val="1600"/>
              </a:lnSpc>
              <a:spcBef>
                <a:spcPts val="600"/>
              </a:spcBef>
              <a:buClr>
                <a:srgbClr val="C00000"/>
              </a:buClr>
              <a:buSzPct val="125000"/>
              <a:buFont typeface="Arial" pitchFamily="34" charset="0"/>
              <a:buChar char="•"/>
            </a:pPr>
            <a:r>
              <a:rPr lang="en-US" sz="1600" dirty="0" smtClean="0"/>
              <a:t>Border Monitoring and Alert System</a:t>
            </a:r>
          </a:p>
          <a:p>
            <a:pPr marL="346041" lvl="1" indent="-155560" eaLnBrk="0" hangingPunct="0">
              <a:lnSpc>
                <a:spcPts val="1600"/>
              </a:lnSpc>
              <a:spcBef>
                <a:spcPts val="600"/>
              </a:spcBef>
              <a:buClr>
                <a:srgbClr val="C00000"/>
              </a:buClr>
              <a:buSzPct val="125000"/>
              <a:buFont typeface="Arial" pitchFamily="34" charset="0"/>
              <a:buChar char="•"/>
            </a:pPr>
            <a:r>
              <a:rPr lang="en-US" sz="1600" dirty="0" smtClean="0"/>
              <a:t>Critical Assts – Airport Gas Tankers Security</a:t>
            </a:r>
          </a:p>
        </p:txBody>
      </p:sp>
      <p:pic>
        <p:nvPicPr>
          <p:cNvPr id="18" name="Picture 5">
            <a:hlinkClick r:id="rId3" action="ppaction://hlinksldjump"/>
          </p:cNvPr>
          <p:cNvPicPr>
            <a:picLocks noChangeAspect="1" noChangeArrowheads="1"/>
          </p:cNvPicPr>
          <p:nvPr/>
        </p:nvPicPr>
        <p:blipFill>
          <a:blip r:embed="rId4" cstate="print"/>
          <a:srcRect/>
          <a:stretch>
            <a:fillRect/>
          </a:stretch>
        </p:blipFill>
        <p:spPr bwMode="auto">
          <a:xfrm>
            <a:off x="3276600" y="2968752"/>
            <a:ext cx="2362200" cy="1589116"/>
          </a:xfrm>
          <a:prstGeom prst="rect">
            <a:avLst/>
          </a:prstGeom>
          <a:noFill/>
          <a:ln w="9525">
            <a:noFill/>
            <a:miter lim="800000"/>
            <a:headEnd/>
            <a:tailEnd/>
          </a:ln>
        </p:spPr>
      </p:pic>
      <p:pic>
        <p:nvPicPr>
          <p:cNvPr id="16" name="Picture 24"/>
          <p:cNvPicPr>
            <a:picLocks noChangeAspect="1" noChangeArrowheads="1"/>
          </p:cNvPicPr>
          <p:nvPr/>
        </p:nvPicPr>
        <p:blipFill>
          <a:blip r:embed="rId5" cstate="print">
            <a:extLst>
              <a:ext uri="{28A0092B-C50C-407E-A947-70E740481C1C}">
                <a14:useLocalDpi xmlns:a14="http://schemas.microsoft.com/office/drawing/2010/main" xmlns="" val="0"/>
              </a:ext>
            </a:extLst>
          </a:blip>
          <a:srcRect l="2745" r="5876" b="40193"/>
          <a:stretch>
            <a:fillRect/>
          </a:stretch>
        </p:blipFill>
        <p:spPr bwMode="auto">
          <a:xfrm>
            <a:off x="305427" y="2992560"/>
            <a:ext cx="2373038" cy="1482336"/>
          </a:xfrm>
          <a:prstGeom prst="rect">
            <a:avLst/>
          </a:prstGeom>
          <a:noFill/>
          <a:ln w="25560">
            <a:solidFill>
              <a:srgbClr val="C0504D"/>
            </a:solidFill>
            <a:miter lim="800000"/>
            <a:headEnd/>
            <a:tailEnd/>
          </a:ln>
          <a:effectLst/>
          <a:extLst>
            <a:ext uri="{909E8E84-426E-40DD-AFC4-6F175D3DCCD1}">
              <a14:hiddenFill xmlns:a14="http://schemas.microsoft.com/office/drawing/2010/main" xmlns="">
                <a:blipFill dpi="0" rotWithShape="0">
                  <a:blip/>
                  <a:srcRect l="2745" r="5876" b="40193"/>
                  <a:stretch>
                    <a:fillRect/>
                  </a:stretch>
                </a:blip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7" name="Picture 2" descr="http://www.wsdot.wa.gov/NR/rdonlyres/67E9F7A6-5A64-4023-B7FA-23DEADFDF927/0/ATM_2ndstep.jpg"/>
          <p:cNvPicPr>
            <a:picLocks noChangeAspect="1" noChangeArrowheads="1"/>
          </p:cNvPicPr>
          <p:nvPr/>
        </p:nvPicPr>
        <p:blipFill>
          <a:blip r:embed="rId6" cstate="print"/>
          <a:srcRect/>
          <a:stretch>
            <a:fillRect/>
          </a:stretch>
        </p:blipFill>
        <p:spPr bwMode="auto">
          <a:xfrm>
            <a:off x="6004291" y="2984834"/>
            <a:ext cx="2492348" cy="1579075"/>
          </a:xfrm>
          <a:prstGeom prst="rect">
            <a:avLst/>
          </a:prstGeom>
          <a:noFill/>
        </p:spPr>
      </p:pic>
    </p:spTree>
    <p:extLst>
      <p:ext uri="{BB962C8B-B14F-4D97-AF65-F5344CB8AC3E}">
        <p14:creationId xmlns="" xmlns:p14="http://schemas.microsoft.com/office/powerpoint/2010/main" val="344205377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a:stretch>
            <a:fillRect/>
          </a:stretch>
        </p:blipFill>
        <p:spPr bwMode="auto">
          <a:xfrm>
            <a:off x="1617869" y="1346097"/>
            <a:ext cx="5819775" cy="5076825"/>
          </a:xfrm>
          <a:prstGeom prst="rect">
            <a:avLst/>
          </a:prstGeom>
          <a:noFill/>
          <a:ln w="9525">
            <a:noFill/>
            <a:miter lim="800000"/>
            <a:headEnd/>
            <a:tailEnd/>
          </a:ln>
          <a:effectLst/>
        </p:spPr>
      </p:pic>
      <p:sp>
        <p:nvSpPr>
          <p:cNvPr id="5" name="Title 4"/>
          <p:cNvSpPr>
            <a:spLocks noGrp="1"/>
          </p:cNvSpPr>
          <p:nvPr>
            <p:ph type="title"/>
          </p:nvPr>
        </p:nvSpPr>
        <p:spPr/>
        <p:txBody>
          <a:bodyPr/>
          <a:lstStyle/>
          <a:p>
            <a:r>
              <a:rPr lang="en-US" dirty="0" smtClean="0"/>
              <a:t>Oil Industry Security</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Oil Industry Security</a:t>
            </a:r>
            <a:endParaRPr lang="en-US" dirty="0"/>
          </a:p>
        </p:txBody>
      </p:sp>
      <p:sp>
        <p:nvSpPr>
          <p:cNvPr id="3" name="Text Placeholder 2"/>
          <p:cNvSpPr>
            <a:spLocks noGrp="1"/>
          </p:cNvSpPr>
          <p:nvPr>
            <p:ph type="body" sz="quarter" idx="10"/>
          </p:nvPr>
        </p:nvSpPr>
        <p:spPr>
          <a:xfrm>
            <a:off x="747713" y="1607575"/>
            <a:ext cx="7124700" cy="4468761"/>
          </a:xfrm>
        </p:spPr>
        <p:txBody>
          <a:bodyPr lIns="82050" tIns="41025" rIns="82050" bIns="41025"/>
          <a:lstStyle/>
          <a:p>
            <a:r>
              <a:rPr lang="en-US" sz="2000" dirty="0" smtClean="0"/>
              <a:t>Oil Distribution need to be protected against vandalism</a:t>
            </a:r>
          </a:p>
          <a:p>
            <a:r>
              <a:rPr lang="en-US" sz="2000" dirty="0" smtClean="0"/>
              <a:t>Solution to protected the network are: </a:t>
            </a:r>
          </a:p>
          <a:p>
            <a:pPr lvl="1"/>
            <a:r>
              <a:rPr lang="en-US" sz="1800" dirty="0" smtClean="0"/>
              <a:t>Video Surveillance</a:t>
            </a:r>
          </a:p>
          <a:p>
            <a:pPr lvl="1"/>
            <a:r>
              <a:rPr lang="en-US" sz="1800" dirty="0" smtClean="0"/>
              <a:t>Leaking detection system </a:t>
            </a:r>
          </a:p>
          <a:p>
            <a:pPr lvl="1"/>
            <a:r>
              <a:rPr lang="en-US" sz="1800" dirty="0" smtClean="0"/>
              <a:t>Movement detection use Wave Alert</a:t>
            </a:r>
          </a:p>
          <a:p>
            <a:pPr lvl="1"/>
            <a:r>
              <a:rPr lang="en-US" sz="1800" dirty="0" smtClean="0"/>
              <a:t>Command &amp; Control Center</a:t>
            </a:r>
          </a:p>
          <a:p>
            <a:pPr>
              <a:spcBef>
                <a:spcPts val="1800"/>
              </a:spcBef>
            </a:pPr>
            <a:r>
              <a:rPr lang="en-US" sz="2000" dirty="0" smtClean="0"/>
              <a:t>The Advantages using our system are: </a:t>
            </a:r>
          </a:p>
          <a:p>
            <a:pPr lvl="1"/>
            <a:r>
              <a:rPr lang="en-US" sz="1800" dirty="0" smtClean="0"/>
              <a:t>Quick detection</a:t>
            </a:r>
          </a:p>
          <a:p>
            <a:pPr lvl="1"/>
            <a:r>
              <a:rPr lang="en-US" sz="1800" dirty="0" smtClean="0"/>
              <a:t>Determine the leak location</a:t>
            </a:r>
          </a:p>
          <a:p>
            <a:pPr lvl="1"/>
            <a:r>
              <a:rPr lang="en-US" sz="1800" dirty="0" smtClean="0"/>
              <a:t>Prevention of Vandalism</a:t>
            </a:r>
          </a:p>
          <a:p>
            <a:pPr lvl="1"/>
            <a:r>
              <a:rPr lang="en-US" sz="1800" dirty="0" smtClean="0"/>
              <a:t>Protected Measurement Equipment</a:t>
            </a:r>
          </a:p>
          <a:p>
            <a:pPr lvl="1"/>
            <a:r>
              <a:rPr lang="en-US" sz="1800" dirty="0" smtClean="0"/>
              <a:t>Very low false alarm</a:t>
            </a:r>
            <a:endParaRPr lang="en-US" sz="2000" dirty="0" smtClean="0"/>
          </a:p>
        </p:txBody>
      </p:sp>
      <p:pic>
        <p:nvPicPr>
          <p:cNvPr id="5" name="Picture 2" descr="http://t0.gstatic.com/images?q=tbn:ANd9GcTdXlZz1XyZm9hGUhY4ys5hL6TqcKoto2OFw0RubLJLE23M8ArI"/>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56177" y="3760670"/>
            <a:ext cx="2409825" cy="189547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descr="http://t0.gstatic.com/images?q=tbn:ANd9GcRI0yZIzRz1_aqWEfbVHQMVsiHh7tzwVAH4CYfFMiR-4uF816kalw"/>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56176" y="2130720"/>
            <a:ext cx="2409825" cy="152964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a:stretch>
            <a:fillRect/>
          </a:stretch>
        </p:blipFill>
        <p:spPr bwMode="auto">
          <a:xfrm>
            <a:off x="914400" y="1281113"/>
            <a:ext cx="6343650" cy="5072670"/>
          </a:xfrm>
          <a:prstGeom prst="rect">
            <a:avLst/>
          </a:prstGeom>
          <a:noFill/>
          <a:ln w="9525">
            <a:noFill/>
            <a:miter lim="800000"/>
            <a:headEnd/>
            <a:tailEnd/>
          </a:ln>
          <a:effectLst/>
        </p:spPr>
      </p:pic>
      <p:sp>
        <p:nvSpPr>
          <p:cNvPr id="5" name="Action Button: Back or Previous 4">
            <a:hlinkClick r:id="rId4" action="ppaction://hlinksldjump" highlightClick="1"/>
          </p:cNvPr>
          <p:cNvSpPr/>
          <p:nvPr/>
        </p:nvSpPr>
        <p:spPr>
          <a:xfrm>
            <a:off x="7924800" y="5943600"/>
            <a:ext cx="838200" cy="533400"/>
          </a:xfrm>
          <a:prstGeom prst="actionButtonBackPrevious">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p>
        </p:txBody>
      </p:sp>
      <p:sp>
        <p:nvSpPr>
          <p:cNvPr id="7" name="Title 6"/>
          <p:cNvSpPr>
            <a:spLocks noGrp="1"/>
          </p:cNvSpPr>
          <p:nvPr>
            <p:ph type="title"/>
          </p:nvPr>
        </p:nvSpPr>
        <p:spPr/>
        <p:txBody>
          <a:bodyPr/>
          <a:lstStyle/>
          <a:p>
            <a:r>
              <a:rPr lang="en-US" dirty="0" smtClean="0"/>
              <a:t>Oil Industry Security – System Capability</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Cellular BTS Security</a:t>
            </a:r>
            <a:endParaRPr lang="en-US" dirty="0"/>
          </a:p>
        </p:txBody>
      </p:sp>
      <p:pic>
        <p:nvPicPr>
          <p:cNvPr id="9"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l="-111" r="456" b="711"/>
          <a:stretch>
            <a:fillRect/>
          </a:stretch>
        </p:blipFill>
        <p:spPr bwMode="auto">
          <a:xfrm>
            <a:off x="1182030" y="1320720"/>
            <a:ext cx="6423103" cy="5191593"/>
          </a:xfrm>
          <a:prstGeom prst="rect">
            <a:avLst/>
          </a:prstGeom>
          <a:noFill/>
          <a:ln>
            <a:noFill/>
          </a:ln>
          <a:effectLst/>
          <a:extLst>
            <a:ext uri="{909E8E84-426E-40DD-AFC4-6F175D3DCCD1}">
              <a14:hiddenFill xmlns:a14="http://schemas.microsoft.com/office/drawing/2010/main" xmlns="">
                <a:blipFill dpi="0" rotWithShape="0">
                  <a:blip/>
                  <a:srcRect l="-15515" r="-15515"/>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Action Button: Back or Previous 5">
            <a:hlinkClick r:id="rId4" action="ppaction://hlinksldjump" highlightClick="1"/>
          </p:cNvPr>
          <p:cNvSpPr/>
          <p:nvPr/>
        </p:nvSpPr>
        <p:spPr>
          <a:xfrm>
            <a:off x="8001000" y="5867400"/>
            <a:ext cx="838200" cy="533400"/>
          </a:xfrm>
          <a:prstGeom prst="actionButtonBackPrevious">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b="1"/>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a:t>
            </a:r>
            <a:endParaRPr lang="he-IL" dirty="0"/>
          </a:p>
        </p:txBody>
      </p:sp>
      <p:sp>
        <p:nvSpPr>
          <p:cNvPr id="3" name="Content Placeholder 2"/>
          <p:cNvSpPr>
            <a:spLocks noGrp="1"/>
          </p:cNvSpPr>
          <p:nvPr>
            <p:ph type="body" sz="quarter" idx="10"/>
          </p:nvPr>
        </p:nvSpPr>
        <p:spPr>
          <a:xfrm>
            <a:off x="747713" y="1584532"/>
            <a:ext cx="7124700" cy="1392846"/>
          </a:xfrm>
          <a:prstGeom prst="rect">
            <a:avLst/>
          </a:prstGeom>
        </p:spPr>
        <p:txBody>
          <a:bodyPr/>
          <a:lstStyle/>
          <a:p>
            <a:pPr lvl="0"/>
            <a:r>
              <a:rPr lang="en-US" dirty="0" smtClean="0"/>
              <a:t>Physical Security – Sensors</a:t>
            </a:r>
          </a:p>
          <a:p>
            <a:pPr lvl="0"/>
            <a:r>
              <a:rPr lang="en-US" dirty="0" smtClean="0"/>
              <a:t>Access Control Systems</a:t>
            </a:r>
          </a:p>
          <a:p>
            <a:pPr lvl="0"/>
            <a:r>
              <a:rPr lang="en-US" dirty="0" smtClean="0"/>
              <a:t>Biometrics</a:t>
            </a:r>
            <a:endParaRPr lang="he-IL" dirty="0"/>
          </a:p>
        </p:txBody>
      </p:sp>
      <p:pic>
        <p:nvPicPr>
          <p:cNvPr id="5" name="Picture 4" descr="Smart Card Chip"/>
          <p:cNvPicPr>
            <a:picLocks noChangeAspect="1" noChangeArrowheads="1"/>
          </p:cNvPicPr>
          <p:nvPr/>
        </p:nvPicPr>
        <p:blipFill>
          <a:blip r:embed="rId3" cstate="print"/>
          <a:srcRect/>
          <a:stretch>
            <a:fillRect/>
          </a:stretch>
        </p:blipFill>
        <p:spPr bwMode="auto">
          <a:xfrm>
            <a:off x="700061" y="3961774"/>
            <a:ext cx="1357341" cy="1372853"/>
          </a:xfrm>
          <a:prstGeom prst="rect">
            <a:avLst/>
          </a:prstGeom>
          <a:noFill/>
          <a:effectLst>
            <a:innerShdw blurRad="114300">
              <a:prstClr val="black"/>
            </a:innerShdw>
          </a:effectLst>
        </p:spPr>
      </p:pic>
      <p:pic>
        <p:nvPicPr>
          <p:cNvPr id="6" name="Picture 4" descr="Access Control : Biometric palm scanning screen with access granted text stock photo">
            <a:hlinkClick r:id="rId4"/>
          </p:cNvPr>
          <p:cNvPicPr>
            <a:picLocks noChangeAspect="1" noChangeArrowheads="1"/>
          </p:cNvPicPr>
          <p:nvPr/>
        </p:nvPicPr>
        <p:blipFill>
          <a:blip r:embed="rId5" cstate="print"/>
          <a:srcRect/>
          <a:stretch>
            <a:fillRect/>
          </a:stretch>
        </p:blipFill>
        <p:spPr bwMode="auto">
          <a:xfrm>
            <a:off x="4267200" y="2775284"/>
            <a:ext cx="2590800" cy="2863516"/>
          </a:xfrm>
          <a:prstGeom prst="rect">
            <a:avLst/>
          </a:prstGeom>
          <a:noFill/>
          <a:ln w="9525">
            <a:noFill/>
            <a:miter lim="800000"/>
            <a:headEnd/>
            <a:tailEnd/>
          </a:ln>
        </p:spPr>
      </p:pic>
      <p:pic>
        <p:nvPicPr>
          <p:cNvPr id="7" name="Picture 5" descr="Access Control : Scanning of a fingerprint with  new technologies stock photo">
            <a:hlinkClick r:id="rId6"/>
          </p:cNvPr>
          <p:cNvPicPr>
            <a:picLocks noChangeAspect="1" noChangeArrowheads="1"/>
          </p:cNvPicPr>
          <p:nvPr/>
        </p:nvPicPr>
        <p:blipFill>
          <a:blip r:embed="rId7" cstate="print"/>
          <a:srcRect/>
          <a:stretch>
            <a:fillRect/>
          </a:stretch>
        </p:blipFill>
        <p:spPr bwMode="auto">
          <a:xfrm>
            <a:off x="6446045" y="1665321"/>
            <a:ext cx="1326357" cy="1610028"/>
          </a:xfrm>
          <a:prstGeom prst="rect">
            <a:avLst/>
          </a:prstGeom>
          <a:noFill/>
          <a:ln w="9525">
            <a:noFill/>
            <a:miter lim="800000"/>
            <a:headEnd/>
            <a:tailEnd/>
          </a:ln>
        </p:spPr>
      </p:pic>
      <p:pic>
        <p:nvPicPr>
          <p:cNvPr id="4" name="Picture 2" descr="http://www.allproducts.com/manufacture100/juliettev/product1-s.jpg"/>
          <p:cNvPicPr>
            <a:picLocks noChangeAspect="1" noChangeArrowheads="1"/>
          </p:cNvPicPr>
          <p:nvPr/>
        </p:nvPicPr>
        <p:blipFill>
          <a:blip r:embed="rId8" cstate="print"/>
          <a:srcRect/>
          <a:stretch>
            <a:fillRect/>
          </a:stretch>
        </p:blipFill>
        <p:spPr bwMode="auto">
          <a:xfrm>
            <a:off x="2230600" y="4395229"/>
            <a:ext cx="1884200" cy="1243572"/>
          </a:xfrm>
          <a:prstGeom prst="rect">
            <a:avLst/>
          </a:prstGeom>
          <a:noFill/>
          <a:effectLst>
            <a:innerShdw blurRad="114300">
              <a:prstClr val="black"/>
            </a:innerShdw>
          </a:effectLst>
        </p:spPr>
      </p:pic>
      <p:sp>
        <p:nvSpPr>
          <p:cNvPr id="8" name="Action Button: Back or Previous 7">
            <a:hlinkClick r:id="rId9" action="ppaction://hlinksldjump" highlightClick="1"/>
          </p:cNvPr>
          <p:cNvSpPr/>
          <p:nvPr/>
        </p:nvSpPr>
        <p:spPr>
          <a:xfrm>
            <a:off x="8053040" y="5887844"/>
            <a:ext cx="762000" cy="457200"/>
          </a:xfrm>
          <a:prstGeom prst="actionButtonBackPrevious">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lIns="83053" tIns="41527" rIns="83053" bIns="41527"/>
          <a:lstStyle/>
          <a:p>
            <a:r>
              <a:rPr lang="en-US" dirty="0" smtClean="0">
                <a:ea typeface="Arial Unicode MS" pitchFamily="34" charset="-128"/>
                <a:cs typeface="Arial Unicode MS" pitchFamily="34" charset="-128"/>
              </a:rPr>
              <a:t>ATM’s Security Concept</a:t>
            </a:r>
            <a:endParaRPr lang="en-US" dirty="0"/>
          </a:p>
        </p:txBody>
      </p:sp>
      <p:pic>
        <p:nvPicPr>
          <p:cNvPr id="63" name="Picture 5" descr="מצלמה"/>
          <p:cNvPicPr>
            <a:picLocks noChangeAspect="1" noChangeArrowheads="1"/>
          </p:cNvPicPr>
          <p:nvPr/>
        </p:nvPicPr>
        <p:blipFill>
          <a:blip r:embed="rId3" cstate="print"/>
          <a:srcRect/>
          <a:stretch>
            <a:fillRect/>
          </a:stretch>
        </p:blipFill>
        <p:spPr bwMode="auto">
          <a:xfrm rot="996060" flipH="1">
            <a:off x="1325564" y="1504951"/>
            <a:ext cx="1296987" cy="823913"/>
          </a:xfrm>
          <a:prstGeom prst="rect">
            <a:avLst/>
          </a:prstGeom>
          <a:noFill/>
        </p:spPr>
      </p:pic>
      <p:pic>
        <p:nvPicPr>
          <p:cNvPr id="68" name="Picture 4" descr="atm"/>
          <p:cNvPicPr>
            <a:picLocks noChangeAspect="1" noChangeArrowheads="1"/>
          </p:cNvPicPr>
          <p:nvPr/>
        </p:nvPicPr>
        <p:blipFill>
          <a:blip r:embed="rId4" cstate="print"/>
          <a:srcRect/>
          <a:stretch>
            <a:fillRect/>
          </a:stretch>
        </p:blipFill>
        <p:spPr bwMode="auto">
          <a:xfrm>
            <a:off x="2582863" y="1566864"/>
            <a:ext cx="4044950" cy="5057775"/>
          </a:xfrm>
          <a:prstGeom prst="rect">
            <a:avLst/>
          </a:prstGeom>
          <a:noFill/>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lIns="83053" tIns="41527" rIns="83053" bIns="41527"/>
          <a:lstStyle/>
          <a:p>
            <a:r>
              <a:rPr lang="en-US" dirty="0" smtClean="0"/>
              <a:t>Simple and Smart</a:t>
            </a:r>
            <a:endParaRPr lang="en-US" dirty="0"/>
          </a:p>
        </p:txBody>
      </p:sp>
      <p:sp>
        <p:nvSpPr>
          <p:cNvPr id="5" name="Text Placeholder 4"/>
          <p:cNvSpPr>
            <a:spLocks noGrp="1"/>
          </p:cNvSpPr>
          <p:nvPr>
            <p:ph type="body" sz="quarter" idx="10"/>
          </p:nvPr>
        </p:nvSpPr>
        <p:spPr>
          <a:xfrm>
            <a:off x="747713" y="1393902"/>
            <a:ext cx="7124700" cy="5073805"/>
          </a:xfrm>
        </p:spPr>
        <p:txBody>
          <a:bodyPr/>
          <a:lstStyle/>
          <a:p>
            <a:r>
              <a:rPr lang="en-US" sz="2000" dirty="0" smtClean="0"/>
              <a:t>Each ATM can provide a data of the transactions (by RS232 or TCP\IP) made at the very moment the card is used, this kind of data can “trigger” the system to record the pre and post event an save this data for few month in order to prevent false money claims</a:t>
            </a:r>
          </a:p>
          <a:p>
            <a:r>
              <a:rPr lang="en-US" sz="2000" dirty="0" smtClean="0"/>
              <a:t>The data can be saved at a local database or at a remote machine</a:t>
            </a:r>
          </a:p>
          <a:p>
            <a:r>
              <a:rPr lang="en-US" sz="2000" dirty="0" smtClean="0"/>
              <a:t>If using a centralized data server we can track a stolen\ credit card when someone is trying to use it</a:t>
            </a:r>
          </a:p>
          <a:p>
            <a:r>
              <a:rPr lang="en-US" sz="2000" dirty="0" smtClean="0"/>
              <a:t>Vandalism prevention – any sensor can trigger the DVR and provide images at the centralized security center</a:t>
            </a:r>
          </a:p>
          <a:p>
            <a:r>
              <a:rPr lang="en-US" sz="2000" dirty="0" smtClean="0"/>
              <a:t>Any event can be programmed to record the images both local and remote</a:t>
            </a:r>
          </a:p>
          <a:p>
            <a:r>
              <a:rPr lang="en-US" sz="2000" dirty="0" smtClean="0"/>
              <a:t>Can work at a narrow bandwidth – according to priority</a:t>
            </a:r>
          </a:p>
          <a:p>
            <a:r>
              <a:rPr lang="en-US" sz="2000" dirty="0" smtClean="0"/>
              <a:t>Dual Video database for usual recording and for events</a:t>
            </a:r>
            <a:endParaRPr lang="en-US" sz="2000"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Elbow Connector 33"/>
          <p:cNvCxnSpPr/>
          <p:nvPr/>
        </p:nvCxnSpPr>
        <p:spPr>
          <a:xfrm rot="16200000" flipV="1">
            <a:off x="6841624" y="3029558"/>
            <a:ext cx="822960" cy="2050256"/>
          </a:xfrm>
          <a:prstGeom prst="bentConnector3">
            <a:avLst>
              <a:gd name="adj1" fmla="val 137355"/>
            </a:avLst>
          </a:prstGeom>
          <a:noFill/>
          <a:ln w="38100">
            <a:solidFill>
              <a:schemeClr val="tx1"/>
            </a:solidFill>
            <a:prstDash val="dash"/>
            <a:round/>
            <a:headEnd/>
            <a:tailEnd type="triangle" w="med" len="med"/>
          </a:ln>
          <a:effectLst/>
        </p:spPr>
      </p:cxnSp>
      <p:sp>
        <p:nvSpPr>
          <p:cNvPr id="18" name="Line 67"/>
          <p:cNvSpPr>
            <a:spLocks noChangeShapeType="1"/>
          </p:cNvSpPr>
          <p:nvPr/>
        </p:nvSpPr>
        <p:spPr bwMode="auto">
          <a:xfrm flipH="1">
            <a:off x="4309172" y="4100576"/>
            <a:ext cx="1042988" cy="0"/>
          </a:xfrm>
          <a:prstGeom prst="line">
            <a:avLst/>
          </a:prstGeom>
          <a:noFill/>
          <a:ln w="38100">
            <a:solidFill>
              <a:schemeClr val="tx1"/>
            </a:solidFill>
            <a:prstDash val="dash"/>
            <a:round/>
            <a:headEnd/>
            <a:tailEnd type="triangle" w="med" len="med"/>
          </a:ln>
          <a:effectLst/>
        </p:spPr>
        <p:txBody>
          <a:bodyPr lIns="91431" tIns="45715" rIns="91431" bIns="45715"/>
          <a:lstStyle/>
          <a:p>
            <a:pPr algn="ctr"/>
            <a:endParaRPr lang="en-US" sz="1400" b="1"/>
          </a:p>
        </p:txBody>
      </p:sp>
      <p:sp>
        <p:nvSpPr>
          <p:cNvPr id="42" name="Title 41"/>
          <p:cNvSpPr>
            <a:spLocks noGrp="1"/>
          </p:cNvSpPr>
          <p:nvPr>
            <p:ph type="title"/>
          </p:nvPr>
        </p:nvSpPr>
        <p:spPr/>
        <p:txBody>
          <a:bodyPr lIns="83053" tIns="41527" rIns="83053" bIns="41527"/>
          <a:lstStyle/>
          <a:p>
            <a:r>
              <a:rPr lang="en-US" dirty="0" smtClean="0"/>
              <a:t>How it’s done ?</a:t>
            </a:r>
            <a:endParaRPr lang="en-US" dirty="0"/>
          </a:p>
        </p:txBody>
      </p:sp>
      <p:pic>
        <p:nvPicPr>
          <p:cNvPr id="4" name="Picture 43" descr="ncr atm"/>
          <p:cNvPicPr>
            <a:picLocks noChangeAspect="1" noChangeArrowheads="1"/>
          </p:cNvPicPr>
          <p:nvPr/>
        </p:nvPicPr>
        <p:blipFill>
          <a:blip r:embed="rId3" cstate="print"/>
          <a:srcRect/>
          <a:stretch>
            <a:fillRect/>
          </a:stretch>
        </p:blipFill>
        <p:spPr bwMode="auto">
          <a:xfrm>
            <a:off x="7273925" y="3797092"/>
            <a:ext cx="1428750" cy="2676525"/>
          </a:xfrm>
          <a:prstGeom prst="rect">
            <a:avLst/>
          </a:prstGeom>
          <a:noFill/>
        </p:spPr>
      </p:pic>
      <p:pic>
        <p:nvPicPr>
          <p:cNvPr id="5" name="Picture 44" descr="מצלמה"/>
          <p:cNvPicPr>
            <a:picLocks noChangeAspect="1" noChangeArrowheads="1"/>
          </p:cNvPicPr>
          <p:nvPr/>
        </p:nvPicPr>
        <p:blipFill>
          <a:blip r:embed="rId4" cstate="print"/>
          <a:srcRect/>
          <a:stretch>
            <a:fillRect/>
          </a:stretch>
        </p:blipFill>
        <p:spPr bwMode="auto">
          <a:xfrm rot="1549751" flipH="1">
            <a:off x="5257179" y="1484642"/>
            <a:ext cx="1452563" cy="885825"/>
          </a:xfrm>
          <a:prstGeom prst="rect">
            <a:avLst/>
          </a:prstGeom>
          <a:noFill/>
        </p:spPr>
      </p:pic>
      <p:pic>
        <p:nvPicPr>
          <p:cNvPr id="6" name="Picture 45" descr="DVR"/>
          <p:cNvPicPr>
            <a:picLocks noChangeAspect="1" noChangeArrowheads="1"/>
          </p:cNvPicPr>
          <p:nvPr/>
        </p:nvPicPr>
        <p:blipFill>
          <a:blip r:embed="rId5" cstate="print"/>
          <a:srcRect t="27199" b="23284"/>
          <a:stretch>
            <a:fillRect/>
          </a:stretch>
        </p:blipFill>
        <p:spPr bwMode="auto">
          <a:xfrm>
            <a:off x="5149850" y="3668751"/>
            <a:ext cx="1576388" cy="780586"/>
          </a:xfrm>
          <a:prstGeom prst="rect">
            <a:avLst/>
          </a:prstGeom>
          <a:noFill/>
        </p:spPr>
      </p:pic>
      <p:sp>
        <p:nvSpPr>
          <p:cNvPr id="10" name="Line 58"/>
          <p:cNvSpPr>
            <a:spLocks noChangeShapeType="1"/>
          </p:cNvSpPr>
          <p:nvPr/>
        </p:nvSpPr>
        <p:spPr bwMode="auto">
          <a:xfrm>
            <a:off x="5805488" y="2238284"/>
            <a:ext cx="11112" cy="1350962"/>
          </a:xfrm>
          <a:prstGeom prst="line">
            <a:avLst/>
          </a:prstGeom>
          <a:noFill/>
          <a:ln w="38100">
            <a:solidFill>
              <a:schemeClr val="tx1"/>
            </a:solidFill>
            <a:prstDash val="dash"/>
            <a:round/>
            <a:headEnd/>
            <a:tailEnd type="triangle" w="med" len="med"/>
          </a:ln>
          <a:effectLst/>
        </p:spPr>
        <p:txBody>
          <a:bodyPr lIns="91431" tIns="45715" rIns="91431" bIns="45715"/>
          <a:lstStyle/>
          <a:p>
            <a:pPr algn="ctr"/>
            <a:endParaRPr lang="en-US" sz="1400" b="1"/>
          </a:p>
        </p:txBody>
      </p:sp>
      <p:sp>
        <p:nvSpPr>
          <p:cNvPr id="12" name="Text Box 60"/>
          <p:cNvSpPr txBox="1">
            <a:spLocks noChangeArrowheads="1"/>
          </p:cNvSpPr>
          <p:nvPr/>
        </p:nvSpPr>
        <p:spPr bwMode="auto">
          <a:xfrm>
            <a:off x="6993492" y="1480974"/>
            <a:ext cx="1723604" cy="292378"/>
          </a:xfrm>
          <a:prstGeom prst="rect">
            <a:avLst/>
          </a:prstGeom>
          <a:noFill/>
          <a:ln w="9525">
            <a:noFill/>
            <a:miter lim="800000"/>
            <a:headEnd/>
            <a:tailEnd/>
          </a:ln>
          <a:effectLst/>
        </p:spPr>
        <p:txBody>
          <a:bodyPr wrap="square" lIns="91431" tIns="45715" rIns="91431" bIns="45715">
            <a:spAutoFit/>
          </a:bodyPr>
          <a:lstStyle/>
          <a:p>
            <a:pPr algn="ctr">
              <a:spcBef>
                <a:spcPct val="50000"/>
              </a:spcBef>
            </a:pPr>
            <a:r>
              <a:rPr lang="en-US" sz="1300" b="1" dirty="0"/>
              <a:t>Internal Camera</a:t>
            </a:r>
          </a:p>
        </p:txBody>
      </p:sp>
      <p:sp>
        <p:nvSpPr>
          <p:cNvPr id="13" name="Line 61"/>
          <p:cNvSpPr>
            <a:spLocks noChangeShapeType="1"/>
          </p:cNvSpPr>
          <p:nvPr/>
        </p:nvSpPr>
        <p:spPr bwMode="auto">
          <a:xfrm flipH="1">
            <a:off x="3324225" y="5668872"/>
            <a:ext cx="4060825" cy="3175"/>
          </a:xfrm>
          <a:prstGeom prst="line">
            <a:avLst/>
          </a:prstGeom>
          <a:noFill/>
          <a:ln w="38100">
            <a:solidFill>
              <a:schemeClr val="tx1"/>
            </a:solidFill>
            <a:prstDash val="dash"/>
            <a:round/>
            <a:headEnd/>
            <a:tailEnd/>
          </a:ln>
          <a:effectLst/>
        </p:spPr>
        <p:txBody>
          <a:bodyPr lIns="91431" tIns="45715" rIns="91431" bIns="45715"/>
          <a:lstStyle/>
          <a:p>
            <a:pPr algn="ctr"/>
            <a:endParaRPr lang="en-US" sz="1400" b="1"/>
          </a:p>
        </p:txBody>
      </p:sp>
      <p:pic>
        <p:nvPicPr>
          <p:cNvPr id="14" name="Picture 62" descr="pc"/>
          <p:cNvPicPr>
            <a:picLocks noChangeAspect="1" noChangeArrowheads="1"/>
          </p:cNvPicPr>
          <p:nvPr/>
        </p:nvPicPr>
        <p:blipFill>
          <a:blip r:embed="rId6" cstate="print"/>
          <a:srcRect/>
          <a:stretch>
            <a:fillRect/>
          </a:stretch>
        </p:blipFill>
        <p:spPr bwMode="auto">
          <a:xfrm>
            <a:off x="1081087" y="5052921"/>
            <a:ext cx="1181100" cy="1181100"/>
          </a:xfrm>
          <a:prstGeom prst="rect">
            <a:avLst/>
          </a:prstGeom>
          <a:noFill/>
        </p:spPr>
      </p:pic>
      <p:sp>
        <p:nvSpPr>
          <p:cNvPr id="15" name="Text Box 63"/>
          <p:cNvSpPr txBox="1">
            <a:spLocks noChangeArrowheads="1"/>
          </p:cNvSpPr>
          <p:nvPr/>
        </p:nvSpPr>
        <p:spPr bwMode="auto">
          <a:xfrm>
            <a:off x="663574" y="6160144"/>
            <a:ext cx="2017713" cy="292378"/>
          </a:xfrm>
          <a:prstGeom prst="rect">
            <a:avLst/>
          </a:prstGeom>
          <a:noFill/>
          <a:ln w="9525">
            <a:noFill/>
            <a:miter lim="800000"/>
            <a:headEnd/>
            <a:tailEnd/>
          </a:ln>
          <a:effectLst/>
        </p:spPr>
        <p:txBody>
          <a:bodyPr lIns="91431" tIns="45715" rIns="91431" bIns="45715">
            <a:spAutoFit/>
          </a:bodyPr>
          <a:lstStyle/>
          <a:p>
            <a:pPr algn="ctr">
              <a:spcBef>
                <a:spcPct val="50000"/>
              </a:spcBef>
            </a:pPr>
            <a:r>
              <a:rPr lang="en-US" sz="1300" b="1" dirty="0"/>
              <a:t>SQL Main Server</a:t>
            </a:r>
          </a:p>
        </p:txBody>
      </p:sp>
      <p:sp>
        <p:nvSpPr>
          <p:cNvPr id="16" name="Text Box 64"/>
          <p:cNvSpPr txBox="1">
            <a:spLocks noChangeArrowheads="1"/>
          </p:cNvSpPr>
          <p:nvPr/>
        </p:nvSpPr>
        <p:spPr bwMode="auto">
          <a:xfrm>
            <a:off x="4033838" y="5692684"/>
            <a:ext cx="2459037" cy="692487"/>
          </a:xfrm>
          <a:prstGeom prst="rect">
            <a:avLst/>
          </a:prstGeom>
          <a:noFill/>
          <a:ln w="9525">
            <a:noFill/>
            <a:miter lim="800000"/>
            <a:headEnd/>
            <a:tailEnd/>
          </a:ln>
          <a:effectLst/>
        </p:spPr>
        <p:txBody>
          <a:bodyPr lIns="91431" tIns="45715" rIns="91431" bIns="45715">
            <a:spAutoFit/>
          </a:bodyPr>
          <a:lstStyle/>
          <a:p>
            <a:pPr algn="ctr" rtl="0">
              <a:spcBef>
                <a:spcPct val="50000"/>
              </a:spcBef>
            </a:pPr>
            <a:r>
              <a:rPr lang="en-US" sz="1300" b="1" dirty="0"/>
              <a:t>Some of the data at the card is sent to the main server for later investigation. </a:t>
            </a:r>
          </a:p>
        </p:txBody>
      </p:sp>
      <p:sp>
        <p:nvSpPr>
          <p:cNvPr id="17" name="Text Box 66"/>
          <p:cNvSpPr txBox="1">
            <a:spLocks noChangeArrowheads="1"/>
          </p:cNvSpPr>
          <p:nvPr/>
        </p:nvSpPr>
        <p:spPr bwMode="auto">
          <a:xfrm>
            <a:off x="4499078" y="1240827"/>
            <a:ext cx="2493962" cy="292378"/>
          </a:xfrm>
          <a:prstGeom prst="rect">
            <a:avLst/>
          </a:prstGeom>
          <a:noFill/>
          <a:ln w="9525">
            <a:noFill/>
            <a:miter lim="800000"/>
            <a:headEnd/>
            <a:tailEnd/>
          </a:ln>
          <a:effectLst/>
        </p:spPr>
        <p:txBody>
          <a:bodyPr lIns="91431" tIns="45715" rIns="91431" bIns="45715">
            <a:spAutoFit/>
          </a:bodyPr>
          <a:lstStyle/>
          <a:p>
            <a:pPr algn="ctr" rtl="0">
              <a:spcBef>
                <a:spcPct val="50000"/>
              </a:spcBef>
            </a:pPr>
            <a:r>
              <a:rPr lang="en-US" sz="1300" b="1" dirty="0"/>
              <a:t>External Camera</a:t>
            </a:r>
          </a:p>
        </p:txBody>
      </p:sp>
      <p:pic>
        <p:nvPicPr>
          <p:cNvPr id="20" name="Picture 69" descr="lcd"/>
          <p:cNvPicPr>
            <a:picLocks noChangeAspect="1" noChangeArrowheads="1"/>
          </p:cNvPicPr>
          <p:nvPr/>
        </p:nvPicPr>
        <p:blipFill>
          <a:blip r:embed="rId7" cstate="print"/>
          <a:srcRect/>
          <a:stretch>
            <a:fillRect/>
          </a:stretch>
        </p:blipFill>
        <p:spPr bwMode="auto">
          <a:xfrm>
            <a:off x="695325" y="1630271"/>
            <a:ext cx="1143000" cy="1047750"/>
          </a:xfrm>
          <a:prstGeom prst="rect">
            <a:avLst/>
          </a:prstGeom>
          <a:noFill/>
        </p:spPr>
      </p:pic>
      <p:pic>
        <p:nvPicPr>
          <p:cNvPr id="21" name="Picture 70" descr="pc"/>
          <p:cNvPicPr>
            <a:picLocks noChangeAspect="1" noChangeArrowheads="1"/>
          </p:cNvPicPr>
          <p:nvPr/>
        </p:nvPicPr>
        <p:blipFill>
          <a:blip r:embed="rId6" cstate="print"/>
          <a:srcRect/>
          <a:stretch>
            <a:fillRect/>
          </a:stretch>
        </p:blipFill>
        <p:spPr bwMode="auto">
          <a:xfrm>
            <a:off x="1795462" y="2252571"/>
            <a:ext cx="1181100" cy="1181100"/>
          </a:xfrm>
          <a:prstGeom prst="rect">
            <a:avLst/>
          </a:prstGeom>
          <a:noFill/>
        </p:spPr>
      </p:pic>
      <p:sp>
        <p:nvSpPr>
          <p:cNvPr id="22" name="Line 72"/>
          <p:cNvSpPr>
            <a:spLocks noChangeShapeType="1"/>
          </p:cNvSpPr>
          <p:nvPr/>
        </p:nvSpPr>
        <p:spPr bwMode="auto">
          <a:xfrm flipH="1">
            <a:off x="1244600" y="2868521"/>
            <a:ext cx="866775" cy="0"/>
          </a:xfrm>
          <a:prstGeom prst="line">
            <a:avLst/>
          </a:prstGeom>
          <a:noFill/>
          <a:ln w="38100">
            <a:solidFill>
              <a:schemeClr val="tx1"/>
            </a:solidFill>
            <a:prstDash val="dash"/>
            <a:round/>
            <a:headEnd/>
            <a:tailEnd/>
          </a:ln>
          <a:effectLst/>
        </p:spPr>
        <p:txBody>
          <a:bodyPr lIns="91431" tIns="45715" rIns="91431" bIns="45715"/>
          <a:lstStyle/>
          <a:p>
            <a:pPr algn="ctr"/>
            <a:endParaRPr lang="en-US" sz="1400" b="1"/>
          </a:p>
        </p:txBody>
      </p:sp>
      <p:sp>
        <p:nvSpPr>
          <p:cNvPr id="23" name="Line 73"/>
          <p:cNvSpPr>
            <a:spLocks noChangeShapeType="1"/>
          </p:cNvSpPr>
          <p:nvPr/>
        </p:nvSpPr>
        <p:spPr bwMode="auto">
          <a:xfrm flipH="1" flipV="1">
            <a:off x="1244600" y="2689134"/>
            <a:ext cx="11113" cy="179387"/>
          </a:xfrm>
          <a:prstGeom prst="line">
            <a:avLst/>
          </a:prstGeom>
          <a:noFill/>
          <a:ln w="38100">
            <a:solidFill>
              <a:schemeClr val="tx1"/>
            </a:solidFill>
            <a:prstDash val="dash"/>
            <a:round/>
            <a:headEnd/>
            <a:tailEnd type="triangle" w="med" len="med"/>
          </a:ln>
          <a:effectLst/>
        </p:spPr>
        <p:txBody>
          <a:bodyPr lIns="91431" tIns="45715" rIns="91431" bIns="45715"/>
          <a:lstStyle/>
          <a:p>
            <a:pPr algn="ctr"/>
            <a:endParaRPr lang="en-US" sz="1400" b="1"/>
          </a:p>
        </p:txBody>
      </p:sp>
      <p:sp>
        <p:nvSpPr>
          <p:cNvPr id="24" name="Line 74"/>
          <p:cNvSpPr>
            <a:spLocks noChangeShapeType="1"/>
          </p:cNvSpPr>
          <p:nvPr/>
        </p:nvSpPr>
        <p:spPr bwMode="auto">
          <a:xfrm flipH="1" flipV="1">
            <a:off x="2609850" y="3366996"/>
            <a:ext cx="461963" cy="547688"/>
          </a:xfrm>
          <a:prstGeom prst="line">
            <a:avLst/>
          </a:prstGeom>
          <a:noFill/>
          <a:ln w="38100">
            <a:solidFill>
              <a:schemeClr val="tx1"/>
            </a:solidFill>
            <a:prstDash val="dash"/>
            <a:round/>
            <a:headEnd/>
            <a:tailEnd type="triangle" w="med" len="med"/>
          </a:ln>
          <a:effectLst/>
        </p:spPr>
        <p:txBody>
          <a:bodyPr lIns="91431" tIns="45715" rIns="91431" bIns="45715"/>
          <a:lstStyle/>
          <a:p>
            <a:pPr algn="ctr"/>
            <a:endParaRPr lang="en-US" sz="1400" b="1"/>
          </a:p>
        </p:txBody>
      </p:sp>
      <p:sp>
        <p:nvSpPr>
          <p:cNvPr id="25" name="Line 75"/>
          <p:cNvSpPr>
            <a:spLocks noChangeShapeType="1"/>
          </p:cNvSpPr>
          <p:nvPr/>
        </p:nvSpPr>
        <p:spPr bwMode="auto">
          <a:xfrm>
            <a:off x="1755775" y="4708434"/>
            <a:ext cx="0" cy="368300"/>
          </a:xfrm>
          <a:prstGeom prst="line">
            <a:avLst/>
          </a:prstGeom>
          <a:noFill/>
          <a:ln w="38100">
            <a:solidFill>
              <a:schemeClr val="tx1"/>
            </a:solidFill>
            <a:prstDash val="dash"/>
            <a:round/>
            <a:headEnd/>
            <a:tailEnd type="triangle" w="med" len="med"/>
          </a:ln>
          <a:effectLst/>
        </p:spPr>
        <p:txBody>
          <a:bodyPr lIns="91431" tIns="45715" rIns="91431" bIns="45715"/>
          <a:lstStyle/>
          <a:p>
            <a:pPr algn="ctr"/>
            <a:endParaRPr lang="en-US" sz="1400" b="1"/>
          </a:p>
        </p:txBody>
      </p:sp>
      <p:sp>
        <p:nvSpPr>
          <p:cNvPr id="27" name="Text Box 79"/>
          <p:cNvSpPr txBox="1">
            <a:spLocks noChangeArrowheads="1"/>
          </p:cNvSpPr>
          <p:nvPr/>
        </p:nvSpPr>
        <p:spPr bwMode="auto">
          <a:xfrm>
            <a:off x="4847509" y="4383841"/>
            <a:ext cx="2099702" cy="492432"/>
          </a:xfrm>
          <a:prstGeom prst="rect">
            <a:avLst/>
          </a:prstGeom>
          <a:noFill/>
          <a:ln w="9525" algn="ctr">
            <a:noFill/>
            <a:miter lim="800000"/>
            <a:headEnd/>
            <a:tailEnd/>
          </a:ln>
          <a:effectLst/>
        </p:spPr>
        <p:txBody>
          <a:bodyPr wrap="square" lIns="91431" tIns="45715" rIns="91431" bIns="45715">
            <a:spAutoFit/>
          </a:bodyPr>
          <a:lstStyle/>
          <a:p>
            <a:pPr algn="ctr" rtl="0">
              <a:spcBef>
                <a:spcPct val="50000"/>
              </a:spcBef>
            </a:pPr>
            <a:r>
              <a:rPr lang="en-US" sz="1300" b="1" dirty="0"/>
              <a:t>Video is kept at the DVR when credit card is used.</a:t>
            </a:r>
          </a:p>
        </p:txBody>
      </p:sp>
      <p:sp>
        <p:nvSpPr>
          <p:cNvPr id="28" name="Text Box 80"/>
          <p:cNvSpPr txBox="1">
            <a:spLocks noChangeArrowheads="1"/>
          </p:cNvSpPr>
          <p:nvPr/>
        </p:nvSpPr>
        <p:spPr bwMode="auto">
          <a:xfrm>
            <a:off x="82824" y="3431634"/>
            <a:ext cx="2704982" cy="692487"/>
          </a:xfrm>
          <a:prstGeom prst="rect">
            <a:avLst/>
          </a:prstGeom>
          <a:noFill/>
          <a:ln w="9525" algn="ctr">
            <a:noFill/>
            <a:miter lim="800000"/>
            <a:headEnd/>
            <a:tailEnd/>
          </a:ln>
          <a:effectLst/>
        </p:spPr>
        <p:txBody>
          <a:bodyPr wrap="square" lIns="91431" tIns="45715" rIns="91431" bIns="45715">
            <a:spAutoFit/>
          </a:bodyPr>
          <a:lstStyle/>
          <a:p>
            <a:pPr algn="ctr"/>
            <a:r>
              <a:rPr lang="en-US" sz="1300" b="1" dirty="0"/>
              <a:t>When it’s needed the system will draw the data from the main server and the images from the DVR  </a:t>
            </a:r>
          </a:p>
        </p:txBody>
      </p:sp>
      <p:sp>
        <p:nvSpPr>
          <p:cNvPr id="29" name="Freeform 21"/>
          <p:cNvSpPr>
            <a:spLocks/>
          </p:cNvSpPr>
          <p:nvPr/>
        </p:nvSpPr>
        <p:spPr bwMode="auto">
          <a:xfrm>
            <a:off x="2582894" y="3434576"/>
            <a:ext cx="1991754" cy="1540922"/>
          </a:xfrm>
          <a:custGeom>
            <a:avLst/>
            <a:gdLst>
              <a:gd name="T0" fmla="*/ 2147483647 w 835"/>
              <a:gd name="T1" fmla="*/ 2147483647 h 646"/>
              <a:gd name="T2" fmla="*/ 2147483647 w 835"/>
              <a:gd name="T3" fmla="*/ 2147483647 h 646"/>
              <a:gd name="T4" fmla="*/ 2147483647 w 835"/>
              <a:gd name="T5" fmla="*/ 2147483647 h 646"/>
              <a:gd name="T6" fmla="*/ 2147483647 w 835"/>
              <a:gd name="T7" fmla="*/ 2147483647 h 646"/>
              <a:gd name="T8" fmla="*/ 2147483647 w 835"/>
              <a:gd name="T9" fmla="*/ 2147483647 h 646"/>
              <a:gd name="T10" fmla="*/ 2147483647 w 835"/>
              <a:gd name="T11" fmla="*/ 2147483647 h 646"/>
              <a:gd name="T12" fmla="*/ 2147483647 w 835"/>
              <a:gd name="T13" fmla="*/ 2147483647 h 646"/>
              <a:gd name="T14" fmla="*/ 2147483647 w 835"/>
              <a:gd name="T15" fmla="*/ 2147483647 h 646"/>
              <a:gd name="T16" fmla="*/ 2147483647 w 835"/>
              <a:gd name="T17" fmla="*/ 2147483647 h 646"/>
              <a:gd name="T18" fmla="*/ 2147483647 w 835"/>
              <a:gd name="T19" fmla="*/ 2147483647 h 646"/>
              <a:gd name="T20" fmla="*/ 2147483647 w 835"/>
              <a:gd name="T21" fmla="*/ 2147483647 h 646"/>
              <a:gd name="T22" fmla="*/ 2147483647 w 835"/>
              <a:gd name="T23" fmla="*/ 2147483647 h 646"/>
              <a:gd name="T24" fmla="*/ 2147483647 w 835"/>
              <a:gd name="T25" fmla="*/ 2147483647 h 646"/>
              <a:gd name="T26" fmla="*/ 2147483647 w 835"/>
              <a:gd name="T27" fmla="*/ 2147483647 h 646"/>
              <a:gd name="T28" fmla="*/ 2147483647 w 835"/>
              <a:gd name="T29" fmla="*/ 2147483647 h 646"/>
              <a:gd name="T30" fmla="*/ 2147483647 w 835"/>
              <a:gd name="T31" fmla="*/ 2147483647 h 646"/>
              <a:gd name="T32" fmla="*/ 2147483647 w 835"/>
              <a:gd name="T33" fmla="*/ 2147483647 h 646"/>
              <a:gd name="T34" fmla="*/ 2147483647 w 835"/>
              <a:gd name="T35" fmla="*/ 2147483647 h 646"/>
              <a:gd name="T36" fmla="*/ 2147483647 w 835"/>
              <a:gd name="T37" fmla="*/ 2147483647 h 646"/>
              <a:gd name="T38" fmla="*/ 2147483647 w 835"/>
              <a:gd name="T39" fmla="*/ 2147483647 h 646"/>
              <a:gd name="T40" fmla="*/ 2147483647 w 835"/>
              <a:gd name="T41" fmla="*/ 2147483647 h 646"/>
              <a:gd name="T42" fmla="*/ 2147483647 w 835"/>
              <a:gd name="T43" fmla="*/ 2147483647 h 646"/>
              <a:gd name="T44" fmla="*/ 2147483647 w 835"/>
              <a:gd name="T45" fmla="*/ 2147483647 h 646"/>
              <a:gd name="T46" fmla="*/ 2147483647 w 835"/>
              <a:gd name="T47" fmla="*/ 2147483647 h 646"/>
              <a:gd name="T48" fmla="*/ 2147483647 w 835"/>
              <a:gd name="T49" fmla="*/ 2147483647 h 646"/>
              <a:gd name="T50" fmla="*/ 2147483647 w 835"/>
              <a:gd name="T51" fmla="*/ 2147483647 h 646"/>
              <a:gd name="T52" fmla="*/ 2147483647 w 835"/>
              <a:gd name="T53" fmla="*/ 2147483647 h 646"/>
              <a:gd name="T54" fmla="*/ 2147483647 w 835"/>
              <a:gd name="T55" fmla="*/ 2147483647 h 646"/>
              <a:gd name="T56" fmla="*/ 2147483647 w 835"/>
              <a:gd name="T57" fmla="*/ 2147483647 h 646"/>
              <a:gd name="T58" fmla="*/ 2147483647 w 835"/>
              <a:gd name="T59" fmla="*/ 2147483647 h 646"/>
              <a:gd name="T60" fmla="*/ 2147483647 w 835"/>
              <a:gd name="T61" fmla="*/ 2147483647 h 646"/>
              <a:gd name="T62" fmla="*/ 2147483647 w 835"/>
              <a:gd name="T63" fmla="*/ 2147483647 h 646"/>
              <a:gd name="T64" fmla="*/ 2147483647 w 835"/>
              <a:gd name="T65" fmla="*/ 2147483647 h 646"/>
              <a:gd name="T66" fmla="*/ 2147483647 w 835"/>
              <a:gd name="T67" fmla="*/ 2147483647 h 646"/>
              <a:gd name="T68" fmla="*/ 2147483647 w 835"/>
              <a:gd name="T69" fmla="*/ 2147483647 h 646"/>
              <a:gd name="T70" fmla="*/ 2147483647 w 835"/>
              <a:gd name="T71" fmla="*/ 2147483647 h 646"/>
              <a:gd name="T72" fmla="*/ 2147483647 w 835"/>
              <a:gd name="T73" fmla="*/ 2147483647 h 646"/>
              <a:gd name="T74" fmla="*/ 2147483647 w 835"/>
              <a:gd name="T75" fmla="*/ 2147483647 h 646"/>
              <a:gd name="T76" fmla="*/ 2147483647 w 835"/>
              <a:gd name="T77" fmla="*/ 2147483647 h 646"/>
              <a:gd name="T78" fmla="*/ 2147483647 w 835"/>
              <a:gd name="T79" fmla="*/ 2147483647 h 646"/>
              <a:gd name="T80" fmla="*/ 2147483647 w 835"/>
              <a:gd name="T81" fmla="*/ 2147483647 h 646"/>
              <a:gd name="T82" fmla="*/ 2147483647 w 835"/>
              <a:gd name="T83" fmla="*/ 2147483647 h 646"/>
              <a:gd name="T84" fmla="*/ 2147483647 w 835"/>
              <a:gd name="T85" fmla="*/ 2147483647 h 646"/>
              <a:gd name="T86" fmla="*/ 2147483647 w 835"/>
              <a:gd name="T87" fmla="*/ 2147483647 h 646"/>
              <a:gd name="T88" fmla="*/ 2147483647 w 835"/>
              <a:gd name="T89" fmla="*/ 2147483647 h 646"/>
              <a:gd name="T90" fmla="*/ 2147483647 w 835"/>
              <a:gd name="T91" fmla="*/ 2147483647 h 646"/>
              <a:gd name="T92" fmla="*/ 2147483647 w 835"/>
              <a:gd name="T93" fmla="*/ 2147483647 h 646"/>
              <a:gd name="T94" fmla="*/ 2147483647 w 835"/>
              <a:gd name="T95" fmla="*/ 2147483647 h 646"/>
              <a:gd name="T96" fmla="*/ 2147483647 w 835"/>
              <a:gd name="T97" fmla="*/ 2147483647 h 646"/>
              <a:gd name="T98" fmla="*/ 2147483647 w 835"/>
              <a:gd name="T99" fmla="*/ 2147483647 h 646"/>
              <a:gd name="T100" fmla="*/ 2147483647 w 835"/>
              <a:gd name="T101" fmla="*/ 2147483647 h 646"/>
              <a:gd name="T102" fmla="*/ 2147483647 w 835"/>
              <a:gd name="T103" fmla="*/ 2147483647 h 646"/>
              <a:gd name="T104" fmla="*/ 2147483647 w 835"/>
              <a:gd name="T105" fmla="*/ 2147483647 h 646"/>
              <a:gd name="T106" fmla="*/ 2147483647 w 835"/>
              <a:gd name="T107" fmla="*/ 2147483647 h 64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5"/>
              <a:gd name="T163" fmla="*/ 0 h 646"/>
              <a:gd name="T164" fmla="*/ 835 w 835"/>
              <a:gd name="T165" fmla="*/ 646 h 64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5" h="646">
                <a:moveTo>
                  <a:pt x="260" y="609"/>
                </a:moveTo>
                <a:cubicBezTo>
                  <a:pt x="233" y="609"/>
                  <a:pt x="174" y="629"/>
                  <a:pt x="137" y="622"/>
                </a:cubicBezTo>
                <a:cubicBezTo>
                  <a:pt x="100" y="615"/>
                  <a:pt x="61" y="599"/>
                  <a:pt x="38" y="571"/>
                </a:cubicBezTo>
                <a:cubicBezTo>
                  <a:pt x="16" y="543"/>
                  <a:pt x="2" y="491"/>
                  <a:pt x="1" y="455"/>
                </a:cubicBezTo>
                <a:cubicBezTo>
                  <a:pt x="0" y="420"/>
                  <a:pt x="19" y="380"/>
                  <a:pt x="32" y="360"/>
                </a:cubicBezTo>
                <a:cubicBezTo>
                  <a:pt x="45" y="339"/>
                  <a:pt x="69" y="337"/>
                  <a:pt x="79" y="330"/>
                </a:cubicBezTo>
                <a:cubicBezTo>
                  <a:pt x="90" y="323"/>
                  <a:pt x="93" y="323"/>
                  <a:pt x="97" y="318"/>
                </a:cubicBezTo>
                <a:cubicBezTo>
                  <a:pt x="102" y="314"/>
                  <a:pt x="102" y="309"/>
                  <a:pt x="102" y="299"/>
                </a:cubicBezTo>
                <a:cubicBezTo>
                  <a:pt x="102" y="289"/>
                  <a:pt x="97" y="275"/>
                  <a:pt x="96" y="261"/>
                </a:cubicBezTo>
                <a:cubicBezTo>
                  <a:pt x="95" y="247"/>
                  <a:pt x="91" y="231"/>
                  <a:pt x="96" y="216"/>
                </a:cubicBezTo>
                <a:cubicBezTo>
                  <a:pt x="101" y="201"/>
                  <a:pt x="113" y="183"/>
                  <a:pt x="127" y="172"/>
                </a:cubicBezTo>
                <a:cubicBezTo>
                  <a:pt x="141" y="160"/>
                  <a:pt x="163" y="151"/>
                  <a:pt x="181" y="145"/>
                </a:cubicBezTo>
                <a:cubicBezTo>
                  <a:pt x="199" y="139"/>
                  <a:pt x="222" y="139"/>
                  <a:pt x="235" y="137"/>
                </a:cubicBezTo>
                <a:cubicBezTo>
                  <a:pt x="248" y="134"/>
                  <a:pt x="254" y="135"/>
                  <a:pt x="258" y="129"/>
                </a:cubicBezTo>
                <a:cubicBezTo>
                  <a:pt x="262" y="122"/>
                  <a:pt x="257" y="106"/>
                  <a:pt x="261" y="96"/>
                </a:cubicBezTo>
                <a:cubicBezTo>
                  <a:pt x="265" y="85"/>
                  <a:pt x="274" y="71"/>
                  <a:pt x="284" y="63"/>
                </a:cubicBezTo>
                <a:cubicBezTo>
                  <a:pt x="294" y="54"/>
                  <a:pt x="307" y="50"/>
                  <a:pt x="320" y="46"/>
                </a:cubicBezTo>
                <a:cubicBezTo>
                  <a:pt x="333" y="43"/>
                  <a:pt x="354" y="43"/>
                  <a:pt x="364" y="43"/>
                </a:cubicBezTo>
                <a:cubicBezTo>
                  <a:pt x="375" y="43"/>
                  <a:pt x="378" y="47"/>
                  <a:pt x="382" y="46"/>
                </a:cubicBezTo>
                <a:cubicBezTo>
                  <a:pt x="386" y="45"/>
                  <a:pt x="383" y="41"/>
                  <a:pt x="387" y="36"/>
                </a:cubicBezTo>
                <a:cubicBezTo>
                  <a:pt x="391" y="31"/>
                  <a:pt x="399" y="21"/>
                  <a:pt x="408" y="15"/>
                </a:cubicBezTo>
                <a:cubicBezTo>
                  <a:pt x="418" y="9"/>
                  <a:pt x="429" y="5"/>
                  <a:pt x="445" y="3"/>
                </a:cubicBezTo>
                <a:cubicBezTo>
                  <a:pt x="460" y="2"/>
                  <a:pt x="485" y="0"/>
                  <a:pt x="502" y="3"/>
                </a:cubicBezTo>
                <a:cubicBezTo>
                  <a:pt x="518" y="7"/>
                  <a:pt x="530" y="14"/>
                  <a:pt x="543" y="21"/>
                </a:cubicBezTo>
                <a:cubicBezTo>
                  <a:pt x="556" y="29"/>
                  <a:pt x="573" y="38"/>
                  <a:pt x="582" y="50"/>
                </a:cubicBezTo>
                <a:cubicBezTo>
                  <a:pt x="591" y="61"/>
                  <a:pt x="595" y="80"/>
                  <a:pt x="598" y="91"/>
                </a:cubicBezTo>
                <a:cubicBezTo>
                  <a:pt x="602" y="101"/>
                  <a:pt x="597" y="109"/>
                  <a:pt x="602" y="112"/>
                </a:cubicBezTo>
                <a:cubicBezTo>
                  <a:pt x="607" y="116"/>
                  <a:pt x="617" y="109"/>
                  <a:pt x="628" y="111"/>
                </a:cubicBezTo>
                <a:cubicBezTo>
                  <a:pt x="639" y="112"/>
                  <a:pt x="652" y="115"/>
                  <a:pt x="666" y="124"/>
                </a:cubicBezTo>
                <a:cubicBezTo>
                  <a:pt x="679" y="133"/>
                  <a:pt x="695" y="150"/>
                  <a:pt x="706" y="165"/>
                </a:cubicBezTo>
                <a:cubicBezTo>
                  <a:pt x="718" y="180"/>
                  <a:pt x="730" y="198"/>
                  <a:pt x="736" y="215"/>
                </a:cubicBezTo>
                <a:cubicBezTo>
                  <a:pt x="742" y="231"/>
                  <a:pt x="744" y="252"/>
                  <a:pt x="741" y="267"/>
                </a:cubicBezTo>
                <a:cubicBezTo>
                  <a:pt x="738" y="283"/>
                  <a:pt x="715" y="300"/>
                  <a:pt x="715" y="309"/>
                </a:cubicBezTo>
                <a:cubicBezTo>
                  <a:pt x="715" y="317"/>
                  <a:pt x="730" y="311"/>
                  <a:pt x="742" y="317"/>
                </a:cubicBezTo>
                <a:cubicBezTo>
                  <a:pt x="755" y="323"/>
                  <a:pt x="775" y="332"/>
                  <a:pt x="788" y="342"/>
                </a:cubicBezTo>
                <a:cubicBezTo>
                  <a:pt x="801" y="351"/>
                  <a:pt x="815" y="365"/>
                  <a:pt x="823" y="378"/>
                </a:cubicBezTo>
                <a:cubicBezTo>
                  <a:pt x="830" y="391"/>
                  <a:pt x="835" y="403"/>
                  <a:pt x="833" y="422"/>
                </a:cubicBezTo>
                <a:cubicBezTo>
                  <a:pt x="830" y="442"/>
                  <a:pt x="816" y="479"/>
                  <a:pt x="808" y="495"/>
                </a:cubicBezTo>
                <a:cubicBezTo>
                  <a:pt x="800" y="511"/>
                  <a:pt x="794" y="513"/>
                  <a:pt x="785" y="519"/>
                </a:cubicBezTo>
                <a:cubicBezTo>
                  <a:pt x="776" y="525"/>
                  <a:pt x="761" y="527"/>
                  <a:pt x="752" y="531"/>
                </a:cubicBezTo>
                <a:cubicBezTo>
                  <a:pt x="743" y="535"/>
                  <a:pt x="735" y="536"/>
                  <a:pt x="728" y="541"/>
                </a:cubicBezTo>
                <a:cubicBezTo>
                  <a:pt x="720" y="546"/>
                  <a:pt x="717" y="554"/>
                  <a:pt x="710" y="563"/>
                </a:cubicBezTo>
                <a:cubicBezTo>
                  <a:pt x="702" y="572"/>
                  <a:pt x="695" y="585"/>
                  <a:pt x="685" y="594"/>
                </a:cubicBezTo>
                <a:cubicBezTo>
                  <a:pt x="675" y="603"/>
                  <a:pt x="666" y="611"/>
                  <a:pt x="651" y="615"/>
                </a:cubicBezTo>
                <a:cubicBezTo>
                  <a:pt x="635" y="620"/>
                  <a:pt x="607" y="620"/>
                  <a:pt x="590" y="617"/>
                </a:cubicBezTo>
                <a:cubicBezTo>
                  <a:pt x="573" y="615"/>
                  <a:pt x="557" y="606"/>
                  <a:pt x="548" y="601"/>
                </a:cubicBezTo>
                <a:cubicBezTo>
                  <a:pt x="538" y="596"/>
                  <a:pt x="538" y="589"/>
                  <a:pt x="533" y="586"/>
                </a:cubicBezTo>
                <a:cubicBezTo>
                  <a:pt x="528" y="582"/>
                  <a:pt x="523" y="581"/>
                  <a:pt x="520" y="582"/>
                </a:cubicBezTo>
                <a:cubicBezTo>
                  <a:pt x="517" y="584"/>
                  <a:pt x="521" y="587"/>
                  <a:pt x="513" y="594"/>
                </a:cubicBezTo>
                <a:cubicBezTo>
                  <a:pt x="506" y="601"/>
                  <a:pt x="494" y="612"/>
                  <a:pt x="477" y="620"/>
                </a:cubicBezTo>
                <a:cubicBezTo>
                  <a:pt x="460" y="629"/>
                  <a:pt x="431" y="641"/>
                  <a:pt x="408" y="644"/>
                </a:cubicBezTo>
                <a:cubicBezTo>
                  <a:pt x="386" y="646"/>
                  <a:pt x="361" y="641"/>
                  <a:pt x="341" y="637"/>
                </a:cubicBezTo>
                <a:cubicBezTo>
                  <a:pt x="322" y="633"/>
                  <a:pt x="305" y="625"/>
                  <a:pt x="292" y="620"/>
                </a:cubicBezTo>
                <a:cubicBezTo>
                  <a:pt x="280" y="616"/>
                  <a:pt x="286" y="609"/>
                  <a:pt x="260" y="609"/>
                </a:cubicBezTo>
                <a:close/>
              </a:path>
            </a:pathLst>
          </a:custGeom>
          <a:gradFill rotWithShape="1">
            <a:gsLst>
              <a:gs pos="0">
                <a:schemeClr val="bg1"/>
              </a:gs>
              <a:gs pos="100000">
                <a:srgbClr val="B7D9E5"/>
              </a:gs>
            </a:gsLst>
            <a:path path="rect">
              <a:fillToRect l="50000" t="50000" r="50000" b="50000"/>
            </a:path>
          </a:gradFill>
          <a:ln w="12700">
            <a:noFill/>
            <a:round/>
            <a:headEnd/>
            <a:tailEnd/>
          </a:ln>
          <a:effectLst>
            <a:prstShdw prst="shdw17" dist="17961" dir="2700000">
              <a:srgbClr val="6E8289"/>
            </a:prstShdw>
          </a:effectLst>
        </p:spPr>
        <p:txBody>
          <a:bodyPr wrap="none" lIns="91431" tIns="45715" rIns="91431" bIns="45715" anchor="ctr"/>
          <a:lstStyle/>
          <a:p>
            <a:pPr algn="ctr"/>
            <a:endParaRPr lang="en-US" sz="1400" b="1"/>
          </a:p>
        </p:txBody>
      </p:sp>
      <p:sp>
        <p:nvSpPr>
          <p:cNvPr id="26" name="Line 77"/>
          <p:cNvSpPr>
            <a:spLocks noChangeShapeType="1"/>
          </p:cNvSpPr>
          <p:nvPr/>
        </p:nvSpPr>
        <p:spPr bwMode="auto">
          <a:xfrm flipV="1">
            <a:off x="3346449" y="5029110"/>
            <a:ext cx="0" cy="617537"/>
          </a:xfrm>
          <a:prstGeom prst="line">
            <a:avLst/>
          </a:prstGeom>
          <a:noFill/>
          <a:ln w="38100">
            <a:solidFill>
              <a:schemeClr val="tx1"/>
            </a:solidFill>
            <a:prstDash val="dash"/>
            <a:round/>
            <a:headEnd/>
            <a:tailEnd type="triangle" w="med" len="med"/>
          </a:ln>
          <a:effectLst/>
        </p:spPr>
        <p:txBody>
          <a:bodyPr lIns="91431" tIns="45715" rIns="91431" bIns="45715"/>
          <a:lstStyle/>
          <a:p>
            <a:pPr algn="ctr"/>
            <a:endParaRPr lang="en-US" sz="1400" b="1"/>
          </a:p>
        </p:txBody>
      </p:sp>
      <p:sp>
        <p:nvSpPr>
          <p:cNvPr id="19" name="Line 68"/>
          <p:cNvSpPr>
            <a:spLocks noChangeShapeType="1"/>
          </p:cNvSpPr>
          <p:nvPr/>
        </p:nvSpPr>
        <p:spPr bwMode="auto">
          <a:xfrm flipH="1">
            <a:off x="1755774" y="4708434"/>
            <a:ext cx="782638" cy="0"/>
          </a:xfrm>
          <a:prstGeom prst="line">
            <a:avLst/>
          </a:prstGeom>
          <a:noFill/>
          <a:ln w="38100">
            <a:solidFill>
              <a:schemeClr val="tx1"/>
            </a:solidFill>
            <a:prstDash val="dash"/>
            <a:round/>
            <a:headEnd type="triangle" w="med" len="med"/>
            <a:tailEnd/>
          </a:ln>
          <a:effectLst/>
        </p:spPr>
        <p:txBody>
          <a:bodyPr lIns="91431" tIns="45715" rIns="91431" bIns="45715"/>
          <a:lstStyle/>
          <a:p>
            <a:pPr algn="ctr"/>
            <a:endParaRPr lang="en-US" sz="1400" b="1"/>
          </a:p>
        </p:txBody>
      </p:sp>
      <p:sp>
        <p:nvSpPr>
          <p:cNvPr id="30" name="Text Box 7"/>
          <p:cNvSpPr txBox="1">
            <a:spLocks noChangeArrowheads="1"/>
          </p:cNvSpPr>
          <p:nvPr/>
        </p:nvSpPr>
        <p:spPr bwMode="auto">
          <a:xfrm>
            <a:off x="2710809" y="3963271"/>
            <a:ext cx="1600200" cy="4946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982" tIns="46791" rIns="89982" bIns="46791">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buClrTx/>
              <a:buFontTx/>
              <a:buNone/>
            </a:pPr>
            <a:r>
              <a:rPr lang="en-US" sz="1300" b="1" dirty="0">
                <a:latin typeface="+mn-lt"/>
              </a:rPr>
              <a:t>Bank’s Private Secure Network</a:t>
            </a:r>
          </a:p>
        </p:txBody>
      </p:sp>
      <p:pic>
        <p:nvPicPr>
          <p:cNvPr id="31" name="Picture 24"/>
          <p:cNvPicPr>
            <a:picLocks noChangeAspect="1" noChangeArrowheads="1"/>
          </p:cNvPicPr>
          <p:nvPr/>
        </p:nvPicPr>
        <p:blipFill>
          <a:blip r:embed="rId8" cstate="print">
            <a:extLst>
              <a:ext uri="{28A0092B-C50C-407E-A947-70E740481C1C}">
                <a14:useLocalDpi xmlns:a14="http://schemas.microsoft.com/office/drawing/2010/main" xmlns="" val="0"/>
              </a:ext>
            </a:extLst>
          </a:blip>
          <a:srcRect l="2745" r="5876" b="40193"/>
          <a:stretch>
            <a:fillRect/>
          </a:stretch>
        </p:blipFill>
        <p:spPr bwMode="auto">
          <a:xfrm>
            <a:off x="6556375" y="1819214"/>
            <a:ext cx="2442659" cy="1224326"/>
          </a:xfrm>
          <a:prstGeom prst="rect">
            <a:avLst/>
          </a:prstGeom>
          <a:noFill/>
          <a:ln w="25560">
            <a:solidFill>
              <a:srgbClr val="C0504D"/>
            </a:solidFill>
            <a:miter lim="800000"/>
            <a:headEnd/>
            <a:tailEnd/>
          </a:ln>
          <a:effectLst/>
          <a:extLst>
            <a:ext uri="{909E8E84-426E-40DD-AFC4-6F175D3DCCD1}">
              <a14:hiddenFill xmlns:a14="http://schemas.microsoft.com/office/drawing/2010/main" xmlns="">
                <a:blipFill dpi="0" rotWithShape="0">
                  <a:blip/>
                  <a:srcRect l="2745" r="5876" b="40193"/>
                  <a:stretch>
                    <a:fillRect/>
                  </a:stretch>
                </a:blip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2" name="Action Button: Back or Previous 31">
            <a:hlinkClick r:id="rId9" action="ppaction://hlinksldjump" highlightClick="1"/>
          </p:cNvPr>
          <p:cNvSpPr/>
          <p:nvPr/>
        </p:nvSpPr>
        <p:spPr>
          <a:xfrm>
            <a:off x="6575470" y="6298580"/>
            <a:ext cx="609600" cy="381000"/>
          </a:xfrm>
          <a:prstGeom prst="actionButtonBackPrevious">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repeatCount="2000" fill="hold" grpId="0" nodeType="clickEffect">
                                  <p:stCondLst>
                                    <p:cond delay="0"/>
                                  </p:stCondLst>
                                  <p:childTnLst>
                                    <p:anim calcmode="discrete" valueType="str">
                                      <p:cBhvr>
                                        <p:cTn id="10" dur="1000" fill="hold"/>
                                        <p:tgtEl>
                                          <p:spTgt spid="13"/>
                                        </p:tgtEl>
                                        <p:attrNameLst>
                                          <p:attrName>style.visibility</p:attrName>
                                        </p:attrNameLst>
                                      </p:cBhvr>
                                      <p:tavLst>
                                        <p:tav tm="0">
                                          <p:val>
                                            <p:strVal val="hidden"/>
                                          </p:val>
                                        </p:tav>
                                        <p:tav tm="50000">
                                          <p:val>
                                            <p:strVal val="visible"/>
                                          </p:val>
                                        </p:tav>
                                      </p:tavLst>
                                    </p:anim>
                                  </p:childTnLst>
                                </p:cTn>
                              </p:par>
                              <p:par>
                                <p:cTn id="11" presetID="35" presetClass="emph" presetSubtype="0" repeatCount="2000" fill="hold" grpId="0" nodeType="withEffect">
                                  <p:stCondLst>
                                    <p:cond delay="0"/>
                                  </p:stCondLst>
                                  <p:childTnLst>
                                    <p:anim calcmode="discrete" valueType="str">
                                      <p:cBhvr>
                                        <p:cTn id="12" dur="1000" fill="hold"/>
                                        <p:tgtEl>
                                          <p:spTgt spid="26"/>
                                        </p:tgtEl>
                                        <p:attrNameLst>
                                          <p:attrName>style.visibility</p:attrName>
                                        </p:attrNameLst>
                                      </p:cBhvr>
                                      <p:tavLst>
                                        <p:tav tm="0">
                                          <p:val>
                                            <p:strVal val="hidden"/>
                                          </p:val>
                                        </p:tav>
                                        <p:tav tm="50000">
                                          <p:val>
                                            <p:strVal val="visible"/>
                                          </p:val>
                                        </p:tav>
                                      </p:tavLst>
                                    </p:anim>
                                  </p:childTnLst>
                                </p:cTn>
                              </p:par>
                              <p:par>
                                <p:cTn id="13" presetID="35" presetClass="emph" presetSubtype="0" repeatCount="2000" fill="hold" grpId="0" nodeType="withEffect">
                                  <p:stCondLst>
                                    <p:cond delay="0"/>
                                  </p:stCondLst>
                                  <p:childTnLst>
                                    <p:anim calcmode="discrete" valueType="str">
                                      <p:cBhvr>
                                        <p:cTn id="14" dur="1000" fill="hold"/>
                                        <p:tgtEl>
                                          <p:spTgt spid="19"/>
                                        </p:tgtEl>
                                        <p:attrNameLst>
                                          <p:attrName>style.visibility</p:attrName>
                                        </p:attrNameLst>
                                      </p:cBhvr>
                                      <p:tavLst>
                                        <p:tav tm="0">
                                          <p:val>
                                            <p:strVal val="hidden"/>
                                          </p:val>
                                        </p:tav>
                                        <p:tav tm="50000">
                                          <p:val>
                                            <p:strVal val="visible"/>
                                          </p:val>
                                        </p:tav>
                                      </p:tavLst>
                                    </p:anim>
                                  </p:childTnLst>
                                </p:cTn>
                              </p:par>
                              <p:par>
                                <p:cTn id="15" presetID="35" presetClass="emph" presetSubtype="0" repeatCount="2000" fill="hold" grpId="0" nodeType="withEffect">
                                  <p:stCondLst>
                                    <p:cond delay="0"/>
                                  </p:stCondLst>
                                  <p:childTnLst>
                                    <p:anim calcmode="discrete" valueType="str">
                                      <p:cBhvr>
                                        <p:cTn id="16" dur="10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par>
                    <p:cTn id="17" fill="hold">
                      <p:stCondLst>
                        <p:cond delay="indefinite"/>
                      </p:stCondLst>
                      <p:childTnLst>
                        <p:par>
                          <p:cTn id="18" fill="hold">
                            <p:stCondLst>
                              <p:cond delay="0"/>
                            </p:stCondLst>
                            <p:childTnLst>
                              <p:par>
                                <p:cTn id="19" presetID="35" presetClass="emph" presetSubtype="0" repeatCount="2000" fill="hold" grpId="0" nodeType="clickEffect">
                                  <p:stCondLst>
                                    <p:cond delay="0"/>
                                  </p:stCondLst>
                                  <p:childTnLst>
                                    <p:anim calcmode="discrete" valueType="str">
                                      <p:cBhvr>
                                        <p:cTn id="20" dur="1000" fill="hold"/>
                                        <p:tgtEl>
                                          <p:spTgt spid="24"/>
                                        </p:tgtEl>
                                        <p:attrNameLst>
                                          <p:attrName>style.visibility</p:attrName>
                                        </p:attrNameLst>
                                      </p:cBhvr>
                                      <p:tavLst>
                                        <p:tav tm="0">
                                          <p:val>
                                            <p:strVal val="hidden"/>
                                          </p:val>
                                        </p:tav>
                                        <p:tav tm="50000">
                                          <p:val>
                                            <p:strVal val="visible"/>
                                          </p:val>
                                        </p:tav>
                                      </p:tavLst>
                                    </p:anim>
                                  </p:childTnLst>
                                </p:cTn>
                              </p:par>
                              <p:par>
                                <p:cTn id="21" presetID="35" presetClass="emph" presetSubtype="0" repeatCount="2000" fill="hold" grpId="0" nodeType="withEffect">
                                  <p:stCondLst>
                                    <p:cond delay="0"/>
                                  </p:stCondLst>
                                  <p:childTnLst>
                                    <p:anim calcmode="discrete" valueType="str">
                                      <p:cBhvr>
                                        <p:cTn id="22" dur="1000" fill="hold"/>
                                        <p:tgtEl>
                                          <p:spTgt spid="22"/>
                                        </p:tgtEl>
                                        <p:attrNameLst>
                                          <p:attrName>style.visibility</p:attrName>
                                        </p:attrNameLst>
                                      </p:cBhvr>
                                      <p:tavLst>
                                        <p:tav tm="0">
                                          <p:val>
                                            <p:strVal val="hidden"/>
                                          </p:val>
                                        </p:tav>
                                        <p:tav tm="50000">
                                          <p:val>
                                            <p:strVal val="visible"/>
                                          </p:val>
                                        </p:tav>
                                      </p:tavLst>
                                    </p:anim>
                                  </p:childTnLst>
                                </p:cTn>
                              </p:par>
                              <p:par>
                                <p:cTn id="23" presetID="35" presetClass="emph" presetSubtype="0" repeatCount="2000" fill="hold" grpId="0" nodeType="withEffect">
                                  <p:stCondLst>
                                    <p:cond delay="0"/>
                                  </p:stCondLst>
                                  <p:childTnLst>
                                    <p:anim calcmode="discrete" valueType="str">
                                      <p:cBhvr>
                                        <p:cTn id="24" dur="1000" fill="hold"/>
                                        <p:tgtEl>
                                          <p:spTgt spid="18"/>
                                        </p:tgtEl>
                                        <p:attrNameLst>
                                          <p:attrName>style.visibility</p:attrName>
                                        </p:attrNameLst>
                                      </p:cBhvr>
                                      <p:tavLst>
                                        <p:tav tm="0">
                                          <p:val>
                                            <p:strVal val="hidden"/>
                                          </p:val>
                                        </p:tav>
                                        <p:tav tm="50000">
                                          <p:val>
                                            <p:strVal val="visible"/>
                                          </p:val>
                                        </p:tav>
                                      </p:tavLst>
                                    </p:anim>
                                  </p:childTnLst>
                                </p:cTn>
                              </p:par>
                              <p:par>
                                <p:cTn id="25" presetID="35" presetClass="emph" presetSubtype="0" repeatCount="2000" fill="hold" grpId="1" nodeType="withEffect">
                                  <p:stCondLst>
                                    <p:cond delay="0"/>
                                  </p:stCondLst>
                                  <p:childTnLst>
                                    <p:anim calcmode="discrete" valueType="str">
                                      <p:cBhvr>
                                        <p:cTn id="26" dur="1000" fill="hold"/>
                                        <p:tgtEl>
                                          <p:spTgt spid="19"/>
                                        </p:tgtEl>
                                        <p:attrNameLst>
                                          <p:attrName>style.visibility</p:attrName>
                                        </p:attrNameLst>
                                      </p:cBhvr>
                                      <p:tavLst>
                                        <p:tav tm="0">
                                          <p:val>
                                            <p:strVal val="hidden"/>
                                          </p:val>
                                        </p:tav>
                                        <p:tav tm="50000">
                                          <p:val>
                                            <p:strVal val="visible"/>
                                          </p:val>
                                        </p:tav>
                                      </p:tavLst>
                                    </p:anim>
                                  </p:childTnLst>
                                </p:cTn>
                              </p:par>
                              <p:par>
                                <p:cTn id="27" presetID="35" presetClass="emph" presetSubtype="0" repeatCount="2000" fill="hold" grpId="1" nodeType="withEffect">
                                  <p:stCondLst>
                                    <p:cond delay="0"/>
                                  </p:stCondLst>
                                  <p:childTnLst>
                                    <p:anim calcmode="discrete" valueType="str">
                                      <p:cBhvr>
                                        <p:cTn id="28" dur="10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animBg="1"/>
      <p:bldP spid="13" grpId="0" animBg="1"/>
      <p:bldP spid="22" grpId="0" animBg="1"/>
      <p:bldP spid="24" grpId="0" animBg="1"/>
      <p:bldP spid="25" grpId="0" animBg="1"/>
      <p:bldP spid="25" grpId="1" animBg="1"/>
      <p:bldP spid="26" grpId="0" animBg="1"/>
      <p:bldP spid="19" grpId="0" animBg="1"/>
      <p:bldP spid="1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ounded Rectangle 65"/>
          <p:cNvSpPr/>
          <p:nvPr/>
        </p:nvSpPr>
        <p:spPr>
          <a:xfrm>
            <a:off x="350105" y="1256300"/>
            <a:ext cx="8514271" cy="5232759"/>
          </a:xfrm>
          <a:prstGeom prst="roundRect">
            <a:avLst>
              <a:gd name="adj" fmla="val 11053"/>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dirty="0"/>
          </a:p>
        </p:txBody>
      </p:sp>
      <p:cxnSp>
        <p:nvCxnSpPr>
          <p:cNvPr id="64" name="Straight Connector 63"/>
          <p:cNvCxnSpPr/>
          <p:nvPr/>
        </p:nvCxnSpPr>
        <p:spPr>
          <a:xfrm rot="5400000">
            <a:off x="7689347" y="4357913"/>
            <a:ext cx="4281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noAutofit/>
          </a:bodyPr>
          <a:lstStyle/>
          <a:p>
            <a:r>
              <a:rPr lang="en-US" dirty="0" smtClean="0"/>
              <a:t>Transportation – Traffic Control and Security</a:t>
            </a:r>
          </a:p>
        </p:txBody>
      </p:sp>
      <p:sp>
        <p:nvSpPr>
          <p:cNvPr id="88" name="Rounded Rectangle 87"/>
          <p:cNvSpPr/>
          <p:nvPr/>
        </p:nvSpPr>
        <p:spPr>
          <a:xfrm rot="5400000">
            <a:off x="1712185" y="2571170"/>
            <a:ext cx="1147482" cy="1939321"/>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2" name="TextBox 91"/>
          <p:cNvSpPr txBox="1"/>
          <p:nvPr/>
        </p:nvSpPr>
        <p:spPr>
          <a:xfrm>
            <a:off x="1691811" y="3344810"/>
            <a:ext cx="1129448" cy="432426"/>
          </a:xfrm>
          <a:prstGeom prst="rect">
            <a:avLst/>
          </a:prstGeom>
          <a:noFill/>
        </p:spPr>
        <p:txBody>
          <a:bodyPr wrap="square" rtlCol="0">
            <a:spAutoFit/>
          </a:bodyPr>
          <a:lstStyle/>
          <a:p>
            <a:pPr algn="ctr">
              <a:lnSpc>
                <a:spcPct val="85000"/>
              </a:lnSpc>
            </a:pPr>
            <a:r>
              <a:rPr lang="en-US" sz="1300" b="1" dirty="0" smtClean="0"/>
              <a:t>1G </a:t>
            </a:r>
          </a:p>
          <a:p>
            <a:pPr algn="ctr">
              <a:lnSpc>
                <a:spcPct val="85000"/>
              </a:lnSpc>
            </a:pPr>
            <a:r>
              <a:rPr lang="en-US" sz="1300" b="1" dirty="0" smtClean="0"/>
              <a:t>Ring</a:t>
            </a:r>
          </a:p>
        </p:txBody>
      </p:sp>
      <p:sp>
        <p:nvSpPr>
          <p:cNvPr id="77" name="TextBox 76"/>
          <p:cNvSpPr txBox="1"/>
          <p:nvPr/>
        </p:nvSpPr>
        <p:spPr>
          <a:xfrm>
            <a:off x="1220581" y="2689592"/>
            <a:ext cx="551754" cy="224292"/>
          </a:xfrm>
          <a:prstGeom prst="rect">
            <a:avLst/>
          </a:prstGeom>
          <a:noFill/>
        </p:spPr>
        <p:txBody>
          <a:bodyPr wrap="none" rtlCol="0">
            <a:spAutoFit/>
          </a:bodyPr>
          <a:lstStyle/>
          <a:p>
            <a:pPr algn="ctr">
              <a:lnSpc>
                <a:spcPct val="85000"/>
              </a:lnSpc>
            </a:pPr>
            <a:r>
              <a:rPr lang="en-US" sz="1000" b="1" dirty="0" smtClean="0"/>
              <a:t>ETX-26</a:t>
            </a:r>
          </a:p>
        </p:txBody>
      </p:sp>
      <p:pic>
        <p:nvPicPr>
          <p:cNvPr id="60" name="Picture 91" descr="rad4"/>
          <p:cNvPicPr>
            <a:picLocks noChangeAspect="1" noChangeArrowheads="1"/>
          </p:cNvPicPr>
          <p:nvPr/>
        </p:nvPicPr>
        <p:blipFill>
          <a:blip r:embed="rId3" cstate="print"/>
          <a:srcRect/>
          <a:stretch>
            <a:fillRect/>
          </a:stretch>
        </p:blipFill>
        <p:spPr bwMode="auto">
          <a:xfrm>
            <a:off x="1257513" y="2889148"/>
            <a:ext cx="477891" cy="191522"/>
          </a:xfrm>
          <a:prstGeom prst="rect">
            <a:avLst/>
          </a:prstGeom>
          <a:noFill/>
          <a:ln w="9525">
            <a:noFill/>
            <a:miter lim="800000"/>
            <a:headEnd/>
            <a:tailEnd/>
          </a:ln>
        </p:spPr>
      </p:pic>
      <p:sp>
        <p:nvSpPr>
          <p:cNvPr id="104" name="TextBox 103"/>
          <p:cNvSpPr txBox="1"/>
          <p:nvPr/>
        </p:nvSpPr>
        <p:spPr>
          <a:xfrm>
            <a:off x="1220581" y="4176176"/>
            <a:ext cx="551754" cy="224292"/>
          </a:xfrm>
          <a:prstGeom prst="rect">
            <a:avLst/>
          </a:prstGeom>
          <a:noFill/>
        </p:spPr>
        <p:txBody>
          <a:bodyPr wrap="none" rtlCol="0">
            <a:spAutoFit/>
          </a:bodyPr>
          <a:lstStyle/>
          <a:p>
            <a:pPr algn="ctr">
              <a:lnSpc>
                <a:spcPct val="85000"/>
              </a:lnSpc>
            </a:pPr>
            <a:r>
              <a:rPr lang="en-US" sz="1000" b="1" dirty="0" smtClean="0"/>
              <a:t>ETX-26</a:t>
            </a:r>
          </a:p>
        </p:txBody>
      </p:sp>
      <p:pic>
        <p:nvPicPr>
          <p:cNvPr id="105" name="Picture 91" descr="rad4"/>
          <p:cNvPicPr>
            <a:picLocks noChangeAspect="1" noChangeArrowheads="1"/>
          </p:cNvPicPr>
          <p:nvPr/>
        </p:nvPicPr>
        <p:blipFill>
          <a:blip r:embed="rId3" cstate="print"/>
          <a:srcRect/>
          <a:stretch>
            <a:fillRect/>
          </a:stretch>
        </p:blipFill>
        <p:spPr bwMode="auto">
          <a:xfrm>
            <a:off x="1257513" y="4001957"/>
            <a:ext cx="477891" cy="191522"/>
          </a:xfrm>
          <a:prstGeom prst="rect">
            <a:avLst/>
          </a:prstGeom>
          <a:noFill/>
          <a:ln w="9525">
            <a:noFill/>
            <a:miter lim="800000"/>
            <a:headEnd/>
            <a:tailEnd/>
          </a:ln>
        </p:spPr>
      </p:pic>
      <p:sp>
        <p:nvSpPr>
          <p:cNvPr id="108" name="TextBox 107"/>
          <p:cNvSpPr txBox="1"/>
          <p:nvPr/>
        </p:nvSpPr>
        <p:spPr>
          <a:xfrm>
            <a:off x="2835584" y="4176176"/>
            <a:ext cx="551754" cy="224292"/>
          </a:xfrm>
          <a:prstGeom prst="rect">
            <a:avLst/>
          </a:prstGeom>
          <a:noFill/>
        </p:spPr>
        <p:txBody>
          <a:bodyPr wrap="none" rtlCol="0">
            <a:spAutoFit/>
          </a:bodyPr>
          <a:lstStyle/>
          <a:p>
            <a:pPr algn="ctr">
              <a:lnSpc>
                <a:spcPct val="85000"/>
              </a:lnSpc>
            </a:pPr>
            <a:r>
              <a:rPr lang="en-US" sz="1000" b="1" dirty="0" smtClean="0"/>
              <a:t>ETX-26</a:t>
            </a:r>
          </a:p>
        </p:txBody>
      </p:sp>
      <p:pic>
        <p:nvPicPr>
          <p:cNvPr id="109" name="Picture 91" descr="rad4"/>
          <p:cNvPicPr>
            <a:picLocks noChangeAspect="1" noChangeArrowheads="1"/>
          </p:cNvPicPr>
          <p:nvPr/>
        </p:nvPicPr>
        <p:blipFill>
          <a:blip r:embed="rId3" cstate="print"/>
          <a:srcRect/>
          <a:stretch>
            <a:fillRect/>
          </a:stretch>
        </p:blipFill>
        <p:spPr bwMode="auto">
          <a:xfrm>
            <a:off x="2813553" y="4001957"/>
            <a:ext cx="477891" cy="191522"/>
          </a:xfrm>
          <a:prstGeom prst="rect">
            <a:avLst/>
          </a:prstGeom>
          <a:noFill/>
          <a:ln w="9525">
            <a:noFill/>
            <a:miter lim="800000"/>
            <a:headEnd/>
            <a:tailEnd/>
          </a:ln>
        </p:spPr>
      </p:pic>
      <p:sp>
        <p:nvSpPr>
          <p:cNvPr id="123" name="Rounded Rectangle 122"/>
          <p:cNvSpPr/>
          <p:nvPr/>
        </p:nvSpPr>
        <p:spPr>
          <a:xfrm rot="5400000">
            <a:off x="6594735" y="2588422"/>
            <a:ext cx="1147482" cy="1939321"/>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4" name="TextBox 123"/>
          <p:cNvSpPr txBox="1"/>
          <p:nvPr/>
        </p:nvSpPr>
        <p:spPr>
          <a:xfrm>
            <a:off x="6784550" y="3344810"/>
            <a:ext cx="709070" cy="432426"/>
          </a:xfrm>
          <a:prstGeom prst="rect">
            <a:avLst/>
          </a:prstGeom>
          <a:noFill/>
        </p:spPr>
        <p:txBody>
          <a:bodyPr wrap="square" rtlCol="0">
            <a:spAutoFit/>
          </a:bodyPr>
          <a:lstStyle/>
          <a:p>
            <a:pPr algn="ctr">
              <a:lnSpc>
                <a:spcPct val="85000"/>
              </a:lnSpc>
            </a:pPr>
            <a:r>
              <a:rPr lang="en-US" sz="1300" b="1" dirty="0" smtClean="0"/>
              <a:t>1G </a:t>
            </a:r>
          </a:p>
          <a:p>
            <a:pPr algn="ctr">
              <a:lnSpc>
                <a:spcPct val="85000"/>
              </a:lnSpc>
            </a:pPr>
            <a:r>
              <a:rPr lang="en-US" sz="1300" b="1" dirty="0" smtClean="0"/>
              <a:t>Ring</a:t>
            </a:r>
          </a:p>
        </p:txBody>
      </p:sp>
      <p:sp>
        <p:nvSpPr>
          <p:cNvPr id="121" name="TextBox 120"/>
          <p:cNvSpPr txBox="1"/>
          <p:nvPr/>
        </p:nvSpPr>
        <p:spPr>
          <a:xfrm>
            <a:off x="7627557" y="2689592"/>
            <a:ext cx="551754" cy="224292"/>
          </a:xfrm>
          <a:prstGeom prst="rect">
            <a:avLst/>
          </a:prstGeom>
          <a:noFill/>
        </p:spPr>
        <p:txBody>
          <a:bodyPr wrap="none" rtlCol="0">
            <a:spAutoFit/>
          </a:bodyPr>
          <a:lstStyle/>
          <a:p>
            <a:pPr algn="ctr">
              <a:lnSpc>
                <a:spcPct val="85000"/>
              </a:lnSpc>
            </a:pPr>
            <a:r>
              <a:rPr lang="en-US" sz="1000" b="1" dirty="0" smtClean="0"/>
              <a:t>ETX-26</a:t>
            </a:r>
          </a:p>
        </p:txBody>
      </p:sp>
      <p:pic>
        <p:nvPicPr>
          <p:cNvPr id="122" name="Picture 91" descr="rad4"/>
          <p:cNvPicPr>
            <a:picLocks noChangeAspect="1" noChangeArrowheads="1"/>
          </p:cNvPicPr>
          <p:nvPr/>
        </p:nvPicPr>
        <p:blipFill>
          <a:blip r:embed="rId3" cstate="print"/>
          <a:srcRect/>
          <a:stretch>
            <a:fillRect/>
          </a:stretch>
        </p:blipFill>
        <p:spPr bwMode="auto">
          <a:xfrm>
            <a:off x="7664489" y="2906400"/>
            <a:ext cx="477891" cy="191522"/>
          </a:xfrm>
          <a:prstGeom prst="rect">
            <a:avLst/>
          </a:prstGeom>
          <a:noFill/>
          <a:ln w="9525">
            <a:noFill/>
            <a:miter lim="800000"/>
            <a:headEnd/>
            <a:tailEnd/>
          </a:ln>
        </p:spPr>
      </p:pic>
      <p:sp>
        <p:nvSpPr>
          <p:cNvPr id="119" name="TextBox 118"/>
          <p:cNvSpPr txBox="1"/>
          <p:nvPr/>
        </p:nvSpPr>
        <p:spPr>
          <a:xfrm>
            <a:off x="6096363" y="4193427"/>
            <a:ext cx="551754" cy="224292"/>
          </a:xfrm>
          <a:prstGeom prst="rect">
            <a:avLst/>
          </a:prstGeom>
          <a:noFill/>
        </p:spPr>
        <p:txBody>
          <a:bodyPr wrap="none" rtlCol="0">
            <a:spAutoFit/>
          </a:bodyPr>
          <a:lstStyle/>
          <a:p>
            <a:pPr algn="ctr">
              <a:lnSpc>
                <a:spcPct val="85000"/>
              </a:lnSpc>
            </a:pPr>
            <a:r>
              <a:rPr lang="en-US" sz="1000" b="1" dirty="0" smtClean="0"/>
              <a:t>ETX-26</a:t>
            </a:r>
          </a:p>
        </p:txBody>
      </p:sp>
      <p:pic>
        <p:nvPicPr>
          <p:cNvPr id="120" name="Picture 91" descr="rad4"/>
          <p:cNvPicPr>
            <a:picLocks noChangeAspect="1" noChangeArrowheads="1"/>
          </p:cNvPicPr>
          <p:nvPr/>
        </p:nvPicPr>
        <p:blipFill>
          <a:blip r:embed="rId3" cstate="print"/>
          <a:srcRect/>
          <a:stretch>
            <a:fillRect/>
          </a:stretch>
        </p:blipFill>
        <p:spPr bwMode="auto">
          <a:xfrm>
            <a:off x="6074332" y="4019207"/>
            <a:ext cx="477890" cy="191522"/>
          </a:xfrm>
          <a:prstGeom prst="rect">
            <a:avLst/>
          </a:prstGeom>
          <a:noFill/>
          <a:ln w="9525">
            <a:noFill/>
            <a:miter lim="800000"/>
            <a:headEnd/>
            <a:tailEnd/>
          </a:ln>
        </p:spPr>
      </p:pic>
      <p:sp>
        <p:nvSpPr>
          <p:cNvPr id="117" name="TextBox 116"/>
          <p:cNvSpPr txBox="1"/>
          <p:nvPr/>
        </p:nvSpPr>
        <p:spPr>
          <a:xfrm>
            <a:off x="7627557" y="3805239"/>
            <a:ext cx="551754" cy="224292"/>
          </a:xfrm>
          <a:prstGeom prst="rect">
            <a:avLst/>
          </a:prstGeom>
          <a:noFill/>
        </p:spPr>
        <p:txBody>
          <a:bodyPr wrap="none" rtlCol="0">
            <a:spAutoFit/>
          </a:bodyPr>
          <a:lstStyle/>
          <a:p>
            <a:pPr algn="ctr">
              <a:lnSpc>
                <a:spcPct val="85000"/>
              </a:lnSpc>
            </a:pPr>
            <a:r>
              <a:rPr lang="en-US" sz="1000" b="1" dirty="0" smtClean="0"/>
              <a:t>ETX-26</a:t>
            </a:r>
          </a:p>
        </p:txBody>
      </p:sp>
      <p:pic>
        <p:nvPicPr>
          <p:cNvPr id="118" name="Picture 91" descr="rad4"/>
          <p:cNvPicPr>
            <a:picLocks noChangeAspect="1" noChangeArrowheads="1"/>
          </p:cNvPicPr>
          <p:nvPr/>
        </p:nvPicPr>
        <p:blipFill>
          <a:blip r:embed="rId3" cstate="print"/>
          <a:srcRect/>
          <a:stretch>
            <a:fillRect/>
          </a:stretch>
        </p:blipFill>
        <p:spPr bwMode="auto">
          <a:xfrm>
            <a:off x="7664489" y="4019209"/>
            <a:ext cx="477891" cy="191522"/>
          </a:xfrm>
          <a:prstGeom prst="rect">
            <a:avLst/>
          </a:prstGeom>
          <a:noFill/>
          <a:ln w="9525">
            <a:noFill/>
            <a:miter lim="800000"/>
            <a:headEnd/>
            <a:tailEnd/>
          </a:ln>
        </p:spPr>
      </p:pic>
      <p:sp>
        <p:nvSpPr>
          <p:cNvPr id="187" name="Text Box 20"/>
          <p:cNvSpPr txBox="1">
            <a:spLocks noChangeArrowheads="1"/>
          </p:cNvSpPr>
          <p:nvPr/>
        </p:nvSpPr>
        <p:spPr bwMode="auto">
          <a:xfrm>
            <a:off x="2917903" y="2678980"/>
            <a:ext cx="752201" cy="200419"/>
          </a:xfrm>
          <a:prstGeom prst="rect">
            <a:avLst/>
          </a:prstGeom>
          <a:noFill/>
          <a:ln w="9525">
            <a:noFill/>
            <a:miter lim="800000"/>
            <a:headEnd/>
            <a:tailEnd/>
          </a:ln>
        </p:spPr>
        <p:txBody>
          <a:bodyPr wrap="none" lIns="35973" tIns="35973" rIns="35973" bIns="35973" anchor="ctr" anchorCtr="0">
            <a:noAutofit/>
          </a:bodyPr>
          <a:lstStyle/>
          <a:p>
            <a:pPr algn="ctr" defTabSz="1017952"/>
            <a:r>
              <a:rPr lang="en-US" sz="1100" b="1" dirty="0" smtClean="0"/>
              <a:t>ETX-5300A</a:t>
            </a:r>
            <a:endParaRPr lang="en-US" sz="1100" b="1" dirty="0"/>
          </a:p>
        </p:txBody>
      </p:sp>
      <p:grpSp>
        <p:nvGrpSpPr>
          <p:cNvPr id="14" name="Group 165"/>
          <p:cNvGrpSpPr/>
          <p:nvPr/>
        </p:nvGrpSpPr>
        <p:grpSpPr>
          <a:xfrm rot="5400000">
            <a:off x="4181824" y="558419"/>
            <a:ext cx="1147482" cy="3704697"/>
            <a:chOff x="591672" y="2913529"/>
            <a:chExt cx="1147482" cy="2079812"/>
          </a:xfrm>
        </p:grpSpPr>
        <p:sp>
          <p:nvSpPr>
            <p:cNvPr id="167" name="Rounded Rectangle 166"/>
            <p:cNvSpPr/>
            <p:nvPr/>
          </p:nvSpPr>
          <p:spPr>
            <a:xfrm>
              <a:off x="591672" y="2913529"/>
              <a:ext cx="1147482" cy="2079812"/>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2" name="TextBox 171"/>
            <p:cNvSpPr txBox="1"/>
            <p:nvPr/>
          </p:nvSpPr>
          <p:spPr>
            <a:xfrm rot="16200000">
              <a:off x="881110" y="3761401"/>
              <a:ext cx="477029" cy="447110"/>
            </a:xfrm>
            <a:prstGeom prst="rect">
              <a:avLst/>
            </a:prstGeom>
            <a:noFill/>
          </p:spPr>
          <p:txBody>
            <a:bodyPr wrap="square" rtlCol="0">
              <a:spAutoFit/>
            </a:bodyPr>
            <a:lstStyle/>
            <a:p>
              <a:pPr algn="ctr">
                <a:lnSpc>
                  <a:spcPct val="85000"/>
                </a:lnSpc>
              </a:pPr>
              <a:r>
                <a:rPr lang="en-US" sz="1300" b="1" dirty="0" smtClean="0"/>
                <a:t>1G / 10G </a:t>
              </a:r>
            </a:p>
            <a:p>
              <a:pPr algn="ctr">
                <a:lnSpc>
                  <a:spcPct val="85000"/>
                </a:lnSpc>
              </a:pPr>
              <a:r>
                <a:rPr lang="en-US" sz="1300" b="1" dirty="0" smtClean="0"/>
                <a:t>Ring</a:t>
              </a:r>
            </a:p>
          </p:txBody>
        </p:sp>
      </p:grpSp>
      <p:sp>
        <p:nvSpPr>
          <p:cNvPr id="81" name="Text Box 20"/>
          <p:cNvSpPr txBox="1">
            <a:spLocks noChangeArrowheads="1"/>
          </p:cNvSpPr>
          <p:nvPr/>
        </p:nvSpPr>
        <p:spPr bwMode="auto">
          <a:xfrm>
            <a:off x="3001636" y="1566173"/>
            <a:ext cx="752201" cy="200419"/>
          </a:xfrm>
          <a:prstGeom prst="rect">
            <a:avLst/>
          </a:prstGeom>
          <a:noFill/>
          <a:ln w="9525">
            <a:noFill/>
            <a:miter lim="800000"/>
            <a:headEnd/>
            <a:tailEnd/>
          </a:ln>
        </p:spPr>
        <p:txBody>
          <a:bodyPr wrap="none" lIns="35973" tIns="35973" rIns="35973" bIns="35973" anchor="ctr" anchorCtr="0">
            <a:noAutofit/>
          </a:bodyPr>
          <a:lstStyle/>
          <a:p>
            <a:pPr algn="ctr" defTabSz="1017952"/>
            <a:r>
              <a:rPr lang="en-US" sz="1100" b="1" dirty="0" smtClean="0"/>
              <a:t>ETX-5300A</a:t>
            </a:r>
            <a:endParaRPr lang="en-US" sz="1100" b="1" dirty="0"/>
          </a:p>
        </p:txBody>
      </p:sp>
      <p:sp>
        <p:nvSpPr>
          <p:cNvPr id="83" name="Text Box 20"/>
          <p:cNvSpPr txBox="1">
            <a:spLocks noChangeArrowheads="1"/>
          </p:cNvSpPr>
          <p:nvPr/>
        </p:nvSpPr>
        <p:spPr bwMode="auto">
          <a:xfrm>
            <a:off x="5561577" y="1548920"/>
            <a:ext cx="752201" cy="200419"/>
          </a:xfrm>
          <a:prstGeom prst="rect">
            <a:avLst/>
          </a:prstGeom>
          <a:noFill/>
          <a:ln w="9525">
            <a:noFill/>
            <a:miter lim="800000"/>
            <a:headEnd/>
            <a:tailEnd/>
          </a:ln>
        </p:spPr>
        <p:txBody>
          <a:bodyPr wrap="none" lIns="35973" tIns="35973" rIns="35973" bIns="35973" anchor="ctr" anchorCtr="0">
            <a:noAutofit/>
          </a:bodyPr>
          <a:lstStyle/>
          <a:p>
            <a:pPr algn="ctr" defTabSz="1017952"/>
            <a:r>
              <a:rPr lang="en-US" sz="1100" b="1" dirty="0" smtClean="0"/>
              <a:t>ETX-5300A</a:t>
            </a:r>
            <a:endParaRPr lang="en-US" sz="1100" b="1" dirty="0"/>
          </a:p>
        </p:txBody>
      </p:sp>
      <p:sp>
        <p:nvSpPr>
          <p:cNvPr id="84" name="Text Box 20"/>
          <p:cNvSpPr txBox="1">
            <a:spLocks noChangeArrowheads="1"/>
          </p:cNvSpPr>
          <p:nvPr/>
        </p:nvSpPr>
        <p:spPr bwMode="auto">
          <a:xfrm>
            <a:off x="5813503" y="2678980"/>
            <a:ext cx="752201" cy="200419"/>
          </a:xfrm>
          <a:prstGeom prst="rect">
            <a:avLst/>
          </a:prstGeom>
          <a:noFill/>
          <a:ln w="9525">
            <a:noFill/>
            <a:miter lim="800000"/>
            <a:headEnd/>
            <a:tailEnd/>
          </a:ln>
        </p:spPr>
        <p:txBody>
          <a:bodyPr wrap="none" lIns="35973" tIns="35973" rIns="35973" bIns="35973" anchor="ctr" anchorCtr="0">
            <a:noAutofit/>
          </a:bodyPr>
          <a:lstStyle/>
          <a:p>
            <a:pPr algn="ctr" defTabSz="1017952"/>
            <a:r>
              <a:rPr lang="en-US" sz="1100" b="1" dirty="0" smtClean="0"/>
              <a:t>ETX-5300A</a:t>
            </a:r>
            <a:endParaRPr lang="en-US" sz="1100" b="1" dirty="0"/>
          </a:p>
        </p:txBody>
      </p:sp>
      <p:sp>
        <p:nvSpPr>
          <p:cNvPr id="85" name="Text Box 20"/>
          <p:cNvSpPr txBox="1">
            <a:spLocks noChangeArrowheads="1"/>
          </p:cNvSpPr>
          <p:nvPr/>
        </p:nvSpPr>
        <p:spPr bwMode="auto">
          <a:xfrm>
            <a:off x="4304225" y="2678980"/>
            <a:ext cx="752201" cy="200419"/>
          </a:xfrm>
          <a:prstGeom prst="rect">
            <a:avLst/>
          </a:prstGeom>
          <a:noFill/>
          <a:ln w="9525">
            <a:noFill/>
            <a:miter lim="800000"/>
            <a:headEnd/>
            <a:tailEnd/>
          </a:ln>
        </p:spPr>
        <p:txBody>
          <a:bodyPr wrap="none" lIns="35973" tIns="35973" rIns="35973" bIns="35973" anchor="ctr" anchorCtr="0">
            <a:noAutofit/>
          </a:bodyPr>
          <a:lstStyle/>
          <a:p>
            <a:pPr algn="ctr" defTabSz="1017952"/>
            <a:r>
              <a:rPr lang="en-US" sz="1100" b="1" dirty="0" smtClean="0"/>
              <a:t>ETX-5300A</a:t>
            </a:r>
            <a:endParaRPr lang="en-US" sz="1100" b="1" dirty="0"/>
          </a:p>
        </p:txBody>
      </p:sp>
      <p:sp>
        <p:nvSpPr>
          <p:cNvPr id="141" name="Rounded Rectangle 140"/>
          <p:cNvSpPr/>
          <p:nvPr/>
        </p:nvSpPr>
        <p:spPr>
          <a:xfrm rot="5400000">
            <a:off x="4213845" y="2631554"/>
            <a:ext cx="1147482" cy="1939321"/>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2" name="TextBox 141"/>
          <p:cNvSpPr txBox="1"/>
          <p:nvPr/>
        </p:nvSpPr>
        <p:spPr>
          <a:xfrm>
            <a:off x="4362424" y="3344810"/>
            <a:ext cx="722532" cy="432426"/>
          </a:xfrm>
          <a:prstGeom prst="rect">
            <a:avLst/>
          </a:prstGeom>
          <a:noFill/>
        </p:spPr>
        <p:txBody>
          <a:bodyPr wrap="square" rtlCol="0">
            <a:spAutoFit/>
          </a:bodyPr>
          <a:lstStyle/>
          <a:p>
            <a:pPr algn="ctr">
              <a:lnSpc>
                <a:spcPct val="85000"/>
              </a:lnSpc>
            </a:pPr>
            <a:r>
              <a:rPr lang="en-US" sz="1300" b="1" dirty="0" smtClean="0"/>
              <a:t>1G </a:t>
            </a:r>
          </a:p>
          <a:p>
            <a:pPr algn="ctr">
              <a:lnSpc>
                <a:spcPct val="85000"/>
              </a:lnSpc>
            </a:pPr>
            <a:r>
              <a:rPr lang="en-US" sz="1300" b="1" dirty="0" smtClean="0"/>
              <a:t>Ring</a:t>
            </a:r>
          </a:p>
        </p:txBody>
      </p:sp>
      <p:sp>
        <p:nvSpPr>
          <p:cNvPr id="137" name="TextBox 136"/>
          <p:cNvSpPr txBox="1"/>
          <p:nvPr/>
        </p:nvSpPr>
        <p:spPr>
          <a:xfrm>
            <a:off x="3827622" y="3848368"/>
            <a:ext cx="551754" cy="224292"/>
          </a:xfrm>
          <a:prstGeom prst="rect">
            <a:avLst/>
          </a:prstGeom>
          <a:noFill/>
        </p:spPr>
        <p:txBody>
          <a:bodyPr wrap="none" rtlCol="0">
            <a:spAutoFit/>
          </a:bodyPr>
          <a:lstStyle/>
          <a:p>
            <a:pPr algn="ctr">
              <a:lnSpc>
                <a:spcPct val="85000"/>
              </a:lnSpc>
            </a:pPr>
            <a:r>
              <a:rPr lang="en-US" sz="1000" b="1" dirty="0" smtClean="0"/>
              <a:t>ETX-26</a:t>
            </a:r>
          </a:p>
        </p:txBody>
      </p:sp>
      <p:pic>
        <p:nvPicPr>
          <p:cNvPr id="138" name="Picture 91" descr="rad4"/>
          <p:cNvPicPr>
            <a:picLocks noChangeAspect="1" noChangeArrowheads="1"/>
          </p:cNvPicPr>
          <p:nvPr/>
        </p:nvPicPr>
        <p:blipFill>
          <a:blip r:embed="rId3" cstate="print"/>
          <a:srcRect/>
          <a:stretch>
            <a:fillRect/>
          </a:stretch>
        </p:blipFill>
        <p:spPr bwMode="auto">
          <a:xfrm>
            <a:off x="3745206" y="4079589"/>
            <a:ext cx="477891" cy="191522"/>
          </a:xfrm>
          <a:prstGeom prst="rect">
            <a:avLst/>
          </a:prstGeom>
          <a:noFill/>
          <a:ln w="9525">
            <a:noFill/>
            <a:miter lim="800000"/>
            <a:headEnd/>
            <a:tailEnd/>
          </a:ln>
        </p:spPr>
      </p:pic>
      <p:sp>
        <p:nvSpPr>
          <p:cNvPr id="135" name="TextBox 134"/>
          <p:cNvSpPr txBox="1"/>
          <p:nvPr/>
        </p:nvSpPr>
        <p:spPr>
          <a:xfrm>
            <a:off x="5181971" y="3848372"/>
            <a:ext cx="551754" cy="224292"/>
          </a:xfrm>
          <a:prstGeom prst="rect">
            <a:avLst/>
          </a:prstGeom>
          <a:noFill/>
        </p:spPr>
        <p:txBody>
          <a:bodyPr wrap="none" rtlCol="0">
            <a:spAutoFit/>
          </a:bodyPr>
          <a:lstStyle/>
          <a:p>
            <a:pPr algn="ctr">
              <a:lnSpc>
                <a:spcPct val="85000"/>
              </a:lnSpc>
            </a:pPr>
            <a:r>
              <a:rPr lang="en-US" sz="1000" b="1" dirty="0" smtClean="0"/>
              <a:t>ETX-26</a:t>
            </a:r>
          </a:p>
        </p:txBody>
      </p:sp>
      <p:pic>
        <p:nvPicPr>
          <p:cNvPr id="136" name="Picture 91" descr="rad4"/>
          <p:cNvPicPr>
            <a:picLocks noChangeAspect="1" noChangeArrowheads="1"/>
          </p:cNvPicPr>
          <p:nvPr/>
        </p:nvPicPr>
        <p:blipFill>
          <a:blip r:embed="rId3" cstate="print"/>
          <a:srcRect/>
          <a:stretch>
            <a:fillRect/>
          </a:stretch>
        </p:blipFill>
        <p:spPr bwMode="auto">
          <a:xfrm>
            <a:off x="5272085" y="4053713"/>
            <a:ext cx="477891" cy="191522"/>
          </a:xfrm>
          <a:prstGeom prst="rect">
            <a:avLst/>
          </a:prstGeom>
          <a:noFill/>
          <a:ln w="9525">
            <a:noFill/>
            <a:miter lim="800000"/>
            <a:headEnd/>
            <a:tailEnd/>
          </a:ln>
        </p:spPr>
      </p:pic>
      <p:pic>
        <p:nvPicPr>
          <p:cNvPr id="146" name="Picture 2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flipH="1">
            <a:off x="2647069" y="5129560"/>
            <a:ext cx="348140" cy="1361155"/>
          </a:xfrm>
          <a:prstGeom prst="rect">
            <a:avLst/>
          </a:prstGeom>
          <a:noFill/>
          <a:ln w="9525">
            <a:noFill/>
            <a:miter lim="800000"/>
            <a:headEnd/>
            <a:tailEnd/>
          </a:ln>
        </p:spPr>
      </p:pic>
      <p:sp>
        <p:nvSpPr>
          <p:cNvPr id="149" name="Rectangle 148"/>
          <p:cNvSpPr/>
          <p:nvPr/>
        </p:nvSpPr>
        <p:spPr>
          <a:xfrm flipV="1">
            <a:off x="2830850" y="5280064"/>
            <a:ext cx="285752" cy="214314"/>
          </a:xfrm>
          <a:prstGeom prst="rect">
            <a:avLst/>
          </a:prstGeom>
          <a:solidFill>
            <a:schemeClr val="bg1">
              <a:lumMod val="75000"/>
            </a:schemeClr>
          </a:solidFill>
          <a:ln>
            <a:solidFill>
              <a:schemeClr val="bg1">
                <a:lumMod val="75000"/>
              </a:schemeClr>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1" anchor="ctr"/>
          <a:lstStyle/>
          <a:p>
            <a:pPr algn="ctr"/>
            <a:endParaRPr lang="he-IL"/>
          </a:p>
        </p:txBody>
      </p:sp>
      <p:sp>
        <p:nvSpPr>
          <p:cNvPr id="151" name="Rectangle 150"/>
          <p:cNvSpPr/>
          <p:nvPr/>
        </p:nvSpPr>
        <p:spPr>
          <a:xfrm>
            <a:off x="3529043" y="4187749"/>
            <a:ext cx="285752" cy="214314"/>
          </a:xfrm>
          <a:prstGeom prst="rect">
            <a:avLst/>
          </a:prstGeom>
          <a:solidFill>
            <a:schemeClr val="bg1">
              <a:lumMod val="75000"/>
            </a:schemeClr>
          </a:solidFill>
          <a:ln>
            <a:solidFill>
              <a:schemeClr val="bg1">
                <a:lumMod val="75000"/>
              </a:schemeClr>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1" anchor="ctr"/>
          <a:lstStyle/>
          <a:p>
            <a:pPr algn="ctr"/>
            <a:endParaRPr lang="he-IL"/>
          </a:p>
        </p:txBody>
      </p:sp>
      <p:sp>
        <p:nvSpPr>
          <p:cNvPr id="152" name="Freeform 151"/>
          <p:cNvSpPr/>
          <p:nvPr/>
        </p:nvSpPr>
        <p:spPr>
          <a:xfrm>
            <a:off x="3007043" y="4379060"/>
            <a:ext cx="569343" cy="862642"/>
          </a:xfrm>
          <a:custGeom>
            <a:avLst/>
            <a:gdLst>
              <a:gd name="connsiteX0" fmla="*/ 0 w 1097280"/>
              <a:gd name="connsiteY0" fmla="*/ 624840 h 624840"/>
              <a:gd name="connsiteX1" fmla="*/ 739140 w 1097280"/>
              <a:gd name="connsiteY1" fmla="*/ 167640 h 624840"/>
              <a:gd name="connsiteX2" fmla="*/ 419100 w 1097280"/>
              <a:gd name="connsiteY2" fmla="*/ 434340 h 624840"/>
              <a:gd name="connsiteX3" fmla="*/ 1097280 w 1097280"/>
              <a:gd name="connsiteY3" fmla="*/ 0 h 624840"/>
            </a:gdLst>
            <a:ahLst/>
            <a:cxnLst>
              <a:cxn ang="0">
                <a:pos x="connsiteX0" y="connsiteY0"/>
              </a:cxn>
              <a:cxn ang="0">
                <a:pos x="connsiteX1" y="connsiteY1"/>
              </a:cxn>
              <a:cxn ang="0">
                <a:pos x="connsiteX2" y="connsiteY2"/>
              </a:cxn>
              <a:cxn ang="0">
                <a:pos x="connsiteX3" y="connsiteY3"/>
              </a:cxn>
            </a:cxnLst>
            <a:rect l="l" t="t" r="r" b="b"/>
            <a:pathLst>
              <a:path w="1097280" h="624840">
                <a:moveTo>
                  <a:pt x="0" y="624840"/>
                </a:moveTo>
                <a:lnTo>
                  <a:pt x="739140" y="167640"/>
                </a:lnTo>
                <a:lnTo>
                  <a:pt x="419100" y="434340"/>
                </a:lnTo>
                <a:lnTo>
                  <a:pt x="109728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lIns="91431" tIns="45715" rIns="91431" bIns="45715" rtlCol="0" anchor="ctr"/>
          <a:lstStyle/>
          <a:p>
            <a:pPr algn="ctr"/>
            <a:endParaRPr lang="en-US"/>
          </a:p>
        </p:txBody>
      </p:sp>
      <p:cxnSp>
        <p:nvCxnSpPr>
          <p:cNvPr id="155" name="Straight Connector 154"/>
          <p:cNvCxnSpPr>
            <a:stCxn id="136" idx="2"/>
          </p:cNvCxnSpPr>
          <p:nvPr/>
        </p:nvCxnSpPr>
        <p:spPr>
          <a:xfrm rot="16200000" flipH="1">
            <a:off x="5487717" y="4268542"/>
            <a:ext cx="257303" cy="2106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65570" name="Picture 2" descr="http://www.wsdot.wa.gov/NR/rdonlyres/67E9F7A6-5A64-4023-B7FA-23DEADFDF927/0/ATM_2ndstep.jpg"/>
          <p:cNvPicPr>
            <a:picLocks noChangeAspect="1" noChangeArrowheads="1"/>
          </p:cNvPicPr>
          <p:nvPr/>
        </p:nvPicPr>
        <p:blipFill>
          <a:blip r:embed="rId5" cstate="print"/>
          <a:srcRect/>
          <a:stretch>
            <a:fillRect/>
          </a:stretch>
        </p:blipFill>
        <p:spPr bwMode="auto">
          <a:xfrm>
            <a:off x="7139395" y="4465676"/>
            <a:ext cx="1638718" cy="758773"/>
          </a:xfrm>
          <a:prstGeom prst="rect">
            <a:avLst/>
          </a:prstGeom>
          <a:noFill/>
        </p:spPr>
      </p:pic>
      <p:pic>
        <p:nvPicPr>
          <p:cNvPr id="320514" name="Picture 2" descr="http://3.bp.blogspot.com/_XLzqFyjy8ps/TDieRSI3FrI/AAAAAAAAAAU/MYjvi4l6-WQ/TrafficControl.jpg"/>
          <p:cNvPicPr>
            <a:picLocks noChangeAspect="1" noChangeArrowheads="1"/>
          </p:cNvPicPr>
          <p:nvPr/>
        </p:nvPicPr>
        <p:blipFill>
          <a:blip r:embed="rId6" cstate="print"/>
          <a:srcRect/>
          <a:stretch>
            <a:fillRect/>
          </a:stretch>
        </p:blipFill>
        <p:spPr bwMode="auto">
          <a:xfrm>
            <a:off x="403302" y="5434359"/>
            <a:ext cx="1500696" cy="1204309"/>
          </a:xfrm>
          <a:prstGeom prst="rect">
            <a:avLst/>
          </a:prstGeom>
          <a:noFill/>
        </p:spPr>
      </p:pic>
      <p:pic>
        <p:nvPicPr>
          <p:cNvPr id="320516" name="Picture 4" descr="http://4.bp.blogspot.com/-DZzYrgeEtCc/TbeJrUvm-jI/AAAAAAAAAbw/DqGihegXxk8/s1600/Red_Light_Camera.jpg"/>
          <p:cNvPicPr>
            <a:picLocks noChangeAspect="1" noChangeArrowheads="1"/>
          </p:cNvPicPr>
          <p:nvPr/>
        </p:nvPicPr>
        <p:blipFill>
          <a:blip r:embed="rId7" cstate="print"/>
          <a:srcRect/>
          <a:stretch>
            <a:fillRect/>
          </a:stretch>
        </p:blipFill>
        <p:spPr bwMode="auto">
          <a:xfrm>
            <a:off x="4793009" y="4189281"/>
            <a:ext cx="1857375" cy="1905000"/>
          </a:xfrm>
          <a:prstGeom prst="rect">
            <a:avLst/>
          </a:prstGeom>
          <a:noFill/>
        </p:spPr>
      </p:pic>
      <p:pic>
        <p:nvPicPr>
          <p:cNvPr id="320518" name="Picture 6" descr="http://cache.wists.com/thumbnails/6/de/6de0e6b59000b74ec28574ae421f7c27-orig"/>
          <p:cNvPicPr>
            <a:picLocks noChangeAspect="1" noChangeArrowheads="1"/>
          </p:cNvPicPr>
          <p:nvPr/>
        </p:nvPicPr>
        <p:blipFill>
          <a:blip r:embed="rId8" cstate="print"/>
          <a:srcRect/>
          <a:stretch>
            <a:fillRect/>
          </a:stretch>
        </p:blipFill>
        <p:spPr bwMode="auto">
          <a:xfrm>
            <a:off x="479502" y="4367560"/>
            <a:ext cx="1948076" cy="1042581"/>
          </a:xfrm>
          <a:prstGeom prst="rect">
            <a:avLst/>
          </a:prstGeom>
          <a:noFill/>
        </p:spPr>
      </p:pic>
      <p:pic>
        <p:nvPicPr>
          <p:cNvPr id="65" name="Picture 124" descr="rad26"/>
          <p:cNvPicPr>
            <a:picLocks noChangeAspect="1" noChangeArrowheads="1"/>
          </p:cNvPicPr>
          <p:nvPr/>
        </p:nvPicPr>
        <p:blipFill>
          <a:blip r:embed="rId9" cstate="print"/>
          <a:srcRect/>
          <a:stretch>
            <a:fillRect/>
          </a:stretch>
        </p:blipFill>
        <p:spPr bwMode="auto">
          <a:xfrm>
            <a:off x="2953415" y="1759003"/>
            <a:ext cx="845634" cy="304800"/>
          </a:xfrm>
          <a:prstGeom prst="rect">
            <a:avLst/>
          </a:prstGeom>
          <a:noFill/>
          <a:ln w="9525">
            <a:noFill/>
            <a:miter lim="800000"/>
            <a:headEnd/>
            <a:tailEnd/>
          </a:ln>
        </p:spPr>
      </p:pic>
      <p:pic>
        <p:nvPicPr>
          <p:cNvPr id="67" name="Picture 124" descr="rad26"/>
          <p:cNvPicPr>
            <a:picLocks noChangeAspect="1" noChangeArrowheads="1"/>
          </p:cNvPicPr>
          <p:nvPr/>
        </p:nvPicPr>
        <p:blipFill>
          <a:blip r:embed="rId9" cstate="print"/>
          <a:srcRect/>
          <a:stretch>
            <a:fillRect/>
          </a:stretch>
        </p:blipFill>
        <p:spPr bwMode="auto">
          <a:xfrm>
            <a:off x="5508702" y="1759003"/>
            <a:ext cx="845634" cy="304800"/>
          </a:xfrm>
          <a:prstGeom prst="rect">
            <a:avLst/>
          </a:prstGeom>
          <a:noFill/>
          <a:ln w="9525">
            <a:noFill/>
            <a:miter lim="800000"/>
            <a:headEnd/>
            <a:tailEnd/>
          </a:ln>
        </p:spPr>
      </p:pic>
      <p:pic>
        <p:nvPicPr>
          <p:cNvPr id="68" name="Picture 124" descr="rad26"/>
          <p:cNvPicPr>
            <a:picLocks noChangeAspect="1" noChangeArrowheads="1"/>
          </p:cNvPicPr>
          <p:nvPr/>
        </p:nvPicPr>
        <p:blipFill>
          <a:blip r:embed="rId9" cstate="print"/>
          <a:srcRect/>
          <a:stretch>
            <a:fillRect/>
          </a:stretch>
        </p:blipFill>
        <p:spPr bwMode="auto">
          <a:xfrm>
            <a:off x="2689302" y="2875369"/>
            <a:ext cx="845634" cy="304800"/>
          </a:xfrm>
          <a:prstGeom prst="rect">
            <a:avLst/>
          </a:prstGeom>
          <a:noFill/>
          <a:ln w="9525">
            <a:noFill/>
            <a:miter lim="800000"/>
            <a:headEnd/>
            <a:tailEnd/>
          </a:ln>
        </p:spPr>
      </p:pic>
      <p:pic>
        <p:nvPicPr>
          <p:cNvPr id="69" name="Picture 124" descr="rad26"/>
          <p:cNvPicPr>
            <a:picLocks noChangeAspect="1" noChangeArrowheads="1"/>
          </p:cNvPicPr>
          <p:nvPr/>
        </p:nvPicPr>
        <p:blipFill>
          <a:blip r:embed="rId9" cstate="print"/>
          <a:srcRect/>
          <a:stretch>
            <a:fillRect/>
          </a:stretch>
        </p:blipFill>
        <p:spPr bwMode="auto">
          <a:xfrm>
            <a:off x="4275448" y="2875369"/>
            <a:ext cx="845634" cy="304800"/>
          </a:xfrm>
          <a:prstGeom prst="rect">
            <a:avLst/>
          </a:prstGeom>
          <a:noFill/>
          <a:ln w="9525">
            <a:noFill/>
            <a:miter lim="800000"/>
            <a:headEnd/>
            <a:tailEnd/>
          </a:ln>
        </p:spPr>
      </p:pic>
      <p:pic>
        <p:nvPicPr>
          <p:cNvPr id="70" name="Picture 124" descr="rad26"/>
          <p:cNvPicPr>
            <a:picLocks noChangeAspect="1" noChangeArrowheads="1"/>
          </p:cNvPicPr>
          <p:nvPr/>
        </p:nvPicPr>
        <p:blipFill>
          <a:blip r:embed="rId9" cstate="print"/>
          <a:srcRect/>
          <a:stretch>
            <a:fillRect/>
          </a:stretch>
        </p:blipFill>
        <p:spPr bwMode="auto">
          <a:xfrm>
            <a:off x="5891177" y="2875369"/>
            <a:ext cx="845634" cy="304800"/>
          </a:xfrm>
          <a:prstGeom prst="rect">
            <a:avLst/>
          </a:prstGeom>
          <a:noFill/>
          <a:ln w="9525">
            <a:noFill/>
            <a:miter lim="800000"/>
            <a:headEnd/>
            <a:tailEnd/>
          </a:ln>
        </p:spPr>
      </p:pic>
      <p:sp>
        <p:nvSpPr>
          <p:cNvPr id="72" name="Action Button: Back or Previous 71">
            <a:hlinkClick r:id="rId10" action="ppaction://hlinksldjump" highlightClick="1"/>
          </p:cNvPr>
          <p:cNvSpPr/>
          <p:nvPr/>
        </p:nvSpPr>
        <p:spPr>
          <a:xfrm>
            <a:off x="7905917" y="6204571"/>
            <a:ext cx="662873" cy="430901"/>
          </a:xfrm>
          <a:prstGeom prst="actionButtonBackPrevious">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5500" dirty="0" smtClean="0">
                <a:latin typeface="Calibri" charset="0"/>
              </a:rPr>
              <a:t>Mobile Video Systems</a:t>
            </a:r>
            <a:endParaRPr lang="en-US" sz="55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Outbound Solutions Examples</a:t>
            </a:r>
            <a:endParaRPr lang="en-US" dirty="0"/>
          </a:p>
        </p:txBody>
      </p:sp>
      <p:sp>
        <p:nvSpPr>
          <p:cNvPr id="3" name="Text Placeholder 2"/>
          <p:cNvSpPr>
            <a:spLocks noGrp="1"/>
          </p:cNvSpPr>
          <p:nvPr>
            <p:ph type="body" sz="quarter" idx="10"/>
          </p:nvPr>
        </p:nvSpPr>
        <p:spPr>
          <a:xfrm>
            <a:off x="747713" y="1450724"/>
            <a:ext cx="7124700" cy="4838561"/>
          </a:xfrm>
        </p:spPr>
        <p:txBody>
          <a:bodyPr/>
          <a:lstStyle/>
          <a:p>
            <a:r>
              <a:rPr lang="en-US" sz="2400" dirty="0" smtClean="0"/>
              <a:t>Outbound solutions</a:t>
            </a:r>
          </a:p>
          <a:p>
            <a:pPr lvl="1"/>
            <a:r>
              <a:rPr lang="en-US" dirty="0" smtClean="0">
                <a:hlinkClick r:id="rId3" action="ppaction://hlinksldjump"/>
              </a:rPr>
              <a:t>Onboard Video Security</a:t>
            </a:r>
            <a:endParaRPr lang="en-US" dirty="0" smtClean="0">
              <a:hlinkClick r:id="rId4" action="ppaction://hlinksldjump"/>
            </a:endParaRPr>
          </a:p>
          <a:p>
            <a:pPr lvl="1"/>
            <a:r>
              <a:rPr lang="en-US" dirty="0" smtClean="0">
                <a:hlinkClick r:id="rId5" action="ppaction://hlinksldjump"/>
              </a:rPr>
              <a:t>Compound and Border control</a:t>
            </a:r>
            <a:endParaRPr lang="en-US" dirty="0" smtClean="0"/>
          </a:p>
          <a:p>
            <a:pPr lvl="1"/>
            <a:r>
              <a:rPr lang="en-US" dirty="0" smtClean="0">
                <a:hlinkClick r:id="rId6" action="ppaction://hlinksldjump"/>
              </a:rPr>
              <a:t>Road Security</a:t>
            </a:r>
            <a:endParaRPr lang="en-US" dirty="0" smtClean="0"/>
          </a:p>
          <a:p>
            <a:pPr lvl="1"/>
            <a:r>
              <a:rPr lang="en-US" dirty="0" smtClean="0">
                <a:hlinkClick r:id="rId7" action="ppaction://hlinksldjump"/>
              </a:rPr>
              <a:t>Safe City Application</a:t>
            </a:r>
            <a:endParaRPr lang="en-US" dirty="0" smtClean="0">
              <a:hlinkClick r:id="rId8" action="ppaction://hlinksldjump"/>
            </a:endParaRPr>
          </a:p>
          <a:p>
            <a:pPr lvl="1"/>
            <a:r>
              <a:rPr lang="en-US" dirty="0" smtClean="0">
                <a:hlinkClick r:id="rId9" action="ppaction://hlinksldjump"/>
              </a:rPr>
              <a:t>Airport – “Follow Me “ Vehicles </a:t>
            </a:r>
            <a:endParaRPr lang="en-US" dirty="0" smtClean="0"/>
          </a:p>
          <a:p>
            <a:pPr lvl="1"/>
            <a:r>
              <a:rPr lang="en-US" dirty="0" smtClean="0">
                <a:hlinkClick r:id="rId10" action="ppaction://hlinksldjump"/>
              </a:rPr>
              <a:t>Gas &amp; Oil Security System</a:t>
            </a:r>
            <a:endParaRPr lang="en-US" dirty="0" smtClean="0">
              <a:hlinkClick r:id="rId11" action="ppaction://hlinksldjump"/>
            </a:endParaRPr>
          </a:p>
          <a:p>
            <a:pPr lvl="1"/>
            <a:r>
              <a:rPr lang="en-US" dirty="0" smtClean="0">
                <a:hlinkClick r:id="rId12" action="ppaction://hlinksldjump"/>
              </a:rPr>
              <a:t>Cellular BTS Security</a:t>
            </a:r>
            <a:endParaRPr lang="en-US" dirty="0" smtClean="0">
              <a:hlinkClick r:id="rId11" action="ppaction://hlinksldjump"/>
            </a:endParaRPr>
          </a:p>
          <a:p>
            <a:pPr lvl="1"/>
            <a:r>
              <a:rPr lang="en-US" dirty="0" smtClean="0">
                <a:hlinkClick r:id="rId11" action="ppaction://hlinksldjump"/>
              </a:rPr>
              <a:t>Access Control</a:t>
            </a:r>
            <a:endParaRPr lang="en-US" dirty="0" smtClean="0"/>
          </a:p>
          <a:p>
            <a:pPr lvl="1"/>
            <a:r>
              <a:rPr lang="en-US" dirty="0" smtClean="0">
                <a:hlinkClick r:id="rId13" action="ppaction://hlinksldjump"/>
              </a:rPr>
              <a:t>Bank /ATM Monitoring</a:t>
            </a:r>
            <a:endParaRPr lang="en-US" dirty="0" smtClean="0"/>
          </a:p>
          <a:p>
            <a:pPr lvl="1"/>
            <a:r>
              <a:rPr lang="en-US" dirty="0" smtClean="0">
                <a:hlinkClick r:id="rId14" action="ppaction://hlinksldjump"/>
              </a:rPr>
              <a:t>Traffic Control and Security</a:t>
            </a:r>
            <a:endParaRPr lang="en-US" dirty="0">
              <a:hlinkClick r:id="rId11" action="ppaction://hlinksldjump"/>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Mobile Video System</a:t>
            </a:r>
            <a:endParaRPr lang="en-US" dirty="0"/>
          </a:p>
        </p:txBody>
      </p:sp>
      <p:sp>
        <p:nvSpPr>
          <p:cNvPr id="7" name="Text Placeholder 6"/>
          <p:cNvSpPr>
            <a:spLocks noGrp="1"/>
          </p:cNvSpPr>
          <p:nvPr>
            <p:ph type="body" sz="quarter" idx="10"/>
          </p:nvPr>
        </p:nvSpPr>
        <p:spPr>
          <a:xfrm>
            <a:off x="747713" y="1829857"/>
            <a:ext cx="7124700" cy="3344309"/>
          </a:xfrm>
        </p:spPr>
        <p:txBody>
          <a:bodyPr/>
          <a:lstStyle/>
          <a:p>
            <a:r>
              <a:rPr lang="en-US" dirty="0" smtClean="0"/>
              <a:t>Mobile video recording systems using highly sophisticated video processing with state-of-the-art cellular/wireless analog communication</a:t>
            </a:r>
          </a:p>
          <a:p>
            <a:pPr>
              <a:spcBef>
                <a:spcPts val="2400"/>
              </a:spcBef>
            </a:pPr>
            <a:r>
              <a:rPr lang="en-US" dirty="0" smtClean="0"/>
              <a:t>Video solutions designed for the following markets:</a:t>
            </a:r>
          </a:p>
          <a:p>
            <a:pPr lvl="1"/>
            <a:r>
              <a:rPr lang="en-US" dirty="0" smtClean="0"/>
              <a:t>Transportation / logistics</a:t>
            </a:r>
          </a:p>
          <a:p>
            <a:pPr lvl="1"/>
            <a:r>
              <a:rPr lang="en-US" dirty="0" smtClean="0"/>
              <a:t>Homeland security / defense establishment</a:t>
            </a:r>
          </a:p>
          <a:p>
            <a:pPr lvl="1"/>
            <a:r>
              <a:rPr lang="en-US" dirty="0" smtClean="0"/>
              <a:t>General commercial security</a:t>
            </a:r>
          </a:p>
          <a:p>
            <a:pPr lvl="1"/>
            <a:r>
              <a:rPr lang="en-US" dirty="0" smtClean="0"/>
              <a:t>Residential security</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Bus Monitoring Solution</a:t>
            </a:r>
            <a:endParaRPr lang="en-US" dirty="0"/>
          </a:p>
        </p:txBody>
      </p:sp>
      <p:pic>
        <p:nvPicPr>
          <p:cNvPr id="6"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9503" y="1066021"/>
            <a:ext cx="8091488" cy="57213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7" name="Text Box 2"/>
          <p:cNvSpPr txBox="1">
            <a:spLocks noChangeArrowheads="1"/>
          </p:cNvSpPr>
          <p:nvPr/>
        </p:nvSpPr>
        <p:spPr bwMode="auto">
          <a:xfrm>
            <a:off x="0" y="5949172"/>
            <a:ext cx="1943100" cy="4330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982" tIns="46791" rIns="89982" bIns="46791">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buClrTx/>
              <a:buFontTx/>
              <a:buNone/>
            </a:pPr>
            <a:r>
              <a:rPr lang="en-US" sz="1100" b="1" dirty="0">
                <a:latin typeface="+mn-lt"/>
              </a:rPr>
              <a:t>Wireless Backup at Main Parking /Service Terminal</a:t>
            </a:r>
          </a:p>
        </p:txBody>
      </p:sp>
      <p:sp>
        <p:nvSpPr>
          <p:cNvPr id="8" name="Text Box 3"/>
          <p:cNvSpPr txBox="1">
            <a:spLocks noChangeArrowheads="1"/>
          </p:cNvSpPr>
          <p:nvPr/>
        </p:nvSpPr>
        <p:spPr bwMode="auto">
          <a:xfrm>
            <a:off x="365202" y="1253348"/>
            <a:ext cx="1943100" cy="2637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982" tIns="46791" rIns="89982" bIns="46791">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buClrTx/>
              <a:buFontTx/>
              <a:buNone/>
            </a:pPr>
            <a:r>
              <a:rPr lang="en-US" sz="1100" b="1" dirty="0">
                <a:latin typeface="+mn-lt"/>
              </a:rPr>
              <a:t>Remote Monitoring</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b="10292"/>
          <a:stretch>
            <a:fillRect/>
          </a:stretch>
        </p:blipFill>
        <p:spPr bwMode="auto">
          <a:xfrm>
            <a:off x="398319" y="1031496"/>
            <a:ext cx="7774082" cy="569269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7" name="Text Box 2"/>
          <p:cNvSpPr txBox="1">
            <a:spLocks noChangeArrowheads="1"/>
          </p:cNvSpPr>
          <p:nvPr/>
        </p:nvSpPr>
        <p:spPr bwMode="auto">
          <a:xfrm>
            <a:off x="6222424" y="6447610"/>
            <a:ext cx="1069975" cy="2791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982" tIns="46791" rIns="89982" bIns="46791">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buClrTx/>
              <a:buFontTx/>
              <a:buNone/>
            </a:pPr>
            <a:r>
              <a:rPr lang="en-US" sz="1200" b="1" dirty="0">
                <a:latin typeface="+mn-lt"/>
              </a:rPr>
              <a:t>Foot Patrol</a:t>
            </a:r>
          </a:p>
        </p:txBody>
      </p:sp>
      <p:sp>
        <p:nvSpPr>
          <p:cNvPr id="8" name="Text Box 3"/>
          <p:cNvSpPr txBox="1">
            <a:spLocks noChangeArrowheads="1"/>
          </p:cNvSpPr>
          <p:nvPr/>
        </p:nvSpPr>
        <p:spPr bwMode="auto">
          <a:xfrm>
            <a:off x="533400" y="4477666"/>
            <a:ext cx="990600" cy="4638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982" tIns="46791" rIns="89982" bIns="46791">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buClrTx/>
              <a:buFontTx/>
              <a:buNone/>
            </a:pPr>
            <a:r>
              <a:rPr lang="en-US" sz="1200" b="1" dirty="0">
                <a:latin typeface="+mn-lt"/>
              </a:rPr>
              <a:t>Remote Monitoring</a:t>
            </a:r>
          </a:p>
        </p:txBody>
      </p:sp>
      <p:sp>
        <p:nvSpPr>
          <p:cNvPr id="10" name="Text Box 5"/>
          <p:cNvSpPr txBox="1">
            <a:spLocks noChangeArrowheads="1"/>
          </p:cNvSpPr>
          <p:nvPr/>
        </p:nvSpPr>
        <p:spPr bwMode="auto">
          <a:xfrm>
            <a:off x="3489614" y="2861013"/>
            <a:ext cx="2133600" cy="2791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982" tIns="46791" rIns="89982" bIns="46791">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buClrTx/>
              <a:buFontTx/>
              <a:buNone/>
            </a:pPr>
            <a:r>
              <a:rPr lang="en-US" sz="1200" b="1" dirty="0" smtClean="0">
                <a:latin typeface="+mn-lt"/>
              </a:rPr>
              <a:t>Bynet </a:t>
            </a:r>
            <a:r>
              <a:rPr lang="en-US" sz="1200" b="1" dirty="0">
                <a:latin typeface="+mn-lt"/>
              </a:rPr>
              <a:t>Video Distributor</a:t>
            </a:r>
          </a:p>
        </p:txBody>
      </p:sp>
      <p:pic>
        <p:nvPicPr>
          <p:cNvPr id="11"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82738" y="4867901"/>
            <a:ext cx="1512888" cy="6096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 name="Rectangle 7"/>
          <p:cNvSpPr>
            <a:spLocks noChangeArrowheads="1"/>
          </p:cNvSpPr>
          <p:nvPr/>
        </p:nvSpPr>
        <p:spPr bwMode="auto">
          <a:xfrm>
            <a:off x="2424115" y="3233067"/>
            <a:ext cx="3175" cy="4763"/>
          </a:xfrm>
          <a:prstGeom prst="rect">
            <a:avLst/>
          </a:prstGeom>
          <a:solidFill>
            <a:srgbClr val="FFFFFF"/>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22" tIns="45711" rIns="91422" bIns="45711" anchor="ctr"/>
          <a:lstStyle/>
          <a:p>
            <a:pPr algn="ctr"/>
            <a:endParaRPr lang="en-US" b="1"/>
          </a:p>
        </p:txBody>
      </p:sp>
      <p:sp>
        <p:nvSpPr>
          <p:cNvPr id="13" name="Rectangle 8"/>
          <p:cNvSpPr>
            <a:spLocks noChangeArrowheads="1"/>
          </p:cNvSpPr>
          <p:nvPr/>
        </p:nvSpPr>
        <p:spPr bwMode="auto">
          <a:xfrm>
            <a:off x="2424115" y="3233067"/>
            <a:ext cx="3175" cy="4763"/>
          </a:xfrm>
          <a:prstGeom prst="rect">
            <a:avLst/>
          </a:prstGeom>
          <a:noFill/>
          <a:ln w="3240">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22" tIns="45711" rIns="91422" bIns="45711" anchor="ctr"/>
          <a:lstStyle/>
          <a:p>
            <a:pPr algn="ctr"/>
            <a:endParaRPr lang="en-US" b="1"/>
          </a:p>
        </p:txBody>
      </p:sp>
      <p:sp>
        <p:nvSpPr>
          <p:cNvPr id="14" name="Rectangle 9"/>
          <p:cNvSpPr>
            <a:spLocks noChangeArrowheads="1"/>
          </p:cNvSpPr>
          <p:nvPr/>
        </p:nvSpPr>
        <p:spPr bwMode="auto">
          <a:xfrm>
            <a:off x="2425701" y="3233067"/>
            <a:ext cx="1588" cy="4763"/>
          </a:xfrm>
          <a:prstGeom prst="rect">
            <a:avLst/>
          </a:prstGeom>
          <a:solidFill>
            <a:srgbClr val="FFFFFF"/>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22" tIns="45711" rIns="91422" bIns="45711" anchor="ctr"/>
          <a:lstStyle/>
          <a:p>
            <a:pPr algn="ctr"/>
            <a:endParaRPr lang="en-US" b="1"/>
          </a:p>
        </p:txBody>
      </p:sp>
      <p:sp>
        <p:nvSpPr>
          <p:cNvPr id="15" name="Rectangle 10"/>
          <p:cNvSpPr>
            <a:spLocks noChangeArrowheads="1"/>
          </p:cNvSpPr>
          <p:nvPr/>
        </p:nvSpPr>
        <p:spPr bwMode="auto">
          <a:xfrm>
            <a:off x="2425701" y="3233067"/>
            <a:ext cx="1588" cy="4763"/>
          </a:xfrm>
          <a:prstGeom prst="rect">
            <a:avLst/>
          </a:prstGeom>
          <a:noFill/>
          <a:ln w="3240">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22" tIns="45711" rIns="91422" bIns="45711" anchor="ctr"/>
          <a:lstStyle/>
          <a:p>
            <a:pPr algn="ctr"/>
            <a:endParaRPr lang="en-US" b="1"/>
          </a:p>
        </p:txBody>
      </p:sp>
      <p:sp>
        <p:nvSpPr>
          <p:cNvPr id="16" name="Rectangle 11"/>
          <p:cNvSpPr>
            <a:spLocks noChangeArrowheads="1"/>
          </p:cNvSpPr>
          <p:nvPr/>
        </p:nvSpPr>
        <p:spPr bwMode="auto">
          <a:xfrm>
            <a:off x="2425701" y="3236241"/>
            <a:ext cx="1588" cy="1588"/>
          </a:xfrm>
          <a:prstGeom prst="rect">
            <a:avLst/>
          </a:prstGeom>
          <a:noFill/>
          <a:ln w="3240">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22" tIns="45711" rIns="91422" bIns="45711" anchor="ctr"/>
          <a:lstStyle/>
          <a:p>
            <a:pPr algn="ctr"/>
            <a:endParaRPr lang="en-US" b="1"/>
          </a:p>
        </p:txBody>
      </p:sp>
      <p:sp>
        <p:nvSpPr>
          <p:cNvPr id="17" name="Text Box 12"/>
          <p:cNvSpPr txBox="1">
            <a:spLocks noChangeArrowheads="1"/>
          </p:cNvSpPr>
          <p:nvPr/>
        </p:nvSpPr>
        <p:spPr bwMode="auto">
          <a:xfrm>
            <a:off x="3609109" y="3712202"/>
            <a:ext cx="647700" cy="3099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89982" tIns="46791" rIns="89982" bIns="46791">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spcBef>
                <a:spcPts val="875"/>
              </a:spcBef>
            </a:pPr>
            <a:r>
              <a:rPr lang="en-US" sz="1400" b="1" dirty="0">
                <a:latin typeface="+mn-lt"/>
              </a:rPr>
              <a:t>LAN</a:t>
            </a:r>
          </a:p>
        </p:txBody>
      </p:sp>
      <p:sp>
        <p:nvSpPr>
          <p:cNvPr id="18" name="Text Box 13"/>
          <p:cNvSpPr txBox="1">
            <a:spLocks noChangeArrowheads="1"/>
          </p:cNvSpPr>
          <p:nvPr/>
        </p:nvSpPr>
        <p:spPr bwMode="auto">
          <a:xfrm>
            <a:off x="4953000" y="4077616"/>
            <a:ext cx="1441450" cy="2791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982" tIns="46791" rIns="89982" bIns="46791">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spcBef>
                <a:spcPts val="750"/>
              </a:spcBef>
            </a:pPr>
            <a:r>
              <a:rPr lang="en-US" sz="1200" b="1" dirty="0">
                <a:latin typeface="+mn-lt"/>
              </a:rPr>
              <a:t>Broadband LIVE</a:t>
            </a:r>
          </a:p>
        </p:txBody>
      </p:sp>
      <p:sp>
        <p:nvSpPr>
          <p:cNvPr id="19" name="Text Box 14"/>
          <p:cNvSpPr txBox="1">
            <a:spLocks noChangeArrowheads="1"/>
          </p:cNvSpPr>
          <p:nvPr/>
        </p:nvSpPr>
        <p:spPr bwMode="auto">
          <a:xfrm>
            <a:off x="2602347" y="4188741"/>
            <a:ext cx="1441450" cy="2791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982" tIns="46791" rIns="89982" bIns="46791">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spcBef>
                <a:spcPts val="750"/>
              </a:spcBef>
            </a:pPr>
            <a:r>
              <a:rPr lang="en-US" sz="1200" b="1" dirty="0">
                <a:latin typeface="+mn-lt"/>
              </a:rPr>
              <a:t>Broadband LIVE</a:t>
            </a:r>
          </a:p>
        </p:txBody>
      </p:sp>
      <p:sp>
        <p:nvSpPr>
          <p:cNvPr id="20" name="Text Box 15"/>
          <p:cNvSpPr txBox="1">
            <a:spLocks noChangeArrowheads="1"/>
          </p:cNvSpPr>
          <p:nvPr/>
        </p:nvSpPr>
        <p:spPr bwMode="auto">
          <a:xfrm>
            <a:off x="7315202" y="1867816"/>
            <a:ext cx="1069975" cy="4638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982" tIns="46791" rIns="89982" bIns="46791">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buClrTx/>
              <a:buFontTx/>
              <a:buNone/>
            </a:pPr>
            <a:r>
              <a:rPr lang="en-US" sz="1200" b="1" dirty="0">
                <a:latin typeface="+mn-lt"/>
              </a:rPr>
              <a:t>Police Vehicles</a:t>
            </a:r>
          </a:p>
        </p:txBody>
      </p:sp>
      <p:sp>
        <p:nvSpPr>
          <p:cNvPr id="21" name="Text Box 16"/>
          <p:cNvSpPr txBox="1">
            <a:spLocks noChangeArrowheads="1"/>
          </p:cNvSpPr>
          <p:nvPr/>
        </p:nvSpPr>
        <p:spPr bwMode="auto">
          <a:xfrm>
            <a:off x="7486941" y="3608291"/>
            <a:ext cx="1069975" cy="4792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89982" tIns="46791" rIns="89982" bIns="46791">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buClrTx/>
              <a:buFontTx/>
              <a:buNone/>
            </a:pPr>
            <a:r>
              <a:rPr lang="en-US" sz="1200" b="1" dirty="0">
                <a:latin typeface="+mn-lt"/>
              </a:rPr>
              <a:t>Police</a:t>
            </a:r>
          </a:p>
          <a:p>
            <a:pPr algn="ctr">
              <a:buClrTx/>
              <a:buFontTx/>
              <a:buNone/>
            </a:pPr>
            <a:r>
              <a:rPr lang="en-US" sz="1200" b="1" dirty="0">
                <a:latin typeface="+mn-lt"/>
              </a:rPr>
              <a:t>Motor Bikes</a:t>
            </a:r>
          </a:p>
        </p:txBody>
      </p:sp>
      <p:sp>
        <p:nvSpPr>
          <p:cNvPr id="22" name="Title 21"/>
          <p:cNvSpPr>
            <a:spLocks noGrp="1"/>
          </p:cNvSpPr>
          <p:nvPr>
            <p:ph type="title"/>
          </p:nvPr>
        </p:nvSpPr>
        <p:spPr/>
        <p:txBody>
          <a:bodyPr/>
          <a:lstStyle/>
          <a:p>
            <a:r>
              <a:rPr lang="en-US" dirty="0" smtClean="0"/>
              <a:t>Police Monitoring Solution</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l="-652" t="10416" r="1758" b="540"/>
          <a:stretch>
            <a:fillRect/>
          </a:stretch>
        </p:blipFill>
        <p:spPr bwMode="auto">
          <a:xfrm>
            <a:off x="457201" y="1616927"/>
            <a:ext cx="8441473" cy="490653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 Box 1"/>
          <p:cNvSpPr txBox="1">
            <a:spLocks noChangeArrowheads="1"/>
          </p:cNvSpPr>
          <p:nvPr/>
        </p:nvSpPr>
        <p:spPr bwMode="auto">
          <a:xfrm>
            <a:off x="930277" y="3944940"/>
            <a:ext cx="1002179" cy="246211"/>
          </a:xfrm>
          <a:prstGeom prst="rect">
            <a:avLst/>
          </a:prstGeom>
          <a:solidFill>
            <a:srgbClr val="FFFFFF"/>
          </a:solidFill>
          <a:ln w="9360">
            <a:no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22" tIns="45711" rIns="91422" bIns="45711">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buClrTx/>
              <a:buFontTx/>
              <a:buNone/>
            </a:pPr>
            <a:r>
              <a:rPr lang="en-US" sz="1000" b="1" dirty="0">
                <a:latin typeface="+mn-lt"/>
              </a:rPr>
              <a:t>Hidden Camera</a:t>
            </a:r>
          </a:p>
        </p:txBody>
      </p:sp>
      <p:sp>
        <p:nvSpPr>
          <p:cNvPr id="7" name="Text Box 2"/>
          <p:cNvSpPr txBox="1">
            <a:spLocks noChangeArrowheads="1"/>
          </p:cNvSpPr>
          <p:nvPr/>
        </p:nvSpPr>
        <p:spPr bwMode="auto">
          <a:xfrm>
            <a:off x="977900" y="5461002"/>
            <a:ext cx="559750" cy="246211"/>
          </a:xfrm>
          <a:prstGeom prst="rect">
            <a:avLst/>
          </a:prstGeom>
          <a:solidFill>
            <a:srgbClr val="FFFFFF"/>
          </a:solidFill>
          <a:ln w="9360">
            <a:no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22" tIns="45711" rIns="91422" bIns="45711">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buClrTx/>
              <a:buFontTx/>
              <a:buNone/>
            </a:pPr>
            <a:r>
              <a:rPr lang="en-US" sz="1000" b="1" dirty="0">
                <a:latin typeface="+mn-lt"/>
              </a:rPr>
              <a:t>CVG-M</a:t>
            </a:r>
          </a:p>
        </p:txBody>
      </p:sp>
      <p:sp>
        <p:nvSpPr>
          <p:cNvPr id="8" name="Text Box 3"/>
          <p:cNvSpPr txBox="1">
            <a:spLocks noChangeArrowheads="1"/>
          </p:cNvSpPr>
          <p:nvPr/>
        </p:nvSpPr>
        <p:spPr bwMode="auto">
          <a:xfrm>
            <a:off x="49530" y="4194254"/>
            <a:ext cx="1170878" cy="553980"/>
          </a:xfrm>
          <a:prstGeom prst="rect">
            <a:avLst/>
          </a:prstGeom>
          <a:noFill/>
          <a:ln w="9360">
            <a:no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91422" tIns="45711" rIns="91422" bIns="45711">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buClrTx/>
              <a:buFontTx/>
              <a:buNone/>
            </a:pPr>
            <a:r>
              <a:rPr lang="en-US" sz="1000" b="1" dirty="0">
                <a:latin typeface="+mn-lt"/>
              </a:rPr>
              <a:t>12V Battery + SIM Card </a:t>
            </a:r>
            <a:r>
              <a:rPr lang="en-US" sz="1000" b="1" dirty="0" smtClean="0">
                <a:latin typeface="+mn-lt"/>
              </a:rPr>
              <a:t>from</a:t>
            </a:r>
            <a:br>
              <a:rPr lang="en-US" sz="1000" b="1" dirty="0" smtClean="0">
                <a:latin typeface="+mn-lt"/>
              </a:rPr>
            </a:br>
            <a:r>
              <a:rPr lang="en-US" sz="1000" b="1" dirty="0" smtClean="0">
                <a:latin typeface="+mn-lt"/>
              </a:rPr>
              <a:t>Local Carrier</a:t>
            </a:r>
            <a:endParaRPr lang="en-US" sz="1000" b="1" dirty="0">
              <a:latin typeface="+mn-lt"/>
            </a:endParaRPr>
          </a:p>
        </p:txBody>
      </p:sp>
      <p:sp>
        <p:nvSpPr>
          <p:cNvPr id="11" name="Text Box 6"/>
          <p:cNvSpPr txBox="1">
            <a:spLocks noChangeArrowheads="1"/>
          </p:cNvSpPr>
          <p:nvPr/>
        </p:nvSpPr>
        <p:spPr bwMode="auto">
          <a:xfrm>
            <a:off x="6457952" y="1676401"/>
            <a:ext cx="963707" cy="246211"/>
          </a:xfrm>
          <a:prstGeom prst="rect">
            <a:avLst/>
          </a:prstGeom>
          <a:solidFill>
            <a:srgbClr val="000000"/>
          </a:solidFill>
          <a:ln w="9360">
            <a:solidFill>
              <a:srgbClr val="FFFFFF"/>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22" tIns="45711" rIns="91422" bIns="45711">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buClrTx/>
              <a:buFontTx/>
              <a:buNone/>
            </a:pPr>
            <a:r>
              <a:rPr lang="en-US" sz="1000" b="1" dirty="0">
                <a:latin typeface="+mn-lt"/>
              </a:rPr>
              <a:t>Control Center</a:t>
            </a:r>
          </a:p>
        </p:txBody>
      </p:sp>
      <p:sp>
        <p:nvSpPr>
          <p:cNvPr id="12" name="Text Box 7"/>
          <p:cNvSpPr txBox="1">
            <a:spLocks noChangeArrowheads="1"/>
          </p:cNvSpPr>
          <p:nvPr/>
        </p:nvSpPr>
        <p:spPr bwMode="auto">
          <a:xfrm>
            <a:off x="4638676" y="3048000"/>
            <a:ext cx="1368425" cy="2945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982" tIns="46791" rIns="89982" bIns="46791">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lnSpc>
                <a:spcPct val="130000"/>
              </a:lnSpc>
              <a:spcBef>
                <a:spcPts val="625"/>
              </a:spcBef>
            </a:pPr>
            <a:r>
              <a:rPr lang="en-US" sz="1000" b="1" dirty="0" smtClean="0">
                <a:latin typeface="+mn-lt"/>
              </a:rPr>
              <a:t>Internet Via Cellular</a:t>
            </a:r>
            <a:endParaRPr lang="en-US" sz="1000" b="1" dirty="0">
              <a:latin typeface="+mn-lt"/>
            </a:endParaRPr>
          </a:p>
        </p:txBody>
      </p:sp>
      <p:sp>
        <p:nvSpPr>
          <p:cNvPr id="13" name="Text Box 8"/>
          <p:cNvSpPr txBox="1">
            <a:spLocks noChangeArrowheads="1"/>
          </p:cNvSpPr>
          <p:nvPr/>
        </p:nvSpPr>
        <p:spPr bwMode="auto">
          <a:xfrm>
            <a:off x="5556250" y="5105402"/>
            <a:ext cx="2031307" cy="246211"/>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22" tIns="45711" rIns="91422" bIns="45711">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buClrTx/>
              <a:buFontTx/>
              <a:buNone/>
            </a:pPr>
            <a:r>
              <a:rPr lang="en-US" sz="1000" b="1" dirty="0">
                <a:latin typeface="+mn-lt"/>
              </a:rPr>
              <a:t>Monitoring from inside the vehicle</a:t>
            </a:r>
          </a:p>
        </p:txBody>
      </p:sp>
      <p:pic>
        <p:nvPicPr>
          <p:cNvPr id="14"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28000" y="3492502"/>
            <a:ext cx="482600" cy="6461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5"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51600" y="5626102"/>
            <a:ext cx="482600" cy="6461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6" name="Text Box 11"/>
          <p:cNvSpPr txBox="1">
            <a:spLocks noChangeArrowheads="1"/>
          </p:cNvSpPr>
          <p:nvPr/>
        </p:nvSpPr>
        <p:spPr bwMode="auto">
          <a:xfrm>
            <a:off x="4149726" y="3657601"/>
            <a:ext cx="717550" cy="3162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29934" tIns="65146" rIns="129934" bIns="6514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9pPr>
          </a:lstStyle>
          <a:p>
            <a:pPr algn="ctr">
              <a:lnSpc>
                <a:spcPct val="120000"/>
              </a:lnSpc>
              <a:buClrTx/>
              <a:buFontTx/>
              <a:buNone/>
            </a:pPr>
            <a:r>
              <a:rPr lang="en-US" sz="1000" b="1" dirty="0">
                <a:solidFill>
                  <a:srgbClr val="660066"/>
                </a:solidFill>
                <a:latin typeface="+mn-lt"/>
              </a:rPr>
              <a:t>GSM</a:t>
            </a:r>
          </a:p>
        </p:txBody>
      </p:sp>
      <p:sp>
        <p:nvSpPr>
          <p:cNvPr id="17" name="Title 16"/>
          <p:cNvSpPr>
            <a:spLocks noGrp="1"/>
          </p:cNvSpPr>
          <p:nvPr>
            <p:ph type="title"/>
          </p:nvPr>
        </p:nvSpPr>
        <p:spPr/>
        <p:txBody>
          <a:bodyPr/>
          <a:lstStyle/>
          <a:p>
            <a:r>
              <a:rPr lang="en-US" dirty="0" smtClean="0"/>
              <a:t>Remote Surveillance of Cash Carrying Suitcase Based on CVG-M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additive="repl">
                                        <p:cTn id="6" dur="1" fill="hold">
                                          <p:stCondLst>
                                            <p:cond delay="0"/>
                                          </p:stCondLst>
                                        </p:cTn>
                                        <p:tgtEl>
                                          <p:spTgt spid="14"/>
                                        </p:tgtEl>
                                        <p:attrNameLst>
                                          <p:attrName>style.visibility</p:attrName>
                                        </p:attrNameLst>
                                      </p:cBhvr>
                                      <p:to>
                                        <p:strVal val="visible"/>
                                      </p:to>
                                    </p:set>
                                    <p:animEffect transition="in" filter="wipe(down)">
                                      <p:cBhvr additive="repl">
                                        <p:cTn id="7" dur="500"/>
                                        <p:tgtEl>
                                          <p:spTgt spid="14"/>
                                        </p:tgtEl>
                                      </p:cBhvr>
                                    </p:animEffect>
                                  </p:childTnLst>
                                </p:cTn>
                              </p:par>
                              <p:par>
                                <p:cTn id="8" presetID="22" presetClass="entr" presetSubtype="4" fill="hold" nodeType="withEffect">
                                  <p:stCondLst>
                                    <p:cond delay="0"/>
                                  </p:stCondLst>
                                  <p:childTnLst>
                                    <p:set>
                                      <p:cBhvr additive="repl">
                                        <p:cTn id="9" dur="1" fill="hold">
                                          <p:stCondLst>
                                            <p:cond delay="0"/>
                                          </p:stCondLst>
                                        </p:cTn>
                                        <p:tgtEl>
                                          <p:spTgt spid="15"/>
                                        </p:tgtEl>
                                        <p:attrNameLst>
                                          <p:attrName>style.visibility</p:attrName>
                                        </p:attrNameLst>
                                      </p:cBhvr>
                                      <p:to>
                                        <p:strVal val="visible"/>
                                      </p:to>
                                    </p:set>
                                    <p:animEffect transition="in" filter="wipe(down)">
                                      <p:cBhvr additive="repl">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dirty="0" smtClean="0">
                <a:cs typeface="Times New Roman" charset="0"/>
              </a:rPr>
              <a:t>Summary </a:t>
            </a:r>
            <a:endParaRPr lang="en-US" dirty="0" smtClean="0"/>
          </a:p>
        </p:txBody>
      </p:sp>
      <p:sp>
        <p:nvSpPr>
          <p:cNvPr id="3075" name="Rectangle 3"/>
          <p:cNvSpPr>
            <a:spLocks noGrp="1" noChangeArrowheads="1"/>
          </p:cNvSpPr>
          <p:nvPr>
            <p:ph type="body" sz="quarter" idx="10"/>
          </p:nvPr>
        </p:nvSpPr>
        <p:spPr>
          <a:xfrm>
            <a:off x="762000" y="1524000"/>
            <a:ext cx="7481887" cy="4724400"/>
          </a:xfrm>
          <a:prstGeom prst="rect">
            <a:avLst/>
          </a:prstGeom>
        </p:spPr>
        <p:txBody>
          <a:bodyPr/>
          <a:lstStyle/>
          <a:p>
            <a:pPr eaLnBrk="1" hangingPunct="1"/>
            <a:r>
              <a:rPr lang="en-US" dirty="0" smtClean="0"/>
              <a:t>RAD INS Engineering is offering New Value Added Services,  One Stop Shop for turnkey Project</a:t>
            </a:r>
          </a:p>
          <a:p>
            <a:pPr lvl="1"/>
            <a:r>
              <a:rPr lang="en-US" dirty="0" smtClean="0"/>
              <a:t>Supervising and helping in: Design Network planning when Third Party product are required.</a:t>
            </a:r>
          </a:p>
          <a:p>
            <a:pPr lvl="1"/>
            <a:r>
              <a:rPr lang="en-US" dirty="0" smtClean="0"/>
              <a:t>We offer: Design, Training and Installations.</a:t>
            </a:r>
          </a:p>
          <a:p>
            <a:pPr lvl="1"/>
            <a:r>
              <a:rPr lang="en-US" dirty="0" smtClean="0"/>
              <a:t>RAD’s offer and also making sure the project is </a:t>
            </a:r>
            <a:r>
              <a:rPr lang="en-US" b="1" dirty="0" smtClean="0"/>
              <a:t>commissioned</a:t>
            </a:r>
            <a:r>
              <a:rPr lang="en-US" dirty="0" smtClean="0"/>
              <a:t> </a:t>
            </a:r>
            <a:r>
              <a:rPr lang="en-US" b="1" dirty="0" smtClean="0"/>
              <a:t>on time</a:t>
            </a:r>
          </a:p>
          <a:p>
            <a:pPr>
              <a:spcBef>
                <a:spcPts val="1200"/>
              </a:spcBef>
            </a:pPr>
            <a:r>
              <a:rPr lang="en-US" b="1" dirty="0" smtClean="0">
                <a:solidFill>
                  <a:srgbClr val="0000FF"/>
                </a:solidFill>
              </a:rPr>
              <a:t>Outbound Solutions:</a:t>
            </a:r>
          </a:p>
          <a:p>
            <a:pPr lvl="1"/>
            <a:r>
              <a:rPr lang="en-US" dirty="0" smtClean="0"/>
              <a:t>Packaging and promoting of 3</a:t>
            </a:r>
            <a:r>
              <a:rPr lang="en-US" baseline="30000" dirty="0" smtClean="0"/>
              <a:t>rd</a:t>
            </a:r>
            <a:r>
              <a:rPr lang="en-US" dirty="0" smtClean="0"/>
              <a:t> party products</a:t>
            </a:r>
          </a:p>
          <a:p>
            <a:pPr lvl="1"/>
            <a:r>
              <a:rPr lang="en-US" dirty="0" smtClean="0"/>
              <a:t>Supporting on the fly requirements for niche solutions by in-house development</a:t>
            </a:r>
          </a:p>
          <a:p>
            <a:pPr lvl="1"/>
            <a:r>
              <a:rPr lang="en-US" dirty="0" smtClean="0"/>
              <a:t>Sales plans and promotion of the Outbound solutions</a:t>
            </a:r>
          </a:p>
          <a:p>
            <a:pPr lvl="1"/>
            <a:endParaRPr lang="en-US" dirty="0" smtClean="0"/>
          </a:p>
          <a:p>
            <a:pPr eaLnBrk="1" hangingPunct="1">
              <a:buNone/>
            </a:pPr>
            <a:endParaRPr lang="en-US"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 Solutions:</a:t>
            </a:r>
            <a:br>
              <a:rPr lang="en-US" dirty="0" smtClean="0"/>
            </a:br>
            <a:r>
              <a:rPr lang="en-US" dirty="0" smtClean="0"/>
              <a:t>Railway and Highway</a:t>
            </a:r>
            <a:endParaRPr lang="en-US" dirty="0"/>
          </a:p>
        </p:txBody>
      </p:sp>
      <p:pic>
        <p:nvPicPr>
          <p:cNvPr id="3074" name="Picture 2"/>
          <p:cNvPicPr>
            <a:picLocks noChangeAspect="1" noChangeArrowheads="1"/>
          </p:cNvPicPr>
          <p:nvPr/>
        </p:nvPicPr>
        <p:blipFill>
          <a:blip r:embed="rId3" cstate="screen"/>
          <a:srcRect/>
          <a:stretch>
            <a:fillRect/>
          </a:stretch>
        </p:blipFill>
        <p:spPr bwMode="auto">
          <a:xfrm>
            <a:off x="275900" y="1926407"/>
            <a:ext cx="4438650" cy="3600450"/>
          </a:xfrm>
          <a:prstGeom prst="rect">
            <a:avLst/>
          </a:prstGeom>
          <a:ln>
            <a:noFill/>
          </a:ln>
          <a:effectLst>
            <a:softEdge rad="112500"/>
          </a:effectLst>
        </p:spPr>
      </p:pic>
      <p:pic>
        <p:nvPicPr>
          <p:cNvPr id="3075" name="Picture 3"/>
          <p:cNvPicPr>
            <a:picLocks noChangeAspect="1" noChangeArrowheads="1"/>
          </p:cNvPicPr>
          <p:nvPr/>
        </p:nvPicPr>
        <p:blipFill>
          <a:blip r:embed="rId4" cstate="screen"/>
          <a:srcRect/>
          <a:stretch>
            <a:fillRect/>
          </a:stretch>
        </p:blipFill>
        <p:spPr bwMode="auto">
          <a:xfrm>
            <a:off x="4661472" y="1926407"/>
            <a:ext cx="4267200" cy="36004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 Video Surveillance</a:t>
            </a:r>
          </a:p>
        </p:txBody>
      </p:sp>
      <p:pic>
        <p:nvPicPr>
          <p:cNvPr id="3" name="Picture 1" descr="D:\George Wainblat\Presentations &amp; Marketing\RAD Eilat 2010\Pictures for brochures\iStock_000011295128Medium.jpg"/>
          <p:cNvPicPr>
            <a:picLocks noChangeAspect="1" noChangeArrowheads="1"/>
          </p:cNvPicPr>
          <p:nvPr/>
        </p:nvPicPr>
        <p:blipFill>
          <a:blip r:embed="rId2" cstate="print"/>
          <a:srcRect/>
          <a:stretch>
            <a:fillRect/>
          </a:stretch>
        </p:blipFill>
        <p:spPr bwMode="auto">
          <a:xfrm>
            <a:off x="4902869" y="2890934"/>
            <a:ext cx="2557987" cy="2944388"/>
          </a:xfrm>
          <a:prstGeom prst="rect">
            <a:avLst/>
          </a:prstGeom>
          <a:noFill/>
        </p:spPr>
      </p:pic>
      <p:pic>
        <p:nvPicPr>
          <p:cNvPr id="4" name="Picture 2" descr="http://www.topnews.in/files/Dubai-metro.jpg"/>
          <p:cNvPicPr>
            <a:picLocks noChangeAspect="1" noChangeArrowheads="1"/>
          </p:cNvPicPr>
          <p:nvPr/>
        </p:nvPicPr>
        <p:blipFill>
          <a:blip r:embed="rId3" cstate="print"/>
          <a:srcRect/>
          <a:stretch>
            <a:fillRect/>
          </a:stretch>
        </p:blipFill>
        <p:spPr bwMode="auto">
          <a:xfrm>
            <a:off x="973129" y="2899027"/>
            <a:ext cx="3810000" cy="2914650"/>
          </a:xfrm>
          <a:prstGeom prst="rect">
            <a:avLst/>
          </a:prstGeom>
          <a:noFill/>
        </p:spPr>
      </p:pic>
    </p:spTree>
    <p:extLst>
      <p:ext uri="{BB962C8B-B14F-4D97-AF65-F5344CB8AC3E}">
        <p14:creationId xmlns="" xmlns:p14="http://schemas.microsoft.com/office/powerpoint/2010/main" val="1242734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 Video Surveillance</a:t>
            </a:r>
            <a:endParaRPr lang="he-IL" dirty="0"/>
          </a:p>
        </p:txBody>
      </p:sp>
      <p:sp>
        <p:nvSpPr>
          <p:cNvPr id="3" name="Text Placeholder 2"/>
          <p:cNvSpPr>
            <a:spLocks noGrp="1"/>
          </p:cNvSpPr>
          <p:nvPr>
            <p:ph type="body" sz="quarter" idx="10"/>
          </p:nvPr>
        </p:nvSpPr>
        <p:spPr>
          <a:xfrm>
            <a:off x="747713" y="1829859"/>
            <a:ext cx="7124700" cy="3594196"/>
          </a:xfrm>
        </p:spPr>
        <p:txBody>
          <a:bodyPr/>
          <a:lstStyle/>
          <a:p>
            <a:pPr>
              <a:buNone/>
            </a:pPr>
            <a:r>
              <a:rPr lang="en-US" b="1" dirty="0" smtClean="0">
                <a:solidFill>
                  <a:srgbClr val="0000FF"/>
                </a:solidFill>
              </a:rPr>
              <a:t>Target Customers</a:t>
            </a:r>
            <a:endParaRPr lang="en-US" b="1" dirty="0">
              <a:solidFill>
                <a:srgbClr val="0000FF"/>
              </a:solidFill>
            </a:endParaRPr>
          </a:p>
          <a:p>
            <a:r>
              <a:rPr lang="en-US" sz="2000" dirty="0"/>
              <a:t>Intercity </a:t>
            </a:r>
            <a:r>
              <a:rPr lang="en-US" sz="2000" dirty="0" smtClean="0"/>
              <a:t>&amp; Metro trains</a:t>
            </a:r>
            <a:endParaRPr lang="en-US" sz="2000" b="1" dirty="0"/>
          </a:p>
          <a:p>
            <a:pPr>
              <a:spcBef>
                <a:spcPts val="1800"/>
              </a:spcBef>
              <a:buNone/>
            </a:pPr>
            <a:r>
              <a:rPr lang="en-US" b="1" dirty="0">
                <a:solidFill>
                  <a:srgbClr val="0000FF"/>
                </a:solidFill>
              </a:rPr>
              <a:t>Customer requirements</a:t>
            </a:r>
          </a:p>
          <a:p>
            <a:r>
              <a:rPr lang="en-US" sz="2000" dirty="0"/>
              <a:t>Real time view of train carriages while on the move, enabling   event prevention and post analysis of security related events (e.g. vandalism)</a:t>
            </a:r>
          </a:p>
          <a:p>
            <a:r>
              <a:rPr lang="en-US" sz="2000" dirty="0"/>
              <a:t>Video streaming from carriages is streamed to the control center where it is monitored, recorded and analyzed</a:t>
            </a:r>
            <a:endParaRPr lang="en-US" sz="2000" b="1" dirty="0"/>
          </a:p>
          <a:p>
            <a:pPr marL="0" indent="0">
              <a:buNone/>
            </a:pPr>
            <a:endParaRPr lang="en-US" sz="2000" b="1" dirty="0"/>
          </a:p>
          <a:p>
            <a:pPr marL="0" indent="0">
              <a:buNone/>
            </a:pPr>
            <a:endParaRPr lang="he-IL" dirty="0"/>
          </a:p>
        </p:txBody>
      </p:sp>
    </p:spTree>
    <p:extLst>
      <p:ext uri="{BB962C8B-B14F-4D97-AF65-F5344CB8AC3E}">
        <p14:creationId xmlns="" xmlns:p14="http://schemas.microsoft.com/office/powerpoint/2010/main" val="3939486627"/>
      </p:ext>
    </p:extLst>
  </p:cSld>
  <p:clrMapOvr>
    <a:masterClrMapping/>
  </p:clrMapOvr>
  <p:timing>
    <p:tnLst>
      <p:par>
        <p:cTn id="1" dur="indefinite" restart="never" nodeType="tmRoot"/>
      </p:par>
    </p:tnLst>
  </p:timing>
</p:sld>
</file>

<file path=ppt/theme/theme1.xml><?xml version="1.0" encoding="utf-8"?>
<a:theme xmlns:a="http://schemas.openxmlformats.org/drawingml/2006/main" name="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94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lnSpc>
            <a:spcPct val="85000"/>
          </a:lnSpc>
          <a:defRPr sz="1100" b="1" dirty="0" err="1" smtClean="0">
            <a:latin typeface="+mn-lt"/>
          </a:defRPr>
        </a:defPPr>
      </a:lstStyle>
    </a:txDef>
  </a:objectDefaults>
  <a:extraClrSchemeLst>
    <a:extraClrScheme>
      <a:clrScheme name="Default Design 1">
        <a:dk1>
          <a:srgbClr val="000000"/>
        </a:dk1>
        <a:lt1>
          <a:srgbClr val="FFFFFF"/>
        </a:lt1>
        <a:dk2>
          <a:srgbClr val="C00000"/>
        </a:dk2>
        <a:lt2>
          <a:srgbClr val="969696"/>
        </a:lt2>
        <a:accent1>
          <a:srgbClr val="C00000"/>
        </a:accent1>
        <a:accent2>
          <a:srgbClr val="0098A1"/>
        </a:accent2>
        <a:accent3>
          <a:srgbClr val="FFFFFF"/>
        </a:accent3>
        <a:accent4>
          <a:srgbClr val="000000"/>
        </a:accent4>
        <a:accent5>
          <a:srgbClr val="DCAAAA"/>
        </a:accent5>
        <a:accent6>
          <a:srgbClr val="008991"/>
        </a:accent6>
        <a:hlink>
          <a:srgbClr val="F29400"/>
        </a:hlink>
        <a:folHlink>
          <a:srgbClr val="0098A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Company Profile 2011</Template>
  <TotalTime>3286</TotalTime>
  <Words>2057</Words>
  <Application>Microsoft Office PowerPoint</Application>
  <PresentationFormat>On-screen Show (4:3)</PresentationFormat>
  <Paragraphs>414</Paragraphs>
  <Slides>65</Slides>
  <Notes>34</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7" baseType="lpstr">
      <vt:lpstr>new</vt:lpstr>
      <vt:lpstr>ClipArt</vt:lpstr>
      <vt:lpstr>INS –  Integrated Network &amp; Complementary Solutions </vt:lpstr>
      <vt:lpstr>Outline </vt:lpstr>
      <vt:lpstr>INS – Integrated Network Solutions: New Value Added Services</vt:lpstr>
      <vt:lpstr>Target Markets and applications</vt:lpstr>
      <vt:lpstr>Target Markets and Applications</vt:lpstr>
      <vt:lpstr>Outbound Solutions Examples</vt:lpstr>
      <vt:lpstr>Transportation Solutions: Railway and Highway</vt:lpstr>
      <vt:lpstr>Onboard Video Surveillance</vt:lpstr>
      <vt:lpstr>Onboard Video Surveillance</vt:lpstr>
      <vt:lpstr>Video Surveillance Application</vt:lpstr>
      <vt:lpstr>Video Surveillance Application</vt:lpstr>
      <vt:lpstr>Solution Highlights</vt:lpstr>
      <vt:lpstr>Track Side Architecture </vt:lpstr>
      <vt:lpstr>System Architecture – Train Side</vt:lpstr>
      <vt:lpstr>Case Study –  Metropolitana di Roma</vt:lpstr>
      <vt:lpstr>Case Study – Metropolitana di Roma</vt:lpstr>
      <vt:lpstr>Case Study – Sofia Metropolitan </vt:lpstr>
      <vt:lpstr>Case Study – Sofia Metropolitan</vt:lpstr>
      <vt:lpstr>Case Study –  Sofia Metropolitan</vt:lpstr>
      <vt:lpstr>Border &amp; Critical Assets Security</vt:lpstr>
      <vt:lpstr>Border &amp; Critical Assets Security</vt:lpstr>
      <vt:lpstr>Mobility Solution – Border &amp; Perimeter Control</vt:lpstr>
      <vt:lpstr>Mobility Solution – Border &amp; Perimeter Control</vt:lpstr>
      <vt:lpstr>Mobility Solution – Border &amp; Perimeter Control</vt:lpstr>
      <vt:lpstr>Mobility Solution – Border &amp; Perimeter Control</vt:lpstr>
      <vt:lpstr>Border Protection Concept</vt:lpstr>
      <vt:lpstr>Case Study –  Mobile Broadband Comm.</vt:lpstr>
      <vt:lpstr>Technical Portfolio</vt:lpstr>
      <vt:lpstr>Road Security</vt:lpstr>
      <vt:lpstr>Customer Requirements</vt:lpstr>
      <vt:lpstr>Security Concept</vt:lpstr>
      <vt:lpstr>Gambia Safe City </vt:lpstr>
      <vt:lpstr>Safe City</vt:lpstr>
      <vt:lpstr>Safe City</vt:lpstr>
      <vt:lpstr>Safe City – Concept</vt:lpstr>
      <vt:lpstr>Connecting Security Devices over  Fixed “Dark” Infrastructure</vt:lpstr>
      <vt:lpstr>Connecting Security Devices over  Wireless Infrastructure</vt:lpstr>
      <vt:lpstr>Video Surveillance</vt:lpstr>
      <vt:lpstr>Video Surveillance – Cont.</vt:lpstr>
      <vt:lpstr>Automatic License Plate Recognition</vt:lpstr>
      <vt:lpstr>Safe City – Command &amp; Control</vt:lpstr>
      <vt:lpstr>Case Study – COT Bulgaria RoIP &amp; Video Surveillance </vt:lpstr>
      <vt:lpstr>Airport – “Follow-Me” Vehicles</vt:lpstr>
      <vt:lpstr>Airport – “Follow-Me” Vehicles</vt:lpstr>
      <vt:lpstr>Airport “Follow-Me” Car Comm.</vt:lpstr>
      <vt:lpstr>Solution Architecture</vt:lpstr>
      <vt:lpstr>Israel International Airport  (Ben-Gurion)</vt:lpstr>
      <vt:lpstr>Technical Portfolio</vt:lpstr>
      <vt:lpstr>Gas and Oil – SCADA and Video Surveillance </vt:lpstr>
      <vt:lpstr>Oil Industry Security</vt:lpstr>
      <vt:lpstr>Oil Industry Security</vt:lpstr>
      <vt:lpstr>Oil Industry Security – System Capability</vt:lpstr>
      <vt:lpstr>Cellular BTS Security</vt:lpstr>
      <vt:lpstr>Access Control</vt:lpstr>
      <vt:lpstr>ATM’s Security Concept</vt:lpstr>
      <vt:lpstr>Simple and Smart</vt:lpstr>
      <vt:lpstr>How it’s done ?</vt:lpstr>
      <vt:lpstr>Transportation – Traffic Control and Security</vt:lpstr>
      <vt:lpstr>Mobile Video Systems</vt:lpstr>
      <vt:lpstr>Mobile Video System</vt:lpstr>
      <vt:lpstr>Bus Monitoring Solution</vt:lpstr>
      <vt:lpstr>Police Monitoring Solution</vt:lpstr>
      <vt:lpstr>Remote Surveillance of Cash Carrying Suitcase Based on CVG-M</vt:lpstr>
      <vt:lpstr>Summary </vt:lpstr>
      <vt:lpstr>Slide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Land Security and Critical Asset Protection</dc:title>
  <dc:creator>mati_e</dc:creator>
  <cp:lastModifiedBy>Alex Begelfer</cp:lastModifiedBy>
  <cp:revision>228</cp:revision>
  <dcterms:created xsi:type="dcterms:W3CDTF">2011-08-11T11:20:52Z</dcterms:created>
  <dcterms:modified xsi:type="dcterms:W3CDTF">2012-03-26T13:56:44Z</dcterms:modified>
</cp:coreProperties>
</file>