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278" r:id="rId2"/>
    <p:sldId id="335" r:id="rId3"/>
    <p:sldId id="258" r:id="rId4"/>
    <p:sldId id="283" r:id="rId5"/>
    <p:sldId id="332" r:id="rId6"/>
    <p:sldId id="326" r:id="rId7"/>
    <p:sldId id="297" r:id="rId8"/>
    <p:sldId id="336" r:id="rId9"/>
    <p:sldId id="317" r:id="rId10"/>
    <p:sldId id="338" r:id="rId11"/>
    <p:sldId id="264" r:id="rId12"/>
    <p:sldId id="265" r:id="rId13"/>
    <p:sldId id="261" r:id="rId14"/>
    <p:sldId id="291" r:id="rId15"/>
    <p:sldId id="323" r:id="rId16"/>
    <p:sldId id="330" r:id="rId17"/>
    <p:sldId id="324" r:id="rId18"/>
    <p:sldId id="295" r:id="rId19"/>
    <p:sldId id="296" r:id="rId20"/>
    <p:sldId id="307" r:id="rId21"/>
    <p:sldId id="313" r:id="rId22"/>
    <p:sldId id="321" r:id="rId23"/>
    <p:sldId id="308" r:id="rId24"/>
    <p:sldId id="33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an_ko" initials="e" lastIdx="3" clrIdx="0"/>
  <p:cmAuthor id="1" name="Kobi Gol" initials="K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1C1C1"/>
    <a:srgbClr val="C00000"/>
    <a:srgbClr val="0098A1"/>
    <a:srgbClr val="F29400"/>
    <a:srgbClr val="FFC361"/>
    <a:srgbClr val="FFECCD"/>
    <a:srgbClr val="FFF6BD"/>
    <a:srgbClr val="FFD5D5"/>
    <a:srgbClr val="C9F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93" autoAdjust="0"/>
    <p:restoredTop sz="94620" autoAdjust="0"/>
  </p:normalViewPr>
  <p:slideViewPr>
    <p:cSldViewPr snapToGrid="0">
      <p:cViewPr varScale="1">
        <p:scale>
          <a:sx n="114" d="100"/>
          <a:sy n="114" d="100"/>
        </p:scale>
        <p:origin x="-366" y="-102"/>
      </p:cViewPr>
      <p:guideLst>
        <p:guide orient="horz" pos="4067"/>
        <p:guide orient="horz" pos="541"/>
        <p:guide orient="horz" pos="640"/>
        <p:guide orient="horz" pos="3916"/>
        <p:guide orient="horz" pos="97"/>
        <p:guide orient="horz" pos="2068"/>
        <p:guide pos="2875"/>
        <p:guide pos="471"/>
        <p:guide pos="4959"/>
        <p:guide pos="5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8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F61746-47A6-4DE7-940E-37103A49F866}" type="datetimeFigureOut">
              <a:rPr lang="en-US" smtClean="0"/>
              <a:pPr/>
              <a:t>20/03/2012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15BD03-C4EF-4161-A477-9E4D9A60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76E423-A5F8-488C-9DB8-B570C84DC509}" type="datetimeFigureOut">
              <a:rPr lang="en-US" smtClean="0"/>
              <a:pPr/>
              <a:t>20/03/2012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798CA8-EC8D-464C-A614-09C54B586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4DEC1-9502-4DE2-81CB-9CAF8632B8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8CA8-EC8D-464C-A614-09C54B586F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8CA8-EC8D-464C-A614-09C54B586F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8CA8-EC8D-464C-A614-09C54B586F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C2BDB-5846-4E0F-A9C3-229D74D79E2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1DE3-E7B2-4F2D-A14B-1E1C7E8255E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270C0-43D2-4F3E-BB75-BFEDF36CED8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8CA8-EC8D-464C-A614-09C54B586F5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4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3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308" y="1268306"/>
            <a:ext cx="18161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087496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pic>
        <p:nvPicPr>
          <p:cNvPr id="12" name="Picture 11" descr="iStock_000000838476Mediu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514852" y="1875673"/>
            <a:ext cx="1654836" cy="243285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/>
          <a:lstStyle>
            <a:lvl1pPr algn="l">
              <a:lnSpc>
                <a:spcPts val="46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716213" y="2393950"/>
            <a:ext cx="1182687" cy="1514475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4097338" y="1290638"/>
            <a:ext cx="1577975" cy="1012825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2079625" y="4087813"/>
            <a:ext cx="1838325" cy="120173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2666740" y="475456"/>
            <a:ext cx="1231900" cy="766763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 Single Corner Rectangle 11"/>
          <p:cNvSpPr/>
          <p:nvPr userDrawn="1"/>
        </p:nvSpPr>
        <p:spPr bwMode="auto">
          <a:xfrm flipV="1">
            <a:off x="0" y="-1"/>
            <a:ext cx="226337" cy="5395865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 userDrawn="1"/>
        </p:nvSpPr>
        <p:spPr>
          <a:xfrm rot="16200000">
            <a:off x="8293983" y="1521988"/>
            <a:ext cx="1356009" cy="34403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 descr="rad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ad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6713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ame Side Corner Rectangle 7"/>
          <p:cNvSpPr/>
          <p:nvPr userDrawn="1"/>
        </p:nvSpPr>
        <p:spPr bwMode="auto">
          <a:xfrm rot="5400000">
            <a:off x="3505199" y="-3351213"/>
            <a:ext cx="862013" cy="7872417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ound Single Corner Rectangle 8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71261"/>
            <a:ext cx="6096000" cy="64474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C00000"/>
                </a:solidFill>
              </a:defRPr>
            </a:lvl1pPr>
          </a:lstStyle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ad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6713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ame Side Corner Rectangle 7"/>
          <p:cNvSpPr/>
          <p:nvPr userDrawn="1"/>
        </p:nvSpPr>
        <p:spPr bwMode="auto">
          <a:xfrm rot="5400000">
            <a:off x="3505199" y="-3351213"/>
            <a:ext cx="862013" cy="7872417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ound Single Corner Rectangle 8"/>
          <p:cNvSpPr/>
          <p:nvPr userDrawn="1"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Round Single Corner Rectangle 9"/>
          <p:cNvSpPr/>
          <p:nvPr userDrawn="1"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71261"/>
            <a:ext cx="6096000" cy="64474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C00000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330324"/>
            <a:ext cx="7124700" cy="459969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393375" y="6650038"/>
            <a:ext cx="150071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rgbClr val="4D4D4D"/>
                </a:solidFill>
                <a:latin typeface="+mn-lt"/>
                <a:cs typeface="Arial" charset="0"/>
              </a:rPr>
              <a:t>Company Profile 2012 </a:t>
            </a:r>
            <a:r>
              <a:rPr lang="en-US" sz="800" dirty="0">
                <a:solidFill>
                  <a:srgbClr val="4D4D4D"/>
                </a:solidFill>
                <a:latin typeface="+mn-lt"/>
                <a:cs typeface="Arial" charset="0"/>
              </a:rPr>
              <a:t>Slide </a:t>
            </a:r>
            <a:fld id="{1FEB4FD2-243B-450F-B334-AD0C10AF24B3}" type="slidenum">
              <a:rPr lang="en-US" sz="10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12" Type="http://schemas.openxmlformats.org/officeDocument/2006/relationships/image" Target="../media/image6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55.png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62.wmf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jpeg"/><Relationship Id="rId18" Type="http://schemas.openxmlformats.org/officeDocument/2006/relationships/image" Target="../media/image84.png"/><Relationship Id="rId26" Type="http://schemas.openxmlformats.org/officeDocument/2006/relationships/image" Target="../media/image91.png"/><Relationship Id="rId39" Type="http://schemas.openxmlformats.org/officeDocument/2006/relationships/image" Target="../media/image104.gif"/><Relationship Id="rId21" Type="http://schemas.openxmlformats.org/officeDocument/2006/relationships/image" Target="../media/image86.jpeg"/><Relationship Id="rId34" Type="http://schemas.openxmlformats.org/officeDocument/2006/relationships/image" Target="../media/image99.png"/><Relationship Id="rId42" Type="http://schemas.openxmlformats.org/officeDocument/2006/relationships/image" Target="../media/image107.jpeg"/><Relationship Id="rId47" Type="http://schemas.openxmlformats.org/officeDocument/2006/relationships/image" Target="../media/image112.png"/><Relationship Id="rId50" Type="http://schemas.openxmlformats.org/officeDocument/2006/relationships/image" Target="../media/image115.png"/><Relationship Id="rId55" Type="http://schemas.openxmlformats.org/officeDocument/2006/relationships/image" Target="../media/image120.gif"/><Relationship Id="rId63" Type="http://schemas.openxmlformats.org/officeDocument/2006/relationships/image" Target="../media/image127.jpeg"/><Relationship Id="rId68" Type="http://schemas.openxmlformats.org/officeDocument/2006/relationships/image" Target="../media/image132.png"/><Relationship Id="rId76" Type="http://schemas.openxmlformats.org/officeDocument/2006/relationships/image" Target="../media/image140.png"/><Relationship Id="rId7" Type="http://schemas.openxmlformats.org/officeDocument/2006/relationships/image" Target="../media/image73.jpeg"/><Relationship Id="rId71" Type="http://schemas.openxmlformats.org/officeDocument/2006/relationships/image" Target="../media/image135.gif"/><Relationship Id="rId2" Type="http://schemas.openxmlformats.org/officeDocument/2006/relationships/image" Target="../media/image68.jpeg"/><Relationship Id="rId16" Type="http://schemas.openxmlformats.org/officeDocument/2006/relationships/image" Target="../media/image82.png"/><Relationship Id="rId29" Type="http://schemas.openxmlformats.org/officeDocument/2006/relationships/image" Target="../media/image94.jpeg"/><Relationship Id="rId11" Type="http://schemas.openxmlformats.org/officeDocument/2006/relationships/image" Target="../media/image77.jpeg"/><Relationship Id="rId24" Type="http://schemas.openxmlformats.org/officeDocument/2006/relationships/image" Target="../media/image89.jpe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40" Type="http://schemas.openxmlformats.org/officeDocument/2006/relationships/image" Target="../media/image105.gif"/><Relationship Id="rId45" Type="http://schemas.openxmlformats.org/officeDocument/2006/relationships/image" Target="../media/image110.png"/><Relationship Id="rId53" Type="http://schemas.openxmlformats.org/officeDocument/2006/relationships/image" Target="../media/image118.png"/><Relationship Id="rId58" Type="http://schemas.openxmlformats.org/officeDocument/2006/relationships/image" Target="../media/image123.png"/><Relationship Id="rId66" Type="http://schemas.openxmlformats.org/officeDocument/2006/relationships/image" Target="../media/image130.jpeg"/><Relationship Id="rId74" Type="http://schemas.openxmlformats.org/officeDocument/2006/relationships/image" Target="../media/image138.png"/><Relationship Id="rId5" Type="http://schemas.openxmlformats.org/officeDocument/2006/relationships/image" Target="../media/image71.png"/><Relationship Id="rId15" Type="http://schemas.openxmlformats.org/officeDocument/2006/relationships/image" Target="../media/image81.jpeg"/><Relationship Id="rId23" Type="http://schemas.openxmlformats.org/officeDocument/2006/relationships/image" Target="../media/image88.gif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49" Type="http://schemas.openxmlformats.org/officeDocument/2006/relationships/image" Target="../media/image114.png"/><Relationship Id="rId57" Type="http://schemas.openxmlformats.org/officeDocument/2006/relationships/image" Target="../media/image122.png"/><Relationship Id="rId61" Type="http://schemas.openxmlformats.org/officeDocument/2006/relationships/image" Target="../media/image125.png"/><Relationship Id="rId10" Type="http://schemas.openxmlformats.org/officeDocument/2006/relationships/image" Target="../media/image76.png"/><Relationship Id="rId19" Type="http://schemas.openxmlformats.org/officeDocument/2006/relationships/hyperlink" Target="http://www.t-mobile.com/" TargetMode="External"/><Relationship Id="rId31" Type="http://schemas.openxmlformats.org/officeDocument/2006/relationships/image" Target="../media/image96.png"/><Relationship Id="rId44" Type="http://schemas.openxmlformats.org/officeDocument/2006/relationships/image" Target="../media/image109.png"/><Relationship Id="rId52" Type="http://schemas.openxmlformats.org/officeDocument/2006/relationships/image" Target="../media/image117.png"/><Relationship Id="rId60" Type="http://schemas.openxmlformats.org/officeDocument/2006/relationships/hyperlink" Target="http://www.thespacestore.com/ofnasveclog.html" TargetMode="External"/><Relationship Id="rId65" Type="http://schemas.openxmlformats.org/officeDocument/2006/relationships/image" Target="../media/image129.gif"/><Relationship Id="rId73" Type="http://schemas.openxmlformats.org/officeDocument/2006/relationships/image" Target="../media/image137.png"/><Relationship Id="rId78" Type="http://schemas.openxmlformats.org/officeDocument/2006/relationships/image" Target="../media/image142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7.jpe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43" Type="http://schemas.openxmlformats.org/officeDocument/2006/relationships/image" Target="../media/image108.jpeg"/><Relationship Id="rId48" Type="http://schemas.openxmlformats.org/officeDocument/2006/relationships/image" Target="../media/image113.png"/><Relationship Id="rId56" Type="http://schemas.openxmlformats.org/officeDocument/2006/relationships/image" Target="../media/image121.jpeg"/><Relationship Id="rId64" Type="http://schemas.openxmlformats.org/officeDocument/2006/relationships/image" Target="../media/image128.jpeg"/><Relationship Id="rId69" Type="http://schemas.openxmlformats.org/officeDocument/2006/relationships/image" Target="../media/image133.jpeg"/><Relationship Id="rId77" Type="http://schemas.openxmlformats.org/officeDocument/2006/relationships/image" Target="../media/image141.png"/><Relationship Id="rId8" Type="http://schemas.openxmlformats.org/officeDocument/2006/relationships/image" Target="../media/image74.jpeg"/><Relationship Id="rId51" Type="http://schemas.openxmlformats.org/officeDocument/2006/relationships/image" Target="../media/image116.png"/><Relationship Id="rId72" Type="http://schemas.openxmlformats.org/officeDocument/2006/relationships/image" Target="../media/image136.png"/><Relationship Id="rId3" Type="http://schemas.openxmlformats.org/officeDocument/2006/relationships/image" Target="../media/image69.png"/><Relationship Id="rId12" Type="http://schemas.openxmlformats.org/officeDocument/2006/relationships/image" Target="../media/image78.gif"/><Relationship Id="rId17" Type="http://schemas.openxmlformats.org/officeDocument/2006/relationships/image" Target="../media/image83.jpe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46" Type="http://schemas.openxmlformats.org/officeDocument/2006/relationships/image" Target="../media/image111.png"/><Relationship Id="rId59" Type="http://schemas.openxmlformats.org/officeDocument/2006/relationships/image" Target="../media/image124.png"/><Relationship Id="rId67" Type="http://schemas.openxmlformats.org/officeDocument/2006/relationships/image" Target="../media/image131.jpeg"/><Relationship Id="rId20" Type="http://schemas.openxmlformats.org/officeDocument/2006/relationships/image" Target="../media/image85.gif"/><Relationship Id="rId41" Type="http://schemas.openxmlformats.org/officeDocument/2006/relationships/image" Target="../media/image106.gif"/><Relationship Id="rId54" Type="http://schemas.openxmlformats.org/officeDocument/2006/relationships/image" Target="../media/image119.gif"/><Relationship Id="rId62" Type="http://schemas.openxmlformats.org/officeDocument/2006/relationships/image" Target="../media/image126.jpeg"/><Relationship Id="rId70" Type="http://schemas.openxmlformats.org/officeDocument/2006/relationships/image" Target="../media/image134.gif"/><Relationship Id="rId75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144.jpeg"/><Relationship Id="rId21" Type="http://schemas.openxmlformats.org/officeDocument/2006/relationships/image" Target="../media/image155.png"/><Relationship Id="rId7" Type="http://schemas.openxmlformats.org/officeDocument/2006/relationships/image" Target="../media/image148.jpeg"/><Relationship Id="rId12" Type="http://schemas.openxmlformats.org/officeDocument/2006/relationships/image" Target="../media/image152.jpeg"/><Relationship Id="rId17" Type="http://schemas.openxmlformats.org/officeDocument/2006/relationships/slide" Target="slide18.xml"/><Relationship Id="rId2" Type="http://schemas.openxmlformats.org/officeDocument/2006/relationships/image" Target="../media/image143.jpeg"/><Relationship Id="rId16" Type="http://schemas.openxmlformats.org/officeDocument/2006/relationships/slide" Target="slide15.xml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11" Type="http://schemas.openxmlformats.org/officeDocument/2006/relationships/image" Target="../media/image151.png"/><Relationship Id="rId24" Type="http://schemas.openxmlformats.org/officeDocument/2006/relationships/image" Target="../media/image158.png"/><Relationship Id="rId5" Type="http://schemas.openxmlformats.org/officeDocument/2006/relationships/image" Target="../media/image146.jpeg"/><Relationship Id="rId15" Type="http://schemas.openxmlformats.org/officeDocument/2006/relationships/slide" Target="slide17.xml"/><Relationship Id="rId23" Type="http://schemas.openxmlformats.org/officeDocument/2006/relationships/image" Target="../media/image157.png"/><Relationship Id="rId10" Type="http://schemas.openxmlformats.org/officeDocument/2006/relationships/slide" Target="slide13.xml"/><Relationship Id="rId19" Type="http://schemas.openxmlformats.org/officeDocument/2006/relationships/image" Target="../media/image153.pn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Relationship Id="rId14" Type="http://schemas.openxmlformats.org/officeDocument/2006/relationships/slide" Target="slide16.xml"/><Relationship Id="rId22" Type="http://schemas.openxmlformats.org/officeDocument/2006/relationships/image" Target="../media/image1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2.xml"/><Relationship Id="rId4" Type="http://schemas.openxmlformats.org/officeDocument/2006/relationships/image" Target="../media/image1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gif"/><Relationship Id="rId18" Type="http://schemas.openxmlformats.org/officeDocument/2006/relationships/image" Target="../media/image97.png"/><Relationship Id="rId26" Type="http://schemas.openxmlformats.org/officeDocument/2006/relationships/image" Target="../media/image163.png"/><Relationship Id="rId3" Type="http://schemas.openxmlformats.org/officeDocument/2006/relationships/image" Target="../media/image94.jpeg"/><Relationship Id="rId21" Type="http://schemas.openxmlformats.org/officeDocument/2006/relationships/image" Target="../media/image112.png"/><Relationship Id="rId34" Type="http://schemas.openxmlformats.org/officeDocument/2006/relationships/image" Target="../media/image52.png"/><Relationship Id="rId7" Type="http://schemas.openxmlformats.org/officeDocument/2006/relationships/image" Target="../media/image99.png"/><Relationship Id="rId12" Type="http://schemas.openxmlformats.org/officeDocument/2006/relationships/image" Target="../media/image104.gif"/><Relationship Id="rId17" Type="http://schemas.openxmlformats.org/officeDocument/2006/relationships/image" Target="../media/image108.jpeg"/><Relationship Id="rId25" Type="http://schemas.openxmlformats.org/officeDocument/2006/relationships/image" Target="../media/image113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8.gif"/><Relationship Id="rId20" Type="http://schemas.openxmlformats.org/officeDocument/2006/relationships/image" Target="../media/image162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37.png"/><Relationship Id="rId32" Type="http://schemas.openxmlformats.org/officeDocument/2006/relationships/image" Target="../media/image168.png"/><Relationship Id="rId5" Type="http://schemas.openxmlformats.org/officeDocument/2006/relationships/image" Target="../media/image96.png"/><Relationship Id="rId15" Type="http://schemas.openxmlformats.org/officeDocument/2006/relationships/image" Target="../media/image107.jpeg"/><Relationship Id="rId23" Type="http://schemas.openxmlformats.org/officeDocument/2006/relationships/slide" Target="slide12.xml"/><Relationship Id="rId28" Type="http://schemas.openxmlformats.org/officeDocument/2006/relationships/image" Target="../media/image47.png"/><Relationship Id="rId10" Type="http://schemas.openxmlformats.org/officeDocument/2006/relationships/image" Target="../media/image102.png"/><Relationship Id="rId19" Type="http://schemas.openxmlformats.org/officeDocument/2006/relationships/image" Target="../media/image161.jpeg"/><Relationship Id="rId31" Type="http://schemas.openxmlformats.org/officeDocument/2006/relationships/image" Target="../media/image167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Relationship Id="rId14" Type="http://schemas.openxmlformats.org/officeDocument/2006/relationships/image" Target="../media/image106.gif"/><Relationship Id="rId22" Type="http://schemas.openxmlformats.org/officeDocument/2006/relationships/image" Target="../media/image111.png"/><Relationship Id="rId27" Type="http://schemas.openxmlformats.org/officeDocument/2006/relationships/image" Target="../media/image164.png"/><Relationship Id="rId30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169.jpeg"/><Relationship Id="rId18" Type="http://schemas.openxmlformats.org/officeDocument/2006/relationships/image" Target="../media/image42.png"/><Relationship Id="rId3" Type="http://schemas.openxmlformats.org/officeDocument/2006/relationships/image" Target="../media/image69.png"/><Relationship Id="rId21" Type="http://schemas.openxmlformats.org/officeDocument/2006/relationships/image" Target="../media/image174.png"/><Relationship Id="rId7" Type="http://schemas.openxmlformats.org/officeDocument/2006/relationships/image" Target="../media/image73.jpeg"/><Relationship Id="rId12" Type="http://schemas.openxmlformats.org/officeDocument/2006/relationships/image" Target="../media/image78.gif"/><Relationship Id="rId17" Type="http://schemas.openxmlformats.org/officeDocument/2006/relationships/image" Target="../media/image171.png"/><Relationship Id="rId2" Type="http://schemas.openxmlformats.org/officeDocument/2006/relationships/image" Target="../media/image68.jpeg"/><Relationship Id="rId16" Type="http://schemas.openxmlformats.org/officeDocument/2006/relationships/image" Target="../media/image37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24" Type="http://schemas.openxmlformats.org/officeDocument/2006/relationships/image" Target="../media/image176.png"/><Relationship Id="rId5" Type="http://schemas.openxmlformats.org/officeDocument/2006/relationships/image" Target="../media/image71.png"/><Relationship Id="rId15" Type="http://schemas.openxmlformats.org/officeDocument/2006/relationships/slide" Target="slide12.xml"/><Relationship Id="rId23" Type="http://schemas.openxmlformats.org/officeDocument/2006/relationships/image" Target="../media/image175.png"/><Relationship Id="rId10" Type="http://schemas.openxmlformats.org/officeDocument/2006/relationships/image" Target="../media/image76.png"/><Relationship Id="rId19" Type="http://schemas.openxmlformats.org/officeDocument/2006/relationships/image" Target="../media/image172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170.jpeg"/><Relationship Id="rId22" Type="http://schemas.openxmlformats.org/officeDocument/2006/relationships/image" Target="../media/image1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178.jpeg"/><Relationship Id="rId18" Type="http://schemas.openxmlformats.org/officeDocument/2006/relationships/slide" Target="slide12.xml"/><Relationship Id="rId26" Type="http://schemas.openxmlformats.org/officeDocument/2006/relationships/image" Target="../media/image185.png"/><Relationship Id="rId3" Type="http://schemas.openxmlformats.org/officeDocument/2006/relationships/image" Target="../media/image82.png"/><Relationship Id="rId21" Type="http://schemas.openxmlformats.org/officeDocument/2006/relationships/image" Target="../media/image183.png"/><Relationship Id="rId7" Type="http://schemas.openxmlformats.org/officeDocument/2006/relationships/image" Target="../media/image85.gif"/><Relationship Id="rId12" Type="http://schemas.openxmlformats.org/officeDocument/2006/relationships/image" Target="../media/image90.png"/><Relationship Id="rId17" Type="http://schemas.openxmlformats.org/officeDocument/2006/relationships/image" Target="../media/image182.png"/><Relationship Id="rId25" Type="http://schemas.openxmlformats.org/officeDocument/2006/relationships/image" Target="../media/image184.png"/><Relationship Id="rId2" Type="http://schemas.openxmlformats.org/officeDocument/2006/relationships/image" Target="../media/image81.jpeg"/><Relationship Id="rId16" Type="http://schemas.openxmlformats.org/officeDocument/2006/relationships/image" Target="../media/image181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-mobile.com/" TargetMode="External"/><Relationship Id="rId11" Type="http://schemas.openxmlformats.org/officeDocument/2006/relationships/image" Target="../media/image89.jpeg"/><Relationship Id="rId24" Type="http://schemas.openxmlformats.org/officeDocument/2006/relationships/image" Target="../media/image47.png"/><Relationship Id="rId5" Type="http://schemas.openxmlformats.org/officeDocument/2006/relationships/image" Target="../media/image84.png"/><Relationship Id="rId15" Type="http://schemas.openxmlformats.org/officeDocument/2006/relationships/image" Target="../media/image180.png"/><Relationship Id="rId23" Type="http://schemas.openxmlformats.org/officeDocument/2006/relationships/image" Target="../media/image64.png"/><Relationship Id="rId10" Type="http://schemas.openxmlformats.org/officeDocument/2006/relationships/image" Target="../media/image88.gif"/><Relationship Id="rId19" Type="http://schemas.openxmlformats.org/officeDocument/2006/relationships/image" Target="../media/image37.png"/><Relationship Id="rId4" Type="http://schemas.openxmlformats.org/officeDocument/2006/relationships/image" Target="../media/image83.jpeg"/><Relationship Id="rId9" Type="http://schemas.openxmlformats.org/officeDocument/2006/relationships/image" Target="../media/image177.jpeg"/><Relationship Id="rId14" Type="http://schemas.openxmlformats.org/officeDocument/2006/relationships/image" Target="../media/image179.png"/><Relationship Id="rId2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13" Type="http://schemas.openxmlformats.org/officeDocument/2006/relationships/image" Target="../media/image171.png"/><Relationship Id="rId18" Type="http://schemas.openxmlformats.org/officeDocument/2006/relationships/image" Target="../media/image188.png"/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12" Type="http://schemas.openxmlformats.org/officeDocument/2006/relationships/image" Target="../media/image124.png"/><Relationship Id="rId17" Type="http://schemas.openxmlformats.org/officeDocument/2006/relationships/image" Target="../media/image187.png"/><Relationship Id="rId2" Type="http://schemas.openxmlformats.org/officeDocument/2006/relationships/image" Target="../media/image116.png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gif"/><Relationship Id="rId11" Type="http://schemas.openxmlformats.org/officeDocument/2006/relationships/image" Target="../media/image123.png"/><Relationship Id="rId5" Type="http://schemas.openxmlformats.org/officeDocument/2006/relationships/image" Target="../media/image119.gif"/><Relationship Id="rId15" Type="http://schemas.openxmlformats.org/officeDocument/2006/relationships/image" Target="../media/image172.png"/><Relationship Id="rId10" Type="http://schemas.openxmlformats.org/officeDocument/2006/relationships/image" Target="../media/image37.png"/><Relationship Id="rId19" Type="http://schemas.openxmlformats.org/officeDocument/2006/relationships/image" Target="../media/image189.png"/><Relationship Id="rId4" Type="http://schemas.openxmlformats.org/officeDocument/2006/relationships/image" Target="../media/image118.png"/><Relationship Id="rId9" Type="http://schemas.openxmlformats.org/officeDocument/2006/relationships/slide" Target="slide12.xml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gif"/><Relationship Id="rId13" Type="http://schemas.openxmlformats.org/officeDocument/2006/relationships/image" Target="../media/image134.gif"/><Relationship Id="rId18" Type="http://schemas.openxmlformats.org/officeDocument/2006/relationships/slide" Target="slide12.xml"/><Relationship Id="rId26" Type="http://schemas.openxmlformats.org/officeDocument/2006/relationships/image" Target="../media/image42.png"/><Relationship Id="rId3" Type="http://schemas.openxmlformats.org/officeDocument/2006/relationships/hyperlink" Target="http://www.thespacestore.com/ofnasveclog.html" TargetMode="External"/><Relationship Id="rId21" Type="http://schemas.openxmlformats.org/officeDocument/2006/relationships/image" Target="../media/image140.png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17" Type="http://schemas.openxmlformats.org/officeDocument/2006/relationships/image" Target="../media/image194.jpeg"/><Relationship Id="rId25" Type="http://schemas.openxmlformats.org/officeDocument/2006/relationships/image" Target="../media/image19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jpeg"/><Relationship Id="rId11" Type="http://schemas.openxmlformats.org/officeDocument/2006/relationships/image" Target="../media/image132.png"/><Relationship Id="rId24" Type="http://schemas.openxmlformats.org/officeDocument/2006/relationships/image" Target="../media/image41.png"/><Relationship Id="rId5" Type="http://schemas.openxmlformats.org/officeDocument/2006/relationships/image" Target="../media/image190.jpeg"/><Relationship Id="rId15" Type="http://schemas.openxmlformats.org/officeDocument/2006/relationships/image" Target="../media/image136.png"/><Relationship Id="rId23" Type="http://schemas.openxmlformats.org/officeDocument/2006/relationships/image" Target="../media/image142.png"/><Relationship Id="rId10" Type="http://schemas.openxmlformats.org/officeDocument/2006/relationships/image" Target="../media/image193.jpeg"/><Relationship Id="rId19" Type="http://schemas.openxmlformats.org/officeDocument/2006/relationships/image" Target="../media/image37.png"/><Relationship Id="rId4" Type="http://schemas.openxmlformats.org/officeDocument/2006/relationships/image" Target="../media/image125.png"/><Relationship Id="rId9" Type="http://schemas.openxmlformats.org/officeDocument/2006/relationships/image" Target="../media/image192.jpeg"/><Relationship Id="rId14" Type="http://schemas.openxmlformats.org/officeDocument/2006/relationships/image" Target="../media/image135.gif"/><Relationship Id="rId22" Type="http://schemas.openxmlformats.org/officeDocument/2006/relationships/image" Target="../media/image1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gif"/><Relationship Id="rId13" Type="http://schemas.openxmlformats.org/officeDocument/2006/relationships/image" Target="../media/image205.jpeg"/><Relationship Id="rId3" Type="http://schemas.openxmlformats.org/officeDocument/2006/relationships/image" Target="../media/image197.jpeg"/><Relationship Id="rId7" Type="http://schemas.openxmlformats.org/officeDocument/2006/relationships/image" Target="../media/image199.jpeg"/><Relationship Id="rId12" Type="http://schemas.openxmlformats.org/officeDocument/2006/relationships/image" Target="../media/image2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jpeg"/><Relationship Id="rId11" Type="http://schemas.openxmlformats.org/officeDocument/2006/relationships/image" Target="../media/image203.jpeg"/><Relationship Id="rId5" Type="http://schemas.openxmlformats.org/officeDocument/2006/relationships/image" Target="../media/image37.png"/><Relationship Id="rId10" Type="http://schemas.openxmlformats.org/officeDocument/2006/relationships/image" Target="../media/image202.png"/><Relationship Id="rId4" Type="http://schemas.openxmlformats.org/officeDocument/2006/relationships/slide" Target="slide12.xml"/><Relationship Id="rId9" Type="http://schemas.openxmlformats.org/officeDocument/2006/relationships/image" Target="../media/image201.jpeg"/><Relationship Id="rId14" Type="http://schemas.openxmlformats.org/officeDocument/2006/relationships/image" Target="../media/image20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tiff"/><Relationship Id="rId7" Type="http://schemas.openxmlformats.org/officeDocument/2006/relationships/image" Target="../media/image2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jpeg"/><Relationship Id="rId4" Type="http://schemas.openxmlformats.org/officeDocument/2006/relationships/image" Target="../media/image20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jpeg"/><Relationship Id="rId7" Type="http://schemas.openxmlformats.org/officeDocument/2006/relationships/image" Target="../media/image219.jpe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gif"/><Relationship Id="rId4" Type="http://schemas.openxmlformats.org/officeDocument/2006/relationships/image" Target="../media/image216.jpeg"/><Relationship Id="rId9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jpeg"/><Relationship Id="rId4" Type="http://schemas.openxmlformats.org/officeDocument/2006/relationships/image" Target="../media/image2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hyperlink" Target="http://www.radiflow.com/" TargetMode="External"/><Relationship Id="rId26" Type="http://schemas.openxmlformats.org/officeDocument/2006/relationships/image" Target="../media/image21.png"/><Relationship Id="rId3" Type="http://schemas.openxmlformats.org/officeDocument/2006/relationships/hyperlink" Target="http://www.wisair.com/" TargetMode="External"/><Relationship Id="rId21" Type="http://schemas.openxmlformats.org/officeDocument/2006/relationships/image" Target="../media/image18.gif"/><Relationship Id="rId7" Type="http://schemas.openxmlformats.org/officeDocument/2006/relationships/hyperlink" Target="http://www.packetlight.com/" TargetMode="External"/><Relationship Id="rId12" Type="http://schemas.openxmlformats.org/officeDocument/2006/relationships/hyperlink" Target="http://www.bynet.co.il/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radvision.com/" TargetMode="External"/><Relationship Id="rId20" Type="http://schemas.openxmlformats.org/officeDocument/2006/relationships/hyperlink" Target="http://www.cerag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hyperlink" Target="http://www.radcom.com/" TargetMode="External"/><Relationship Id="rId5" Type="http://schemas.openxmlformats.org/officeDocument/2006/relationships/hyperlink" Target="http://www.rad.com/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hyperlink" Target="http://www.radware.com/" TargetMode="External"/><Relationship Id="rId14" Type="http://schemas.openxmlformats.org/officeDocument/2006/relationships/hyperlink" Target="http://www.channelot.com/" TargetMode="External"/><Relationship Id="rId22" Type="http://schemas.openxmlformats.org/officeDocument/2006/relationships/hyperlink" Target="http://www.silicom-usa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wmf"/><Relationship Id="rId7" Type="http://schemas.openxmlformats.org/officeDocument/2006/relationships/slide" Target="slide8.xml"/><Relationship Id="rId12" Type="http://schemas.openxmlformats.org/officeDocument/2006/relationships/image" Target="../media/image3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1.png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image" Target="../media/image35.wmf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" Target="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2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3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61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Company Profile</a:t>
            </a:r>
            <a:endParaRPr lang="en-US" sz="6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33648" y="4093235"/>
            <a:ext cx="4124234" cy="1120775"/>
          </a:xfrm>
        </p:spPr>
        <p:txBody>
          <a:bodyPr/>
          <a:lstStyle/>
          <a:p>
            <a:r>
              <a:rPr lang="en-US" b="0" dirty="0" smtClean="0"/>
              <a:t>Presented by:</a:t>
            </a:r>
          </a:p>
          <a:p>
            <a:r>
              <a:rPr lang="en-US" dirty="0" err="1" smtClean="0"/>
              <a:t>Efraim</a:t>
            </a:r>
            <a:r>
              <a:rPr lang="en-US" dirty="0" smtClean="0"/>
              <a:t> </a:t>
            </a:r>
            <a:r>
              <a:rPr lang="en-US" dirty="0" err="1" smtClean="0"/>
              <a:t>Wachtel</a:t>
            </a:r>
            <a:endParaRPr lang="en-US" dirty="0" smtClean="0"/>
          </a:p>
          <a:p>
            <a:r>
              <a:rPr lang="en-US" b="0" dirty="0" smtClean="0"/>
              <a:t>President &amp; CEO</a:t>
            </a:r>
          </a:p>
          <a:p>
            <a:r>
              <a:rPr lang="en-US" b="0" dirty="0" smtClean="0"/>
              <a:t>RAD Data Communications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Access Portfolio:</a:t>
            </a:r>
            <a:br>
              <a:rPr lang="en-US" dirty="0" smtClean="0"/>
            </a:br>
            <a:r>
              <a:rPr lang="en-US" dirty="0" smtClean="0"/>
              <a:t>Maximum Reach, Uniform Service</a:t>
            </a:r>
            <a:endParaRPr lang="en-US" dirty="0"/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10"/>
          </p:nvPr>
        </p:nvSpPr>
        <p:spPr>
          <a:xfrm>
            <a:off x="747713" y="5379874"/>
            <a:ext cx="7124700" cy="1423883"/>
          </a:xfrm>
        </p:spPr>
        <p:txBody>
          <a:bodyPr/>
          <a:lstStyle/>
          <a:p>
            <a:r>
              <a:rPr lang="en-US" sz="1800" dirty="0" smtClean="0"/>
              <a:t>Extending the reach of the provider’s network over a variety of access technologies</a:t>
            </a:r>
          </a:p>
          <a:p>
            <a:r>
              <a:rPr lang="en-US" sz="1800" dirty="0" smtClean="0"/>
              <a:t>Consistent Ethernet service across different access technologies</a:t>
            </a:r>
          </a:p>
          <a:p>
            <a:r>
              <a:rPr lang="en-US" sz="1800" dirty="0" smtClean="0"/>
              <a:t>End-to-end </a:t>
            </a:r>
            <a:r>
              <a:rPr lang="en-US" sz="1800" dirty="0" err="1" smtClean="0"/>
              <a:t>QoS</a:t>
            </a:r>
            <a:r>
              <a:rPr lang="en-US" sz="1800" dirty="0" smtClean="0"/>
              <a:t> with verifiable SLAs</a:t>
            </a:r>
          </a:p>
        </p:txBody>
      </p:sp>
      <p:pic>
        <p:nvPicPr>
          <p:cNvPr id="1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7983" y="5267389"/>
            <a:ext cx="611549" cy="70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 Box 88"/>
          <p:cNvSpPr txBox="1">
            <a:spLocks noChangeArrowheads="1"/>
          </p:cNvSpPr>
          <p:nvPr/>
        </p:nvSpPr>
        <p:spPr bwMode="auto">
          <a:xfrm>
            <a:off x="940953" y="2845491"/>
            <a:ext cx="34059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/>
              <a:t>10/100BT</a:t>
            </a:r>
          </a:p>
        </p:txBody>
      </p:sp>
      <p:sp>
        <p:nvSpPr>
          <p:cNvPr id="131" name="Text Box 88"/>
          <p:cNvSpPr txBox="1">
            <a:spLocks noChangeArrowheads="1"/>
          </p:cNvSpPr>
          <p:nvPr/>
        </p:nvSpPr>
        <p:spPr bwMode="auto">
          <a:xfrm>
            <a:off x="940953" y="2207560"/>
            <a:ext cx="34059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/>
              <a:t>10/100BT</a:t>
            </a:r>
          </a:p>
        </p:txBody>
      </p:sp>
      <p:sp>
        <p:nvSpPr>
          <p:cNvPr id="132" name="Text Box 88"/>
          <p:cNvSpPr txBox="1">
            <a:spLocks noChangeArrowheads="1"/>
          </p:cNvSpPr>
          <p:nvPr/>
        </p:nvSpPr>
        <p:spPr bwMode="auto">
          <a:xfrm>
            <a:off x="940953" y="3508160"/>
            <a:ext cx="34059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/>
              <a:t>10/100BT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4143687" y="3981907"/>
            <a:ext cx="1194846" cy="1194840"/>
            <a:chOff x="1635125" y="2444750"/>
            <a:chExt cx="427037" cy="427037"/>
          </a:xfrm>
        </p:grpSpPr>
        <p:sp>
          <p:nvSpPr>
            <p:cNvPr id="134" name="Oval 6"/>
            <p:cNvSpPr>
              <a:spLocks noChangeArrowheads="1"/>
            </p:cNvSpPr>
            <p:nvPr/>
          </p:nvSpPr>
          <p:spPr bwMode="auto">
            <a:xfrm>
              <a:off x="1635125" y="2444750"/>
              <a:ext cx="427037" cy="427037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1681163" y="2559050"/>
              <a:ext cx="334962" cy="198437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4" y="19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3" y="6"/>
                </a:cxn>
                <a:cxn ang="0">
                  <a:pos x="30" y="6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38" y="26"/>
                </a:cxn>
                <a:cxn ang="0">
                  <a:pos x="44" y="19"/>
                </a:cxn>
              </a:cxnLst>
              <a:rect l="0" t="0" r="r" b="b"/>
              <a:pathLst>
                <a:path w="44" h="26">
                  <a:moveTo>
                    <a:pt x="44" y="19"/>
                  </a:moveTo>
                  <a:lnTo>
                    <a:pt x="44" y="19"/>
                  </a:lnTo>
                  <a:cubicBezTo>
                    <a:pt x="44" y="19"/>
                    <a:pt x="44" y="12"/>
                    <a:pt x="38" y="12"/>
                  </a:cubicBezTo>
                  <a:lnTo>
                    <a:pt x="38" y="12"/>
                  </a:lnTo>
                  <a:cubicBezTo>
                    <a:pt x="38" y="10"/>
                    <a:pt x="37" y="6"/>
                    <a:pt x="33" y="6"/>
                  </a:cubicBezTo>
                  <a:lnTo>
                    <a:pt x="30" y="6"/>
                  </a:lnTo>
                  <a:cubicBezTo>
                    <a:pt x="29" y="4"/>
                    <a:pt x="28" y="0"/>
                    <a:pt x="23" y="0"/>
                  </a:cubicBezTo>
                  <a:lnTo>
                    <a:pt x="17" y="0"/>
                  </a:lnTo>
                  <a:cubicBezTo>
                    <a:pt x="17" y="0"/>
                    <a:pt x="11" y="0"/>
                    <a:pt x="10" y="7"/>
                  </a:cubicBezTo>
                  <a:cubicBezTo>
                    <a:pt x="9" y="7"/>
                    <a:pt x="5" y="7"/>
                    <a:pt x="5" y="12"/>
                  </a:cubicBezTo>
                  <a:cubicBezTo>
                    <a:pt x="3" y="12"/>
                    <a:pt x="0" y="13"/>
                    <a:pt x="0" y="19"/>
                  </a:cubicBezTo>
                  <a:lnTo>
                    <a:pt x="0" y="19"/>
                  </a:lnTo>
                  <a:cubicBezTo>
                    <a:pt x="0" y="19"/>
                    <a:pt x="0" y="26"/>
                    <a:pt x="6" y="26"/>
                  </a:cubicBezTo>
                  <a:lnTo>
                    <a:pt x="38" y="26"/>
                  </a:lnTo>
                  <a:cubicBezTo>
                    <a:pt x="38" y="26"/>
                    <a:pt x="44" y="26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136" name="Rectangle 2"/>
          <p:cNvSpPr>
            <a:spLocks noChangeArrowheads="1"/>
          </p:cNvSpPr>
          <p:nvPr/>
        </p:nvSpPr>
        <p:spPr bwMode="auto">
          <a:xfrm>
            <a:off x="5785944" y="1420696"/>
            <a:ext cx="3218369" cy="1717794"/>
          </a:xfrm>
          <a:prstGeom prst="roundRect">
            <a:avLst/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chemeClr val="lt1"/>
              </a:solidFill>
            </a:endParaRPr>
          </a:p>
        </p:txBody>
      </p:sp>
      <p:sp>
        <p:nvSpPr>
          <p:cNvPr id="137" name="Text Box 22"/>
          <p:cNvSpPr txBox="1">
            <a:spLocks noChangeArrowheads="1"/>
          </p:cNvSpPr>
          <p:nvPr/>
        </p:nvSpPr>
        <p:spPr bwMode="auto">
          <a:xfrm>
            <a:off x="4308963" y="4179550"/>
            <a:ext cx="826708" cy="83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4" tIns="32714" rIns="32714" bIns="32714" anchor="ctr" anchorCtr="1">
            <a:noAutofit/>
          </a:bodyPr>
          <a:lstStyle/>
          <a:p>
            <a:pPr algn="ctr" defTabSz="936532"/>
            <a:r>
              <a:rPr lang="en-US" sz="1100" b="1" dirty="0"/>
              <a:t>Packet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Switched</a:t>
            </a:r>
            <a:endParaRPr lang="en-US" sz="1100" b="1" dirty="0"/>
          </a:p>
          <a:p>
            <a:pPr algn="ctr" defTabSz="936532"/>
            <a:r>
              <a:rPr lang="en-US" sz="1100" b="1" dirty="0"/>
              <a:t>Network</a:t>
            </a:r>
          </a:p>
        </p:txBody>
      </p:sp>
      <p:sp>
        <p:nvSpPr>
          <p:cNvPr id="138" name="Rectangle 2"/>
          <p:cNvSpPr>
            <a:spLocks noChangeArrowheads="1"/>
          </p:cNvSpPr>
          <p:nvPr/>
        </p:nvSpPr>
        <p:spPr bwMode="auto">
          <a:xfrm>
            <a:off x="5805865" y="3248056"/>
            <a:ext cx="3178527" cy="1717794"/>
          </a:xfrm>
          <a:prstGeom prst="roundRect">
            <a:avLst/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chemeClr val="lt1"/>
              </a:solidFill>
            </a:endParaRPr>
          </a:p>
        </p:txBody>
      </p:sp>
      <p:sp>
        <p:nvSpPr>
          <p:cNvPr id="139" name="Text Box 53"/>
          <p:cNvSpPr txBox="1">
            <a:spLocks noChangeArrowheads="1"/>
          </p:cNvSpPr>
          <p:nvPr/>
        </p:nvSpPr>
        <p:spPr bwMode="auto">
          <a:xfrm>
            <a:off x="7815310" y="3669742"/>
            <a:ext cx="562841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900" dirty="0"/>
              <a:t>10/100BT</a:t>
            </a:r>
          </a:p>
        </p:txBody>
      </p:sp>
      <p:sp>
        <p:nvSpPr>
          <p:cNvPr id="140" name="Line 54"/>
          <p:cNvSpPr>
            <a:spLocks noChangeShapeType="1"/>
          </p:cNvSpPr>
          <p:nvPr/>
        </p:nvSpPr>
        <p:spPr bwMode="auto">
          <a:xfrm>
            <a:off x="7692316" y="3853425"/>
            <a:ext cx="772103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41" name="Text Box 55"/>
          <p:cNvSpPr txBox="1">
            <a:spLocks noChangeArrowheads="1"/>
          </p:cNvSpPr>
          <p:nvPr/>
        </p:nvSpPr>
        <p:spPr bwMode="auto">
          <a:xfrm>
            <a:off x="6671635" y="3500316"/>
            <a:ext cx="558512" cy="3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>
              <a:lnSpc>
                <a:spcPts val="900"/>
              </a:lnSpc>
            </a:pPr>
            <a:r>
              <a:rPr lang="en-US" sz="900" dirty="0"/>
              <a:t>n x </a:t>
            </a:r>
            <a:r>
              <a:rPr lang="en-US" sz="900" dirty="0" err="1"/>
              <a:t>EoCU</a:t>
            </a:r>
            <a:endParaRPr lang="en-US" sz="900" dirty="0"/>
          </a:p>
          <a:p>
            <a:pPr algn="ctr" defTabSz="936532">
              <a:lnSpc>
                <a:spcPts val="900"/>
              </a:lnSpc>
            </a:pPr>
            <a:r>
              <a:rPr lang="en-US" sz="900" dirty="0"/>
              <a:t>Bonding</a:t>
            </a:r>
          </a:p>
        </p:txBody>
      </p:sp>
      <p:sp>
        <p:nvSpPr>
          <p:cNvPr id="142" name="Line 58"/>
          <p:cNvSpPr>
            <a:spLocks noChangeShapeType="1"/>
          </p:cNvSpPr>
          <p:nvPr/>
        </p:nvSpPr>
        <p:spPr bwMode="auto">
          <a:xfrm>
            <a:off x="6477157" y="4631794"/>
            <a:ext cx="914400" cy="1444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43" name="Text Box 62"/>
          <p:cNvSpPr txBox="1">
            <a:spLocks noChangeArrowheads="1"/>
          </p:cNvSpPr>
          <p:nvPr/>
        </p:nvSpPr>
        <p:spPr bwMode="auto">
          <a:xfrm>
            <a:off x="6190137" y="4220110"/>
            <a:ext cx="519545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1000" b="1" dirty="0"/>
              <a:t>DSLAM</a:t>
            </a:r>
          </a:p>
        </p:txBody>
      </p:sp>
      <p:sp>
        <p:nvSpPr>
          <p:cNvPr id="144" name="Text Box 63"/>
          <p:cNvSpPr txBox="1">
            <a:spLocks noChangeArrowheads="1"/>
          </p:cNvSpPr>
          <p:nvPr/>
        </p:nvSpPr>
        <p:spPr bwMode="auto">
          <a:xfrm>
            <a:off x="6763278" y="4447067"/>
            <a:ext cx="375227" cy="20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900" dirty="0" err="1"/>
              <a:t>EoCU</a:t>
            </a:r>
            <a:endParaRPr lang="en-US" sz="900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6495918" y="3804616"/>
            <a:ext cx="1166091" cy="82098"/>
            <a:chOff x="6495918" y="3765871"/>
            <a:chExt cx="1166091" cy="82098"/>
          </a:xfrm>
        </p:grpSpPr>
        <p:sp>
          <p:nvSpPr>
            <p:cNvPr id="146" name="Line 65"/>
            <p:cNvSpPr>
              <a:spLocks noChangeShapeType="1"/>
            </p:cNvSpPr>
            <p:nvPr/>
          </p:nvSpPr>
          <p:spPr bwMode="auto">
            <a:xfrm flipH="1">
              <a:off x="6495918" y="3765871"/>
              <a:ext cx="1166091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  <p:sp>
          <p:nvSpPr>
            <p:cNvPr id="147" name="Line 66"/>
            <p:cNvSpPr>
              <a:spLocks noChangeShapeType="1"/>
            </p:cNvSpPr>
            <p:nvPr/>
          </p:nvSpPr>
          <p:spPr bwMode="auto">
            <a:xfrm flipH="1">
              <a:off x="6495918" y="3793237"/>
              <a:ext cx="1166091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  <p:sp>
          <p:nvSpPr>
            <p:cNvPr id="148" name="Line 67"/>
            <p:cNvSpPr>
              <a:spLocks noChangeShapeType="1"/>
            </p:cNvSpPr>
            <p:nvPr/>
          </p:nvSpPr>
          <p:spPr bwMode="auto">
            <a:xfrm flipH="1">
              <a:off x="6495918" y="3820603"/>
              <a:ext cx="1166091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 flipH="1">
              <a:off x="6495918" y="3847969"/>
              <a:ext cx="1166091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</p:grpSp>
      <p:sp>
        <p:nvSpPr>
          <p:cNvPr id="150" name="Text Box 69"/>
          <p:cNvSpPr txBox="1">
            <a:spLocks noChangeArrowheads="1"/>
          </p:cNvSpPr>
          <p:nvPr/>
        </p:nvSpPr>
        <p:spPr bwMode="auto">
          <a:xfrm>
            <a:off x="7429657" y="3560755"/>
            <a:ext cx="236682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1000" b="1" dirty="0"/>
              <a:t>LA</a:t>
            </a:r>
          </a:p>
        </p:txBody>
      </p:sp>
      <p:sp>
        <p:nvSpPr>
          <p:cNvPr id="151" name="Text Box 71"/>
          <p:cNvSpPr txBox="1">
            <a:spLocks noChangeArrowheads="1"/>
          </p:cNvSpPr>
          <p:nvPr/>
        </p:nvSpPr>
        <p:spPr bwMode="auto">
          <a:xfrm>
            <a:off x="6190137" y="3471278"/>
            <a:ext cx="519545" cy="21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1000" b="1" dirty="0"/>
              <a:t>DSLAM</a:t>
            </a:r>
          </a:p>
        </p:txBody>
      </p:sp>
      <p:sp>
        <p:nvSpPr>
          <p:cNvPr id="152" name="Freeform 72"/>
          <p:cNvSpPr>
            <a:spLocks/>
          </p:cNvSpPr>
          <p:nvPr/>
        </p:nvSpPr>
        <p:spPr bwMode="auto">
          <a:xfrm>
            <a:off x="5383999" y="4289761"/>
            <a:ext cx="975591" cy="326159"/>
          </a:xfrm>
          <a:custGeom>
            <a:avLst/>
            <a:gdLst>
              <a:gd name="T0" fmla="*/ 2147483647 w 461"/>
              <a:gd name="T1" fmla="*/ 2147483647 h 168"/>
              <a:gd name="T2" fmla="*/ 2147483647 w 461"/>
              <a:gd name="T3" fmla="*/ 2147483647 h 168"/>
              <a:gd name="T4" fmla="*/ 2147483647 w 461"/>
              <a:gd name="T5" fmla="*/ 0 h 168"/>
              <a:gd name="T6" fmla="*/ 0 w 461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168"/>
              <a:gd name="T14" fmla="*/ 461 w 461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168">
                <a:moveTo>
                  <a:pt x="461" y="168"/>
                </a:moveTo>
                <a:lnTo>
                  <a:pt x="259" y="168"/>
                </a:lnTo>
                <a:lnTo>
                  <a:pt x="259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53" name="Freeform 73"/>
          <p:cNvSpPr>
            <a:spLocks/>
          </p:cNvSpPr>
          <p:nvPr/>
        </p:nvSpPr>
        <p:spPr bwMode="auto">
          <a:xfrm flipV="1">
            <a:off x="5383999" y="3875369"/>
            <a:ext cx="975591" cy="331932"/>
          </a:xfrm>
          <a:custGeom>
            <a:avLst/>
            <a:gdLst>
              <a:gd name="T0" fmla="*/ 2147483647 w 461"/>
              <a:gd name="T1" fmla="*/ 2147483647 h 168"/>
              <a:gd name="T2" fmla="*/ 2147483647 w 461"/>
              <a:gd name="T3" fmla="*/ 2147483647 h 168"/>
              <a:gd name="T4" fmla="*/ 2147483647 w 461"/>
              <a:gd name="T5" fmla="*/ 0 h 168"/>
              <a:gd name="T6" fmla="*/ 0 w 461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168"/>
              <a:gd name="T14" fmla="*/ 461 w 461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168">
                <a:moveTo>
                  <a:pt x="461" y="168"/>
                </a:moveTo>
                <a:lnTo>
                  <a:pt x="259" y="168"/>
                </a:lnTo>
                <a:lnTo>
                  <a:pt x="259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54" name="Text Box 76"/>
          <p:cNvSpPr txBox="1">
            <a:spLocks noChangeArrowheads="1"/>
          </p:cNvSpPr>
          <p:nvPr/>
        </p:nvSpPr>
        <p:spPr bwMode="auto">
          <a:xfrm>
            <a:off x="8335254" y="3439124"/>
            <a:ext cx="542636" cy="2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1000" b="1" dirty="0"/>
              <a:t>Branch</a:t>
            </a:r>
          </a:p>
        </p:txBody>
      </p:sp>
      <p:sp>
        <p:nvSpPr>
          <p:cNvPr id="155" name="Text Box 77"/>
          <p:cNvSpPr txBox="1">
            <a:spLocks noChangeArrowheads="1"/>
          </p:cNvSpPr>
          <p:nvPr/>
        </p:nvSpPr>
        <p:spPr bwMode="auto">
          <a:xfrm>
            <a:off x="5975876" y="4436965"/>
            <a:ext cx="294409" cy="2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900" dirty="0" err="1"/>
              <a:t>GbE</a:t>
            </a:r>
            <a:endParaRPr lang="en-US" sz="900" dirty="0"/>
          </a:p>
        </p:txBody>
      </p:sp>
      <p:sp>
        <p:nvSpPr>
          <p:cNvPr id="156" name="Text Box 117"/>
          <p:cNvSpPr txBox="1">
            <a:spLocks noChangeArrowheads="1"/>
          </p:cNvSpPr>
          <p:nvPr/>
        </p:nvSpPr>
        <p:spPr bwMode="auto">
          <a:xfrm>
            <a:off x="6558805" y="3234770"/>
            <a:ext cx="1672647" cy="279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03" tIns="41551" rIns="83103" bIns="41551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Ethernet over DSL</a:t>
            </a:r>
          </a:p>
        </p:txBody>
      </p:sp>
      <p:sp>
        <p:nvSpPr>
          <p:cNvPr id="157" name="Text Box 77"/>
          <p:cNvSpPr txBox="1">
            <a:spLocks noChangeArrowheads="1"/>
          </p:cNvSpPr>
          <p:nvPr/>
        </p:nvSpPr>
        <p:spPr bwMode="auto">
          <a:xfrm>
            <a:off x="5964331" y="3687864"/>
            <a:ext cx="294409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900" dirty="0" err="1"/>
              <a:t>GbE</a:t>
            </a:r>
            <a:endParaRPr lang="en-US" sz="900" dirty="0"/>
          </a:p>
        </p:txBody>
      </p:sp>
      <p:sp>
        <p:nvSpPr>
          <p:cNvPr id="158" name="Rectangle 5"/>
          <p:cNvSpPr>
            <a:spLocks noChangeArrowheads="1"/>
          </p:cNvSpPr>
          <p:nvPr/>
        </p:nvSpPr>
        <p:spPr bwMode="auto">
          <a:xfrm>
            <a:off x="301870" y="1496212"/>
            <a:ext cx="3388560" cy="3410342"/>
          </a:xfrm>
          <a:prstGeom prst="roundRect">
            <a:avLst>
              <a:gd name="adj" fmla="val 5904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chemeClr val="lt1"/>
              </a:solidFill>
            </a:endParaRPr>
          </a:p>
        </p:txBody>
      </p:sp>
      <p:sp>
        <p:nvSpPr>
          <p:cNvPr id="159" name="Freeform 9"/>
          <p:cNvSpPr>
            <a:spLocks/>
          </p:cNvSpPr>
          <p:nvPr/>
        </p:nvSpPr>
        <p:spPr bwMode="auto">
          <a:xfrm flipH="1">
            <a:off x="685843" y="2389632"/>
            <a:ext cx="3422859" cy="2013848"/>
          </a:xfrm>
          <a:custGeom>
            <a:avLst/>
            <a:gdLst>
              <a:gd name="T0" fmla="*/ 0 w 2707"/>
              <a:gd name="T1" fmla="*/ 2147483647 h 505"/>
              <a:gd name="T2" fmla="*/ 0 w 2707"/>
              <a:gd name="T3" fmla="*/ 0 h 505"/>
              <a:gd name="T4" fmla="*/ 2147483647 w 2707"/>
              <a:gd name="T5" fmla="*/ 0 h 505"/>
              <a:gd name="T6" fmla="*/ 0 60000 65536"/>
              <a:gd name="T7" fmla="*/ 0 60000 65536"/>
              <a:gd name="T8" fmla="*/ 0 60000 65536"/>
              <a:gd name="T9" fmla="*/ 0 w 2707"/>
              <a:gd name="T10" fmla="*/ 0 h 505"/>
              <a:gd name="T11" fmla="*/ 2707 w 2707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7" h="505">
                <a:moveTo>
                  <a:pt x="0" y="505"/>
                </a:moveTo>
                <a:lnTo>
                  <a:pt x="0" y="0"/>
                </a:lnTo>
                <a:lnTo>
                  <a:pt x="2707" y="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60" name="Freeform 23"/>
          <p:cNvSpPr>
            <a:spLocks/>
          </p:cNvSpPr>
          <p:nvPr/>
        </p:nvSpPr>
        <p:spPr bwMode="auto">
          <a:xfrm>
            <a:off x="792304" y="3017519"/>
            <a:ext cx="1803978" cy="446613"/>
          </a:xfrm>
          <a:custGeom>
            <a:avLst/>
            <a:gdLst>
              <a:gd name="T0" fmla="*/ 2147483647 w 1097"/>
              <a:gd name="T1" fmla="*/ 2147483647 h 250"/>
              <a:gd name="T2" fmla="*/ 2147483647 w 1097"/>
              <a:gd name="T3" fmla="*/ 2147483647 h 250"/>
              <a:gd name="T4" fmla="*/ 2147483647 w 1097"/>
              <a:gd name="T5" fmla="*/ 0 h 250"/>
              <a:gd name="T6" fmla="*/ 0 w 1097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250"/>
              <a:gd name="T14" fmla="*/ 1097 w 1097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250">
                <a:moveTo>
                  <a:pt x="1097" y="250"/>
                </a:moveTo>
                <a:lnTo>
                  <a:pt x="828" y="250"/>
                </a:lnTo>
                <a:lnTo>
                  <a:pt x="828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grpSp>
        <p:nvGrpSpPr>
          <p:cNvPr id="161" name="Group 24"/>
          <p:cNvGrpSpPr>
            <a:grpSpLocks/>
          </p:cNvGrpSpPr>
          <p:nvPr/>
        </p:nvGrpSpPr>
        <p:grpSpPr bwMode="auto">
          <a:xfrm>
            <a:off x="1798202" y="3630100"/>
            <a:ext cx="721591" cy="85147"/>
            <a:chOff x="1166" y="1603"/>
            <a:chExt cx="500" cy="60"/>
          </a:xfrm>
        </p:grpSpPr>
        <p:sp>
          <p:nvSpPr>
            <p:cNvPr id="162" name="Line 25"/>
            <p:cNvSpPr>
              <a:spLocks noChangeShapeType="1"/>
            </p:cNvSpPr>
            <p:nvPr/>
          </p:nvSpPr>
          <p:spPr bwMode="auto">
            <a:xfrm flipH="1">
              <a:off x="1166" y="1603"/>
              <a:ext cx="50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  <p:sp>
          <p:nvSpPr>
            <p:cNvPr id="163" name="Line 26"/>
            <p:cNvSpPr>
              <a:spLocks noChangeShapeType="1"/>
            </p:cNvSpPr>
            <p:nvPr/>
          </p:nvSpPr>
          <p:spPr bwMode="auto">
            <a:xfrm flipH="1">
              <a:off x="1166" y="1623"/>
              <a:ext cx="50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  <p:sp>
          <p:nvSpPr>
            <p:cNvPr id="164" name="Line 27"/>
            <p:cNvSpPr>
              <a:spLocks noChangeShapeType="1"/>
            </p:cNvSpPr>
            <p:nvPr/>
          </p:nvSpPr>
          <p:spPr bwMode="auto">
            <a:xfrm flipH="1">
              <a:off x="1166" y="1643"/>
              <a:ext cx="50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  <p:sp>
          <p:nvSpPr>
            <p:cNvPr id="165" name="Line 28"/>
            <p:cNvSpPr>
              <a:spLocks noChangeShapeType="1"/>
            </p:cNvSpPr>
            <p:nvPr/>
          </p:nvSpPr>
          <p:spPr bwMode="auto">
            <a:xfrm flipH="1">
              <a:off x="1166" y="1663"/>
              <a:ext cx="50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4" tIns="45697" rIns="91394" bIns="45697"/>
            <a:lstStyle/>
            <a:p>
              <a:pPr algn="ctr"/>
              <a:endParaRPr lang="en-US" sz="1400" b="1">
                <a:cs typeface="Arial" pitchFamily="34" charset="0"/>
              </a:endParaRPr>
            </a:p>
          </p:txBody>
        </p:sp>
      </p:grpSp>
      <p:sp>
        <p:nvSpPr>
          <p:cNvPr id="166" name="Text Box 29"/>
          <p:cNvSpPr txBox="1">
            <a:spLocks noChangeArrowheads="1"/>
          </p:cNvSpPr>
          <p:nvPr/>
        </p:nvSpPr>
        <p:spPr bwMode="auto">
          <a:xfrm>
            <a:off x="1536776" y="2726528"/>
            <a:ext cx="285750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1000" b="1" dirty="0"/>
              <a:t>RIC</a:t>
            </a:r>
          </a:p>
        </p:txBody>
      </p:sp>
      <p:sp>
        <p:nvSpPr>
          <p:cNvPr id="167" name="Text Box 30"/>
          <p:cNvSpPr txBox="1">
            <a:spLocks noChangeArrowheads="1"/>
          </p:cNvSpPr>
          <p:nvPr/>
        </p:nvSpPr>
        <p:spPr bwMode="auto">
          <a:xfrm>
            <a:off x="1536776" y="3371768"/>
            <a:ext cx="285750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1000" b="1" dirty="0"/>
              <a:t>RIC</a:t>
            </a:r>
          </a:p>
        </p:txBody>
      </p:sp>
      <p:sp>
        <p:nvSpPr>
          <p:cNvPr id="168" name="Text Box 36"/>
          <p:cNvSpPr txBox="1">
            <a:spLocks noChangeArrowheads="1"/>
          </p:cNvSpPr>
          <p:nvPr/>
        </p:nvSpPr>
        <p:spPr bwMode="auto">
          <a:xfrm>
            <a:off x="3327223" y="4439668"/>
            <a:ext cx="295852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 err="1"/>
              <a:t>GbE</a:t>
            </a:r>
            <a:endParaRPr lang="en-US" sz="900" dirty="0"/>
          </a:p>
        </p:txBody>
      </p:sp>
      <p:sp>
        <p:nvSpPr>
          <p:cNvPr id="169" name="Text Box 37"/>
          <p:cNvSpPr txBox="1">
            <a:spLocks noChangeArrowheads="1"/>
          </p:cNvSpPr>
          <p:nvPr/>
        </p:nvSpPr>
        <p:spPr bwMode="auto">
          <a:xfrm>
            <a:off x="2812911" y="4170321"/>
            <a:ext cx="720148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defTabSz="936532"/>
            <a:r>
              <a:rPr lang="en-US" sz="900" dirty="0"/>
              <a:t>STM-1/OC-3</a:t>
            </a:r>
          </a:p>
          <a:p>
            <a:pPr defTabSz="936532"/>
            <a:r>
              <a:rPr lang="en-US" sz="900" dirty="0"/>
              <a:t>3 x DS3</a:t>
            </a:r>
          </a:p>
        </p:txBody>
      </p:sp>
      <p:sp>
        <p:nvSpPr>
          <p:cNvPr id="170" name="Line 38"/>
          <p:cNvSpPr>
            <a:spLocks noChangeShapeType="1"/>
          </p:cNvSpPr>
          <p:nvPr/>
        </p:nvSpPr>
        <p:spPr bwMode="auto">
          <a:xfrm flipH="1">
            <a:off x="718702" y="3693600"/>
            <a:ext cx="767772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71" name="Text Box 42"/>
          <p:cNvSpPr txBox="1">
            <a:spLocks noChangeArrowheads="1"/>
          </p:cNvSpPr>
          <p:nvPr/>
        </p:nvSpPr>
        <p:spPr bwMode="auto">
          <a:xfrm>
            <a:off x="1881622" y="3683561"/>
            <a:ext cx="635000" cy="3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/>
              <a:t>n x </a:t>
            </a:r>
            <a:r>
              <a:rPr lang="en-US" sz="900" dirty="0" err="1"/>
              <a:t>EoPDH</a:t>
            </a:r>
            <a:endParaRPr lang="en-US" sz="900" dirty="0"/>
          </a:p>
          <a:p>
            <a:pPr algn="ctr" defTabSz="936532"/>
            <a:r>
              <a:rPr lang="en-US" sz="900" dirty="0"/>
              <a:t>Bonding</a:t>
            </a:r>
          </a:p>
        </p:txBody>
      </p:sp>
      <p:sp>
        <p:nvSpPr>
          <p:cNvPr id="172" name="Text Box 47"/>
          <p:cNvSpPr txBox="1">
            <a:spLocks noChangeArrowheads="1"/>
          </p:cNvSpPr>
          <p:nvPr/>
        </p:nvSpPr>
        <p:spPr bwMode="auto">
          <a:xfrm>
            <a:off x="2044409" y="2011029"/>
            <a:ext cx="838200" cy="4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 err="1"/>
              <a:t>EoPDH</a:t>
            </a:r>
            <a:endParaRPr lang="en-US" sz="900" dirty="0"/>
          </a:p>
          <a:p>
            <a:pPr algn="ctr" defTabSz="936532"/>
            <a:r>
              <a:rPr lang="en-US" sz="900" dirty="0"/>
              <a:t>E1/T1/E3/DS3</a:t>
            </a:r>
          </a:p>
        </p:txBody>
      </p:sp>
      <p:sp>
        <p:nvSpPr>
          <p:cNvPr id="173" name="Freeform 48"/>
          <p:cNvSpPr>
            <a:spLocks/>
          </p:cNvSpPr>
          <p:nvPr/>
        </p:nvSpPr>
        <p:spPr bwMode="auto">
          <a:xfrm>
            <a:off x="2851725" y="3956304"/>
            <a:ext cx="1177636" cy="659085"/>
          </a:xfrm>
          <a:custGeom>
            <a:avLst/>
            <a:gdLst>
              <a:gd name="T0" fmla="*/ 2147483647 w 898"/>
              <a:gd name="T1" fmla="*/ 2147483647 h 284"/>
              <a:gd name="T2" fmla="*/ 0 w 898"/>
              <a:gd name="T3" fmla="*/ 2147483647 h 284"/>
              <a:gd name="T4" fmla="*/ 0 w 898"/>
              <a:gd name="T5" fmla="*/ 0 h 284"/>
              <a:gd name="T6" fmla="*/ 0 60000 65536"/>
              <a:gd name="T7" fmla="*/ 0 60000 65536"/>
              <a:gd name="T8" fmla="*/ 0 60000 65536"/>
              <a:gd name="T9" fmla="*/ 0 w 898"/>
              <a:gd name="T10" fmla="*/ 0 h 284"/>
              <a:gd name="T11" fmla="*/ 898 w 898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284">
                <a:moveTo>
                  <a:pt x="898" y="284"/>
                </a:moveTo>
                <a:lnTo>
                  <a:pt x="0" y="284"/>
                </a:lnTo>
                <a:lnTo>
                  <a:pt x="0" y="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74" name="Text Box 49"/>
          <p:cNvSpPr txBox="1">
            <a:spLocks noChangeArrowheads="1"/>
          </p:cNvSpPr>
          <p:nvPr/>
        </p:nvSpPr>
        <p:spPr bwMode="auto">
          <a:xfrm>
            <a:off x="2633056" y="4647137"/>
            <a:ext cx="412750" cy="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841291"/>
            <a:r>
              <a:rPr lang="en-US" sz="1000" b="1" dirty="0" err="1"/>
              <a:t>Egate</a:t>
            </a:r>
            <a:endParaRPr lang="en-US" sz="1000" b="1" dirty="0"/>
          </a:p>
        </p:txBody>
      </p:sp>
      <p:sp>
        <p:nvSpPr>
          <p:cNvPr id="175" name="Text Box 86"/>
          <p:cNvSpPr txBox="1">
            <a:spLocks noChangeArrowheads="1"/>
          </p:cNvSpPr>
          <p:nvPr/>
        </p:nvSpPr>
        <p:spPr bwMode="auto">
          <a:xfrm>
            <a:off x="1536776" y="2085524"/>
            <a:ext cx="285750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1000" b="1" dirty="0"/>
              <a:t>RIC</a:t>
            </a:r>
          </a:p>
        </p:txBody>
      </p:sp>
      <p:sp>
        <p:nvSpPr>
          <p:cNvPr id="176" name="Text Box 115"/>
          <p:cNvSpPr txBox="1">
            <a:spLocks noChangeArrowheads="1"/>
          </p:cNvSpPr>
          <p:nvPr/>
        </p:nvSpPr>
        <p:spPr bwMode="auto">
          <a:xfrm>
            <a:off x="1135782" y="1505738"/>
            <a:ext cx="1672649" cy="279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2" tIns="45711" rIns="91422" bIns="45711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/>
              <a:t>Ethernet over PDH</a:t>
            </a:r>
          </a:p>
        </p:txBody>
      </p:sp>
      <p:sp>
        <p:nvSpPr>
          <p:cNvPr id="177" name="Text Box 86"/>
          <p:cNvSpPr txBox="1">
            <a:spLocks noChangeArrowheads="1"/>
          </p:cNvSpPr>
          <p:nvPr/>
        </p:nvSpPr>
        <p:spPr bwMode="auto">
          <a:xfrm>
            <a:off x="3081096" y="2085525"/>
            <a:ext cx="285750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1000" b="1" dirty="0"/>
              <a:t>RIC</a:t>
            </a:r>
          </a:p>
        </p:txBody>
      </p:sp>
      <p:sp>
        <p:nvSpPr>
          <p:cNvPr id="178" name="Text Box 47"/>
          <p:cNvSpPr txBox="1">
            <a:spLocks noChangeArrowheads="1"/>
          </p:cNvSpPr>
          <p:nvPr/>
        </p:nvSpPr>
        <p:spPr bwMode="auto">
          <a:xfrm>
            <a:off x="1959283" y="2824898"/>
            <a:ext cx="838200" cy="3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2" tIns="35992" rIns="35992" bIns="35992" anchor="ctr" anchorCtr="1">
            <a:noAutofit/>
          </a:bodyPr>
          <a:lstStyle/>
          <a:p>
            <a:pPr algn="ctr" defTabSz="936532"/>
            <a:r>
              <a:rPr lang="en-US" sz="900" dirty="0" err="1" smtClean="0"/>
              <a:t>EoPDH</a:t>
            </a:r>
            <a:r>
              <a:rPr lang="en-US" sz="900" dirty="0" smtClean="0"/>
              <a:t>/E1/T1/</a:t>
            </a:r>
            <a:br>
              <a:rPr lang="en-US" sz="900" dirty="0" smtClean="0"/>
            </a:br>
            <a:r>
              <a:rPr lang="en-US" sz="900" dirty="0" smtClean="0"/>
              <a:t>E3/DS3</a:t>
            </a:r>
            <a:endParaRPr lang="en-US" sz="900" dirty="0"/>
          </a:p>
        </p:txBody>
      </p:sp>
      <p:pic>
        <p:nvPicPr>
          <p:cNvPr id="179" name="Picture 2" descr="image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267" y="1475928"/>
            <a:ext cx="1254460" cy="32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Freeform 6"/>
          <p:cNvSpPr>
            <a:spLocks/>
          </p:cNvSpPr>
          <p:nvPr/>
        </p:nvSpPr>
        <p:spPr bwMode="auto">
          <a:xfrm flipV="1">
            <a:off x="4718304" y="2401823"/>
            <a:ext cx="1359408" cy="1495978"/>
          </a:xfrm>
          <a:custGeom>
            <a:avLst/>
            <a:gdLst>
              <a:gd name="T0" fmla="*/ 2147483647 w 366"/>
              <a:gd name="T1" fmla="*/ 2147483647 h 144"/>
              <a:gd name="T2" fmla="*/ 0 w 366"/>
              <a:gd name="T3" fmla="*/ 2147483647 h 144"/>
              <a:gd name="T4" fmla="*/ 0 w 366"/>
              <a:gd name="T5" fmla="*/ 0 h 144"/>
              <a:gd name="T6" fmla="*/ 0 60000 65536"/>
              <a:gd name="T7" fmla="*/ 0 60000 65536"/>
              <a:gd name="T8" fmla="*/ 0 60000 65536"/>
              <a:gd name="T9" fmla="*/ 0 w 366"/>
              <a:gd name="T10" fmla="*/ 0 h 144"/>
              <a:gd name="T11" fmla="*/ 366 w 36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144">
                <a:moveTo>
                  <a:pt x="366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>
              <a:spcBef>
                <a:spcPct val="50000"/>
              </a:spcBef>
            </a:pPr>
            <a:endParaRPr lang="en-US" sz="1400" b="1">
              <a:cs typeface="Arial" pitchFamily="34" charset="0"/>
            </a:endParaRPr>
          </a:p>
        </p:txBody>
      </p:sp>
      <p:sp>
        <p:nvSpPr>
          <p:cNvPr id="181" name="Text Box 113"/>
          <p:cNvSpPr txBox="1">
            <a:spLocks noChangeArrowheads="1"/>
          </p:cNvSpPr>
          <p:nvPr/>
        </p:nvSpPr>
        <p:spPr bwMode="auto">
          <a:xfrm>
            <a:off x="8373157" y="2278551"/>
            <a:ext cx="466830" cy="2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>
            <a:noAutofit/>
          </a:bodyPr>
          <a:lstStyle/>
          <a:p>
            <a:pPr algn="ctr" defTabSz="937974"/>
            <a:r>
              <a:rPr lang="en-US" sz="1000" b="1" dirty="0"/>
              <a:t>Branch</a:t>
            </a:r>
          </a:p>
        </p:txBody>
      </p:sp>
      <p:sp>
        <p:nvSpPr>
          <p:cNvPr id="182" name="Text Box 114"/>
          <p:cNvSpPr txBox="1">
            <a:spLocks noChangeArrowheads="1"/>
          </p:cNvSpPr>
          <p:nvPr/>
        </p:nvSpPr>
        <p:spPr bwMode="auto">
          <a:xfrm>
            <a:off x="8482162" y="1635377"/>
            <a:ext cx="248821" cy="2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>
            <a:noAutofit/>
          </a:bodyPr>
          <a:lstStyle/>
          <a:p>
            <a:pPr algn="ctr" defTabSz="937974"/>
            <a:r>
              <a:rPr lang="en-US" sz="1000" b="1" dirty="0"/>
              <a:t>HQ</a:t>
            </a:r>
          </a:p>
        </p:txBody>
      </p:sp>
      <p:sp>
        <p:nvSpPr>
          <p:cNvPr id="183" name="Text Box 118"/>
          <p:cNvSpPr txBox="1">
            <a:spLocks noChangeArrowheads="1"/>
          </p:cNvSpPr>
          <p:nvPr/>
        </p:nvSpPr>
        <p:spPr bwMode="auto">
          <a:xfrm>
            <a:off x="6558804" y="1455282"/>
            <a:ext cx="1672648" cy="268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11" tIns="41555" rIns="83111" bIns="41555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/>
              <a:t>Ethernet over Fiber</a:t>
            </a:r>
          </a:p>
        </p:txBody>
      </p: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683" y="4061859"/>
            <a:ext cx="384048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36" y="3781237"/>
            <a:ext cx="384048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4103" y="4413568"/>
            <a:ext cx="384048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" name="Picture 186" descr="RAD 1U_Wi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2472" y="4509355"/>
            <a:ext cx="873918" cy="186394"/>
          </a:xfrm>
          <a:prstGeom prst="rect">
            <a:avLst/>
          </a:prstGeom>
        </p:spPr>
      </p:pic>
      <p:pic>
        <p:nvPicPr>
          <p:cNvPr id="188" name="Picture 187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6560" y="2280405"/>
            <a:ext cx="534822" cy="181246"/>
          </a:xfrm>
          <a:prstGeom prst="rect">
            <a:avLst/>
          </a:prstGeom>
        </p:spPr>
      </p:pic>
      <p:pic>
        <p:nvPicPr>
          <p:cNvPr id="189" name="Picture 188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2240" y="2280405"/>
            <a:ext cx="534822" cy="181246"/>
          </a:xfrm>
          <a:prstGeom prst="rect">
            <a:avLst/>
          </a:prstGeom>
        </p:spPr>
      </p:pic>
      <p:pic>
        <p:nvPicPr>
          <p:cNvPr id="190" name="Picture 189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2240" y="2920485"/>
            <a:ext cx="534822" cy="181246"/>
          </a:xfrm>
          <a:prstGeom prst="rect">
            <a:avLst/>
          </a:prstGeom>
        </p:spPr>
      </p:pic>
      <p:pic>
        <p:nvPicPr>
          <p:cNvPr id="191" name="Picture 190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2240" y="3569709"/>
            <a:ext cx="534822" cy="181246"/>
          </a:xfrm>
          <a:prstGeom prst="rect">
            <a:avLst/>
          </a:prstGeom>
        </p:spPr>
      </p:pic>
      <p:pic>
        <p:nvPicPr>
          <p:cNvPr id="192" name="Picture 191" descr="Carrier Branch Bui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1688" y="2491583"/>
            <a:ext cx="429769" cy="429769"/>
          </a:xfrm>
          <a:prstGeom prst="rect">
            <a:avLst/>
          </a:prstGeom>
        </p:spPr>
      </p:pic>
      <p:pic>
        <p:nvPicPr>
          <p:cNvPr id="193" name="Picture 192" descr="Headquarter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91688" y="1844223"/>
            <a:ext cx="429769" cy="429769"/>
          </a:xfrm>
          <a:prstGeom prst="rect">
            <a:avLst/>
          </a:prstGeom>
        </p:spPr>
      </p:pic>
      <p:pic>
        <p:nvPicPr>
          <p:cNvPr id="194" name="Picture 193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1672" y="3749541"/>
            <a:ext cx="534822" cy="181246"/>
          </a:xfrm>
          <a:prstGeom prst="rect">
            <a:avLst/>
          </a:prstGeom>
        </p:spPr>
      </p:pic>
      <p:pic>
        <p:nvPicPr>
          <p:cNvPr id="195" name="Picture 194" descr="Carrier Branch Bui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1688" y="3643727"/>
            <a:ext cx="429769" cy="429769"/>
          </a:xfrm>
          <a:prstGeom prst="rect">
            <a:avLst/>
          </a:prstGeom>
        </p:spPr>
      </p:pic>
      <p:sp>
        <p:nvSpPr>
          <p:cNvPr id="196" name="Text Box 53"/>
          <p:cNvSpPr txBox="1">
            <a:spLocks noChangeArrowheads="1"/>
          </p:cNvSpPr>
          <p:nvPr/>
        </p:nvSpPr>
        <p:spPr bwMode="auto">
          <a:xfrm>
            <a:off x="7815310" y="4443934"/>
            <a:ext cx="562841" cy="2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900" dirty="0"/>
              <a:t>10/100BT</a:t>
            </a:r>
          </a:p>
        </p:txBody>
      </p:sp>
      <p:sp>
        <p:nvSpPr>
          <p:cNvPr id="197" name="Line 54"/>
          <p:cNvSpPr>
            <a:spLocks noChangeShapeType="1"/>
          </p:cNvSpPr>
          <p:nvPr/>
        </p:nvSpPr>
        <p:spPr bwMode="auto">
          <a:xfrm>
            <a:off x="7692316" y="4627617"/>
            <a:ext cx="772103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98" name="Text Box 69"/>
          <p:cNvSpPr txBox="1">
            <a:spLocks noChangeArrowheads="1"/>
          </p:cNvSpPr>
          <p:nvPr/>
        </p:nvSpPr>
        <p:spPr bwMode="auto">
          <a:xfrm>
            <a:off x="7429657" y="4334947"/>
            <a:ext cx="236682" cy="2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1000" b="1" dirty="0"/>
              <a:t>LA</a:t>
            </a:r>
          </a:p>
        </p:txBody>
      </p:sp>
      <p:sp>
        <p:nvSpPr>
          <p:cNvPr id="199" name="Text Box 76"/>
          <p:cNvSpPr txBox="1">
            <a:spLocks noChangeArrowheads="1"/>
          </p:cNvSpPr>
          <p:nvPr/>
        </p:nvSpPr>
        <p:spPr bwMode="auto">
          <a:xfrm>
            <a:off x="8335254" y="4213316"/>
            <a:ext cx="542636" cy="2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7" tIns="32717" rIns="32717" bIns="32717" anchor="ctr" anchorCtr="1">
            <a:noAutofit/>
          </a:bodyPr>
          <a:lstStyle/>
          <a:p>
            <a:pPr algn="ctr" defTabSz="936532"/>
            <a:r>
              <a:rPr lang="en-US" sz="1000" b="1" dirty="0"/>
              <a:t>Branch</a:t>
            </a:r>
          </a:p>
        </p:txBody>
      </p:sp>
      <p:pic>
        <p:nvPicPr>
          <p:cNvPr id="200" name="Picture 199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1672" y="4523733"/>
            <a:ext cx="534822" cy="181246"/>
          </a:xfrm>
          <a:prstGeom prst="rect">
            <a:avLst/>
          </a:prstGeom>
        </p:spPr>
      </p:pic>
      <p:pic>
        <p:nvPicPr>
          <p:cNvPr id="201" name="Picture 200" descr="Carrier Branch Bui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1688" y="4417919"/>
            <a:ext cx="429769" cy="429769"/>
          </a:xfrm>
          <a:prstGeom prst="rect">
            <a:avLst/>
          </a:prstGeom>
        </p:spPr>
      </p:pic>
      <p:pic>
        <p:nvPicPr>
          <p:cNvPr id="202" name="Picture 201" descr="DSLA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67029" y="3665274"/>
            <a:ext cx="365760" cy="365760"/>
          </a:xfrm>
          <a:prstGeom prst="rect">
            <a:avLst/>
          </a:prstGeom>
        </p:spPr>
      </p:pic>
      <p:pic>
        <p:nvPicPr>
          <p:cNvPr id="203" name="Picture 202" descr="DSLA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67029" y="4415082"/>
            <a:ext cx="365760" cy="365760"/>
          </a:xfrm>
          <a:prstGeom prst="rect">
            <a:avLst/>
          </a:prstGeom>
        </p:spPr>
      </p:pic>
      <p:sp>
        <p:nvSpPr>
          <p:cNvPr id="204" name="Text Box 113"/>
          <p:cNvSpPr txBox="1">
            <a:spLocks noChangeArrowheads="1"/>
          </p:cNvSpPr>
          <p:nvPr/>
        </p:nvSpPr>
        <p:spPr bwMode="auto">
          <a:xfrm>
            <a:off x="375205" y="1955463"/>
            <a:ext cx="466830" cy="2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>
            <a:noAutofit/>
          </a:bodyPr>
          <a:lstStyle/>
          <a:p>
            <a:pPr algn="ctr" defTabSz="937974"/>
            <a:r>
              <a:rPr lang="en-US" sz="1000" b="1" dirty="0"/>
              <a:t>Branch</a:t>
            </a:r>
          </a:p>
        </p:txBody>
      </p:sp>
      <p:pic>
        <p:nvPicPr>
          <p:cNvPr id="205" name="Picture 204" descr="Carrier Branch Bui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736" y="2168495"/>
            <a:ext cx="429769" cy="429769"/>
          </a:xfrm>
          <a:prstGeom prst="rect">
            <a:avLst/>
          </a:prstGeom>
        </p:spPr>
      </p:pic>
      <p:sp>
        <p:nvSpPr>
          <p:cNvPr id="206" name="Text Box 113"/>
          <p:cNvSpPr txBox="1">
            <a:spLocks noChangeArrowheads="1"/>
          </p:cNvSpPr>
          <p:nvPr/>
        </p:nvSpPr>
        <p:spPr bwMode="auto">
          <a:xfrm>
            <a:off x="375205" y="2613831"/>
            <a:ext cx="466830" cy="2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>
            <a:noAutofit/>
          </a:bodyPr>
          <a:lstStyle/>
          <a:p>
            <a:pPr algn="ctr" defTabSz="937974"/>
            <a:r>
              <a:rPr lang="en-US" sz="1000" b="1" dirty="0"/>
              <a:t>Branch</a:t>
            </a:r>
          </a:p>
        </p:txBody>
      </p:sp>
      <p:pic>
        <p:nvPicPr>
          <p:cNvPr id="207" name="Picture 206" descr="Carrier Branch Bui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736" y="2808575"/>
            <a:ext cx="429769" cy="429769"/>
          </a:xfrm>
          <a:prstGeom prst="rect">
            <a:avLst/>
          </a:prstGeom>
        </p:spPr>
      </p:pic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375205" y="3272199"/>
            <a:ext cx="466830" cy="2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>
            <a:noAutofit/>
          </a:bodyPr>
          <a:lstStyle/>
          <a:p>
            <a:pPr algn="ctr" defTabSz="937974"/>
            <a:r>
              <a:rPr lang="en-US" sz="1000" b="1" dirty="0"/>
              <a:t>Branch</a:t>
            </a:r>
          </a:p>
        </p:txBody>
      </p:sp>
      <p:pic>
        <p:nvPicPr>
          <p:cNvPr id="209" name="Picture 208" descr="Carrier Branch Build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736" y="3485231"/>
            <a:ext cx="429769" cy="429769"/>
          </a:xfrm>
          <a:prstGeom prst="rect">
            <a:avLst/>
          </a:prstGeom>
        </p:spPr>
      </p:pic>
      <p:grpSp>
        <p:nvGrpSpPr>
          <p:cNvPr id="210" name="Group 378"/>
          <p:cNvGrpSpPr/>
          <p:nvPr/>
        </p:nvGrpSpPr>
        <p:grpSpPr>
          <a:xfrm>
            <a:off x="2454108" y="3239218"/>
            <a:ext cx="778346" cy="778344"/>
            <a:chOff x="5766640" y="5890856"/>
            <a:chExt cx="862760" cy="862758"/>
          </a:xfrm>
        </p:grpSpPr>
        <p:grpSp>
          <p:nvGrpSpPr>
            <p:cNvPr id="211" name="Group 372"/>
            <p:cNvGrpSpPr/>
            <p:nvPr/>
          </p:nvGrpSpPr>
          <p:grpSpPr>
            <a:xfrm>
              <a:off x="5766640" y="5890856"/>
              <a:ext cx="862760" cy="862758"/>
              <a:chOff x="2411413" y="2439988"/>
              <a:chExt cx="427038" cy="427038"/>
            </a:xfrm>
          </p:grpSpPr>
          <p:sp>
            <p:nvSpPr>
              <p:cNvPr id="213" name="Oval 12"/>
              <p:cNvSpPr>
                <a:spLocks noChangeArrowheads="1"/>
              </p:cNvSpPr>
              <p:nvPr/>
            </p:nvSpPr>
            <p:spPr bwMode="auto">
              <a:xfrm>
                <a:off x="2411413" y="2439988"/>
                <a:ext cx="427038" cy="427038"/>
              </a:xfrm>
              <a:prstGeom prst="ellipse">
                <a:avLst/>
              </a:prstGeom>
              <a:solidFill>
                <a:srgbClr val="FDC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214" name="Freeform 13"/>
              <p:cNvSpPr>
                <a:spLocks noEditPoints="1"/>
              </p:cNvSpPr>
              <p:nvPr/>
            </p:nvSpPr>
            <p:spPr bwMode="auto">
              <a:xfrm>
                <a:off x="2464595" y="2493170"/>
                <a:ext cx="320675" cy="320675"/>
              </a:xfrm>
              <a:custGeom>
                <a:avLst/>
                <a:gdLst/>
                <a:ahLst/>
                <a:cxnLst>
                  <a:cxn ang="0">
                    <a:pos x="21" y="42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42" y="21"/>
                  </a:cxn>
                  <a:cxn ang="0">
                    <a:pos x="21" y="42"/>
                  </a:cxn>
                  <a:cxn ang="0">
                    <a:pos x="21" y="5"/>
                  </a:cxn>
                  <a:cxn ang="0">
                    <a:pos x="5" y="21"/>
                  </a:cxn>
                  <a:cxn ang="0">
                    <a:pos x="21" y="37"/>
                  </a:cxn>
                  <a:cxn ang="0">
                    <a:pos x="37" y="21"/>
                  </a:cxn>
                  <a:cxn ang="0">
                    <a:pos x="21" y="5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cubicBezTo>
                      <a:pt x="9" y="42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2" y="9"/>
                      <a:pt x="42" y="21"/>
                    </a:cubicBezTo>
                    <a:cubicBezTo>
                      <a:pt x="42" y="33"/>
                      <a:pt x="33" y="42"/>
                      <a:pt x="21" y="42"/>
                    </a:cubicBezTo>
                    <a:moveTo>
                      <a:pt x="21" y="5"/>
                    </a:moveTo>
                    <a:cubicBezTo>
                      <a:pt x="12" y="5"/>
                      <a:pt x="5" y="12"/>
                      <a:pt x="5" y="21"/>
                    </a:cubicBezTo>
                    <a:cubicBezTo>
                      <a:pt x="5" y="30"/>
                      <a:pt x="12" y="37"/>
                      <a:pt x="21" y="37"/>
                    </a:cubicBezTo>
                    <a:cubicBezTo>
                      <a:pt x="30" y="37"/>
                      <a:pt x="37" y="30"/>
                      <a:pt x="37" y="21"/>
                    </a:cubicBezTo>
                    <a:cubicBezTo>
                      <a:pt x="37" y="12"/>
                      <a:pt x="30" y="5"/>
                      <a:pt x="2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 flipH="1">
              <a:off x="5893609" y="6077434"/>
              <a:ext cx="622255" cy="460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cs typeface="Arial" pitchFamily="34" charset="0"/>
                </a:rPr>
                <a:t>SDH/</a:t>
              </a:r>
            </a:p>
            <a:p>
              <a:pPr algn="ctr"/>
              <a:r>
                <a:rPr lang="en-US" sz="1050" b="1" dirty="0" smtClean="0">
                  <a:cs typeface="Arial" pitchFamily="34" charset="0"/>
                </a:rPr>
                <a:t>SONET</a:t>
              </a:r>
            </a:p>
          </p:txBody>
        </p:sp>
      </p:grpSp>
      <p:cxnSp>
        <p:nvCxnSpPr>
          <p:cNvPr id="215" name="Elbow Connector 214"/>
          <p:cNvCxnSpPr/>
          <p:nvPr/>
        </p:nvCxnSpPr>
        <p:spPr>
          <a:xfrm rot="10800000" flipH="1">
            <a:off x="6613031" y="1949795"/>
            <a:ext cx="914400" cy="365760"/>
          </a:xfrm>
          <a:prstGeom prst="bentConnector3">
            <a:avLst>
              <a:gd name="adj1" fmla="val 44658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6721108" y="2434558"/>
            <a:ext cx="843915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/>
          <p:cNvCxnSpPr/>
          <p:nvPr/>
        </p:nvCxnSpPr>
        <p:spPr>
          <a:xfrm rot="10800000" flipH="1" flipV="1">
            <a:off x="6613031" y="2547824"/>
            <a:ext cx="914400" cy="365760"/>
          </a:xfrm>
          <a:prstGeom prst="bentConnector3">
            <a:avLst>
              <a:gd name="adj1" fmla="val 45325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 flipH="1">
            <a:off x="7004820" y="2733877"/>
            <a:ext cx="55496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10 </a:t>
            </a:r>
            <a:r>
              <a:rPr lang="en-US" sz="1000" dirty="0" err="1" smtClean="0">
                <a:latin typeface="+mn-lt"/>
              </a:rPr>
              <a:t>GbE</a:t>
            </a:r>
            <a:endParaRPr lang="en-US" sz="1000" dirty="0" smtClean="0">
              <a:latin typeface="+mn-lt"/>
            </a:endParaRPr>
          </a:p>
        </p:txBody>
      </p:sp>
      <p:grpSp>
        <p:nvGrpSpPr>
          <p:cNvPr id="219" name="Group 29"/>
          <p:cNvGrpSpPr/>
          <p:nvPr/>
        </p:nvGrpSpPr>
        <p:grpSpPr>
          <a:xfrm flipH="1">
            <a:off x="7454140" y="2624482"/>
            <a:ext cx="871730" cy="367536"/>
            <a:chOff x="1271026" y="2780792"/>
            <a:chExt cx="871730" cy="367536"/>
          </a:xfrm>
        </p:grpSpPr>
        <p:pic>
          <p:nvPicPr>
            <p:cNvPr id="220" name="Picture 219" descr="RAD 1U_Wid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271026" y="2962400"/>
              <a:ext cx="871730" cy="185928"/>
            </a:xfrm>
            <a:prstGeom prst="rect">
              <a:avLst/>
            </a:prstGeom>
          </p:spPr>
        </p:pic>
        <p:sp>
          <p:nvSpPr>
            <p:cNvPr id="221" name="TextBox 220"/>
            <p:cNvSpPr txBox="1"/>
            <p:nvPr/>
          </p:nvSpPr>
          <p:spPr>
            <a:xfrm>
              <a:off x="1359681" y="2780792"/>
              <a:ext cx="694421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ETX-220A</a:t>
              </a:r>
            </a:p>
          </p:txBody>
        </p:sp>
      </p:grpSp>
      <p:grpSp>
        <p:nvGrpSpPr>
          <p:cNvPr id="222" name="Group 32"/>
          <p:cNvGrpSpPr/>
          <p:nvPr/>
        </p:nvGrpSpPr>
        <p:grpSpPr>
          <a:xfrm flipH="1">
            <a:off x="7385699" y="2150205"/>
            <a:ext cx="1008609" cy="367536"/>
            <a:chOff x="1202588" y="2780792"/>
            <a:chExt cx="1008609" cy="367536"/>
          </a:xfrm>
        </p:grpSpPr>
        <p:pic>
          <p:nvPicPr>
            <p:cNvPr id="223" name="Picture 222" descr="RAD 1U_Wid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271026" y="2962400"/>
              <a:ext cx="871730" cy="185928"/>
            </a:xfrm>
            <a:prstGeom prst="rect">
              <a:avLst/>
            </a:prstGeom>
          </p:spPr>
        </p:pic>
        <p:sp>
          <p:nvSpPr>
            <p:cNvPr id="224" name="TextBox 223"/>
            <p:cNvSpPr txBox="1"/>
            <p:nvPr/>
          </p:nvSpPr>
          <p:spPr>
            <a:xfrm>
              <a:off x="1202588" y="2780792"/>
              <a:ext cx="1008609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ETX-203AX/AM</a:t>
              </a:r>
            </a:p>
          </p:txBody>
        </p:sp>
      </p:grpSp>
      <p:sp>
        <p:nvSpPr>
          <p:cNvPr id="225" name="TextBox 224"/>
          <p:cNvSpPr txBox="1"/>
          <p:nvPr/>
        </p:nvSpPr>
        <p:spPr>
          <a:xfrm flipH="1">
            <a:off x="7084972" y="1759843"/>
            <a:ext cx="394659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err="1" smtClean="0">
                <a:latin typeface="+mn-lt"/>
              </a:rPr>
              <a:t>GbE</a:t>
            </a:r>
            <a:endParaRPr lang="en-US" sz="1000" dirty="0" smtClean="0">
              <a:latin typeface="+mn-lt"/>
            </a:endParaRPr>
          </a:p>
        </p:txBody>
      </p:sp>
      <p:sp>
        <p:nvSpPr>
          <p:cNvPr id="226" name="TextBox 225"/>
          <p:cNvSpPr txBox="1"/>
          <p:nvPr/>
        </p:nvSpPr>
        <p:spPr>
          <a:xfrm flipH="1">
            <a:off x="7084972" y="2248792"/>
            <a:ext cx="394660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err="1" smtClean="0">
                <a:latin typeface="+mn-lt"/>
              </a:rPr>
              <a:t>GbE</a:t>
            </a:r>
            <a:endParaRPr lang="en-US" sz="1000" dirty="0" smtClean="0">
              <a:latin typeface="+mn-lt"/>
            </a:endParaRPr>
          </a:p>
        </p:txBody>
      </p:sp>
      <p:grpSp>
        <p:nvGrpSpPr>
          <p:cNvPr id="227" name="Group 47"/>
          <p:cNvGrpSpPr/>
          <p:nvPr/>
        </p:nvGrpSpPr>
        <p:grpSpPr>
          <a:xfrm flipH="1">
            <a:off x="7454140" y="1656028"/>
            <a:ext cx="871730" cy="365085"/>
            <a:chOff x="1271026" y="2783243"/>
            <a:chExt cx="871730" cy="365085"/>
          </a:xfrm>
        </p:grpSpPr>
        <p:pic>
          <p:nvPicPr>
            <p:cNvPr id="228" name="Picture 227" descr="RAD 1U_Wid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1271026" y="2962400"/>
              <a:ext cx="871730" cy="185928"/>
            </a:xfrm>
            <a:prstGeom prst="rect">
              <a:avLst/>
            </a:prstGeom>
          </p:spPr>
        </p:pic>
        <p:sp>
          <p:nvSpPr>
            <p:cNvPr id="229" name="TextBox 228"/>
            <p:cNvSpPr txBox="1"/>
            <p:nvPr/>
          </p:nvSpPr>
          <p:spPr>
            <a:xfrm>
              <a:off x="1359683" y="2783243"/>
              <a:ext cx="694421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ETX-205A</a:t>
              </a:r>
            </a:p>
          </p:txBody>
        </p:sp>
      </p:grpSp>
      <p:grpSp>
        <p:nvGrpSpPr>
          <p:cNvPr id="230" name="Group 16"/>
          <p:cNvGrpSpPr/>
          <p:nvPr/>
        </p:nvGrpSpPr>
        <p:grpSpPr>
          <a:xfrm>
            <a:off x="5951398" y="1945881"/>
            <a:ext cx="859538" cy="761490"/>
            <a:chOff x="2743443" y="3425952"/>
            <a:chExt cx="859538" cy="761490"/>
          </a:xfrm>
        </p:grpSpPr>
        <p:pic>
          <p:nvPicPr>
            <p:cNvPr id="231" name="Picture 230" descr="RAD 3U_Modules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3443" y="3620513"/>
              <a:ext cx="859538" cy="566929"/>
            </a:xfrm>
            <a:prstGeom prst="rect">
              <a:avLst/>
            </a:prstGeom>
          </p:spPr>
        </p:pic>
        <p:sp>
          <p:nvSpPr>
            <p:cNvPr id="232" name="TextBox 231"/>
            <p:cNvSpPr txBox="1"/>
            <p:nvPr/>
          </p:nvSpPr>
          <p:spPr>
            <a:xfrm>
              <a:off x="2793140" y="3425952"/>
              <a:ext cx="760144" cy="223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ETX-5300A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3289412" y="1641946"/>
            <a:ext cx="2473119" cy="2135397"/>
            <a:chOff x="3289412" y="1641946"/>
            <a:chExt cx="2473119" cy="21353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3289412" y="2179804"/>
              <a:ext cx="2244502" cy="1486911"/>
              <a:chOff x="3044904" y="2316282"/>
              <a:chExt cx="2244502" cy="1486911"/>
            </a:xfrm>
          </p:grpSpPr>
          <p:pic>
            <p:nvPicPr>
              <p:cNvPr id="79" name="Picture 78" descr="49856logo%20RENFE.jpg"/>
              <p:cNvPicPr>
                <a:picLocks noChangeAspect="1"/>
              </p:cNvPicPr>
              <p:nvPr/>
            </p:nvPicPr>
            <p:blipFill>
              <a:blip r:embed="rId2" cstate="print"/>
              <a:srcRect t="20979" b="24679"/>
              <a:stretch>
                <a:fillRect/>
              </a:stretch>
            </p:blipFill>
            <p:spPr>
              <a:xfrm>
                <a:off x="3243930" y="3181266"/>
                <a:ext cx="635980" cy="244325"/>
              </a:xfrm>
              <a:prstGeom prst="roundRect">
                <a:avLst/>
              </a:prstGeom>
            </p:spPr>
          </p:pic>
          <p:pic>
            <p:nvPicPr>
              <p:cNvPr id="81" name="Picture 80" descr="rightcurvelogo.png"/>
              <p:cNvPicPr>
                <a:picLocks noChangeAspect="1"/>
              </p:cNvPicPr>
              <p:nvPr/>
            </p:nvPicPr>
            <p:blipFill>
              <a:blip r:embed="rId3" cstate="print"/>
              <a:srcRect l="39193" t="229" b="31745"/>
              <a:stretch>
                <a:fillRect/>
              </a:stretch>
            </p:blipFill>
            <p:spPr>
              <a:xfrm>
                <a:off x="3044904" y="3451595"/>
                <a:ext cx="1397782" cy="348930"/>
              </a:xfrm>
              <a:prstGeom prst="roundRect">
                <a:avLst/>
              </a:prstGeom>
            </p:spPr>
          </p:pic>
          <p:pic>
            <p:nvPicPr>
              <p:cNvPr id="70" name="Picture 13" descr="scnf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3497" t="-2379"/>
              <a:stretch>
                <a:fillRect/>
              </a:stretch>
            </p:blipFill>
            <p:spPr bwMode="auto">
              <a:xfrm>
                <a:off x="4741612" y="2571154"/>
                <a:ext cx="526742" cy="232929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5" descr="banalog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4455" y="2898957"/>
                <a:ext cx="835445" cy="187556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6" descr="boei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85156" y="3181235"/>
                <a:ext cx="492666" cy="273965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0" descr="nyc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17015" y="2339410"/>
                <a:ext cx="830181" cy="171807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21" descr="sitalogo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57688" y="3582713"/>
                <a:ext cx="731718" cy="22048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2" descr="iberialogo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86722" y="2620371"/>
                <a:ext cx="679587" cy="122828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24" descr="smrtlogo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49901" y="3221027"/>
                <a:ext cx="629907" cy="204564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76" descr="DB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942056" y="2316282"/>
                <a:ext cx="298712" cy="208550"/>
              </a:xfrm>
              <a:prstGeom prst="roundRect">
                <a:avLst/>
              </a:prstGeom>
            </p:spPr>
          </p:pic>
          <p:pic>
            <p:nvPicPr>
              <p:cNvPr id="78" name="Picture 77" descr="sbb_logo.gif"/>
              <p:cNvPicPr>
                <a:picLocks noChangeAspect="1"/>
              </p:cNvPicPr>
              <p:nvPr/>
            </p:nvPicPr>
            <p:blipFill>
              <a:blip r:embed="rId12" cstate="print"/>
              <a:srcRect l="53492" t="4390"/>
              <a:stretch>
                <a:fillRect/>
              </a:stretch>
            </p:blipFill>
            <p:spPr>
              <a:xfrm>
                <a:off x="4924006" y="2838735"/>
                <a:ext cx="300351" cy="232011"/>
              </a:xfrm>
              <a:prstGeom prst="roundRect">
                <a:avLst/>
              </a:prstGeom>
            </p:spPr>
          </p:pic>
          <p:pic>
            <p:nvPicPr>
              <p:cNvPr id="80" name="Picture 79" descr="Railtel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10938" y="2361062"/>
                <a:ext cx="460897" cy="768987"/>
              </a:xfrm>
              <a:prstGeom prst="roundRect">
                <a:avLst/>
              </a:prstGeom>
            </p:spPr>
          </p:pic>
        </p:grpSp>
        <p:grpSp>
          <p:nvGrpSpPr>
            <p:cNvPr id="184" name="Group 183"/>
            <p:cNvGrpSpPr/>
            <p:nvPr/>
          </p:nvGrpSpPr>
          <p:grpSpPr>
            <a:xfrm>
              <a:off x="3358836" y="1641946"/>
              <a:ext cx="2403695" cy="2135397"/>
              <a:chOff x="3358836" y="1641946"/>
              <a:chExt cx="2403695" cy="2135397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3358836" y="1641946"/>
                <a:ext cx="2403695" cy="450755"/>
              </a:xfrm>
              <a:prstGeom prst="roundRect">
                <a:avLst>
                  <a:gd name="adj" fmla="val 25705"/>
                </a:avLst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3372467" y="1651000"/>
                <a:ext cx="2377624" cy="2126343"/>
              </a:xfrm>
              <a:prstGeom prst="roundRect">
                <a:avLst/>
              </a:prstGeom>
              <a:noFill/>
              <a:ln w="28575">
                <a:solidFill>
                  <a:srgbClr val="F29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2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740775" y="1765546"/>
                <a:ext cx="1577300" cy="360145"/>
              </a:xfrm>
              <a:prstGeom prst="actionButtonBlank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78" tIns="44445" rIns="90478" bIns="44445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he-IL" sz="1600" b="1" dirty="0" smtClean="0">
                    <a:solidFill>
                      <a:schemeClr val="bg1"/>
                    </a:solidFill>
                  </a:rPr>
                  <a:t>Transportation</a:t>
                </a:r>
                <a:endParaRPr lang="en-US" altLang="he-IL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81" name="Picture 180" descr="icons-2no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454458" y="1694544"/>
                <a:ext cx="393322" cy="393322"/>
              </a:xfrm>
              <a:prstGeom prst="roundRect">
                <a:avLst/>
              </a:prstGeom>
            </p:spPr>
          </p:pic>
        </p:grpSp>
      </p:grpSp>
      <p:sp>
        <p:nvSpPr>
          <p:cNvPr id="107" name="Title 1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References: Worldwide Customer Base by Industry</a:t>
            </a:r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367889" y="4057231"/>
            <a:ext cx="2695453" cy="2416594"/>
            <a:chOff x="3367889" y="4057231"/>
            <a:chExt cx="2695453" cy="2416594"/>
          </a:xfrm>
        </p:grpSpPr>
        <p:grpSp>
          <p:nvGrpSpPr>
            <p:cNvPr id="185" name="Group 184"/>
            <p:cNvGrpSpPr/>
            <p:nvPr/>
          </p:nvGrpSpPr>
          <p:grpSpPr>
            <a:xfrm>
              <a:off x="3367889" y="4057231"/>
              <a:ext cx="2695453" cy="2416594"/>
              <a:chOff x="3367889" y="4057231"/>
              <a:chExt cx="2695453" cy="2416594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3367889" y="4057231"/>
                <a:ext cx="2401443" cy="450755"/>
              </a:xfrm>
              <a:prstGeom prst="roundRect">
                <a:avLst>
                  <a:gd name="adj" fmla="val 30726"/>
                </a:avLst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3441140" y="4539724"/>
                <a:ext cx="2225105" cy="1912329"/>
                <a:chOff x="3266644" y="4617811"/>
                <a:chExt cx="2225105" cy="1912329"/>
              </a:xfrm>
            </p:grpSpPr>
            <p:pic>
              <p:nvPicPr>
                <p:cNvPr id="66" name="Picture 65" descr="Smart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266644" y="5908744"/>
                  <a:ext cx="855128" cy="599623"/>
                </a:xfrm>
                <a:prstGeom prst="roundRect">
                  <a:avLst/>
                </a:prstGeom>
              </p:spPr>
            </p:pic>
            <p:pic>
              <p:nvPicPr>
                <p:cNvPr id="58" name="Picture 1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t="20531" b="15012"/>
                <a:stretch>
                  <a:fillRect/>
                </a:stretch>
              </p:blipFill>
              <p:spPr bwMode="auto">
                <a:xfrm>
                  <a:off x="4073487" y="6072284"/>
                  <a:ext cx="1342447" cy="457856"/>
                </a:xfrm>
                <a:prstGeom prst="round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6" descr="logo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398341" y="5769229"/>
                  <a:ext cx="608178" cy="219800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16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3404474" y="5324043"/>
                  <a:ext cx="327400" cy="328501"/>
                </a:xfrm>
                <a:prstGeom prst="round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6" descr="T-Mobile cell phones, cell phone plans, and cell phone accessories">
                  <a:hlinkClick r:id="rId1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 t="24685" b="28612"/>
                <a:stretch>
                  <a:fillRect/>
                </a:stretch>
              </p:blipFill>
              <p:spPr bwMode="auto">
                <a:xfrm>
                  <a:off x="3441552" y="4617811"/>
                  <a:ext cx="895276" cy="334499"/>
                </a:xfrm>
                <a:prstGeom prst="roundRect">
                  <a:avLst/>
                </a:prstGeom>
                <a:noFill/>
              </p:spPr>
            </p:pic>
            <p:pic>
              <p:nvPicPr>
                <p:cNvPr id="63" name="Picture 62" descr="virgin-mobile-logo-01.jpg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4127200" y="5695568"/>
                  <a:ext cx="611124" cy="323094"/>
                </a:xfrm>
                <a:prstGeom prst="roundRect">
                  <a:avLst/>
                </a:prstGeom>
              </p:spPr>
            </p:pic>
            <p:pic>
              <p:nvPicPr>
                <p:cNvPr id="65" name="Picture 64" descr="logo-sfr.jpg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4961963" y="4997478"/>
                  <a:ext cx="517868" cy="397341"/>
                </a:xfrm>
                <a:prstGeom prst="roundRect">
                  <a:avLst/>
                </a:prstGeom>
              </p:spPr>
            </p:pic>
            <p:pic>
              <p:nvPicPr>
                <p:cNvPr id="67" name="Picture 66" descr="softbank.gif"/>
                <p:cNvPicPr>
                  <a:picLocks noChangeAspect="1"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4816819" y="5455519"/>
                  <a:ext cx="674930" cy="587939"/>
                </a:xfrm>
                <a:prstGeom prst="roundRect">
                  <a:avLst/>
                </a:prstGeom>
              </p:spPr>
            </p:pic>
            <p:pic>
              <p:nvPicPr>
                <p:cNvPr id="68" name="Picture 67" descr="tele2.jpg"/>
                <p:cNvPicPr>
                  <a:picLocks noChangeAspect="1"/>
                </p:cNvPicPr>
                <p:nvPr/>
              </p:nvPicPr>
              <p:blipFill>
                <a:blip r:embed="rId24" cstate="print"/>
                <a:srcRect l="28667" t="35079" r="27333" b="31270"/>
                <a:stretch>
                  <a:fillRect/>
                </a:stretch>
              </p:blipFill>
              <p:spPr>
                <a:xfrm>
                  <a:off x="4209997" y="5024288"/>
                  <a:ext cx="741545" cy="340276"/>
                </a:xfrm>
                <a:prstGeom prst="roundRect">
                  <a:avLst/>
                </a:prstGeom>
              </p:spPr>
            </p:pic>
            <p:pic>
              <p:nvPicPr>
                <p:cNvPr id="59" name="Picture 14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3886253" y="5409304"/>
                  <a:ext cx="956432" cy="213919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2" name="Rectangle 2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773433" y="4249673"/>
                <a:ext cx="2289909" cy="350235"/>
              </a:xfrm>
              <a:prstGeom prst="actionButtonBlank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78" tIns="44445" rIns="90478" bIns="44445"/>
              <a:lstStyle/>
              <a:p>
                <a:pPr eaLnBrk="0" hangingPunct="0">
                  <a:lnSpc>
                    <a:spcPts val="1600"/>
                  </a:lnSpc>
                  <a:spcBef>
                    <a:spcPct val="20000"/>
                  </a:spcBef>
                </a:pPr>
                <a:r>
                  <a:rPr lang="en-US" altLang="he-IL" sz="1600" b="1" dirty="0" smtClean="0">
                    <a:solidFill>
                      <a:schemeClr val="bg1"/>
                    </a:solidFill>
                  </a:rPr>
                  <a:t>Mobile Operators</a:t>
                </a:r>
                <a:endParaRPr lang="en-US" altLang="he-IL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9" name="Picture 178" descr="icons-9no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3462342" y="4087910"/>
                <a:ext cx="393322" cy="393322"/>
              </a:xfrm>
              <a:prstGeom prst="roundRect">
                <a:avLst/>
              </a:prstGeom>
            </p:spPr>
          </p:pic>
          <p:sp>
            <p:nvSpPr>
              <p:cNvPr id="166" name="Rounded Rectangle 165"/>
              <p:cNvSpPr/>
              <p:nvPr/>
            </p:nvSpPr>
            <p:spPr>
              <a:xfrm>
                <a:off x="3386140" y="4075339"/>
                <a:ext cx="2377624" cy="2398486"/>
              </a:xfrm>
              <a:prstGeom prst="roundRect">
                <a:avLst/>
              </a:prstGeom>
              <a:noFill/>
              <a:ln w="28575">
                <a:solidFill>
                  <a:srgbClr val="F29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Picture 119" descr="untitled.bmp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440350" y="4834645"/>
              <a:ext cx="856034" cy="39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3" descr="D:\Bob's data\Archive\logos\TeliaSonera 2012 b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591254" y="4536232"/>
              <a:ext cx="1109156" cy="317870"/>
            </a:xfrm>
            <a:prstGeom prst="rect">
              <a:avLst/>
            </a:prstGeom>
            <a:noFill/>
          </p:spPr>
        </p:pic>
      </p:grpSp>
      <p:grpSp>
        <p:nvGrpSpPr>
          <p:cNvPr id="109" name="Group 108"/>
          <p:cNvGrpSpPr/>
          <p:nvPr/>
        </p:nvGrpSpPr>
        <p:grpSpPr>
          <a:xfrm>
            <a:off x="734132" y="1637419"/>
            <a:ext cx="2402894" cy="4836406"/>
            <a:chOff x="734132" y="1637419"/>
            <a:chExt cx="2402894" cy="4836406"/>
          </a:xfrm>
        </p:grpSpPr>
        <p:grpSp>
          <p:nvGrpSpPr>
            <p:cNvPr id="183" name="Group 182"/>
            <p:cNvGrpSpPr/>
            <p:nvPr/>
          </p:nvGrpSpPr>
          <p:grpSpPr>
            <a:xfrm>
              <a:off x="734132" y="1637419"/>
              <a:ext cx="2402894" cy="4836406"/>
              <a:chOff x="734131" y="1637419"/>
              <a:chExt cx="2402894" cy="4836406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790131" y="2188975"/>
                <a:ext cx="2283013" cy="4172913"/>
                <a:chOff x="790131" y="2188975"/>
                <a:chExt cx="2283013" cy="4172913"/>
              </a:xfrm>
            </p:grpSpPr>
            <p:pic>
              <p:nvPicPr>
                <p:cNvPr id="52" name="Picture 51" descr="singtel_b.jpg"/>
                <p:cNvPicPr>
                  <a:picLocks noChangeAspect="1"/>
                </p:cNvPicPr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969249" y="3542680"/>
                  <a:ext cx="752545" cy="504025"/>
                </a:xfrm>
                <a:prstGeom prst="roundRect">
                  <a:avLst/>
                </a:prstGeom>
              </p:spPr>
            </p:pic>
            <p:pic>
              <p:nvPicPr>
                <p:cNvPr id="31" name="Picture 23" descr="attlogo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917928" y="2251137"/>
                  <a:ext cx="706827" cy="341486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24" descr="bt_logo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820863" y="2691389"/>
                  <a:ext cx="771080" cy="350281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25" descr="bezeqlogo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836519" y="5138525"/>
                  <a:ext cx="1032598" cy="386787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26" descr="deutchelogo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1905602" y="3603171"/>
                  <a:ext cx="1141691" cy="355232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29" descr="kddilogo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2062263" y="4357991"/>
                  <a:ext cx="904672" cy="359924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32" descr="logo_ntt_e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906850" y="4072255"/>
                  <a:ext cx="942919" cy="333438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3" descr="sprintlogo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790131" y="5596556"/>
                  <a:ext cx="877188" cy="244960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6" descr="telmexlogo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2511312" y="2705979"/>
                  <a:ext cx="561832" cy="288496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40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 t="4233" b="5292"/>
                <a:stretch>
                  <a:fillRect/>
                </a:stretch>
              </p:blipFill>
              <p:spPr bwMode="auto">
                <a:xfrm>
                  <a:off x="1536966" y="6032733"/>
                  <a:ext cx="1372348" cy="329155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46" descr="yesoptus_Logo.gif"/>
                <p:cNvPicPr>
                  <a:picLocks noChangeAspect="1"/>
                </p:cNvPicPr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2394634" y="2188975"/>
                  <a:ext cx="638711" cy="369956"/>
                </a:xfrm>
                <a:prstGeom prst="roundRect">
                  <a:avLst/>
                </a:prstGeom>
              </p:spPr>
            </p:pic>
            <p:pic>
              <p:nvPicPr>
                <p:cNvPr id="48" name="Picture 47" descr="vtn.gif"/>
                <p:cNvPicPr>
                  <a:picLocks noChangeAspect="1"/>
                </p:cNvPicPr>
                <p:nvPr/>
              </p:nvPicPr>
              <p:blipFill>
                <a:blip r:embed="rId40" cstate="print"/>
                <a:srcRect l="2018" t="6254" r="2900" b="8003"/>
                <a:stretch>
                  <a:fillRect/>
                </a:stretch>
              </p:blipFill>
              <p:spPr>
                <a:xfrm>
                  <a:off x="1812964" y="5552744"/>
                  <a:ext cx="550947" cy="414026"/>
                </a:xfrm>
                <a:prstGeom prst="roundRect">
                  <a:avLst/>
                </a:prstGeom>
              </p:spPr>
            </p:pic>
            <p:pic>
              <p:nvPicPr>
                <p:cNvPr id="49" name="Picture 48" descr="Verizon-logo.gif"/>
                <p:cNvPicPr>
                  <a:picLocks noChangeAspect="1"/>
                </p:cNvPicPr>
                <p:nvPr/>
              </p:nvPicPr>
              <p:blipFill>
                <a:blip r:embed="rId41" cstate="print"/>
                <a:stretch>
                  <a:fillRect/>
                </a:stretch>
              </p:blipFill>
              <p:spPr>
                <a:xfrm>
                  <a:off x="1699267" y="2628568"/>
                  <a:ext cx="689030" cy="403746"/>
                </a:xfrm>
                <a:prstGeom prst="roundRect">
                  <a:avLst/>
                </a:prstGeom>
              </p:spPr>
            </p:pic>
            <p:pic>
              <p:nvPicPr>
                <p:cNvPr id="50" name="Picture 49" descr="telus_logo.jpg"/>
                <p:cNvPicPr>
                  <a:picLocks noChangeAspect="1"/>
                </p:cNvPicPr>
                <p:nvPr/>
              </p:nvPicPr>
              <p:blipFill>
                <a:blip r:embed="rId42" cstate="print"/>
                <a:stretch>
                  <a:fillRect/>
                </a:stretch>
              </p:blipFill>
              <p:spPr>
                <a:xfrm>
                  <a:off x="867938" y="4480821"/>
                  <a:ext cx="1147767" cy="310268"/>
                </a:xfrm>
                <a:prstGeom prst="roundRect">
                  <a:avLst/>
                </a:prstGeom>
              </p:spPr>
            </p:pic>
            <p:pic>
              <p:nvPicPr>
                <p:cNvPr id="51" name="Picture 50" descr="softbank.gif"/>
                <p:cNvPicPr>
                  <a:picLocks noChangeAspect="1"/>
                </p:cNvPicPr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2364107" y="5376672"/>
                  <a:ext cx="669806" cy="583475"/>
                </a:xfrm>
                <a:prstGeom prst="roundRect">
                  <a:avLst/>
                </a:prstGeom>
              </p:spPr>
            </p:pic>
            <p:pic>
              <p:nvPicPr>
                <p:cNvPr id="54" name="Picture 53" descr="CenturyLink.jpg"/>
                <p:cNvPicPr>
                  <a:picLocks noChangeAspect="1"/>
                </p:cNvPicPr>
                <p:nvPr/>
              </p:nvPicPr>
              <p:blipFill>
                <a:blip r:embed="rId43" cstate="print"/>
                <a:stretch>
                  <a:fillRect/>
                </a:stretch>
              </p:blipFill>
              <p:spPr>
                <a:xfrm>
                  <a:off x="1963495" y="4766046"/>
                  <a:ext cx="953534" cy="539498"/>
                </a:xfrm>
                <a:prstGeom prst="round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734131" y="1637419"/>
                <a:ext cx="2402894" cy="4836406"/>
                <a:chOff x="734131" y="1637419"/>
                <a:chExt cx="2402894" cy="4836406"/>
              </a:xfrm>
            </p:grpSpPr>
            <p:sp>
              <p:nvSpPr>
                <p:cNvPr id="146" name="Rounded Rectangle 145"/>
                <p:cNvSpPr/>
                <p:nvPr/>
              </p:nvSpPr>
              <p:spPr>
                <a:xfrm>
                  <a:off x="734131" y="1637419"/>
                  <a:ext cx="2402894" cy="450755"/>
                </a:xfrm>
                <a:prstGeom prst="roundRect">
                  <a:avLst>
                    <a:gd name="adj" fmla="val 26709"/>
                  </a:avLst>
                </a:prstGeom>
                <a:solidFill>
                  <a:srgbClr val="F294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747713" y="1651000"/>
                  <a:ext cx="2377624" cy="4822825"/>
                </a:xfrm>
                <a:prstGeom prst="roundRect">
                  <a:avLst/>
                </a:prstGeom>
                <a:noFill/>
                <a:ln w="28575">
                  <a:solidFill>
                    <a:srgbClr val="F29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Rectangle 4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196067" y="1683658"/>
                <a:ext cx="1623657" cy="449947"/>
              </a:xfrm>
              <a:prstGeom prst="actionButtonBlank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algn="l" eaLnBrk="0" hangingPunct="0">
                  <a:lnSpc>
                    <a:spcPts val="1600"/>
                  </a:lnSpc>
                  <a:spcBef>
                    <a:spcPct val="20000"/>
                  </a:spcBef>
                </a:pPr>
                <a:r>
                  <a:rPr lang="en-US" altLang="he-IL" sz="1600" b="1" dirty="0" smtClean="0">
                    <a:solidFill>
                      <a:schemeClr val="bg1"/>
                    </a:solidFill>
                  </a:rPr>
                  <a:t>Carriers &amp;</a:t>
                </a:r>
                <a:br>
                  <a:rPr lang="en-US" altLang="he-IL" sz="1600" b="1" dirty="0" smtClean="0">
                    <a:solidFill>
                      <a:schemeClr val="bg1"/>
                    </a:solidFill>
                  </a:rPr>
                </a:br>
                <a:r>
                  <a:rPr lang="en-US" altLang="he-IL" sz="1600" b="1" dirty="0" smtClean="0">
                    <a:solidFill>
                      <a:schemeClr val="bg1"/>
                    </a:solidFill>
                  </a:rPr>
                  <a:t>Service Providers</a:t>
                </a:r>
              </a:p>
            </p:txBody>
          </p:sp>
          <p:pic>
            <p:nvPicPr>
              <p:cNvPr id="178" name="Picture 177" descr="icons-8no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845688" y="1683659"/>
                <a:ext cx="393322" cy="393322"/>
              </a:xfrm>
              <a:prstGeom prst="roundRect">
                <a:avLst/>
              </a:prstGeom>
            </p:spPr>
          </p:pic>
        </p:grpSp>
        <p:pic>
          <p:nvPicPr>
            <p:cNvPr id="117" name="Picture 116" descr="untitled.bmp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2023353" y="3061173"/>
              <a:ext cx="1001950" cy="50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 descr="D:\Bob's data\Archive\logos\orange.bmp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021403" y="5942790"/>
              <a:ext cx="381000" cy="381000"/>
            </a:xfrm>
            <a:prstGeom prst="rect">
              <a:avLst/>
            </a:prstGeom>
            <a:noFill/>
          </p:spPr>
        </p:pic>
        <p:pic>
          <p:nvPicPr>
            <p:cNvPr id="19461" name="Picture 5" descr="D:\Bob's data\Archive\logos\Telstra.png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520757" y="4836809"/>
              <a:ext cx="304800" cy="355600"/>
            </a:xfrm>
            <a:prstGeom prst="rect">
              <a:avLst/>
            </a:prstGeom>
            <a:noFill/>
          </p:spPr>
        </p:pic>
        <p:pic>
          <p:nvPicPr>
            <p:cNvPr id="121" name="Picture 3" descr="D:\Bob's data\Archive\logos\Embratel 2012.bmp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2023354" y="3931929"/>
              <a:ext cx="1011676" cy="435786"/>
            </a:xfrm>
            <a:prstGeom prst="rect">
              <a:avLst/>
            </a:prstGeom>
            <a:noFill/>
          </p:spPr>
        </p:pic>
        <p:pic>
          <p:nvPicPr>
            <p:cNvPr id="19460" name="Picture 4" descr="D:\Bob's data\Archive\logos\Telefonica logo.bmp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879545" y="3104814"/>
              <a:ext cx="1163265" cy="397144"/>
            </a:xfrm>
            <a:prstGeom prst="rect">
              <a:avLst/>
            </a:prstGeom>
            <a:noFill/>
          </p:spPr>
        </p:pic>
        <p:pic>
          <p:nvPicPr>
            <p:cNvPr id="4" name="Picture 5" descr="D:\Bob's data\Archive\logos\Bell canada logo.bmp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711463" y="2247089"/>
              <a:ext cx="555084" cy="321013"/>
            </a:xfrm>
            <a:prstGeom prst="rect">
              <a:avLst/>
            </a:prstGeom>
            <a:noFill/>
          </p:spPr>
        </p:pic>
      </p:grpSp>
      <p:grpSp>
        <p:nvGrpSpPr>
          <p:cNvPr id="114" name="Group 113"/>
          <p:cNvGrpSpPr/>
          <p:nvPr/>
        </p:nvGrpSpPr>
        <p:grpSpPr>
          <a:xfrm>
            <a:off x="6029609" y="1641946"/>
            <a:ext cx="2041556" cy="2135397"/>
            <a:chOff x="6029609" y="1641946"/>
            <a:chExt cx="2041556" cy="2135397"/>
          </a:xfrm>
        </p:grpSpPr>
        <p:grpSp>
          <p:nvGrpSpPr>
            <p:cNvPr id="186" name="Group 185"/>
            <p:cNvGrpSpPr/>
            <p:nvPr/>
          </p:nvGrpSpPr>
          <p:grpSpPr>
            <a:xfrm>
              <a:off x="6029609" y="1641946"/>
              <a:ext cx="2041556" cy="2135397"/>
              <a:chOff x="6029609" y="1641946"/>
              <a:chExt cx="2041556" cy="2135397"/>
            </a:xfrm>
          </p:grpSpPr>
          <p:sp>
            <p:nvSpPr>
              <p:cNvPr id="167" name="Rounded Rectangle 166"/>
              <p:cNvSpPr/>
              <p:nvPr/>
            </p:nvSpPr>
            <p:spPr>
              <a:xfrm>
                <a:off x="6029609" y="1641946"/>
                <a:ext cx="2041556" cy="450755"/>
              </a:xfrm>
              <a:prstGeom prst="roundRect">
                <a:avLst>
                  <a:gd name="adj" fmla="val 31731"/>
                </a:avLst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6042251" y="1651000"/>
                <a:ext cx="2013177" cy="2126343"/>
              </a:xfrm>
              <a:prstGeom prst="roundRect">
                <a:avLst/>
              </a:prstGeom>
              <a:noFill/>
              <a:ln w="28575">
                <a:solidFill>
                  <a:srgbClr val="F29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22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6442415" y="1759243"/>
                <a:ext cx="1331641" cy="366448"/>
              </a:xfrm>
              <a:prstGeom prst="actionButtonBlank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78" tIns="44445" rIns="90478" bIns="44445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he-IL" sz="1600" b="1" dirty="0" smtClean="0">
                    <a:solidFill>
                      <a:schemeClr val="bg1"/>
                    </a:solidFill>
                  </a:rPr>
                  <a:t>Utilities</a:t>
                </a:r>
                <a:endParaRPr lang="en-US" altLang="he-IL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5" name="Picture 6" descr="hklogo"/>
              <p:cNvPicPr>
                <a:picLocks noChangeAspect="1"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7493888" y="2510706"/>
                <a:ext cx="388050" cy="413458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7" descr="hydrologo"/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6219157" y="3049496"/>
                <a:ext cx="791242" cy="31419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23" descr="alstomlogo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6272050" y="3424975"/>
                <a:ext cx="873900" cy="222376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96" descr="rosneft.gif"/>
              <p:cNvPicPr>
                <a:picLocks noChangeAspect="1"/>
              </p:cNvPicPr>
              <p:nvPr/>
            </p:nvPicPr>
            <p:blipFill>
              <a:blip r:embed="rId54" cstate="print"/>
              <a:srcRect l="2857" t="40280" r="3429" b="5787"/>
              <a:stretch>
                <a:fillRect/>
              </a:stretch>
            </p:blipFill>
            <p:spPr>
              <a:xfrm>
                <a:off x="6193675" y="2569856"/>
                <a:ext cx="1103560" cy="423928"/>
              </a:xfrm>
              <a:prstGeom prst="roundRect">
                <a:avLst/>
              </a:prstGeom>
            </p:spPr>
          </p:pic>
          <p:pic>
            <p:nvPicPr>
              <p:cNvPr id="98" name="Picture 97" descr="novosibirskenergo_logo.gif"/>
              <p:cNvPicPr>
                <a:picLocks noChangeAspect="1"/>
              </p:cNvPicPr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6190891" y="2111418"/>
                <a:ext cx="545829" cy="535814"/>
              </a:xfrm>
              <a:prstGeom prst="roundRect">
                <a:avLst/>
              </a:prstGeom>
            </p:spPr>
          </p:pic>
          <p:pic>
            <p:nvPicPr>
              <p:cNvPr id="99" name="Picture 98" descr="China-Light-and-Power-acquires-wind-farm-portfolio-of-Roaring-40s-joint-venture_295x220.jpg"/>
              <p:cNvPicPr>
                <a:picLocks noChangeAspect="1"/>
              </p:cNvPicPr>
              <p:nvPr/>
            </p:nvPicPr>
            <p:blipFill>
              <a:blip r:embed="rId56" cstate="print"/>
              <a:srcRect l="15196" r="17290" b="66104"/>
              <a:stretch>
                <a:fillRect/>
              </a:stretch>
            </p:blipFill>
            <p:spPr>
              <a:xfrm>
                <a:off x="6791150" y="2163717"/>
                <a:ext cx="1047307" cy="392127"/>
              </a:xfrm>
              <a:prstGeom prst="roundRect">
                <a:avLst/>
              </a:prstGeom>
            </p:spPr>
          </p:pic>
          <p:pic>
            <p:nvPicPr>
              <p:cNvPr id="180" name="Picture 179" descr="icons-1no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6102088" y="1672773"/>
                <a:ext cx="393322" cy="393322"/>
              </a:xfrm>
              <a:prstGeom prst="roundRect">
                <a:avLst/>
              </a:prstGeom>
            </p:spPr>
          </p:pic>
        </p:grpSp>
        <p:pic>
          <p:nvPicPr>
            <p:cNvPr id="5" name="Picture 6" descr="D:\Bob's data\Archive\logos\logo-caltex.bmp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7058836" y="3020135"/>
              <a:ext cx="869207" cy="287269"/>
            </a:xfrm>
            <a:prstGeom prst="rect">
              <a:avLst/>
            </a:prstGeom>
            <a:noFill/>
          </p:spPr>
        </p:pic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7223124" y="3281599"/>
              <a:ext cx="753556" cy="385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4" name="Group 123"/>
          <p:cNvGrpSpPr/>
          <p:nvPr/>
        </p:nvGrpSpPr>
        <p:grpSpPr>
          <a:xfrm>
            <a:off x="6029380" y="4057231"/>
            <a:ext cx="2047035" cy="2416594"/>
            <a:chOff x="6029380" y="4057231"/>
            <a:chExt cx="2047035" cy="2416594"/>
          </a:xfrm>
        </p:grpSpPr>
        <p:grpSp>
          <p:nvGrpSpPr>
            <p:cNvPr id="187" name="Group 186"/>
            <p:cNvGrpSpPr/>
            <p:nvPr/>
          </p:nvGrpSpPr>
          <p:grpSpPr>
            <a:xfrm>
              <a:off x="6029380" y="4057231"/>
              <a:ext cx="2047035" cy="2416594"/>
              <a:chOff x="6029380" y="4057231"/>
              <a:chExt cx="2047035" cy="2416594"/>
            </a:xfrm>
          </p:grpSpPr>
          <p:pic>
            <p:nvPicPr>
              <p:cNvPr id="84" name="Picture 221" descr="Official NASA Vector Logo">
                <a:hlinkClick r:id="rId60"/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7064757" y="5589013"/>
                <a:ext cx="311177" cy="273563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102" descr="raiffeisen_mit_gk_rgb.jpg"/>
              <p:cNvPicPr>
                <a:picLocks noChangeAspect="1"/>
              </p:cNvPicPr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6181821" y="5007429"/>
                <a:ext cx="705998" cy="148771"/>
              </a:xfrm>
              <a:prstGeom prst="roundRect">
                <a:avLst/>
              </a:prstGeom>
            </p:spPr>
          </p:pic>
          <p:pic>
            <p:nvPicPr>
              <p:cNvPr id="104" name="Picture 103" descr="logo%20rabobank.jpg"/>
              <p:cNvPicPr>
                <a:picLocks noChangeAspect="1"/>
              </p:cNvPicPr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7515225" y="4892091"/>
                <a:ext cx="417201" cy="413097"/>
              </a:xfrm>
              <a:prstGeom prst="roundRect">
                <a:avLst/>
              </a:prstGeom>
            </p:spPr>
          </p:pic>
          <p:pic>
            <p:nvPicPr>
              <p:cNvPr id="105" name="Picture 104" descr="022_merrilllynch.jpg"/>
              <p:cNvPicPr>
                <a:picLocks noChangeAspect="1"/>
              </p:cNvPicPr>
              <p:nvPr/>
            </p:nvPicPr>
            <p:blipFill>
              <a:blip r:embed="rId64" cstate="print"/>
              <a:srcRect t="31017" b="31376"/>
              <a:stretch>
                <a:fillRect/>
              </a:stretch>
            </p:blipFill>
            <p:spPr>
              <a:xfrm>
                <a:off x="6189311" y="4662786"/>
                <a:ext cx="573454" cy="215660"/>
              </a:xfrm>
              <a:prstGeom prst="roundRect">
                <a:avLst/>
              </a:prstGeom>
            </p:spPr>
          </p:pic>
          <p:pic>
            <p:nvPicPr>
              <p:cNvPr id="106" name="Picture 105" descr="lloyds_agency_logo.gif"/>
              <p:cNvPicPr>
                <a:picLocks noChangeAspect="1"/>
              </p:cNvPicPr>
              <p:nvPr/>
            </p:nvPicPr>
            <p:blipFill>
              <a:blip r:embed="rId65" cstate="print"/>
              <a:srcRect r="36775" b="6936"/>
              <a:stretch>
                <a:fillRect/>
              </a:stretch>
            </p:blipFill>
            <p:spPr>
              <a:xfrm>
                <a:off x="6967868" y="5007070"/>
                <a:ext cx="503813" cy="176885"/>
              </a:xfrm>
              <a:prstGeom prst="roundRect">
                <a:avLst/>
              </a:prstGeom>
            </p:spPr>
          </p:pic>
          <p:pic>
            <p:nvPicPr>
              <p:cNvPr id="108" name="Picture 107" descr="jp.jpg"/>
              <p:cNvPicPr>
                <a:picLocks noChangeAspect="1"/>
              </p:cNvPicPr>
              <p:nvPr/>
            </p:nvPicPr>
            <p:blipFill>
              <a:blip r:embed="rId66" cstate="print"/>
              <a:srcRect t="28296" b="25625"/>
              <a:stretch>
                <a:fillRect/>
              </a:stretch>
            </p:blipFill>
            <p:spPr>
              <a:xfrm>
                <a:off x="6111682" y="5849940"/>
                <a:ext cx="977189" cy="369010"/>
              </a:xfrm>
              <a:prstGeom prst="roundRect">
                <a:avLst/>
              </a:prstGeom>
            </p:spPr>
          </p:pic>
          <p:pic>
            <p:nvPicPr>
              <p:cNvPr id="110" name="Picture 109" descr="logolcl_jpg.jpg"/>
              <p:cNvPicPr>
                <a:picLocks noChangeAspect="1"/>
              </p:cNvPicPr>
              <p:nvPr/>
            </p:nvPicPr>
            <p:blipFill>
              <a:blip r:embed="rId67" cstate="print"/>
              <a:stretch>
                <a:fillRect/>
              </a:stretch>
            </p:blipFill>
            <p:spPr>
              <a:xfrm>
                <a:off x="6877455" y="4628971"/>
                <a:ext cx="480712" cy="266793"/>
              </a:xfrm>
              <a:prstGeom prst="roundRect">
                <a:avLst/>
              </a:prstGeom>
            </p:spPr>
          </p:pic>
          <p:pic>
            <p:nvPicPr>
              <p:cNvPr id="115" name="Picture 114" descr="nato-logo1.png"/>
              <p:cNvPicPr>
                <a:picLocks noChangeAspect="1"/>
              </p:cNvPicPr>
              <p:nvPr/>
            </p:nvPicPr>
            <p:blipFill>
              <a:blip r:embed="rId68" cstate="print"/>
              <a:stretch>
                <a:fillRect/>
              </a:stretch>
            </p:blipFill>
            <p:spPr>
              <a:xfrm>
                <a:off x="6356982" y="6148399"/>
                <a:ext cx="290799" cy="229467"/>
              </a:xfrm>
              <a:prstGeom prst="roundRect">
                <a:avLst/>
              </a:prstGeom>
            </p:spPr>
          </p:pic>
          <p:pic>
            <p:nvPicPr>
              <p:cNvPr id="116" name="Picture 115" descr="MINDEF_crest.jpg"/>
              <p:cNvPicPr>
                <a:picLocks noChangeAspect="1"/>
              </p:cNvPicPr>
              <p:nvPr/>
            </p:nvPicPr>
            <p:blipFill>
              <a:blip r:embed="rId69" cstate="print"/>
              <a:stretch>
                <a:fillRect/>
              </a:stretch>
            </p:blipFill>
            <p:spPr>
              <a:xfrm>
                <a:off x="7440248" y="5559353"/>
                <a:ext cx="309631" cy="309631"/>
              </a:xfrm>
              <a:prstGeom prst="roundRect">
                <a:avLst/>
              </a:prstGeom>
            </p:spPr>
          </p:pic>
          <p:pic>
            <p:nvPicPr>
              <p:cNvPr id="118" name="Picture 117" descr="logo-guard.gif"/>
              <p:cNvPicPr>
                <a:picLocks noChangeAspect="1"/>
              </p:cNvPicPr>
              <p:nvPr/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7709275" y="5467433"/>
                <a:ext cx="367140" cy="367140"/>
              </a:xfrm>
              <a:prstGeom prst="roundRect">
                <a:avLst/>
              </a:prstGeom>
            </p:spPr>
          </p:pic>
          <p:pic>
            <p:nvPicPr>
              <p:cNvPr id="119" name="Picture 118" descr="IDF-logo-140x150.gif"/>
              <p:cNvPicPr>
                <a:picLocks noChangeAspect="1"/>
              </p:cNvPicPr>
              <p:nvPr/>
            </p:nvPicPr>
            <p:blipFill>
              <a:blip r:embed="rId71" cstate="print"/>
              <a:srcRect l="3350" t="5524" r="7160" b="7841"/>
              <a:stretch>
                <a:fillRect/>
              </a:stretch>
            </p:blipFill>
            <p:spPr>
              <a:xfrm>
                <a:off x="7039179" y="5205682"/>
                <a:ext cx="343953" cy="356765"/>
              </a:xfrm>
              <a:prstGeom prst="roundRect">
                <a:avLst/>
              </a:prstGeom>
            </p:spPr>
          </p:pic>
          <p:sp>
            <p:nvSpPr>
              <p:cNvPr id="176" name="Rounded Rectangle 175"/>
              <p:cNvSpPr/>
              <p:nvPr/>
            </p:nvSpPr>
            <p:spPr>
              <a:xfrm>
                <a:off x="6033197" y="4057231"/>
                <a:ext cx="2042494" cy="450755"/>
              </a:xfrm>
              <a:prstGeom prst="roundRect">
                <a:avLst>
                  <a:gd name="adj" fmla="val 27714"/>
                </a:avLst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6042251" y="4075339"/>
                <a:ext cx="2013177" cy="2398486"/>
              </a:xfrm>
              <a:prstGeom prst="roundRect">
                <a:avLst/>
              </a:prstGeom>
              <a:noFill/>
              <a:ln w="28575">
                <a:solidFill>
                  <a:srgbClr val="F29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 Box 25">
                <a:hlinkClick r:id="" action="ppaction://noaction" highlightClick="1"/>
              </p:cNvPr>
              <p:cNvSpPr txBox="1">
                <a:spLocks noChangeArrowheads="1"/>
              </p:cNvSpPr>
              <p:nvPr/>
            </p:nvSpPr>
            <p:spPr bwMode="auto">
              <a:xfrm>
                <a:off x="6348507" y="4064045"/>
                <a:ext cx="1726110" cy="457305"/>
              </a:xfrm>
              <a:prstGeom prst="actionButtonBlank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1400"/>
                  </a:lnSpc>
                  <a:spcBef>
                    <a:spcPct val="5000"/>
                  </a:spcBef>
                </a:pPr>
                <a:r>
                  <a:rPr lang="en-US" altLang="he-IL" sz="1500" b="1" dirty="0" smtClean="0">
                    <a:solidFill>
                      <a:schemeClr val="bg1"/>
                    </a:solidFill>
                  </a:rPr>
                  <a:t>Government, </a:t>
                </a:r>
                <a:br>
                  <a:rPr lang="en-US" altLang="he-IL" sz="1500" b="1" dirty="0" smtClean="0">
                    <a:solidFill>
                      <a:schemeClr val="bg1"/>
                    </a:solidFill>
                  </a:rPr>
                </a:br>
                <a:r>
                  <a:rPr lang="en-US" altLang="he-IL" sz="1500" b="1" dirty="0" smtClean="0">
                    <a:solidFill>
                      <a:schemeClr val="bg1"/>
                    </a:solidFill>
                  </a:rPr>
                  <a:t>Military &amp; Financial </a:t>
                </a:r>
              </a:p>
            </p:txBody>
          </p:sp>
          <p:pic>
            <p:nvPicPr>
              <p:cNvPr id="113" name="Picture 112" descr="untitled.bmp"/>
              <p:cNvPicPr>
                <a:picLocks noChangeAspect="1"/>
              </p:cNvPicPr>
              <p:nvPr/>
            </p:nvPicPr>
            <p:blipFill>
              <a:blip r:embed="rId72" cstate="print"/>
              <a:stretch>
                <a:fillRect/>
              </a:stretch>
            </p:blipFill>
            <p:spPr>
              <a:xfrm>
                <a:off x="6678911" y="6105960"/>
                <a:ext cx="395097" cy="331599"/>
              </a:xfrm>
              <a:prstGeom prst="roundRect">
                <a:avLst/>
              </a:prstGeom>
            </p:spPr>
          </p:pic>
          <p:pic>
            <p:nvPicPr>
              <p:cNvPr id="112" name="Picture 111" descr="bank-of-chinaLogo.png"/>
              <p:cNvPicPr>
                <a:picLocks noChangeAspect="1"/>
              </p:cNvPicPr>
              <p:nvPr/>
            </p:nvPicPr>
            <p:blipFill>
              <a:blip r:embed="rId73" cstate="print"/>
              <a:stretch>
                <a:fillRect/>
              </a:stretch>
            </p:blipFill>
            <p:spPr>
              <a:xfrm>
                <a:off x="7279739" y="6165873"/>
                <a:ext cx="619120" cy="264109"/>
              </a:xfrm>
              <a:prstGeom prst="roundRect">
                <a:avLst/>
              </a:prstGeom>
            </p:spPr>
          </p:pic>
          <p:pic>
            <p:nvPicPr>
              <p:cNvPr id="182" name="Picture 181" descr="icons-5no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>
                <a:off x="6029380" y="4074456"/>
                <a:ext cx="393322" cy="393322"/>
              </a:xfrm>
              <a:prstGeom prst="roundRect">
                <a:avLst/>
              </a:prstGeom>
            </p:spPr>
          </p:pic>
        </p:grpSp>
        <p:pic>
          <p:nvPicPr>
            <p:cNvPr id="6" name="Picture 7" descr="D:\Bob's data\Archive\logos\Bankaustrialogo.png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6114442" y="5633532"/>
              <a:ext cx="879745" cy="290613"/>
            </a:xfrm>
            <a:prstGeom prst="rect">
              <a:avLst/>
            </a:prstGeom>
            <a:noFill/>
          </p:spPr>
        </p:pic>
        <p:pic>
          <p:nvPicPr>
            <p:cNvPr id="123" name="Picture 2" descr="D:\Bob's data\Archive\logos\hn_logo.bmp"/>
            <p:cNvPicPr>
              <a:picLocks noChangeAspect="1" noChangeArrowheads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7064916" y="5892936"/>
              <a:ext cx="940948" cy="206307"/>
            </a:xfrm>
            <a:prstGeom prst="rect">
              <a:avLst/>
            </a:prstGeom>
            <a:noFill/>
          </p:spPr>
        </p:pic>
        <p:pic>
          <p:nvPicPr>
            <p:cNvPr id="7" name="Picture 9" descr="D:\Bob's data\Archive\logos\UB_stacked_logo.bmp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7481381" y="4572000"/>
              <a:ext cx="466117" cy="291831"/>
            </a:xfrm>
            <a:prstGeom prst="rect">
              <a:avLst/>
            </a:prstGeom>
            <a:noFill/>
          </p:spPr>
        </p:pic>
        <p:pic>
          <p:nvPicPr>
            <p:cNvPr id="19466" name="Picture 10" descr="D:\Bob's data\Archive\logos\roscosmos.bmp"/>
            <p:cNvPicPr>
              <a:picLocks noChangeAspect="1" noChangeArrowheads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6138154" y="5243208"/>
              <a:ext cx="749029" cy="3210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uzzl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22" name="Picture 21" descr="puzz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21" name="Picture 20" descr="puzzl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20" name="Picture 19" descr="puzzl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19" name="Picture 18" descr="puzzl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18" name="Picture 17" descr="puzzle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17" name="Picture 16" descr="puzzle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pic>
        <p:nvPicPr>
          <p:cNvPr id="16" name="Picture 15" descr="puzzle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338" y="1265990"/>
            <a:ext cx="4009114" cy="28330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94756" y="4758797"/>
            <a:ext cx="6472894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Value Proposition per Market Segment: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2664" y="1560227"/>
            <a:ext cx="41108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altLang="he-IL" sz="2000" b="1" dirty="0" smtClean="0">
                <a:solidFill>
                  <a:srgbClr val="C00000"/>
                </a:solidFill>
              </a:rPr>
              <a:t>Flexibility</a:t>
            </a:r>
            <a:r>
              <a:rPr lang="en-US" altLang="he-IL" sz="1600" dirty="0" smtClean="0">
                <a:solidFill>
                  <a:prstClr val="black"/>
                </a:solidFill>
              </a:rPr>
              <a:t>  </a:t>
            </a:r>
            <a:r>
              <a:rPr lang="en-US" alt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 reaction to market needs and changing market requirements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2664" y="1196098"/>
            <a:ext cx="4656800" cy="3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altLang="he-IL" sz="2000" b="1" dirty="0" smtClean="0">
                <a:solidFill>
                  <a:srgbClr val="C00000"/>
                </a:solidFill>
              </a:rPr>
              <a:t>Broad Technology Base </a:t>
            </a:r>
            <a:r>
              <a:rPr lang="en-US" alt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many solutions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82663" y="2163790"/>
            <a:ext cx="436562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altLang="he-IL" sz="2000" b="1" dirty="0" smtClean="0">
                <a:solidFill>
                  <a:srgbClr val="C00000"/>
                </a:solidFill>
              </a:rPr>
              <a:t>Expertise in International Markets </a:t>
            </a:r>
            <a:endParaRPr lang="en-US" altLang="he-IL" sz="1200" dirty="0" smtClean="0">
              <a:solidFill>
                <a:prstClr val="black"/>
              </a:solidFill>
            </a:endParaRPr>
          </a:p>
          <a:p>
            <a:pPr lvl="0">
              <a:lnSpc>
                <a:spcPts val="1400"/>
              </a:lnSpc>
            </a:pPr>
            <a:r>
              <a:rPr lang="en-US" alt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 with standards, homologation, FCC/UL/CE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82664" y="2832151"/>
            <a:ext cx="4484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he-IL" sz="2000" b="1" dirty="0" smtClean="0">
                <a:solidFill>
                  <a:srgbClr val="C00000"/>
                </a:solidFill>
              </a:rPr>
              <a:t>Commitment to Quality </a:t>
            </a:r>
            <a:r>
              <a:rPr lang="en-US" alt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 9000, ISO 14000, ISO 27001:2007, winner of Israel Quality Award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2664" y="3449448"/>
            <a:ext cx="41245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Long-term Partnership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customers, channels, suppliers, and employees</a:t>
            </a:r>
          </a:p>
        </p:txBody>
      </p:sp>
      <p:sp>
        <p:nvSpPr>
          <p:cNvPr id="26" name="Action Button: Custom 25">
            <a:hlinkClick r:id="rId10" action="ppaction://hlinksldjump" highlightClick="1"/>
          </p:cNvPr>
          <p:cNvSpPr/>
          <p:nvPr/>
        </p:nvSpPr>
        <p:spPr>
          <a:xfrm>
            <a:off x="982663" y="4001428"/>
            <a:ext cx="4130675" cy="304314"/>
          </a:xfrm>
          <a:prstGeom prst="actionButtonBlank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he-IL" sz="2000" b="1" dirty="0" smtClean="0">
                <a:solidFill>
                  <a:srgbClr val="C00000"/>
                </a:solidFill>
              </a:rPr>
              <a:t>Commitment to the Environment </a:t>
            </a:r>
            <a:endParaRPr lang="en-US" altLang="he-IL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Picture 42" descr="puzzle+RAD-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36555" y="2071943"/>
            <a:ext cx="2390928" cy="1161210"/>
          </a:xfrm>
          <a:prstGeom prst="rect">
            <a:avLst/>
          </a:prstGeom>
        </p:spPr>
      </p:pic>
      <p:pic>
        <p:nvPicPr>
          <p:cNvPr id="35" name="Picture 11" descr="Green@RAD.jpg">
            <a:hlinkClick r:id="rId10" action="ppaction://hlinksldjump" highlightClick="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1281">
            <a:off x="4625437" y="3711853"/>
            <a:ext cx="757047" cy="75704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>
          <a:xfrm>
            <a:off x="747713" y="1224403"/>
            <a:ext cx="234950" cy="21880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47713" y="1589476"/>
            <a:ext cx="234950" cy="21880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47713" y="2177506"/>
            <a:ext cx="234950" cy="339995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7713" y="2880549"/>
            <a:ext cx="234950" cy="406095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47713" y="3463375"/>
            <a:ext cx="234950" cy="406095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Custom 55">
            <a:hlinkClick r:id="rId13" action="ppaction://hlinksldjump" highlightClick="1"/>
          </p:cNvPr>
          <p:cNvSpPr/>
          <p:nvPr/>
        </p:nvSpPr>
        <p:spPr>
          <a:xfrm>
            <a:off x="86109" y="6109686"/>
            <a:ext cx="2027956" cy="409023"/>
          </a:xfrm>
          <a:prstGeom prst="actionButtonBlank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rgbClr val="EB6603"/>
                </a:solidFill>
              </a:rPr>
              <a:t>Carriers &amp; </a:t>
            </a:r>
            <a:br>
              <a:rPr lang="en-US" sz="1400" b="1" dirty="0" smtClean="0">
                <a:solidFill>
                  <a:srgbClr val="EB6603"/>
                </a:solidFill>
              </a:rPr>
            </a:br>
            <a:r>
              <a:rPr lang="en-US" sz="1400" b="1" dirty="0" smtClean="0">
                <a:solidFill>
                  <a:srgbClr val="EB6603"/>
                </a:solidFill>
              </a:rPr>
              <a:t>Service Providers</a:t>
            </a:r>
            <a:endParaRPr lang="en-US" sz="1400" b="1" dirty="0">
              <a:solidFill>
                <a:srgbClr val="EB6603"/>
              </a:solidFill>
            </a:endParaRPr>
          </a:p>
        </p:txBody>
      </p:sp>
      <p:sp>
        <p:nvSpPr>
          <p:cNvPr id="57" name="Action Button: Custom 56">
            <a:hlinkClick r:id="rId14" action="ppaction://hlinksldjump" highlightClick="1"/>
          </p:cNvPr>
          <p:cNvSpPr/>
          <p:nvPr/>
        </p:nvSpPr>
        <p:spPr>
          <a:xfrm>
            <a:off x="1922205" y="6109686"/>
            <a:ext cx="1683025" cy="409023"/>
          </a:xfrm>
          <a:prstGeom prst="actionButtonBlank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rgbClr val="EB6603"/>
                </a:solidFill>
              </a:rPr>
              <a:t>Mobile Operators &amp;</a:t>
            </a:r>
            <a:br>
              <a:rPr lang="en-US" sz="1400" b="1" dirty="0" smtClean="0">
                <a:solidFill>
                  <a:srgbClr val="EB6603"/>
                </a:solidFill>
              </a:rPr>
            </a:br>
            <a:r>
              <a:rPr lang="en-US" sz="1400" b="1" dirty="0" smtClean="0">
                <a:solidFill>
                  <a:srgbClr val="EB6603"/>
                </a:solidFill>
              </a:rPr>
              <a:t>Transport Providers </a:t>
            </a:r>
            <a:endParaRPr lang="en-US" sz="1400" b="1" dirty="0">
              <a:solidFill>
                <a:srgbClr val="EB6603"/>
              </a:solidFill>
            </a:endParaRPr>
          </a:p>
        </p:txBody>
      </p:sp>
      <p:sp>
        <p:nvSpPr>
          <p:cNvPr id="58" name="Action Button: Custom 57">
            <a:hlinkClick r:id="rId15" action="ppaction://hlinksldjump" highlightClick="1"/>
          </p:cNvPr>
          <p:cNvSpPr/>
          <p:nvPr/>
        </p:nvSpPr>
        <p:spPr>
          <a:xfrm>
            <a:off x="3799383" y="6109686"/>
            <a:ext cx="768159" cy="255134"/>
          </a:xfrm>
          <a:prstGeom prst="actionButtonBlank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rgbClr val="EB6603"/>
                </a:solidFill>
              </a:rPr>
              <a:t>Utilities</a:t>
            </a:r>
            <a:endParaRPr lang="en-US" sz="1400" b="1" dirty="0">
              <a:solidFill>
                <a:srgbClr val="EB6603"/>
              </a:solidFill>
            </a:endParaRPr>
          </a:p>
        </p:txBody>
      </p:sp>
      <p:sp>
        <p:nvSpPr>
          <p:cNvPr id="59" name="Action Button: Custom 58">
            <a:hlinkClick r:id="rId16" action="ppaction://hlinksldjump" highlightClick="1"/>
          </p:cNvPr>
          <p:cNvSpPr/>
          <p:nvPr/>
        </p:nvSpPr>
        <p:spPr>
          <a:xfrm>
            <a:off x="4906844" y="6109686"/>
            <a:ext cx="1283749" cy="255134"/>
          </a:xfrm>
          <a:prstGeom prst="actionButtonBlank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rgbClr val="EB6603"/>
                </a:solidFill>
              </a:rPr>
              <a:t>Transportation</a:t>
            </a:r>
            <a:endParaRPr lang="en-US" sz="1400" b="1" dirty="0">
              <a:solidFill>
                <a:srgbClr val="EB6603"/>
              </a:solidFill>
            </a:endParaRPr>
          </a:p>
        </p:txBody>
      </p:sp>
      <p:sp>
        <p:nvSpPr>
          <p:cNvPr id="60" name="Action Button: Custom 59">
            <a:hlinkClick r:id="rId17" action="ppaction://hlinksldjump" highlightClick="1"/>
          </p:cNvPr>
          <p:cNvSpPr/>
          <p:nvPr/>
        </p:nvSpPr>
        <p:spPr>
          <a:xfrm>
            <a:off x="6223854" y="6109686"/>
            <a:ext cx="1429450" cy="409023"/>
          </a:xfrm>
          <a:prstGeom prst="actionButtonBlank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rgbClr val="EB6603"/>
                </a:solidFill>
              </a:rPr>
              <a:t>Government &amp; Enterprises </a:t>
            </a:r>
            <a:endParaRPr lang="en-US" sz="1400" b="1" dirty="0">
              <a:solidFill>
                <a:srgbClr val="EB6603"/>
              </a:solidFill>
            </a:endParaRPr>
          </a:p>
        </p:txBody>
      </p:sp>
      <p:sp>
        <p:nvSpPr>
          <p:cNvPr id="61" name="Action Button: Custom 60">
            <a:hlinkClick r:id="rId18" action="ppaction://hlinksldjump" highlightClick="1"/>
          </p:cNvPr>
          <p:cNvSpPr/>
          <p:nvPr/>
        </p:nvSpPr>
        <p:spPr>
          <a:xfrm>
            <a:off x="7840728" y="6109686"/>
            <a:ext cx="793614" cy="255134"/>
          </a:xfrm>
          <a:prstGeom prst="actionButtonBlank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rgbClr val="EB6603"/>
                </a:solidFill>
              </a:rPr>
              <a:t>Vendors</a:t>
            </a:r>
            <a:endParaRPr lang="en-US" sz="1400" b="1" dirty="0">
              <a:solidFill>
                <a:srgbClr val="EB6603"/>
              </a:solidFill>
            </a:endParaRPr>
          </a:p>
        </p:txBody>
      </p:sp>
      <p:pic>
        <p:nvPicPr>
          <p:cNvPr id="68" name="Picture 67" descr="icons-10.png">
            <a:hlinkClick r:id="rId18" action="ppaction://hlinksldjump" highlightClick="1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47172" y="5295717"/>
            <a:ext cx="723736" cy="723736"/>
          </a:xfrm>
          <a:prstGeom prst="actionButtonBlank">
            <a:avLst/>
          </a:prstGeom>
        </p:spPr>
      </p:pic>
      <p:pic>
        <p:nvPicPr>
          <p:cNvPr id="69" name="Picture 68" descr="icons-9.png">
            <a:hlinkClick r:id="rId14" action="ppaction://hlinksldjump" highlightClick="1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64485" y="5295717"/>
            <a:ext cx="723736" cy="723736"/>
          </a:xfrm>
          <a:prstGeom prst="actionButtonBlank">
            <a:avLst/>
          </a:prstGeom>
        </p:spPr>
      </p:pic>
      <p:pic>
        <p:nvPicPr>
          <p:cNvPr id="70" name="Picture 69" descr="icons-8.png">
            <a:hlinkClick r:id="rId13" action="ppaction://hlinksldjump" highlightClick="1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7713" y="5295717"/>
            <a:ext cx="723736" cy="723736"/>
          </a:xfrm>
          <a:prstGeom prst="actionButtonBlank">
            <a:avLst/>
          </a:prstGeom>
        </p:spPr>
      </p:pic>
      <p:pic>
        <p:nvPicPr>
          <p:cNvPr id="71" name="Picture 70" descr="icons-5.png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78738" y="5295717"/>
            <a:ext cx="723736" cy="723736"/>
          </a:xfrm>
          <a:prstGeom prst="actionButtonBlank">
            <a:avLst/>
          </a:prstGeom>
        </p:spPr>
      </p:pic>
      <p:pic>
        <p:nvPicPr>
          <p:cNvPr id="72" name="Picture 71" descr="icons-2.png">
            <a:hlinkClick r:id="rId16" action="ppaction://hlinksldjump" highlightClick="1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228197" y="5295717"/>
            <a:ext cx="723736" cy="723736"/>
          </a:xfrm>
          <a:prstGeom prst="actionButtonBlank">
            <a:avLst/>
          </a:prstGeom>
        </p:spPr>
      </p:pic>
      <p:pic>
        <p:nvPicPr>
          <p:cNvPr id="73" name="Picture 72" descr="icons-1.png">
            <a:hlinkClick r:id="rId15" action="ppaction://hlinksldjump" highlightClick="1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799383" y="5295717"/>
            <a:ext cx="723736" cy="723736"/>
          </a:xfrm>
          <a:prstGeom prst="actionButtonBlank">
            <a:avLst/>
          </a:prstGeom>
        </p:spPr>
      </p:pic>
      <p:sp>
        <p:nvSpPr>
          <p:cNvPr id="74" name="Rounded Rectangle 73">
            <a:hlinkClick r:id="rId10" action="ppaction://hlinksldjump" highlightClick="1"/>
          </p:cNvPr>
          <p:cNvSpPr/>
          <p:nvPr/>
        </p:nvSpPr>
        <p:spPr>
          <a:xfrm>
            <a:off x="747713" y="4018984"/>
            <a:ext cx="234950" cy="21880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RAD’s Value Proposition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2" grpId="1"/>
      <p:bldP spid="27" grpId="0"/>
      <p:bldP spid="27" grpId="1"/>
      <p:bldP spid="36" grpId="0"/>
      <p:bldP spid="36" grpId="1"/>
      <p:bldP spid="38" grpId="0"/>
      <p:bldP spid="38" grpId="1"/>
      <p:bldP spid="40" grpId="0"/>
      <p:bldP spid="40" grpId="1"/>
      <p:bldP spid="26" grpId="1"/>
      <p:bldP spid="26" grpId="2"/>
      <p:bldP spid="42" grpId="0" animBg="1"/>
      <p:bldP spid="42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6" grpId="0"/>
      <p:bldP spid="57" grpId="0"/>
      <p:bldP spid="58" grpId="0"/>
      <p:bldP spid="59" grpId="0"/>
      <p:bldP spid="60" grpId="0"/>
      <p:bldP spid="61" grpId="0"/>
      <p:bldP spid="74" grpId="1" animBg="1"/>
      <p:bldP spid="7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Green@RA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1281">
            <a:off x="5948363" y="80963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reen5.jpg"/>
          <p:cNvPicPr>
            <a:picLocks noChangeAspect="1"/>
          </p:cNvPicPr>
          <p:nvPr/>
        </p:nvPicPr>
        <p:blipFill>
          <a:blip r:embed="rId4" cstate="print"/>
          <a:srcRect l="45224" t="484" r="5224" b="37251"/>
          <a:stretch>
            <a:fillRect/>
          </a:stretch>
        </p:blipFill>
        <p:spPr bwMode="auto">
          <a:xfrm flipH="1">
            <a:off x="4913194" y="3584784"/>
            <a:ext cx="4230806" cy="25275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64389" y="1209990"/>
            <a:ext cx="3876102" cy="5071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2000"/>
              </a:lnSpc>
              <a:spcAft>
                <a:spcPts val="1200"/>
              </a:spcAft>
              <a:buClr>
                <a:srgbClr val="4D4D4D"/>
              </a:buClr>
            </a:pPr>
            <a:r>
              <a:rPr lang="en-US" sz="2000" kern="0" dirty="0" smtClean="0">
                <a:cs typeface="Times New Roman"/>
              </a:rPr>
              <a:t>First in the industry to pioneer </a:t>
            </a:r>
            <a:r>
              <a:rPr lang="en-US" sz="2000" b="1" kern="0" dirty="0" smtClean="0">
                <a:solidFill>
                  <a:srgbClr val="88CA1C"/>
                </a:solidFill>
                <a:cs typeface="Times New Roman"/>
              </a:rPr>
              <a:t>miniaturized modems </a:t>
            </a:r>
            <a:r>
              <a:rPr lang="en-US" sz="2000" kern="0" dirty="0" smtClean="0">
                <a:cs typeface="Times New Roman"/>
              </a:rPr>
              <a:t>and other telecom solutions, which reduce material waste</a:t>
            </a:r>
          </a:p>
          <a:p>
            <a:pPr lvl="0" fontAlgn="base">
              <a:lnSpc>
                <a:spcPts val="2000"/>
              </a:lnSpc>
              <a:spcAft>
                <a:spcPts val="1200"/>
              </a:spcAft>
              <a:buClr>
                <a:srgbClr val="4D4D4D"/>
              </a:buClr>
            </a:pPr>
            <a:r>
              <a:rPr lang="en-US" sz="2000" kern="0" dirty="0" smtClean="0">
                <a:cs typeface="Times New Roman"/>
              </a:rPr>
              <a:t>Pioneered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 </a:t>
            </a:r>
            <a:r>
              <a:rPr lang="en-US" sz="2000" b="1" kern="0" dirty="0" smtClean="0">
                <a:solidFill>
                  <a:srgbClr val="88CA1C"/>
                </a:solidFill>
                <a:cs typeface="Times New Roman"/>
              </a:rPr>
              <a:t>self-powered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 </a:t>
            </a:r>
            <a:r>
              <a:rPr lang="en-US" sz="2000" kern="0" dirty="0" smtClean="0">
                <a:cs typeface="Times New Roman"/>
              </a:rPr>
              <a:t>products which derived energy from the current rather than external sources, significantly reducing energy consumption</a:t>
            </a:r>
          </a:p>
          <a:p>
            <a:pPr lvl="0" fontAlgn="base">
              <a:lnSpc>
                <a:spcPts val="2000"/>
              </a:lnSpc>
              <a:spcAft>
                <a:spcPts val="1200"/>
              </a:spcAft>
              <a:buClr>
                <a:srgbClr val="4D4D4D"/>
              </a:buClr>
            </a:pPr>
            <a:r>
              <a:rPr lang="en-US" sz="2000" kern="0" dirty="0" smtClean="0">
                <a:cs typeface="Times New Roman"/>
              </a:rPr>
              <a:t>Early adapter of manufacturing processes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 </a:t>
            </a:r>
            <a:r>
              <a:rPr lang="en-US" sz="2000" b="1" kern="0" dirty="0" smtClean="0">
                <a:solidFill>
                  <a:srgbClr val="88CA1C"/>
                </a:solidFill>
                <a:cs typeface="Times New Roman"/>
              </a:rPr>
              <a:t>free of atmospheric contaminants and eco-friendly</a:t>
            </a:r>
            <a:r>
              <a:rPr lang="en-US" sz="2000" kern="0" dirty="0" smtClean="0">
                <a:solidFill>
                  <a:srgbClr val="88CA1C"/>
                </a:solidFill>
                <a:cs typeface="Times New Roman"/>
              </a:rPr>
              <a:t>,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 </a:t>
            </a:r>
            <a:r>
              <a:rPr lang="en-US" sz="2000" kern="0" dirty="0" smtClean="0">
                <a:cs typeface="Times New Roman"/>
              </a:rPr>
              <a:t>recyclable packaging </a:t>
            </a:r>
          </a:p>
          <a:p>
            <a:pPr lvl="0" fontAlgn="base">
              <a:lnSpc>
                <a:spcPts val="2000"/>
              </a:lnSpc>
              <a:spcAft>
                <a:spcPts val="1200"/>
              </a:spcAft>
              <a:buClr>
                <a:srgbClr val="4D4D4D"/>
              </a:buClr>
            </a:pPr>
            <a:r>
              <a:rPr lang="en-US" sz="2000" kern="0" dirty="0" smtClean="0">
                <a:cs typeface="Times New Roman"/>
              </a:rPr>
              <a:t>Launched new generation of products with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 </a:t>
            </a:r>
            <a:r>
              <a:rPr lang="en-US" sz="2000" b="1" kern="0" dirty="0" smtClean="0">
                <a:solidFill>
                  <a:srgbClr val="88CA1C"/>
                </a:solidFill>
                <a:cs typeface="Times New Roman"/>
              </a:rPr>
              <a:t>ultra low power consumption</a:t>
            </a:r>
          </a:p>
          <a:p>
            <a:pPr lvl="0" fontAlgn="base">
              <a:lnSpc>
                <a:spcPts val="2000"/>
              </a:lnSpc>
              <a:spcAft>
                <a:spcPts val="1200"/>
              </a:spcAft>
              <a:buClr>
                <a:srgbClr val="4D4D4D"/>
              </a:buClr>
            </a:pPr>
            <a:endParaRPr lang="en-US" sz="2000" b="1" kern="0" dirty="0">
              <a:solidFill>
                <a:srgbClr val="88CA1C"/>
              </a:solidFill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7713" y="1283854"/>
            <a:ext cx="213984" cy="938646"/>
          </a:xfrm>
          <a:prstGeom prst="roundRect">
            <a:avLst>
              <a:gd name="adj" fmla="val 28319"/>
            </a:avLst>
          </a:prstGeom>
          <a:solidFill>
            <a:srgbClr val="A4E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7715" y="2460126"/>
            <a:ext cx="212724" cy="1183825"/>
          </a:xfrm>
          <a:prstGeom prst="roundRect">
            <a:avLst>
              <a:gd name="adj" fmla="val 28319"/>
            </a:avLst>
          </a:prstGeom>
          <a:solidFill>
            <a:srgbClr val="A4E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7713" y="3852862"/>
            <a:ext cx="207629" cy="966788"/>
          </a:xfrm>
          <a:prstGeom prst="roundRect">
            <a:avLst>
              <a:gd name="adj" fmla="val 28319"/>
            </a:avLst>
          </a:prstGeom>
          <a:solidFill>
            <a:srgbClr val="A4E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7713" y="5005388"/>
            <a:ext cx="207629" cy="709612"/>
          </a:xfrm>
          <a:prstGeom prst="roundRect">
            <a:avLst>
              <a:gd name="adj" fmla="val 28319"/>
            </a:avLst>
          </a:prstGeom>
          <a:solidFill>
            <a:srgbClr val="A4E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506269" y="2564997"/>
            <a:ext cx="664809" cy="928045"/>
          </a:xfrm>
          <a:prstGeom prst="roundRect">
            <a:avLst>
              <a:gd name="adj" fmla="val 18623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Round Same Side Corner Rectangle 15"/>
          <p:cNvSpPr/>
          <p:nvPr/>
        </p:nvSpPr>
        <p:spPr bwMode="auto">
          <a:xfrm rot="16200000" flipH="1">
            <a:off x="8268511" y="2584452"/>
            <a:ext cx="894944" cy="856034"/>
          </a:xfrm>
          <a:prstGeom prst="round2SameRect">
            <a:avLst>
              <a:gd name="adj1" fmla="val 16666"/>
              <a:gd name="adj2" fmla="val 0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4916488" y="6216650"/>
            <a:ext cx="1503022" cy="641350"/>
          </a:xfrm>
          <a:prstGeom prst="round2SameRect">
            <a:avLst>
              <a:gd name="adj1" fmla="val 30318"/>
              <a:gd name="adj2" fmla="val 0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@ RAD</a:t>
            </a:r>
            <a:endParaRPr lang="en-US" dirty="0"/>
          </a:p>
        </p:txBody>
      </p:sp>
      <p:pic>
        <p:nvPicPr>
          <p:cNvPr id="21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Proposition for </a:t>
            </a:r>
            <a:br>
              <a:rPr lang="en-US" dirty="0" smtClean="0"/>
            </a:br>
            <a:r>
              <a:rPr lang="en-US" dirty="0" smtClean="0"/>
              <a:t>Carriers and Service Providers</a:t>
            </a:r>
            <a:endParaRPr lang="en-US" dirty="0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268413" y="2971800"/>
            <a:ext cx="6608762" cy="914400"/>
            <a:chOff x="0" y="0"/>
            <a:chExt cx="4163" cy="576"/>
          </a:xfrm>
        </p:grpSpPr>
        <p:sp>
          <p:nvSpPr>
            <p:cNvPr id="19479" name="Rectangle 43"/>
            <p:cNvSpPr>
              <a:spLocks noChangeArrowheads="1"/>
            </p:cNvSpPr>
            <p:nvPr/>
          </p:nvSpPr>
          <p:spPr bwMode="auto">
            <a:xfrm>
              <a:off x="0" y="0"/>
              <a:ext cx="416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80" name="Rectangle 44"/>
            <p:cNvSpPr>
              <a:spLocks noChangeArrowheads="1"/>
            </p:cNvSpPr>
            <p:nvPr/>
          </p:nvSpPr>
          <p:spPr bwMode="auto">
            <a:xfrm>
              <a:off x="0" y="0"/>
              <a:ext cx="416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b="0"/>
                <a:t>  </a:t>
              </a:r>
              <a:r>
                <a:rPr lang="en-US" sz="5400" b="0"/>
                <a:t> </a:t>
              </a:r>
              <a:r>
                <a:rPr lang="en-US" b="0"/>
                <a:t>               </a:t>
              </a:r>
            </a:p>
          </p:txBody>
        </p:sp>
      </p:grpSp>
      <p:pic>
        <p:nvPicPr>
          <p:cNvPr id="60" name="Picture 59" descr="singtel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935" y="5993822"/>
            <a:ext cx="640006" cy="562621"/>
          </a:xfrm>
          <a:prstGeom prst="rect">
            <a:avLst/>
          </a:prstGeom>
        </p:spPr>
      </p:pic>
      <p:pic>
        <p:nvPicPr>
          <p:cNvPr id="61" name="Picture 23" descr="att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8019" y="5362072"/>
            <a:ext cx="622790" cy="30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4" descr="bt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842" y="5702021"/>
            <a:ext cx="679404" cy="3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6" descr="deutche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924" y="5738079"/>
            <a:ext cx="975133" cy="30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9" descr="kddi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7350" y="6169693"/>
            <a:ext cx="582691" cy="23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2" descr="logo_ntt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976" y="5402379"/>
            <a:ext cx="751937" cy="2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3" descr="sprint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5358" y="5758409"/>
            <a:ext cx="772897" cy="2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6" descr="telmex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3656" y="6152487"/>
            <a:ext cx="495034" cy="2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0"/>
          <p:cNvPicPr>
            <a:picLocks noChangeAspect="1" noChangeArrowheads="1"/>
          </p:cNvPicPr>
          <p:nvPr/>
        </p:nvPicPr>
        <p:blipFill>
          <a:blip r:embed="rId11" cstate="print"/>
          <a:srcRect t="4233" b="5292"/>
          <a:stretch>
            <a:fillRect/>
          </a:stretch>
        </p:blipFill>
        <p:spPr bwMode="auto">
          <a:xfrm>
            <a:off x="4367718" y="6161556"/>
            <a:ext cx="838259" cy="2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yesoptus_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88020" y="5729325"/>
            <a:ext cx="462213" cy="267724"/>
          </a:xfrm>
          <a:prstGeom prst="rect">
            <a:avLst/>
          </a:prstGeom>
        </p:spPr>
      </p:pic>
      <p:pic>
        <p:nvPicPr>
          <p:cNvPr id="75" name="Picture 74" descr="vtn.gif"/>
          <p:cNvPicPr>
            <a:picLocks noChangeAspect="1"/>
          </p:cNvPicPr>
          <p:nvPr/>
        </p:nvPicPr>
        <p:blipFill>
          <a:blip r:embed="rId13" cstate="print"/>
          <a:srcRect l="2018" t="6254" r="2900" b="8003"/>
          <a:stretch>
            <a:fillRect/>
          </a:stretch>
        </p:blipFill>
        <p:spPr>
          <a:xfrm>
            <a:off x="5009567" y="5661712"/>
            <a:ext cx="485443" cy="364801"/>
          </a:xfrm>
          <a:prstGeom prst="rect">
            <a:avLst/>
          </a:prstGeom>
        </p:spPr>
      </p:pic>
      <p:pic>
        <p:nvPicPr>
          <p:cNvPr id="76" name="Picture 75" descr="Verizon-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04897" y="5287281"/>
            <a:ext cx="582061" cy="341066"/>
          </a:xfrm>
          <a:prstGeom prst="rect">
            <a:avLst/>
          </a:prstGeom>
        </p:spPr>
      </p:pic>
      <p:pic>
        <p:nvPicPr>
          <p:cNvPr id="77" name="Picture 76" descr="telus_log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61174" y="5379592"/>
            <a:ext cx="1011306" cy="273379"/>
          </a:xfrm>
          <a:prstGeom prst="rect">
            <a:avLst/>
          </a:prstGeom>
        </p:spPr>
      </p:pic>
      <p:pic>
        <p:nvPicPr>
          <p:cNvPr id="78" name="Picture 77" descr="softbank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69553" y="5680531"/>
            <a:ext cx="490198" cy="427016"/>
          </a:xfrm>
          <a:prstGeom prst="rect">
            <a:avLst/>
          </a:prstGeom>
        </p:spPr>
      </p:pic>
      <p:pic>
        <p:nvPicPr>
          <p:cNvPr id="80" name="Picture 79" descr="CenturyLin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98912" y="5670937"/>
            <a:ext cx="629954" cy="356421"/>
          </a:xfrm>
          <a:prstGeom prst="rect">
            <a:avLst/>
          </a:prstGeom>
        </p:spPr>
      </p:pic>
      <p:pic>
        <p:nvPicPr>
          <p:cNvPr id="63" name="Picture 25" descr="bezeq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8042" y="5709032"/>
            <a:ext cx="748567" cy="28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iStock_000008942406Medium.jpg"/>
          <p:cNvPicPr>
            <a:picLocks noChangeAspect="1"/>
          </p:cNvPicPr>
          <p:nvPr/>
        </p:nvPicPr>
        <p:blipFill>
          <a:blip r:embed="rId19" cstate="print"/>
          <a:srcRect l="9700" b="12639"/>
          <a:stretch>
            <a:fillRect/>
          </a:stretch>
        </p:blipFill>
        <p:spPr>
          <a:xfrm>
            <a:off x="0" y="4776141"/>
            <a:ext cx="2201863" cy="1697684"/>
          </a:xfrm>
          <a:prstGeom prst="round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37965" y="4942527"/>
            <a:ext cx="566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>
              <a:spcBef>
                <a:spcPts val="1200"/>
              </a:spcBef>
              <a:buClr>
                <a:srgbClr val="4D4D4D"/>
              </a:buClr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Worldwide deployment of carrier-class access products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747713" y="1310664"/>
            <a:ext cx="5296626" cy="3129600"/>
          </a:xfrm>
        </p:spPr>
        <p:txBody>
          <a:bodyPr/>
          <a:lstStyle/>
          <a:p>
            <a:r>
              <a:rPr lang="en-US" sz="2000" dirty="0" smtClean="0"/>
              <a:t>Deploy new revenue-generating retail and wholesale services with guaranteed SLAs over any access network</a:t>
            </a:r>
          </a:p>
          <a:p>
            <a:r>
              <a:rPr lang="en-US" sz="2000" dirty="0" smtClean="0"/>
              <a:t>Lower </a:t>
            </a:r>
            <a:r>
              <a:rPr lang="en-US" sz="2000" dirty="0" err="1" smtClean="0"/>
              <a:t>OpEx</a:t>
            </a:r>
            <a:r>
              <a:rPr lang="en-US" sz="2000" dirty="0" smtClean="0"/>
              <a:t> by optimizing network resources</a:t>
            </a:r>
            <a:br>
              <a:rPr lang="en-US" sz="2000" dirty="0" smtClean="0"/>
            </a:br>
            <a:r>
              <a:rPr lang="en-US" sz="2000" dirty="0" smtClean="0"/>
              <a:t>with performance management</a:t>
            </a:r>
          </a:p>
          <a:p>
            <a:r>
              <a:rPr lang="en-US" sz="2000" dirty="0" smtClean="0"/>
              <a:t>Protect existing legacy revenue streams by</a:t>
            </a:r>
            <a:br>
              <a:rPr lang="en-US" sz="2000" dirty="0" smtClean="0"/>
            </a:br>
            <a:r>
              <a:rPr lang="en-US" sz="2000" dirty="0" smtClean="0"/>
              <a:t>facilitating a smooth migration to new</a:t>
            </a:r>
            <a:br>
              <a:rPr lang="en-US" sz="2000" dirty="0" smtClean="0"/>
            </a:br>
            <a:r>
              <a:rPr lang="en-US" sz="2000" dirty="0" smtClean="0"/>
              <a:t> packet-switched infrastructure</a:t>
            </a:r>
          </a:p>
          <a:p>
            <a:r>
              <a:rPr lang="en-US" sz="2000" dirty="0" smtClean="0"/>
              <a:t>Provide customization to meet specific carrier</a:t>
            </a:r>
            <a:br>
              <a:rPr lang="en-US" sz="2000" dirty="0" smtClean="0"/>
            </a:br>
            <a:r>
              <a:rPr lang="en-US" sz="2000" dirty="0" smtClean="0"/>
              <a:t>needs</a:t>
            </a:r>
          </a:p>
        </p:txBody>
      </p:sp>
      <p:pic>
        <p:nvPicPr>
          <p:cNvPr id="49" name="Picture 48" descr="untitled.b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10531" y="6086476"/>
            <a:ext cx="690664" cy="4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Bob's data\Archive\logos\Telstra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2707" y="6140315"/>
            <a:ext cx="304800" cy="355600"/>
          </a:xfrm>
          <a:prstGeom prst="rect">
            <a:avLst/>
          </a:prstGeom>
          <a:noFill/>
        </p:spPr>
      </p:pic>
      <p:pic>
        <p:nvPicPr>
          <p:cNvPr id="20483" name="Picture 3" descr="D:\Bob's data\Archive\logos\orange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80341" y="5310490"/>
            <a:ext cx="381000" cy="381000"/>
          </a:xfrm>
          <a:prstGeom prst="rect">
            <a:avLst/>
          </a:prstGeom>
          <a:noFill/>
        </p:spPr>
      </p:pic>
      <p:pic>
        <p:nvPicPr>
          <p:cNvPr id="52" name="Picture 2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D:\Bob's data\Archive\logos\Embratel 2012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593405" y="5303533"/>
            <a:ext cx="894944" cy="377419"/>
          </a:xfrm>
          <a:prstGeom prst="rect">
            <a:avLst/>
          </a:prstGeom>
          <a:noFill/>
        </p:spPr>
      </p:pic>
      <p:pic>
        <p:nvPicPr>
          <p:cNvPr id="21508" name="Picture 4" descr="D:\Bob's data\Archive\logos\Bell canada logo.bmp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09520" y="5350212"/>
            <a:ext cx="525901" cy="291831"/>
          </a:xfrm>
          <a:prstGeom prst="rect">
            <a:avLst/>
          </a:prstGeom>
          <a:noFill/>
        </p:spPr>
      </p:pic>
      <p:pic>
        <p:nvPicPr>
          <p:cNvPr id="21509" name="Picture 5" descr="D:\Bob's data\Archive\logos\Telefonica logo.bm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86173" y="6120388"/>
            <a:ext cx="1085444" cy="309596"/>
          </a:xfrm>
          <a:prstGeom prst="rect">
            <a:avLst/>
          </a:prstGeom>
          <a:noFill/>
        </p:spPr>
      </p:pic>
      <p:grpSp>
        <p:nvGrpSpPr>
          <p:cNvPr id="56" name="Group 55"/>
          <p:cNvGrpSpPr/>
          <p:nvPr/>
        </p:nvGrpSpPr>
        <p:grpSpPr>
          <a:xfrm>
            <a:off x="6102574" y="2112065"/>
            <a:ext cx="2751866" cy="2591674"/>
            <a:chOff x="6102574" y="2112065"/>
            <a:chExt cx="2751866" cy="2591674"/>
          </a:xfrm>
        </p:grpSpPr>
        <p:grpSp>
          <p:nvGrpSpPr>
            <p:cNvPr id="57" name="Group 56"/>
            <p:cNvGrpSpPr/>
            <p:nvPr/>
          </p:nvGrpSpPr>
          <p:grpSpPr>
            <a:xfrm>
              <a:off x="6102574" y="2228012"/>
              <a:ext cx="1669826" cy="1669817"/>
              <a:chOff x="5209562" y="2497484"/>
              <a:chExt cx="757784" cy="757780"/>
            </a:xfrm>
          </p:grpSpPr>
          <p:grpSp>
            <p:nvGrpSpPr>
              <p:cNvPr id="58" name="Group 112"/>
              <p:cNvGrpSpPr/>
              <p:nvPr/>
            </p:nvGrpSpPr>
            <p:grpSpPr>
              <a:xfrm>
                <a:off x="5209562" y="2497484"/>
                <a:ext cx="757784" cy="757780"/>
                <a:chOff x="1635125" y="2444750"/>
                <a:chExt cx="427037" cy="427037"/>
              </a:xfrm>
            </p:grpSpPr>
            <p:sp>
              <p:nvSpPr>
                <p:cNvPr id="66" name="Oval 6"/>
                <p:cNvSpPr>
                  <a:spLocks noChangeArrowheads="1"/>
                </p:cNvSpPr>
                <p:nvPr/>
              </p:nvSpPr>
              <p:spPr bwMode="auto">
                <a:xfrm>
                  <a:off x="1635125" y="2444750"/>
                  <a:ext cx="427037" cy="427037"/>
                </a:xfrm>
                <a:prstGeom prst="ellipse">
                  <a:avLst/>
                </a:prstGeom>
                <a:solidFill>
                  <a:srgbClr val="FD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69" name="Freeform 7"/>
                <p:cNvSpPr>
                  <a:spLocks/>
                </p:cNvSpPr>
                <p:nvPr/>
              </p:nvSpPr>
              <p:spPr bwMode="auto">
                <a:xfrm>
                  <a:off x="1681163" y="2559050"/>
                  <a:ext cx="334962" cy="198437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4" y="19"/>
                    </a:cxn>
                    <a:cxn ang="0">
                      <a:pos x="38" y="12"/>
                    </a:cxn>
                    <a:cxn ang="0">
                      <a:pos x="38" y="12"/>
                    </a:cxn>
                    <a:cxn ang="0">
                      <a:pos x="33" y="6"/>
                    </a:cxn>
                    <a:cxn ang="0">
                      <a:pos x="30" y="6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6" y="26"/>
                    </a:cxn>
                    <a:cxn ang="0">
                      <a:pos x="38" y="26"/>
                    </a:cxn>
                    <a:cxn ang="0">
                      <a:pos x="44" y="19"/>
                    </a:cxn>
                  </a:cxnLst>
                  <a:rect l="0" t="0" r="r" b="b"/>
                  <a:pathLst>
                    <a:path w="44" h="26">
                      <a:moveTo>
                        <a:pt x="44" y="19"/>
                      </a:moveTo>
                      <a:lnTo>
                        <a:pt x="44" y="19"/>
                      </a:lnTo>
                      <a:cubicBezTo>
                        <a:pt x="44" y="19"/>
                        <a:pt x="44" y="12"/>
                        <a:pt x="38" y="12"/>
                      </a:cubicBezTo>
                      <a:lnTo>
                        <a:pt x="38" y="12"/>
                      </a:lnTo>
                      <a:cubicBezTo>
                        <a:pt x="38" y="10"/>
                        <a:pt x="37" y="6"/>
                        <a:pt x="33" y="6"/>
                      </a:cubicBezTo>
                      <a:lnTo>
                        <a:pt x="30" y="6"/>
                      </a:lnTo>
                      <a:cubicBezTo>
                        <a:pt x="29" y="4"/>
                        <a:pt x="28" y="0"/>
                        <a:pt x="23" y="0"/>
                      </a:cubicBezTo>
                      <a:lnTo>
                        <a:pt x="17" y="0"/>
                      </a:lnTo>
                      <a:cubicBezTo>
                        <a:pt x="17" y="0"/>
                        <a:pt x="11" y="0"/>
                        <a:pt x="10" y="7"/>
                      </a:cubicBezTo>
                      <a:cubicBezTo>
                        <a:pt x="9" y="7"/>
                        <a:pt x="5" y="7"/>
                        <a:pt x="5" y="12"/>
                      </a:cubicBezTo>
                      <a:cubicBezTo>
                        <a:pt x="3" y="12"/>
                        <a:pt x="0" y="13"/>
                        <a:pt x="0" y="19"/>
                      </a:cubicBezTo>
                      <a:lnTo>
                        <a:pt x="0" y="19"/>
                      </a:lnTo>
                      <a:cubicBezTo>
                        <a:pt x="0" y="19"/>
                        <a:pt x="0" y="26"/>
                        <a:pt x="6" y="26"/>
                      </a:cubicBezTo>
                      <a:lnTo>
                        <a:pt x="38" y="26"/>
                      </a:lnTo>
                      <a:cubicBezTo>
                        <a:pt x="38" y="26"/>
                        <a:pt x="44" y="26"/>
                        <a:pt x="44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9" name="Text Box 105"/>
              <p:cNvSpPr txBox="1">
                <a:spLocks noChangeArrowheads="1"/>
              </p:cNvSpPr>
              <p:nvPr/>
            </p:nvSpPr>
            <p:spPr bwMode="auto">
              <a:xfrm>
                <a:off x="5320771" y="2720770"/>
                <a:ext cx="522935" cy="373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2720" tIns="32720" rIns="32720" bIns="32720" anchor="ctr" anchorCtr="1">
                <a:noAutofit/>
              </a:bodyPr>
              <a:lstStyle/>
              <a:p>
                <a:pPr algn="ctr" defTabSz="756152"/>
                <a:r>
                  <a:rPr lang="en-US" sz="1400" b="1" dirty="0" smtClean="0"/>
                  <a:t>Access</a:t>
                </a:r>
              </a:p>
              <a:p>
                <a:pPr algn="ctr" defTabSz="756152"/>
                <a:r>
                  <a:rPr lang="en-US" sz="1400" b="1" dirty="0" smtClean="0"/>
                  <a:t>Network</a:t>
                </a:r>
                <a:endParaRPr lang="en-US" sz="1400" b="1" dirty="0"/>
              </a:p>
            </p:txBody>
          </p:sp>
        </p:grp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7183464" y="3312841"/>
              <a:ext cx="1670976" cy="1390898"/>
            </a:xfrm>
            <a:prstGeom prst="roundRect">
              <a:avLst>
                <a:gd name="adj" fmla="val 14023"/>
              </a:avLst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8054265" y="3587657"/>
              <a:ext cx="36576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7950631" y="3627121"/>
              <a:ext cx="478994" cy="394694"/>
            </a:xfrm>
            <a:custGeom>
              <a:avLst/>
              <a:gdLst>
                <a:gd name="T0" fmla="*/ 0 w 210"/>
                <a:gd name="T1" fmla="*/ 0 h 120"/>
                <a:gd name="T2" fmla="*/ 0 w 210"/>
                <a:gd name="T3" fmla="*/ 190500 h 120"/>
                <a:gd name="T4" fmla="*/ 333375 w 210"/>
                <a:gd name="T5" fmla="*/ 190500 h 120"/>
                <a:gd name="T6" fmla="*/ 0 60000 65536"/>
                <a:gd name="T7" fmla="*/ 0 60000 65536"/>
                <a:gd name="T8" fmla="*/ 0 60000 65536"/>
                <a:gd name="T9" fmla="*/ 0 w 210"/>
                <a:gd name="T10" fmla="*/ 0 h 120"/>
                <a:gd name="T11" fmla="*/ 210 w 21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20">
                  <a:moveTo>
                    <a:pt x="0" y="0"/>
                  </a:moveTo>
                  <a:lnTo>
                    <a:pt x="0" y="120"/>
                  </a:lnTo>
                  <a:lnTo>
                    <a:pt x="210" y="12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7795648" y="3589020"/>
              <a:ext cx="660648" cy="867134"/>
            </a:xfrm>
            <a:custGeom>
              <a:avLst/>
              <a:gdLst>
                <a:gd name="T0" fmla="*/ 0 w 210"/>
                <a:gd name="T1" fmla="*/ 0 h 120"/>
                <a:gd name="T2" fmla="*/ 0 w 210"/>
                <a:gd name="T3" fmla="*/ 638175 h 120"/>
                <a:gd name="T4" fmla="*/ 304800 w 210"/>
                <a:gd name="T5" fmla="*/ 638175 h 120"/>
                <a:gd name="T6" fmla="*/ 0 60000 65536"/>
                <a:gd name="T7" fmla="*/ 0 60000 65536"/>
                <a:gd name="T8" fmla="*/ 0 60000 65536"/>
                <a:gd name="T9" fmla="*/ 0 w 210"/>
                <a:gd name="T10" fmla="*/ 0 h 120"/>
                <a:gd name="T11" fmla="*/ 210 w 21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20">
                  <a:moveTo>
                    <a:pt x="0" y="0"/>
                  </a:moveTo>
                  <a:lnTo>
                    <a:pt x="0" y="120"/>
                  </a:lnTo>
                  <a:lnTo>
                    <a:pt x="210" y="12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V="1">
              <a:off x="7511861" y="3632732"/>
              <a:ext cx="0" cy="447675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1" name="Picture 50" descr="RAD 1U_Wide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85057" y="3511926"/>
              <a:ext cx="871730" cy="185928"/>
            </a:xfrm>
            <a:prstGeom prst="rect">
              <a:avLst/>
            </a:prstGeom>
          </p:spPr>
        </p:pic>
        <p:pic>
          <p:nvPicPr>
            <p:cNvPr id="70" name="Picture 69" descr="Switch.pn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26793" y="3623114"/>
              <a:ext cx="585451" cy="585451"/>
            </a:xfrm>
            <a:prstGeom prst="rect">
              <a:avLst/>
            </a:prstGeom>
          </p:spPr>
        </p:pic>
        <p:pic>
          <p:nvPicPr>
            <p:cNvPr id="73" name="Picture 72" descr="PC.pn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20650" y="3839582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 descr="Telephone.pn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35722" y="4016987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 descr="Fax.pn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20650" y="4263021"/>
              <a:ext cx="365760" cy="365760"/>
            </a:xfrm>
            <a:prstGeom prst="rect">
              <a:avLst/>
            </a:prstGeom>
          </p:spPr>
        </p:pic>
        <p:pic>
          <p:nvPicPr>
            <p:cNvPr id="90" name="Picture 89" descr="Headquarters.pn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15818" y="2112065"/>
              <a:ext cx="602338" cy="602338"/>
            </a:xfrm>
            <a:prstGeom prst="rect">
              <a:avLst/>
            </a:prstGeom>
          </p:spPr>
        </p:pic>
        <p:pic>
          <p:nvPicPr>
            <p:cNvPr id="55" name="Picture 54" descr="LAN.pn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20650" y="3408210"/>
              <a:ext cx="365760" cy="36576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Proposition for the Transportation Industry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115367"/>
            <a:ext cx="5092648" cy="3604117"/>
          </a:xfrm>
        </p:spPr>
        <p:txBody>
          <a:bodyPr/>
          <a:lstStyle/>
          <a:p>
            <a:r>
              <a:rPr lang="en-US" sz="1600" dirty="0" smtClean="0"/>
              <a:t>Benefit from one-stop shop for multiple applications</a:t>
            </a:r>
            <a:br>
              <a:rPr lang="en-US" sz="1600" dirty="0" smtClean="0"/>
            </a:br>
            <a:r>
              <a:rPr lang="en-US" sz="1600" dirty="0" smtClean="0"/>
              <a:t>over any media and infrastructure</a:t>
            </a:r>
          </a:p>
          <a:p>
            <a:r>
              <a:rPr lang="en-US" sz="1600" dirty="0" smtClean="0"/>
              <a:t>Support multiple types of traffic: LAN,</a:t>
            </a:r>
            <a:br>
              <a:rPr lang="en-US" sz="1600" dirty="0" smtClean="0"/>
            </a:br>
            <a:r>
              <a:rPr lang="en-US" sz="1600" dirty="0" smtClean="0"/>
              <a:t>control and alarms, multimedia, video surveillance,</a:t>
            </a:r>
            <a:br>
              <a:rPr lang="en-US" sz="1600" dirty="0" smtClean="0"/>
            </a:br>
            <a:r>
              <a:rPr lang="en-US" sz="1600" dirty="0" smtClean="0"/>
              <a:t>voice, and data</a:t>
            </a:r>
          </a:p>
          <a:p>
            <a:r>
              <a:rPr lang="en-US" sz="1600" dirty="0" smtClean="0"/>
              <a:t>Provide telecom services</a:t>
            </a:r>
          </a:p>
          <a:p>
            <a:r>
              <a:rPr lang="en-US" sz="1600" dirty="0" smtClean="0"/>
              <a:t>Smooth migration to IP/Ethernet equipment and networks using state of the art technology enablers such as TDM pseudowire and timing over packet </a:t>
            </a:r>
          </a:p>
          <a:p>
            <a:r>
              <a:rPr lang="en-US" sz="1600" dirty="0" smtClean="0"/>
              <a:t>Easy integration of RAD solutions with 3rd party </a:t>
            </a:r>
            <a:br>
              <a:rPr lang="en-US" sz="1600" dirty="0" smtClean="0"/>
            </a:br>
            <a:r>
              <a:rPr lang="en-US" sz="1600" dirty="0" smtClean="0"/>
              <a:t>backbone network provider</a:t>
            </a:r>
          </a:p>
          <a:p>
            <a:r>
              <a:rPr lang="en-CA" sz="1600" dirty="0" smtClean="0"/>
              <a:t>Compliance with  environmental/EMC industry standards</a:t>
            </a:r>
            <a:endParaRPr lang="en-US" sz="1600" dirty="0"/>
          </a:p>
        </p:txBody>
      </p:sp>
      <p:pic>
        <p:nvPicPr>
          <p:cNvPr id="202" name="Picture 201" descr="49856logo%20RENFE.jpg"/>
          <p:cNvPicPr>
            <a:picLocks noChangeAspect="1"/>
          </p:cNvPicPr>
          <p:nvPr/>
        </p:nvPicPr>
        <p:blipFill>
          <a:blip r:embed="rId2" cstate="print"/>
          <a:srcRect t="20979" b="24679"/>
          <a:stretch>
            <a:fillRect/>
          </a:stretch>
        </p:blipFill>
        <p:spPr>
          <a:xfrm>
            <a:off x="2601502" y="6042420"/>
            <a:ext cx="807599" cy="310256"/>
          </a:xfrm>
          <a:prstGeom prst="rect">
            <a:avLst/>
          </a:prstGeom>
        </p:spPr>
      </p:pic>
      <p:pic>
        <p:nvPicPr>
          <p:cNvPr id="203" name="Picture 202" descr="rightcurvelogo.png"/>
          <p:cNvPicPr>
            <a:picLocks noChangeAspect="1"/>
          </p:cNvPicPr>
          <p:nvPr/>
        </p:nvPicPr>
        <p:blipFill>
          <a:blip r:embed="rId3" cstate="print"/>
          <a:srcRect l="47928" t="-1624" b="31745"/>
          <a:stretch>
            <a:fillRect/>
          </a:stretch>
        </p:blipFill>
        <p:spPr>
          <a:xfrm>
            <a:off x="3449012" y="5976434"/>
            <a:ext cx="1256437" cy="376241"/>
          </a:xfrm>
          <a:prstGeom prst="rect">
            <a:avLst/>
          </a:prstGeom>
        </p:spPr>
      </p:pic>
      <p:pic>
        <p:nvPicPr>
          <p:cNvPr id="204" name="Picture 13" descr="scnf_logo"/>
          <p:cNvPicPr>
            <a:picLocks noChangeAspect="1" noChangeArrowheads="1"/>
          </p:cNvPicPr>
          <p:nvPr/>
        </p:nvPicPr>
        <p:blipFill>
          <a:blip r:embed="rId4" cstate="print"/>
          <a:srcRect l="33497" t="-2379"/>
          <a:stretch>
            <a:fillRect/>
          </a:stretch>
        </p:blipFill>
        <p:spPr bwMode="auto">
          <a:xfrm>
            <a:off x="5737038" y="6060464"/>
            <a:ext cx="660805" cy="2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15" descr="ban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536" y="6180764"/>
            <a:ext cx="765755" cy="17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16" descr="boe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6221" y="6086189"/>
            <a:ext cx="601159" cy="2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20" descr="ny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8501" y="5616204"/>
            <a:ext cx="1375677" cy="2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21" descr="sita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5464" y="5645924"/>
            <a:ext cx="670680" cy="2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22" descr="iberia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4489" y="5657258"/>
            <a:ext cx="852998" cy="15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4" descr="smrt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4215" y="5613248"/>
            <a:ext cx="754257" cy="24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210" descr="D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8397" y="6042373"/>
            <a:ext cx="444454" cy="310302"/>
          </a:xfrm>
          <a:prstGeom prst="rect">
            <a:avLst/>
          </a:prstGeom>
        </p:spPr>
      </p:pic>
      <p:pic>
        <p:nvPicPr>
          <p:cNvPr id="212" name="Picture 211" descr="sbb_logo.gif"/>
          <p:cNvPicPr>
            <a:picLocks noChangeAspect="1"/>
          </p:cNvPicPr>
          <p:nvPr/>
        </p:nvPicPr>
        <p:blipFill>
          <a:blip r:embed="rId12" cstate="print"/>
          <a:srcRect l="53492" t="4390"/>
          <a:stretch>
            <a:fillRect/>
          </a:stretch>
        </p:blipFill>
        <p:spPr>
          <a:xfrm>
            <a:off x="4703672" y="5554629"/>
            <a:ext cx="411100" cy="317561"/>
          </a:xfrm>
          <a:prstGeom prst="rect">
            <a:avLst/>
          </a:prstGeom>
        </p:spPr>
      </p:pic>
      <p:pic>
        <p:nvPicPr>
          <p:cNvPr id="213" name="Picture 212" descr="Railt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77615" y="5487529"/>
            <a:ext cx="316949" cy="528815"/>
          </a:xfrm>
          <a:prstGeom prst="rect">
            <a:avLst/>
          </a:prstGeom>
        </p:spPr>
      </p:pic>
      <p:pic>
        <p:nvPicPr>
          <p:cNvPr id="214" name="Picture 213" descr="iStock_000008942406Medium.jpg"/>
          <p:cNvPicPr>
            <a:picLocks noChangeAspect="1"/>
          </p:cNvPicPr>
          <p:nvPr/>
        </p:nvPicPr>
        <p:blipFill>
          <a:blip r:embed="rId14" cstate="print"/>
          <a:srcRect l="10014" t="39425"/>
          <a:stretch>
            <a:fillRect/>
          </a:stretch>
        </p:blipFill>
        <p:spPr>
          <a:xfrm>
            <a:off x="147480" y="4808325"/>
            <a:ext cx="2211412" cy="1694996"/>
          </a:xfrm>
          <a:prstGeom prst="roundRect">
            <a:avLst/>
          </a:prstGeom>
        </p:spPr>
      </p:pic>
      <p:sp>
        <p:nvSpPr>
          <p:cNvPr id="215" name="Rectangle 214"/>
          <p:cNvSpPr/>
          <p:nvPr/>
        </p:nvSpPr>
        <p:spPr>
          <a:xfrm>
            <a:off x="2521986" y="5018504"/>
            <a:ext cx="566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>
              <a:spcBef>
                <a:spcPts val="1200"/>
              </a:spcBef>
              <a:buClr>
                <a:srgbClr val="4D4D4D"/>
              </a:buClr>
            </a:pPr>
            <a:r>
              <a:rPr lang="en-US" b="1" dirty="0" smtClean="0">
                <a:solidFill>
                  <a:srgbClr val="0000FF"/>
                </a:solidFill>
              </a:rPr>
              <a:t>Worldwide deployment of access and transport solutions</a:t>
            </a:r>
            <a:endParaRPr lang="en-US" b="1" strike="sngStrike" dirty="0">
              <a:solidFill>
                <a:srgbClr val="0000FF"/>
              </a:solidFill>
            </a:endParaRPr>
          </a:p>
        </p:txBody>
      </p:sp>
      <p:pic>
        <p:nvPicPr>
          <p:cNvPr id="217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2" name="Group 231"/>
          <p:cNvGrpSpPr/>
          <p:nvPr/>
        </p:nvGrpSpPr>
        <p:grpSpPr>
          <a:xfrm>
            <a:off x="5875959" y="2454753"/>
            <a:ext cx="3128559" cy="2001011"/>
            <a:chOff x="5875959" y="2454753"/>
            <a:chExt cx="3128559" cy="2001011"/>
          </a:xfrm>
        </p:grpSpPr>
        <p:grpSp>
          <p:nvGrpSpPr>
            <p:cNvPr id="218" name="Group 112"/>
            <p:cNvGrpSpPr/>
            <p:nvPr/>
          </p:nvGrpSpPr>
          <p:grpSpPr>
            <a:xfrm>
              <a:off x="5963092" y="2615467"/>
              <a:ext cx="1669826" cy="1669817"/>
              <a:chOff x="1635125" y="2444750"/>
              <a:chExt cx="427037" cy="427037"/>
            </a:xfrm>
          </p:grpSpPr>
          <p:sp>
            <p:nvSpPr>
              <p:cNvPr id="220" name="Oval 6"/>
              <p:cNvSpPr>
                <a:spLocks noChangeArrowheads="1"/>
              </p:cNvSpPr>
              <p:nvPr/>
            </p:nvSpPr>
            <p:spPr bwMode="auto">
              <a:xfrm>
                <a:off x="1635125" y="2444750"/>
                <a:ext cx="427037" cy="427037"/>
              </a:xfrm>
              <a:prstGeom prst="ellipse">
                <a:avLst/>
              </a:prstGeom>
              <a:solidFill>
                <a:srgbClr val="FDC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1" name="Freeform 7"/>
              <p:cNvSpPr>
                <a:spLocks/>
              </p:cNvSpPr>
              <p:nvPr/>
            </p:nvSpPr>
            <p:spPr bwMode="auto">
              <a:xfrm>
                <a:off x="1681163" y="2559050"/>
                <a:ext cx="334962" cy="198437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4" y="19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3" y="6"/>
                  </a:cxn>
                  <a:cxn ang="0">
                    <a:pos x="30" y="6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26"/>
                  </a:cxn>
                  <a:cxn ang="0">
                    <a:pos x="38" y="26"/>
                  </a:cxn>
                  <a:cxn ang="0">
                    <a:pos x="44" y="19"/>
                  </a:cxn>
                </a:cxnLst>
                <a:rect l="0" t="0" r="r" b="b"/>
                <a:pathLst>
                  <a:path w="44" h="2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44" y="19"/>
                      <a:pt x="44" y="12"/>
                      <a:pt x="38" y="12"/>
                    </a:cubicBezTo>
                    <a:lnTo>
                      <a:pt x="38" y="12"/>
                    </a:lnTo>
                    <a:cubicBezTo>
                      <a:pt x="38" y="10"/>
                      <a:pt x="37" y="6"/>
                      <a:pt x="33" y="6"/>
                    </a:cubicBezTo>
                    <a:lnTo>
                      <a:pt x="30" y="6"/>
                    </a:lnTo>
                    <a:cubicBezTo>
                      <a:pt x="29" y="4"/>
                      <a:pt x="28" y="0"/>
                      <a:pt x="23" y="0"/>
                    </a:cubicBezTo>
                    <a:lnTo>
                      <a:pt x="17" y="0"/>
                    </a:lnTo>
                    <a:cubicBezTo>
                      <a:pt x="17" y="0"/>
                      <a:pt x="11" y="0"/>
                      <a:pt x="10" y="7"/>
                    </a:cubicBezTo>
                    <a:cubicBezTo>
                      <a:pt x="9" y="7"/>
                      <a:pt x="5" y="7"/>
                      <a:pt x="5" y="12"/>
                    </a:cubicBezTo>
                    <a:cubicBezTo>
                      <a:pt x="3" y="12"/>
                      <a:pt x="0" y="13"/>
                      <a:pt x="0" y="19"/>
                    </a:cubicBezTo>
                    <a:lnTo>
                      <a:pt x="0" y="19"/>
                    </a:lnTo>
                    <a:cubicBezTo>
                      <a:pt x="0" y="19"/>
                      <a:pt x="0" y="26"/>
                      <a:pt x="6" y="26"/>
                    </a:cubicBezTo>
                    <a:lnTo>
                      <a:pt x="38" y="26"/>
                    </a:lnTo>
                    <a:cubicBezTo>
                      <a:pt x="38" y="26"/>
                      <a:pt x="44" y="26"/>
                      <a:pt x="4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6997487" y="3131692"/>
              <a:ext cx="2007031" cy="1324072"/>
            </a:xfrm>
            <a:prstGeom prst="roundRect">
              <a:avLst>
                <a:gd name="adj" fmla="val 14023"/>
              </a:avLst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619830" y="3482212"/>
              <a:ext cx="849789" cy="266712"/>
            </a:xfrm>
            <a:custGeom>
              <a:avLst/>
              <a:gdLst>
                <a:gd name="T0" fmla="*/ 0 w 408"/>
                <a:gd name="T1" fmla="*/ 195262 h 84"/>
                <a:gd name="T2" fmla="*/ 981075 w 408"/>
                <a:gd name="T3" fmla="*/ 195262 h 84"/>
                <a:gd name="T4" fmla="*/ 981075 w 408"/>
                <a:gd name="T5" fmla="*/ 0 h 84"/>
                <a:gd name="T6" fmla="*/ 0 60000 65536"/>
                <a:gd name="T7" fmla="*/ 0 60000 65536"/>
                <a:gd name="T8" fmla="*/ 0 60000 65536"/>
                <a:gd name="T9" fmla="*/ 0 w 408"/>
                <a:gd name="T10" fmla="*/ 0 h 84"/>
                <a:gd name="T11" fmla="*/ 408 w 40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4">
                  <a:moveTo>
                    <a:pt x="0" y="84"/>
                  </a:moveTo>
                  <a:lnTo>
                    <a:pt x="408" y="84"/>
                  </a:lnTo>
                  <a:lnTo>
                    <a:pt x="40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7768336" y="3883852"/>
              <a:ext cx="257012" cy="188908"/>
            </a:xfrm>
            <a:custGeom>
              <a:avLst/>
              <a:gdLst>
                <a:gd name="T0" fmla="*/ 0 w 408"/>
                <a:gd name="T1" fmla="*/ 142875 h 84"/>
                <a:gd name="T2" fmla="*/ 319088 w 408"/>
                <a:gd name="T3" fmla="*/ 142875 h 84"/>
                <a:gd name="T4" fmla="*/ 319088 w 408"/>
                <a:gd name="T5" fmla="*/ 0 h 84"/>
                <a:gd name="T6" fmla="*/ 0 60000 65536"/>
                <a:gd name="T7" fmla="*/ 0 60000 65536"/>
                <a:gd name="T8" fmla="*/ 0 60000 65536"/>
                <a:gd name="T9" fmla="*/ 0 w 408"/>
                <a:gd name="T10" fmla="*/ 0 h 84"/>
                <a:gd name="T11" fmla="*/ 408 w 40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4">
                  <a:moveTo>
                    <a:pt x="0" y="84"/>
                  </a:moveTo>
                  <a:lnTo>
                    <a:pt x="408" y="84"/>
                  </a:lnTo>
                  <a:lnTo>
                    <a:pt x="40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V="1">
              <a:off x="7488454" y="3844450"/>
              <a:ext cx="986474" cy="205450"/>
            </a:xfrm>
            <a:custGeom>
              <a:avLst/>
              <a:gdLst>
                <a:gd name="T0" fmla="*/ 0 w 774"/>
                <a:gd name="T1" fmla="*/ 161925 h 126"/>
                <a:gd name="T2" fmla="*/ 1023938 w 774"/>
                <a:gd name="T3" fmla="*/ 161925 h 126"/>
                <a:gd name="T4" fmla="*/ 1023938 w 774"/>
                <a:gd name="T5" fmla="*/ 0 h 126"/>
                <a:gd name="T6" fmla="*/ 0 60000 65536"/>
                <a:gd name="T7" fmla="*/ 0 60000 65536"/>
                <a:gd name="T8" fmla="*/ 0 60000 65536"/>
                <a:gd name="T9" fmla="*/ 0 w 774"/>
                <a:gd name="T10" fmla="*/ 0 h 126"/>
                <a:gd name="T11" fmla="*/ 774 w 77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4" h="126">
                  <a:moveTo>
                    <a:pt x="0" y="126"/>
                  </a:moveTo>
                  <a:lnTo>
                    <a:pt x="774" y="126"/>
                  </a:lnTo>
                  <a:lnTo>
                    <a:pt x="774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7549702" y="3413631"/>
              <a:ext cx="478522" cy="291417"/>
            </a:xfrm>
            <a:custGeom>
              <a:avLst/>
              <a:gdLst>
                <a:gd name="T0" fmla="*/ 0 w 408"/>
                <a:gd name="T1" fmla="*/ 200025 h 84"/>
                <a:gd name="T2" fmla="*/ 552450 w 408"/>
                <a:gd name="T3" fmla="*/ 200025 h 84"/>
                <a:gd name="T4" fmla="*/ 552450 w 408"/>
                <a:gd name="T5" fmla="*/ 0 h 84"/>
                <a:gd name="T6" fmla="*/ 0 60000 65536"/>
                <a:gd name="T7" fmla="*/ 0 60000 65536"/>
                <a:gd name="T8" fmla="*/ 0 60000 65536"/>
                <a:gd name="T9" fmla="*/ 0 w 408"/>
                <a:gd name="T10" fmla="*/ 0 h 84"/>
                <a:gd name="T11" fmla="*/ 408 w 40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4">
                  <a:moveTo>
                    <a:pt x="0" y="84"/>
                  </a:moveTo>
                  <a:lnTo>
                    <a:pt x="408" y="84"/>
                  </a:lnTo>
                  <a:lnTo>
                    <a:pt x="40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64"/>
            <p:cNvSpPr>
              <a:spLocks/>
            </p:cNvSpPr>
            <p:nvPr/>
          </p:nvSpPr>
          <p:spPr bwMode="auto">
            <a:xfrm>
              <a:off x="7764212" y="3795307"/>
              <a:ext cx="849789" cy="4449"/>
            </a:xfrm>
            <a:custGeom>
              <a:avLst/>
              <a:gdLst>
                <a:gd name="T0" fmla="*/ 0 w 618"/>
                <a:gd name="T1" fmla="*/ 4762 h 3"/>
                <a:gd name="T2" fmla="*/ 981075 w 618"/>
                <a:gd name="T3" fmla="*/ 0 h 3"/>
                <a:gd name="T4" fmla="*/ 0 60000 65536"/>
                <a:gd name="T5" fmla="*/ 0 60000 65536"/>
                <a:gd name="T6" fmla="*/ 0 w 618"/>
                <a:gd name="T7" fmla="*/ 0 h 3"/>
                <a:gd name="T8" fmla="*/ 618 w 61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8" h="3">
                  <a:moveTo>
                    <a:pt x="0" y="3"/>
                  </a:moveTo>
                  <a:lnTo>
                    <a:pt x="61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22" name="Picture 221" descr="Control room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75959" y="3741057"/>
              <a:ext cx="597918" cy="597918"/>
            </a:xfrm>
            <a:prstGeom prst="rect">
              <a:avLst/>
            </a:prstGeom>
          </p:spPr>
        </p:pic>
        <p:pic>
          <p:nvPicPr>
            <p:cNvPr id="224" name="Picture 223" descr="RAD 1U_Narrow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8766" y="3676893"/>
              <a:ext cx="718427" cy="243468"/>
            </a:xfrm>
            <a:prstGeom prst="rect">
              <a:avLst/>
            </a:prstGeom>
          </p:spPr>
        </p:pic>
        <p:pic>
          <p:nvPicPr>
            <p:cNvPr id="225" name="Picture 224" descr="Video Camera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6051" y="3200549"/>
              <a:ext cx="365760" cy="365760"/>
            </a:xfrm>
            <a:prstGeom prst="rect">
              <a:avLst/>
            </a:prstGeom>
          </p:spPr>
        </p:pic>
        <p:pic>
          <p:nvPicPr>
            <p:cNvPr id="226" name="Picture 225" descr="Display Board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86526" y="3200549"/>
              <a:ext cx="365760" cy="365760"/>
            </a:xfrm>
            <a:prstGeom prst="rect">
              <a:avLst/>
            </a:prstGeom>
          </p:spPr>
        </p:pic>
        <p:pic>
          <p:nvPicPr>
            <p:cNvPr id="227" name="Picture 226" descr="POS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51889" y="3619816"/>
              <a:ext cx="365760" cy="365760"/>
            </a:xfrm>
            <a:prstGeom prst="rect">
              <a:avLst/>
            </a:prstGeom>
          </p:spPr>
        </p:pic>
        <p:pic>
          <p:nvPicPr>
            <p:cNvPr id="228" name="Picture 227" descr="Telephone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38431" y="4002798"/>
              <a:ext cx="365760" cy="365760"/>
            </a:xfrm>
            <a:prstGeom prst="rect">
              <a:avLst/>
            </a:prstGeom>
          </p:spPr>
        </p:pic>
        <p:pic>
          <p:nvPicPr>
            <p:cNvPr id="229" name="Picture 228" descr="Railway Cross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6526" y="3997781"/>
              <a:ext cx="365760" cy="365760"/>
            </a:xfrm>
            <a:prstGeom prst="rect">
              <a:avLst/>
            </a:prstGeom>
          </p:spPr>
        </p:pic>
        <p:pic>
          <p:nvPicPr>
            <p:cNvPr id="231" name="Picture 230" descr="Railway Cross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59078" y="2454753"/>
              <a:ext cx="548640" cy="5486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312606"/>
            <a:ext cx="7124700" cy="3200400"/>
          </a:xfrm>
        </p:spPr>
        <p:txBody>
          <a:bodyPr/>
          <a:lstStyle/>
          <a:p>
            <a:r>
              <a:rPr lang="en-US" sz="1800" dirty="0" smtClean="0"/>
              <a:t>Benefit from broad range of backhaul solutions over any type of infrastructure </a:t>
            </a:r>
          </a:p>
          <a:p>
            <a:r>
              <a:rPr lang="en-US" sz="1800" dirty="0" smtClean="0"/>
              <a:t>Enable backhaul of existing 2G, 3G, 4G services over lower</a:t>
            </a:r>
            <a:br>
              <a:rPr lang="en-US" sz="1800" dirty="0" smtClean="0"/>
            </a:br>
            <a:r>
              <a:rPr lang="en-US" sz="1800" dirty="0" smtClean="0"/>
              <a:t>cost packet transport with timing synchronization</a:t>
            </a:r>
          </a:p>
          <a:p>
            <a:r>
              <a:rPr lang="en-US" sz="1800" dirty="0" smtClean="0"/>
              <a:t>Offer premium wholesale backhaul services </a:t>
            </a:r>
            <a:br>
              <a:rPr lang="en-US" sz="1800" dirty="0" smtClean="0"/>
            </a:br>
            <a:r>
              <a:rPr lang="en-US" sz="1800" dirty="0" smtClean="0"/>
              <a:t>over PSN with service quality assurance</a:t>
            </a:r>
          </a:p>
          <a:p>
            <a:r>
              <a:rPr lang="en-US" sz="1800" dirty="0" smtClean="0"/>
              <a:t>Verify SLAs from wholesale provider</a:t>
            </a:r>
            <a:br>
              <a:rPr lang="en-US" sz="1800" dirty="0" smtClean="0"/>
            </a:br>
            <a:r>
              <a:rPr lang="en-US" sz="1800" dirty="0" smtClean="0"/>
              <a:t>using intelligent mobile demarcation</a:t>
            </a:r>
          </a:p>
          <a:p>
            <a:r>
              <a:rPr lang="en-US" sz="1800" dirty="0" smtClean="0"/>
              <a:t>Support LTE’s new network </a:t>
            </a:r>
            <a:br>
              <a:rPr lang="en-US" sz="1800" dirty="0" smtClean="0"/>
            </a:br>
            <a:r>
              <a:rPr lang="en-US" sz="1800" dirty="0" smtClean="0"/>
              <a:t>architecture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The Value Proposition for Mobile Operators and Transport Providers</a:t>
            </a:r>
            <a:endParaRPr lang="en-US" sz="3500" dirty="0"/>
          </a:p>
        </p:txBody>
      </p:sp>
      <p:pic>
        <p:nvPicPr>
          <p:cNvPr id="33" name="Picture 32" descr="Sm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0285" y="5391456"/>
            <a:ext cx="801732" cy="562181"/>
          </a:xfrm>
          <a:prstGeom prst="rect">
            <a:avLst/>
          </a:prstGeom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3" cstate="print"/>
          <a:srcRect t="20531" b="15012"/>
          <a:stretch>
            <a:fillRect/>
          </a:stretch>
        </p:blipFill>
        <p:spPr bwMode="auto">
          <a:xfrm>
            <a:off x="5997471" y="5932013"/>
            <a:ext cx="1458885" cy="497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" name="Picture 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5146" y="6086064"/>
            <a:ext cx="802431" cy="29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037" y="5969712"/>
            <a:ext cx="404995" cy="4063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" name="Picture 6" descr="T-Mobile cell phones, cell phone plans, and cell phone accessori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24685" b="28612"/>
          <a:stretch>
            <a:fillRect/>
          </a:stretch>
        </p:blipFill>
        <p:spPr bwMode="auto">
          <a:xfrm>
            <a:off x="7207493" y="5468621"/>
            <a:ext cx="1028408" cy="384241"/>
          </a:xfrm>
          <a:prstGeom prst="rect">
            <a:avLst/>
          </a:prstGeom>
          <a:noFill/>
        </p:spPr>
      </p:pic>
      <p:pic>
        <p:nvPicPr>
          <p:cNvPr id="39" name="Picture 38" descr="virgin-mobile-logo-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0011" y="5967470"/>
            <a:ext cx="791708" cy="418567"/>
          </a:xfrm>
          <a:prstGeom prst="rect">
            <a:avLst/>
          </a:prstGeom>
        </p:spPr>
      </p:pic>
      <p:pic>
        <p:nvPicPr>
          <p:cNvPr id="41" name="Picture 40" descr="logo-sf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1740" y="5494964"/>
            <a:ext cx="477589" cy="366436"/>
          </a:xfrm>
          <a:prstGeom prst="rect">
            <a:avLst/>
          </a:prstGeom>
        </p:spPr>
      </p:pic>
      <p:pic>
        <p:nvPicPr>
          <p:cNvPr id="42" name="Picture 41" descr="softbank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6298" y="5894382"/>
            <a:ext cx="552957" cy="481687"/>
          </a:xfrm>
          <a:prstGeom prst="rect">
            <a:avLst/>
          </a:prstGeom>
        </p:spPr>
      </p:pic>
      <p:pic>
        <p:nvPicPr>
          <p:cNvPr id="43" name="Picture 42" descr="tele2.jpg"/>
          <p:cNvPicPr>
            <a:picLocks noChangeAspect="1"/>
          </p:cNvPicPr>
          <p:nvPr/>
        </p:nvPicPr>
        <p:blipFill>
          <a:blip r:embed="rId11" cstate="print"/>
          <a:srcRect l="28667" t="35079" r="27333" b="31270"/>
          <a:stretch>
            <a:fillRect/>
          </a:stretch>
        </p:blipFill>
        <p:spPr>
          <a:xfrm>
            <a:off x="3733708" y="5570440"/>
            <a:ext cx="607533" cy="278781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286" y="5627240"/>
            <a:ext cx="783586" cy="1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2507238" y="5092247"/>
            <a:ext cx="6061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 algn="ctr">
              <a:spcBef>
                <a:spcPts val="1200"/>
              </a:spcBef>
              <a:buClr>
                <a:srgbClr val="4D4D4D"/>
              </a:buClr>
            </a:pPr>
            <a:r>
              <a:rPr lang="en-US" b="1" dirty="0" smtClean="0">
                <a:solidFill>
                  <a:srgbClr val="0000FF"/>
                </a:solidFill>
              </a:rPr>
              <a:t>Worldwide deployment of access and backhaul solutions</a:t>
            </a:r>
            <a:endParaRPr lang="en-US" b="1" strike="sngStrike" dirty="0">
              <a:solidFill>
                <a:srgbClr val="0000FF"/>
              </a:solidFill>
            </a:endParaRPr>
          </a:p>
        </p:txBody>
      </p:sp>
      <p:pic>
        <p:nvPicPr>
          <p:cNvPr id="50" name="Picture 49" descr="KDD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7920" y="6301212"/>
            <a:ext cx="704230" cy="2329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0780" y="6459702"/>
            <a:ext cx="864553" cy="2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16630" y="6453505"/>
            <a:ext cx="950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889" y="5517572"/>
            <a:ext cx="675767" cy="3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20" t="6613" r="10463" b="9916"/>
          <a:stretch>
            <a:fillRect/>
          </a:stretch>
        </p:blipFill>
        <p:spPr bwMode="auto">
          <a:xfrm>
            <a:off x="5230678" y="5486400"/>
            <a:ext cx="836908" cy="40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 descr="D:\Bob's data\Archive\logos\TeliaSonera 2012 b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67918" y="5888376"/>
            <a:ext cx="1109156" cy="317870"/>
          </a:xfrm>
          <a:prstGeom prst="rect">
            <a:avLst/>
          </a:prstGeom>
          <a:noFill/>
        </p:spPr>
      </p:pic>
      <p:grpSp>
        <p:nvGrpSpPr>
          <p:cNvPr id="70" name="Group 69"/>
          <p:cNvGrpSpPr/>
          <p:nvPr/>
        </p:nvGrpSpPr>
        <p:grpSpPr>
          <a:xfrm>
            <a:off x="5022849" y="2332489"/>
            <a:ext cx="4140523" cy="2680975"/>
            <a:chOff x="5022849" y="2332489"/>
            <a:chExt cx="4140523" cy="2680975"/>
          </a:xfrm>
        </p:grpSpPr>
        <p:pic>
          <p:nvPicPr>
            <p:cNvPr id="69" name="Picture 68" descr="Mobile phone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70062" y="4647704"/>
              <a:ext cx="365760" cy="365760"/>
            </a:xfrm>
            <a:prstGeom prst="rect">
              <a:avLst/>
            </a:prstGeom>
          </p:spPr>
        </p:pic>
        <p:grpSp>
          <p:nvGrpSpPr>
            <p:cNvPr id="60" name="Group 112"/>
            <p:cNvGrpSpPr/>
            <p:nvPr/>
          </p:nvGrpSpPr>
          <p:grpSpPr>
            <a:xfrm>
              <a:off x="7381189" y="2332489"/>
              <a:ext cx="1239877" cy="1239869"/>
              <a:chOff x="1635125" y="2444750"/>
              <a:chExt cx="427037" cy="427037"/>
            </a:xfrm>
          </p:grpSpPr>
          <p:sp>
            <p:nvSpPr>
              <p:cNvPr id="62" name="Oval 6"/>
              <p:cNvSpPr>
                <a:spLocks noChangeArrowheads="1"/>
              </p:cNvSpPr>
              <p:nvPr/>
            </p:nvSpPr>
            <p:spPr bwMode="auto">
              <a:xfrm>
                <a:off x="1635125" y="2444750"/>
                <a:ext cx="427037" cy="427037"/>
              </a:xfrm>
              <a:prstGeom prst="ellipse">
                <a:avLst/>
              </a:prstGeom>
              <a:solidFill>
                <a:srgbClr val="FDC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1681163" y="2559050"/>
                <a:ext cx="334962" cy="198437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4" y="19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3" y="6"/>
                  </a:cxn>
                  <a:cxn ang="0">
                    <a:pos x="30" y="6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26"/>
                  </a:cxn>
                  <a:cxn ang="0">
                    <a:pos x="38" y="26"/>
                  </a:cxn>
                  <a:cxn ang="0">
                    <a:pos x="44" y="19"/>
                  </a:cxn>
                </a:cxnLst>
                <a:rect l="0" t="0" r="r" b="b"/>
                <a:pathLst>
                  <a:path w="44" h="2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44" y="19"/>
                      <a:pt x="44" y="12"/>
                      <a:pt x="38" y="12"/>
                    </a:cubicBezTo>
                    <a:lnTo>
                      <a:pt x="38" y="12"/>
                    </a:lnTo>
                    <a:cubicBezTo>
                      <a:pt x="38" y="10"/>
                      <a:pt x="37" y="6"/>
                      <a:pt x="33" y="6"/>
                    </a:cubicBezTo>
                    <a:lnTo>
                      <a:pt x="30" y="6"/>
                    </a:lnTo>
                    <a:cubicBezTo>
                      <a:pt x="29" y="4"/>
                      <a:pt x="28" y="0"/>
                      <a:pt x="23" y="0"/>
                    </a:cubicBezTo>
                    <a:lnTo>
                      <a:pt x="17" y="0"/>
                    </a:lnTo>
                    <a:cubicBezTo>
                      <a:pt x="17" y="0"/>
                      <a:pt x="11" y="0"/>
                      <a:pt x="10" y="7"/>
                    </a:cubicBezTo>
                    <a:cubicBezTo>
                      <a:pt x="9" y="7"/>
                      <a:pt x="5" y="7"/>
                      <a:pt x="5" y="12"/>
                    </a:cubicBezTo>
                    <a:cubicBezTo>
                      <a:pt x="3" y="12"/>
                      <a:pt x="0" y="13"/>
                      <a:pt x="0" y="19"/>
                    </a:cubicBezTo>
                    <a:lnTo>
                      <a:pt x="0" y="19"/>
                    </a:lnTo>
                    <a:cubicBezTo>
                      <a:pt x="0" y="19"/>
                      <a:pt x="0" y="26"/>
                      <a:pt x="6" y="26"/>
                    </a:cubicBezTo>
                    <a:lnTo>
                      <a:pt x="38" y="26"/>
                    </a:lnTo>
                    <a:cubicBezTo>
                      <a:pt x="38" y="26"/>
                      <a:pt x="44" y="26"/>
                      <a:pt x="4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5283460" y="4707314"/>
              <a:ext cx="1138751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 smtClean="0">
                  <a:cs typeface="Arial" charset="0"/>
                </a:rPr>
                <a:t>Radio Stations </a:t>
              </a:r>
              <a:endParaRPr lang="en-US" sz="1200" b="1" dirty="0">
                <a:cs typeface="Arial" charset="0"/>
              </a:endParaRP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 flipV="1">
              <a:off x="5850668" y="3668459"/>
              <a:ext cx="3175" cy="91440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8132343" y="3618354"/>
              <a:ext cx="1031029" cy="39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cs typeface="Arial" charset="0"/>
                </a:rPr>
                <a:t>Mobile</a:t>
              </a:r>
              <a:br>
                <a:rPr lang="en-US" sz="1100" b="1" dirty="0">
                  <a:cs typeface="Arial" charset="0"/>
                </a:rPr>
              </a:br>
              <a:r>
                <a:rPr lang="en-US" sz="1100" b="1" dirty="0">
                  <a:cs typeface="Arial" charset="0"/>
                </a:rPr>
                <a:t>Core Network </a:t>
              </a: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7595925" y="2803351"/>
              <a:ext cx="833796" cy="42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>
                  <a:cs typeface="Arial" charset="0"/>
                </a:rPr>
                <a:t>Transport </a:t>
              </a:r>
            </a:p>
            <a:p>
              <a:pPr algn="ctr">
                <a:lnSpc>
                  <a:spcPct val="90000"/>
                </a:lnSpc>
              </a:pPr>
              <a:r>
                <a:rPr lang="fr-FR" sz="1200" b="1" dirty="0">
                  <a:cs typeface="Arial" charset="0"/>
                </a:rPr>
                <a:t>Network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684124" y="2460485"/>
              <a:ext cx="1297862" cy="1297854"/>
              <a:chOff x="5653128" y="2228015"/>
              <a:chExt cx="1297862" cy="1297854"/>
            </a:xfrm>
          </p:grpSpPr>
          <p:grpSp>
            <p:nvGrpSpPr>
              <p:cNvPr id="53" name="Group 112"/>
              <p:cNvGrpSpPr/>
              <p:nvPr/>
            </p:nvGrpSpPr>
            <p:grpSpPr>
              <a:xfrm>
                <a:off x="5653128" y="2228015"/>
                <a:ext cx="1297862" cy="1297854"/>
                <a:chOff x="1635125" y="2444750"/>
                <a:chExt cx="427037" cy="427037"/>
              </a:xfrm>
            </p:grpSpPr>
            <p:sp>
              <p:nvSpPr>
                <p:cNvPr id="54" name="Oval 6"/>
                <p:cNvSpPr>
                  <a:spLocks noChangeArrowheads="1"/>
                </p:cNvSpPr>
                <p:nvPr/>
              </p:nvSpPr>
              <p:spPr bwMode="auto">
                <a:xfrm>
                  <a:off x="1635125" y="2444750"/>
                  <a:ext cx="427037" cy="427037"/>
                </a:xfrm>
                <a:prstGeom prst="ellipse">
                  <a:avLst/>
                </a:prstGeom>
                <a:solidFill>
                  <a:srgbClr val="FD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1681163" y="2559050"/>
                  <a:ext cx="334962" cy="198437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4" y="19"/>
                    </a:cxn>
                    <a:cxn ang="0">
                      <a:pos x="38" y="12"/>
                    </a:cxn>
                    <a:cxn ang="0">
                      <a:pos x="38" y="12"/>
                    </a:cxn>
                    <a:cxn ang="0">
                      <a:pos x="33" y="6"/>
                    </a:cxn>
                    <a:cxn ang="0">
                      <a:pos x="30" y="6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6" y="26"/>
                    </a:cxn>
                    <a:cxn ang="0">
                      <a:pos x="38" y="26"/>
                    </a:cxn>
                    <a:cxn ang="0">
                      <a:pos x="44" y="19"/>
                    </a:cxn>
                  </a:cxnLst>
                  <a:rect l="0" t="0" r="r" b="b"/>
                  <a:pathLst>
                    <a:path w="44" h="26">
                      <a:moveTo>
                        <a:pt x="44" y="19"/>
                      </a:moveTo>
                      <a:lnTo>
                        <a:pt x="44" y="19"/>
                      </a:lnTo>
                      <a:cubicBezTo>
                        <a:pt x="44" y="19"/>
                        <a:pt x="44" y="12"/>
                        <a:pt x="38" y="12"/>
                      </a:cubicBezTo>
                      <a:lnTo>
                        <a:pt x="38" y="12"/>
                      </a:lnTo>
                      <a:cubicBezTo>
                        <a:pt x="38" y="10"/>
                        <a:pt x="37" y="6"/>
                        <a:pt x="33" y="6"/>
                      </a:cubicBezTo>
                      <a:lnTo>
                        <a:pt x="30" y="6"/>
                      </a:lnTo>
                      <a:cubicBezTo>
                        <a:pt x="29" y="4"/>
                        <a:pt x="28" y="0"/>
                        <a:pt x="23" y="0"/>
                      </a:cubicBezTo>
                      <a:lnTo>
                        <a:pt x="17" y="0"/>
                      </a:lnTo>
                      <a:cubicBezTo>
                        <a:pt x="17" y="0"/>
                        <a:pt x="11" y="0"/>
                        <a:pt x="10" y="7"/>
                      </a:cubicBezTo>
                      <a:cubicBezTo>
                        <a:pt x="9" y="7"/>
                        <a:pt x="5" y="7"/>
                        <a:pt x="5" y="12"/>
                      </a:cubicBezTo>
                      <a:cubicBezTo>
                        <a:pt x="3" y="12"/>
                        <a:pt x="0" y="13"/>
                        <a:pt x="0" y="19"/>
                      </a:cubicBezTo>
                      <a:lnTo>
                        <a:pt x="0" y="19"/>
                      </a:lnTo>
                      <a:cubicBezTo>
                        <a:pt x="0" y="19"/>
                        <a:pt x="0" y="26"/>
                        <a:pt x="6" y="26"/>
                      </a:cubicBezTo>
                      <a:lnTo>
                        <a:pt x="38" y="26"/>
                      </a:lnTo>
                      <a:cubicBezTo>
                        <a:pt x="38" y="26"/>
                        <a:pt x="44" y="26"/>
                        <a:pt x="44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17" name="Rectangle 31"/>
              <p:cNvSpPr>
                <a:spLocks noChangeArrowheads="1"/>
              </p:cNvSpPr>
              <p:nvPr/>
            </p:nvSpPr>
            <p:spPr bwMode="auto">
              <a:xfrm>
                <a:off x="5894691" y="2725623"/>
                <a:ext cx="764932" cy="424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b="1" dirty="0" err="1">
                    <a:cs typeface="Arial" charset="0"/>
                  </a:rPr>
                  <a:t>Backhaul</a:t>
                </a:r>
                <a:endParaRPr lang="fr-FR" sz="1200" b="1" dirty="0">
                  <a:cs typeface="Arial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fr-FR" sz="1200" b="1" dirty="0">
                    <a:cs typeface="Arial" charset="0"/>
                  </a:rPr>
                  <a:t>Network</a:t>
                </a:r>
              </a:p>
            </p:txBody>
          </p:sp>
        </p:grp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 flipV="1">
              <a:off x="6117449" y="3661355"/>
              <a:ext cx="357188" cy="896938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6757298" y="4424474"/>
              <a:ext cx="441327" cy="319088"/>
              <a:chOff x="4205" y="2745"/>
              <a:chExt cx="278" cy="201"/>
            </a:xfrm>
          </p:grpSpPr>
          <p:sp>
            <p:nvSpPr>
              <p:cNvPr id="29" name="Arc 42"/>
              <p:cNvSpPr>
                <a:spLocks/>
              </p:cNvSpPr>
              <p:nvPr/>
            </p:nvSpPr>
            <p:spPr bwMode="auto">
              <a:xfrm rot="20707374" flipH="1">
                <a:off x="4282" y="2796"/>
                <a:ext cx="140" cy="136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endParaRPr lang="en-US" b="0"/>
              </a:p>
            </p:txBody>
          </p:sp>
          <p:sp>
            <p:nvSpPr>
              <p:cNvPr id="30" name="Arc 43"/>
              <p:cNvSpPr>
                <a:spLocks/>
              </p:cNvSpPr>
              <p:nvPr/>
            </p:nvSpPr>
            <p:spPr bwMode="auto">
              <a:xfrm rot="20707374" flipH="1">
                <a:off x="4205" y="2745"/>
                <a:ext cx="184" cy="18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44"/>
              <p:cNvSpPr>
                <a:spLocks/>
              </p:cNvSpPr>
              <p:nvPr/>
            </p:nvSpPr>
            <p:spPr bwMode="auto">
              <a:xfrm rot="20707374" flipH="1">
                <a:off x="4355" y="2851"/>
                <a:ext cx="88" cy="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45"/>
              <p:cNvSpPr>
                <a:spLocks/>
              </p:cNvSpPr>
              <p:nvPr/>
            </p:nvSpPr>
            <p:spPr bwMode="auto">
              <a:xfrm rot="20707374" flipH="1">
                <a:off x="4423" y="2888"/>
                <a:ext cx="60" cy="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7" name="Picture 56" descr="RAD 3U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74265" y="2702504"/>
              <a:ext cx="981897" cy="647632"/>
            </a:xfrm>
            <a:prstGeom prst="rect">
              <a:avLst/>
            </a:prstGeom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365789" y="3130299"/>
              <a:ext cx="54864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Line 34"/>
            <p:cNvSpPr>
              <a:spLocks noChangeShapeType="1"/>
            </p:cNvSpPr>
            <p:nvPr/>
          </p:nvSpPr>
          <p:spPr bwMode="auto">
            <a:xfrm flipV="1">
              <a:off x="5218548" y="3661355"/>
              <a:ext cx="357188" cy="896938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8" name="Picture 57" descr="RAD 1U_Wide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66773" y="3538765"/>
              <a:ext cx="958411" cy="204415"/>
            </a:xfrm>
            <a:prstGeom prst="rect">
              <a:avLst/>
            </a:prstGeom>
          </p:spPr>
        </p:pic>
        <p:pic>
          <p:nvPicPr>
            <p:cNvPr id="65" name="Picture 64" descr="Cellular Antenna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22849" y="4258443"/>
              <a:ext cx="438913" cy="438913"/>
            </a:xfrm>
            <a:prstGeom prst="rect">
              <a:avLst/>
            </a:prstGeom>
          </p:spPr>
        </p:pic>
        <p:pic>
          <p:nvPicPr>
            <p:cNvPr id="66" name="Picture 65" descr="Cellular Antenna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35031" y="4258443"/>
              <a:ext cx="438913" cy="438913"/>
            </a:xfrm>
            <a:prstGeom prst="rect">
              <a:avLst/>
            </a:prstGeom>
          </p:spPr>
        </p:pic>
        <p:pic>
          <p:nvPicPr>
            <p:cNvPr id="67" name="Picture 66" descr="Cellular Antenna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54964" y="4258443"/>
              <a:ext cx="438913" cy="438913"/>
            </a:xfrm>
            <a:prstGeom prst="rect">
              <a:avLst/>
            </a:prstGeom>
          </p:spPr>
        </p:pic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6609" y="4522312"/>
            <a:ext cx="1774665" cy="23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Proposition for Utilities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1283417"/>
            <a:ext cx="7124700" cy="3509059"/>
          </a:xfrm>
        </p:spPr>
        <p:txBody>
          <a:bodyPr/>
          <a:lstStyle/>
          <a:p>
            <a:r>
              <a:rPr lang="en-US" sz="1600" dirty="0" smtClean="0"/>
              <a:t>Benefit from a one-stop shop for multiple applications over any media and any infrastructure</a:t>
            </a:r>
          </a:p>
          <a:p>
            <a:r>
              <a:rPr lang="en-US" sz="1600" dirty="0" smtClean="0"/>
              <a:t>Support multiple types of traffic: LAN, SCADA, smart metering, video surveillance, PLC, </a:t>
            </a:r>
            <a:r>
              <a:rPr lang="en-US" sz="1600" dirty="0" err="1" smtClean="0"/>
              <a:t>Teleprotection</a:t>
            </a:r>
            <a:r>
              <a:rPr lang="en-US" sz="1600" dirty="0" smtClean="0"/>
              <a:t>, voice, and data</a:t>
            </a:r>
          </a:p>
          <a:p>
            <a:r>
              <a:rPr lang="en-US" sz="1600" dirty="0" smtClean="0"/>
              <a:t>Provide telecom services (“</a:t>
            </a:r>
            <a:r>
              <a:rPr lang="en-US" sz="1600" dirty="0" err="1" smtClean="0"/>
              <a:t>Utelco</a:t>
            </a:r>
            <a:r>
              <a:rPr lang="en-US" sz="1600" dirty="0" smtClean="0"/>
              <a:t>”) </a:t>
            </a:r>
          </a:p>
          <a:p>
            <a:r>
              <a:rPr lang="en-US" sz="1600" dirty="0" smtClean="0"/>
              <a:t>Smooth migration to IP/Ethernet equipment and networks using state of the art technology enablers such as TDM pseudowire and timing over packet </a:t>
            </a:r>
          </a:p>
          <a:p>
            <a:r>
              <a:rPr lang="en-US" sz="1600" dirty="0" smtClean="0"/>
              <a:t>Easy integration of RAD equipment </a:t>
            </a:r>
            <a:br>
              <a:rPr lang="en-US" sz="1600" dirty="0" smtClean="0"/>
            </a:br>
            <a:r>
              <a:rPr lang="en-US" sz="1600" dirty="0" smtClean="0"/>
              <a:t>with 3rd party backbone network providers</a:t>
            </a:r>
          </a:p>
          <a:p>
            <a:r>
              <a:rPr lang="en-CA" sz="1600" dirty="0" smtClean="0"/>
              <a:t>Compliance with  environmental/EMC industry standards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32" name="Picture 6" descr="h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184" y="6016048"/>
            <a:ext cx="593842" cy="63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hydr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225" y="5725523"/>
            <a:ext cx="881678" cy="35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alstom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405" y="5751249"/>
            <a:ext cx="897773" cy="2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rosneft.gif"/>
          <p:cNvPicPr>
            <a:picLocks noChangeAspect="1"/>
          </p:cNvPicPr>
          <p:nvPr/>
        </p:nvPicPr>
        <p:blipFill>
          <a:blip r:embed="rId5" cstate="print"/>
          <a:srcRect l="2857" t="40280" r="3429" b="5787"/>
          <a:stretch>
            <a:fillRect/>
          </a:stretch>
        </p:blipFill>
        <p:spPr>
          <a:xfrm>
            <a:off x="2830387" y="6151945"/>
            <a:ext cx="1289014" cy="495170"/>
          </a:xfrm>
          <a:prstGeom prst="rect">
            <a:avLst/>
          </a:prstGeom>
        </p:spPr>
      </p:pic>
      <p:pic>
        <p:nvPicPr>
          <p:cNvPr id="38" name="Picture 37" descr="novosibirskenergo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660" y="5632396"/>
            <a:ext cx="457038" cy="448652"/>
          </a:xfrm>
          <a:prstGeom prst="rect">
            <a:avLst/>
          </a:prstGeom>
        </p:spPr>
      </p:pic>
      <p:pic>
        <p:nvPicPr>
          <p:cNvPr id="39" name="Picture 38" descr="China-Light-and-Power-acquires-wind-farm-portfolio-of-Roaring-40s-joint-venture_295x220.jpg"/>
          <p:cNvPicPr>
            <a:picLocks noChangeAspect="1"/>
          </p:cNvPicPr>
          <p:nvPr/>
        </p:nvPicPr>
        <p:blipFill>
          <a:blip r:embed="rId7" cstate="print"/>
          <a:srcRect l="15196" r="17290" b="66104"/>
          <a:stretch>
            <a:fillRect/>
          </a:stretch>
        </p:blipFill>
        <p:spPr>
          <a:xfrm>
            <a:off x="3639789" y="5702653"/>
            <a:ext cx="1040239" cy="389481"/>
          </a:xfrm>
          <a:prstGeom prst="rect">
            <a:avLst/>
          </a:prstGeom>
        </p:spPr>
      </p:pic>
      <p:pic>
        <p:nvPicPr>
          <p:cNvPr id="40" name="Picture 39" descr="iStock_000008942406Medium.jpg"/>
          <p:cNvPicPr>
            <a:picLocks noChangeAspect="1"/>
          </p:cNvPicPr>
          <p:nvPr/>
        </p:nvPicPr>
        <p:blipFill>
          <a:blip r:embed="rId8" cstate="print"/>
          <a:srcRect l="9700"/>
          <a:stretch>
            <a:fillRect/>
          </a:stretch>
        </p:blipFill>
        <p:spPr>
          <a:xfrm>
            <a:off x="304549" y="5045454"/>
            <a:ext cx="2201863" cy="1625600"/>
          </a:xfrm>
          <a:prstGeom prst="round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536731" y="5276110"/>
            <a:ext cx="566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 algn="ctr">
              <a:spcBef>
                <a:spcPts val="1200"/>
              </a:spcBef>
              <a:buClr>
                <a:srgbClr val="4D4D4D"/>
              </a:buClr>
            </a:pPr>
            <a:r>
              <a:rPr lang="en-US" b="1" dirty="0" smtClean="0">
                <a:solidFill>
                  <a:srgbClr val="0000FF"/>
                </a:solidFill>
              </a:rPr>
              <a:t>Worldwide deployment of access and backhaul solutions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3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6" descr="D:\Bob's data\Archive\logos\logo-caltex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7685" y="6257665"/>
            <a:ext cx="869207" cy="287269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5559" y="6083363"/>
            <a:ext cx="10985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 69"/>
          <p:cNvGrpSpPr/>
          <p:nvPr/>
        </p:nvGrpSpPr>
        <p:grpSpPr>
          <a:xfrm>
            <a:off x="5854483" y="3251777"/>
            <a:ext cx="3137117" cy="1954492"/>
            <a:chOff x="9254590" y="3183197"/>
            <a:chExt cx="3137117" cy="1954492"/>
          </a:xfrm>
        </p:grpSpPr>
        <p:grpSp>
          <p:nvGrpSpPr>
            <p:cNvPr id="46" name="Group 112"/>
            <p:cNvGrpSpPr/>
            <p:nvPr/>
          </p:nvGrpSpPr>
          <p:grpSpPr>
            <a:xfrm>
              <a:off x="9341723" y="3297392"/>
              <a:ext cx="1669826" cy="1669817"/>
              <a:chOff x="1635125" y="2444750"/>
              <a:chExt cx="427037" cy="427037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635125" y="2444750"/>
                <a:ext cx="427037" cy="427037"/>
              </a:xfrm>
              <a:prstGeom prst="ellipse">
                <a:avLst/>
              </a:prstGeom>
              <a:solidFill>
                <a:srgbClr val="FDC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1681163" y="2559050"/>
                <a:ext cx="334962" cy="198437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4" y="19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3" y="6"/>
                  </a:cxn>
                  <a:cxn ang="0">
                    <a:pos x="30" y="6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26"/>
                  </a:cxn>
                  <a:cxn ang="0">
                    <a:pos x="38" y="26"/>
                  </a:cxn>
                  <a:cxn ang="0">
                    <a:pos x="44" y="19"/>
                  </a:cxn>
                </a:cxnLst>
                <a:rect l="0" t="0" r="r" b="b"/>
                <a:pathLst>
                  <a:path w="44" h="2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44" y="19"/>
                      <a:pt x="44" y="12"/>
                      <a:pt x="38" y="12"/>
                    </a:cubicBezTo>
                    <a:lnTo>
                      <a:pt x="38" y="12"/>
                    </a:lnTo>
                    <a:cubicBezTo>
                      <a:pt x="38" y="10"/>
                      <a:pt x="37" y="6"/>
                      <a:pt x="33" y="6"/>
                    </a:cubicBezTo>
                    <a:lnTo>
                      <a:pt x="30" y="6"/>
                    </a:lnTo>
                    <a:cubicBezTo>
                      <a:pt x="29" y="4"/>
                      <a:pt x="28" y="0"/>
                      <a:pt x="23" y="0"/>
                    </a:cubicBezTo>
                    <a:lnTo>
                      <a:pt x="17" y="0"/>
                    </a:lnTo>
                    <a:cubicBezTo>
                      <a:pt x="17" y="0"/>
                      <a:pt x="11" y="0"/>
                      <a:pt x="10" y="7"/>
                    </a:cubicBezTo>
                    <a:cubicBezTo>
                      <a:pt x="9" y="7"/>
                      <a:pt x="5" y="7"/>
                      <a:pt x="5" y="12"/>
                    </a:cubicBezTo>
                    <a:cubicBezTo>
                      <a:pt x="3" y="12"/>
                      <a:pt x="0" y="13"/>
                      <a:pt x="0" y="19"/>
                    </a:cubicBezTo>
                    <a:lnTo>
                      <a:pt x="0" y="19"/>
                    </a:lnTo>
                    <a:cubicBezTo>
                      <a:pt x="0" y="19"/>
                      <a:pt x="0" y="26"/>
                      <a:pt x="6" y="26"/>
                    </a:cubicBezTo>
                    <a:lnTo>
                      <a:pt x="38" y="26"/>
                    </a:lnTo>
                    <a:cubicBezTo>
                      <a:pt x="38" y="26"/>
                      <a:pt x="44" y="26"/>
                      <a:pt x="4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10376118" y="3813617"/>
              <a:ext cx="2007031" cy="1324072"/>
            </a:xfrm>
            <a:prstGeom prst="roundRect">
              <a:avLst>
                <a:gd name="adj" fmla="val 14023"/>
              </a:avLst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98461" y="4164137"/>
              <a:ext cx="849789" cy="266712"/>
            </a:xfrm>
            <a:custGeom>
              <a:avLst/>
              <a:gdLst>
                <a:gd name="T0" fmla="*/ 0 w 408"/>
                <a:gd name="T1" fmla="*/ 195262 h 84"/>
                <a:gd name="T2" fmla="*/ 981075 w 408"/>
                <a:gd name="T3" fmla="*/ 195262 h 84"/>
                <a:gd name="T4" fmla="*/ 981075 w 408"/>
                <a:gd name="T5" fmla="*/ 0 h 84"/>
                <a:gd name="T6" fmla="*/ 0 60000 65536"/>
                <a:gd name="T7" fmla="*/ 0 60000 65536"/>
                <a:gd name="T8" fmla="*/ 0 60000 65536"/>
                <a:gd name="T9" fmla="*/ 0 w 408"/>
                <a:gd name="T10" fmla="*/ 0 h 84"/>
                <a:gd name="T11" fmla="*/ 408 w 40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4">
                  <a:moveTo>
                    <a:pt x="0" y="84"/>
                  </a:moveTo>
                  <a:lnTo>
                    <a:pt x="408" y="84"/>
                  </a:lnTo>
                  <a:lnTo>
                    <a:pt x="40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V="1">
              <a:off x="11146967" y="4565777"/>
              <a:ext cx="257012" cy="188908"/>
            </a:xfrm>
            <a:custGeom>
              <a:avLst/>
              <a:gdLst>
                <a:gd name="T0" fmla="*/ 0 w 408"/>
                <a:gd name="T1" fmla="*/ 142875 h 84"/>
                <a:gd name="T2" fmla="*/ 319088 w 408"/>
                <a:gd name="T3" fmla="*/ 142875 h 84"/>
                <a:gd name="T4" fmla="*/ 319088 w 408"/>
                <a:gd name="T5" fmla="*/ 0 h 84"/>
                <a:gd name="T6" fmla="*/ 0 60000 65536"/>
                <a:gd name="T7" fmla="*/ 0 60000 65536"/>
                <a:gd name="T8" fmla="*/ 0 60000 65536"/>
                <a:gd name="T9" fmla="*/ 0 w 408"/>
                <a:gd name="T10" fmla="*/ 0 h 84"/>
                <a:gd name="T11" fmla="*/ 408 w 40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4">
                  <a:moveTo>
                    <a:pt x="0" y="84"/>
                  </a:moveTo>
                  <a:lnTo>
                    <a:pt x="408" y="84"/>
                  </a:lnTo>
                  <a:lnTo>
                    <a:pt x="40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V="1">
              <a:off x="10867085" y="4526375"/>
              <a:ext cx="986474" cy="205450"/>
            </a:xfrm>
            <a:custGeom>
              <a:avLst/>
              <a:gdLst>
                <a:gd name="T0" fmla="*/ 0 w 774"/>
                <a:gd name="T1" fmla="*/ 161925 h 126"/>
                <a:gd name="T2" fmla="*/ 1023938 w 774"/>
                <a:gd name="T3" fmla="*/ 161925 h 126"/>
                <a:gd name="T4" fmla="*/ 1023938 w 774"/>
                <a:gd name="T5" fmla="*/ 0 h 126"/>
                <a:gd name="T6" fmla="*/ 0 60000 65536"/>
                <a:gd name="T7" fmla="*/ 0 60000 65536"/>
                <a:gd name="T8" fmla="*/ 0 60000 65536"/>
                <a:gd name="T9" fmla="*/ 0 w 774"/>
                <a:gd name="T10" fmla="*/ 0 h 126"/>
                <a:gd name="T11" fmla="*/ 774 w 77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4" h="126">
                  <a:moveTo>
                    <a:pt x="0" y="126"/>
                  </a:moveTo>
                  <a:lnTo>
                    <a:pt x="774" y="126"/>
                  </a:lnTo>
                  <a:lnTo>
                    <a:pt x="774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10928333" y="4095556"/>
              <a:ext cx="478522" cy="291417"/>
            </a:xfrm>
            <a:custGeom>
              <a:avLst/>
              <a:gdLst>
                <a:gd name="T0" fmla="*/ 0 w 408"/>
                <a:gd name="T1" fmla="*/ 200025 h 84"/>
                <a:gd name="T2" fmla="*/ 552450 w 408"/>
                <a:gd name="T3" fmla="*/ 200025 h 84"/>
                <a:gd name="T4" fmla="*/ 552450 w 408"/>
                <a:gd name="T5" fmla="*/ 0 h 84"/>
                <a:gd name="T6" fmla="*/ 0 60000 65536"/>
                <a:gd name="T7" fmla="*/ 0 60000 65536"/>
                <a:gd name="T8" fmla="*/ 0 60000 65536"/>
                <a:gd name="T9" fmla="*/ 0 w 408"/>
                <a:gd name="T10" fmla="*/ 0 h 84"/>
                <a:gd name="T11" fmla="*/ 408 w 40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4">
                  <a:moveTo>
                    <a:pt x="0" y="84"/>
                  </a:moveTo>
                  <a:lnTo>
                    <a:pt x="408" y="84"/>
                  </a:lnTo>
                  <a:lnTo>
                    <a:pt x="40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11142843" y="4477232"/>
              <a:ext cx="849789" cy="4449"/>
            </a:xfrm>
            <a:custGeom>
              <a:avLst/>
              <a:gdLst>
                <a:gd name="T0" fmla="*/ 0 w 618"/>
                <a:gd name="T1" fmla="*/ 4762 h 3"/>
                <a:gd name="T2" fmla="*/ 981075 w 618"/>
                <a:gd name="T3" fmla="*/ 0 h 3"/>
                <a:gd name="T4" fmla="*/ 0 60000 65536"/>
                <a:gd name="T5" fmla="*/ 0 60000 65536"/>
                <a:gd name="T6" fmla="*/ 0 w 618"/>
                <a:gd name="T7" fmla="*/ 0 h 3"/>
                <a:gd name="T8" fmla="*/ 618 w 61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8" h="3">
                  <a:moveTo>
                    <a:pt x="0" y="3"/>
                  </a:moveTo>
                  <a:lnTo>
                    <a:pt x="618" y="0"/>
                  </a:lnTo>
                </a:path>
              </a:pathLst>
            </a:cu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3" name="Picture 52" descr="Control room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54590" y="4422982"/>
              <a:ext cx="597918" cy="597918"/>
            </a:xfrm>
            <a:prstGeom prst="rect">
              <a:avLst/>
            </a:prstGeom>
          </p:spPr>
        </p:pic>
        <p:pic>
          <p:nvPicPr>
            <p:cNvPr id="55" name="Picture 54" descr="RAD 1U_Narrow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47397" y="4358818"/>
              <a:ext cx="718427" cy="243468"/>
            </a:xfrm>
            <a:prstGeom prst="rect">
              <a:avLst/>
            </a:prstGeom>
          </p:spPr>
        </p:pic>
        <p:pic>
          <p:nvPicPr>
            <p:cNvPr id="56" name="Picture 55" descr="Video Camera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24682" y="3881072"/>
              <a:ext cx="365760" cy="365760"/>
            </a:xfrm>
            <a:prstGeom prst="rect">
              <a:avLst/>
            </a:prstGeom>
          </p:spPr>
        </p:pic>
        <p:pic>
          <p:nvPicPr>
            <p:cNvPr id="59" name="Picture 58" descr="Telephone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17062" y="4678034"/>
              <a:ext cx="365760" cy="365760"/>
            </a:xfrm>
            <a:prstGeom prst="rect">
              <a:avLst/>
            </a:prstGeom>
          </p:spPr>
        </p:pic>
        <p:pic>
          <p:nvPicPr>
            <p:cNvPr id="63" name="Picture 62" descr="Counter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66324" y="3881072"/>
              <a:ext cx="365760" cy="365760"/>
            </a:xfrm>
            <a:prstGeom prst="rect">
              <a:avLst/>
            </a:prstGeom>
          </p:spPr>
        </p:pic>
        <p:pic>
          <p:nvPicPr>
            <p:cNvPr id="64" name="Picture 63" descr="Access Devic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55940" y="4295425"/>
              <a:ext cx="365760" cy="365760"/>
            </a:xfrm>
            <a:prstGeom prst="rect">
              <a:avLst/>
            </a:prstGeom>
          </p:spPr>
        </p:pic>
        <p:pic>
          <p:nvPicPr>
            <p:cNvPr id="65" name="Picture 64" descr="Access Devic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81620" y="4678034"/>
              <a:ext cx="365760" cy="365760"/>
            </a:xfrm>
            <a:prstGeom prst="rect">
              <a:avLst/>
            </a:prstGeom>
          </p:spPr>
        </p:pic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11987451" y="4742473"/>
              <a:ext cx="404256" cy="24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l"/>
              <a:r>
                <a:rPr lang="en-US" sz="1000" b="1" dirty="0" smtClean="0">
                  <a:cs typeface="Arial" charset="0"/>
                </a:rPr>
                <a:t>RTU</a:t>
              </a:r>
              <a:endParaRPr lang="en-US" sz="1000" b="1" dirty="0">
                <a:cs typeface="Arial" charset="0"/>
              </a:endParaRPr>
            </a:p>
          </p:txBody>
        </p:sp>
        <p:sp>
          <p:nvSpPr>
            <p:cNvPr id="67" name="Text Box 33"/>
            <p:cNvSpPr txBox="1">
              <a:spLocks noChangeArrowheads="1"/>
            </p:cNvSpPr>
            <p:nvPr/>
          </p:nvSpPr>
          <p:spPr bwMode="auto">
            <a:xfrm>
              <a:off x="11962051" y="4102393"/>
              <a:ext cx="373798" cy="246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l"/>
              <a:r>
                <a:rPr lang="en-US" sz="1000" b="1" dirty="0">
                  <a:cs typeface="Arial" charset="0"/>
                </a:rPr>
                <a:t>PLC</a:t>
              </a:r>
            </a:p>
          </p:txBody>
        </p:sp>
        <p:pic>
          <p:nvPicPr>
            <p:cNvPr id="69" name="Picture 68" descr="Power Lin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54550" y="3183197"/>
              <a:ext cx="548640" cy="5486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1" descr="Official NASA Vector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879" y="4852996"/>
            <a:ext cx="477766" cy="42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raiffeisen_mit_gk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0520" y="5576067"/>
            <a:ext cx="1113766" cy="234699"/>
          </a:xfrm>
          <a:prstGeom prst="rect">
            <a:avLst/>
          </a:prstGeom>
        </p:spPr>
      </p:pic>
      <p:pic>
        <p:nvPicPr>
          <p:cNvPr id="14" name="Picture 13" descr="logo%20raboba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9551" y="4722605"/>
            <a:ext cx="677026" cy="670365"/>
          </a:xfrm>
          <a:prstGeom prst="rect">
            <a:avLst/>
          </a:prstGeom>
        </p:spPr>
      </p:pic>
      <p:pic>
        <p:nvPicPr>
          <p:cNvPr id="15" name="Picture 14" descr="022_merrilllynch.jpg"/>
          <p:cNvPicPr>
            <a:picLocks noChangeAspect="1"/>
          </p:cNvPicPr>
          <p:nvPr/>
        </p:nvPicPr>
        <p:blipFill>
          <a:blip r:embed="rId7" cstate="print"/>
          <a:srcRect t="31017" b="31376"/>
          <a:stretch>
            <a:fillRect/>
          </a:stretch>
        </p:blipFill>
        <p:spPr>
          <a:xfrm>
            <a:off x="2399393" y="6239326"/>
            <a:ext cx="770927" cy="289924"/>
          </a:xfrm>
          <a:prstGeom prst="rect">
            <a:avLst/>
          </a:prstGeom>
        </p:spPr>
      </p:pic>
      <p:pic>
        <p:nvPicPr>
          <p:cNvPr id="16" name="Picture 15" descr="lloyds_agency_logo.gif"/>
          <p:cNvPicPr>
            <a:picLocks noChangeAspect="1"/>
          </p:cNvPicPr>
          <p:nvPr/>
        </p:nvPicPr>
        <p:blipFill>
          <a:blip r:embed="rId8" cstate="print"/>
          <a:srcRect r="36775" b="6936"/>
          <a:stretch>
            <a:fillRect/>
          </a:stretch>
        </p:blipFill>
        <p:spPr>
          <a:xfrm>
            <a:off x="4807914" y="5577916"/>
            <a:ext cx="962820" cy="338039"/>
          </a:xfrm>
          <a:prstGeom prst="rect">
            <a:avLst/>
          </a:prstGeom>
        </p:spPr>
      </p:pic>
      <p:pic>
        <p:nvPicPr>
          <p:cNvPr id="17" name="Picture 16" descr="jp.jpg"/>
          <p:cNvPicPr>
            <a:picLocks noChangeAspect="1"/>
          </p:cNvPicPr>
          <p:nvPr/>
        </p:nvPicPr>
        <p:blipFill>
          <a:blip r:embed="rId9" cstate="print"/>
          <a:srcRect t="28296" b="25625"/>
          <a:stretch>
            <a:fillRect/>
          </a:stretch>
        </p:blipFill>
        <p:spPr>
          <a:xfrm>
            <a:off x="7201353" y="5443768"/>
            <a:ext cx="1338943" cy="505617"/>
          </a:xfrm>
          <a:prstGeom prst="rect">
            <a:avLst/>
          </a:prstGeom>
        </p:spPr>
      </p:pic>
      <p:pic>
        <p:nvPicPr>
          <p:cNvPr id="24" name="Picture 23" descr="logolcl_jp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44367" y="4923117"/>
            <a:ext cx="594776" cy="391495"/>
          </a:xfrm>
          <a:prstGeom prst="rect">
            <a:avLst/>
          </a:prstGeom>
        </p:spPr>
      </p:pic>
      <p:pic>
        <p:nvPicPr>
          <p:cNvPr id="27" name="Picture 26" descr="nato-logo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67953" y="6184598"/>
            <a:ext cx="436771" cy="344652"/>
          </a:xfrm>
          <a:prstGeom prst="rect">
            <a:avLst/>
          </a:prstGeom>
        </p:spPr>
      </p:pic>
      <p:pic>
        <p:nvPicPr>
          <p:cNvPr id="28" name="Picture 27" descr="MINDEF_cres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01553" y="5484411"/>
            <a:ext cx="548476" cy="548476"/>
          </a:xfrm>
          <a:prstGeom prst="rect">
            <a:avLst/>
          </a:prstGeom>
        </p:spPr>
      </p:pic>
      <p:pic>
        <p:nvPicPr>
          <p:cNvPr id="29" name="Picture 28" descr="logo-guard.gif"/>
          <p:cNvPicPr>
            <a:picLocks noChangeAspect="1"/>
          </p:cNvPicPr>
          <p:nvPr/>
        </p:nvPicPr>
        <p:blipFill>
          <a:blip r:embed="rId13" cstate="print"/>
          <a:srcRect l="5704" t="3993" r="7753" b="2997"/>
          <a:stretch>
            <a:fillRect/>
          </a:stretch>
        </p:blipFill>
        <p:spPr>
          <a:xfrm>
            <a:off x="3940472" y="5420769"/>
            <a:ext cx="627412" cy="674288"/>
          </a:xfrm>
          <a:prstGeom prst="rect">
            <a:avLst/>
          </a:prstGeom>
        </p:spPr>
      </p:pic>
      <p:pic>
        <p:nvPicPr>
          <p:cNvPr id="30" name="Picture 29" descr="IDF-logo-140x150.gif"/>
          <p:cNvPicPr>
            <a:picLocks noChangeAspect="1"/>
          </p:cNvPicPr>
          <p:nvPr/>
        </p:nvPicPr>
        <p:blipFill>
          <a:blip r:embed="rId14" cstate="print"/>
          <a:srcRect l="3350" t="5524" r="7160" b="7841"/>
          <a:stretch>
            <a:fillRect/>
          </a:stretch>
        </p:blipFill>
        <p:spPr>
          <a:xfrm>
            <a:off x="3330856" y="5523634"/>
            <a:ext cx="454746" cy="471685"/>
          </a:xfrm>
          <a:prstGeom prst="rect">
            <a:avLst/>
          </a:prstGeom>
        </p:spPr>
      </p:pic>
      <p:pic>
        <p:nvPicPr>
          <p:cNvPr id="35" name="Picture 34" descr="untitled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89162" y="4861334"/>
            <a:ext cx="584865" cy="490868"/>
          </a:xfrm>
          <a:prstGeom prst="rect">
            <a:avLst/>
          </a:prstGeom>
        </p:spPr>
      </p:pic>
      <p:pic>
        <p:nvPicPr>
          <p:cNvPr id="36" name="Picture 35" descr="bank-of-china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99160" y="6156587"/>
            <a:ext cx="1120341" cy="392119"/>
          </a:xfrm>
          <a:prstGeom prst="rect">
            <a:avLst/>
          </a:prstGeom>
        </p:spPr>
      </p:pic>
      <p:pic>
        <p:nvPicPr>
          <p:cNvPr id="40" name="Picture 39" descr="iStock_000008942406Medium.jpg"/>
          <p:cNvPicPr>
            <a:picLocks noChangeAspect="1"/>
          </p:cNvPicPr>
          <p:nvPr/>
        </p:nvPicPr>
        <p:blipFill>
          <a:blip r:embed="rId17" cstate="print"/>
          <a:srcRect l="9700"/>
          <a:stretch>
            <a:fillRect/>
          </a:stretch>
        </p:blipFill>
        <p:spPr>
          <a:xfrm>
            <a:off x="0" y="4813619"/>
            <a:ext cx="2201863" cy="1622727"/>
          </a:xfrm>
          <a:prstGeom prst="round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07238" y="4359900"/>
            <a:ext cx="566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>
              <a:spcBef>
                <a:spcPts val="1200"/>
              </a:spcBef>
              <a:buClr>
                <a:srgbClr val="4D4D4D"/>
              </a:buClr>
            </a:pPr>
            <a:r>
              <a:rPr lang="en-US" b="1" dirty="0" smtClean="0">
                <a:solidFill>
                  <a:srgbClr val="0000FF"/>
                </a:solidFill>
              </a:rPr>
              <a:t>Worldwide deployment of access and backhaul products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Value Proposition for Government and Enterprise Sectors</a:t>
            </a:r>
            <a:endParaRPr lang="en-US" sz="3200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0"/>
          </p:nvPr>
        </p:nvSpPr>
        <p:spPr>
          <a:xfrm>
            <a:off x="739965" y="1512140"/>
            <a:ext cx="4986660" cy="2687899"/>
          </a:xfrm>
        </p:spPr>
        <p:txBody>
          <a:bodyPr/>
          <a:lstStyle/>
          <a:p>
            <a:r>
              <a:rPr lang="en-US" sz="2000" dirty="0" smtClean="0"/>
              <a:t>Reduce voice and data communications </a:t>
            </a:r>
            <a:br>
              <a:rPr lang="en-US" sz="2000" dirty="0" smtClean="0"/>
            </a:br>
            <a:r>
              <a:rPr lang="en-US" sz="2000" dirty="0" smtClean="0"/>
              <a:t>costs through network convergence</a:t>
            </a:r>
          </a:p>
          <a:p>
            <a:r>
              <a:rPr lang="en-US" sz="2000" dirty="0" smtClean="0"/>
              <a:t>Maintain legacy traffic and applications while migrating to packet transport and Ethernet/IP services</a:t>
            </a:r>
          </a:p>
          <a:p>
            <a:r>
              <a:rPr lang="en-US" sz="2000" dirty="0" smtClean="0"/>
              <a:t>Benefit from flexibility to employ </a:t>
            </a:r>
            <a:br>
              <a:rPr lang="en-US" sz="2000" dirty="0" smtClean="0"/>
            </a:br>
            <a:r>
              <a:rPr lang="en-US" sz="2000" dirty="0" smtClean="0"/>
              <a:t>tailor-made solutions</a:t>
            </a:r>
          </a:p>
        </p:txBody>
      </p:sp>
      <p:pic>
        <p:nvPicPr>
          <p:cNvPr id="48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D:\Bob's data\Archive\logos\Bankaustrialogo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11318" y="4921533"/>
            <a:ext cx="1560682" cy="397618"/>
          </a:xfrm>
          <a:prstGeom prst="rect">
            <a:avLst/>
          </a:prstGeom>
          <a:noFill/>
        </p:spPr>
      </p:pic>
      <p:pic>
        <p:nvPicPr>
          <p:cNvPr id="49" name="Picture 2" descr="D:\Bob's data\Archive\logos\hn_logo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8524" y="6252196"/>
            <a:ext cx="1162050" cy="266700"/>
          </a:xfrm>
          <a:prstGeom prst="rect">
            <a:avLst/>
          </a:prstGeom>
          <a:noFill/>
        </p:spPr>
      </p:pic>
      <p:pic>
        <p:nvPicPr>
          <p:cNvPr id="22531" name="Picture 3" descr="D:\Bob's data\Archive\logos\UB_stacked_logo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26499" y="4780618"/>
            <a:ext cx="952500" cy="622300"/>
          </a:xfrm>
          <a:prstGeom prst="rect">
            <a:avLst/>
          </a:prstGeom>
          <a:noFill/>
        </p:spPr>
      </p:pic>
      <p:pic>
        <p:nvPicPr>
          <p:cNvPr id="50" name="Picture 10" descr="D:\Bob's data\Archive\logos\roscosmos.bm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31541" y="6118035"/>
            <a:ext cx="1157591" cy="379379"/>
          </a:xfrm>
          <a:prstGeom prst="rect">
            <a:avLst/>
          </a:prstGeom>
          <a:noFill/>
        </p:spPr>
      </p:pic>
      <p:grpSp>
        <p:nvGrpSpPr>
          <p:cNvPr id="109" name="Group 108"/>
          <p:cNvGrpSpPr/>
          <p:nvPr/>
        </p:nvGrpSpPr>
        <p:grpSpPr>
          <a:xfrm>
            <a:off x="5666110" y="1787351"/>
            <a:ext cx="3359757" cy="2383331"/>
            <a:chOff x="5855086" y="1279319"/>
            <a:chExt cx="3359757" cy="2383331"/>
          </a:xfrm>
        </p:grpSpPr>
        <p:sp>
          <p:nvSpPr>
            <p:cNvPr id="105" name="Line 25"/>
            <p:cNvSpPr>
              <a:spLocks noChangeShapeType="1"/>
            </p:cNvSpPr>
            <p:nvPr/>
          </p:nvSpPr>
          <p:spPr bwMode="auto">
            <a:xfrm>
              <a:off x="6811910" y="3439032"/>
              <a:ext cx="73152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030689" y="2262883"/>
              <a:ext cx="670436" cy="359155"/>
              <a:chOff x="7878289" y="2705605"/>
              <a:chExt cx="670436" cy="359155"/>
            </a:xfrm>
          </p:grpSpPr>
          <p:cxnSp>
            <p:nvCxnSpPr>
              <p:cNvPr id="65" name="Elbow Connector 147"/>
              <p:cNvCxnSpPr>
                <a:cxnSpLocks noChangeShapeType="1"/>
              </p:cNvCxnSpPr>
              <p:nvPr/>
            </p:nvCxnSpPr>
            <p:spPr bwMode="auto">
              <a:xfrm rot="10800000" flipV="1">
                <a:off x="7878289" y="2705605"/>
                <a:ext cx="670436" cy="13817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C1C1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147"/>
              <p:cNvCxnSpPr>
                <a:cxnSpLocks noChangeShapeType="1"/>
              </p:cNvCxnSpPr>
              <p:nvPr/>
            </p:nvCxnSpPr>
            <p:spPr bwMode="auto">
              <a:xfrm rot="10800000">
                <a:off x="7878289" y="2926585"/>
                <a:ext cx="670436" cy="13817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C1C1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982940" y="2884170"/>
                <a:ext cx="565785" cy="0"/>
              </a:xfrm>
              <a:prstGeom prst="line">
                <a:avLst/>
              </a:prstGeom>
              <a:ln w="19050">
                <a:solidFill>
                  <a:srgbClr val="C1C1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>
              <a:off x="6811910" y="2715132"/>
              <a:ext cx="731520" cy="0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 flipH="1">
              <a:off x="5981855" y="2619464"/>
              <a:ext cx="1007856" cy="14615"/>
            </a:xfrm>
            <a:prstGeom prst="line">
              <a:avLst/>
            </a:prstGeom>
            <a:ln w="19050">
              <a:solidFill>
                <a:srgbClr val="C1C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7156887" y="2033721"/>
              <a:ext cx="1017051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dirty="0" smtClean="0">
                  <a:cs typeface="Arial" charset="0"/>
                </a:rPr>
                <a:t>Remote Sites</a:t>
              </a:r>
              <a:endParaRPr lang="en-US" sz="1200" b="1" dirty="0">
                <a:cs typeface="Arial" charset="0"/>
              </a:endParaRPr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6094193" y="1279319"/>
              <a:ext cx="790322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b="1" dirty="0" smtClean="0">
                  <a:cs typeface="Arial" charset="0"/>
                </a:rPr>
                <a:t>Main Site</a:t>
              </a:r>
              <a:endParaRPr lang="fr-FR" sz="1200" b="1" dirty="0">
                <a:cs typeface="Arial" charset="0"/>
              </a:endParaRPr>
            </a:p>
          </p:txBody>
        </p:sp>
        <p:sp>
          <p:nvSpPr>
            <p:cNvPr id="78" name="Text Box 46"/>
            <p:cNvSpPr txBox="1">
              <a:spLocks noChangeArrowheads="1"/>
            </p:cNvSpPr>
            <p:nvPr/>
          </p:nvSpPr>
          <p:spPr bwMode="auto">
            <a:xfrm>
              <a:off x="8655160" y="2110287"/>
              <a:ext cx="559683" cy="6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200" b="0" dirty="0" smtClean="0">
                  <a:cs typeface="Arial" charset="0"/>
                </a:rPr>
                <a:t>Voice </a:t>
              </a:r>
            </a:p>
            <a:p>
              <a:r>
                <a:rPr lang="en-US" sz="1200" dirty="0" smtClean="0">
                  <a:cs typeface="Arial" charset="0"/>
                </a:rPr>
                <a:t>Data</a:t>
              </a:r>
            </a:p>
            <a:p>
              <a:r>
                <a:rPr lang="en-US" sz="1200" b="0" dirty="0" smtClean="0">
                  <a:cs typeface="Arial" charset="0"/>
                </a:rPr>
                <a:t>LAN</a:t>
              </a:r>
              <a:endParaRPr lang="en-US" sz="1200" b="0" dirty="0">
                <a:cs typeface="Arial" charset="0"/>
              </a:endParaRPr>
            </a:p>
          </p:txBody>
        </p:sp>
        <p:grpSp>
          <p:nvGrpSpPr>
            <p:cNvPr id="53" name="Group 112"/>
            <p:cNvGrpSpPr/>
            <p:nvPr/>
          </p:nvGrpSpPr>
          <p:grpSpPr>
            <a:xfrm>
              <a:off x="5855086" y="2409246"/>
              <a:ext cx="1253412" cy="1253404"/>
              <a:chOff x="1635125" y="2444750"/>
              <a:chExt cx="427037" cy="427037"/>
            </a:xfrm>
          </p:grpSpPr>
          <p:sp>
            <p:nvSpPr>
              <p:cNvPr id="91" name="Oval 6"/>
              <p:cNvSpPr>
                <a:spLocks noChangeArrowheads="1"/>
              </p:cNvSpPr>
              <p:nvPr/>
            </p:nvSpPr>
            <p:spPr bwMode="auto">
              <a:xfrm>
                <a:off x="1635125" y="2444750"/>
                <a:ext cx="427037" cy="427037"/>
              </a:xfrm>
              <a:prstGeom prst="ellipse">
                <a:avLst/>
              </a:prstGeom>
              <a:solidFill>
                <a:srgbClr val="FDC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2" name="Freeform 7"/>
              <p:cNvSpPr>
                <a:spLocks/>
              </p:cNvSpPr>
              <p:nvPr/>
            </p:nvSpPr>
            <p:spPr bwMode="auto">
              <a:xfrm>
                <a:off x="1681163" y="2559050"/>
                <a:ext cx="334962" cy="198437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4" y="19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3" y="6"/>
                  </a:cxn>
                  <a:cxn ang="0">
                    <a:pos x="30" y="6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6" y="26"/>
                  </a:cxn>
                  <a:cxn ang="0">
                    <a:pos x="38" y="26"/>
                  </a:cxn>
                  <a:cxn ang="0">
                    <a:pos x="44" y="19"/>
                  </a:cxn>
                </a:cxnLst>
                <a:rect l="0" t="0" r="r" b="b"/>
                <a:pathLst>
                  <a:path w="44" h="26">
                    <a:moveTo>
                      <a:pt x="44" y="19"/>
                    </a:moveTo>
                    <a:lnTo>
                      <a:pt x="44" y="19"/>
                    </a:lnTo>
                    <a:cubicBezTo>
                      <a:pt x="44" y="19"/>
                      <a:pt x="44" y="12"/>
                      <a:pt x="38" y="12"/>
                    </a:cubicBezTo>
                    <a:lnTo>
                      <a:pt x="38" y="12"/>
                    </a:lnTo>
                    <a:cubicBezTo>
                      <a:pt x="38" y="10"/>
                      <a:pt x="37" y="6"/>
                      <a:pt x="33" y="6"/>
                    </a:cubicBezTo>
                    <a:lnTo>
                      <a:pt x="30" y="6"/>
                    </a:lnTo>
                    <a:cubicBezTo>
                      <a:pt x="29" y="4"/>
                      <a:pt x="28" y="0"/>
                      <a:pt x="23" y="0"/>
                    </a:cubicBezTo>
                    <a:lnTo>
                      <a:pt x="17" y="0"/>
                    </a:lnTo>
                    <a:cubicBezTo>
                      <a:pt x="17" y="0"/>
                      <a:pt x="11" y="0"/>
                      <a:pt x="10" y="7"/>
                    </a:cubicBezTo>
                    <a:cubicBezTo>
                      <a:pt x="9" y="7"/>
                      <a:pt x="5" y="7"/>
                      <a:pt x="5" y="12"/>
                    </a:cubicBezTo>
                    <a:cubicBezTo>
                      <a:pt x="3" y="12"/>
                      <a:pt x="0" y="13"/>
                      <a:pt x="0" y="19"/>
                    </a:cubicBezTo>
                    <a:lnTo>
                      <a:pt x="0" y="19"/>
                    </a:lnTo>
                    <a:cubicBezTo>
                      <a:pt x="0" y="19"/>
                      <a:pt x="0" y="26"/>
                      <a:pt x="6" y="26"/>
                    </a:cubicBezTo>
                    <a:lnTo>
                      <a:pt x="38" y="26"/>
                    </a:lnTo>
                    <a:cubicBezTo>
                      <a:pt x="38" y="26"/>
                      <a:pt x="44" y="26"/>
                      <a:pt x="4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pic>
          <p:nvPicPr>
            <p:cNvPr id="93" name="Picture 92" descr="RAD 3U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98406" y="1497625"/>
              <a:ext cx="981897" cy="647632"/>
            </a:xfrm>
            <a:prstGeom prst="rect">
              <a:avLst/>
            </a:prstGeom>
          </p:spPr>
        </p:pic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6010392" y="2738076"/>
              <a:ext cx="951543" cy="59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cs typeface="Arial" charset="0"/>
                </a:rPr>
                <a:t>PSN </a:t>
              </a:r>
              <a:br>
                <a:rPr lang="fr-FR" sz="1200" b="1" dirty="0" smtClean="0">
                  <a:cs typeface="Arial" charset="0"/>
                </a:rPr>
              </a:br>
              <a:r>
                <a:rPr lang="fr-FR" sz="1200" b="1" dirty="0" smtClean="0">
                  <a:cs typeface="Arial" charset="0"/>
                </a:rPr>
                <a:t>and/or SDH/SONET</a:t>
              </a:r>
              <a:endParaRPr lang="fr-FR" sz="1200" b="1" dirty="0">
                <a:cs typeface="Arial" charset="0"/>
              </a:endParaRPr>
            </a:p>
          </p:txBody>
        </p:sp>
        <p:pic>
          <p:nvPicPr>
            <p:cNvPr id="96" name="Picture 95" descr="BSC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45128" y="2240408"/>
              <a:ext cx="457200" cy="457200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8030689" y="2986783"/>
              <a:ext cx="670436" cy="359155"/>
              <a:chOff x="7878289" y="2705605"/>
              <a:chExt cx="670436" cy="359155"/>
            </a:xfrm>
          </p:grpSpPr>
          <p:cxnSp>
            <p:nvCxnSpPr>
              <p:cNvPr id="102" name="Elbow Connector 147"/>
              <p:cNvCxnSpPr>
                <a:cxnSpLocks noChangeShapeType="1"/>
              </p:cNvCxnSpPr>
              <p:nvPr/>
            </p:nvCxnSpPr>
            <p:spPr bwMode="auto">
              <a:xfrm rot="10800000" flipV="1">
                <a:off x="7878289" y="2705605"/>
                <a:ext cx="670436" cy="13817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C1C1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47"/>
              <p:cNvCxnSpPr>
                <a:cxnSpLocks noChangeShapeType="1"/>
              </p:cNvCxnSpPr>
              <p:nvPr/>
            </p:nvCxnSpPr>
            <p:spPr bwMode="auto">
              <a:xfrm rot="10800000">
                <a:off x="7878289" y="2926585"/>
                <a:ext cx="670436" cy="13817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C1C1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982940" y="2884170"/>
                <a:ext cx="565785" cy="0"/>
              </a:xfrm>
              <a:prstGeom prst="line">
                <a:avLst/>
              </a:prstGeom>
              <a:ln w="19050">
                <a:solidFill>
                  <a:srgbClr val="C1C1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46"/>
            <p:cNvSpPr txBox="1">
              <a:spLocks noChangeArrowheads="1"/>
            </p:cNvSpPr>
            <p:nvPr/>
          </p:nvSpPr>
          <p:spPr bwMode="auto">
            <a:xfrm>
              <a:off x="8655160" y="2834187"/>
              <a:ext cx="559683" cy="6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200" b="0" dirty="0" smtClean="0">
                  <a:cs typeface="Arial" charset="0"/>
                </a:rPr>
                <a:t>Voice </a:t>
              </a:r>
            </a:p>
            <a:p>
              <a:r>
                <a:rPr lang="en-US" sz="1200" dirty="0" smtClean="0">
                  <a:cs typeface="Arial" charset="0"/>
                </a:rPr>
                <a:t>Data</a:t>
              </a:r>
            </a:p>
            <a:p>
              <a:r>
                <a:rPr lang="en-US" sz="1200" b="0" dirty="0" smtClean="0">
                  <a:cs typeface="Arial" charset="0"/>
                </a:rPr>
                <a:t>LAN</a:t>
              </a:r>
              <a:endParaRPr lang="en-US" sz="1200" b="0" dirty="0">
                <a:cs typeface="Arial" charset="0"/>
              </a:endParaRPr>
            </a:p>
          </p:txBody>
        </p:sp>
        <p:pic>
          <p:nvPicPr>
            <p:cNvPr id="108" name="Picture 107" descr="BSC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45128" y="2964308"/>
              <a:ext cx="457200" cy="457200"/>
            </a:xfrm>
            <a:prstGeom prst="rect">
              <a:avLst/>
            </a:prstGeom>
          </p:spPr>
        </p:pic>
        <p:pic>
          <p:nvPicPr>
            <p:cNvPr id="94" name="Picture 93" descr="RAD 1U_Narrow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30612" y="2592070"/>
              <a:ext cx="718427" cy="243468"/>
            </a:xfrm>
            <a:prstGeom prst="rect">
              <a:avLst/>
            </a:prstGeom>
          </p:spPr>
        </p:pic>
        <p:pic>
          <p:nvPicPr>
            <p:cNvPr id="107" name="Picture 106" descr="RAD 1U_Narrow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30612" y="3315970"/>
              <a:ext cx="718427" cy="24346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tock_000008942406Medium.jpg"/>
          <p:cNvPicPr>
            <a:picLocks noChangeAspect="1"/>
          </p:cNvPicPr>
          <p:nvPr/>
        </p:nvPicPr>
        <p:blipFill>
          <a:blip r:embed="rId3" cstate="print"/>
          <a:srcRect l="22811"/>
          <a:stretch>
            <a:fillRect/>
          </a:stretch>
        </p:blipFill>
        <p:spPr>
          <a:xfrm>
            <a:off x="0" y="5184775"/>
            <a:ext cx="2201863" cy="1673225"/>
          </a:xfrm>
          <a:prstGeom prst="round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Proposition for Vendors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747713" y="1209926"/>
            <a:ext cx="7124700" cy="2297068"/>
          </a:xfrm>
        </p:spPr>
        <p:txBody>
          <a:bodyPr/>
          <a:lstStyle/>
          <a:p>
            <a:r>
              <a:rPr lang="en-US" sz="1800" dirty="0" smtClean="0"/>
              <a:t>Increase vendor’s competitiveness with optimized access solutions</a:t>
            </a:r>
          </a:p>
          <a:p>
            <a:pPr lvl="1"/>
            <a:r>
              <a:rPr lang="en-US" sz="1600" dirty="0" smtClean="0"/>
              <a:t>Enhance vendor’s portfolio and turnkey solutions with complementary access technologies and products</a:t>
            </a:r>
          </a:p>
          <a:p>
            <a:pPr lvl="1"/>
            <a:r>
              <a:rPr lang="en-US" sz="1600" dirty="0" smtClean="0"/>
              <a:t>Shorten time-to-market by outsourcing development based on RAD’s in-house technologies and expertise </a:t>
            </a:r>
          </a:p>
          <a:p>
            <a:r>
              <a:rPr lang="en-US" sz="1800" dirty="0" smtClean="0"/>
              <a:t>Promote jointly new technologies and network architectures in industry standardization bodies and forums</a:t>
            </a:r>
            <a:endParaRPr lang="en-US" sz="1800" dirty="0"/>
          </a:p>
        </p:txBody>
      </p:sp>
      <p:pic>
        <p:nvPicPr>
          <p:cNvPr id="2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063462" y="3516015"/>
            <a:ext cx="1824390" cy="897939"/>
            <a:chOff x="1071211" y="3516015"/>
            <a:chExt cx="1824390" cy="897939"/>
          </a:xfrm>
        </p:grpSpPr>
        <p:pic>
          <p:nvPicPr>
            <p:cNvPr id="18" name="Picture 17" descr="AlcatelLucent_Hor_2col_sm.jp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6" cstate="print"/>
            <a:srcRect l="7572" t="17468" r="7483" b="21764"/>
            <a:stretch>
              <a:fillRect/>
            </a:stretch>
          </p:blipFill>
          <p:spPr>
            <a:xfrm>
              <a:off x="1203291" y="3770702"/>
              <a:ext cx="1560230" cy="388564"/>
            </a:xfrm>
            <a:prstGeom prst="actionButtonBlank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1071211" y="351601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95462" y="3516015"/>
            <a:ext cx="1824390" cy="897939"/>
            <a:chOff x="3123531" y="3516015"/>
            <a:chExt cx="1824390" cy="897939"/>
          </a:xfrm>
        </p:grpSpPr>
        <p:pic>
          <p:nvPicPr>
            <p:cNvPr id="24" name="Picture 23" descr="motorola_logo.jp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7" cstate="print"/>
            <a:srcRect l="14216" t="15250" r="15514" b="13600"/>
            <a:stretch>
              <a:fillRect/>
            </a:stretch>
          </p:blipFill>
          <p:spPr>
            <a:xfrm>
              <a:off x="3506337" y="3599224"/>
              <a:ext cx="1058778" cy="731520"/>
            </a:xfrm>
            <a:prstGeom prst="actionButtonBlank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123531" y="351601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7462" y="3516015"/>
            <a:ext cx="1824390" cy="897939"/>
            <a:chOff x="5196171" y="3516015"/>
            <a:chExt cx="1824390" cy="897939"/>
          </a:xfrm>
        </p:grpSpPr>
        <p:pic>
          <p:nvPicPr>
            <p:cNvPr id="27" name="Picture 26" descr="ericsson_logo_darkblue.gif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4948" y="3822755"/>
              <a:ext cx="1386836" cy="284458"/>
            </a:xfrm>
            <a:prstGeom prst="actionButtonBlank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5196171" y="351601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9462" y="3516015"/>
            <a:ext cx="1824390" cy="897939"/>
            <a:chOff x="7167211" y="3516015"/>
            <a:chExt cx="1824390" cy="897939"/>
          </a:xfrm>
        </p:grpSpPr>
        <p:pic>
          <p:nvPicPr>
            <p:cNvPr id="30" name="Picture 29" descr="huawei-logo.jp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9" cstate="print"/>
            <a:srcRect l="10752" t="11213" r="6739" b="12171"/>
            <a:stretch>
              <a:fillRect/>
            </a:stretch>
          </p:blipFill>
          <p:spPr>
            <a:xfrm>
              <a:off x="7723806" y="3634784"/>
              <a:ext cx="711200" cy="660400"/>
            </a:xfrm>
            <a:prstGeom prst="actionButtonBlank">
              <a:avLst/>
            </a:prstGeom>
          </p:spPr>
        </p:pic>
        <p:sp>
          <p:nvSpPr>
            <p:cNvPr id="31" name="Rounded Rectangle 30"/>
            <p:cNvSpPr/>
            <p:nvPr/>
          </p:nvSpPr>
          <p:spPr>
            <a:xfrm>
              <a:off x="7167211" y="351601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028" y="4674255"/>
            <a:ext cx="1824390" cy="897939"/>
            <a:chOff x="6476331" y="4674255"/>
            <a:chExt cx="1824390" cy="897939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7156" t="22757" r="27708" b="33302"/>
            <a:stretch>
              <a:fillRect/>
            </a:stretch>
          </p:blipFill>
          <p:spPr bwMode="auto">
            <a:xfrm>
              <a:off x="6774862" y="4959105"/>
              <a:ext cx="1227328" cy="32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ounded Rectangle 33"/>
            <p:cNvSpPr/>
            <p:nvPr/>
          </p:nvSpPr>
          <p:spPr>
            <a:xfrm>
              <a:off x="6476331" y="467425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57028" y="4674255"/>
            <a:ext cx="1824390" cy="897939"/>
            <a:chOff x="4474811" y="4674255"/>
            <a:chExt cx="1824390" cy="897939"/>
          </a:xfrm>
        </p:grpSpPr>
        <p:pic>
          <p:nvPicPr>
            <p:cNvPr id="36" name="Picture 35" descr="adminCisco_l_res.jp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11" cstate="print"/>
            <a:srcRect b="9542"/>
            <a:stretch>
              <a:fillRect/>
            </a:stretch>
          </p:blipFill>
          <p:spPr>
            <a:xfrm>
              <a:off x="4813640" y="4808264"/>
              <a:ext cx="1146733" cy="629920"/>
            </a:xfrm>
            <a:prstGeom prst="actionButtonBlank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4474811" y="467425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25028" y="4674255"/>
            <a:ext cx="1824390" cy="897939"/>
            <a:chOff x="2412331" y="4674255"/>
            <a:chExt cx="1824390" cy="897939"/>
          </a:xfrm>
        </p:grpSpPr>
        <p:pic>
          <p:nvPicPr>
            <p:cNvPr id="49" name="Picture 2" descr="Hom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1185" y="4836329"/>
              <a:ext cx="1286682" cy="573790"/>
            </a:xfrm>
            <a:prstGeom prst="rect">
              <a:avLst/>
            </a:prstGeom>
            <a:noFill/>
          </p:spPr>
        </p:pic>
        <p:sp>
          <p:nvSpPr>
            <p:cNvPr id="50" name="Rounded Rectangle 49"/>
            <p:cNvSpPr/>
            <p:nvPr/>
          </p:nvSpPr>
          <p:spPr>
            <a:xfrm>
              <a:off x="2412331" y="467425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62868" y="5741055"/>
            <a:ext cx="1824390" cy="897939"/>
            <a:chOff x="5104731" y="5741055"/>
            <a:chExt cx="1824390" cy="897939"/>
          </a:xfrm>
        </p:grpSpPr>
        <p:pic>
          <p:nvPicPr>
            <p:cNvPr id="52" name="Picture 51" descr="exfo_logo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2365" y="5996870"/>
              <a:ext cx="1189123" cy="386309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5104731" y="574105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10547" y="5741055"/>
            <a:ext cx="1824390" cy="897939"/>
            <a:chOff x="2910170" y="5741055"/>
            <a:chExt cx="1824390" cy="897939"/>
          </a:xfrm>
        </p:grpSpPr>
        <p:pic>
          <p:nvPicPr>
            <p:cNvPr id="55" name="Picture 2" descr="Broca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54421" y="5904533"/>
              <a:ext cx="1135889" cy="570982"/>
            </a:xfrm>
            <a:prstGeom prst="rect">
              <a:avLst/>
            </a:prstGeom>
            <a:noFill/>
          </p:spPr>
        </p:pic>
        <p:sp>
          <p:nvSpPr>
            <p:cNvPr id="56" name="Rounded Rectangle 55"/>
            <p:cNvSpPr/>
            <p:nvPr/>
          </p:nvSpPr>
          <p:spPr>
            <a:xfrm>
              <a:off x="2910170" y="5741055"/>
              <a:ext cx="1824390" cy="897939"/>
            </a:xfrm>
            <a:prstGeom prst="roundRect">
              <a:avLst>
                <a:gd name="adj" fmla="val 18930"/>
              </a:avLst>
            </a:prstGeom>
            <a:noFill/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838200" y="1165981"/>
            <a:ext cx="69392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Calibri" pitchFamily="34" charset="0"/>
              <a:buChar char="•"/>
            </a:pPr>
            <a:r>
              <a:rPr lang="en-US" sz="2000" dirty="0" smtClean="0">
                <a:latin typeface="+mn-lt"/>
              </a:rPr>
              <a:t>Market-leading provider of access product solutions for carriers, service providers and enterprise customers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Calibri" pitchFamily="34" charset="0"/>
              <a:buChar char="•"/>
            </a:pPr>
            <a:r>
              <a:rPr lang="en-US" sz="2000" dirty="0" smtClean="0">
                <a:latin typeface="+mn-lt"/>
              </a:rPr>
              <a:t>Established in 1981 and privately owned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Calibri" pitchFamily="34" charset="0"/>
              <a:buChar char="•"/>
            </a:pPr>
            <a:r>
              <a:rPr lang="en-US" sz="2000" smtClean="0">
                <a:latin typeface="+mn-lt"/>
              </a:rPr>
              <a:t>Installed base of more than 12 million units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Calibri" pitchFamily="34" charset="0"/>
              <a:buChar char="•"/>
            </a:pPr>
            <a:r>
              <a:rPr lang="en-US" sz="2000" smtClean="0">
                <a:latin typeface="+mn-lt"/>
              </a:rPr>
              <a:t>1,000 </a:t>
            </a:r>
            <a:r>
              <a:rPr lang="en-US" sz="2000" smtClean="0"/>
              <a:t>e</a:t>
            </a:r>
            <a:r>
              <a:rPr lang="en-US" sz="2000" smtClean="0">
                <a:latin typeface="+mn-lt"/>
              </a:rPr>
              <a:t>mployees worldwide</a:t>
            </a:r>
            <a:endParaRPr lang="en-US" sz="2000" dirty="0" smtClean="0">
              <a:latin typeface="+mn-lt"/>
            </a:endParaRPr>
          </a:p>
        </p:txBody>
      </p:sp>
      <p:pic>
        <p:nvPicPr>
          <p:cNvPr id="234" name="Picture 233" descr="Wallengerg_24_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667677"/>
            <a:ext cx="3717925" cy="2806148"/>
          </a:xfrm>
          <a:prstGeom prst="roundRect">
            <a:avLst>
              <a:gd name="adj" fmla="val 7460"/>
            </a:avLst>
          </a:prstGeom>
        </p:spPr>
      </p:pic>
      <p:grpSp>
        <p:nvGrpSpPr>
          <p:cNvPr id="2" name="Group 94"/>
          <p:cNvGrpSpPr/>
          <p:nvPr/>
        </p:nvGrpSpPr>
        <p:grpSpPr>
          <a:xfrm>
            <a:off x="881063" y="5268036"/>
            <a:ext cx="1698364" cy="1205789"/>
            <a:chOff x="881063" y="5268036"/>
            <a:chExt cx="1698364" cy="1205789"/>
          </a:xfrm>
        </p:grpSpPr>
        <p:sp>
          <p:nvSpPr>
            <p:cNvPr id="236" name="Rounded Rectangle 235"/>
            <p:cNvSpPr/>
            <p:nvPr/>
          </p:nvSpPr>
          <p:spPr bwMode="auto">
            <a:xfrm>
              <a:off x="881063" y="5786651"/>
              <a:ext cx="647487" cy="687174"/>
            </a:xfrm>
            <a:prstGeom prst="roundRect">
              <a:avLst>
                <a:gd name="adj" fmla="val 19415"/>
              </a:avLst>
            </a:prstGeom>
            <a:solidFill>
              <a:schemeClr val="bg1"/>
            </a:solidFill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8" name="Rounded Rectangle 237"/>
            <p:cNvSpPr/>
            <p:nvPr/>
          </p:nvSpPr>
          <p:spPr bwMode="auto">
            <a:xfrm>
              <a:off x="1692323" y="5786651"/>
              <a:ext cx="887104" cy="687174"/>
            </a:xfrm>
            <a:prstGeom prst="roundRect">
              <a:avLst>
                <a:gd name="adj" fmla="val 19415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/>
            <p:cNvSpPr/>
            <p:nvPr/>
          </p:nvSpPr>
          <p:spPr bwMode="auto">
            <a:xfrm>
              <a:off x="2224585" y="5268036"/>
              <a:ext cx="288025" cy="335906"/>
            </a:xfrm>
            <a:prstGeom prst="roundRect">
              <a:avLst>
                <a:gd name="adj" fmla="val 28881"/>
              </a:avLst>
            </a:prstGeom>
            <a:solidFill>
              <a:schemeClr val="bg1"/>
            </a:solidFill>
            <a:ln w="12700">
              <a:solidFill>
                <a:srgbClr val="F294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6" name="Picture 22" descr="2.jpg"/>
          <p:cNvPicPr>
            <a:picLocks noChangeAspect="1"/>
          </p:cNvPicPr>
          <p:nvPr/>
        </p:nvPicPr>
        <p:blipFill>
          <a:blip r:embed="rId4" cstate="print"/>
          <a:srcRect l="2195" t="12839" r="-1309" b="15907"/>
          <a:stretch>
            <a:fillRect/>
          </a:stretch>
        </p:blipFill>
        <p:spPr bwMode="auto">
          <a:xfrm>
            <a:off x="845657" y="3231393"/>
            <a:ext cx="7152968" cy="363385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09600" y="381000"/>
            <a:ext cx="6400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Adobe Fangsong Std R" pitchFamily="18" charset="-128"/>
              <a:cs typeface="+mj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88" y="4288446"/>
            <a:ext cx="857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Europe</a:t>
            </a:r>
          </a:p>
          <a:p>
            <a:pPr marL="0" lvl="1" algn="ctr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46%</a:t>
            </a:r>
          </a:p>
        </p:txBody>
      </p:sp>
      <p:sp>
        <p:nvSpPr>
          <p:cNvPr id="93" name="Title 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</a:t>
            </a:r>
            <a:r>
              <a:rPr lang="en-US" smtClean="0"/>
              <a:t>Data Communications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6661889" y="4385500"/>
            <a:ext cx="979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Japan</a:t>
            </a:r>
            <a:endParaRPr lang="en-US" sz="1200" b="1" dirty="0">
              <a:latin typeface="+mn-lt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0609" y="6211381"/>
            <a:ext cx="81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Argentina</a:t>
            </a:r>
            <a:endParaRPr lang="en-US" sz="1200" b="1" dirty="0">
              <a:latin typeface="+mn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600318" y="5922199"/>
            <a:ext cx="75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Australia</a:t>
            </a:r>
            <a:endParaRPr lang="en-US" sz="1200" b="1" dirty="0">
              <a:latin typeface="+mn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400879" y="3976290"/>
            <a:ext cx="601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France</a:t>
            </a:r>
            <a:endParaRPr lang="en-US" sz="1200" b="1" dirty="0">
              <a:latin typeface="+mn-lt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277979" y="3810476"/>
            <a:ext cx="767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Germany</a:t>
            </a:r>
            <a:endParaRPr lang="en-US" sz="1200" b="1" dirty="0">
              <a:latin typeface="+mn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222488" y="4740133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India</a:t>
            </a:r>
            <a:endParaRPr lang="en-US" sz="1200" b="1" dirty="0">
              <a:latin typeface="+mn-lt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185289" y="4207000"/>
            <a:ext cx="463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Italy</a:t>
            </a:r>
            <a:endParaRPr lang="en-US" sz="1200" b="1" dirty="0">
              <a:latin typeface="+mn-lt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526866" y="3762146"/>
            <a:ext cx="521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UK</a:t>
            </a:r>
            <a:endParaRPr lang="en-US" sz="1200" b="1" dirty="0">
              <a:latin typeface="+mn-lt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635160" y="3974777"/>
            <a:ext cx="70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USA </a:t>
            </a:r>
            <a:endParaRPr lang="en-US" sz="1200" b="1" dirty="0">
              <a:latin typeface="+mn-lt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806707" y="3728229"/>
            <a:ext cx="1004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Canada</a:t>
            </a:r>
            <a:endParaRPr lang="en-US" sz="1200" b="1" dirty="0">
              <a:latin typeface="+mn-lt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207900" y="3871140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Russia</a:t>
            </a:r>
            <a:endParaRPr lang="en-US" sz="1200" b="1" dirty="0">
              <a:latin typeface="+mn-lt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77942" y="5647328"/>
            <a:ext cx="535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Brazil</a:t>
            </a:r>
            <a:endParaRPr lang="en-US" sz="1200" b="1" dirty="0">
              <a:latin typeface="+mn-lt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096979" y="4360753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China</a:t>
            </a:r>
            <a:endParaRPr lang="en-US" sz="1200" b="1" dirty="0">
              <a:latin typeface="+mn-lt"/>
            </a:endParaRPr>
          </a:p>
        </p:txBody>
      </p:sp>
      <p:grpSp>
        <p:nvGrpSpPr>
          <p:cNvPr id="3" name="Group 145"/>
          <p:cNvGrpSpPr/>
          <p:nvPr/>
        </p:nvGrpSpPr>
        <p:grpSpPr>
          <a:xfrm>
            <a:off x="2588799" y="3783206"/>
            <a:ext cx="141443" cy="259040"/>
            <a:chOff x="1416868" y="3842580"/>
            <a:chExt cx="149382" cy="273580"/>
          </a:xfrm>
        </p:grpSpPr>
        <p:sp>
          <p:nvSpPr>
            <p:cNvPr id="135" name="Isosceles Triangle 134"/>
            <p:cNvSpPr/>
            <p:nvPr/>
          </p:nvSpPr>
          <p:spPr>
            <a:xfrm rot="1956366" flipH="1" flipV="1">
              <a:off x="1423748" y="3866579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416868" y="3842580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4" name="Group 146"/>
          <p:cNvGrpSpPr/>
          <p:nvPr/>
        </p:nvGrpSpPr>
        <p:grpSpPr>
          <a:xfrm>
            <a:off x="1389197" y="4284888"/>
            <a:ext cx="141443" cy="259038"/>
            <a:chOff x="1517845" y="3618187"/>
            <a:chExt cx="149382" cy="273578"/>
          </a:xfrm>
        </p:grpSpPr>
        <p:sp>
          <p:nvSpPr>
            <p:cNvPr id="138" name="Isosceles Triangle 137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5" name="Group 149"/>
          <p:cNvGrpSpPr/>
          <p:nvPr/>
        </p:nvGrpSpPr>
        <p:grpSpPr>
          <a:xfrm>
            <a:off x="2899534" y="5635041"/>
            <a:ext cx="141443" cy="259038"/>
            <a:chOff x="760520" y="3747213"/>
            <a:chExt cx="149382" cy="273578"/>
          </a:xfrm>
        </p:grpSpPr>
        <p:sp>
          <p:nvSpPr>
            <p:cNvPr id="141" name="Isosceles Triangle 140"/>
            <p:cNvSpPr/>
            <p:nvPr/>
          </p:nvSpPr>
          <p:spPr>
            <a:xfrm rot="1956366" flipH="1" flipV="1">
              <a:off x="76740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76052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7" name="Group 152"/>
          <p:cNvGrpSpPr/>
          <p:nvPr/>
        </p:nvGrpSpPr>
        <p:grpSpPr>
          <a:xfrm>
            <a:off x="2567941" y="6170389"/>
            <a:ext cx="141443" cy="259038"/>
            <a:chOff x="760520" y="3747213"/>
            <a:chExt cx="149382" cy="273578"/>
          </a:xfrm>
        </p:grpSpPr>
        <p:sp>
          <p:nvSpPr>
            <p:cNvPr id="144" name="Isosceles Triangle 143"/>
            <p:cNvSpPr/>
            <p:nvPr/>
          </p:nvSpPr>
          <p:spPr>
            <a:xfrm rot="1956366" flipH="1" flipV="1">
              <a:off x="76740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6052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8" name="Group 155"/>
          <p:cNvGrpSpPr/>
          <p:nvPr/>
        </p:nvGrpSpPr>
        <p:grpSpPr>
          <a:xfrm>
            <a:off x="7345148" y="5940832"/>
            <a:ext cx="141443" cy="259038"/>
            <a:chOff x="1102719" y="3848190"/>
            <a:chExt cx="149382" cy="273578"/>
          </a:xfrm>
        </p:grpSpPr>
        <p:sp>
          <p:nvSpPr>
            <p:cNvPr id="150" name="Isosceles Triangle 149"/>
            <p:cNvSpPr/>
            <p:nvPr/>
          </p:nvSpPr>
          <p:spPr>
            <a:xfrm rot="1956366" flipH="1" flipV="1">
              <a:off x="1109599" y="3872187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102719" y="3848190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9" name="Group 161"/>
          <p:cNvGrpSpPr/>
          <p:nvPr/>
        </p:nvGrpSpPr>
        <p:grpSpPr>
          <a:xfrm>
            <a:off x="4204735" y="3858881"/>
            <a:ext cx="141443" cy="259038"/>
            <a:chOff x="760520" y="3747213"/>
            <a:chExt cx="149382" cy="273578"/>
          </a:xfrm>
        </p:grpSpPr>
        <p:sp>
          <p:nvSpPr>
            <p:cNvPr id="159" name="Isosceles Triangle 158"/>
            <p:cNvSpPr/>
            <p:nvPr/>
          </p:nvSpPr>
          <p:spPr>
            <a:xfrm rot="1956366" flipH="1" flipV="1">
              <a:off x="76740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76052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0" name="Group 164"/>
          <p:cNvGrpSpPr/>
          <p:nvPr/>
        </p:nvGrpSpPr>
        <p:grpSpPr>
          <a:xfrm rot="21012121">
            <a:off x="3930594" y="3796662"/>
            <a:ext cx="141443" cy="259038"/>
            <a:chOff x="760520" y="3747213"/>
            <a:chExt cx="149382" cy="273578"/>
          </a:xfrm>
        </p:grpSpPr>
        <p:sp>
          <p:nvSpPr>
            <p:cNvPr id="162" name="Isosceles Triangle 161"/>
            <p:cNvSpPr/>
            <p:nvPr/>
          </p:nvSpPr>
          <p:spPr>
            <a:xfrm rot="1956366" flipH="1" flipV="1">
              <a:off x="76740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6052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1" name="Group 167"/>
          <p:cNvGrpSpPr/>
          <p:nvPr/>
        </p:nvGrpSpPr>
        <p:grpSpPr>
          <a:xfrm>
            <a:off x="6889069" y="5000828"/>
            <a:ext cx="141444" cy="259040"/>
            <a:chOff x="7039747" y="4437040"/>
            <a:chExt cx="141444" cy="259040"/>
          </a:xfrm>
        </p:grpSpPr>
        <p:sp>
          <p:nvSpPr>
            <p:cNvPr id="169" name="Isosceles Triangle 168"/>
            <p:cNvSpPr/>
            <p:nvPr/>
          </p:nvSpPr>
          <p:spPr>
            <a:xfrm rot="1956366" flipH="1" flipV="1">
              <a:off x="7046262" y="4459762"/>
              <a:ext cx="43289" cy="23631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039747" y="4437040"/>
              <a:ext cx="141444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2" name="Group 170"/>
          <p:cNvGrpSpPr/>
          <p:nvPr/>
        </p:nvGrpSpPr>
        <p:grpSpPr>
          <a:xfrm>
            <a:off x="6352026" y="5205187"/>
            <a:ext cx="141444" cy="259040"/>
            <a:chOff x="6486836" y="4701725"/>
            <a:chExt cx="141444" cy="259040"/>
          </a:xfrm>
        </p:grpSpPr>
        <p:sp>
          <p:nvSpPr>
            <p:cNvPr id="174" name="Isosceles Triangle 173"/>
            <p:cNvSpPr/>
            <p:nvPr/>
          </p:nvSpPr>
          <p:spPr>
            <a:xfrm rot="1956366" flipH="1" flipV="1">
              <a:off x="6493349" y="4724447"/>
              <a:ext cx="43289" cy="23631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486836" y="4701725"/>
              <a:ext cx="141444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3" name="Group 179"/>
          <p:cNvGrpSpPr/>
          <p:nvPr/>
        </p:nvGrpSpPr>
        <p:grpSpPr>
          <a:xfrm>
            <a:off x="6269491" y="4846428"/>
            <a:ext cx="141444" cy="259040"/>
            <a:chOff x="6627459" y="4308437"/>
            <a:chExt cx="141444" cy="259040"/>
          </a:xfrm>
        </p:grpSpPr>
        <p:sp>
          <p:nvSpPr>
            <p:cNvPr id="183" name="Isosceles Triangle 182"/>
            <p:cNvSpPr/>
            <p:nvPr/>
          </p:nvSpPr>
          <p:spPr>
            <a:xfrm rot="1956366" flipH="1" flipV="1">
              <a:off x="6633973" y="4331159"/>
              <a:ext cx="43289" cy="23631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6627459" y="4308437"/>
              <a:ext cx="141444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4" name="Group 184"/>
          <p:cNvGrpSpPr/>
          <p:nvPr/>
        </p:nvGrpSpPr>
        <p:grpSpPr>
          <a:xfrm>
            <a:off x="6687547" y="4546213"/>
            <a:ext cx="141444" cy="259040"/>
            <a:chOff x="6739006" y="4061800"/>
            <a:chExt cx="141444" cy="259040"/>
          </a:xfrm>
        </p:grpSpPr>
        <p:sp>
          <p:nvSpPr>
            <p:cNvPr id="186" name="Isosceles Triangle 185"/>
            <p:cNvSpPr/>
            <p:nvPr/>
          </p:nvSpPr>
          <p:spPr>
            <a:xfrm rot="1956366" flipH="1" flipV="1">
              <a:off x="6745520" y="4084522"/>
              <a:ext cx="43289" cy="23631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739006" y="4061800"/>
              <a:ext cx="141444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5" name="Group 187"/>
          <p:cNvGrpSpPr/>
          <p:nvPr/>
        </p:nvGrpSpPr>
        <p:grpSpPr>
          <a:xfrm>
            <a:off x="6550539" y="4212574"/>
            <a:ext cx="141445" cy="259041"/>
            <a:chOff x="6725823" y="3790073"/>
            <a:chExt cx="141445" cy="259041"/>
          </a:xfrm>
        </p:grpSpPr>
        <p:sp>
          <p:nvSpPr>
            <p:cNvPr id="189" name="Isosceles Triangle 188"/>
            <p:cNvSpPr/>
            <p:nvPr/>
          </p:nvSpPr>
          <p:spPr>
            <a:xfrm rot="1956366" flipH="1" flipV="1">
              <a:off x="6732339" y="3812795"/>
              <a:ext cx="43289" cy="2363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725823" y="3790073"/>
              <a:ext cx="141445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6" name="Group 190"/>
          <p:cNvGrpSpPr/>
          <p:nvPr/>
        </p:nvGrpSpPr>
        <p:grpSpPr>
          <a:xfrm>
            <a:off x="7022488" y="4181511"/>
            <a:ext cx="168242" cy="309007"/>
            <a:chOff x="7166816" y="3693923"/>
            <a:chExt cx="168242" cy="309007"/>
          </a:xfrm>
        </p:grpSpPr>
        <p:sp>
          <p:nvSpPr>
            <p:cNvPr id="192" name="Isosceles Triangle 191"/>
            <p:cNvSpPr/>
            <p:nvPr/>
          </p:nvSpPr>
          <p:spPr>
            <a:xfrm rot="1956366" flipH="1" flipV="1">
              <a:off x="7166816" y="3766611"/>
              <a:ext cx="43289" cy="2363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193613" y="3693923"/>
              <a:ext cx="141445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7" name="Group 176"/>
          <p:cNvGrpSpPr/>
          <p:nvPr/>
        </p:nvGrpSpPr>
        <p:grpSpPr>
          <a:xfrm>
            <a:off x="5604296" y="4530648"/>
            <a:ext cx="141443" cy="259038"/>
            <a:chOff x="614665" y="3831359"/>
            <a:chExt cx="149382" cy="273578"/>
          </a:xfrm>
        </p:grpSpPr>
        <p:sp>
          <p:nvSpPr>
            <p:cNvPr id="195" name="Isosceles Triangle 194"/>
            <p:cNvSpPr/>
            <p:nvPr/>
          </p:nvSpPr>
          <p:spPr>
            <a:xfrm rot="1956366" flipH="1" flipV="1">
              <a:off x="621545" y="3855356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614665" y="3831359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18" name="Group 179"/>
          <p:cNvGrpSpPr/>
          <p:nvPr/>
        </p:nvGrpSpPr>
        <p:grpSpPr>
          <a:xfrm>
            <a:off x="5119443" y="3829703"/>
            <a:ext cx="141443" cy="259038"/>
            <a:chOff x="766130" y="3747213"/>
            <a:chExt cx="149382" cy="273578"/>
          </a:xfrm>
        </p:grpSpPr>
        <p:sp>
          <p:nvSpPr>
            <p:cNvPr id="198" name="Isosceles Triangle 197"/>
            <p:cNvSpPr/>
            <p:nvPr/>
          </p:nvSpPr>
          <p:spPr>
            <a:xfrm rot="1956366" flipH="1" flipV="1">
              <a:off x="77301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6613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sp>
        <p:nvSpPr>
          <p:cNvPr id="200" name="Rectangle 199"/>
          <p:cNvSpPr/>
          <p:nvPr/>
        </p:nvSpPr>
        <p:spPr>
          <a:xfrm>
            <a:off x="4606526" y="4464420"/>
            <a:ext cx="529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Israel</a:t>
            </a:r>
            <a:endParaRPr lang="en-US" sz="1200" b="1" dirty="0">
              <a:latin typeface="+mn-lt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685296" y="4515482"/>
            <a:ext cx="1231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Hong Kong</a:t>
            </a:r>
            <a:endParaRPr lang="en-US" sz="1200" b="1" dirty="0">
              <a:latin typeface="+mn-lt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679050" y="5118940"/>
            <a:ext cx="1324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Philippines</a:t>
            </a:r>
            <a:endParaRPr lang="en-US" sz="1200" b="1" dirty="0">
              <a:latin typeface="+mn-lt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765754" y="5354280"/>
            <a:ext cx="10411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Indonesia</a:t>
            </a:r>
            <a:endParaRPr lang="en-US" sz="1200" b="1" dirty="0">
              <a:latin typeface="+mn-lt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2857994" y="2942068"/>
            <a:ext cx="3220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spcAft>
                <a:spcPts val="0"/>
              </a:spcAft>
              <a:buSzPct val="120000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Worldwide Presence</a:t>
            </a:r>
          </a:p>
        </p:txBody>
      </p:sp>
      <p:grpSp>
        <p:nvGrpSpPr>
          <p:cNvPr id="19" name="Group 112"/>
          <p:cNvGrpSpPr/>
          <p:nvPr/>
        </p:nvGrpSpPr>
        <p:grpSpPr>
          <a:xfrm>
            <a:off x="4706854" y="4335604"/>
            <a:ext cx="141443" cy="259038"/>
            <a:chOff x="766130" y="3747213"/>
            <a:chExt cx="149382" cy="273578"/>
          </a:xfrm>
        </p:grpSpPr>
        <p:sp>
          <p:nvSpPr>
            <p:cNvPr id="207" name="Isosceles Triangle 206"/>
            <p:cNvSpPr/>
            <p:nvPr/>
          </p:nvSpPr>
          <p:spPr>
            <a:xfrm rot="1956366" flipH="1" flipV="1">
              <a:off x="77301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6613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0" name="Group 115"/>
          <p:cNvGrpSpPr/>
          <p:nvPr/>
        </p:nvGrpSpPr>
        <p:grpSpPr>
          <a:xfrm>
            <a:off x="4257161" y="4102430"/>
            <a:ext cx="141443" cy="259038"/>
            <a:chOff x="766130" y="3747213"/>
            <a:chExt cx="149382" cy="273578"/>
          </a:xfrm>
        </p:grpSpPr>
        <p:sp>
          <p:nvSpPr>
            <p:cNvPr id="210" name="Isosceles Triangle 209"/>
            <p:cNvSpPr/>
            <p:nvPr/>
          </p:nvSpPr>
          <p:spPr>
            <a:xfrm rot="1956366" flipH="1" flipV="1">
              <a:off x="77301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6613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1" name="Group 119"/>
          <p:cNvGrpSpPr/>
          <p:nvPr/>
        </p:nvGrpSpPr>
        <p:grpSpPr>
          <a:xfrm>
            <a:off x="4037938" y="3937437"/>
            <a:ext cx="141443" cy="259038"/>
            <a:chOff x="766130" y="3747213"/>
            <a:chExt cx="149382" cy="273578"/>
          </a:xfrm>
        </p:grpSpPr>
        <p:sp>
          <p:nvSpPr>
            <p:cNvPr id="213" name="Isosceles Triangle 212"/>
            <p:cNvSpPr/>
            <p:nvPr/>
          </p:nvSpPr>
          <p:spPr>
            <a:xfrm rot="1956366" flipH="1" flipV="1">
              <a:off x="77301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6613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sp>
        <p:nvSpPr>
          <p:cNvPr id="215" name="Rectangle 214"/>
          <p:cNvSpPr/>
          <p:nvPr/>
        </p:nvSpPr>
        <p:spPr>
          <a:xfrm>
            <a:off x="5655597" y="5006765"/>
            <a:ext cx="834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Thailand</a:t>
            </a:r>
            <a:endParaRPr lang="en-US" sz="1200" b="1" dirty="0">
              <a:latin typeface="+mn-lt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983034" y="4616524"/>
            <a:ext cx="708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Mexico</a:t>
            </a:r>
            <a:endParaRPr lang="en-US" sz="1200" b="1" dirty="0">
              <a:latin typeface="+mn-lt"/>
            </a:endParaRPr>
          </a:p>
        </p:txBody>
      </p:sp>
      <p:grpSp>
        <p:nvGrpSpPr>
          <p:cNvPr id="22" name="Group 146"/>
          <p:cNvGrpSpPr/>
          <p:nvPr/>
        </p:nvGrpSpPr>
        <p:grpSpPr>
          <a:xfrm>
            <a:off x="1635257" y="4598740"/>
            <a:ext cx="141443" cy="259038"/>
            <a:chOff x="1517845" y="3618187"/>
            <a:chExt cx="149382" cy="273578"/>
          </a:xfrm>
        </p:grpSpPr>
        <p:sp>
          <p:nvSpPr>
            <p:cNvPr id="221" name="Isosceles Triangle 220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3" name="Group 146"/>
          <p:cNvGrpSpPr/>
          <p:nvPr/>
        </p:nvGrpSpPr>
        <p:grpSpPr>
          <a:xfrm>
            <a:off x="2356665" y="4107995"/>
            <a:ext cx="141443" cy="259038"/>
            <a:chOff x="1517845" y="3618187"/>
            <a:chExt cx="149382" cy="273578"/>
          </a:xfrm>
        </p:grpSpPr>
        <p:sp>
          <p:nvSpPr>
            <p:cNvPr id="224" name="Isosceles Triangle 223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4" name="Group 146"/>
          <p:cNvGrpSpPr/>
          <p:nvPr/>
        </p:nvGrpSpPr>
        <p:grpSpPr>
          <a:xfrm>
            <a:off x="1677124" y="4089898"/>
            <a:ext cx="141443" cy="259038"/>
            <a:chOff x="1517845" y="3618187"/>
            <a:chExt cx="149382" cy="273578"/>
          </a:xfrm>
        </p:grpSpPr>
        <p:sp>
          <p:nvSpPr>
            <p:cNvPr id="227" name="Isosceles Triangle 226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5" name="Group 146"/>
          <p:cNvGrpSpPr/>
          <p:nvPr/>
        </p:nvGrpSpPr>
        <p:grpSpPr>
          <a:xfrm>
            <a:off x="1886402" y="4247332"/>
            <a:ext cx="141443" cy="259038"/>
            <a:chOff x="1517845" y="3618187"/>
            <a:chExt cx="149382" cy="273578"/>
          </a:xfrm>
        </p:grpSpPr>
        <p:sp>
          <p:nvSpPr>
            <p:cNvPr id="230" name="Isosceles Triangle 229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6" name="Group 119"/>
          <p:cNvGrpSpPr/>
          <p:nvPr/>
        </p:nvGrpSpPr>
        <p:grpSpPr>
          <a:xfrm>
            <a:off x="3872838" y="4178737"/>
            <a:ext cx="141443" cy="259038"/>
            <a:chOff x="766130" y="3747213"/>
            <a:chExt cx="149382" cy="273578"/>
          </a:xfrm>
        </p:grpSpPr>
        <p:sp>
          <p:nvSpPr>
            <p:cNvPr id="233" name="Isosceles Triangle 232"/>
            <p:cNvSpPr/>
            <p:nvPr/>
          </p:nvSpPr>
          <p:spPr>
            <a:xfrm rot="1956366" flipH="1" flipV="1">
              <a:off x="77301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76613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sp>
        <p:nvSpPr>
          <p:cNvPr id="240" name="Rectangle 239"/>
          <p:cNvSpPr/>
          <p:nvPr/>
        </p:nvSpPr>
        <p:spPr>
          <a:xfrm>
            <a:off x="3334204" y="4204890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>
                <a:latin typeface="+mn-lt"/>
              </a:rPr>
              <a:t>Spain</a:t>
            </a:r>
            <a:endParaRPr lang="en-US" sz="1200" b="1" dirty="0">
              <a:latin typeface="+mn-lt"/>
            </a:endParaRPr>
          </a:p>
        </p:txBody>
      </p:sp>
      <p:grpSp>
        <p:nvGrpSpPr>
          <p:cNvPr id="27" name="Group 146"/>
          <p:cNvGrpSpPr/>
          <p:nvPr/>
        </p:nvGrpSpPr>
        <p:grpSpPr>
          <a:xfrm>
            <a:off x="1417772" y="4003901"/>
            <a:ext cx="141443" cy="259038"/>
            <a:chOff x="1517845" y="3618187"/>
            <a:chExt cx="149382" cy="273578"/>
          </a:xfrm>
        </p:grpSpPr>
        <p:sp>
          <p:nvSpPr>
            <p:cNvPr id="242" name="Isosceles Triangle 241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8" name="Group 146"/>
          <p:cNvGrpSpPr/>
          <p:nvPr/>
        </p:nvGrpSpPr>
        <p:grpSpPr>
          <a:xfrm>
            <a:off x="2124527" y="4466407"/>
            <a:ext cx="141443" cy="259038"/>
            <a:chOff x="1517845" y="3618187"/>
            <a:chExt cx="149382" cy="273578"/>
          </a:xfrm>
        </p:grpSpPr>
        <p:sp>
          <p:nvSpPr>
            <p:cNvPr id="245" name="Isosceles Triangle 244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9" name="Group 146"/>
          <p:cNvGrpSpPr/>
          <p:nvPr/>
        </p:nvGrpSpPr>
        <p:grpSpPr>
          <a:xfrm>
            <a:off x="2129290" y="4185420"/>
            <a:ext cx="141443" cy="259038"/>
            <a:chOff x="1517845" y="3618187"/>
            <a:chExt cx="149382" cy="273578"/>
          </a:xfrm>
        </p:grpSpPr>
        <p:sp>
          <p:nvSpPr>
            <p:cNvPr id="248" name="Isosceles Triangle 247"/>
            <p:cNvSpPr/>
            <p:nvPr/>
          </p:nvSpPr>
          <p:spPr>
            <a:xfrm rot="1956366" flipH="1" flipV="1">
              <a:off x="1524725" y="3642184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517845" y="3618187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30" name="Group 161"/>
          <p:cNvGrpSpPr/>
          <p:nvPr/>
        </p:nvGrpSpPr>
        <p:grpSpPr>
          <a:xfrm>
            <a:off x="4328560" y="3531856"/>
            <a:ext cx="141443" cy="259038"/>
            <a:chOff x="760520" y="3747213"/>
            <a:chExt cx="149382" cy="273578"/>
          </a:xfrm>
        </p:grpSpPr>
        <p:sp>
          <p:nvSpPr>
            <p:cNvPr id="251" name="Isosceles Triangle 250"/>
            <p:cNvSpPr/>
            <p:nvPr/>
          </p:nvSpPr>
          <p:spPr>
            <a:xfrm rot="1956366" flipH="1" flipV="1">
              <a:off x="76740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6052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3919204" y="3296126"/>
            <a:ext cx="943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 smtClean="0"/>
              <a:t>Scandinavia</a:t>
            </a:r>
            <a:endParaRPr lang="en-US" sz="1200" b="1" dirty="0">
              <a:latin typeface="+mn-lt"/>
            </a:endParaRPr>
          </a:p>
        </p:txBody>
      </p:sp>
      <p:grpSp>
        <p:nvGrpSpPr>
          <p:cNvPr id="31" name="Group 176"/>
          <p:cNvGrpSpPr/>
          <p:nvPr/>
        </p:nvGrpSpPr>
        <p:grpSpPr>
          <a:xfrm>
            <a:off x="5744789" y="4823541"/>
            <a:ext cx="141443" cy="259038"/>
            <a:chOff x="614665" y="3831359"/>
            <a:chExt cx="149382" cy="273578"/>
          </a:xfrm>
        </p:grpSpPr>
        <p:sp>
          <p:nvSpPr>
            <p:cNvPr id="255" name="Isosceles Triangle 254"/>
            <p:cNvSpPr/>
            <p:nvPr/>
          </p:nvSpPr>
          <p:spPr>
            <a:xfrm rot="1956366" flipH="1" flipV="1">
              <a:off x="621545" y="3855356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14665" y="3831359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26" name="Group 176"/>
          <p:cNvGrpSpPr/>
          <p:nvPr/>
        </p:nvGrpSpPr>
        <p:grpSpPr>
          <a:xfrm>
            <a:off x="5713834" y="4637804"/>
            <a:ext cx="141443" cy="259038"/>
            <a:chOff x="614665" y="3831359"/>
            <a:chExt cx="149382" cy="273578"/>
          </a:xfrm>
        </p:grpSpPr>
        <p:sp>
          <p:nvSpPr>
            <p:cNvPr id="258" name="Isosceles Triangle 257"/>
            <p:cNvSpPr/>
            <p:nvPr/>
          </p:nvSpPr>
          <p:spPr>
            <a:xfrm rot="1956366" flipH="1" flipV="1">
              <a:off x="621545" y="3855356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14665" y="3831359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29" name="Group 259"/>
          <p:cNvGrpSpPr/>
          <p:nvPr/>
        </p:nvGrpSpPr>
        <p:grpSpPr>
          <a:xfrm>
            <a:off x="6633882" y="4336399"/>
            <a:ext cx="141445" cy="259041"/>
            <a:chOff x="6725823" y="3790073"/>
            <a:chExt cx="141445" cy="259041"/>
          </a:xfrm>
        </p:grpSpPr>
        <p:sp>
          <p:nvSpPr>
            <p:cNvPr id="261" name="Isosceles Triangle 260"/>
            <p:cNvSpPr/>
            <p:nvPr/>
          </p:nvSpPr>
          <p:spPr>
            <a:xfrm rot="1956366" flipH="1" flipV="1">
              <a:off x="6732339" y="3812795"/>
              <a:ext cx="43289" cy="2363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725823" y="3790073"/>
              <a:ext cx="141445" cy="141444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sp>
        <p:nvSpPr>
          <p:cNvPr id="263" name="Rectangle 262"/>
          <p:cNvSpPr/>
          <p:nvPr/>
        </p:nvSpPr>
        <p:spPr>
          <a:xfrm>
            <a:off x="4124329" y="5045200"/>
            <a:ext cx="676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he-IL" sz="1200" b="1" dirty="0" smtClean="0"/>
              <a:t>Nigeria </a:t>
            </a:r>
            <a:endParaRPr lang="en-US" sz="1200" b="1" dirty="0">
              <a:latin typeface="+mn-lt"/>
            </a:endParaRPr>
          </a:p>
        </p:txBody>
      </p:sp>
      <p:grpSp>
        <p:nvGrpSpPr>
          <p:cNvPr id="232" name="Group 115"/>
          <p:cNvGrpSpPr/>
          <p:nvPr/>
        </p:nvGrpSpPr>
        <p:grpSpPr>
          <a:xfrm>
            <a:off x="4196201" y="4940630"/>
            <a:ext cx="141443" cy="259038"/>
            <a:chOff x="766130" y="3747213"/>
            <a:chExt cx="149382" cy="273578"/>
          </a:xfrm>
        </p:grpSpPr>
        <p:sp>
          <p:nvSpPr>
            <p:cNvPr id="265" name="Isosceles Triangle 264"/>
            <p:cNvSpPr/>
            <p:nvPr/>
          </p:nvSpPr>
          <p:spPr>
            <a:xfrm rot="1956366" flipH="1" flipV="1">
              <a:off x="773010" y="3771210"/>
              <a:ext cx="45719" cy="249581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66130" y="3747213"/>
              <a:ext cx="149382" cy="149382"/>
            </a:xfrm>
            <a:prstGeom prst="ellipse">
              <a:avLst/>
            </a:prstGeom>
            <a:gradFill flip="none" rotWithShape="1">
              <a:gsLst>
                <a:gs pos="0">
                  <a:srgbClr val="F29400"/>
                </a:gs>
                <a:gs pos="74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</p:grpSp>
      <p:grpSp>
        <p:nvGrpSpPr>
          <p:cNvPr id="241" name="Group 92"/>
          <p:cNvGrpSpPr/>
          <p:nvPr/>
        </p:nvGrpSpPr>
        <p:grpSpPr>
          <a:xfrm>
            <a:off x="712922" y="4410414"/>
            <a:ext cx="7000874" cy="891385"/>
            <a:chOff x="1989193" y="3279806"/>
            <a:chExt cx="7000874" cy="891385"/>
          </a:xfrm>
        </p:grpSpPr>
        <p:sp>
          <p:nvSpPr>
            <p:cNvPr id="239" name="Down Ribbon 238"/>
            <p:cNvSpPr/>
            <p:nvPr/>
          </p:nvSpPr>
          <p:spPr>
            <a:xfrm>
              <a:off x="1989193" y="3279806"/>
              <a:ext cx="7000874" cy="866916"/>
            </a:xfrm>
            <a:prstGeom prst="ribbon">
              <a:avLst>
                <a:gd name="adj1" fmla="val 16667"/>
                <a:gd name="adj2" fmla="val 72283"/>
              </a:avLst>
            </a:prstGeom>
            <a:solidFill>
              <a:schemeClr val="bg1"/>
            </a:solidFill>
            <a:ln w="15875">
              <a:solidFill>
                <a:srgbClr val="0098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631558" y="3488953"/>
              <a:ext cx="5808307" cy="682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342900" algn="ctr" fontAlgn="auto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SzPct val="120000"/>
              </a:pPr>
              <a:r>
                <a:rPr lang="en-US" sz="2400" b="1" dirty="0" smtClean="0">
                  <a:solidFill>
                    <a:srgbClr val="0098A1"/>
                  </a:solidFill>
                </a:rPr>
                <a:t>300 sales partners in 165 countries</a:t>
              </a:r>
            </a:p>
            <a:p>
              <a:pPr lvl="0" indent="-342900" algn="ctr" fontAlgn="auto">
                <a:lnSpc>
                  <a:spcPts val="2000"/>
                </a:lnSpc>
                <a:spcBef>
                  <a:spcPts val="0"/>
                </a:spcBef>
                <a:spcAft>
                  <a:spcPts val="1200"/>
                </a:spcAft>
                <a:buSzPct val="120000"/>
              </a:pPr>
              <a:r>
                <a:rPr lang="en-US" sz="2400" b="1" dirty="0" smtClean="0">
                  <a:solidFill>
                    <a:srgbClr val="C00000"/>
                  </a:solidFill>
                </a:rPr>
                <a:t>32 offices worldwide</a:t>
              </a:r>
              <a:r>
                <a:rPr lang="en-US" sz="2400" b="1" dirty="0" smtClean="0">
                  <a:solidFill>
                    <a:srgbClr val="0098A1"/>
                  </a:solidFill>
                </a:rPr>
                <a:t>   </a:t>
              </a:r>
            </a:p>
          </p:txBody>
        </p:sp>
      </p:grpSp>
      <p:pic>
        <p:nvPicPr>
          <p:cNvPr id="145" name="Picture 144" descr="world.png"/>
          <p:cNvPicPr>
            <a:picLocks noChangeAspect="1"/>
          </p:cNvPicPr>
          <p:nvPr/>
        </p:nvPicPr>
        <p:blipFill>
          <a:blip r:embed="rId5" cstate="print"/>
          <a:srcRect b="7692"/>
          <a:stretch>
            <a:fillRect/>
          </a:stretch>
        </p:blipFill>
        <p:spPr>
          <a:xfrm>
            <a:off x="278968" y="1557612"/>
            <a:ext cx="8330971" cy="492842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44" name="Group 236"/>
          <p:cNvGrpSpPr/>
          <p:nvPr/>
        </p:nvGrpSpPr>
        <p:grpSpPr>
          <a:xfrm>
            <a:off x="846757" y="1147863"/>
            <a:ext cx="7978146" cy="4641881"/>
            <a:chOff x="-166723" y="1357611"/>
            <a:chExt cx="7978146" cy="3849665"/>
          </a:xfrm>
        </p:grpSpPr>
        <p:sp>
          <p:nvSpPr>
            <p:cNvPr id="270" name="Rectangle 269"/>
            <p:cNvSpPr/>
            <p:nvPr/>
          </p:nvSpPr>
          <p:spPr>
            <a:xfrm>
              <a:off x="348856" y="1357611"/>
              <a:ext cx="6458497" cy="53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+mn-lt"/>
                </a:rPr>
                <a:t>Worldwide Distribution of Sales in 2011</a:t>
              </a: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-166723" y="2730930"/>
              <a:ext cx="1690687" cy="587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North America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21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%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31111" y="4260872"/>
              <a:ext cx="1067480" cy="714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Latin America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 16%</a:t>
              </a: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188607" y="3776328"/>
              <a:ext cx="784225" cy="484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Africa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 4%</a:t>
              </a: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094618" y="2630260"/>
              <a:ext cx="1226803" cy="484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Europe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 39%</a:t>
              </a: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4350338" y="3011989"/>
              <a:ext cx="169068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C00000"/>
                  </a:solidFill>
                  <a:latin typeface="+mn-lt"/>
                </a:rPr>
                <a:t>APAC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latin typeface="+mn-lt"/>
                </a:rPr>
                <a:t>15%</a:t>
              </a: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711804" y="3214039"/>
              <a:ext cx="784225" cy="461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C00000"/>
                  </a:solidFill>
                  <a:latin typeface="+mn-lt"/>
                </a:rPr>
                <a:t>Israel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C00000"/>
                  </a:solidFill>
                  <a:latin typeface="+mn-lt"/>
                </a:rPr>
                <a:t> 2%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858922" y="4622501"/>
              <a:ext cx="9525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Oceania</a:t>
              </a:r>
            </a:p>
            <a:p>
              <a:pPr marL="0" lvl="1"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latin typeface="+mn-lt"/>
                </a:rPr>
                <a:t> 3%</a:t>
              </a:r>
            </a:p>
          </p:txBody>
        </p:sp>
      </p:grpSp>
      <p:sp>
        <p:nvSpPr>
          <p:cNvPr id="267" name="Rectangle 266"/>
          <p:cNvSpPr/>
          <p:nvPr/>
        </p:nvSpPr>
        <p:spPr>
          <a:xfrm>
            <a:off x="1162271" y="6354302"/>
            <a:ext cx="68426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Total RAD Sales in 2011 = $163 Million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allAtOnce"/>
      <p:bldP spid="100" grpId="0"/>
      <p:bldP spid="113" grpId="0"/>
      <p:bldP spid="116" grpId="0"/>
      <p:bldP spid="120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200" grpId="0"/>
      <p:bldP spid="201" grpId="0"/>
      <p:bldP spid="202" grpId="0"/>
      <p:bldP spid="203" grpId="0"/>
      <p:bldP spid="205" grpId="0"/>
      <p:bldP spid="215" grpId="0"/>
      <p:bldP spid="219" grpId="0"/>
      <p:bldP spid="240" grpId="0"/>
      <p:bldP spid="253" grpId="0"/>
      <p:bldP spid="263" grpId="0"/>
      <p:bldP spid="2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7939723" y="4294347"/>
            <a:ext cx="1204277" cy="734853"/>
          </a:xfrm>
          <a:prstGeom prst="roundRect">
            <a:avLst>
              <a:gd name="adj" fmla="val 17573"/>
            </a:avLst>
          </a:prstGeom>
          <a:solidFill>
            <a:srgbClr val="F294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02088" y="1429086"/>
            <a:ext cx="4760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  <a:buSzPct val="120000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Pioneered </a:t>
            </a:r>
            <a:r>
              <a:rPr lang="en-US" b="1" dirty="0" smtClean="0">
                <a:solidFill>
                  <a:srgbClr val="C00000"/>
                </a:solidFill>
              </a:rPr>
              <a:t>pseudowire technologies </a:t>
            </a: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pseudowire access solutions (TDMoIP)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2088" y="3076187"/>
            <a:ext cx="4915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  <a:buSzPct val="120000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First to </a:t>
            </a:r>
            <a:r>
              <a:rPr lang="en-US" b="1" dirty="0" smtClean="0">
                <a:solidFill>
                  <a:srgbClr val="C00000"/>
                </a:solidFill>
              </a:rPr>
              <a:t>“squeeze” smart interworking devices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into SFP form factor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088" y="3762221"/>
            <a:ext cx="58245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  <a:buSzPct val="120000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Led industry </a:t>
            </a:r>
            <a:r>
              <a:rPr lang="en-US" b="1" dirty="0" smtClean="0">
                <a:solidFill>
                  <a:srgbClr val="C00000"/>
                </a:solidFill>
              </a:rPr>
              <a:t>timing synchronization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over PSN: first </a:t>
            </a:r>
            <a:b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 deploy Sync Ethernet and live Tier 1 test of 1588-2008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2088" y="2246679"/>
            <a:ext cx="4888907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  <a:buSzPct val="120000"/>
            </a:pPr>
            <a:r>
              <a:rPr lang="en-US" sz="1600" dirty="0" smtClean="0"/>
              <a:t>Introduced to the industry the </a:t>
            </a:r>
            <a:r>
              <a:rPr lang="en-US" b="1" dirty="0" smtClean="0">
                <a:solidFill>
                  <a:srgbClr val="C00000"/>
                </a:solidFill>
              </a:rPr>
              <a:t>Mobile Demarcation Device (MDD) </a:t>
            </a:r>
            <a:r>
              <a:rPr lang="en-US" sz="1600" dirty="0" smtClean="0"/>
              <a:t>concept, and was recognized with two </a:t>
            </a:r>
            <a:r>
              <a:rPr lang="en-US" b="1" dirty="0" smtClean="0">
                <a:solidFill>
                  <a:srgbClr val="C00000"/>
                </a:solidFill>
              </a:rPr>
              <a:t>Carrier Ethernet Awards</a:t>
            </a:r>
            <a:endParaRPr lang="en-US" sz="1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2088" y="4620689"/>
            <a:ext cx="66325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  <a:buSzPct val="120000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Entered the Guinness Book of Records for </a:t>
            </a:r>
            <a:b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developing </a:t>
            </a:r>
            <a:r>
              <a:rPr lang="en-US" b="1" dirty="0" smtClean="0">
                <a:solidFill>
                  <a:srgbClr val="C00000"/>
                </a:solidFill>
              </a:rPr>
              <a:t>the world’s smallest data modem 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2088" y="5400149"/>
            <a:ext cx="5805487" cy="78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1200"/>
              </a:spcAft>
              <a:buSzPct val="120000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RAD serves as an </a:t>
            </a:r>
            <a:r>
              <a:rPr lang="en-US" b="1" dirty="0" smtClean="0">
                <a:solidFill>
                  <a:srgbClr val="C00000"/>
                </a:solidFill>
              </a:rPr>
              <a:t>incubator and source of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human capital for hundreds of Israel-based start-ups, established companies and venture capital firms</a:t>
            </a:r>
            <a:endParaRPr lang="en-US" sz="1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7713" y="1506406"/>
            <a:ext cx="127418" cy="41739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7713" y="2322991"/>
            <a:ext cx="127418" cy="41739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47713" y="3149190"/>
            <a:ext cx="127418" cy="41739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47713" y="3861247"/>
            <a:ext cx="127418" cy="41739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47713" y="4699576"/>
            <a:ext cx="127418" cy="417397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47713" y="5462368"/>
            <a:ext cx="133350" cy="637531"/>
          </a:xfrm>
          <a:prstGeom prst="roundRect">
            <a:avLst>
              <a:gd name="adj" fmla="val 28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8"/>
          <p:cNvGrpSpPr/>
          <p:nvPr/>
        </p:nvGrpSpPr>
        <p:grpSpPr>
          <a:xfrm>
            <a:off x="5512143" y="1373077"/>
            <a:ext cx="2809865" cy="1010894"/>
            <a:chOff x="5084578" y="1285992"/>
            <a:chExt cx="1725655" cy="620832"/>
          </a:xfrm>
        </p:grpSpPr>
        <p:pic>
          <p:nvPicPr>
            <p:cNvPr id="39" name="Picture 38" descr="tdmoip_dr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8854" y="1401304"/>
              <a:ext cx="1555846" cy="442967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5084578" y="1285992"/>
              <a:ext cx="1725655" cy="620832"/>
            </a:xfrm>
            <a:prstGeom prst="roundRect">
              <a:avLst/>
            </a:prstGeom>
            <a:noFill/>
            <a:ln w="1270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9"/>
          <p:cNvGrpSpPr/>
          <p:nvPr/>
        </p:nvGrpSpPr>
        <p:grpSpPr>
          <a:xfrm>
            <a:off x="5533525" y="2816443"/>
            <a:ext cx="1516304" cy="1250950"/>
            <a:chOff x="5179440" y="3150823"/>
            <a:chExt cx="1392966" cy="1149196"/>
          </a:xfrm>
        </p:grpSpPr>
        <p:pic>
          <p:nvPicPr>
            <p:cNvPr id="67" name="Picture 66" descr="10265_mitop-e3t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9440" y="3150823"/>
              <a:ext cx="1392966" cy="1149196"/>
            </a:xfrm>
            <a:prstGeom prst="rect">
              <a:avLst/>
            </a:prstGeom>
          </p:spPr>
        </p:pic>
        <p:sp>
          <p:nvSpPr>
            <p:cNvPr id="56" name="Rounded Rectangle 55"/>
            <p:cNvSpPr/>
            <p:nvPr/>
          </p:nvSpPr>
          <p:spPr>
            <a:xfrm>
              <a:off x="5199962" y="3183875"/>
              <a:ext cx="1283386" cy="955631"/>
            </a:xfrm>
            <a:prstGeom prst="roundRect">
              <a:avLst/>
            </a:prstGeom>
            <a:noFill/>
            <a:ln w="1270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5427459" y="4319751"/>
            <a:ext cx="1533500" cy="1321168"/>
            <a:chOff x="6004193" y="4241493"/>
            <a:chExt cx="1432193" cy="1233889"/>
          </a:xfrm>
        </p:grpSpPr>
        <p:pic>
          <p:nvPicPr>
            <p:cNvPr id="65" name="Picture 64" descr="guinnessworldrecord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280" y="4256476"/>
              <a:ext cx="1210937" cy="1174609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6004193" y="4241493"/>
              <a:ext cx="1432193" cy="1233889"/>
            </a:xfrm>
            <a:prstGeom prst="roundRect">
              <a:avLst/>
            </a:prstGeom>
            <a:noFill/>
            <a:ln w="22225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6431781" y="3282950"/>
            <a:ext cx="1729989" cy="1261241"/>
            <a:chOff x="9497549" y="86328"/>
            <a:chExt cx="1729989" cy="1261241"/>
          </a:xfrm>
        </p:grpSpPr>
        <p:sp>
          <p:nvSpPr>
            <p:cNvPr id="55" name="Rounded Rectangle 54"/>
            <p:cNvSpPr/>
            <p:nvPr/>
          </p:nvSpPr>
          <p:spPr>
            <a:xfrm>
              <a:off x="9497549" y="86328"/>
              <a:ext cx="1729989" cy="126124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7" name="Picture 1" descr="J:\dafna\logos\SyncTop\SyncTo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27805" y="291280"/>
              <a:ext cx="1328244" cy="863641"/>
            </a:xfrm>
            <a:prstGeom prst="rect">
              <a:avLst/>
            </a:prstGeom>
            <a:noFill/>
          </p:spPr>
        </p:pic>
      </p:grpSp>
      <p:grpSp>
        <p:nvGrpSpPr>
          <p:cNvPr id="12" name="Group 81"/>
          <p:cNvGrpSpPr/>
          <p:nvPr/>
        </p:nvGrpSpPr>
        <p:grpSpPr>
          <a:xfrm>
            <a:off x="6110292" y="1968537"/>
            <a:ext cx="2809865" cy="1010894"/>
            <a:chOff x="9465456" y="-152056"/>
            <a:chExt cx="2809865" cy="1010894"/>
          </a:xfrm>
        </p:grpSpPr>
        <p:sp>
          <p:nvSpPr>
            <p:cNvPr id="80" name="Rounded Rectangle 79"/>
            <p:cNvSpPr/>
            <p:nvPr/>
          </p:nvSpPr>
          <p:spPr>
            <a:xfrm>
              <a:off x="9465456" y="-152056"/>
              <a:ext cx="2809865" cy="1010894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ACE-3200.jpg"/>
            <p:cNvPicPr>
              <a:picLocks noChangeAspect="1"/>
            </p:cNvPicPr>
            <p:nvPr/>
          </p:nvPicPr>
          <p:blipFill>
            <a:blip r:embed="rId7" cstate="print"/>
            <a:srcRect t="6326" b="30214"/>
            <a:stretch>
              <a:fillRect/>
            </a:stretch>
          </p:blipFill>
          <p:spPr>
            <a:xfrm>
              <a:off x="9507079" y="-23301"/>
              <a:ext cx="2679192" cy="82399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551075" y="5059952"/>
            <a:ext cx="1914119" cy="1412420"/>
            <a:chOff x="6024134" y="4804230"/>
            <a:chExt cx="1914119" cy="1412420"/>
          </a:xfrm>
        </p:grpSpPr>
        <p:sp>
          <p:nvSpPr>
            <p:cNvPr id="59" name="Rounded Rectangle 58"/>
            <p:cNvSpPr/>
            <p:nvPr/>
          </p:nvSpPr>
          <p:spPr>
            <a:xfrm>
              <a:off x="6024134" y="4804230"/>
              <a:ext cx="1914119" cy="141242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37586" y="4942114"/>
              <a:ext cx="1744352" cy="116596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ound Same Side Corner Rectangle 41"/>
          <p:cNvSpPr/>
          <p:nvPr/>
        </p:nvSpPr>
        <p:spPr>
          <a:xfrm rot="16200000">
            <a:off x="8830254" y="3763585"/>
            <a:ext cx="374574" cy="252921"/>
          </a:xfrm>
          <a:prstGeom prst="round2SameRect">
            <a:avLst>
              <a:gd name="adj1" fmla="val 36667"/>
              <a:gd name="adj2" fmla="val 0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467381" y="5083630"/>
            <a:ext cx="286439" cy="334449"/>
          </a:xfrm>
          <a:prstGeom prst="roundRect">
            <a:avLst>
              <a:gd name="adj" fmla="val 31373"/>
            </a:avLst>
          </a:prstGeom>
          <a:solidFill>
            <a:srgbClr val="F294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Driven By Innovation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8" grpId="1" build="allAtOnce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latin typeface="Calibri" pitchFamily="34" charset="0"/>
                <a:ea typeface="Adobe Fangsong Std R" pitchFamily="18" charset="-128"/>
              </a:rPr>
              <a:t>RAD Genealogical Map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397" y="1304163"/>
            <a:ext cx="8076494" cy="53985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Connector 5"/>
          <p:cNvSpPr/>
          <p:nvPr/>
        </p:nvSpPr>
        <p:spPr>
          <a:xfrm>
            <a:off x="623455" y="5832286"/>
            <a:ext cx="182880" cy="1828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9809" y="5804567"/>
            <a:ext cx="1641540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RAD Group Companies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194" y="6231017"/>
            <a:ext cx="18288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68017" y="6217168"/>
            <a:ext cx="274320" cy="18288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69813" y="6175594"/>
            <a:ext cx="1312411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Spin-Offs and VCs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Forum Contributions</a:t>
            </a:r>
            <a:endParaRPr lang="en-US" dirty="0"/>
          </a:p>
        </p:txBody>
      </p:sp>
      <p:grpSp>
        <p:nvGrpSpPr>
          <p:cNvPr id="6" name="Group 39"/>
          <p:cNvGrpSpPr/>
          <p:nvPr/>
        </p:nvGrpSpPr>
        <p:grpSpPr>
          <a:xfrm>
            <a:off x="569486" y="1164001"/>
            <a:ext cx="6048290" cy="654957"/>
            <a:chOff x="747713" y="1382485"/>
            <a:chExt cx="6048290" cy="654957"/>
          </a:xfrm>
        </p:grpSpPr>
        <p:sp>
          <p:nvSpPr>
            <p:cNvPr id="7" name="Rectangle 6"/>
            <p:cNvSpPr/>
            <p:nvPr/>
          </p:nvSpPr>
          <p:spPr>
            <a:xfrm>
              <a:off x="1812397" y="1393325"/>
              <a:ext cx="3824287" cy="62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b="1" dirty="0" smtClean="0"/>
                <a:t>MEF</a:t>
              </a:r>
            </a:p>
            <a:p>
              <a:pPr marL="169863" lvl="1" indent="-169863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NID, Ethernet service OAM, mobile backhauling</a:t>
              </a:r>
              <a:endParaRPr lang="en-US" dirty="0"/>
            </a:p>
          </p:txBody>
        </p:sp>
        <p:pic>
          <p:nvPicPr>
            <p:cNvPr id="8" name="Picture 7" descr="MEF%20Logo.jpg"/>
            <p:cNvPicPr>
              <a:picLocks noChangeAspect="1"/>
            </p:cNvPicPr>
            <p:nvPr/>
          </p:nvPicPr>
          <p:blipFill>
            <a:blip r:embed="rId2" cstate="print"/>
            <a:srcRect l="7152" t="5108" r="7940" b="4297"/>
            <a:stretch>
              <a:fillRect/>
            </a:stretch>
          </p:blipFill>
          <p:spPr>
            <a:xfrm>
              <a:off x="1040388" y="1464161"/>
              <a:ext cx="366714" cy="494508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747713" y="1382485"/>
              <a:ext cx="6048290" cy="654957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41"/>
          <p:cNvGrpSpPr/>
          <p:nvPr/>
        </p:nvGrpSpPr>
        <p:grpSpPr>
          <a:xfrm>
            <a:off x="569485" y="3065286"/>
            <a:ext cx="6087037" cy="1015663"/>
            <a:chOff x="747713" y="3194562"/>
            <a:chExt cx="5670742" cy="1015663"/>
          </a:xfrm>
        </p:grpSpPr>
        <p:sp>
          <p:nvSpPr>
            <p:cNvPr id="11" name="Rectangle 10"/>
            <p:cNvSpPr/>
            <p:nvPr/>
          </p:nvSpPr>
          <p:spPr>
            <a:xfrm>
              <a:off x="1733517" y="3194562"/>
              <a:ext cx="460446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 smtClean="0"/>
                <a:t>ITU-T</a:t>
              </a:r>
            </a:p>
            <a:p>
              <a:pPr marL="182880" lvl="1" indent="-182880"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err="1" smtClean="0"/>
                <a:t>Pseudowire</a:t>
              </a:r>
              <a:r>
                <a:rPr lang="en-US" sz="1400" dirty="0" smtClean="0"/>
                <a:t> technologies</a:t>
              </a:r>
            </a:p>
            <a:p>
              <a:pPr marL="182880" lvl="1" indent="-182880"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Ethernet OAM (Y.1731)</a:t>
              </a:r>
            </a:p>
            <a:p>
              <a:pPr marL="182880" lvl="1" indent="-182880"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Timing/synchronization issues including Synchronous Ethernet</a:t>
              </a:r>
            </a:p>
          </p:txBody>
        </p:sp>
        <p:pic>
          <p:nvPicPr>
            <p:cNvPr id="12" name="Picture 11" descr="ITU_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720" y="3445672"/>
              <a:ext cx="483526" cy="546845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747713" y="3242495"/>
              <a:ext cx="5670742" cy="967014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569485" y="4178033"/>
            <a:ext cx="8125060" cy="1101840"/>
            <a:chOff x="747712" y="5540934"/>
            <a:chExt cx="8125060" cy="1101840"/>
          </a:xfrm>
        </p:grpSpPr>
        <p:sp>
          <p:nvSpPr>
            <p:cNvPr id="15" name="Rectangle 14"/>
            <p:cNvSpPr/>
            <p:nvPr/>
          </p:nvSpPr>
          <p:spPr>
            <a:xfrm>
              <a:off x="2031004" y="5540934"/>
              <a:ext cx="6841768" cy="110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b="1" dirty="0" smtClean="0"/>
                <a:t>Broadband Forum  (formerly IP/MPLS Forum)</a:t>
              </a:r>
            </a:p>
            <a:p>
              <a:pPr marL="115888" lvl="1" indent="-115888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TR-221 (Technical Specifications for MPLS in Mobile Backhaul Networks) and WT-224 (MPLS for Carrier Ethernet)</a:t>
              </a:r>
            </a:p>
            <a:p>
              <a:pPr marL="115888" lvl="1" indent="-115888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Ron Insler, RAD R&amp;D Manager, received Circle of Excellence Award </a:t>
              </a:r>
              <a:endParaRPr lang="en-US" sz="1200" dirty="0" smtClean="0"/>
            </a:p>
          </p:txBody>
        </p:sp>
        <p:pic>
          <p:nvPicPr>
            <p:cNvPr id="16" name="Picture 15" descr="MemberCMYKweb.jpg"/>
            <p:cNvPicPr>
              <a:picLocks noChangeAspect="1"/>
            </p:cNvPicPr>
            <p:nvPr/>
          </p:nvPicPr>
          <p:blipFill>
            <a:blip r:embed="rId4" cstate="print"/>
            <a:srcRect b="19710"/>
            <a:stretch>
              <a:fillRect/>
            </a:stretch>
          </p:blipFill>
          <p:spPr>
            <a:xfrm>
              <a:off x="881063" y="5956936"/>
              <a:ext cx="1102717" cy="24273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747712" y="5547444"/>
              <a:ext cx="7977830" cy="1092630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42"/>
          <p:cNvGrpSpPr/>
          <p:nvPr/>
        </p:nvGrpSpPr>
        <p:grpSpPr>
          <a:xfrm>
            <a:off x="569485" y="6032188"/>
            <a:ext cx="3526575" cy="601597"/>
            <a:chOff x="747713" y="4277796"/>
            <a:chExt cx="3526575" cy="60159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052621" y="4277796"/>
              <a:ext cx="1763092" cy="567738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FSAN</a:t>
              </a:r>
            </a:p>
            <a:p>
              <a:pPr marL="169863" marR="0" lvl="1" indent="-169863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GPON solutions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" name="Picture 19" descr="fsan.gif"/>
            <p:cNvPicPr>
              <a:picLocks noChangeAspect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>
            <a:xfrm>
              <a:off x="968527" y="4453167"/>
              <a:ext cx="829257" cy="251496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747713" y="4292293"/>
              <a:ext cx="3526575" cy="587100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40"/>
          <p:cNvGrpSpPr/>
          <p:nvPr/>
        </p:nvGrpSpPr>
        <p:grpSpPr>
          <a:xfrm>
            <a:off x="569484" y="1899504"/>
            <a:ext cx="7729858" cy="1107170"/>
            <a:chOff x="747711" y="2116476"/>
            <a:chExt cx="7729858" cy="1107170"/>
          </a:xfrm>
        </p:grpSpPr>
        <p:sp>
          <p:nvSpPr>
            <p:cNvPr id="23" name="Rectangle 22"/>
            <p:cNvSpPr/>
            <p:nvPr/>
          </p:nvSpPr>
          <p:spPr>
            <a:xfrm>
              <a:off x="1804646" y="2116476"/>
              <a:ext cx="6672923" cy="110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b="1" dirty="0" smtClean="0"/>
                <a:t>IETF</a:t>
              </a:r>
            </a:p>
            <a:p>
              <a:pPr marL="182880" lvl="1" indent="-182880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Network management, </a:t>
              </a:r>
              <a:r>
                <a:rPr lang="en-US" sz="1400" dirty="0" err="1" smtClean="0"/>
                <a:t>pseudowire</a:t>
              </a:r>
              <a:r>
                <a:rPr lang="en-US" sz="1400" dirty="0" smtClean="0"/>
                <a:t> emulation, performance measurement and more </a:t>
              </a:r>
            </a:p>
            <a:p>
              <a:pPr marL="182880" lvl="1" indent="-182880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Dr. Yaakov Stein, RAD CTO, co-chairs TICTOC Working Group and is a member of the IETF Performance Directorate</a:t>
              </a:r>
            </a:p>
          </p:txBody>
        </p:sp>
        <p:pic>
          <p:nvPicPr>
            <p:cNvPr id="24" name="Picture 23" descr="ietf-logo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675" y="2412729"/>
              <a:ext cx="813480" cy="430666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47711" y="2120992"/>
              <a:ext cx="7698861" cy="1102654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43"/>
          <p:cNvGrpSpPr/>
          <p:nvPr/>
        </p:nvGrpSpPr>
        <p:grpSpPr>
          <a:xfrm>
            <a:off x="569486" y="5355993"/>
            <a:ext cx="3697396" cy="627864"/>
            <a:chOff x="747713" y="4944349"/>
            <a:chExt cx="3641154" cy="627864"/>
          </a:xfrm>
        </p:grpSpPr>
        <p:sp>
          <p:nvSpPr>
            <p:cNvPr id="27" name="Rectangle 26"/>
            <p:cNvSpPr/>
            <p:nvPr/>
          </p:nvSpPr>
          <p:spPr>
            <a:xfrm>
              <a:off x="2033659" y="4944349"/>
              <a:ext cx="2355208" cy="627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b="1" dirty="0" smtClean="0"/>
                <a:t>IEEE</a:t>
              </a:r>
            </a:p>
            <a:p>
              <a:pPr marL="115888" lvl="1" indent="-115888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1588 timing distribution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47713" y="4962941"/>
              <a:ext cx="3475944" cy="587100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9" name="Picture 28" descr="IEEE%20larg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5659" y="5118420"/>
              <a:ext cx="768301" cy="273387"/>
            </a:xfrm>
            <a:prstGeom prst="rect">
              <a:avLst/>
            </a:prstGeom>
          </p:spPr>
        </p:pic>
      </p:grpSp>
      <p:grpSp>
        <p:nvGrpSpPr>
          <p:cNvPr id="30" name="Group 43"/>
          <p:cNvGrpSpPr/>
          <p:nvPr/>
        </p:nvGrpSpPr>
        <p:grpSpPr>
          <a:xfrm>
            <a:off x="4156198" y="5376265"/>
            <a:ext cx="4406616" cy="1253563"/>
            <a:chOff x="747713" y="4962940"/>
            <a:chExt cx="4406616" cy="1253563"/>
          </a:xfrm>
        </p:grpSpPr>
        <p:sp>
          <p:nvSpPr>
            <p:cNvPr id="31" name="Rectangle 30"/>
            <p:cNvSpPr/>
            <p:nvPr/>
          </p:nvSpPr>
          <p:spPr>
            <a:xfrm>
              <a:off x="1665163" y="5098580"/>
              <a:ext cx="3434922" cy="1058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b="1" dirty="0" smtClean="0"/>
                <a:t>1588 Conformity Alliance</a:t>
              </a:r>
            </a:p>
            <a:p>
              <a:pPr marL="182880" lvl="1" indent="-182880">
                <a:spcBef>
                  <a:spcPct val="20000"/>
                </a:spcBef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r>
                <a:rPr lang="en-US" sz="1400" dirty="0" smtClean="0"/>
                <a:t>Alon Geva, RAD authority on timing synchronization, member of 1588 Conformity Alliance Committee of Experts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47713" y="4962940"/>
              <a:ext cx="4406616" cy="1253563"/>
            </a:xfrm>
            <a:prstGeom prst="roundRect">
              <a:avLst/>
            </a:prstGeom>
            <a:noFill/>
            <a:ln w="6350">
              <a:solidFill>
                <a:srgbClr val="F29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3" name="Picture 32" descr="IEEE%20larg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920" y="5508713"/>
              <a:ext cx="768301" cy="273387"/>
            </a:xfrm>
            <a:prstGeom prst="rect">
              <a:avLst/>
            </a:prstGeom>
          </p:spPr>
        </p:pic>
      </p:grpSp>
      <p:grpSp>
        <p:nvGrpSpPr>
          <p:cNvPr id="3" name="Group 38"/>
          <p:cNvGrpSpPr/>
          <p:nvPr/>
        </p:nvGrpSpPr>
        <p:grpSpPr>
          <a:xfrm rot="506194">
            <a:off x="7406079" y="2406658"/>
            <a:ext cx="1822639" cy="2465509"/>
            <a:chOff x="6326917" y="1987280"/>
            <a:chExt cx="3087815" cy="4229370"/>
          </a:xfrm>
        </p:grpSpPr>
        <p:pic>
          <p:nvPicPr>
            <p:cNvPr id="4" name="Picture 3" descr="meda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6917" y="1987280"/>
              <a:ext cx="3087815" cy="4229370"/>
            </a:xfrm>
            <a:prstGeom prst="rect">
              <a:avLst/>
            </a:prstGeom>
          </p:spPr>
        </p:pic>
        <p:pic>
          <p:nvPicPr>
            <p:cNvPr id="5" name="Picture 4" descr="puzzle+RAD-3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686265">
              <a:off x="7535966" y="3068221"/>
              <a:ext cx="980774" cy="4763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Based in the Most Important Innovation Center Outside the USA</a:t>
            </a:r>
            <a:endParaRPr lang="en-US" sz="3200" dirty="0"/>
          </a:p>
        </p:txBody>
      </p:sp>
      <p:pic>
        <p:nvPicPr>
          <p:cNvPr id="24" name="Picture 23" descr="Israe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896"/>
            <a:ext cx="9443174" cy="3626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2116" y="1651000"/>
            <a:ext cx="60212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  <a:buSzPct val="120000"/>
            </a:pPr>
            <a:r>
              <a:rPr lang="en-US" sz="2000" dirty="0" smtClean="0"/>
              <a:t>Israel is the second largest foreign country on </a:t>
            </a:r>
            <a:r>
              <a:rPr lang="en-US" sz="2000" dirty="0" err="1" smtClean="0"/>
              <a:t>Nasdaq</a:t>
            </a:r>
            <a:r>
              <a:rPr lang="en-US" sz="2000" dirty="0" smtClean="0"/>
              <a:t> – </a:t>
            </a:r>
            <a:br>
              <a:rPr lang="en-US" sz="2000" dirty="0" smtClean="0"/>
            </a:br>
            <a:r>
              <a:rPr lang="en-US" sz="2000" dirty="0" smtClean="0"/>
              <a:t>some 60 Israeli companies listed</a:t>
            </a:r>
          </a:p>
          <a:p>
            <a:pPr>
              <a:lnSpc>
                <a:spcPts val="2300"/>
              </a:lnSpc>
              <a:spcAft>
                <a:spcPts val="1200"/>
              </a:spcAft>
              <a:buSzPct val="120000"/>
            </a:pPr>
            <a:r>
              <a:rPr lang="en-US" sz="2000" dirty="0" smtClean="0"/>
              <a:t>Over 80 Fortune 500 global corporations  conduct leading edge R&amp;D in Israel</a:t>
            </a:r>
          </a:p>
          <a:p>
            <a:pPr>
              <a:lnSpc>
                <a:spcPts val="2300"/>
              </a:lnSpc>
              <a:spcAft>
                <a:spcPts val="1200"/>
              </a:spcAft>
              <a:buSzPct val="120000"/>
            </a:pPr>
            <a:r>
              <a:rPr lang="en-US" sz="2000" dirty="0" smtClean="0"/>
              <a:t>The highest per capita number of U.S. patent applications  in the world</a:t>
            </a:r>
          </a:p>
        </p:txBody>
      </p:sp>
      <p:pic>
        <p:nvPicPr>
          <p:cNvPr id="21" name="Picture 80" descr="1_re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6833" y="4635061"/>
            <a:ext cx="848152" cy="60659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5" name="Picture 81" descr="6_light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5782" y="3044587"/>
            <a:ext cx="1917745" cy="1278497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80" descr="1_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" y="4863352"/>
            <a:ext cx="747713" cy="498476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ounded Rectangle 26"/>
          <p:cNvSpPr/>
          <p:nvPr/>
        </p:nvSpPr>
        <p:spPr>
          <a:xfrm>
            <a:off x="747713" y="1675927"/>
            <a:ext cx="234950" cy="584864"/>
          </a:xfrm>
          <a:prstGeom prst="roundRect">
            <a:avLst>
              <a:gd name="adj" fmla="val 2831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47713" y="2494840"/>
            <a:ext cx="234950" cy="475131"/>
          </a:xfrm>
          <a:prstGeom prst="roundRect">
            <a:avLst>
              <a:gd name="adj" fmla="val 2831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7713" y="3183452"/>
            <a:ext cx="234950" cy="584864"/>
          </a:xfrm>
          <a:prstGeom prst="roundRect">
            <a:avLst>
              <a:gd name="adj" fmla="val 2831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6882" y="4960723"/>
            <a:ext cx="2905560" cy="19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utoShape 91"/>
          <p:cNvSpPr>
            <a:spLocks noChangeArrowheads="1"/>
          </p:cNvSpPr>
          <p:nvPr/>
        </p:nvSpPr>
        <p:spPr bwMode="auto">
          <a:xfrm>
            <a:off x="1782305" y="1266498"/>
            <a:ext cx="5429708" cy="685800"/>
          </a:xfrm>
          <a:prstGeom prst="roundRect">
            <a:avLst>
              <a:gd name="adj" fmla="val 27301"/>
            </a:avLst>
          </a:prstGeom>
          <a:solidFill>
            <a:srgbClr val="F29400"/>
          </a:solidFill>
          <a:ln w="44450" cap="flat" cmpd="sng" algn="ctr">
            <a:solidFill>
              <a:srgbClr val="F29400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Times New Roman"/>
            </a:endParaRPr>
          </a:p>
        </p:txBody>
      </p:sp>
      <p:grpSp>
        <p:nvGrpSpPr>
          <p:cNvPr id="168" name="Group 127"/>
          <p:cNvGrpSpPr>
            <a:grpSpLocks/>
          </p:cNvGrpSpPr>
          <p:nvPr/>
        </p:nvGrpSpPr>
        <p:grpSpPr bwMode="auto">
          <a:xfrm>
            <a:off x="1177925" y="2632075"/>
            <a:ext cx="6716713" cy="3721101"/>
            <a:chOff x="742" y="1500"/>
            <a:chExt cx="4231" cy="2344"/>
          </a:xfrm>
        </p:grpSpPr>
        <p:sp>
          <p:nvSpPr>
            <p:cNvPr id="169" name="Line 4"/>
            <p:cNvSpPr>
              <a:spLocks noChangeShapeType="1"/>
            </p:cNvSpPr>
            <p:nvPr/>
          </p:nvSpPr>
          <p:spPr bwMode="auto">
            <a:xfrm>
              <a:off x="2134" y="1515"/>
              <a:ext cx="0" cy="2329"/>
            </a:xfrm>
            <a:prstGeom prst="line">
              <a:avLst/>
            </a:prstGeom>
            <a:noFill/>
            <a:ln w="38100">
              <a:solidFill>
                <a:srgbClr val="0098A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71" name="Line 6"/>
            <p:cNvSpPr>
              <a:spLocks noChangeShapeType="1"/>
            </p:cNvSpPr>
            <p:nvPr/>
          </p:nvSpPr>
          <p:spPr bwMode="auto">
            <a:xfrm>
              <a:off x="3636" y="1523"/>
              <a:ext cx="0" cy="2313"/>
            </a:xfrm>
            <a:prstGeom prst="line">
              <a:avLst/>
            </a:prstGeom>
            <a:noFill/>
            <a:ln w="38100">
              <a:solidFill>
                <a:srgbClr val="0098A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72" name="Rectangle 11"/>
            <p:cNvSpPr>
              <a:spLocks noChangeArrowheads="1"/>
            </p:cNvSpPr>
            <p:nvPr/>
          </p:nvSpPr>
          <p:spPr bwMode="auto">
            <a:xfrm>
              <a:off x="742" y="1500"/>
              <a:ext cx="4231" cy="2321"/>
            </a:xfrm>
            <a:prstGeom prst="rect">
              <a:avLst/>
            </a:prstGeom>
            <a:noFill/>
            <a:ln w="38100">
              <a:solidFill>
                <a:srgbClr val="0098A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73" name="AutoShape 8"/>
          <p:cNvSpPr>
            <a:spLocks noChangeArrowheads="1"/>
          </p:cNvSpPr>
          <p:nvPr/>
        </p:nvSpPr>
        <p:spPr bwMode="auto">
          <a:xfrm>
            <a:off x="2232837" y="3397250"/>
            <a:ext cx="4688958" cy="2090738"/>
          </a:xfrm>
          <a:prstGeom prst="roundRect">
            <a:avLst>
              <a:gd name="adj" fmla="val 13912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4" name="Rectangle 9"/>
          <p:cNvSpPr>
            <a:spLocks noChangeArrowheads="1"/>
          </p:cNvSpPr>
          <p:nvPr/>
        </p:nvSpPr>
        <p:spPr bwMode="auto">
          <a:xfrm>
            <a:off x="2273300" y="3576638"/>
            <a:ext cx="4568825" cy="173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5" name="Group 105"/>
          <p:cNvGrpSpPr>
            <a:grpSpLocks/>
          </p:cNvGrpSpPr>
          <p:nvPr/>
        </p:nvGrpSpPr>
        <p:grpSpPr bwMode="auto">
          <a:xfrm>
            <a:off x="2737883" y="5686758"/>
            <a:ext cx="1397000" cy="1025525"/>
            <a:chOff x="160" y="3499"/>
            <a:chExt cx="880" cy="646"/>
          </a:xfrm>
        </p:grpSpPr>
        <p:sp>
          <p:nvSpPr>
            <p:cNvPr id="176" name="AutoShape 17"/>
            <p:cNvSpPr>
              <a:spLocks noChangeArrowheads="1"/>
            </p:cNvSpPr>
            <p:nvPr/>
          </p:nvSpPr>
          <p:spPr bwMode="auto">
            <a:xfrm>
              <a:off x="160" y="3499"/>
              <a:ext cx="880" cy="6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77" name="Rectangle 18"/>
            <p:cNvSpPr>
              <a:spLocks noChangeArrowheads="1"/>
            </p:cNvSpPr>
            <p:nvPr/>
          </p:nvSpPr>
          <p:spPr bwMode="auto">
            <a:xfrm>
              <a:off x="180" y="3771"/>
              <a:ext cx="854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rPr>
                <a:t>Wireless USB Chipset Solutions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2001</a:t>
              </a:r>
            </a:p>
          </p:txBody>
        </p:sp>
        <p:pic>
          <p:nvPicPr>
            <p:cNvPr id="178" name="Picture 19" descr="wisai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" y="3510"/>
              <a:ext cx="45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9" name="Group 93"/>
          <p:cNvGrpSpPr>
            <a:grpSpLocks/>
          </p:cNvGrpSpPr>
          <p:nvPr/>
        </p:nvGrpSpPr>
        <p:grpSpPr bwMode="auto">
          <a:xfrm>
            <a:off x="397775" y="2133600"/>
            <a:ext cx="1397000" cy="1016000"/>
            <a:chOff x="163" y="1074"/>
            <a:chExt cx="880" cy="640"/>
          </a:xfrm>
        </p:grpSpPr>
        <p:sp>
          <p:nvSpPr>
            <p:cNvPr id="180" name="AutoShape 21"/>
            <p:cNvSpPr>
              <a:spLocks noChangeArrowheads="1"/>
            </p:cNvSpPr>
            <p:nvPr/>
          </p:nvSpPr>
          <p:spPr bwMode="auto">
            <a:xfrm>
              <a:off x="163" y="1074"/>
              <a:ext cx="880" cy="6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1" name="Rectangle 22"/>
            <p:cNvSpPr>
              <a:spLocks noChangeArrowheads="1"/>
            </p:cNvSpPr>
            <p:nvPr/>
          </p:nvSpPr>
          <p:spPr bwMode="auto">
            <a:xfrm>
              <a:off x="194" y="1338"/>
              <a:ext cx="749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The Access 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Company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1981</a:t>
              </a:r>
            </a:p>
          </p:txBody>
        </p:sp>
        <p:pic>
          <p:nvPicPr>
            <p:cNvPr id="182" name="Picture 23" descr="rad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" y="1105"/>
              <a:ext cx="57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3" name="Group 98"/>
          <p:cNvGrpSpPr>
            <a:grpSpLocks/>
          </p:cNvGrpSpPr>
          <p:nvPr/>
        </p:nvGrpSpPr>
        <p:grpSpPr bwMode="auto">
          <a:xfrm>
            <a:off x="7293197" y="3359519"/>
            <a:ext cx="1397000" cy="992188"/>
            <a:chOff x="4708" y="1881"/>
            <a:chExt cx="880" cy="625"/>
          </a:xfrm>
        </p:grpSpPr>
        <p:sp>
          <p:nvSpPr>
            <p:cNvPr id="184" name="AutoShape 33"/>
            <p:cNvSpPr>
              <a:spLocks noChangeArrowheads="1"/>
            </p:cNvSpPr>
            <p:nvPr/>
          </p:nvSpPr>
          <p:spPr bwMode="auto">
            <a:xfrm>
              <a:off x="4708" y="1881"/>
              <a:ext cx="880" cy="6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>
                  <a:lumMod val="50000"/>
                  <a:lumOff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85" name="Rectangle 34"/>
            <p:cNvSpPr>
              <a:spLocks noChangeArrowheads="1"/>
            </p:cNvSpPr>
            <p:nvPr/>
          </p:nvSpPr>
          <p:spPr bwMode="auto">
            <a:xfrm>
              <a:off x="4725" y="2125"/>
              <a:ext cx="822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Wireless Mobile Backhaul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1996</a:t>
              </a:r>
            </a:p>
          </p:txBody>
        </p:sp>
      </p:grpSp>
      <p:grpSp>
        <p:nvGrpSpPr>
          <p:cNvPr id="191" name="Group 94"/>
          <p:cNvGrpSpPr>
            <a:grpSpLocks/>
          </p:cNvGrpSpPr>
          <p:nvPr/>
        </p:nvGrpSpPr>
        <p:grpSpPr bwMode="auto">
          <a:xfrm>
            <a:off x="2738512" y="2136775"/>
            <a:ext cx="1476375" cy="992188"/>
            <a:chOff x="1283" y="1074"/>
            <a:chExt cx="930" cy="625"/>
          </a:xfrm>
        </p:grpSpPr>
        <p:sp>
          <p:nvSpPr>
            <p:cNvPr id="192" name="AutoShape 49"/>
            <p:cNvSpPr>
              <a:spLocks noChangeArrowheads="1"/>
            </p:cNvSpPr>
            <p:nvPr/>
          </p:nvSpPr>
          <p:spPr bwMode="auto">
            <a:xfrm>
              <a:off x="1283" y="1074"/>
              <a:ext cx="879" cy="6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93" name="Rectangle 50"/>
            <p:cNvSpPr>
              <a:spLocks noChangeArrowheads="1"/>
            </p:cNvSpPr>
            <p:nvPr/>
          </p:nvSpPr>
          <p:spPr bwMode="auto">
            <a:xfrm>
              <a:off x="1314" y="1320"/>
              <a:ext cx="899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Hi-end Adapters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for Servers 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1987</a:t>
              </a:r>
            </a:p>
          </p:txBody>
        </p:sp>
      </p:grpSp>
      <p:grpSp>
        <p:nvGrpSpPr>
          <p:cNvPr id="195" name="Group 104"/>
          <p:cNvGrpSpPr>
            <a:grpSpLocks/>
          </p:cNvGrpSpPr>
          <p:nvPr/>
        </p:nvGrpSpPr>
        <p:grpSpPr bwMode="auto">
          <a:xfrm>
            <a:off x="4994005" y="5705850"/>
            <a:ext cx="1584325" cy="993775"/>
            <a:chOff x="1070" y="3503"/>
            <a:chExt cx="998" cy="626"/>
          </a:xfrm>
        </p:grpSpPr>
        <p:sp>
          <p:nvSpPr>
            <p:cNvPr id="196" name="AutoShape 57"/>
            <p:cNvSpPr>
              <a:spLocks noChangeArrowheads="1"/>
            </p:cNvSpPr>
            <p:nvPr/>
          </p:nvSpPr>
          <p:spPr bwMode="auto">
            <a:xfrm>
              <a:off x="1070" y="3503"/>
              <a:ext cx="880" cy="6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97" name="Rectangle 58"/>
            <p:cNvSpPr>
              <a:spLocks noChangeArrowheads="1"/>
            </p:cNvSpPr>
            <p:nvPr/>
          </p:nvSpPr>
          <p:spPr bwMode="auto">
            <a:xfrm>
              <a:off x="1114" y="3745"/>
              <a:ext cx="954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rPr>
                <a:t>CWDM and DWDM Solutions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2000</a:t>
              </a:r>
              <a:endParaRPr kumimoji="0" lang="en-US" altLang="he-IL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98" name="Picture 59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05" y="3555"/>
              <a:ext cx="8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9" name="Group 96"/>
          <p:cNvGrpSpPr>
            <a:grpSpLocks/>
          </p:cNvGrpSpPr>
          <p:nvPr/>
        </p:nvGrpSpPr>
        <p:grpSpPr bwMode="auto">
          <a:xfrm>
            <a:off x="5103265" y="2138785"/>
            <a:ext cx="1397000" cy="992188"/>
            <a:chOff x="3575" y="1073"/>
            <a:chExt cx="880" cy="625"/>
          </a:xfrm>
        </p:grpSpPr>
        <p:sp>
          <p:nvSpPr>
            <p:cNvPr id="200" name="AutoShape 3"/>
            <p:cNvSpPr>
              <a:spLocks noChangeArrowheads="1"/>
            </p:cNvSpPr>
            <p:nvPr/>
          </p:nvSpPr>
          <p:spPr bwMode="auto">
            <a:xfrm>
              <a:off x="3575" y="1073"/>
              <a:ext cx="880" cy="6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201" name="Rectangle 61"/>
            <p:cNvSpPr>
              <a:spLocks noChangeArrowheads="1"/>
            </p:cNvSpPr>
            <p:nvPr/>
          </p:nvSpPr>
          <p:spPr bwMode="auto">
            <a:xfrm>
              <a:off x="3613" y="1320"/>
              <a:ext cx="749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Network Test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Solutions 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1991</a:t>
              </a:r>
            </a:p>
          </p:txBody>
        </p:sp>
      </p:grpSp>
      <p:grpSp>
        <p:nvGrpSpPr>
          <p:cNvPr id="203" name="Group 99"/>
          <p:cNvGrpSpPr>
            <a:grpSpLocks/>
          </p:cNvGrpSpPr>
          <p:nvPr/>
        </p:nvGrpSpPr>
        <p:grpSpPr bwMode="auto">
          <a:xfrm>
            <a:off x="7302870" y="4557307"/>
            <a:ext cx="1530350" cy="996950"/>
            <a:chOff x="4708" y="2690"/>
            <a:chExt cx="964" cy="628"/>
          </a:xfrm>
        </p:grpSpPr>
        <p:sp>
          <p:nvSpPr>
            <p:cNvPr id="204" name="AutoShape 66"/>
            <p:cNvSpPr>
              <a:spLocks noChangeArrowheads="1"/>
            </p:cNvSpPr>
            <p:nvPr/>
          </p:nvSpPr>
          <p:spPr bwMode="auto">
            <a:xfrm>
              <a:off x="4708" y="2690"/>
              <a:ext cx="879" cy="6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05" name="Rectangle 68"/>
            <p:cNvSpPr>
              <a:spLocks noChangeArrowheads="1"/>
            </p:cNvSpPr>
            <p:nvPr/>
          </p:nvSpPr>
          <p:spPr bwMode="auto">
            <a:xfrm>
              <a:off x="4729" y="2965"/>
              <a:ext cx="943" cy="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Integrated Application Delivery 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1997</a:t>
              </a:r>
            </a:p>
          </p:txBody>
        </p:sp>
        <p:pic>
          <p:nvPicPr>
            <p:cNvPr id="206" name="Picture 69" descr="radwa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5" y="2724"/>
              <a:ext cx="40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7" name="Picture 75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22700" y="3973513"/>
            <a:ext cx="1322388" cy="903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8" name="Rectangle 79"/>
          <p:cNvSpPr>
            <a:spLocks noChangeArrowheads="1"/>
          </p:cNvSpPr>
          <p:nvPr/>
        </p:nvSpPr>
        <p:spPr bwMode="auto">
          <a:xfrm>
            <a:off x="2228850" y="3930650"/>
            <a:ext cx="48196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292100" indent="-292100" algn="l">
              <a:spcBef>
                <a:spcPct val="20000"/>
              </a:spcBef>
              <a:spcAft>
                <a:spcPct val="15000"/>
              </a:spcAft>
              <a:buClr>
                <a:srgbClr val="4D4D4D"/>
              </a:buClr>
              <a:buFontTx/>
              <a:buChar char="•"/>
            </a:pPr>
            <a:endParaRPr lang="en-US" sz="1800"/>
          </a:p>
        </p:txBody>
      </p:sp>
      <p:sp>
        <p:nvSpPr>
          <p:cNvPr id="210" name="Rectangle 92"/>
          <p:cNvSpPr>
            <a:spLocks noChangeArrowheads="1"/>
          </p:cNvSpPr>
          <p:nvPr/>
        </p:nvSpPr>
        <p:spPr bwMode="auto">
          <a:xfrm>
            <a:off x="1828800" y="1266498"/>
            <a:ext cx="52451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No. of employees =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4,500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Group sales in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2011= $1.2 Billion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11" name="Group 112"/>
          <p:cNvGrpSpPr>
            <a:grpSpLocks/>
          </p:cNvGrpSpPr>
          <p:nvPr/>
        </p:nvGrpSpPr>
        <p:grpSpPr bwMode="auto">
          <a:xfrm>
            <a:off x="397775" y="3351209"/>
            <a:ext cx="1397000" cy="1041398"/>
            <a:chOff x="163" y="1913"/>
            <a:chExt cx="880" cy="656"/>
          </a:xfrm>
        </p:grpSpPr>
        <p:sp>
          <p:nvSpPr>
            <p:cNvPr id="212" name="AutoShape 13"/>
            <p:cNvSpPr>
              <a:spLocks noChangeArrowheads="1"/>
            </p:cNvSpPr>
            <p:nvPr/>
          </p:nvSpPr>
          <p:spPr bwMode="auto">
            <a:xfrm>
              <a:off x="163" y="1913"/>
              <a:ext cx="880" cy="6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13" name="Rectangle 14"/>
            <p:cNvSpPr>
              <a:spLocks noChangeArrowheads="1"/>
            </p:cNvSpPr>
            <p:nvPr/>
          </p:nvSpPr>
          <p:spPr bwMode="auto">
            <a:xfrm>
              <a:off x="194" y="2163"/>
              <a:ext cx="79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9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Group Distributor </a:t>
              </a:r>
              <a:r>
                <a:rPr kumimoji="0" lang="en-US" altLang="he-IL" sz="9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in Israel and Worldwide System Integrator</a:t>
              </a:r>
              <a:br>
                <a:rPr kumimoji="0" lang="en-US" altLang="he-IL" sz="9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9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Established:</a:t>
              </a:r>
              <a:r>
                <a:rPr kumimoji="0" lang="en-US" altLang="he-IL" sz="9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</a:rPr>
                <a:t> 1975</a:t>
              </a:r>
              <a:endParaRPr kumimoji="0" lang="en-US" altLang="he-IL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214" name="Picture 109" descr="logo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1" y="1950"/>
              <a:ext cx="4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9" name="Group 1110"/>
          <p:cNvGrpSpPr>
            <a:grpSpLocks/>
          </p:cNvGrpSpPr>
          <p:nvPr/>
        </p:nvGrpSpPr>
        <p:grpSpPr bwMode="auto">
          <a:xfrm>
            <a:off x="7304220" y="5705850"/>
            <a:ext cx="1401762" cy="993775"/>
            <a:chOff x="4707" y="2759"/>
            <a:chExt cx="883" cy="626"/>
          </a:xfrm>
        </p:grpSpPr>
        <p:sp>
          <p:nvSpPr>
            <p:cNvPr id="220" name="AutoShape 63"/>
            <p:cNvSpPr>
              <a:spLocks noChangeArrowheads="1"/>
            </p:cNvSpPr>
            <p:nvPr/>
          </p:nvSpPr>
          <p:spPr bwMode="auto">
            <a:xfrm>
              <a:off x="4707" y="2759"/>
              <a:ext cx="882" cy="6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1" name="Rectangle 64"/>
            <p:cNvSpPr>
              <a:spLocks noChangeArrowheads="1"/>
            </p:cNvSpPr>
            <p:nvPr/>
          </p:nvSpPr>
          <p:spPr bwMode="auto">
            <a:xfrm>
              <a:off x="4767" y="3003"/>
              <a:ext cx="823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206" tIns="44445" rIns="8206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rPr>
                <a:t>Sub-6GHz Wireless Backhaul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rPr>
              </a:b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1997</a:t>
              </a:r>
            </a:p>
          </p:txBody>
        </p:sp>
      </p:grpSp>
      <p:grpSp>
        <p:nvGrpSpPr>
          <p:cNvPr id="223" name="Group 1109"/>
          <p:cNvGrpSpPr>
            <a:grpSpLocks/>
          </p:cNvGrpSpPr>
          <p:nvPr/>
        </p:nvGrpSpPr>
        <p:grpSpPr bwMode="auto">
          <a:xfrm>
            <a:off x="369200" y="5753100"/>
            <a:ext cx="1438274" cy="1001713"/>
            <a:chOff x="145" y="2746"/>
            <a:chExt cx="906" cy="631"/>
          </a:xfrm>
        </p:grpSpPr>
        <p:sp>
          <p:nvSpPr>
            <p:cNvPr id="224" name="AutoShape 136"/>
            <p:cNvSpPr>
              <a:spLocks noChangeArrowheads="1"/>
            </p:cNvSpPr>
            <p:nvPr/>
          </p:nvSpPr>
          <p:spPr bwMode="auto">
            <a:xfrm>
              <a:off x="145" y="2746"/>
              <a:ext cx="905" cy="6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5" name="Rectangle 137"/>
            <p:cNvSpPr>
              <a:spLocks noChangeArrowheads="1"/>
            </p:cNvSpPr>
            <p:nvPr/>
          </p:nvSpPr>
          <p:spPr bwMode="auto">
            <a:xfrm>
              <a:off x="189" y="3003"/>
              <a:ext cx="862" cy="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Mobile TV Transmitters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2006</a:t>
              </a:r>
            </a:p>
          </p:txBody>
        </p:sp>
        <p:pic>
          <p:nvPicPr>
            <p:cNvPr id="226" name="Picture 138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9" y="2847"/>
              <a:ext cx="68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32" name="Straight Connector 87"/>
          <p:cNvCxnSpPr>
            <a:cxnSpLocks noChangeShapeType="1"/>
          </p:cNvCxnSpPr>
          <p:nvPr/>
        </p:nvCxnSpPr>
        <p:spPr bwMode="auto">
          <a:xfrm>
            <a:off x="1176338" y="6750050"/>
            <a:ext cx="1555750" cy="28257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233" name="Group 83"/>
          <p:cNvGrpSpPr>
            <a:grpSpLocks/>
          </p:cNvGrpSpPr>
          <p:nvPr/>
        </p:nvGrpSpPr>
        <p:grpSpPr bwMode="auto">
          <a:xfrm>
            <a:off x="7304788" y="2136775"/>
            <a:ext cx="1450975" cy="992188"/>
            <a:chOff x="5667375" y="1962150"/>
            <a:chExt cx="1450976" cy="992188"/>
          </a:xfrm>
        </p:grpSpPr>
        <p:sp>
          <p:nvSpPr>
            <p:cNvPr id="234" name="AutoShape 37"/>
            <p:cNvSpPr>
              <a:spLocks noChangeArrowheads="1"/>
            </p:cNvSpPr>
            <p:nvPr/>
          </p:nvSpPr>
          <p:spPr bwMode="auto">
            <a:xfrm>
              <a:off x="5667375" y="1962150"/>
              <a:ext cx="1397001" cy="9921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5" name="Rectangle 38"/>
            <p:cNvSpPr>
              <a:spLocks noChangeArrowheads="1"/>
            </p:cNvSpPr>
            <p:nvPr/>
          </p:nvSpPr>
          <p:spPr bwMode="auto">
            <a:xfrm>
              <a:off x="5694363" y="2352675"/>
              <a:ext cx="1423988" cy="593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8" tIns="44445" rIns="90478" bIns="44445">
              <a:spAutoFit/>
            </a:bodyPr>
            <a:lstStyle/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Video Conference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Solutions over IP </a:t>
              </a:r>
              <a:b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altLang="he-IL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Established: 1992</a:t>
              </a:r>
            </a:p>
          </p:txBody>
        </p:sp>
        <p:pic>
          <p:nvPicPr>
            <p:cNvPr id="236" name="Picture 82" descr="RADVISION_logo_RGB_hr.jpg">
              <a:hlinkClick r:id="rId16"/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760584" y="2093936"/>
              <a:ext cx="1226149" cy="249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7" name="Group 131"/>
          <p:cNvGrpSpPr>
            <a:grpSpLocks/>
          </p:cNvGrpSpPr>
          <p:nvPr/>
        </p:nvGrpSpPr>
        <p:grpSpPr bwMode="auto">
          <a:xfrm>
            <a:off x="2752726" y="2122488"/>
            <a:ext cx="5934075" cy="3440113"/>
            <a:chOff x="1751" y="1227"/>
            <a:chExt cx="3738" cy="2167"/>
          </a:xfrm>
        </p:grpSpPr>
        <p:sp>
          <p:nvSpPr>
            <p:cNvPr id="238" name="AutoShape 60"/>
            <p:cNvSpPr>
              <a:spLocks noChangeArrowheads="1"/>
            </p:cNvSpPr>
            <p:nvPr/>
          </p:nvSpPr>
          <p:spPr bwMode="auto">
            <a:xfrm>
              <a:off x="1751" y="1234"/>
              <a:ext cx="875" cy="62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39" name="AutoShape 80"/>
            <p:cNvSpPr>
              <a:spLocks noChangeArrowheads="1"/>
            </p:cNvSpPr>
            <p:nvPr/>
          </p:nvSpPr>
          <p:spPr bwMode="auto">
            <a:xfrm>
              <a:off x="4614" y="2768"/>
              <a:ext cx="875" cy="62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0" name="AutoShape 81"/>
            <p:cNvSpPr>
              <a:spLocks noChangeArrowheads="1"/>
            </p:cNvSpPr>
            <p:nvPr/>
          </p:nvSpPr>
          <p:spPr bwMode="auto">
            <a:xfrm>
              <a:off x="3225" y="1227"/>
              <a:ext cx="875" cy="62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1" name="AutoShape 86"/>
            <p:cNvSpPr>
              <a:spLocks noChangeArrowheads="1"/>
            </p:cNvSpPr>
            <p:nvPr/>
          </p:nvSpPr>
          <p:spPr bwMode="auto">
            <a:xfrm>
              <a:off x="4610" y="1997"/>
              <a:ext cx="875" cy="62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2" name="AutoShape 87"/>
            <p:cNvSpPr>
              <a:spLocks noChangeArrowheads="1"/>
            </p:cNvSpPr>
            <p:nvPr/>
          </p:nvSpPr>
          <p:spPr bwMode="auto">
            <a:xfrm>
              <a:off x="4609" y="1235"/>
              <a:ext cx="875" cy="62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243" name="Rectangle 242"/>
          <p:cNvSpPr/>
          <p:nvPr/>
        </p:nvSpPr>
        <p:spPr bwMode="auto">
          <a:xfrm>
            <a:off x="2362200" y="4272240"/>
            <a:ext cx="184731" cy="369332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Times New Roman"/>
            </a:endParaRPr>
          </a:p>
        </p:txBody>
      </p:sp>
      <p:sp>
        <p:nvSpPr>
          <p:cNvPr id="244" name="Rectangle 78"/>
          <p:cNvSpPr>
            <a:spLocks noChangeArrowheads="1"/>
          </p:cNvSpPr>
          <p:nvPr/>
        </p:nvSpPr>
        <p:spPr bwMode="auto">
          <a:xfrm>
            <a:off x="2332495" y="3669694"/>
            <a:ext cx="447901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292100" marR="0" lvl="0" indent="-292100" algn="ctr" defTabSz="91440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ct val="1500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Coordinated Strategy</a:t>
            </a:r>
          </a:p>
          <a:p>
            <a:pPr marL="292100" marR="0" lvl="0" indent="-292100" algn="ctr" defTabSz="91440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ct val="1500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Shared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Sales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Channels</a:t>
            </a:r>
          </a:p>
          <a:p>
            <a:pPr marL="292100" marR="0" lvl="0" indent="-292100" algn="ctr" defTabSz="91440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ct val="1500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Joint Development &amp; Technology Sharing</a:t>
            </a:r>
          </a:p>
          <a:p>
            <a:pPr marL="292100" marR="0" lvl="0" indent="-292100" algn="ctr" defTabSz="914400" eaLnBrk="1" fontAlgn="auto" latinLnBrk="0" hangingPunct="1">
              <a:lnSpc>
                <a:spcPts val="2300"/>
              </a:lnSpc>
              <a:spcBef>
                <a:spcPct val="20000"/>
              </a:spcBef>
              <a:spcAft>
                <a:spcPct val="15000"/>
              </a:spcAft>
              <a:buClr>
                <a:srgbClr val="4D4D4D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Some Companies are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Public</a:t>
            </a:r>
          </a:p>
        </p:txBody>
      </p:sp>
      <p:grpSp>
        <p:nvGrpSpPr>
          <p:cNvPr id="254" name="Group 253"/>
          <p:cNvGrpSpPr/>
          <p:nvPr/>
        </p:nvGrpSpPr>
        <p:grpSpPr>
          <a:xfrm>
            <a:off x="400950" y="4566399"/>
            <a:ext cx="1471970" cy="1042729"/>
            <a:chOff x="261938" y="4566399"/>
            <a:chExt cx="1471970" cy="1042729"/>
          </a:xfrm>
        </p:grpSpPr>
        <p:sp>
          <p:nvSpPr>
            <p:cNvPr id="253" name="AutoShape 136"/>
            <p:cNvSpPr>
              <a:spLocks noChangeArrowheads="1"/>
            </p:cNvSpPr>
            <p:nvPr/>
          </p:nvSpPr>
          <p:spPr bwMode="auto">
            <a:xfrm>
              <a:off x="261938" y="4566399"/>
              <a:ext cx="1436687" cy="99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7" name="Rectangle 125"/>
            <p:cNvSpPr>
              <a:spLocks noChangeArrowheads="1"/>
            </p:cNvSpPr>
            <p:nvPr/>
          </p:nvSpPr>
          <p:spPr bwMode="auto">
            <a:xfrm>
              <a:off x="338451" y="4918180"/>
              <a:ext cx="1395457" cy="6909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78" tIns="44445" rIns="90478" bIns="44445">
              <a:spAutoFit/>
            </a:bodyPr>
            <a:lstStyle/>
            <a:p>
              <a:pPr algn="l" eaLnBrk="0" hangingPunct="0">
                <a:lnSpc>
                  <a:spcPct val="85000"/>
                </a:lnSpc>
              </a:pPr>
              <a:r>
                <a:rPr lang="en-US" altLang="he-IL" sz="1100" b="0" dirty="0"/>
                <a:t>Industrial </a:t>
              </a:r>
              <a:br>
                <a:rPr lang="en-US" altLang="he-IL" sz="1100" b="0" dirty="0"/>
              </a:br>
              <a:r>
                <a:rPr lang="en-US" altLang="he-IL" sz="1100" b="0" dirty="0"/>
                <a:t>Communication </a:t>
              </a:r>
              <a:br>
                <a:rPr lang="en-US" altLang="he-IL" sz="1100" b="0" dirty="0"/>
              </a:br>
              <a:r>
                <a:rPr lang="en-US" altLang="he-IL" sz="1100" b="0" dirty="0"/>
                <a:t>Solutions</a:t>
              </a:r>
            </a:p>
            <a:p>
              <a:pPr algn="l" eaLnBrk="0" hangingPunct="0">
                <a:lnSpc>
                  <a:spcPct val="85000"/>
                </a:lnSpc>
                <a:spcBef>
                  <a:spcPts val="182"/>
                </a:spcBef>
              </a:pPr>
              <a:r>
                <a:rPr lang="en-US" altLang="he-IL" sz="1100" b="0" dirty="0"/>
                <a:t>Established: 2009</a:t>
              </a:r>
            </a:p>
          </p:txBody>
        </p:sp>
        <p:pic>
          <p:nvPicPr>
            <p:cNvPr id="246" name="Picture 82" descr="RADiFlow_Logo.gif">
              <a:hlinkClick r:id="rId18"/>
            </p:cNvPr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5401" y="4585849"/>
              <a:ext cx="861138" cy="35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3" name="Picture 1" descr="C:\Documents and Settings\reuven_el\My Documents\Temp\ceragon.gif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11453" y="3449955"/>
            <a:ext cx="1078029" cy="323850"/>
          </a:xfrm>
          <a:prstGeom prst="rect">
            <a:avLst/>
          </a:prstGeom>
          <a:noFill/>
        </p:spPr>
      </p:pic>
      <p:pic>
        <p:nvPicPr>
          <p:cNvPr id="3074" name="Picture 2" descr="D:\Bob's data\Archive\logos\silicom.bmp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3222" y="2208998"/>
            <a:ext cx="995252" cy="293978"/>
          </a:xfrm>
          <a:prstGeom prst="rect">
            <a:avLst/>
          </a:prstGeom>
          <a:noFill/>
        </p:spPr>
      </p:pic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Data Communications: </a:t>
            </a:r>
            <a:br>
              <a:rPr lang="en-US" dirty="0" smtClean="0"/>
            </a:br>
            <a:r>
              <a:rPr lang="en-US" dirty="0" smtClean="0"/>
              <a:t>Member of the RAD Group</a:t>
            </a:r>
            <a:endParaRPr lang="en-US" dirty="0"/>
          </a:p>
        </p:txBody>
      </p:sp>
      <p:pic>
        <p:nvPicPr>
          <p:cNvPr id="3077" name="Picture 5" descr="D:\Bob's data\Archive\logos\radcom2.bmp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 r="11468" b="19756"/>
          <a:stretch>
            <a:fillRect/>
          </a:stretch>
        </p:blipFill>
        <p:spPr bwMode="auto">
          <a:xfrm>
            <a:off x="5252026" y="2198653"/>
            <a:ext cx="1017038" cy="312072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61939" y="5795125"/>
            <a:ext cx="1091182" cy="26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/>
      <p:bldP spid="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itle 3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Products Strategy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2489189" y="3516925"/>
            <a:ext cx="5872162" cy="194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Box 1028"/>
          <p:cNvSpPr txBox="1">
            <a:spLocks noChangeArrowheads="1"/>
          </p:cNvSpPr>
          <p:nvPr/>
        </p:nvSpPr>
        <p:spPr bwMode="auto">
          <a:xfrm>
            <a:off x="6229062" y="1359477"/>
            <a:ext cx="1874693" cy="4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algn="ctr" defTabSz="914886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Network Core</a:t>
            </a:r>
          </a:p>
        </p:txBody>
      </p:sp>
      <p:sp>
        <p:nvSpPr>
          <p:cNvPr id="37" name="Text Box 1029"/>
          <p:cNvSpPr txBox="1">
            <a:spLocks noChangeArrowheads="1"/>
          </p:cNvSpPr>
          <p:nvPr/>
        </p:nvSpPr>
        <p:spPr bwMode="auto">
          <a:xfrm>
            <a:off x="845705" y="1359477"/>
            <a:ext cx="1906444" cy="4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algn="ctr" defTabSz="914886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Services/CPE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6077239" y="3633729"/>
            <a:ext cx="2326409" cy="1434523"/>
            <a:chOff x="6077239" y="3633729"/>
            <a:chExt cx="2326409" cy="1434523"/>
          </a:xfrm>
        </p:grpSpPr>
        <p:sp>
          <p:nvSpPr>
            <p:cNvPr id="41" name="Freeform 1447"/>
            <p:cNvSpPr>
              <a:spLocks/>
            </p:cNvSpPr>
            <p:nvPr/>
          </p:nvSpPr>
          <p:spPr bwMode="auto">
            <a:xfrm>
              <a:off x="6077239" y="3633729"/>
              <a:ext cx="2326409" cy="1434523"/>
            </a:xfrm>
            <a:custGeom>
              <a:avLst/>
              <a:gdLst/>
              <a:ahLst/>
              <a:cxnLst>
                <a:cxn ang="0">
                  <a:pos x="260" y="609"/>
                </a:cxn>
                <a:cxn ang="0">
                  <a:pos x="137" y="622"/>
                </a:cxn>
                <a:cxn ang="0">
                  <a:pos x="38" y="571"/>
                </a:cxn>
                <a:cxn ang="0">
                  <a:pos x="1" y="455"/>
                </a:cxn>
                <a:cxn ang="0">
                  <a:pos x="32" y="360"/>
                </a:cxn>
                <a:cxn ang="0">
                  <a:pos x="79" y="330"/>
                </a:cxn>
                <a:cxn ang="0">
                  <a:pos x="97" y="318"/>
                </a:cxn>
                <a:cxn ang="0">
                  <a:pos x="102" y="299"/>
                </a:cxn>
                <a:cxn ang="0">
                  <a:pos x="96" y="261"/>
                </a:cxn>
                <a:cxn ang="0">
                  <a:pos x="96" y="216"/>
                </a:cxn>
                <a:cxn ang="0">
                  <a:pos x="127" y="172"/>
                </a:cxn>
                <a:cxn ang="0">
                  <a:pos x="181" y="145"/>
                </a:cxn>
                <a:cxn ang="0">
                  <a:pos x="235" y="137"/>
                </a:cxn>
                <a:cxn ang="0">
                  <a:pos x="258" y="129"/>
                </a:cxn>
                <a:cxn ang="0">
                  <a:pos x="261" y="96"/>
                </a:cxn>
                <a:cxn ang="0">
                  <a:pos x="284" y="63"/>
                </a:cxn>
                <a:cxn ang="0">
                  <a:pos x="320" y="46"/>
                </a:cxn>
                <a:cxn ang="0">
                  <a:pos x="364" y="43"/>
                </a:cxn>
                <a:cxn ang="0">
                  <a:pos x="382" y="46"/>
                </a:cxn>
                <a:cxn ang="0">
                  <a:pos x="387" y="36"/>
                </a:cxn>
                <a:cxn ang="0">
                  <a:pos x="408" y="15"/>
                </a:cxn>
                <a:cxn ang="0">
                  <a:pos x="445" y="3"/>
                </a:cxn>
                <a:cxn ang="0">
                  <a:pos x="502" y="3"/>
                </a:cxn>
                <a:cxn ang="0">
                  <a:pos x="543" y="21"/>
                </a:cxn>
                <a:cxn ang="0">
                  <a:pos x="582" y="50"/>
                </a:cxn>
                <a:cxn ang="0">
                  <a:pos x="598" y="91"/>
                </a:cxn>
                <a:cxn ang="0">
                  <a:pos x="602" y="112"/>
                </a:cxn>
                <a:cxn ang="0">
                  <a:pos x="628" y="111"/>
                </a:cxn>
                <a:cxn ang="0">
                  <a:pos x="666" y="124"/>
                </a:cxn>
                <a:cxn ang="0">
                  <a:pos x="706" y="165"/>
                </a:cxn>
                <a:cxn ang="0">
                  <a:pos x="736" y="215"/>
                </a:cxn>
                <a:cxn ang="0">
                  <a:pos x="741" y="267"/>
                </a:cxn>
                <a:cxn ang="0">
                  <a:pos x="715" y="309"/>
                </a:cxn>
                <a:cxn ang="0">
                  <a:pos x="742" y="317"/>
                </a:cxn>
                <a:cxn ang="0">
                  <a:pos x="788" y="342"/>
                </a:cxn>
                <a:cxn ang="0">
                  <a:pos x="823" y="378"/>
                </a:cxn>
                <a:cxn ang="0">
                  <a:pos x="833" y="422"/>
                </a:cxn>
                <a:cxn ang="0">
                  <a:pos x="808" y="495"/>
                </a:cxn>
                <a:cxn ang="0">
                  <a:pos x="785" y="519"/>
                </a:cxn>
                <a:cxn ang="0">
                  <a:pos x="752" y="531"/>
                </a:cxn>
                <a:cxn ang="0">
                  <a:pos x="728" y="541"/>
                </a:cxn>
                <a:cxn ang="0">
                  <a:pos x="710" y="563"/>
                </a:cxn>
                <a:cxn ang="0">
                  <a:pos x="685" y="594"/>
                </a:cxn>
                <a:cxn ang="0">
                  <a:pos x="651" y="615"/>
                </a:cxn>
                <a:cxn ang="0">
                  <a:pos x="590" y="617"/>
                </a:cxn>
                <a:cxn ang="0">
                  <a:pos x="548" y="601"/>
                </a:cxn>
                <a:cxn ang="0">
                  <a:pos x="533" y="586"/>
                </a:cxn>
                <a:cxn ang="0">
                  <a:pos x="520" y="582"/>
                </a:cxn>
                <a:cxn ang="0">
                  <a:pos x="513" y="594"/>
                </a:cxn>
                <a:cxn ang="0">
                  <a:pos x="477" y="620"/>
                </a:cxn>
                <a:cxn ang="0">
                  <a:pos x="408" y="644"/>
                </a:cxn>
                <a:cxn ang="0">
                  <a:pos x="341" y="637"/>
                </a:cxn>
                <a:cxn ang="0">
                  <a:pos x="292" y="620"/>
                </a:cxn>
                <a:cxn ang="0">
                  <a:pos x="260" y="609"/>
                </a:cxn>
              </a:cxnLst>
              <a:rect l="0" t="0" r="r" b="b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solidFill>
              <a:srgbClr val="C9F5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en-US" b="0"/>
            </a:p>
          </p:txBody>
        </p:sp>
        <p:sp>
          <p:nvSpPr>
            <p:cNvPr id="55" name="Text Box 1060"/>
            <p:cNvSpPr txBox="1">
              <a:spLocks noChangeArrowheads="1"/>
            </p:cNvSpPr>
            <p:nvPr/>
          </p:nvSpPr>
          <p:spPr bwMode="auto">
            <a:xfrm>
              <a:off x="6240319" y="3933911"/>
              <a:ext cx="2033443" cy="92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62" tIns="50280" rIns="100562" bIns="50280">
              <a:spAutoFit/>
            </a:bodyPr>
            <a:lstStyle/>
            <a:p>
              <a:pPr algn="ctr" defTabSz="914886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he-IL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New </a:t>
              </a:r>
            </a:p>
            <a:p>
              <a:pPr algn="ctr" defTabSz="914886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he-IL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Packet-Switched</a:t>
              </a:r>
            </a:p>
            <a:p>
              <a:pPr algn="ctr" defTabSz="914886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he-IL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Core Networks</a:t>
              </a:r>
            </a:p>
            <a:p>
              <a:pPr algn="ctr" defTabSz="914886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he-IL" sz="14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Arial" charset="0"/>
                </a:rPr>
                <a:t>GbE</a:t>
              </a:r>
              <a:r>
                <a:rPr lang="en-US" altLang="he-IL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Arial" charset="0"/>
                </a:rPr>
                <a:t>, IP, MPLS</a:t>
              </a:r>
              <a:endPara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6077239" y="1869246"/>
            <a:ext cx="2326409" cy="1434523"/>
            <a:chOff x="6077239" y="1869246"/>
            <a:chExt cx="2326409" cy="1434523"/>
          </a:xfrm>
        </p:grpSpPr>
        <p:sp>
          <p:nvSpPr>
            <p:cNvPr id="43" name="Freeform 1445"/>
            <p:cNvSpPr>
              <a:spLocks/>
            </p:cNvSpPr>
            <p:nvPr/>
          </p:nvSpPr>
          <p:spPr bwMode="auto">
            <a:xfrm>
              <a:off x="6077239" y="1869246"/>
              <a:ext cx="2326409" cy="1434523"/>
            </a:xfrm>
            <a:custGeom>
              <a:avLst/>
              <a:gdLst/>
              <a:ahLst/>
              <a:cxnLst>
                <a:cxn ang="0">
                  <a:pos x="260" y="609"/>
                </a:cxn>
                <a:cxn ang="0">
                  <a:pos x="137" y="622"/>
                </a:cxn>
                <a:cxn ang="0">
                  <a:pos x="38" y="571"/>
                </a:cxn>
                <a:cxn ang="0">
                  <a:pos x="1" y="455"/>
                </a:cxn>
                <a:cxn ang="0">
                  <a:pos x="32" y="360"/>
                </a:cxn>
                <a:cxn ang="0">
                  <a:pos x="79" y="330"/>
                </a:cxn>
                <a:cxn ang="0">
                  <a:pos x="97" y="318"/>
                </a:cxn>
                <a:cxn ang="0">
                  <a:pos x="102" y="299"/>
                </a:cxn>
                <a:cxn ang="0">
                  <a:pos x="96" y="261"/>
                </a:cxn>
                <a:cxn ang="0">
                  <a:pos x="96" y="216"/>
                </a:cxn>
                <a:cxn ang="0">
                  <a:pos x="127" y="172"/>
                </a:cxn>
                <a:cxn ang="0">
                  <a:pos x="181" y="145"/>
                </a:cxn>
                <a:cxn ang="0">
                  <a:pos x="235" y="137"/>
                </a:cxn>
                <a:cxn ang="0">
                  <a:pos x="258" y="129"/>
                </a:cxn>
                <a:cxn ang="0">
                  <a:pos x="261" y="96"/>
                </a:cxn>
                <a:cxn ang="0">
                  <a:pos x="284" y="63"/>
                </a:cxn>
                <a:cxn ang="0">
                  <a:pos x="320" y="46"/>
                </a:cxn>
                <a:cxn ang="0">
                  <a:pos x="364" y="43"/>
                </a:cxn>
                <a:cxn ang="0">
                  <a:pos x="382" y="46"/>
                </a:cxn>
                <a:cxn ang="0">
                  <a:pos x="387" y="36"/>
                </a:cxn>
                <a:cxn ang="0">
                  <a:pos x="408" y="15"/>
                </a:cxn>
                <a:cxn ang="0">
                  <a:pos x="445" y="3"/>
                </a:cxn>
                <a:cxn ang="0">
                  <a:pos x="502" y="3"/>
                </a:cxn>
                <a:cxn ang="0">
                  <a:pos x="543" y="21"/>
                </a:cxn>
                <a:cxn ang="0">
                  <a:pos x="582" y="50"/>
                </a:cxn>
                <a:cxn ang="0">
                  <a:pos x="598" y="91"/>
                </a:cxn>
                <a:cxn ang="0">
                  <a:pos x="602" y="112"/>
                </a:cxn>
                <a:cxn ang="0">
                  <a:pos x="628" y="111"/>
                </a:cxn>
                <a:cxn ang="0">
                  <a:pos x="666" y="124"/>
                </a:cxn>
                <a:cxn ang="0">
                  <a:pos x="706" y="165"/>
                </a:cxn>
                <a:cxn ang="0">
                  <a:pos x="736" y="215"/>
                </a:cxn>
                <a:cxn ang="0">
                  <a:pos x="741" y="267"/>
                </a:cxn>
                <a:cxn ang="0">
                  <a:pos x="715" y="309"/>
                </a:cxn>
                <a:cxn ang="0">
                  <a:pos x="742" y="317"/>
                </a:cxn>
                <a:cxn ang="0">
                  <a:pos x="788" y="342"/>
                </a:cxn>
                <a:cxn ang="0">
                  <a:pos x="823" y="378"/>
                </a:cxn>
                <a:cxn ang="0">
                  <a:pos x="833" y="422"/>
                </a:cxn>
                <a:cxn ang="0">
                  <a:pos x="808" y="495"/>
                </a:cxn>
                <a:cxn ang="0">
                  <a:pos x="785" y="519"/>
                </a:cxn>
                <a:cxn ang="0">
                  <a:pos x="752" y="531"/>
                </a:cxn>
                <a:cxn ang="0">
                  <a:pos x="728" y="541"/>
                </a:cxn>
                <a:cxn ang="0">
                  <a:pos x="710" y="563"/>
                </a:cxn>
                <a:cxn ang="0">
                  <a:pos x="685" y="594"/>
                </a:cxn>
                <a:cxn ang="0">
                  <a:pos x="651" y="615"/>
                </a:cxn>
                <a:cxn ang="0">
                  <a:pos x="590" y="617"/>
                </a:cxn>
                <a:cxn ang="0">
                  <a:pos x="548" y="601"/>
                </a:cxn>
                <a:cxn ang="0">
                  <a:pos x="533" y="586"/>
                </a:cxn>
                <a:cxn ang="0">
                  <a:pos x="520" y="582"/>
                </a:cxn>
                <a:cxn ang="0">
                  <a:pos x="513" y="594"/>
                </a:cxn>
                <a:cxn ang="0">
                  <a:pos x="477" y="620"/>
                </a:cxn>
                <a:cxn ang="0">
                  <a:pos x="408" y="644"/>
                </a:cxn>
                <a:cxn ang="0">
                  <a:pos x="341" y="637"/>
                </a:cxn>
                <a:cxn ang="0">
                  <a:pos x="292" y="620"/>
                </a:cxn>
                <a:cxn ang="0">
                  <a:pos x="260" y="609"/>
                </a:cxn>
              </a:cxnLst>
              <a:rect l="0" t="0" r="r" b="b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solidFill>
              <a:srgbClr val="C9F5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en-US" b="0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182592" y="2240144"/>
              <a:ext cx="2063750" cy="63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9516" tIns="48885" rIns="99516" bIns="48885"/>
            <a:lstStyle/>
            <a:p>
              <a:pPr marL="343443" indent="-343443" algn="ctr" defTabSz="914886">
                <a:lnSpc>
                  <a:spcPts val="1400"/>
                </a:lnSpc>
                <a:spcBef>
                  <a:spcPct val="20000"/>
                </a:spcBef>
              </a:pPr>
              <a:r>
                <a:rPr lang="en-US" altLang="he-IL" b="1" dirty="0">
                  <a:solidFill>
                    <a:srgbClr val="C00000"/>
                  </a:solidFill>
                  <a:latin typeface="Calibri" pitchFamily="34" charset="0"/>
                </a:rPr>
                <a:t> Legacy</a:t>
              </a:r>
            </a:p>
            <a:p>
              <a:pPr marL="343443" indent="-343443" algn="ctr" defTabSz="914886">
                <a:lnSpc>
                  <a:spcPts val="1400"/>
                </a:lnSpc>
                <a:spcBef>
                  <a:spcPct val="20000"/>
                </a:spcBef>
              </a:pPr>
              <a:r>
                <a:rPr lang="en-US" altLang="he-IL" b="1" dirty="0">
                  <a:solidFill>
                    <a:srgbClr val="C00000"/>
                  </a:solidFill>
                  <a:latin typeface="Calibri" pitchFamily="34" charset="0"/>
                </a:rPr>
                <a:t>Core Networks</a:t>
              </a:r>
              <a:endParaRPr lang="en-US" altLang="he-IL" sz="1400" b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marL="343443" indent="-343443" algn="ctr" defTabSz="914886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he-IL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SDH/SONET, </a:t>
              </a:r>
              <a:r>
                <a:rPr lang="en-US" altLang="he-IL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ATM</a:t>
              </a:r>
              <a:endParaRPr lang="en-US" alt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353"/>
          <p:cNvGrpSpPr>
            <a:grpSpLocks/>
          </p:cNvGrpSpPr>
          <p:nvPr/>
        </p:nvGrpSpPr>
        <p:grpSpPr bwMode="auto">
          <a:xfrm>
            <a:off x="561398" y="2262909"/>
            <a:ext cx="8433955" cy="3393112"/>
            <a:chOff x="617538" y="2489200"/>
            <a:chExt cx="9277350" cy="3732423"/>
          </a:xfrm>
        </p:grpSpPr>
        <p:sp>
          <p:nvSpPr>
            <p:cNvPr id="58" name="Rectangle 1459"/>
            <p:cNvSpPr>
              <a:spLocks noChangeArrowheads="1"/>
            </p:cNvSpPr>
            <p:nvPr/>
          </p:nvSpPr>
          <p:spPr bwMode="auto">
            <a:xfrm>
              <a:off x="617538" y="5824537"/>
              <a:ext cx="9277350" cy="39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lnSpc>
                  <a:spcPct val="90000"/>
                </a:lnSpc>
                <a:spcBef>
                  <a:spcPct val="20000"/>
                </a:spcBef>
                <a:buClr>
                  <a:srgbClr val="C00000"/>
                </a:buClr>
                <a:buSzPct val="112000"/>
                <a:buFontTx/>
                <a:buChar char="•"/>
              </a:pPr>
              <a:r>
                <a:rPr lang="en-US" sz="1800" b="0" dirty="0">
                  <a:latin typeface="Calibri" pitchFamily="34" charset="0"/>
                </a:rPr>
                <a:t>Continued support of </a:t>
              </a:r>
              <a:r>
                <a:rPr lang="en-US" sz="1800" b="0" dirty="0" smtClean="0">
                  <a:latin typeface="Calibri" pitchFamily="34" charset="0"/>
                </a:rPr>
                <a:t>legacy services </a:t>
              </a:r>
              <a:r>
                <a:rPr lang="en-US" sz="1800" b="0" dirty="0">
                  <a:latin typeface="Calibri" pitchFamily="34" charset="0"/>
                </a:rPr>
                <a:t>over legacy networks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9" name="AutoShape 1479"/>
            <p:cNvSpPr>
              <a:spLocks noChangeArrowheads="1"/>
            </p:cNvSpPr>
            <p:nvPr/>
          </p:nvSpPr>
          <p:spPr bwMode="auto">
            <a:xfrm>
              <a:off x="3581400" y="2489200"/>
              <a:ext cx="3035300" cy="442913"/>
            </a:xfrm>
            <a:prstGeom prst="rightArrow">
              <a:avLst>
                <a:gd name="adj1" fmla="val 59147"/>
                <a:gd name="adj2" fmla="val 62689"/>
              </a:avLst>
            </a:prstGeom>
            <a:solidFill>
              <a:srgbClr val="C0000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defRPr/>
              </a:pPr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81603" y="4416136"/>
            <a:ext cx="8433955" cy="2303380"/>
            <a:chOff x="640373" y="4857750"/>
            <a:chExt cx="9277350" cy="2533105"/>
          </a:xfrm>
        </p:grpSpPr>
        <p:sp>
          <p:nvSpPr>
            <p:cNvPr id="61" name="Rectangle 1460"/>
            <p:cNvSpPr>
              <a:spLocks noChangeArrowheads="1"/>
            </p:cNvSpPr>
            <p:nvPr/>
          </p:nvSpPr>
          <p:spPr bwMode="auto">
            <a:xfrm>
              <a:off x="640373" y="6993865"/>
              <a:ext cx="9277350" cy="396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lnSpc>
                  <a:spcPct val="90000"/>
                </a:lnSpc>
                <a:spcBef>
                  <a:spcPct val="20000"/>
                </a:spcBef>
                <a:buClr>
                  <a:srgbClr val="0098A1"/>
                </a:buClr>
                <a:buFontTx/>
                <a:buChar char="•"/>
              </a:pPr>
              <a:r>
                <a:rPr lang="en-US" sz="1800" b="0" dirty="0" smtClean="0">
                  <a:latin typeface="Calibri" pitchFamily="34" charset="0"/>
                  <a:cs typeface="Arial" charset="0"/>
                </a:rPr>
                <a:t>Access and aggregation for Carrier Ethernet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2" name="AutoShape 1479"/>
            <p:cNvSpPr>
              <a:spLocks noChangeArrowheads="1"/>
            </p:cNvSpPr>
            <p:nvPr/>
          </p:nvSpPr>
          <p:spPr bwMode="auto">
            <a:xfrm>
              <a:off x="3575660" y="4857750"/>
              <a:ext cx="3035300" cy="442806"/>
            </a:xfrm>
            <a:prstGeom prst="rightArrow">
              <a:avLst>
                <a:gd name="adj1" fmla="val 59147"/>
                <a:gd name="adj2" fmla="val 62689"/>
              </a:avLst>
            </a:prstGeom>
            <a:solidFill>
              <a:srgbClr val="0098A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defRPr/>
              </a:pPr>
              <a:endParaRPr lang="en-US" b="0">
                <a:latin typeface="Calibri" pitchFamily="34" charset="0"/>
              </a:endParaRPr>
            </a:p>
          </p:txBody>
        </p:sp>
      </p:grpSp>
      <p:grpSp>
        <p:nvGrpSpPr>
          <p:cNvPr id="63" name="Group 354"/>
          <p:cNvGrpSpPr>
            <a:grpSpLocks/>
          </p:cNvGrpSpPr>
          <p:nvPr/>
        </p:nvGrpSpPr>
        <p:grpSpPr bwMode="auto">
          <a:xfrm>
            <a:off x="559955" y="3352243"/>
            <a:ext cx="8445500" cy="2669189"/>
            <a:chOff x="615950" y="3687703"/>
            <a:chExt cx="9290050" cy="2935870"/>
          </a:xfrm>
        </p:grpSpPr>
        <p:sp>
          <p:nvSpPr>
            <p:cNvPr id="64" name="AutoShape 1479"/>
            <p:cNvSpPr>
              <a:spLocks noChangeArrowheads="1"/>
            </p:cNvSpPr>
            <p:nvPr/>
          </p:nvSpPr>
          <p:spPr bwMode="auto">
            <a:xfrm rot="1595047">
              <a:off x="3502513" y="3687703"/>
              <a:ext cx="3291858" cy="442877"/>
            </a:xfrm>
            <a:prstGeom prst="rightArrow">
              <a:avLst>
                <a:gd name="adj1" fmla="val 59147"/>
                <a:gd name="adj2" fmla="val 62689"/>
              </a:avLst>
            </a:prstGeom>
            <a:solidFill>
              <a:srgbClr val="FFA7A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defRPr/>
              </a:pPr>
              <a:endParaRPr lang="en-US" b="0">
                <a:latin typeface="Calibri" pitchFamily="34" charset="0"/>
              </a:endParaRPr>
            </a:p>
          </p:txBody>
        </p:sp>
        <p:sp>
          <p:nvSpPr>
            <p:cNvPr id="65" name="Rectangle 1073"/>
            <p:cNvSpPr>
              <a:spLocks noChangeArrowheads="1"/>
            </p:cNvSpPr>
            <p:nvPr/>
          </p:nvSpPr>
          <p:spPr bwMode="auto">
            <a:xfrm>
              <a:off x="615950" y="6196052"/>
              <a:ext cx="9290050" cy="42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spcBef>
                  <a:spcPct val="20000"/>
                </a:spcBef>
                <a:buClr>
                  <a:srgbClr val="FFA7A7"/>
                </a:buClr>
                <a:buFontTx/>
                <a:buChar char="•"/>
              </a:pPr>
              <a:r>
                <a:rPr lang="en-US" sz="1800" b="0" dirty="0">
                  <a:latin typeface="Calibri" pitchFamily="34" charset="0"/>
                </a:rPr>
                <a:t>Legacy </a:t>
              </a:r>
              <a:r>
                <a:rPr lang="en-US" sz="1800" b="0" dirty="0" smtClean="0">
                  <a:latin typeface="Calibri" pitchFamily="34" charset="0"/>
                </a:rPr>
                <a:t>services </a:t>
              </a:r>
              <a:r>
                <a:rPr lang="en-US" altLang="he-IL" sz="1800" b="0" dirty="0">
                  <a:latin typeface="Calibri" pitchFamily="34" charset="0"/>
                  <a:cs typeface="Arial" charset="0"/>
                </a:rPr>
                <a:t>over NGN </a:t>
              </a:r>
              <a:r>
                <a:rPr lang="en-US" altLang="he-IL" sz="1800" b="0" dirty="0" smtClean="0">
                  <a:latin typeface="Calibri" pitchFamily="34" charset="0"/>
                  <a:cs typeface="Arial" charset="0"/>
                </a:rPr>
                <a:t>– Ethernet/IP/MPLS </a:t>
              </a:r>
              <a:r>
                <a:rPr lang="en-US" altLang="he-IL" sz="1800" b="0" dirty="0">
                  <a:latin typeface="Calibri" pitchFamily="34" charset="0"/>
                  <a:cs typeface="Arial" charset="0"/>
                </a:rPr>
                <a:t>backbones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6" name="Group 357"/>
          <p:cNvGrpSpPr>
            <a:grpSpLocks/>
          </p:cNvGrpSpPr>
          <p:nvPr/>
        </p:nvGrpSpPr>
        <p:grpSpPr bwMode="auto">
          <a:xfrm>
            <a:off x="571500" y="3402916"/>
            <a:ext cx="8433955" cy="2973338"/>
            <a:chOff x="627981" y="3743393"/>
            <a:chExt cx="9277350" cy="3270988"/>
          </a:xfrm>
        </p:grpSpPr>
        <p:sp>
          <p:nvSpPr>
            <p:cNvPr id="67" name="Rectangle 1068"/>
            <p:cNvSpPr>
              <a:spLocks noChangeArrowheads="1"/>
            </p:cNvSpPr>
            <p:nvPr/>
          </p:nvSpPr>
          <p:spPr bwMode="auto">
            <a:xfrm>
              <a:off x="627981" y="6586784"/>
              <a:ext cx="9277350" cy="427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spcBef>
                  <a:spcPct val="20000"/>
                </a:spcBef>
                <a:buClr>
                  <a:srgbClr val="FF4B4B"/>
                </a:buClr>
                <a:buFontTx/>
                <a:buChar char="•"/>
              </a:pPr>
              <a:r>
                <a:rPr lang="en-US" sz="1800" b="0" dirty="0">
                  <a:latin typeface="Calibri" pitchFamily="34" charset="0"/>
                </a:rPr>
                <a:t>New Ethernet</a:t>
              </a:r>
              <a:r>
                <a:rPr lang="en-US" altLang="he-IL" sz="1800" b="0" dirty="0">
                  <a:latin typeface="Calibri" pitchFamily="34" charset="0"/>
                  <a:cs typeface="Arial" charset="0"/>
                </a:rPr>
                <a:t> services over existing (</a:t>
              </a:r>
              <a:r>
                <a:rPr lang="en-US" altLang="he-IL" sz="1800" b="0" dirty="0" smtClean="0">
                  <a:latin typeface="Calibri" pitchFamily="34" charset="0"/>
                  <a:cs typeface="Arial" charset="0"/>
                </a:rPr>
                <a:t>PDH, SDH/SONET and ATM</a:t>
              </a:r>
              <a:r>
                <a:rPr lang="en-US" altLang="he-IL" sz="1800" b="0" dirty="0">
                  <a:latin typeface="Calibri" pitchFamily="34" charset="0"/>
                  <a:cs typeface="Arial" charset="0"/>
                </a:rPr>
                <a:t>) backbones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8" name="AutoShape 1479"/>
            <p:cNvSpPr>
              <a:spLocks noChangeArrowheads="1"/>
            </p:cNvSpPr>
            <p:nvPr/>
          </p:nvSpPr>
          <p:spPr bwMode="auto">
            <a:xfrm rot="20026552">
              <a:off x="3528505" y="3743393"/>
              <a:ext cx="3184290" cy="442956"/>
            </a:xfrm>
            <a:prstGeom prst="rightArrow">
              <a:avLst>
                <a:gd name="adj1" fmla="val 59147"/>
                <a:gd name="adj2" fmla="val 62689"/>
              </a:avLst>
            </a:prstGeom>
            <a:solidFill>
              <a:srgbClr val="FF4B4B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defRPr/>
              </a:pPr>
              <a:endParaRPr lang="en-US" b="0">
                <a:latin typeface="Calibri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4215432" y="2696944"/>
            <a:ext cx="699995" cy="314762"/>
          </a:xfrm>
          <a:prstGeom prst="rect">
            <a:avLst/>
          </a:prstGeom>
        </p:spPr>
        <p:txBody>
          <a:bodyPr wrap="none" lIns="83119" tIns="41559" rIns="83119" bIns="41559">
            <a:spAutoFit/>
          </a:bodyPr>
          <a:lstStyle/>
          <a:p>
            <a:r>
              <a:rPr lang="en-US" altLang="he-IL" sz="1500" b="1" dirty="0" smtClean="0">
                <a:latin typeface="Calibri" pitchFamily="34" charset="0"/>
              </a:rPr>
              <a:t>Legacy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38625" y="4061083"/>
            <a:ext cx="532385" cy="314762"/>
          </a:xfrm>
          <a:prstGeom prst="rect">
            <a:avLst/>
          </a:prstGeom>
        </p:spPr>
        <p:txBody>
          <a:bodyPr wrap="none" lIns="83119" tIns="41559" rIns="83119" bIns="41559">
            <a:spAutoFit/>
          </a:bodyPr>
          <a:lstStyle/>
          <a:p>
            <a:r>
              <a:rPr lang="en-US" altLang="he-IL" sz="1500" b="1" dirty="0" smtClean="0">
                <a:latin typeface="Calibri" pitchFamily="34" charset="0"/>
              </a:rPr>
              <a:t>New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400" name="Text Box 1027"/>
          <p:cNvSpPr txBox="1">
            <a:spLocks noChangeArrowheads="1"/>
          </p:cNvSpPr>
          <p:nvPr/>
        </p:nvSpPr>
        <p:spPr bwMode="auto">
          <a:xfrm>
            <a:off x="2919470" y="1357794"/>
            <a:ext cx="3349128" cy="4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algn="ctr" defTabSz="914886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Access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64" name="Group 363"/>
          <p:cNvGrpSpPr/>
          <p:nvPr/>
        </p:nvGrpSpPr>
        <p:grpSpPr>
          <a:xfrm>
            <a:off x="677574" y="1819931"/>
            <a:ext cx="2532784" cy="1522738"/>
            <a:chOff x="677574" y="1819931"/>
            <a:chExt cx="2532784" cy="1522738"/>
          </a:xfrm>
        </p:grpSpPr>
        <p:sp>
          <p:nvSpPr>
            <p:cNvPr id="76" name="Oval 192"/>
            <p:cNvSpPr>
              <a:spLocks noChangeArrowheads="1"/>
            </p:cNvSpPr>
            <p:nvPr/>
          </p:nvSpPr>
          <p:spPr bwMode="auto">
            <a:xfrm>
              <a:off x="677574" y="1819931"/>
              <a:ext cx="2457739" cy="1516520"/>
            </a:xfrm>
            <a:prstGeom prst="ellipse">
              <a:avLst/>
            </a:prstGeom>
            <a:solidFill>
              <a:srgbClr val="FFECCD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656" tIns="60827" rIns="121656" bIns="60827">
              <a:spAutoFit/>
            </a:bodyPr>
            <a:lstStyle/>
            <a:p>
              <a:endParaRPr lang="en-US"/>
            </a:p>
          </p:txBody>
        </p:sp>
        <p:sp>
          <p:nvSpPr>
            <p:cNvPr id="77" name="Text Box 193"/>
            <p:cNvSpPr txBox="1">
              <a:spLocks noChangeArrowheads="1"/>
            </p:cNvSpPr>
            <p:nvPr/>
          </p:nvSpPr>
          <p:spPr bwMode="auto">
            <a:xfrm>
              <a:off x="1004017" y="1842624"/>
              <a:ext cx="1871385" cy="47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0585" tIns="55292" rIns="110585" bIns="55292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Legacy Services Existing Equipment</a:t>
              </a:r>
            </a:p>
          </p:txBody>
        </p:sp>
        <p:graphicFrame>
          <p:nvGraphicFramePr>
            <p:cNvPr id="79" name="Object 2049"/>
            <p:cNvGraphicFramePr>
              <a:graphicFrameLocks noChangeAspect="1"/>
            </p:cNvGraphicFramePr>
            <p:nvPr/>
          </p:nvGraphicFramePr>
          <p:xfrm>
            <a:off x="1176285" y="2770260"/>
            <a:ext cx="382443" cy="374485"/>
          </p:xfrm>
          <a:graphic>
            <a:graphicData uri="http://schemas.openxmlformats.org/presentationml/2006/ole">
              <p:oleObj spid="_x0000_s1027" name="CorelDRAW" r:id="rId3" imgW="2770560" imgH="2470680" progId="">
                <p:embed/>
              </p:oleObj>
            </a:graphicData>
          </a:graphic>
        </p:graphicFrame>
        <p:pic>
          <p:nvPicPr>
            <p:cNvPr id="80" name="Picture 196" descr="nodeb-r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2332903" y="2401669"/>
              <a:ext cx="272761" cy="721812"/>
            </a:xfrm>
            <a:prstGeom prst="rect">
              <a:avLst/>
            </a:prstGeom>
            <a:noFill/>
          </p:spPr>
        </p:pic>
        <p:grpSp>
          <p:nvGrpSpPr>
            <p:cNvPr id="81" name="Group 197"/>
            <p:cNvGrpSpPr>
              <a:grpSpLocks/>
            </p:cNvGrpSpPr>
            <p:nvPr/>
          </p:nvGrpSpPr>
          <p:grpSpPr bwMode="auto">
            <a:xfrm>
              <a:off x="1891290" y="2344495"/>
              <a:ext cx="330489" cy="464533"/>
              <a:chOff x="2533" y="1297"/>
              <a:chExt cx="694" cy="1727"/>
            </a:xfrm>
          </p:grpSpPr>
          <p:sp>
            <p:nvSpPr>
              <p:cNvPr id="84" name="Rectangle 198"/>
              <p:cNvSpPr>
                <a:spLocks noChangeArrowheads="1"/>
              </p:cNvSpPr>
              <p:nvPr/>
            </p:nvSpPr>
            <p:spPr bwMode="auto">
              <a:xfrm>
                <a:off x="2538" y="1302"/>
                <a:ext cx="503" cy="1717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Freeform 199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11" h="1722">
                    <a:moveTo>
                      <a:pt x="6" y="11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Freeform 200"/>
              <p:cNvSpPr>
                <a:spLocks/>
              </p:cNvSpPr>
              <p:nvPr/>
            </p:nvSpPr>
            <p:spPr bwMode="auto">
              <a:xfrm>
                <a:off x="2533" y="1297"/>
                <a:ext cx="508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5" y="11"/>
                  </a:cxn>
                  <a:cxn ang="0">
                    <a:pos x="508" y="11"/>
                  </a:cxn>
                  <a:cxn ang="0">
                    <a:pos x="508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</a:cxnLst>
                <a:rect l="0" t="0" r="r" b="b"/>
                <a:pathLst>
                  <a:path w="508" h="11">
                    <a:moveTo>
                      <a:pt x="11" y="5"/>
                    </a:moveTo>
                    <a:lnTo>
                      <a:pt x="5" y="11"/>
                    </a:lnTo>
                    <a:lnTo>
                      <a:pt x="508" y="11"/>
                    </a:lnTo>
                    <a:lnTo>
                      <a:pt x="508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Freeform 201"/>
              <p:cNvSpPr>
                <a:spLocks/>
              </p:cNvSpPr>
              <p:nvPr/>
            </p:nvSpPr>
            <p:spPr bwMode="auto">
              <a:xfrm>
                <a:off x="2533" y="1302"/>
                <a:ext cx="11" cy="1722"/>
              </a:xfrm>
              <a:custGeom>
                <a:avLst/>
                <a:gdLst/>
                <a:ahLst/>
                <a:cxnLst>
                  <a:cxn ang="0">
                    <a:pos x="5" y="1711"/>
                  </a:cxn>
                  <a:cxn ang="0">
                    <a:pos x="11" y="171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717"/>
                  </a:cxn>
                  <a:cxn ang="0">
                    <a:pos x="5" y="1722"/>
                  </a:cxn>
                  <a:cxn ang="0">
                    <a:pos x="0" y="1717"/>
                  </a:cxn>
                  <a:cxn ang="0">
                    <a:pos x="0" y="1722"/>
                  </a:cxn>
                  <a:cxn ang="0">
                    <a:pos x="5" y="1722"/>
                  </a:cxn>
                  <a:cxn ang="0">
                    <a:pos x="5" y="1711"/>
                  </a:cxn>
                </a:cxnLst>
                <a:rect l="0" t="0" r="r" b="b"/>
                <a:pathLst>
                  <a:path w="11" h="1722">
                    <a:moveTo>
                      <a:pt x="5" y="1711"/>
                    </a:moveTo>
                    <a:lnTo>
                      <a:pt x="11" y="1717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717"/>
                    </a:lnTo>
                    <a:lnTo>
                      <a:pt x="5" y="1722"/>
                    </a:lnTo>
                    <a:lnTo>
                      <a:pt x="0" y="1717"/>
                    </a:lnTo>
                    <a:lnTo>
                      <a:pt x="0" y="1722"/>
                    </a:lnTo>
                    <a:lnTo>
                      <a:pt x="5" y="1722"/>
                    </a:lnTo>
                    <a:lnTo>
                      <a:pt x="5" y="17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Freeform 202"/>
              <p:cNvSpPr>
                <a:spLocks/>
              </p:cNvSpPr>
              <p:nvPr/>
            </p:nvSpPr>
            <p:spPr bwMode="auto">
              <a:xfrm>
                <a:off x="2538" y="3013"/>
                <a:ext cx="508" cy="11"/>
              </a:xfrm>
              <a:custGeom>
                <a:avLst/>
                <a:gdLst/>
                <a:ahLst/>
                <a:cxnLst>
                  <a:cxn ang="0">
                    <a:pos x="497" y="6"/>
                  </a:cxn>
                  <a:cxn ang="0">
                    <a:pos x="50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03" y="11"/>
                  </a:cxn>
                  <a:cxn ang="0">
                    <a:pos x="508" y="6"/>
                  </a:cxn>
                  <a:cxn ang="0">
                    <a:pos x="503" y="11"/>
                  </a:cxn>
                  <a:cxn ang="0">
                    <a:pos x="508" y="11"/>
                  </a:cxn>
                  <a:cxn ang="0">
                    <a:pos x="508" y="6"/>
                  </a:cxn>
                  <a:cxn ang="0">
                    <a:pos x="497" y="6"/>
                  </a:cxn>
                </a:cxnLst>
                <a:rect l="0" t="0" r="r" b="b"/>
                <a:pathLst>
                  <a:path w="508" h="11">
                    <a:moveTo>
                      <a:pt x="497" y="6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03" y="11"/>
                    </a:lnTo>
                    <a:lnTo>
                      <a:pt x="508" y="6"/>
                    </a:lnTo>
                    <a:lnTo>
                      <a:pt x="503" y="11"/>
                    </a:lnTo>
                    <a:lnTo>
                      <a:pt x="508" y="11"/>
                    </a:lnTo>
                    <a:lnTo>
                      <a:pt x="508" y="6"/>
                    </a:lnTo>
                    <a:lnTo>
                      <a:pt x="49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Freeform 203"/>
              <p:cNvSpPr>
                <a:spLocks/>
              </p:cNvSpPr>
              <p:nvPr/>
            </p:nvSpPr>
            <p:spPr bwMode="auto">
              <a:xfrm>
                <a:off x="3041" y="1302"/>
                <a:ext cx="181" cy="1717"/>
              </a:xfrm>
              <a:custGeom>
                <a:avLst/>
                <a:gdLst/>
                <a:ahLst/>
                <a:cxnLst>
                  <a:cxn ang="0">
                    <a:pos x="0" y="1717"/>
                  </a:cxn>
                  <a:cxn ang="0">
                    <a:pos x="0" y="0"/>
                  </a:cxn>
                  <a:cxn ang="0">
                    <a:pos x="181" y="64"/>
                  </a:cxn>
                  <a:cxn ang="0">
                    <a:pos x="181" y="1527"/>
                  </a:cxn>
                  <a:cxn ang="0">
                    <a:pos x="0" y="1717"/>
                  </a:cxn>
                </a:cxnLst>
                <a:rect l="0" t="0" r="r" b="b"/>
                <a:pathLst>
                  <a:path w="181" h="1717">
                    <a:moveTo>
                      <a:pt x="0" y="1717"/>
                    </a:moveTo>
                    <a:lnTo>
                      <a:pt x="0" y="0"/>
                    </a:lnTo>
                    <a:lnTo>
                      <a:pt x="181" y="64"/>
                    </a:lnTo>
                    <a:lnTo>
                      <a:pt x="181" y="1527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Freeform 204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4" y="11"/>
                  </a:cxn>
                  <a:cxn ang="0">
                    <a:pos x="11" y="5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11" h="1722">
                    <a:moveTo>
                      <a:pt x="8" y="0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4" y="11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Freeform 205"/>
              <p:cNvSpPr>
                <a:spLocks/>
              </p:cNvSpPr>
              <p:nvPr/>
            </p:nvSpPr>
            <p:spPr bwMode="auto">
              <a:xfrm>
                <a:off x="3039" y="1297"/>
                <a:ext cx="188" cy="74"/>
              </a:xfrm>
              <a:custGeom>
                <a:avLst/>
                <a:gdLst/>
                <a:ahLst/>
                <a:cxnLst>
                  <a:cxn ang="0">
                    <a:pos x="188" y="69"/>
                  </a:cxn>
                  <a:cxn ang="0">
                    <a:pos x="183" y="63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181" y="74"/>
                  </a:cxn>
                  <a:cxn ang="0">
                    <a:pos x="177" y="69"/>
                  </a:cxn>
                  <a:cxn ang="0">
                    <a:pos x="181" y="74"/>
                  </a:cxn>
                  <a:cxn ang="0">
                    <a:pos x="184" y="74"/>
                  </a:cxn>
                  <a:cxn ang="0">
                    <a:pos x="188" y="71"/>
                  </a:cxn>
                  <a:cxn ang="0">
                    <a:pos x="186" y="65"/>
                  </a:cxn>
                  <a:cxn ang="0">
                    <a:pos x="183" y="63"/>
                  </a:cxn>
                  <a:cxn ang="0">
                    <a:pos x="188" y="69"/>
                  </a:cxn>
                </a:cxnLst>
                <a:rect l="0" t="0" r="r" b="b"/>
                <a:pathLst>
                  <a:path w="188" h="74">
                    <a:moveTo>
                      <a:pt x="188" y="69"/>
                    </a:moveTo>
                    <a:lnTo>
                      <a:pt x="183" y="63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181" y="74"/>
                    </a:lnTo>
                    <a:lnTo>
                      <a:pt x="177" y="69"/>
                    </a:lnTo>
                    <a:lnTo>
                      <a:pt x="181" y="74"/>
                    </a:lnTo>
                    <a:lnTo>
                      <a:pt x="184" y="74"/>
                    </a:lnTo>
                    <a:lnTo>
                      <a:pt x="188" y="71"/>
                    </a:lnTo>
                    <a:lnTo>
                      <a:pt x="186" y="65"/>
                    </a:lnTo>
                    <a:lnTo>
                      <a:pt x="183" y="63"/>
                    </a:lnTo>
                    <a:lnTo>
                      <a:pt x="18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Freeform 206"/>
              <p:cNvSpPr>
                <a:spLocks/>
              </p:cNvSpPr>
              <p:nvPr/>
            </p:nvSpPr>
            <p:spPr bwMode="auto">
              <a:xfrm>
                <a:off x="3216" y="1366"/>
                <a:ext cx="11" cy="1468"/>
              </a:xfrm>
              <a:custGeom>
                <a:avLst/>
                <a:gdLst/>
                <a:ahLst/>
                <a:cxnLst>
                  <a:cxn ang="0">
                    <a:pos x="9" y="1466"/>
                  </a:cxn>
                  <a:cxn ang="0">
                    <a:pos x="11" y="1463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463"/>
                  </a:cxn>
                  <a:cxn ang="0">
                    <a:pos x="0" y="1457"/>
                  </a:cxn>
                  <a:cxn ang="0">
                    <a:pos x="0" y="1463"/>
                  </a:cxn>
                  <a:cxn ang="0">
                    <a:pos x="0" y="1466"/>
                  </a:cxn>
                  <a:cxn ang="0">
                    <a:pos x="6" y="1468"/>
                  </a:cxn>
                  <a:cxn ang="0">
                    <a:pos x="9" y="1466"/>
                  </a:cxn>
                  <a:cxn ang="0">
                    <a:pos x="11" y="1463"/>
                  </a:cxn>
                  <a:cxn ang="0">
                    <a:pos x="9" y="1466"/>
                  </a:cxn>
                </a:cxnLst>
                <a:rect l="0" t="0" r="r" b="b"/>
                <a:pathLst>
                  <a:path w="11" h="1468">
                    <a:moveTo>
                      <a:pt x="9" y="1466"/>
                    </a:moveTo>
                    <a:lnTo>
                      <a:pt x="11" y="146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463"/>
                    </a:lnTo>
                    <a:lnTo>
                      <a:pt x="0" y="1457"/>
                    </a:lnTo>
                    <a:lnTo>
                      <a:pt x="0" y="1463"/>
                    </a:lnTo>
                    <a:lnTo>
                      <a:pt x="0" y="1466"/>
                    </a:lnTo>
                    <a:lnTo>
                      <a:pt x="6" y="1468"/>
                    </a:lnTo>
                    <a:lnTo>
                      <a:pt x="9" y="1466"/>
                    </a:lnTo>
                    <a:lnTo>
                      <a:pt x="11" y="1463"/>
                    </a:lnTo>
                    <a:lnTo>
                      <a:pt x="9" y="14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Freeform 207"/>
              <p:cNvSpPr>
                <a:spLocks/>
              </p:cNvSpPr>
              <p:nvPr/>
            </p:nvSpPr>
            <p:spPr bwMode="auto">
              <a:xfrm>
                <a:off x="3035" y="2823"/>
                <a:ext cx="190" cy="201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10" y="199"/>
                  </a:cxn>
                  <a:cxn ang="0">
                    <a:pos x="190" y="9"/>
                  </a:cxn>
                  <a:cxn ang="0">
                    <a:pos x="181" y="0"/>
                  </a:cxn>
                  <a:cxn ang="0">
                    <a:pos x="2" y="190"/>
                  </a:cxn>
                  <a:cxn ang="0">
                    <a:pos x="11" y="196"/>
                  </a:cxn>
                  <a:cxn ang="0">
                    <a:pos x="2" y="190"/>
                  </a:cxn>
                  <a:cxn ang="0">
                    <a:pos x="0" y="196"/>
                  </a:cxn>
                  <a:cxn ang="0">
                    <a:pos x="2" y="199"/>
                  </a:cxn>
                  <a:cxn ang="0">
                    <a:pos x="6" y="201"/>
                  </a:cxn>
                  <a:cxn ang="0">
                    <a:pos x="10" y="199"/>
                  </a:cxn>
                  <a:cxn ang="0">
                    <a:pos x="0" y="196"/>
                  </a:cxn>
                </a:cxnLst>
                <a:rect l="0" t="0" r="r" b="b"/>
                <a:pathLst>
                  <a:path w="190" h="201">
                    <a:moveTo>
                      <a:pt x="0" y="196"/>
                    </a:moveTo>
                    <a:lnTo>
                      <a:pt x="10" y="199"/>
                    </a:lnTo>
                    <a:lnTo>
                      <a:pt x="190" y="9"/>
                    </a:lnTo>
                    <a:lnTo>
                      <a:pt x="181" y="0"/>
                    </a:lnTo>
                    <a:lnTo>
                      <a:pt x="2" y="190"/>
                    </a:lnTo>
                    <a:lnTo>
                      <a:pt x="11" y="196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199"/>
                    </a:lnTo>
                    <a:lnTo>
                      <a:pt x="6" y="201"/>
                    </a:lnTo>
                    <a:lnTo>
                      <a:pt x="10" y="19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Rectangle 208"/>
              <p:cNvSpPr>
                <a:spLocks noChangeArrowheads="1"/>
              </p:cNvSpPr>
              <p:nvPr/>
            </p:nvSpPr>
            <p:spPr bwMode="auto">
              <a:xfrm>
                <a:off x="2571" y="1381"/>
                <a:ext cx="439" cy="1590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Freeform 209"/>
              <p:cNvSpPr>
                <a:spLocks/>
              </p:cNvSpPr>
              <p:nvPr/>
            </p:nvSpPr>
            <p:spPr bwMode="auto">
              <a:xfrm>
                <a:off x="3002" y="1375"/>
                <a:ext cx="14" cy="159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6"/>
                  </a:cxn>
                  <a:cxn ang="0">
                    <a:pos x="0" y="1596"/>
                  </a:cxn>
                  <a:cxn ang="0">
                    <a:pos x="14" y="1596"/>
                  </a:cxn>
                  <a:cxn ang="0">
                    <a:pos x="14" y="6"/>
                  </a:cxn>
                  <a:cxn ang="0">
                    <a:pos x="8" y="0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14"/>
                  </a:cxn>
                </a:cxnLst>
                <a:rect l="0" t="0" r="r" b="b"/>
                <a:pathLst>
                  <a:path w="14" h="1596">
                    <a:moveTo>
                      <a:pt x="8" y="14"/>
                    </a:moveTo>
                    <a:lnTo>
                      <a:pt x="0" y="6"/>
                    </a:lnTo>
                    <a:lnTo>
                      <a:pt x="0" y="1596"/>
                    </a:lnTo>
                    <a:lnTo>
                      <a:pt x="14" y="1596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Freeform 210"/>
              <p:cNvSpPr>
                <a:spLocks/>
              </p:cNvSpPr>
              <p:nvPr/>
            </p:nvSpPr>
            <p:spPr bwMode="auto">
              <a:xfrm>
                <a:off x="2565" y="1375"/>
                <a:ext cx="445" cy="14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4"/>
                  </a:cxn>
                  <a:cxn ang="0">
                    <a:pos x="445" y="14"/>
                  </a:cxn>
                  <a:cxn ang="0">
                    <a:pos x="44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445" h="14">
                    <a:moveTo>
                      <a:pt x="12" y="6"/>
                    </a:moveTo>
                    <a:lnTo>
                      <a:pt x="6" y="14"/>
                    </a:lnTo>
                    <a:lnTo>
                      <a:pt x="445" y="14"/>
                    </a:lnTo>
                    <a:lnTo>
                      <a:pt x="445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" name="Freeform 211"/>
              <p:cNvSpPr>
                <a:spLocks/>
              </p:cNvSpPr>
              <p:nvPr/>
            </p:nvSpPr>
            <p:spPr bwMode="auto">
              <a:xfrm>
                <a:off x="2565" y="1381"/>
                <a:ext cx="12" cy="1595"/>
              </a:xfrm>
              <a:custGeom>
                <a:avLst/>
                <a:gdLst/>
                <a:ahLst/>
                <a:cxnLst>
                  <a:cxn ang="0">
                    <a:pos x="6" y="1584"/>
                  </a:cxn>
                  <a:cxn ang="0">
                    <a:pos x="12" y="159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90"/>
                  </a:cxn>
                  <a:cxn ang="0">
                    <a:pos x="6" y="1595"/>
                  </a:cxn>
                  <a:cxn ang="0">
                    <a:pos x="0" y="1590"/>
                  </a:cxn>
                  <a:cxn ang="0">
                    <a:pos x="0" y="1595"/>
                  </a:cxn>
                  <a:cxn ang="0">
                    <a:pos x="6" y="1595"/>
                  </a:cxn>
                  <a:cxn ang="0">
                    <a:pos x="6" y="1584"/>
                  </a:cxn>
                </a:cxnLst>
                <a:rect l="0" t="0" r="r" b="b"/>
                <a:pathLst>
                  <a:path w="12" h="1595">
                    <a:moveTo>
                      <a:pt x="6" y="1584"/>
                    </a:moveTo>
                    <a:lnTo>
                      <a:pt x="12" y="15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90"/>
                    </a:lnTo>
                    <a:lnTo>
                      <a:pt x="6" y="1595"/>
                    </a:lnTo>
                    <a:lnTo>
                      <a:pt x="0" y="1590"/>
                    </a:lnTo>
                    <a:lnTo>
                      <a:pt x="0" y="1595"/>
                    </a:lnTo>
                    <a:lnTo>
                      <a:pt x="6" y="1595"/>
                    </a:lnTo>
                    <a:lnTo>
                      <a:pt x="6" y="1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" name="Freeform 212"/>
              <p:cNvSpPr>
                <a:spLocks/>
              </p:cNvSpPr>
              <p:nvPr/>
            </p:nvSpPr>
            <p:spPr bwMode="auto">
              <a:xfrm>
                <a:off x="2571" y="2965"/>
                <a:ext cx="445" cy="11"/>
              </a:xfrm>
              <a:custGeom>
                <a:avLst/>
                <a:gdLst/>
                <a:ahLst/>
                <a:cxnLst>
                  <a:cxn ang="0">
                    <a:pos x="431" y="6"/>
                  </a:cxn>
                  <a:cxn ang="0">
                    <a:pos x="43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39" y="11"/>
                  </a:cxn>
                  <a:cxn ang="0">
                    <a:pos x="445" y="6"/>
                  </a:cxn>
                  <a:cxn ang="0">
                    <a:pos x="439" y="11"/>
                  </a:cxn>
                  <a:cxn ang="0">
                    <a:pos x="445" y="11"/>
                  </a:cxn>
                  <a:cxn ang="0">
                    <a:pos x="445" y="6"/>
                  </a:cxn>
                  <a:cxn ang="0">
                    <a:pos x="431" y="6"/>
                  </a:cxn>
                </a:cxnLst>
                <a:rect l="0" t="0" r="r" b="b"/>
                <a:pathLst>
                  <a:path w="445" h="11">
                    <a:moveTo>
                      <a:pt x="431" y="6"/>
                    </a:moveTo>
                    <a:lnTo>
                      <a:pt x="439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39" y="11"/>
                    </a:lnTo>
                    <a:lnTo>
                      <a:pt x="445" y="6"/>
                    </a:lnTo>
                    <a:lnTo>
                      <a:pt x="439" y="11"/>
                    </a:lnTo>
                    <a:lnTo>
                      <a:pt x="445" y="11"/>
                    </a:lnTo>
                    <a:lnTo>
                      <a:pt x="445" y="6"/>
                    </a:lnTo>
                    <a:lnTo>
                      <a:pt x="4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" name="Freeform 213"/>
              <p:cNvSpPr>
                <a:spLocks/>
              </p:cNvSpPr>
              <p:nvPr/>
            </p:nvSpPr>
            <p:spPr bwMode="auto">
              <a:xfrm>
                <a:off x="2577" y="1510"/>
                <a:ext cx="433" cy="7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4"/>
                  </a:cxn>
                </a:cxnLst>
                <a:rect l="0" t="0" r="r" b="b"/>
                <a:pathLst>
                  <a:path w="433" h="7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" name="Freeform 214"/>
              <p:cNvSpPr>
                <a:spLocks/>
              </p:cNvSpPr>
              <p:nvPr/>
            </p:nvSpPr>
            <p:spPr bwMode="auto">
              <a:xfrm>
                <a:off x="2577" y="1644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Freeform 215"/>
              <p:cNvSpPr>
                <a:spLocks/>
              </p:cNvSpPr>
              <p:nvPr/>
            </p:nvSpPr>
            <p:spPr bwMode="auto">
              <a:xfrm>
                <a:off x="2577" y="1848"/>
                <a:ext cx="433" cy="7"/>
              </a:xfrm>
              <a:custGeom>
                <a:avLst/>
                <a:gdLst/>
                <a:ahLst/>
                <a:cxnLst>
                  <a:cxn ang="0">
                    <a:pos x="433" y="3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3"/>
                  </a:cxn>
                </a:cxnLst>
                <a:rect l="0" t="0" r="r" b="b"/>
                <a:pathLst>
                  <a:path w="433" h="7">
                    <a:moveTo>
                      <a:pt x="433" y="3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Freeform 216"/>
              <p:cNvSpPr>
                <a:spLocks/>
              </p:cNvSpPr>
              <p:nvPr/>
            </p:nvSpPr>
            <p:spPr bwMode="auto">
              <a:xfrm>
                <a:off x="2577" y="2155"/>
                <a:ext cx="433" cy="5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33" y="5"/>
                  </a:cxn>
                  <a:cxn ang="0">
                    <a:pos x="433" y="4"/>
                  </a:cxn>
                </a:cxnLst>
                <a:rect l="0" t="0" r="r" b="b"/>
                <a:pathLst>
                  <a:path w="433" h="5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33" y="5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Freeform 217"/>
              <p:cNvSpPr>
                <a:spLocks/>
              </p:cNvSpPr>
              <p:nvPr/>
            </p:nvSpPr>
            <p:spPr bwMode="auto">
              <a:xfrm>
                <a:off x="2577" y="2460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" name="Freeform 218"/>
              <p:cNvSpPr>
                <a:spLocks/>
              </p:cNvSpPr>
              <p:nvPr/>
            </p:nvSpPr>
            <p:spPr bwMode="auto">
              <a:xfrm>
                <a:off x="2587" y="1408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" name="Freeform 219"/>
              <p:cNvSpPr>
                <a:spLocks/>
              </p:cNvSpPr>
              <p:nvPr/>
            </p:nvSpPr>
            <p:spPr bwMode="auto">
              <a:xfrm>
                <a:off x="2587" y="146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" name="Freeform 220"/>
              <p:cNvSpPr>
                <a:spLocks/>
              </p:cNvSpPr>
              <p:nvPr/>
            </p:nvSpPr>
            <p:spPr bwMode="auto">
              <a:xfrm>
                <a:off x="2979" y="1408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Freeform 221"/>
              <p:cNvSpPr>
                <a:spLocks/>
              </p:cNvSpPr>
              <p:nvPr/>
            </p:nvSpPr>
            <p:spPr bwMode="auto">
              <a:xfrm>
                <a:off x="2979" y="146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Freeform 222"/>
              <p:cNvSpPr>
                <a:spLocks/>
              </p:cNvSpPr>
              <p:nvPr/>
            </p:nvSpPr>
            <p:spPr bwMode="auto">
              <a:xfrm>
                <a:off x="2587" y="1544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Freeform 223"/>
              <p:cNvSpPr>
                <a:spLocks/>
              </p:cNvSpPr>
              <p:nvPr/>
            </p:nvSpPr>
            <p:spPr bwMode="auto">
              <a:xfrm>
                <a:off x="2587" y="160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Freeform 224"/>
              <p:cNvSpPr>
                <a:spLocks/>
              </p:cNvSpPr>
              <p:nvPr/>
            </p:nvSpPr>
            <p:spPr bwMode="auto">
              <a:xfrm>
                <a:off x="2979" y="1544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Freeform 225"/>
              <p:cNvSpPr>
                <a:spLocks/>
              </p:cNvSpPr>
              <p:nvPr/>
            </p:nvSpPr>
            <p:spPr bwMode="auto">
              <a:xfrm>
                <a:off x="2587" y="1671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" name="Freeform 226"/>
              <p:cNvSpPr>
                <a:spLocks/>
              </p:cNvSpPr>
              <p:nvPr/>
            </p:nvSpPr>
            <p:spPr bwMode="auto">
              <a:xfrm>
                <a:off x="2979" y="1671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Freeform 227"/>
              <p:cNvSpPr>
                <a:spLocks/>
              </p:cNvSpPr>
              <p:nvPr/>
            </p:nvSpPr>
            <p:spPr bwMode="auto">
              <a:xfrm>
                <a:off x="2587" y="1815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" name="Freeform 228"/>
              <p:cNvSpPr>
                <a:spLocks/>
              </p:cNvSpPr>
              <p:nvPr/>
            </p:nvSpPr>
            <p:spPr bwMode="auto">
              <a:xfrm>
                <a:off x="2979" y="1815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Freeform 229"/>
              <p:cNvSpPr>
                <a:spLocks/>
              </p:cNvSpPr>
              <p:nvPr/>
            </p:nvSpPr>
            <p:spPr bwMode="auto">
              <a:xfrm>
                <a:off x="2587" y="188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Freeform 230"/>
              <p:cNvSpPr>
                <a:spLocks/>
              </p:cNvSpPr>
              <p:nvPr/>
            </p:nvSpPr>
            <p:spPr bwMode="auto">
              <a:xfrm>
                <a:off x="2979" y="188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Freeform 231"/>
              <p:cNvSpPr>
                <a:spLocks/>
              </p:cNvSpPr>
              <p:nvPr/>
            </p:nvSpPr>
            <p:spPr bwMode="auto">
              <a:xfrm>
                <a:off x="2587" y="1968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Freeform 232"/>
              <p:cNvSpPr>
                <a:spLocks/>
              </p:cNvSpPr>
              <p:nvPr/>
            </p:nvSpPr>
            <p:spPr bwMode="auto">
              <a:xfrm>
                <a:off x="2979" y="1968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Freeform 233"/>
              <p:cNvSpPr>
                <a:spLocks/>
              </p:cNvSpPr>
              <p:nvPr/>
            </p:nvSpPr>
            <p:spPr bwMode="auto">
              <a:xfrm>
                <a:off x="2587" y="2011"/>
                <a:ext cx="15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5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3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5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lnTo>
                      <a:pt x="7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Freeform 234"/>
              <p:cNvSpPr>
                <a:spLocks/>
              </p:cNvSpPr>
              <p:nvPr/>
            </p:nvSpPr>
            <p:spPr bwMode="auto">
              <a:xfrm>
                <a:off x="2979" y="2011"/>
                <a:ext cx="14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5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6" y="15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Freeform 235"/>
              <p:cNvSpPr>
                <a:spLocks/>
              </p:cNvSpPr>
              <p:nvPr/>
            </p:nvSpPr>
            <p:spPr bwMode="auto">
              <a:xfrm>
                <a:off x="2587" y="212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Freeform 236"/>
              <p:cNvSpPr>
                <a:spLocks/>
              </p:cNvSpPr>
              <p:nvPr/>
            </p:nvSpPr>
            <p:spPr bwMode="auto">
              <a:xfrm>
                <a:off x="2979" y="212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Freeform 237"/>
              <p:cNvSpPr>
                <a:spLocks/>
              </p:cNvSpPr>
              <p:nvPr/>
            </p:nvSpPr>
            <p:spPr bwMode="auto">
              <a:xfrm>
                <a:off x="2587" y="218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Freeform 238"/>
              <p:cNvSpPr>
                <a:spLocks/>
              </p:cNvSpPr>
              <p:nvPr/>
            </p:nvSpPr>
            <p:spPr bwMode="auto">
              <a:xfrm>
                <a:off x="2979" y="218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Freeform 239"/>
              <p:cNvSpPr>
                <a:spLocks/>
              </p:cNvSpPr>
              <p:nvPr/>
            </p:nvSpPr>
            <p:spPr bwMode="auto">
              <a:xfrm>
                <a:off x="2587" y="227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Freeform 240"/>
              <p:cNvSpPr>
                <a:spLocks/>
              </p:cNvSpPr>
              <p:nvPr/>
            </p:nvSpPr>
            <p:spPr bwMode="auto">
              <a:xfrm>
                <a:off x="2979" y="227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Freeform 241"/>
              <p:cNvSpPr>
                <a:spLocks/>
              </p:cNvSpPr>
              <p:nvPr/>
            </p:nvSpPr>
            <p:spPr bwMode="auto">
              <a:xfrm>
                <a:off x="2587" y="231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Freeform 242"/>
              <p:cNvSpPr>
                <a:spLocks/>
              </p:cNvSpPr>
              <p:nvPr/>
            </p:nvSpPr>
            <p:spPr bwMode="auto">
              <a:xfrm>
                <a:off x="2979" y="231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Freeform 243"/>
              <p:cNvSpPr>
                <a:spLocks/>
              </p:cNvSpPr>
              <p:nvPr/>
            </p:nvSpPr>
            <p:spPr bwMode="auto">
              <a:xfrm>
                <a:off x="2587" y="242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Freeform 244"/>
              <p:cNvSpPr>
                <a:spLocks/>
              </p:cNvSpPr>
              <p:nvPr/>
            </p:nvSpPr>
            <p:spPr bwMode="auto">
              <a:xfrm>
                <a:off x="2979" y="242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1" name="Freeform 245"/>
              <p:cNvSpPr>
                <a:spLocks/>
              </p:cNvSpPr>
              <p:nvPr/>
            </p:nvSpPr>
            <p:spPr bwMode="auto">
              <a:xfrm>
                <a:off x="2587" y="293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Freeform 246"/>
              <p:cNvSpPr>
                <a:spLocks/>
              </p:cNvSpPr>
              <p:nvPr/>
            </p:nvSpPr>
            <p:spPr bwMode="auto">
              <a:xfrm>
                <a:off x="2979" y="293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" name="Freeform 247"/>
              <p:cNvSpPr>
                <a:spLocks/>
              </p:cNvSpPr>
              <p:nvPr/>
            </p:nvSpPr>
            <p:spPr bwMode="auto">
              <a:xfrm>
                <a:off x="2979" y="160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Rectangle 248"/>
              <p:cNvSpPr>
                <a:spLocks noChangeArrowheads="1"/>
              </p:cNvSpPr>
              <p:nvPr/>
            </p:nvSpPr>
            <p:spPr bwMode="auto">
              <a:xfrm>
                <a:off x="2575" y="1483"/>
                <a:ext cx="425" cy="864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Freeform 249"/>
              <p:cNvSpPr>
                <a:spLocks/>
              </p:cNvSpPr>
              <p:nvPr/>
            </p:nvSpPr>
            <p:spPr bwMode="auto">
              <a:xfrm>
                <a:off x="2575" y="1515"/>
                <a:ext cx="439" cy="8"/>
              </a:xfrm>
              <a:custGeom>
                <a:avLst/>
                <a:gdLst/>
                <a:ahLst/>
                <a:cxnLst>
                  <a:cxn ang="0">
                    <a:pos x="439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1" y="4"/>
                  </a:cxn>
                  <a:cxn ang="0">
                    <a:pos x="439" y="4"/>
                  </a:cxn>
                  <a:cxn ang="0">
                    <a:pos x="439" y="0"/>
                  </a:cxn>
                  <a:cxn ang="0">
                    <a:pos x="435" y="0"/>
                  </a:cxn>
                  <a:cxn ang="0">
                    <a:pos x="439" y="4"/>
                  </a:cxn>
                </a:cxnLst>
                <a:rect l="0" t="0" r="r" b="b"/>
                <a:pathLst>
                  <a:path w="439" h="8">
                    <a:moveTo>
                      <a:pt x="439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1" y="4"/>
                    </a:lnTo>
                    <a:lnTo>
                      <a:pt x="439" y="4"/>
                    </a:lnTo>
                    <a:lnTo>
                      <a:pt x="439" y="0"/>
                    </a:lnTo>
                    <a:lnTo>
                      <a:pt x="435" y="0"/>
                    </a:lnTo>
                    <a:lnTo>
                      <a:pt x="4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Freeform 250"/>
              <p:cNvSpPr>
                <a:spLocks/>
              </p:cNvSpPr>
              <p:nvPr/>
            </p:nvSpPr>
            <p:spPr bwMode="auto">
              <a:xfrm>
                <a:off x="3006" y="1519"/>
                <a:ext cx="8" cy="889"/>
              </a:xfrm>
              <a:custGeom>
                <a:avLst/>
                <a:gdLst/>
                <a:ahLst/>
                <a:cxnLst>
                  <a:cxn ang="0">
                    <a:pos x="4" y="889"/>
                  </a:cxn>
                  <a:cxn ang="0">
                    <a:pos x="8" y="88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85"/>
                  </a:cxn>
                  <a:cxn ang="0">
                    <a:pos x="4" y="881"/>
                  </a:cxn>
                  <a:cxn ang="0">
                    <a:pos x="4" y="889"/>
                  </a:cxn>
                  <a:cxn ang="0">
                    <a:pos x="8" y="889"/>
                  </a:cxn>
                  <a:cxn ang="0">
                    <a:pos x="8" y="885"/>
                  </a:cxn>
                  <a:cxn ang="0">
                    <a:pos x="4" y="889"/>
                  </a:cxn>
                </a:cxnLst>
                <a:rect l="0" t="0" r="r" b="b"/>
                <a:pathLst>
                  <a:path w="8" h="889">
                    <a:moveTo>
                      <a:pt x="4" y="889"/>
                    </a:moveTo>
                    <a:lnTo>
                      <a:pt x="8" y="88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85"/>
                    </a:lnTo>
                    <a:lnTo>
                      <a:pt x="4" y="881"/>
                    </a:lnTo>
                    <a:lnTo>
                      <a:pt x="4" y="889"/>
                    </a:lnTo>
                    <a:lnTo>
                      <a:pt x="8" y="889"/>
                    </a:lnTo>
                    <a:lnTo>
                      <a:pt x="8" y="885"/>
                    </a:lnTo>
                    <a:lnTo>
                      <a:pt x="4" y="8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" name="Freeform 251"/>
              <p:cNvSpPr>
                <a:spLocks/>
              </p:cNvSpPr>
              <p:nvPr/>
            </p:nvSpPr>
            <p:spPr bwMode="auto">
              <a:xfrm>
                <a:off x="2571" y="2400"/>
                <a:ext cx="43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439" y="8"/>
                  </a:cxn>
                  <a:cxn ang="0">
                    <a:pos x="439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439" h="8">
                    <a:moveTo>
                      <a:pt x="0" y="4"/>
                    </a:moveTo>
                    <a:lnTo>
                      <a:pt x="4" y="8"/>
                    </a:lnTo>
                    <a:lnTo>
                      <a:pt x="439" y="8"/>
                    </a:lnTo>
                    <a:lnTo>
                      <a:pt x="439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Freeform 252"/>
              <p:cNvSpPr>
                <a:spLocks/>
              </p:cNvSpPr>
              <p:nvPr/>
            </p:nvSpPr>
            <p:spPr bwMode="auto">
              <a:xfrm>
                <a:off x="2571" y="1515"/>
                <a:ext cx="8" cy="8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889"/>
                  </a:cxn>
                  <a:cxn ang="0">
                    <a:pos x="8" y="889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8" h="889">
                    <a:moveTo>
                      <a:pt x="4" y="0"/>
                    </a:moveTo>
                    <a:lnTo>
                      <a:pt x="0" y="4"/>
                    </a:lnTo>
                    <a:lnTo>
                      <a:pt x="0" y="889"/>
                    </a:lnTo>
                    <a:lnTo>
                      <a:pt x="8" y="889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" name="Rectangle 253"/>
              <p:cNvSpPr>
                <a:spLocks noChangeArrowheads="1"/>
              </p:cNvSpPr>
              <p:nvPr/>
            </p:nvSpPr>
            <p:spPr bwMode="auto">
              <a:xfrm>
                <a:off x="2598" y="1552"/>
                <a:ext cx="389" cy="38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Freeform 254"/>
              <p:cNvSpPr>
                <a:spLocks/>
              </p:cNvSpPr>
              <p:nvPr/>
            </p:nvSpPr>
            <p:spPr bwMode="auto">
              <a:xfrm>
                <a:off x="2598" y="1548"/>
                <a:ext cx="391" cy="8"/>
              </a:xfrm>
              <a:custGeom>
                <a:avLst/>
                <a:gdLst/>
                <a:ahLst/>
                <a:cxnLst>
                  <a:cxn ang="0">
                    <a:pos x="391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1" y="4"/>
                  </a:cxn>
                  <a:cxn ang="0">
                    <a:pos x="391" y="0"/>
                  </a:cxn>
                  <a:cxn ang="0">
                    <a:pos x="389" y="0"/>
                  </a:cxn>
                  <a:cxn ang="0">
                    <a:pos x="391" y="4"/>
                  </a:cxn>
                </a:cxnLst>
                <a:rect l="0" t="0" r="r" b="b"/>
                <a:pathLst>
                  <a:path w="391" h="8">
                    <a:moveTo>
                      <a:pt x="391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1" y="4"/>
                    </a:lnTo>
                    <a:lnTo>
                      <a:pt x="391" y="0"/>
                    </a:lnTo>
                    <a:lnTo>
                      <a:pt x="389" y="0"/>
                    </a:lnTo>
                    <a:lnTo>
                      <a:pt x="39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Freeform 255"/>
              <p:cNvSpPr>
                <a:spLocks/>
              </p:cNvSpPr>
              <p:nvPr/>
            </p:nvSpPr>
            <p:spPr bwMode="auto">
              <a:xfrm>
                <a:off x="2983" y="1552"/>
                <a:ext cx="6" cy="42"/>
              </a:xfrm>
              <a:custGeom>
                <a:avLst/>
                <a:gdLst/>
                <a:ahLst/>
                <a:cxnLst>
                  <a:cxn ang="0">
                    <a:pos x="4" y="42"/>
                  </a:cxn>
                  <a:cxn ang="0">
                    <a:pos x="6" y="3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4" y="34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6" y="38"/>
                  </a:cxn>
                  <a:cxn ang="0">
                    <a:pos x="4" y="42"/>
                  </a:cxn>
                </a:cxnLst>
                <a:rect l="0" t="0" r="r" b="b"/>
                <a:pathLst>
                  <a:path w="6" h="42">
                    <a:moveTo>
                      <a:pt x="4" y="42"/>
                    </a:moveTo>
                    <a:lnTo>
                      <a:pt x="6" y="3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38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Freeform 256"/>
              <p:cNvSpPr>
                <a:spLocks/>
              </p:cNvSpPr>
              <p:nvPr/>
            </p:nvSpPr>
            <p:spPr bwMode="auto">
              <a:xfrm>
                <a:off x="2596" y="1586"/>
                <a:ext cx="39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391" y="8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391" h="8">
                    <a:moveTo>
                      <a:pt x="0" y="4"/>
                    </a:moveTo>
                    <a:lnTo>
                      <a:pt x="2" y="8"/>
                    </a:lnTo>
                    <a:lnTo>
                      <a:pt x="391" y="8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Freeform 257"/>
              <p:cNvSpPr>
                <a:spLocks/>
              </p:cNvSpPr>
              <p:nvPr/>
            </p:nvSpPr>
            <p:spPr bwMode="auto">
              <a:xfrm>
                <a:off x="2596" y="1548"/>
                <a:ext cx="6" cy="4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42"/>
                  </a:cxn>
                  <a:cxn ang="0">
                    <a:pos x="6" y="4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42">
                    <a:moveTo>
                      <a:pt x="2" y="0"/>
                    </a:moveTo>
                    <a:lnTo>
                      <a:pt x="0" y="4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258"/>
              <p:cNvSpPr>
                <a:spLocks noChangeArrowheads="1"/>
              </p:cNvSpPr>
              <p:nvPr/>
            </p:nvSpPr>
            <p:spPr bwMode="auto">
              <a:xfrm>
                <a:off x="2902" y="2279"/>
                <a:ext cx="77" cy="79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Freeform 259"/>
              <p:cNvSpPr>
                <a:spLocks/>
              </p:cNvSpPr>
              <p:nvPr/>
            </p:nvSpPr>
            <p:spPr bwMode="auto">
              <a:xfrm>
                <a:off x="2902" y="2278"/>
                <a:ext cx="81" cy="5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7" y="5"/>
                  </a:cxn>
                  <a:cxn ang="0">
                    <a:pos x="73" y="1"/>
                  </a:cxn>
                  <a:cxn ang="0">
                    <a:pos x="81" y="1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81" y="1"/>
                  </a:cxn>
                </a:cxnLst>
                <a:rect l="0" t="0" r="r" b="b"/>
                <a:pathLst>
                  <a:path w="81" h="5">
                    <a:moveTo>
                      <a:pt x="81" y="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7" y="5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Freeform 260"/>
              <p:cNvSpPr>
                <a:spLocks/>
              </p:cNvSpPr>
              <p:nvPr/>
            </p:nvSpPr>
            <p:spPr bwMode="auto">
              <a:xfrm>
                <a:off x="2975" y="2279"/>
                <a:ext cx="8" cy="83"/>
              </a:xfrm>
              <a:custGeom>
                <a:avLst/>
                <a:gdLst/>
                <a:ahLst/>
                <a:cxnLst>
                  <a:cxn ang="0">
                    <a:pos x="4" y="83"/>
                  </a:cxn>
                  <a:cxn ang="0">
                    <a:pos x="8" y="7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4" y="75"/>
                  </a:cxn>
                  <a:cxn ang="0">
                    <a:pos x="4" y="83"/>
                  </a:cxn>
                  <a:cxn ang="0">
                    <a:pos x="8" y="83"/>
                  </a:cxn>
                  <a:cxn ang="0">
                    <a:pos x="8" y="79"/>
                  </a:cxn>
                  <a:cxn ang="0">
                    <a:pos x="4" y="83"/>
                  </a:cxn>
                </a:cxnLst>
                <a:rect l="0" t="0" r="r" b="b"/>
                <a:pathLst>
                  <a:path w="8" h="83">
                    <a:moveTo>
                      <a:pt x="4" y="83"/>
                    </a:moveTo>
                    <a:lnTo>
                      <a:pt x="8" y="7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4" y="75"/>
                    </a:lnTo>
                    <a:lnTo>
                      <a:pt x="4" y="83"/>
                    </a:lnTo>
                    <a:lnTo>
                      <a:pt x="8" y="83"/>
                    </a:lnTo>
                    <a:lnTo>
                      <a:pt x="8" y="79"/>
                    </a:lnTo>
                    <a:lnTo>
                      <a:pt x="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Freeform 261"/>
              <p:cNvSpPr>
                <a:spLocks/>
              </p:cNvSpPr>
              <p:nvPr/>
            </p:nvSpPr>
            <p:spPr bwMode="auto">
              <a:xfrm>
                <a:off x="2898" y="2354"/>
                <a:ext cx="8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81" y="8"/>
                  </a:cxn>
                  <a:cxn ang="0">
                    <a:pos x="81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81" h="8">
                    <a:moveTo>
                      <a:pt x="0" y="4"/>
                    </a:moveTo>
                    <a:lnTo>
                      <a:pt x="4" y="8"/>
                    </a:lnTo>
                    <a:lnTo>
                      <a:pt x="81" y="8"/>
                    </a:lnTo>
                    <a:lnTo>
                      <a:pt x="81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Freeform 262"/>
              <p:cNvSpPr>
                <a:spLocks/>
              </p:cNvSpPr>
              <p:nvPr/>
            </p:nvSpPr>
            <p:spPr bwMode="auto">
              <a:xfrm>
                <a:off x="2898" y="2278"/>
                <a:ext cx="8" cy="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80"/>
                  </a:cxn>
                  <a:cxn ang="0">
                    <a:pos x="8" y="80"/>
                  </a:cxn>
                  <a:cxn ang="0">
                    <a:pos x="8" y="1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80">
                    <a:moveTo>
                      <a:pt x="4" y="0"/>
                    </a:moveTo>
                    <a:lnTo>
                      <a:pt x="0" y="1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" name="Freeform 263"/>
              <p:cNvSpPr>
                <a:spLocks/>
              </p:cNvSpPr>
              <p:nvPr/>
            </p:nvSpPr>
            <p:spPr bwMode="auto">
              <a:xfrm>
                <a:off x="2575" y="2020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Freeform 264"/>
              <p:cNvSpPr>
                <a:spLocks/>
              </p:cNvSpPr>
              <p:nvPr/>
            </p:nvSpPr>
            <p:spPr bwMode="auto">
              <a:xfrm>
                <a:off x="2567" y="2464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" name="Freeform 265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Freeform 266"/>
              <p:cNvSpPr>
                <a:spLocks/>
              </p:cNvSpPr>
              <p:nvPr/>
            </p:nvSpPr>
            <p:spPr bwMode="auto">
              <a:xfrm>
                <a:off x="2575" y="2222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" name="Freeform 267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Freeform 268"/>
              <p:cNvSpPr>
                <a:spLocks/>
              </p:cNvSpPr>
              <p:nvPr/>
            </p:nvSpPr>
            <p:spPr bwMode="auto">
              <a:xfrm>
                <a:off x="2567" y="2867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" name="Freeform 269"/>
              <p:cNvSpPr>
                <a:spLocks/>
              </p:cNvSpPr>
              <p:nvPr/>
            </p:nvSpPr>
            <p:spPr bwMode="auto">
              <a:xfrm>
                <a:off x="2606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" name="Freeform 270"/>
              <p:cNvSpPr>
                <a:spLocks/>
              </p:cNvSpPr>
              <p:nvPr/>
            </p:nvSpPr>
            <p:spPr bwMode="auto">
              <a:xfrm>
                <a:off x="2600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" name="Freeform 271"/>
              <p:cNvSpPr>
                <a:spLocks/>
              </p:cNvSpPr>
              <p:nvPr/>
            </p:nvSpPr>
            <p:spPr bwMode="auto">
              <a:xfrm>
                <a:off x="2600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" name="Freeform 272"/>
              <p:cNvSpPr>
                <a:spLocks/>
              </p:cNvSpPr>
              <p:nvPr/>
            </p:nvSpPr>
            <p:spPr bwMode="auto">
              <a:xfrm>
                <a:off x="2648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Freeform 273"/>
              <p:cNvSpPr>
                <a:spLocks/>
              </p:cNvSpPr>
              <p:nvPr/>
            </p:nvSpPr>
            <p:spPr bwMode="auto">
              <a:xfrm>
                <a:off x="2642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Freeform 274"/>
              <p:cNvSpPr>
                <a:spLocks/>
              </p:cNvSpPr>
              <p:nvPr/>
            </p:nvSpPr>
            <p:spPr bwMode="auto">
              <a:xfrm>
                <a:off x="2642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Freeform 275"/>
              <p:cNvSpPr>
                <a:spLocks/>
              </p:cNvSpPr>
              <p:nvPr/>
            </p:nvSpPr>
            <p:spPr bwMode="auto">
              <a:xfrm>
                <a:off x="2696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Freeform 276"/>
              <p:cNvSpPr>
                <a:spLocks/>
              </p:cNvSpPr>
              <p:nvPr/>
            </p:nvSpPr>
            <p:spPr bwMode="auto">
              <a:xfrm>
                <a:off x="2689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Freeform 277"/>
              <p:cNvSpPr>
                <a:spLocks/>
              </p:cNvSpPr>
              <p:nvPr/>
            </p:nvSpPr>
            <p:spPr bwMode="auto">
              <a:xfrm>
                <a:off x="2689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" name="Freeform 278"/>
              <p:cNvSpPr>
                <a:spLocks/>
              </p:cNvSpPr>
              <p:nvPr/>
            </p:nvSpPr>
            <p:spPr bwMode="auto">
              <a:xfrm>
                <a:off x="2881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Freeform 279"/>
              <p:cNvSpPr>
                <a:spLocks/>
              </p:cNvSpPr>
              <p:nvPr/>
            </p:nvSpPr>
            <p:spPr bwMode="auto">
              <a:xfrm>
                <a:off x="2875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" name="Freeform 280"/>
              <p:cNvSpPr>
                <a:spLocks/>
              </p:cNvSpPr>
              <p:nvPr/>
            </p:nvSpPr>
            <p:spPr bwMode="auto">
              <a:xfrm>
                <a:off x="2875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" name="Freeform 281"/>
              <p:cNvSpPr>
                <a:spLocks/>
              </p:cNvSpPr>
              <p:nvPr/>
            </p:nvSpPr>
            <p:spPr bwMode="auto">
              <a:xfrm>
                <a:off x="2929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" name="Freeform 282"/>
              <p:cNvSpPr>
                <a:spLocks/>
              </p:cNvSpPr>
              <p:nvPr/>
            </p:nvSpPr>
            <p:spPr bwMode="auto">
              <a:xfrm>
                <a:off x="2921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9" name="Freeform 283"/>
              <p:cNvSpPr>
                <a:spLocks/>
              </p:cNvSpPr>
              <p:nvPr/>
            </p:nvSpPr>
            <p:spPr bwMode="auto">
              <a:xfrm>
                <a:off x="2921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0" name="Freeform 284"/>
              <p:cNvSpPr>
                <a:spLocks/>
              </p:cNvSpPr>
              <p:nvPr/>
            </p:nvSpPr>
            <p:spPr bwMode="auto">
              <a:xfrm>
                <a:off x="2975" y="2024"/>
                <a:ext cx="6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6" h="202">
                    <a:moveTo>
                      <a:pt x="4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1" name="Freeform 285"/>
              <p:cNvSpPr>
                <a:spLocks/>
              </p:cNvSpPr>
              <p:nvPr/>
            </p:nvSpPr>
            <p:spPr bwMode="auto">
              <a:xfrm>
                <a:off x="2968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2" name="Freeform 286"/>
              <p:cNvSpPr>
                <a:spLocks/>
              </p:cNvSpPr>
              <p:nvPr/>
            </p:nvSpPr>
            <p:spPr bwMode="auto">
              <a:xfrm>
                <a:off x="2968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" name="Freeform 287"/>
              <p:cNvSpPr>
                <a:spLocks/>
              </p:cNvSpPr>
              <p:nvPr/>
            </p:nvSpPr>
            <p:spPr bwMode="auto">
              <a:xfrm>
                <a:off x="2742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" name="Freeform 288"/>
              <p:cNvSpPr>
                <a:spLocks/>
              </p:cNvSpPr>
              <p:nvPr/>
            </p:nvSpPr>
            <p:spPr bwMode="auto">
              <a:xfrm>
                <a:off x="2735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5" name="Freeform 289"/>
              <p:cNvSpPr>
                <a:spLocks/>
              </p:cNvSpPr>
              <p:nvPr/>
            </p:nvSpPr>
            <p:spPr bwMode="auto">
              <a:xfrm>
                <a:off x="2735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6" name="Freeform 290"/>
              <p:cNvSpPr>
                <a:spLocks/>
              </p:cNvSpPr>
              <p:nvPr/>
            </p:nvSpPr>
            <p:spPr bwMode="auto">
              <a:xfrm>
                <a:off x="2789" y="2024"/>
                <a:ext cx="5" cy="202"/>
              </a:xfrm>
              <a:custGeom>
                <a:avLst/>
                <a:gdLst/>
                <a:ahLst/>
                <a:cxnLst>
                  <a:cxn ang="0">
                    <a:pos x="3" y="202"/>
                  </a:cxn>
                  <a:cxn ang="0">
                    <a:pos x="5" y="20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3" y="202"/>
                  </a:cxn>
                </a:cxnLst>
                <a:rect l="0" t="0" r="r" b="b"/>
                <a:pathLst>
                  <a:path w="5" h="202">
                    <a:moveTo>
                      <a:pt x="3" y="202"/>
                    </a:moveTo>
                    <a:lnTo>
                      <a:pt x="5" y="20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3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7" name="Freeform 291"/>
              <p:cNvSpPr>
                <a:spLocks/>
              </p:cNvSpPr>
              <p:nvPr/>
            </p:nvSpPr>
            <p:spPr bwMode="auto">
              <a:xfrm>
                <a:off x="2781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" name="Freeform 292"/>
              <p:cNvSpPr>
                <a:spLocks/>
              </p:cNvSpPr>
              <p:nvPr/>
            </p:nvSpPr>
            <p:spPr bwMode="auto">
              <a:xfrm>
                <a:off x="2781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9" name="Freeform 293"/>
              <p:cNvSpPr>
                <a:spLocks/>
              </p:cNvSpPr>
              <p:nvPr/>
            </p:nvSpPr>
            <p:spPr bwMode="auto">
              <a:xfrm>
                <a:off x="2835" y="2024"/>
                <a:ext cx="7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7" y="20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7" h="202">
                    <a:moveTo>
                      <a:pt x="4" y="202"/>
                    </a:moveTo>
                    <a:lnTo>
                      <a:pt x="7" y="20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0" name="Freeform 294"/>
              <p:cNvSpPr>
                <a:spLocks/>
              </p:cNvSpPr>
              <p:nvPr/>
            </p:nvSpPr>
            <p:spPr bwMode="auto">
              <a:xfrm>
                <a:off x="2827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Freeform 295"/>
              <p:cNvSpPr>
                <a:spLocks/>
              </p:cNvSpPr>
              <p:nvPr/>
            </p:nvSpPr>
            <p:spPr bwMode="auto">
              <a:xfrm>
                <a:off x="2827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Freeform 296"/>
              <p:cNvSpPr>
                <a:spLocks/>
              </p:cNvSpPr>
              <p:nvPr/>
            </p:nvSpPr>
            <p:spPr bwMode="auto">
              <a:xfrm>
                <a:off x="2575" y="1602"/>
                <a:ext cx="435" cy="6"/>
              </a:xfrm>
              <a:custGeom>
                <a:avLst/>
                <a:gdLst/>
                <a:ahLst/>
                <a:cxnLst>
                  <a:cxn ang="0">
                    <a:pos x="433" y="0"/>
                  </a:cxn>
                  <a:cxn ang="0">
                    <a:pos x="423" y="0"/>
                  </a:cxn>
                  <a:cxn ang="0">
                    <a:pos x="406" y="0"/>
                  </a:cxn>
                  <a:cxn ang="0">
                    <a:pos x="381" y="0"/>
                  </a:cxn>
                  <a:cxn ang="0">
                    <a:pos x="350" y="0"/>
                  </a:cxn>
                  <a:cxn ang="0">
                    <a:pos x="316" y="0"/>
                  </a:cxn>
                  <a:cxn ang="0">
                    <a:pos x="277" y="0"/>
                  </a:cxn>
                  <a:cxn ang="0">
                    <a:pos x="239" y="0"/>
                  </a:cxn>
                  <a:cxn ang="0">
                    <a:pos x="198" y="0"/>
                  </a:cxn>
                  <a:cxn ang="0">
                    <a:pos x="158" y="0"/>
                  </a:cxn>
                  <a:cxn ang="0">
                    <a:pos x="119" y="0"/>
                  </a:cxn>
                  <a:cxn ang="0">
                    <a:pos x="85" y="0"/>
                  </a:cxn>
                  <a:cxn ang="0">
                    <a:pos x="54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40" y="6"/>
                  </a:cxn>
                  <a:cxn ang="0">
                    <a:pos x="69" y="6"/>
                  </a:cxn>
                  <a:cxn ang="0">
                    <a:pos x="102" y="6"/>
                  </a:cxn>
                  <a:cxn ang="0">
                    <a:pos x="139" y="6"/>
                  </a:cxn>
                  <a:cxn ang="0">
                    <a:pos x="177" y="6"/>
                  </a:cxn>
                  <a:cxn ang="0">
                    <a:pos x="217" y="6"/>
                  </a:cxn>
                  <a:cxn ang="0">
                    <a:pos x="258" y="6"/>
                  </a:cxn>
                  <a:cxn ang="0">
                    <a:pos x="296" y="6"/>
                  </a:cxn>
                  <a:cxn ang="0">
                    <a:pos x="333" y="6"/>
                  </a:cxn>
                  <a:cxn ang="0">
                    <a:pos x="366" y="6"/>
                  </a:cxn>
                  <a:cxn ang="0">
                    <a:pos x="394" y="6"/>
                  </a:cxn>
                  <a:cxn ang="0">
                    <a:pos x="416" y="6"/>
                  </a:cxn>
                  <a:cxn ang="0">
                    <a:pos x="429" y="6"/>
                  </a:cxn>
                  <a:cxn ang="0">
                    <a:pos x="435" y="6"/>
                  </a:cxn>
                </a:cxnLst>
                <a:rect l="0" t="0" r="r" b="b"/>
                <a:pathLst>
                  <a:path w="435" h="6">
                    <a:moveTo>
                      <a:pt x="435" y="0"/>
                    </a:moveTo>
                    <a:lnTo>
                      <a:pt x="433" y="0"/>
                    </a:lnTo>
                    <a:lnTo>
                      <a:pt x="429" y="0"/>
                    </a:lnTo>
                    <a:lnTo>
                      <a:pt x="423" y="0"/>
                    </a:lnTo>
                    <a:lnTo>
                      <a:pt x="416" y="0"/>
                    </a:lnTo>
                    <a:lnTo>
                      <a:pt x="406" y="0"/>
                    </a:lnTo>
                    <a:lnTo>
                      <a:pt x="394" y="0"/>
                    </a:lnTo>
                    <a:lnTo>
                      <a:pt x="381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6" y="0"/>
                    </a:lnTo>
                    <a:lnTo>
                      <a:pt x="296" y="0"/>
                    </a:lnTo>
                    <a:lnTo>
                      <a:pt x="277" y="0"/>
                    </a:lnTo>
                    <a:lnTo>
                      <a:pt x="258" y="0"/>
                    </a:lnTo>
                    <a:lnTo>
                      <a:pt x="239" y="0"/>
                    </a:lnTo>
                    <a:lnTo>
                      <a:pt x="217" y="0"/>
                    </a:lnTo>
                    <a:lnTo>
                      <a:pt x="198" y="0"/>
                    </a:lnTo>
                    <a:lnTo>
                      <a:pt x="177" y="0"/>
                    </a:lnTo>
                    <a:lnTo>
                      <a:pt x="158" y="0"/>
                    </a:lnTo>
                    <a:lnTo>
                      <a:pt x="139" y="0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9" y="6"/>
                    </a:lnTo>
                    <a:lnTo>
                      <a:pt x="40" y="6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85" y="6"/>
                    </a:lnTo>
                    <a:lnTo>
                      <a:pt x="102" y="6"/>
                    </a:lnTo>
                    <a:lnTo>
                      <a:pt x="119" y="6"/>
                    </a:lnTo>
                    <a:lnTo>
                      <a:pt x="139" y="6"/>
                    </a:lnTo>
                    <a:lnTo>
                      <a:pt x="158" y="6"/>
                    </a:lnTo>
                    <a:lnTo>
                      <a:pt x="177" y="6"/>
                    </a:lnTo>
                    <a:lnTo>
                      <a:pt x="198" y="6"/>
                    </a:lnTo>
                    <a:lnTo>
                      <a:pt x="217" y="6"/>
                    </a:lnTo>
                    <a:lnTo>
                      <a:pt x="239" y="6"/>
                    </a:lnTo>
                    <a:lnTo>
                      <a:pt x="258" y="6"/>
                    </a:lnTo>
                    <a:lnTo>
                      <a:pt x="277" y="6"/>
                    </a:lnTo>
                    <a:lnTo>
                      <a:pt x="296" y="6"/>
                    </a:lnTo>
                    <a:lnTo>
                      <a:pt x="316" y="6"/>
                    </a:lnTo>
                    <a:lnTo>
                      <a:pt x="333" y="6"/>
                    </a:lnTo>
                    <a:lnTo>
                      <a:pt x="350" y="6"/>
                    </a:lnTo>
                    <a:lnTo>
                      <a:pt x="366" y="6"/>
                    </a:lnTo>
                    <a:lnTo>
                      <a:pt x="381" y="6"/>
                    </a:lnTo>
                    <a:lnTo>
                      <a:pt x="394" y="6"/>
                    </a:lnTo>
                    <a:lnTo>
                      <a:pt x="406" y="6"/>
                    </a:lnTo>
                    <a:lnTo>
                      <a:pt x="416" y="6"/>
                    </a:lnTo>
                    <a:lnTo>
                      <a:pt x="423" y="6"/>
                    </a:lnTo>
                    <a:lnTo>
                      <a:pt x="429" y="6"/>
                    </a:lnTo>
                    <a:lnTo>
                      <a:pt x="433" y="6"/>
                    </a:lnTo>
                    <a:lnTo>
                      <a:pt x="435" y="6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Freeform 297"/>
              <p:cNvSpPr>
                <a:spLocks/>
              </p:cNvSpPr>
              <p:nvPr/>
            </p:nvSpPr>
            <p:spPr bwMode="auto">
              <a:xfrm>
                <a:off x="2579" y="1803"/>
                <a:ext cx="431" cy="8"/>
              </a:xfrm>
              <a:custGeom>
                <a:avLst/>
                <a:gdLst/>
                <a:ahLst/>
                <a:cxnLst>
                  <a:cxn ang="0">
                    <a:pos x="431" y="4"/>
                  </a:cxn>
                  <a:cxn ang="0">
                    <a:pos x="43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1" y="8"/>
                  </a:cxn>
                  <a:cxn ang="0">
                    <a:pos x="431" y="4"/>
                  </a:cxn>
                </a:cxnLst>
                <a:rect l="0" t="0" r="r" b="b"/>
                <a:pathLst>
                  <a:path w="431" h="8">
                    <a:moveTo>
                      <a:pt x="431" y="4"/>
                    </a:moveTo>
                    <a:lnTo>
                      <a:pt x="43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1" y="8"/>
                    </a:lnTo>
                    <a:lnTo>
                      <a:pt x="43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" name="Freeform 298"/>
              <p:cNvSpPr>
                <a:spLocks/>
              </p:cNvSpPr>
              <p:nvPr/>
            </p:nvSpPr>
            <p:spPr bwMode="auto">
              <a:xfrm>
                <a:off x="2602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" name="Freeform 299"/>
              <p:cNvSpPr>
                <a:spLocks/>
              </p:cNvSpPr>
              <p:nvPr/>
            </p:nvSpPr>
            <p:spPr bwMode="auto">
              <a:xfrm>
                <a:off x="2648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Freeform 300"/>
              <p:cNvSpPr>
                <a:spLocks/>
              </p:cNvSpPr>
              <p:nvPr/>
            </p:nvSpPr>
            <p:spPr bwMode="auto">
              <a:xfrm>
                <a:off x="2696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Freeform 301"/>
              <p:cNvSpPr>
                <a:spLocks/>
              </p:cNvSpPr>
              <p:nvPr/>
            </p:nvSpPr>
            <p:spPr bwMode="auto">
              <a:xfrm>
                <a:off x="2881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8" name="Freeform 302"/>
              <p:cNvSpPr>
                <a:spLocks/>
              </p:cNvSpPr>
              <p:nvPr/>
            </p:nvSpPr>
            <p:spPr bwMode="auto">
              <a:xfrm>
                <a:off x="2929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9" name="Freeform 303"/>
              <p:cNvSpPr>
                <a:spLocks/>
              </p:cNvSpPr>
              <p:nvPr/>
            </p:nvSpPr>
            <p:spPr bwMode="auto">
              <a:xfrm>
                <a:off x="2975" y="1606"/>
                <a:ext cx="6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6" h="201">
                    <a:moveTo>
                      <a:pt x="4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Freeform 304"/>
              <p:cNvSpPr>
                <a:spLocks/>
              </p:cNvSpPr>
              <p:nvPr/>
            </p:nvSpPr>
            <p:spPr bwMode="auto">
              <a:xfrm>
                <a:off x="2742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Freeform 305"/>
              <p:cNvSpPr>
                <a:spLocks/>
              </p:cNvSpPr>
              <p:nvPr/>
            </p:nvSpPr>
            <p:spPr bwMode="auto">
              <a:xfrm>
                <a:off x="2789" y="1606"/>
                <a:ext cx="5" cy="201"/>
              </a:xfrm>
              <a:custGeom>
                <a:avLst/>
                <a:gdLst/>
                <a:ahLst/>
                <a:cxnLst>
                  <a:cxn ang="0">
                    <a:pos x="3" y="201"/>
                  </a:cxn>
                  <a:cxn ang="0">
                    <a:pos x="5" y="20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3" y="201"/>
                  </a:cxn>
                </a:cxnLst>
                <a:rect l="0" t="0" r="r" b="b"/>
                <a:pathLst>
                  <a:path w="5" h="201">
                    <a:moveTo>
                      <a:pt x="3" y="201"/>
                    </a:moveTo>
                    <a:lnTo>
                      <a:pt x="5" y="20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Freeform 306"/>
              <p:cNvSpPr>
                <a:spLocks/>
              </p:cNvSpPr>
              <p:nvPr/>
            </p:nvSpPr>
            <p:spPr bwMode="auto">
              <a:xfrm>
                <a:off x="2835" y="1606"/>
                <a:ext cx="7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7" y="20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7" h="201">
                    <a:moveTo>
                      <a:pt x="4" y="201"/>
                    </a:moveTo>
                    <a:lnTo>
                      <a:pt x="7" y="20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3" name="Rectangle 307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218" cy="62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Freeform 308"/>
              <p:cNvSpPr>
                <a:spLocks/>
              </p:cNvSpPr>
              <p:nvPr/>
            </p:nvSpPr>
            <p:spPr bwMode="auto">
              <a:xfrm>
                <a:off x="2598" y="2301"/>
                <a:ext cx="221" cy="5"/>
              </a:xfrm>
              <a:custGeom>
                <a:avLst/>
                <a:gdLst/>
                <a:ahLst/>
                <a:cxnLst>
                  <a:cxn ang="0">
                    <a:pos x="221" y="3"/>
                  </a:cxn>
                  <a:cxn ang="0">
                    <a:pos x="21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18" y="5"/>
                  </a:cxn>
                  <a:cxn ang="0">
                    <a:pos x="216" y="3"/>
                  </a:cxn>
                  <a:cxn ang="0">
                    <a:pos x="221" y="3"/>
                  </a:cxn>
                  <a:cxn ang="0">
                    <a:pos x="221" y="0"/>
                  </a:cxn>
                  <a:cxn ang="0">
                    <a:pos x="218" y="0"/>
                  </a:cxn>
                  <a:cxn ang="0">
                    <a:pos x="221" y="3"/>
                  </a:cxn>
                </a:cxnLst>
                <a:rect l="0" t="0" r="r" b="b"/>
                <a:pathLst>
                  <a:path w="221" h="5">
                    <a:moveTo>
                      <a:pt x="221" y="3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8" y="5"/>
                    </a:lnTo>
                    <a:lnTo>
                      <a:pt x="216" y="3"/>
                    </a:lnTo>
                    <a:lnTo>
                      <a:pt x="221" y="3"/>
                    </a:lnTo>
                    <a:lnTo>
                      <a:pt x="221" y="0"/>
                    </a:lnTo>
                    <a:lnTo>
                      <a:pt x="218" y="0"/>
                    </a:lnTo>
                    <a:lnTo>
                      <a:pt x="2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Freeform 309"/>
              <p:cNvSpPr>
                <a:spLocks/>
              </p:cNvSpPr>
              <p:nvPr/>
            </p:nvSpPr>
            <p:spPr bwMode="auto">
              <a:xfrm>
                <a:off x="2814" y="2304"/>
                <a:ext cx="5" cy="66"/>
              </a:xfrm>
              <a:custGeom>
                <a:avLst/>
                <a:gdLst/>
                <a:ahLst/>
                <a:cxnLst>
                  <a:cxn ang="0">
                    <a:pos x="2" y="66"/>
                  </a:cxn>
                  <a:cxn ang="0">
                    <a:pos x="5" y="6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2" y="66"/>
                  </a:cxn>
                  <a:cxn ang="0">
                    <a:pos x="5" y="66"/>
                  </a:cxn>
                  <a:cxn ang="0">
                    <a:pos x="5" y="62"/>
                  </a:cxn>
                  <a:cxn ang="0">
                    <a:pos x="2" y="66"/>
                  </a:cxn>
                </a:cxnLst>
                <a:rect l="0" t="0" r="r" b="b"/>
                <a:pathLst>
                  <a:path w="5" h="66">
                    <a:moveTo>
                      <a:pt x="2" y="66"/>
                    </a:moveTo>
                    <a:lnTo>
                      <a:pt x="5" y="6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5" y="62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6" name="Freeform 310"/>
              <p:cNvSpPr>
                <a:spLocks/>
              </p:cNvSpPr>
              <p:nvPr/>
            </p:nvSpPr>
            <p:spPr bwMode="auto">
              <a:xfrm>
                <a:off x="2596" y="2362"/>
                <a:ext cx="22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220" y="8"/>
                  </a:cxn>
                  <a:cxn ang="0">
                    <a:pos x="220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220" h="8">
                    <a:moveTo>
                      <a:pt x="0" y="4"/>
                    </a:moveTo>
                    <a:lnTo>
                      <a:pt x="2" y="8"/>
                    </a:lnTo>
                    <a:lnTo>
                      <a:pt x="220" y="8"/>
                    </a:lnTo>
                    <a:lnTo>
                      <a:pt x="22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7" name="Freeform 311"/>
              <p:cNvSpPr>
                <a:spLocks/>
              </p:cNvSpPr>
              <p:nvPr/>
            </p:nvSpPr>
            <p:spPr bwMode="auto">
              <a:xfrm>
                <a:off x="2596" y="2301"/>
                <a:ext cx="6" cy="6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65"/>
                  </a:cxn>
                  <a:cxn ang="0">
                    <a:pos x="6" y="65"/>
                  </a:cxn>
                  <a:cxn ang="0">
                    <a:pos x="6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65">
                    <a:moveTo>
                      <a:pt x="2" y="0"/>
                    </a:moveTo>
                    <a:lnTo>
                      <a:pt x="0" y="3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Rectangle 312"/>
              <p:cNvSpPr>
                <a:spLocks noChangeArrowheads="1"/>
              </p:cNvSpPr>
              <p:nvPr/>
            </p:nvSpPr>
            <p:spPr bwMode="auto">
              <a:xfrm>
                <a:off x="2598" y="1838"/>
                <a:ext cx="389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Freeform 313"/>
              <p:cNvSpPr>
                <a:spLocks/>
              </p:cNvSpPr>
              <p:nvPr/>
            </p:nvSpPr>
            <p:spPr bwMode="auto">
              <a:xfrm>
                <a:off x="2598" y="1834"/>
                <a:ext cx="393" cy="8"/>
              </a:xfrm>
              <a:custGeom>
                <a:avLst/>
                <a:gdLst/>
                <a:ahLst/>
                <a:cxnLst>
                  <a:cxn ang="0">
                    <a:pos x="393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3" y="4"/>
                  </a:cxn>
                  <a:cxn ang="0">
                    <a:pos x="393" y="0"/>
                  </a:cxn>
                  <a:cxn ang="0">
                    <a:pos x="389" y="0"/>
                  </a:cxn>
                  <a:cxn ang="0">
                    <a:pos x="393" y="4"/>
                  </a:cxn>
                </a:cxnLst>
                <a:rect l="0" t="0" r="r" b="b"/>
                <a:pathLst>
                  <a:path w="393" h="8">
                    <a:moveTo>
                      <a:pt x="393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3" y="4"/>
                    </a:lnTo>
                    <a:lnTo>
                      <a:pt x="393" y="0"/>
                    </a:lnTo>
                    <a:lnTo>
                      <a:pt x="389" y="0"/>
                    </a:lnTo>
                    <a:lnTo>
                      <a:pt x="393" y="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" name="Freeform 314"/>
              <p:cNvSpPr>
                <a:spLocks/>
              </p:cNvSpPr>
              <p:nvPr/>
            </p:nvSpPr>
            <p:spPr bwMode="auto">
              <a:xfrm>
                <a:off x="2983" y="1838"/>
                <a:ext cx="8" cy="5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8" y="46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4" y="44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8" y="46"/>
                  </a:cxn>
                  <a:cxn ang="0">
                    <a:pos x="4" y="50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lnTo>
                      <a:pt x="8" y="4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Freeform 315"/>
              <p:cNvSpPr>
                <a:spLocks/>
              </p:cNvSpPr>
              <p:nvPr/>
            </p:nvSpPr>
            <p:spPr bwMode="auto">
              <a:xfrm>
                <a:off x="2596" y="1882"/>
                <a:ext cx="391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391" y="6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2"/>
                  </a:cxn>
                </a:cxnLst>
                <a:rect l="0" t="0" r="r" b="b"/>
                <a:pathLst>
                  <a:path w="391" h="6">
                    <a:moveTo>
                      <a:pt x="0" y="2"/>
                    </a:moveTo>
                    <a:lnTo>
                      <a:pt x="2" y="6"/>
                    </a:lnTo>
                    <a:lnTo>
                      <a:pt x="391" y="6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Freeform 316"/>
              <p:cNvSpPr>
                <a:spLocks/>
              </p:cNvSpPr>
              <p:nvPr/>
            </p:nvSpPr>
            <p:spPr bwMode="auto">
              <a:xfrm>
                <a:off x="2596" y="1834"/>
                <a:ext cx="6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50"/>
                  </a:cxn>
                  <a:cxn ang="0">
                    <a:pos x="6" y="5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50">
                    <a:moveTo>
                      <a:pt x="2" y="0"/>
                    </a:moveTo>
                    <a:lnTo>
                      <a:pt x="0" y="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Freeform 317"/>
              <p:cNvSpPr>
                <a:spLocks/>
              </p:cNvSpPr>
              <p:nvPr/>
            </p:nvSpPr>
            <p:spPr bwMode="auto">
              <a:xfrm>
                <a:off x="2577" y="1882"/>
                <a:ext cx="433" cy="6"/>
              </a:xfrm>
              <a:custGeom>
                <a:avLst/>
                <a:gdLst/>
                <a:ahLst/>
                <a:cxnLst>
                  <a:cxn ang="0">
                    <a:pos x="433" y="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3" y="6"/>
                  </a:cxn>
                  <a:cxn ang="0">
                    <a:pos x="433" y="2"/>
                  </a:cxn>
                </a:cxnLst>
                <a:rect l="0" t="0" r="r" b="b"/>
                <a:pathLst>
                  <a:path w="433" h="6">
                    <a:moveTo>
                      <a:pt x="433" y="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3" y="6"/>
                    </a:lnTo>
                    <a:lnTo>
                      <a:pt x="4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4" name="Rectangle 318"/>
              <p:cNvSpPr>
                <a:spLocks noChangeArrowheads="1"/>
              </p:cNvSpPr>
              <p:nvPr/>
            </p:nvSpPr>
            <p:spPr bwMode="auto">
              <a:xfrm>
                <a:off x="2606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" name="Freeform 319"/>
              <p:cNvSpPr>
                <a:spLocks/>
              </p:cNvSpPr>
              <p:nvPr/>
            </p:nvSpPr>
            <p:spPr bwMode="auto">
              <a:xfrm>
                <a:off x="2606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6" name="Freeform 320"/>
              <p:cNvSpPr>
                <a:spLocks/>
              </p:cNvSpPr>
              <p:nvPr/>
            </p:nvSpPr>
            <p:spPr bwMode="auto">
              <a:xfrm>
                <a:off x="2665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" name="Freeform 321"/>
              <p:cNvSpPr>
                <a:spLocks/>
              </p:cNvSpPr>
              <p:nvPr/>
            </p:nvSpPr>
            <p:spPr bwMode="auto">
              <a:xfrm>
                <a:off x="2602" y="1982"/>
                <a:ext cx="67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7" y="8"/>
                  </a:cxn>
                  <a:cxn ang="0">
                    <a:pos x="67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67" h="8">
                    <a:moveTo>
                      <a:pt x="0" y="4"/>
                    </a:moveTo>
                    <a:lnTo>
                      <a:pt x="4" y="8"/>
                    </a:lnTo>
                    <a:lnTo>
                      <a:pt x="67" y="8"/>
                    </a:lnTo>
                    <a:lnTo>
                      <a:pt x="67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8" name="Freeform 322"/>
              <p:cNvSpPr>
                <a:spLocks/>
              </p:cNvSpPr>
              <p:nvPr/>
            </p:nvSpPr>
            <p:spPr bwMode="auto">
              <a:xfrm>
                <a:off x="2602" y="1920"/>
                <a:ext cx="8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8" y="6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" h="66">
                    <a:moveTo>
                      <a:pt x="4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8" y="66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9" name="Rectangle 323"/>
              <p:cNvSpPr>
                <a:spLocks noChangeArrowheads="1"/>
              </p:cNvSpPr>
              <p:nvPr/>
            </p:nvSpPr>
            <p:spPr bwMode="auto">
              <a:xfrm>
                <a:off x="2687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0" name="Freeform 324"/>
              <p:cNvSpPr>
                <a:spLocks/>
              </p:cNvSpPr>
              <p:nvPr/>
            </p:nvSpPr>
            <p:spPr bwMode="auto">
              <a:xfrm>
                <a:off x="2687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" name="Freeform 325"/>
              <p:cNvSpPr>
                <a:spLocks/>
              </p:cNvSpPr>
              <p:nvPr/>
            </p:nvSpPr>
            <p:spPr bwMode="auto">
              <a:xfrm>
                <a:off x="2746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Freeform 326"/>
              <p:cNvSpPr>
                <a:spLocks/>
              </p:cNvSpPr>
              <p:nvPr/>
            </p:nvSpPr>
            <p:spPr bwMode="auto">
              <a:xfrm>
                <a:off x="2685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2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2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Freeform 327"/>
              <p:cNvSpPr>
                <a:spLocks/>
              </p:cNvSpPr>
              <p:nvPr/>
            </p:nvSpPr>
            <p:spPr bwMode="auto">
              <a:xfrm>
                <a:off x="2685" y="1920"/>
                <a:ext cx="5" cy="6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66">
                    <a:moveTo>
                      <a:pt x="2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Rectangle 328"/>
              <p:cNvSpPr>
                <a:spLocks noChangeArrowheads="1"/>
              </p:cNvSpPr>
              <p:nvPr/>
            </p:nvSpPr>
            <p:spPr bwMode="auto">
              <a:xfrm>
                <a:off x="2767" y="1922"/>
                <a:ext cx="64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" name="Freeform 329"/>
              <p:cNvSpPr>
                <a:spLocks/>
              </p:cNvSpPr>
              <p:nvPr/>
            </p:nvSpPr>
            <p:spPr bwMode="auto">
              <a:xfrm>
                <a:off x="2767" y="1920"/>
                <a:ext cx="68" cy="6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4" y="6"/>
                  </a:cxn>
                  <a:cxn ang="0">
                    <a:pos x="60" y="2"/>
                  </a:cxn>
                  <a:cxn ang="0">
                    <a:pos x="68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8" y="2"/>
                  </a:cxn>
                </a:cxnLst>
                <a:rect l="0" t="0" r="r" b="b"/>
                <a:pathLst>
                  <a:path w="68" h="6">
                    <a:moveTo>
                      <a:pt x="68" y="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4" y="6"/>
                    </a:lnTo>
                    <a:lnTo>
                      <a:pt x="60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" name="Freeform 330"/>
              <p:cNvSpPr>
                <a:spLocks/>
              </p:cNvSpPr>
              <p:nvPr/>
            </p:nvSpPr>
            <p:spPr bwMode="auto">
              <a:xfrm>
                <a:off x="2827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" name="Freeform 331"/>
              <p:cNvSpPr>
                <a:spLocks/>
              </p:cNvSpPr>
              <p:nvPr/>
            </p:nvSpPr>
            <p:spPr bwMode="auto">
              <a:xfrm>
                <a:off x="2766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1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8" name="Freeform 332"/>
              <p:cNvSpPr>
                <a:spLocks/>
              </p:cNvSpPr>
              <p:nvPr/>
            </p:nvSpPr>
            <p:spPr bwMode="auto">
              <a:xfrm>
                <a:off x="2766" y="1920"/>
                <a:ext cx="5" cy="6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6">
                    <a:moveTo>
                      <a:pt x="1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2" name="Text Box 333"/>
            <p:cNvSpPr txBox="1">
              <a:spLocks noChangeArrowheads="1"/>
            </p:cNvSpPr>
            <p:nvPr/>
          </p:nvSpPr>
          <p:spPr bwMode="auto">
            <a:xfrm>
              <a:off x="1130020" y="2355930"/>
              <a:ext cx="660977" cy="3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r>
                <a:rPr lang="en-US" sz="900" b="1" dirty="0">
                  <a:latin typeface="Calibri" pitchFamily="34" charset="0"/>
                  <a:cs typeface="Arial" charset="0"/>
                </a:rPr>
                <a:t>ATM DSLAM </a:t>
              </a:r>
            </a:p>
          </p:txBody>
        </p:sp>
        <p:sp>
          <p:nvSpPr>
            <p:cNvPr id="83" name="Text Box 334"/>
            <p:cNvSpPr txBox="1">
              <a:spLocks noChangeArrowheads="1"/>
            </p:cNvSpPr>
            <p:nvPr/>
          </p:nvSpPr>
          <p:spPr bwMode="auto">
            <a:xfrm>
              <a:off x="2442585" y="2405957"/>
              <a:ext cx="767773" cy="38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pPr algn="l"/>
              <a:r>
                <a:rPr lang="en-US" sz="900" b="1" dirty="0">
                  <a:latin typeface="Calibri" pitchFamily="34" charset="0"/>
                  <a:cs typeface="Arial" charset="0"/>
                </a:rPr>
                <a:t>2G BTS</a:t>
              </a:r>
            </a:p>
            <a:p>
              <a:pPr algn="l"/>
              <a:r>
                <a:rPr lang="en-US" sz="900" b="1" dirty="0">
                  <a:latin typeface="Calibri" pitchFamily="34" charset="0"/>
                  <a:cs typeface="Arial" charset="0"/>
                </a:rPr>
                <a:t>3G </a:t>
              </a:r>
              <a:r>
                <a:rPr lang="en-US" sz="900" b="1" dirty="0" err="1">
                  <a:latin typeface="Calibri" pitchFamily="34" charset="0"/>
                  <a:cs typeface="Arial" charset="0"/>
                </a:rPr>
                <a:t>NodeB</a:t>
              </a:r>
              <a:r>
                <a:rPr lang="en-US" sz="900" b="1" dirty="0">
                  <a:latin typeface="Calibri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401" name="Picture 11" descr="C:\Documents and Settings\Ilan_s\Local Settings\Temporary Internet Files\Content.IE5\N8BJ8SES\MC900320142[1].wmf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763421" y="2806700"/>
              <a:ext cx="492469" cy="519785"/>
            </a:xfrm>
            <a:prstGeom prst="rect">
              <a:avLst/>
            </a:prstGeom>
            <a:noFill/>
          </p:spPr>
        </p:pic>
        <p:sp>
          <p:nvSpPr>
            <p:cNvPr id="403" name="Text Box 333"/>
            <p:cNvSpPr txBox="1">
              <a:spLocks noChangeArrowheads="1"/>
            </p:cNvSpPr>
            <p:nvPr/>
          </p:nvSpPr>
          <p:spPr bwMode="auto">
            <a:xfrm>
              <a:off x="1365100" y="3092506"/>
              <a:ext cx="660977" cy="25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r>
                <a:rPr lang="en-US" sz="900" b="1" dirty="0" smtClean="0">
                  <a:latin typeface="Calibri" pitchFamily="34" charset="0"/>
                  <a:cs typeface="Arial" charset="0"/>
                </a:rPr>
                <a:t>Serial</a:t>
              </a:r>
              <a:endParaRPr lang="en-US" sz="900" b="1" dirty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06" name="Picture 40" descr="phn-c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2663" y="2263207"/>
              <a:ext cx="195262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5" name="Group 364"/>
          <p:cNvGrpSpPr/>
          <p:nvPr/>
        </p:nvGrpSpPr>
        <p:grpSpPr>
          <a:xfrm>
            <a:off x="746847" y="3599448"/>
            <a:ext cx="2541443" cy="1615144"/>
            <a:chOff x="746847" y="3599448"/>
            <a:chExt cx="2541443" cy="1615144"/>
          </a:xfrm>
        </p:grpSpPr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746847" y="3599448"/>
              <a:ext cx="2460625" cy="1615144"/>
            </a:xfrm>
            <a:prstGeom prst="ellipse">
              <a:avLst/>
            </a:prstGeom>
            <a:solidFill>
              <a:srgbClr val="FFECCD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656" tIns="60827" rIns="121656" bIns="60827">
              <a:spAutoFit/>
            </a:bodyPr>
            <a:lstStyle/>
            <a:p>
              <a:endParaRPr lang="en-US"/>
            </a:p>
          </p:txBody>
        </p:sp>
        <p:sp>
          <p:nvSpPr>
            <p:cNvPr id="220" name="Text Box 11"/>
            <p:cNvSpPr txBox="1">
              <a:spLocks noChangeArrowheads="1"/>
            </p:cNvSpPr>
            <p:nvPr/>
          </p:nvSpPr>
          <p:spPr bwMode="auto">
            <a:xfrm>
              <a:off x="1253506" y="3640898"/>
              <a:ext cx="1445628" cy="47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0585" tIns="55292" rIns="110585" bIns="55292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New Services      and Equipment</a:t>
              </a:r>
            </a:p>
          </p:txBody>
        </p:sp>
        <p:pic>
          <p:nvPicPr>
            <p:cNvPr id="222" name="Picture 51" descr="j0294332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1175472" y="4584257"/>
              <a:ext cx="480580" cy="351615"/>
            </a:xfrm>
            <a:prstGeom prst="rect">
              <a:avLst/>
            </a:prstGeom>
            <a:noFill/>
          </p:spPr>
        </p:pic>
        <p:sp>
          <p:nvSpPr>
            <p:cNvPr id="223" name="Text Box 52"/>
            <p:cNvSpPr txBox="1">
              <a:spLocks noChangeArrowheads="1"/>
            </p:cNvSpPr>
            <p:nvPr/>
          </p:nvSpPr>
          <p:spPr bwMode="auto">
            <a:xfrm>
              <a:off x="2457017" y="4102573"/>
              <a:ext cx="831273" cy="41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pPr algn="l"/>
              <a:r>
                <a:rPr lang="en-US" sz="1000" b="1" dirty="0">
                  <a:latin typeface="Calibri" pitchFamily="34" charset="0"/>
                  <a:cs typeface="Arial" charset="0"/>
                </a:rPr>
                <a:t>IP RAN</a:t>
              </a:r>
            </a:p>
            <a:p>
              <a:pPr algn="l"/>
              <a:r>
                <a:rPr lang="en-US" sz="1000" b="1" dirty="0">
                  <a:latin typeface="Calibri" pitchFamily="34" charset="0"/>
                  <a:cs typeface="Arial" charset="0"/>
                </a:rPr>
                <a:t>4G </a:t>
              </a:r>
              <a:r>
                <a:rPr lang="en-US" sz="1000" b="1" dirty="0" err="1" smtClean="0">
                  <a:latin typeface="Calibri" pitchFamily="34" charset="0"/>
                  <a:cs typeface="Arial" charset="0"/>
                </a:rPr>
                <a:t>eNodeB</a:t>
              </a:r>
              <a:r>
                <a:rPr lang="en-US" sz="1000" b="1" dirty="0" smtClean="0">
                  <a:latin typeface="Calibri" pitchFamily="34" charset="0"/>
                  <a:cs typeface="Arial" charset="0"/>
                </a:rPr>
                <a:t> </a:t>
              </a:r>
              <a:endParaRPr lang="en-US" sz="1000" b="1" dirty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24" name="Picture 53" descr="nodeb-r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2426498" y="4107451"/>
              <a:ext cx="261566" cy="732172"/>
            </a:xfrm>
            <a:prstGeom prst="rect">
              <a:avLst/>
            </a:prstGeom>
            <a:noFill/>
          </p:spPr>
        </p:pic>
        <p:grpSp>
          <p:nvGrpSpPr>
            <p:cNvPr id="225" name="Group 54"/>
            <p:cNvGrpSpPr>
              <a:grpSpLocks/>
            </p:cNvGrpSpPr>
            <p:nvPr/>
          </p:nvGrpSpPr>
          <p:grpSpPr bwMode="auto">
            <a:xfrm>
              <a:off x="1866112" y="4066702"/>
              <a:ext cx="331932" cy="463103"/>
              <a:chOff x="2533" y="1297"/>
              <a:chExt cx="694" cy="1727"/>
            </a:xfrm>
          </p:grpSpPr>
          <p:sp>
            <p:nvSpPr>
              <p:cNvPr id="227" name="Rectangle 55"/>
              <p:cNvSpPr>
                <a:spLocks noChangeArrowheads="1"/>
              </p:cNvSpPr>
              <p:nvPr/>
            </p:nvSpPr>
            <p:spPr bwMode="auto">
              <a:xfrm>
                <a:off x="2538" y="1302"/>
                <a:ext cx="503" cy="1717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8" name="Freeform 56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11" h="1722">
                    <a:moveTo>
                      <a:pt x="6" y="11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9" name="Freeform 57"/>
              <p:cNvSpPr>
                <a:spLocks/>
              </p:cNvSpPr>
              <p:nvPr/>
            </p:nvSpPr>
            <p:spPr bwMode="auto">
              <a:xfrm>
                <a:off x="2533" y="1297"/>
                <a:ext cx="508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5" y="11"/>
                  </a:cxn>
                  <a:cxn ang="0">
                    <a:pos x="508" y="11"/>
                  </a:cxn>
                  <a:cxn ang="0">
                    <a:pos x="508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</a:cxnLst>
                <a:rect l="0" t="0" r="r" b="b"/>
                <a:pathLst>
                  <a:path w="508" h="11">
                    <a:moveTo>
                      <a:pt x="11" y="5"/>
                    </a:moveTo>
                    <a:lnTo>
                      <a:pt x="5" y="11"/>
                    </a:lnTo>
                    <a:lnTo>
                      <a:pt x="508" y="11"/>
                    </a:lnTo>
                    <a:lnTo>
                      <a:pt x="508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" name="Freeform 58"/>
              <p:cNvSpPr>
                <a:spLocks/>
              </p:cNvSpPr>
              <p:nvPr/>
            </p:nvSpPr>
            <p:spPr bwMode="auto">
              <a:xfrm>
                <a:off x="2533" y="1302"/>
                <a:ext cx="11" cy="1722"/>
              </a:xfrm>
              <a:custGeom>
                <a:avLst/>
                <a:gdLst/>
                <a:ahLst/>
                <a:cxnLst>
                  <a:cxn ang="0">
                    <a:pos x="5" y="1711"/>
                  </a:cxn>
                  <a:cxn ang="0">
                    <a:pos x="11" y="171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717"/>
                  </a:cxn>
                  <a:cxn ang="0">
                    <a:pos x="5" y="1722"/>
                  </a:cxn>
                  <a:cxn ang="0">
                    <a:pos x="0" y="1717"/>
                  </a:cxn>
                  <a:cxn ang="0">
                    <a:pos x="0" y="1722"/>
                  </a:cxn>
                  <a:cxn ang="0">
                    <a:pos x="5" y="1722"/>
                  </a:cxn>
                  <a:cxn ang="0">
                    <a:pos x="5" y="1711"/>
                  </a:cxn>
                </a:cxnLst>
                <a:rect l="0" t="0" r="r" b="b"/>
                <a:pathLst>
                  <a:path w="11" h="1722">
                    <a:moveTo>
                      <a:pt x="5" y="1711"/>
                    </a:moveTo>
                    <a:lnTo>
                      <a:pt x="11" y="1717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717"/>
                    </a:lnTo>
                    <a:lnTo>
                      <a:pt x="5" y="1722"/>
                    </a:lnTo>
                    <a:lnTo>
                      <a:pt x="0" y="1717"/>
                    </a:lnTo>
                    <a:lnTo>
                      <a:pt x="0" y="1722"/>
                    </a:lnTo>
                    <a:lnTo>
                      <a:pt x="5" y="1722"/>
                    </a:lnTo>
                    <a:lnTo>
                      <a:pt x="5" y="17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1" name="Freeform 59"/>
              <p:cNvSpPr>
                <a:spLocks/>
              </p:cNvSpPr>
              <p:nvPr/>
            </p:nvSpPr>
            <p:spPr bwMode="auto">
              <a:xfrm>
                <a:off x="2538" y="3013"/>
                <a:ext cx="508" cy="11"/>
              </a:xfrm>
              <a:custGeom>
                <a:avLst/>
                <a:gdLst/>
                <a:ahLst/>
                <a:cxnLst>
                  <a:cxn ang="0">
                    <a:pos x="497" y="6"/>
                  </a:cxn>
                  <a:cxn ang="0">
                    <a:pos x="50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03" y="11"/>
                  </a:cxn>
                  <a:cxn ang="0">
                    <a:pos x="508" y="6"/>
                  </a:cxn>
                  <a:cxn ang="0">
                    <a:pos x="503" y="11"/>
                  </a:cxn>
                  <a:cxn ang="0">
                    <a:pos x="508" y="11"/>
                  </a:cxn>
                  <a:cxn ang="0">
                    <a:pos x="508" y="6"/>
                  </a:cxn>
                  <a:cxn ang="0">
                    <a:pos x="497" y="6"/>
                  </a:cxn>
                </a:cxnLst>
                <a:rect l="0" t="0" r="r" b="b"/>
                <a:pathLst>
                  <a:path w="508" h="11">
                    <a:moveTo>
                      <a:pt x="497" y="6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03" y="11"/>
                    </a:lnTo>
                    <a:lnTo>
                      <a:pt x="508" y="6"/>
                    </a:lnTo>
                    <a:lnTo>
                      <a:pt x="503" y="11"/>
                    </a:lnTo>
                    <a:lnTo>
                      <a:pt x="508" y="11"/>
                    </a:lnTo>
                    <a:lnTo>
                      <a:pt x="508" y="6"/>
                    </a:lnTo>
                    <a:lnTo>
                      <a:pt x="49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2" name="Freeform 60"/>
              <p:cNvSpPr>
                <a:spLocks/>
              </p:cNvSpPr>
              <p:nvPr/>
            </p:nvSpPr>
            <p:spPr bwMode="auto">
              <a:xfrm>
                <a:off x="3041" y="1302"/>
                <a:ext cx="181" cy="1717"/>
              </a:xfrm>
              <a:custGeom>
                <a:avLst/>
                <a:gdLst/>
                <a:ahLst/>
                <a:cxnLst>
                  <a:cxn ang="0">
                    <a:pos x="0" y="1717"/>
                  </a:cxn>
                  <a:cxn ang="0">
                    <a:pos x="0" y="0"/>
                  </a:cxn>
                  <a:cxn ang="0">
                    <a:pos x="181" y="64"/>
                  </a:cxn>
                  <a:cxn ang="0">
                    <a:pos x="181" y="1527"/>
                  </a:cxn>
                  <a:cxn ang="0">
                    <a:pos x="0" y="1717"/>
                  </a:cxn>
                </a:cxnLst>
                <a:rect l="0" t="0" r="r" b="b"/>
                <a:pathLst>
                  <a:path w="181" h="1717">
                    <a:moveTo>
                      <a:pt x="0" y="1717"/>
                    </a:moveTo>
                    <a:lnTo>
                      <a:pt x="0" y="0"/>
                    </a:lnTo>
                    <a:lnTo>
                      <a:pt x="181" y="64"/>
                    </a:lnTo>
                    <a:lnTo>
                      <a:pt x="181" y="1527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3" name="Freeform 61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4" y="11"/>
                  </a:cxn>
                  <a:cxn ang="0">
                    <a:pos x="11" y="5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11" h="1722">
                    <a:moveTo>
                      <a:pt x="8" y="0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4" y="11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4" name="Freeform 62"/>
              <p:cNvSpPr>
                <a:spLocks/>
              </p:cNvSpPr>
              <p:nvPr/>
            </p:nvSpPr>
            <p:spPr bwMode="auto">
              <a:xfrm>
                <a:off x="3039" y="1297"/>
                <a:ext cx="188" cy="74"/>
              </a:xfrm>
              <a:custGeom>
                <a:avLst/>
                <a:gdLst/>
                <a:ahLst/>
                <a:cxnLst>
                  <a:cxn ang="0">
                    <a:pos x="188" y="69"/>
                  </a:cxn>
                  <a:cxn ang="0">
                    <a:pos x="183" y="63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181" y="74"/>
                  </a:cxn>
                  <a:cxn ang="0">
                    <a:pos x="177" y="69"/>
                  </a:cxn>
                  <a:cxn ang="0">
                    <a:pos x="181" y="74"/>
                  </a:cxn>
                  <a:cxn ang="0">
                    <a:pos x="184" y="74"/>
                  </a:cxn>
                  <a:cxn ang="0">
                    <a:pos x="188" y="71"/>
                  </a:cxn>
                  <a:cxn ang="0">
                    <a:pos x="186" y="65"/>
                  </a:cxn>
                  <a:cxn ang="0">
                    <a:pos x="183" y="63"/>
                  </a:cxn>
                  <a:cxn ang="0">
                    <a:pos x="188" y="69"/>
                  </a:cxn>
                </a:cxnLst>
                <a:rect l="0" t="0" r="r" b="b"/>
                <a:pathLst>
                  <a:path w="188" h="74">
                    <a:moveTo>
                      <a:pt x="188" y="69"/>
                    </a:moveTo>
                    <a:lnTo>
                      <a:pt x="183" y="63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181" y="74"/>
                    </a:lnTo>
                    <a:lnTo>
                      <a:pt x="177" y="69"/>
                    </a:lnTo>
                    <a:lnTo>
                      <a:pt x="181" y="74"/>
                    </a:lnTo>
                    <a:lnTo>
                      <a:pt x="184" y="74"/>
                    </a:lnTo>
                    <a:lnTo>
                      <a:pt x="188" y="71"/>
                    </a:lnTo>
                    <a:lnTo>
                      <a:pt x="186" y="65"/>
                    </a:lnTo>
                    <a:lnTo>
                      <a:pt x="183" y="63"/>
                    </a:lnTo>
                    <a:lnTo>
                      <a:pt x="18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" name="Freeform 63"/>
              <p:cNvSpPr>
                <a:spLocks/>
              </p:cNvSpPr>
              <p:nvPr/>
            </p:nvSpPr>
            <p:spPr bwMode="auto">
              <a:xfrm>
                <a:off x="3216" y="1366"/>
                <a:ext cx="11" cy="1468"/>
              </a:xfrm>
              <a:custGeom>
                <a:avLst/>
                <a:gdLst/>
                <a:ahLst/>
                <a:cxnLst>
                  <a:cxn ang="0">
                    <a:pos x="9" y="1466"/>
                  </a:cxn>
                  <a:cxn ang="0">
                    <a:pos x="11" y="1463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463"/>
                  </a:cxn>
                  <a:cxn ang="0">
                    <a:pos x="0" y="1457"/>
                  </a:cxn>
                  <a:cxn ang="0">
                    <a:pos x="0" y="1463"/>
                  </a:cxn>
                  <a:cxn ang="0">
                    <a:pos x="0" y="1466"/>
                  </a:cxn>
                  <a:cxn ang="0">
                    <a:pos x="6" y="1468"/>
                  </a:cxn>
                  <a:cxn ang="0">
                    <a:pos x="9" y="1466"/>
                  </a:cxn>
                  <a:cxn ang="0">
                    <a:pos x="11" y="1463"/>
                  </a:cxn>
                  <a:cxn ang="0">
                    <a:pos x="9" y="1466"/>
                  </a:cxn>
                </a:cxnLst>
                <a:rect l="0" t="0" r="r" b="b"/>
                <a:pathLst>
                  <a:path w="11" h="1468">
                    <a:moveTo>
                      <a:pt x="9" y="1466"/>
                    </a:moveTo>
                    <a:lnTo>
                      <a:pt x="11" y="146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463"/>
                    </a:lnTo>
                    <a:lnTo>
                      <a:pt x="0" y="1457"/>
                    </a:lnTo>
                    <a:lnTo>
                      <a:pt x="0" y="1463"/>
                    </a:lnTo>
                    <a:lnTo>
                      <a:pt x="0" y="1466"/>
                    </a:lnTo>
                    <a:lnTo>
                      <a:pt x="6" y="1468"/>
                    </a:lnTo>
                    <a:lnTo>
                      <a:pt x="9" y="1466"/>
                    </a:lnTo>
                    <a:lnTo>
                      <a:pt x="11" y="1463"/>
                    </a:lnTo>
                    <a:lnTo>
                      <a:pt x="9" y="14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" name="Freeform 64"/>
              <p:cNvSpPr>
                <a:spLocks/>
              </p:cNvSpPr>
              <p:nvPr/>
            </p:nvSpPr>
            <p:spPr bwMode="auto">
              <a:xfrm>
                <a:off x="3035" y="2823"/>
                <a:ext cx="190" cy="201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10" y="199"/>
                  </a:cxn>
                  <a:cxn ang="0">
                    <a:pos x="190" y="9"/>
                  </a:cxn>
                  <a:cxn ang="0">
                    <a:pos x="181" y="0"/>
                  </a:cxn>
                  <a:cxn ang="0">
                    <a:pos x="2" y="190"/>
                  </a:cxn>
                  <a:cxn ang="0">
                    <a:pos x="11" y="196"/>
                  </a:cxn>
                  <a:cxn ang="0">
                    <a:pos x="2" y="190"/>
                  </a:cxn>
                  <a:cxn ang="0">
                    <a:pos x="0" y="196"/>
                  </a:cxn>
                  <a:cxn ang="0">
                    <a:pos x="2" y="199"/>
                  </a:cxn>
                  <a:cxn ang="0">
                    <a:pos x="6" y="201"/>
                  </a:cxn>
                  <a:cxn ang="0">
                    <a:pos x="10" y="199"/>
                  </a:cxn>
                  <a:cxn ang="0">
                    <a:pos x="0" y="196"/>
                  </a:cxn>
                </a:cxnLst>
                <a:rect l="0" t="0" r="r" b="b"/>
                <a:pathLst>
                  <a:path w="190" h="201">
                    <a:moveTo>
                      <a:pt x="0" y="196"/>
                    </a:moveTo>
                    <a:lnTo>
                      <a:pt x="10" y="199"/>
                    </a:lnTo>
                    <a:lnTo>
                      <a:pt x="190" y="9"/>
                    </a:lnTo>
                    <a:lnTo>
                      <a:pt x="181" y="0"/>
                    </a:lnTo>
                    <a:lnTo>
                      <a:pt x="2" y="190"/>
                    </a:lnTo>
                    <a:lnTo>
                      <a:pt x="11" y="196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199"/>
                    </a:lnTo>
                    <a:lnTo>
                      <a:pt x="6" y="201"/>
                    </a:lnTo>
                    <a:lnTo>
                      <a:pt x="10" y="19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" name="Rectangle 65"/>
              <p:cNvSpPr>
                <a:spLocks noChangeArrowheads="1"/>
              </p:cNvSpPr>
              <p:nvPr/>
            </p:nvSpPr>
            <p:spPr bwMode="auto">
              <a:xfrm>
                <a:off x="2571" y="1381"/>
                <a:ext cx="439" cy="1590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" name="Freeform 66"/>
              <p:cNvSpPr>
                <a:spLocks/>
              </p:cNvSpPr>
              <p:nvPr/>
            </p:nvSpPr>
            <p:spPr bwMode="auto">
              <a:xfrm>
                <a:off x="3002" y="1375"/>
                <a:ext cx="14" cy="159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6"/>
                  </a:cxn>
                  <a:cxn ang="0">
                    <a:pos x="0" y="1596"/>
                  </a:cxn>
                  <a:cxn ang="0">
                    <a:pos x="14" y="1596"/>
                  </a:cxn>
                  <a:cxn ang="0">
                    <a:pos x="14" y="6"/>
                  </a:cxn>
                  <a:cxn ang="0">
                    <a:pos x="8" y="0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14"/>
                  </a:cxn>
                </a:cxnLst>
                <a:rect l="0" t="0" r="r" b="b"/>
                <a:pathLst>
                  <a:path w="14" h="1596">
                    <a:moveTo>
                      <a:pt x="8" y="14"/>
                    </a:moveTo>
                    <a:lnTo>
                      <a:pt x="0" y="6"/>
                    </a:lnTo>
                    <a:lnTo>
                      <a:pt x="0" y="1596"/>
                    </a:lnTo>
                    <a:lnTo>
                      <a:pt x="14" y="1596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Freeform 67"/>
              <p:cNvSpPr>
                <a:spLocks/>
              </p:cNvSpPr>
              <p:nvPr/>
            </p:nvSpPr>
            <p:spPr bwMode="auto">
              <a:xfrm>
                <a:off x="2565" y="1375"/>
                <a:ext cx="445" cy="14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4"/>
                  </a:cxn>
                  <a:cxn ang="0">
                    <a:pos x="445" y="14"/>
                  </a:cxn>
                  <a:cxn ang="0">
                    <a:pos x="44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445" h="14">
                    <a:moveTo>
                      <a:pt x="12" y="6"/>
                    </a:moveTo>
                    <a:lnTo>
                      <a:pt x="6" y="14"/>
                    </a:lnTo>
                    <a:lnTo>
                      <a:pt x="445" y="14"/>
                    </a:lnTo>
                    <a:lnTo>
                      <a:pt x="445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Freeform 68"/>
              <p:cNvSpPr>
                <a:spLocks/>
              </p:cNvSpPr>
              <p:nvPr/>
            </p:nvSpPr>
            <p:spPr bwMode="auto">
              <a:xfrm>
                <a:off x="2565" y="1381"/>
                <a:ext cx="12" cy="1595"/>
              </a:xfrm>
              <a:custGeom>
                <a:avLst/>
                <a:gdLst/>
                <a:ahLst/>
                <a:cxnLst>
                  <a:cxn ang="0">
                    <a:pos x="6" y="1584"/>
                  </a:cxn>
                  <a:cxn ang="0">
                    <a:pos x="12" y="159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90"/>
                  </a:cxn>
                  <a:cxn ang="0">
                    <a:pos x="6" y="1595"/>
                  </a:cxn>
                  <a:cxn ang="0">
                    <a:pos x="0" y="1590"/>
                  </a:cxn>
                  <a:cxn ang="0">
                    <a:pos x="0" y="1595"/>
                  </a:cxn>
                  <a:cxn ang="0">
                    <a:pos x="6" y="1595"/>
                  </a:cxn>
                  <a:cxn ang="0">
                    <a:pos x="6" y="1584"/>
                  </a:cxn>
                </a:cxnLst>
                <a:rect l="0" t="0" r="r" b="b"/>
                <a:pathLst>
                  <a:path w="12" h="1595">
                    <a:moveTo>
                      <a:pt x="6" y="1584"/>
                    </a:moveTo>
                    <a:lnTo>
                      <a:pt x="12" y="15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90"/>
                    </a:lnTo>
                    <a:lnTo>
                      <a:pt x="6" y="1595"/>
                    </a:lnTo>
                    <a:lnTo>
                      <a:pt x="0" y="1590"/>
                    </a:lnTo>
                    <a:lnTo>
                      <a:pt x="0" y="1595"/>
                    </a:lnTo>
                    <a:lnTo>
                      <a:pt x="6" y="1595"/>
                    </a:lnTo>
                    <a:lnTo>
                      <a:pt x="6" y="1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" name="Freeform 69"/>
              <p:cNvSpPr>
                <a:spLocks/>
              </p:cNvSpPr>
              <p:nvPr/>
            </p:nvSpPr>
            <p:spPr bwMode="auto">
              <a:xfrm>
                <a:off x="2571" y="2965"/>
                <a:ext cx="445" cy="11"/>
              </a:xfrm>
              <a:custGeom>
                <a:avLst/>
                <a:gdLst/>
                <a:ahLst/>
                <a:cxnLst>
                  <a:cxn ang="0">
                    <a:pos x="431" y="6"/>
                  </a:cxn>
                  <a:cxn ang="0">
                    <a:pos x="43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39" y="11"/>
                  </a:cxn>
                  <a:cxn ang="0">
                    <a:pos x="445" y="6"/>
                  </a:cxn>
                  <a:cxn ang="0">
                    <a:pos x="439" y="11"/>
                  </a:cxn>
                  <a:cxn ang="0">
                    <a:pos x="445" y="11"/>
                  </a:cxn>
                  <a:cxn ang="0">
                    <a:pos x="445" y="6"/>
                  </a:cxn>
                  <a:cxn ang="0">
                    <a:pos x="431" y="6"/>
                  </a:cxn>
                </a:cxnLst>
                <a:rect l="0" t="0" r="r" b="b"/>
                <a:pathLst>
                  <a:path w="445" h="11">
                    <a:moveTo>
                      <a:pt x="431" y="6"/>
                    </a:moveTo>
                    <a:lnTo>
                      <a:pt x="439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39" y="11"/>
                    </a:lnTo>
                    <a:lnTo>
                      <a:pt x="445" y="6"/>
                    </a:lnTo>
                    <a:lnTo>
                      <a:pt x="439" y="11"/>
                    </a:lnTo>
                    <a:lnTo>
                      <a:pt x="445" y="11"/>
                    </a:lnTo>
                    <a:lnTo>
                      <a:pt x="445" y="6"/>
                    </a:lnTo>
                    <a:lnTo>
                      <a:pt x="4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" name="Freeform 70"/>
              <p:cNvSpPr>
                <a:spLocks/>
              </p:cNvSpPr>
              <p:nvPr/>
            </p:nvSpPr>
            <p:spPr bwMode="auto">
              <a:xfrm>
                <a:off x="2577" y="1510"/>
                <a:ext cx="433" cy="7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4"/>
                  </a:cxn>
                </a:cxnLst>
                <a:rect l="0" t="0" r="r" b="b"/>
                <a:pathLst>
                  <a:path w="433" h="7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" name="Freeform 71"/>
              <p:cNvSpPr>
                <a:spLocks/>
              </p:cNvSpPr>
              <p:nvPr/>
            </p:nvSpPr>
            <p:spPr bwMode="auto">
              <a:xfrm>
                <a:off x="2577" y="1644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" name="Freeform 72"/>
              <p:cNvSpPr>
                <a:spLocks/>
              </p:cNvSpPr>
              <p:nvPr/>
            </p:nvSpPr>
            <p:spPr bwMode="auto">
              <a:xfrm>
                <a:off x="2577" y="1848"/>
                <a:ext cx="433" cy="7"/>
              </a:xfrm>
              <a:custGeom>
                <a:avLst/>
                <a:gdLst/>
                <a:ahLst/>
                <a:cxnLst>
                  <a:cxn ang="0">
                    <a:pos x="433" y="3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3"/>
                  </a:cxn>
                </a:cxnLst>
                <a:rect l="0" t="0" r="r" b="b"/>
                <a:pathLst>
                  <a:path w="433" h="7">
                    <a:moveTo>
                      <a:pt x="433" y="3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" name="Freeform 73"/>
              <p:cNvSpPr>
                <a:spLocks/>
              </p:cNvSpPr>
              <p:nvPr/>
            </p:nvSpPr>
            <p:spPr bwMode="auto">
              <a:xfrm>
                <a:off x="2577" y="2155"/>
                <a:ext cx="433" cy="5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33" y="5"/>
                  </a:cxn>
                  <a:cxn ang="0">
                    <a:pos x="433" y="4"/>
                  </a:cxn>
                </a:cxnLst>
                <a:rect l="0" t="0" r="r" b="b"/>
                <a:pathLst>
                  <a:path w="433" h="5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33" y="5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" name="Freeform 74"/>
              <p:cNvSpPr>
                <a:spLocks/>
              </p:cNvSpPr>
              <p:nvPr/>
            </p:nvSpPr>
            <p:spPr bwMode="auto">
              <a:xfrm>
                <a:off x="2577" y="2460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7" name="Freeform 75"/>
              <p:cNvSpPr>
                <a:spLocks/>
              </p:cNvSpPr>
              <p:nvPr/>
            </p:nvSpPr>
            <p:spPr bwMode="auto">
              <a:xfrm>
                <a:off x="2587" y="1408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8" name="Freeform 76"/>
              <p:cNvSpPr>
                <a:spLocks/>
              </p:cNvSpPr>
              <p:nvPr/>
            </p:nvSpPr>
            <p:spPr bwMode="auto">
              <a:xfrm>
                <a:off x="2587" y="146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9" name="Freeform 77"/>
              <p:cNvSpPr>
                <a:spLocks/>
              </p:cNvSpPr>
              <p:nvPr/>
            </p:nvSpPr>
            <p:spPr bwMode="auto">
              <a:xfrm>
                <a:off x="2979" y="1408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0" name="Freeform 78"/>
              <p:cNvSpPr>
                <a:spLocks/>
              </p:cNvSpPr>
              <p:nvPr/>
            </p:nvSpPr>
            <p:spPr bwMode="auto">
              <a:xfrm>
                <a:off x="2979" y="146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1" name="Freeform 79"/>
              <p:cNvSpPr>
                <a:spLocks/>
              </p:cNvSpPr>
              <p:nvPr/>
            </p:nvSpPr>
            <p:spPr bwMode="auto">
              <a:xfrm>
                <a:off x="2587" y="1544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2" name="Freeform 80"/>
              <p:cNvSpPr>
                <a:spLocks/>
              </p:cNvSpPr>
              <p:nvPr/>
            </p:nvSpPr>
            <p:spPr bwMode="auto">
              <a:xfrm>
                <a:off x="2587" y="160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3" name="Freeform 81"/>
              <p:cNvSpPr>
                <a:spLocks/>
              </p:cNvSpPr>
              <p:nvPr/>
            </p:nvSpPr>
            <p:spPr bwMode="auto">
              <a:xfrm>
                <a:off x="2979" y="1544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4" name="Freeform 82"/>
              <p:cNvSpPr>
                <a:spLocks/>
              </p:cNvSpPr>
              <p:nvPr/>
            </p:nvSpPr>
            <p:spPr bwMode="auto">
              <a:xfrm>
                <a:off x="2587" y="1671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5" name="Freeform 83"/>
              <p:cNvSpPr>
                <a:spLocks/>
              </p:cNvSpPr>
              <p:nvPr/>
            </p:nvSpPr>
            <p:spPr bwMode="auto">
              <a:xfrm>
                <a:off x="2979" y="1671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" name="Freeform 84"/>
              <p:cNvSpPr>
                <a:spLocks/>
              </p:cNvSpPr>
              <p:nvPr/>
            </p:nvSpPr>
            <p:spPr bwMode="auto">
              <a:xfrm>
                <a:off x="2587" y="1815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7" name="Freeform 85"/>
              <p:cNvSpPr>
                <a:spLocks/>
              </p:cNvSpPr>
              <p:nvPr/>
            </p:nvSpPr>
            <p:spPr bwMode="auto">
              <a:xfrm>
                <a:off x="2979" y="1815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8" name="Freeform 86"/>
              <p:cNvSpPr>
                <a:spLocks/>
              </p:cNvSpPr>
              <p:nvPr/>
            </p:nvSpPr>
            <p:spPr bwMode="auto">
              <a:xfrm>
                <a:off x="2587" y="188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9" name="Freeform 87"/>
              <p:cNvSpPr>
                <a:spLocks/>
              </p:cNvSpPr>
              <p:nvPr/>
            </p:nvSpPr>
            <p:spPr bwMode="auto">
              <a:xfrm>
                <a:off x="2979" y="188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0" name="Freeform 88"/>
              <p:cNvSpPr>
                <a:spLocks/>
              </p:cNvSpPr>
              <p:nvPr/>
            </p:nvSpPr>
            <p:spPr bwMode="auto">
              <a:xfrm>
                <a:off x="2587" y="1968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1" name="Freeform 89"/>
              <p:cNvSpPr>
                <a:spLocks/>
              </p:cNvSpPr>
              <p:nvPr/>
            </p:nvSpPr>
            <p:spPr bwMode="auto">
              <a:xfrm>
                <a:off x="2979" y="1968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2" name="Freeform 90"/>
              <p:cNvSpPr>
                <a:spLocks/>
              </p:cNvSpPr>
              <p:nvPr/>
            </p:nvSpPr>
            <p:spPr bwMode="auto">
              <a:xfrm>
                <a:off x="2587" y="2011"/>
                <a:ext cx="15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5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3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5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lnTo>
                      <a:pt x="7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3" name="Freeform 91"/>
              <p:cNvSpPr>
                <a:spLocks/>
              </p:cNvSpPr>
              <p:nvPr/>
            </p:nvSpPr>
            <p:spPr bwMode="auto">
              <a:xfrm>
                <a:off x="2979" y="2011"/>
                <a:ext cx="14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5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6" y="15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4" name="Freeform 92"/>
              <p:cNvSpPr>
                <a:spLocks/>
              </p:cNvSpPr>
              <p:nvPr/>
            </p:nvSpPr>
            <p:spPr bwMode="auto">
              <a:xfrm>
                <a:off x="2587" y="212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" name="Freeform 93"/>
              <p:cNvSpPr>
                <a:spLocks/>
              </p:cNvSpPr>
              <p:nvPr/>
            </p:nvSpPr>
            <p:spPr bwMode="auto">
              <a:xfrm>
                <a:off x="2979" y="212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" name="Freeform 94"/>
              <p:cNvSpPr>
                <a:spLocks/>
              </p:cNvSpPr>
              <p:nvPr/>
            </p:nvSpPr>
            <p:spPr bwMode="auto">
              <a:xfrm>
                <a:off x="2587" y="218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" name="Freeform 95"/>
              <p:cNvSpPr>
                <a:spLocks/>
              </p:cNvSpPr>
              <p:nvPr/>
            </p:nvSpPr>
            <p:spPr bwMode="auto">
              <a:xfrm>
                <a:off x="2979" y="218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" name="Freeform 96"/>
              <p:cNvSpPr>
                <a:spLocks/>
              </p:cNvSpPr>
              <p:nvPr/>
            </p:nvSpPr>
            <p:spPr bwMode="auto">
              <a:xfrm>
                <a:off x="2587" y="227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9" name="Freeform 97"/>
              <p:cNvSpPr>
                <a:spLocks/>
              </p:cNvSpPr>
              <p:nvPr/>
            </p:nvSpPr>
            <p:spPr bwMode="auto">
              <a:xfrm>
                <a:off x="2979" y="227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" name="Freeform 98"/>
              <p:cNvSpPr>
                <a:spLocks/>
              </p:cNvSpPr>
              <p:nvPr/>
            </p:nvSpPr>
            <p:spPr bwMode="auto">
              <a:xfrm>
                <a:off x="2587" y="231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1" name="Freeform 99"/>
              <p:cNvSpPr>
                <a:spLocks/>
              </p:cNvSpPr>
              <p:nvPr/>
            </p:nvSpPr>
            <p:spPr bwMode="auto">
              <a:xfrm>
                <a:off x="2979" y="231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2" name="Freeform 100"/>
              <p:cNvSpPr>
                <a:spLocks/>
              </p:cNvSpPr>
              <p:nvPr/>
            </p:nvSpPr>
            <p:spPr bwMode="auto">
              <a:xfrm>
                <a:off x="2587" y="242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3" name="Freeform 101"/>
              <p:cNvSpPr>
                <a:spLocks/>
              </p:cNvSpPr>
              <p:nvPr/>
            </p:nvSpPr>
            <p:spPr bwMode="auto">
              <a:xfrm>
                <a:off x="2979" y="242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" name="Freeform 102"/>
              <p:cNvSpPr>
                <a:spLocks/>
              </p:cNvSpPr>
              <p:nvPr/>
            </p:nvSpPr>
            <p:spPr bwMode="auto">
              <a:xfrm>
                <a:off x="2587" y="293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5" name="Freeform 103"/>
              <p:cNvSpPr>
                <a:spLocks/>
              </p:cNvSpPr>
              <p:nvPr/>
            </p:nvSpPr>
            <p:spPr bwMode="auto">
              <a:xfrm>
                <a:off x="2979" y="293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" name="Freeform 104"/>
              <p:cNvSpPr>
                <a:spLocks/>
              </p:cNvSpPr>
              <p:nvPr/>
            </p:nvSpPr>
            <p:spPr bwMode="auto">
              <a:xfrm>
                <a:off x="2979" y="160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" name="Rectangle 105"/>
              <p:cNvSpPr>
                <a:spLocks noChangeArrowheads="1"/>
              </p:cNvSpPr>
              <p:nvPr/>
            </p:nvSpPr>
            <p:spPr bwMode="auto">
              <a:xfrm>
                <a:off x="2575" y="1483"/>
                <a:ext cx="425" cy="864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8" name="Freeform 106"/>
              <p:cNvSpPr>
                <a:spLocks/>
              </p:cNvSpPr>
              <p:nvPr/>
            </p:nvSpPr>
            <p:spPr bwMode="auto">
              <a:xfrm>
                <a:off x="2575" y="1515"/>
                <a:ext cx="439" cy="8"/>
              </a:xfrm>
              <a:custGeom>
                <a:avLst/>
                <a:gdLst/>
                <a:ahLst/>
                <a:cxnLst>
                  <a:cxn ang="0">
                    <a:pos x="439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1" y="4"/>
                  </a:cxn>
                  <a:cxn ang="0">
                    <a:pos x="439" y="4"/>
                  </a:cxn>
                  <a:cxn ang="0">
                    <a:pos x="439" y="0"/>
                  </a:cxn>
                  <a:cxn ang="0">
                    <a:pos x="435" y="0"/>
                  </a:cxn>
                  <a:cxn ang="0">
                    <a:pos x="439" y="4"/>
                  </a:cxn>
                </a:cxnLst>
                <a:rect l="0" t="0" r="r" b="b"/>
                <a:pathLst>
                  <a:path w="439" h="8">
                    <a:moveTo>
                      <a:pt x="439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1" y="4"/>
                    </a:lnTo>
                    <a:lnTo>
                      <a:pt x="439" y="4"/>
                    </a:lnTo>
                    <a:lnTo>
                      <a:pt x="439" y="0"/>
                    </a:lnTo>
                    <a:lnTo>
                      <a:pt x="435" y="0"/>
                    </a:lnTo>
                    <a:lnTo>
                      <a:pt x="4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9" name="Freeform 107"/>
              <p:cNvSpPr>
                <a:spLocks/>
              </p:cNvSpPr>
              <p:nvPr/>
            </p:nvSpPr>
            <p:spPr bwMode="auto">
              <a:xfrm>
                <a:off x="3006" y="1519"/>
                <a:ext cx="8" cy="889"/>
              </a:xfrm>
              <a:custGeom>
                <a:avLst/>
                <a:gdLst/>
                <a:ahLst/>
                <a:cxnLst>
                  <a:cxn ang="0">
                    <a:pos x="4" y="889"/>
                  </a:cxn>
                  <a:cxn ang="0">
                    <a:pos x="8" y="88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85"/>
                  </a:cxn>
                  <a:cxn ang="0">
                    <a:pos x="4" y="881"/>
                  </a:cxn>
                  <a:cxn ang="0">
                    <a:pos x="4" y="889"/>
                  </a:cxn>
                  <a:cxn ang="0">
                    <a:pos x="8" y="889"/>
                  </a:cxn>
                  <a:cxn ang="0">
                    <a:pos x="8" y="885"/>
                  </a:cxn>
                  <a:cxn ang="0">
                    <a:pos x="4" y="889"/>
                  </a:cxn>
                </a:cxnLst>
                <a:rect l="0" t="0" r="r" b="b"/>
                <a:pathLst>
                  <a:path w="8" h="889">
                    <a:moveTo>
                      <a:pt x="4" y="889"/>
                    </a:moveTo>
                    <a:lnTo>
                      <a:pt x="8" y="88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85"/>
                    </a:lnTo>
                    <a:lnTo>
                      <a:pt x="4" y="881"/>
                    </a:lnTo>
                    <a:lnTo>
                      <a:pt x="4" y="889"/>
                    </a:lnTo>
                    <a:lnTo>
                      <a:pt x="8" y="889"/>
                    </a:lnTo>
                    <a:lnTo>
                      <a:pt x="8" y="885"/>
                    </a:lnTo>
                    <a:lnTo>
                      <a:pt x="4" y="8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0" name="Freeform 108"/>
              <p:cNvSpPr>
                <a:spLocks/>
              </p:cNvSpPr>
              <p:nvPr/>
            </p:nvSpPr>
            <p:spPr bwMode="auto">
              <a:xfrm>
                <a:off x="2571" y="2400"/>
                <a:ext cx="43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439" y="8"/>
                  </a:cxn>
                  <a:cxn ang="0">
                    <a:pos x="439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439" h="8">
                    <a:moveTo>
                      <a:pt x="0" y="4"/>
                    </a:moveTo>
                    <a:lnTo>
                      <a:pt x="4" y="8"/>
                    </a:lnTo>
                    <a:lnTo>
                      <a:pt x="439" y="8"/>
                    </a:lnTo>
                    <a:lnTo>
                      <a:pt x="439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1" name="Freeform 109"/>
              <p:cNvSpPr>
                <a:spLocks/>
              </p:cNvSpPr>
              <p:nvPr/>
            </p:nvSpPr>
            <p:spPr bwMode="auto">
              <a:xfrm>
                <a:off x="2571" y="1515"/>
                <a:ext cx="8" cy="8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889"/>
                  </a:cxn>
                  <a:cxn ang="0">
                    <a:pos x="8" y="889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8" h="889">
                    <a:moveTo>
                      <a:pt x="4" y="0"/>
                    </a:moveTo>
                    <a:lnTo>
                      <a:pt x="0" y="4"/>
                    </a:lnTo>
                    <a:lnTo>
                      <a:pt x="0" y="889"/>
                    </a:lnTo>
                    <a:lnTo>
                      <a:pt x="8" y="889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2" name="Rectangle 110"/>
              <p:cNvSpPr>
                <a:spLocks noChangeArrowheads="1"/>
              </p:cNvSpPr>
              <p:nvPr/>
            </p:nvSpPr>
            <p:spPr bwMode="auto">
              <a:xfrm>
                <a:off x="2598" y="1552"/>
                <a:ext cx="389" cy="38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" name="Freeform 111"/>
              <p:cNvSpPr>
                <a:spLocks/>
              </p:cNvSpPr>
              <p:nvPr/>
            </p:nvSpPr>
            <p:spPr bwMode="auto">
              <a:xfrm>
                <a:off x="2598" y="1548"/>
                <a:ext cx="391" cy="8"/>
              </a:xfrm>
              <a:custGeom>
                <a:avLst/>
                <a:gdLst/>
                <a:ahLst/>
                <a:cxnLst>
                  <a:cxn ang="0">
                    <a:pos x="391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1" y="4"/>
                  </a:cxn>
                  <a:cxn ang="0">
                    <a:pos x="391" y="0"/>
                  </a:cxn>
                  <a:cxn ang="0">
                    <a:pos x="389" y="0"/>
                  </a:cxn>
                  <a:cxn ang="0">
                    <a:pos x="391" y="4"/>
                  </a:cxn>
                </a:cxnLst>
                <a:rect l="0" t="0" r="r" b="b"/>
                <a:pathLst>
                  <a:path w="391" h="8">
                    <a:moveTo>
                      <a:pt x="391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1" y="4"/>
                    </a:lnTo>
                    <a:lnTo>
                      <a:pt x="391" y="0"/>
                    </a:lnTo>
                    <a:lnTo>
                      <a:pt x="389" y="0"/>
                    </a:lnTo>
                    <a:lnTo>
                      <a:pt x="39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4" name="Freeform 112"/>
              <p:cNvSpPr>
                <a:spLocks/>
              </p:cNvSpPr>
              <p:nvPr/>
            </p:nvSpPr>
            <p:spPr bwMode="auto">
              <a:xfrm>
                <a:off x="2983" y="1552"/>
                <a:ext cx="6" cy="42"/>
              </a:xfrm>
              <a:custGeom>
                <a:avLst/>
                <a:gdLst/>
                <a:ahLst/>
                <a:cxnLst>
                  <a:cxn ang="0">
                    <a:pos x="4" y="42"/>
                  </a:cxn>
                  <a:cxn ang="0">
                    <a:pos x="6" y="3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4" y="34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6" y="38"/>
                  </a:cxn>
                  <a:cxn ang="0">
                    <a:pos x="4" y="42"/>
                  </a:cxn>
                </a:cxnLst>
                <a:rect l="0" t="0" r="r" b="b"/>
                <a:pathLst>
                  <a:path w="6" h="42">
                    <a:moveTo>
                      <a:pt x="4" y="42"/>
                    </a:moveTo>
                    <a:lnTo>
                      <a:pt x="6" y="3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38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5" name="Freeform 113"/>
              <p:cNvSpPr>
                <a:spLocks/>
              </p:cNvSpPr>
              <p:nvPr/>
            </p:nvSpPr>
            <p:spPr bwMode="auto">
              <a:xfrm>
                <a:off x="2596" y="1586"/>
                <a:ext cx="39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391" y="8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391" h="8">
                    <a:moveTo>
                      <a:pt x="0" y="4"/>
                    </a:moveTo>
                    <a:lnTo>
                      <a:pt x="2" y="8"/>
                    </a:lnTo>
                    <a:lnTo>
                      <a:pt x="391" y="8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6" name="Freeform 114"/>
              <p:cNvSpPr>
                <a:spLocks/>
              </p:cNvSpPr>
              <p:nvPr/>
            </p:nvSpPr>
            <p:spPr bwMode="auto">
              <a:xfrm>
                <a:off x="2596" y="1548"/>
                <a:ext cx="6" cy="4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42"/>
                  </a:cxn>
                  <a:cxn ang="0">
                    <a:pos x="6" y="4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42">
                    <a:moveTo>
                      <a:pt x="2" y="0"/>
                    </a:moveTo>
                    <a:lnTo>
                      <a:pt x="0" y="4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" name="Rectangle 115"/>
              <p:cNvSpPr>
                <a:spLocks noChangeArrowheads="1"/>
              </p:cNvSpPr>
              <p:nvPr/>
            </p:nvSpPr>
            <p:spPr bwMode="auto">
              <a:xfrm>
                <a:off x="2902" y="2279"/>
                <a:ext cx="77" cy="79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" name="Freeform 116"/>
              <p:cNvSpPr>
                <a:spLocks/>
              </p:cNvSpPr>
              <p:nvPr/>
            </p:nvSpPr>
            <p:spPr bwMode="auto">
              <a:xfrm>
                <a:off x="2902" y="2278"/>
                <a:ext cx="81" cy="5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7" y="5"/>
                  </a:cxn>
                  <a:cxn ang="0">
                    <a:pos x="73" y="1"/>
                  </a:cxn>
                  <a:cxn ang="0">
                    <a:pos x="81" y="1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81" y="1"/>
                  </a:cxn>
                </a:cxnLst>
                <a:rect l="0" t="0" r="r" b="b"/>
                <a:pathLst>
                  <a:path w="81" h="5">
                    <a:moveTo>
                      <a:pt x="81" y="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7" y="5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9" name="Freeform 117"/>
              <p:cNvSpPr>
                <a:spLocks/>
              </p:cNvSpPr>
              <p:nvPr/>
            </p:nvSpPr>
            <p:spPr bwMode="auto">
              <a:xfrm>
                <a:off x="2975" y="2279"/>
                <a:ext cx="8" cy="83"/>
              </a:xfrm>
              <a:custGeom>
                <a:avLst/>
                <a:gdLst/>
                <a:ahLst/>
                <a:cxnLst>
                  <a:cxn ang="0">
                    <a:pos x="4" y="83"/>
                  </a:cxn>
                  <a:cxn ang="0">
                    <a:pos x="8" y="7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4" y="75"/>
                  </a:cxn>
                  <a:cxn ang="0">
                    <a:pos x="4" y="83"/>
                  </a:cxn>
                  <a:cxn ang="0">
                    <a:pos x="8" y="83"/>
                  </a:cxn>
                  <a:cxn ang="0">
                    <a:pos x="8" y="79"/>
                  </a:cxn>
                  <a:cxn ang="0">
                    <a:pos x="4" y="83"/>
                  </a:cxn>
                </a:cxnLst>
                <a:rect l="0" t="0" r="r" b="b"/>
                <a:pathLst>
                  <a:path w="8" h="83">
                    <a:moveTo>
                      <a:pt x="4" y="83"/>
                    </a:moveTo>
                    <a:lnTo>
                      <a:pt x="8" y="7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4" y="75"/>
                    </a:lnTo>
                    <a:lnTo>
                      <a:pt x="4" y="83"/>
                    </a:lnTo>
                    <a:lnTo>
                      <a:pt x="8" y="83"/>
                    </a:lnTo>
                    <a:lnTo>
                      <a:pt x="8" y="79"/>
                    </a:lnTo>
                    <a:lnTo>
                      <a:pt x="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0" name="Freeform 118"/>
              <p:cNvSpPr>
                <a:spLocks/>
              </p:cNvSpPr>
              <p:nvPr/>
            </p:nvSpPr>
            <p:spPr bwMode="auto">
              <a:xfrm>
                <a:off x="2898" y="2354"/>
                <a:ext cx="8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81" y="8"/>
                  </a:cxn>
                  <a:cxn ang="0">
                    <a:pos x="81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81" h="8">
                    <a:moveTo>
                      <a:pt x="0" y="4"/>
                    </a:moveTo>
                    <a:lnTo>
                      <a:pt x="4" y="8"/>
                    </a:lnTo>
                    <a:lnTo>
                      <a:pt x="81" y="8"/>
                    </a:lnTo>
                    <a:lnTo>
                      <a:pt x="81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1" name="Freeform 119"/>
              <p:cNvSpPr>
                <a:spLocks/>
              </p:cNvSpPr>
              <p:nvPr/>
            </p:nvSpPr>
            <p:spPr bwMode="auto">
              <a:xfrm>
                <a:off x="2898" y="2278"/>
                <a:ext cx="8" cy="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80"/>
                  </a:cxn>
                  <a:cxn ang="0">
                    <a:pos x="8" y="80"/>
                  </a:cxn>
                  <a:cxn ang="0">
                    <a:pos x="8" y="1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80">
                    <a:moveTo>
                      <a:pt x="4" y="0"/>
                    </a:moveTo>
                    <a:lnTo>
                      <a:pt x="0" y="1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2" name="Freeform 120"/>
              <p:cNvSpPr>
                <a:spLocks/>
              </p:cNvSpPr>
              <p:nvPr/>
            </p:nvSpPr>
            <p:spPr bwMode="auto">
              <a:xfrm>
                <a:off x="2575" y="2020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3" name="Freeform 121"/>
              <p:cNvSpPr>
                <a:spLocks/>
              </p:cNvSpPr>
              <p:nvPr/>
            </p:nvSpPr>
            <p:spPr bwMode="auto">
              <a:xfrm>
                <a:off x="2567" y="2464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4" name="Freeform 122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5" name="Freeform 123"/>
              <p:cNvSpPr>
                <a:spLocks/>
              </p:cNvSpPr>
              <p:nvPr/>
            </p:nvSpPr>
            <p:spPr bwMode="auto">
              <a:xfrm>
                <a:off x="2575" y="2222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6" name="Freeform 124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" name="Freeform 125"/>
              <p:cNvSpPr>
                <a:spLocks/>
              </p:cNvSpPr>
              <p:nvPr/>
            </p:nvSpPr>
            <p:spPr bwMode="auto">
              <a:xfrm>
                <a:off x="2567" y="2867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8" name="Freeform 126"/>
              <p:cNvSpPr>
                <a:spLocks/>
              </p:cNvSpPr>
              <p:nvPr/>
            </p:nvSpPr>
            <p:spPr bwMode="auto">
              <a:xfrm>
                <a:off x="2606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9" name="Freeform 127"/>
              <p:cNvSpPr>
                <a:spLocks/>
              </p:cNvSpPr>
              <p:nvPr/>
            </p:nvSpPr>
            <p:spPr bwMode="auto">
              <a:xfrm>
                <a:off x="2600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0" name="Freeform 128"/>
              <p:cNvSpPr>
                <a:spLocks/>
              </p:cNvSpPr>
              <p:nvPr/>
            </p:nvSpPr>
            <p:spPr bwMode="auto">
              <a:xfrm>
                <a:off x="2600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" name="Freeform 129"/>
              <p:cNvSpPr>
                <a:spLocks/>
              </p:cNvSpPr>
              <p:nvPr/>
            </p:nvSpPr>
            <p:spPr bwMode="auto">
              <a:xfrm>
                <a:off x="2648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2" name="Freeform 130"/>
              <p:cNvSpPr>
                <a:spLocks/>
              </p:cNvSpPr>
              <p:nvPr/>
            </p:nvSpPr>
            <p:spPr bwMode="auto">
              <a:xfrm>
                <a:off x="2642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3" name="Freeform 131"/>
              <p:cNvSpPr>
                <a:spLocks/>
              </p:cNvSpPr>
              <p:nvPr/>
            </p:nvSpPr>
            <p:spPr bwMode="auto">
              <a:xfrm>
                <a:off x="2642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4" name="Freeform 132"/>
              <p:cNvSpPr>
                <a:spLocks/>
              </p:cNvSpPr>
              <p:nvPr/>
            </p:nvSpPr>
            <p:spPr bwMode="auto">
              <a:xfrm>
                <a:off x="2696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" name="Freeform 133"/>
              <p:cNvSpPr>
                <a:spLocks/>
              </p:cNvSpPr>
              <p:nvPr/>
            </p:nvSpPr>
            <p:spPr bwMode="auto">
              <a:xfrm>
                <a:off x="2689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" name="Freeform 134"/>
              <p:cNvSpPr>
                <a:spLocks/>
              </p:cNvSpPr>
              <p:nvPr/>
            </p:nvSpPr>
            <p:spPr bwMode="auto">
              <a:xfrm>
                <a:off x="2689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" name="Freeform 135"/>
              <p:cNvSpPr>
                <a:spLocks/>
              </p:cNvSpPr>
              <p:nvPr/>
            </p:nvSpPr>
            <p:spPr bwMode="auto">
              <a:xfrm>
                <a:off x="2881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" name="Freeform 136"/>
              <p:cNvSpPr>
                <a:spLocks/>
              </p:cNvSpPr>
              <p:nvPr/>
            </p:nvSpPr>
            <p:spPr bwMode="auto">
              <a:xfrm>
                <a:off x="2875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" name="Freeform 137"/>
              <p:cNvSpPr>
                <a:spLocks/>
              </p:cNvSpPr>
              <p:nvPr/>
            </p:nvSpPr>
            <p:spPr bwMode="auto">
              <a:xfrm>
                <a:off x="2875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0" name="Freeform 138"/>
              <p:cNvSpPr>
                <a:spLocks/>
              </p:cNvSpPr>
              <p:nvPr/>
            </p:nvSpPr>
            <p:spPr bwMode="auto">
              <a:xfrm>
                <a:off x="2929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1" name="Freeform 139"/>
              <p:cNvSpPr>
                <a:spLocks/>
              </p:cNvSpPr>
              <p:nvPr/>
            </p:nvSpPr>
            <p:spPr bwMode="auto">
              <a:xfrm>
                <a:off x="2921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2" name="Freeform 140"/>
              <p:cNvSpPr>
                <a:spLocks/>
              </p:cNvSpPr>
              <p:nvPr/>
            </p:nvSpPr>
            <p:spPr bwMode="auto">
              <a:xfrm>
                <a:off x="2921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3" name="Freeform 141"/>
              <p:cNvSpPr>
                <a:spLocks/>
              </p:cNvSpPr>
              <p:nvPr/>
            </p:nvSpPr>
            <p:spPr bwMode="auto">
              <a:xfrm>
                <a:off x="2975" y="2024"/>
                <a:ext cx="6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6" h="202">
                    <a:moveTo>
                      <a:pt x="4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" name="Freeform 142"/>
              <p:cNvSpPr>
                <a:spLocks/>
              </p:cNvSpPr>
              <p:nvPr/>
            </p:nvSpPr>
            <p:spPr bwMode="auto">
              <a:xfrm>
                <a:off x="2968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5" name="Freeform 143"/>
              <p:cNvSpPr>
                <a:spLocks/>
              </p:cNvSpPr>
              <p:nvPr/>
            </p:nvSpPr>
            <p:spPr bwMode="auto">
              <a:xfrm>
                <a:off x="2968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" name="Freeform 144"/>
              <p:cNvSpPr>
                <a:spLocks/>
              </p:cNvSpPr>
              <p:nvPr/>
            </p:nvSpPr>
            <p:spPr bwMode="auto">
              <a:xfrm>
                <a:off x="2742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" name="Freeform 145"/>
              <p:cNvSpPr>
                <a:spLocks/>
              </p:cNvSpPr>
              <p:nvPr/>
            </p:nvSpPr>
            <p:spPr bwMode="auto">
              <a:xfrm>
                <a:off x="2735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8" name="Freeform 146"/>
              <p:cNvSpPr>
                <a:spLocks/>
              </p:cNvSpPr>
              <p:nvPr/>
            </p:nvSpPr>
            <p:spPr bwMode="auto">
              <a:xfrm>
                <a:off x="2735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9" name="Freeform 147"/>
              <p:cNvSpPr>
                <a:spLocks/>
              </p:cNvSpPr>
              <p:nvPr/>
            </p:nvSpPr>
            <p:spPr bwMode="auto">
              <a:xfrm>
                <a:off x="2789" y="2024"/>
                <a:ext cx="5" cy="202"/>
              </a:xfrm>
              <a:custGeom>
                <a:avLst/>
                <a:gdLst/>
                <a:ahLst/>
                <a:cxnLst>
                  <a:cxn ang="0">
                    <a:pos x="3" y="202"/>
                  </a:cxn>
                  <a:cxn ang="0">
                    <a:pos x="5" y="20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3" y="202"/>
                  </a:cxn>
                </a:cxnLst>
                <a:rect l="0" t="0" r="r" b="b"/>
                <a:pathLst>
                  <a:path w="5" h="202">
                    <a:moveTo>
                      <a:pt x="3" y="202"/>
                    </a:moveTo>
                    <a:lnTo>
                      <a:pt x="5" y="20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3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0" name="Freeform 148"/>
              <p:cNvSpPr>
                <a:spLocks/>
              </p:cNvSpPr>
              <p:nvPr/>
            </p:nvSpPr>
            <p:spPr bwMode="auto">
              <a:xfrm>
                <a:off x="2781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1" name="Freeform 149"/>
              <p:cNvSpPr>
                <a:spLocks/>
              </p:cNvSpPr>
              <p:nvPr/>
            </p:nvSpPr>
            <p:spPr bwMode="auto">
              <a:xfrm>
                <a:off x="2781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2" name="Freeform 150"/>
              <p:cNvSpPr>
                <a:spLocks/>
              </p:cNvSpPr>
              <p:nvPr/>
            </p:nvSpPr>
            <p:spPr bwMode="auto">
              <a:xfrm>
                <a:off x="2835" y="2024"/>
                <a:ext cx="7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7" y="20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7" h="202">
                    <a:moveTo>
                      <a:pt x="4" y="202"/>
                    </a:moveTo>
                    <a:lnTo>
                      <a:pt x="7" y="20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3" name="Freeform 151"/>
              <p:cNvSpPr>
                <a:spLocks/>
              </p:cNvSpPr>
              <p:nvPr/>
            </p:nvSpPr>
            <p:spPr bwMode="auto">
              <a:xfrm>
                <a:off x="2827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4" name="Freeform 152"/>
              <p:cNvSpPr>
                <a:spLocks/>
              </p:cNvSpPr>
              <p:nvPr/>
            </p:nvSpPr>
            <p:spPr bwMode="auto">
              <a:xfrm>
                <a:off x="2827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" name="Freeform 153"/>
              <p:cNvSpPr>
                <a:spLocks/>
              </p:cNvSpPr>
              <p:nvPr/>
            </p:nvSpPr>
            <p:spPr bwMode="auto">
              <a:xfrm>
                <a:off x="2575" y="1602"/>
                <a:ext cx="435" cy="6"/>
              </a:xfrm>
              <a:custGeom>
                <a:avLst/>
                <a:gdLst/>
                <a:ahLst/>
                <a:cxnLst>
                  <a:cxn ang="0">
                    <a:pos x="433" y="0"/>
                  </a:cxn>
                  <a:cxn ang="0">
                    <a:pos x="423" y="0"/>
                  </a:cxn>
                  <a:cxn ang="0">
                    <a:pos x="406" y="0"/>
                  </a:cxn>
                  <a:cxn ang="0">
                    <a:pos x="381" y="0"/>
                  </a:cxn>
                  <a:cxn ang="0">
                    <a:pos x="350" y="0"/>
                  </a:cxn>
                  <a:cxn ang="0">
                    <a:pos x="316" y="0"/>
                  </a:cxn>
                  <a:cxn ang="0">
                    <a:pos x="277" y="0"/>
                  </a:cxn>
                  <a:cxn ang="0">
                    <a:pos x="239" y="0"/>
                  </a:cxn>
                  <a:cxn ang="0">
                    <a:pos x="198" y="0"/>
                  </a:cxn>
                  <a:cxn ang="0">
                    <a:pos x="158" y="0"/>
                  </a:cxn>
                  <a:cxn ang="0">
                    <a:pos x="119" y="0"/>
                  </a:cxn>
                  <a:cxn ang="0">
                    <a:pos x="85" y="0"/>
                  </a:cxn>
                  <a:cxn ang="0">
                    <a:pos x="54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40" y="6"/>
                  </a:cxn>
                  <a:cxn ang="0">
                    <a:pos x="69" y="6"/>
                  </a:cxn>
                  <a:cxn ang="0">
                    <a:pos x="102" y="6"/>
                  </a:cxn>
                  <a:cxn ang="0">
                    <a:pos x="139" y="6"/>
                  </a:cxn>
                  <a:cxn ang="0">
                    <a:pos x="177" y="6"/>
                  </a:cxn>
                  <a:cxn ang="0">
                    <a:pos x="217" y="6"/>
                  </a:cxn>
                  <a:cxn ang="0">
                    <a:pos x="258" y="6"/>
                  </a:cxn>
                  <a:cxn ang="0">
                    <a:pos x="296" y="6"/>
                  </a:cxn>
                  <a:cxn ang="0">
                    <a:pos x="333" y="6"/>
                  </a:cxn>
                  <a:cxn ang="0">
                    <a:pos x="366" y="6"/>
                  </a:cxn>
                  <a:cxn ang="0">
                    <a:pos x="394" y="6"/>
                  </a:cxn>
                  <a:cxn ang="0">
                    <a:pos x="416" y="6"/>
                  </a:cxn>
                  <a:cxn ang="0">
                    <a:pos x="429" y="6"/>
                  </a:cxn>
                  <a:cxn ang="0">
                    <a:pos x="435" y="6"/>
                  </a:cxn>
                </a:cxnLst>
                <a:rect l="0" t="0" r="r" b="b"/>
                <a:pathLst>
                  <a:path w="435" h="6">
                    <a:moveTo>
                      <a:pt x="435" y="0"/>
                    </a:moveTo>
                    <a:lnTo>
                      <a:pt x="433" y="0"/>
                    </a:lnTo>
                    <a:lnTo>
                      <a:pt x="429" y="0"/>
                    </a:lnTo>
                    <a:lnTo>
                      <a:pt x="423" y="0"/>
                    </a:lnTo>
                    <a:lnTo>
                      <a:pt x="416" y="0"/>
                    </a:lnTo>
                    <a:lnTo>
                      <a:pt x="406" y="0"/>
                    </a:lnTo>
                    <a:lnTo>
                      <a:pt x="394" y="0"/>
                    </a:lnTo>
                    <a:lnTo>
                      <a:pt x="381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6" y="0"/>
                    </a:lnTo>
                    <a:lnTo>
                      <a:pt x="296" y="0"/>
                    </a:lnTo>
                    <a:lnTo>
                      <a:pt x="277" y="0"/>
                    </a:lnTo>
                    <a:lnTo>
                      <a:pt x="258" y="0"/>
                    </a:lnTo>
                    <a:lnTo>
                      <a:pt x="239" y="0"/>
                    </a:lnTo>
                    <a:lnTo>
                      <a:pt x="217" y="0"/>
                    </a:lnTo>
                    <a:lnTo>
                      <a:pt x="198" y="0"/>
                    </a:lnTo>
                    <a:lnTo>
                      <a:pt x="177" y="0"/>
                    </a:lnTo>
                    <a:lnTo>
                      <a:pt x="158" y="0"/>
                    </a:lnTo>
                    <a:lnTo>
                      <a:pt x="139" y="0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9" y="6"/>
                    </a:lnTo>
                    <a:lnTo>
                      <a:pt x="40" y="6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85" y="6"/>
                    </a:lnTo>
                    <a:lnTo>
                      <a:pt x="102" y="6"/>
                    </a:lnTo>
                    <a:lnTo>
                      <a:pt x="119" y="6"/>
                    </a:lnTo>
                    <a:lnTo>
                      <a:pt x="139" y="6"/>
                    </a:lnTo>
                    <a:lnTo>
                      <a:pt x="158" y="6"/>
                    </a:lnTo>
                    <a:lnTo>
                      <a:pt x="177" y="6"/>
                    </a:lnTo>
                    <a:lnTo>
                      <a:pt x="198" y="6"/>
                    </a:lnTo>
                    <a:lnTo>
                      <a:pt x="217" y="6"/>
                    </a:lnTo>
                    <a:lnTo>
                      <a:pt x="239" y="6"/>
                    </a:lnTo>
                    <a:lnTo>
                      <a:pt x="258" y="6"/>
                    </a:lnTo>
                    <a:lnTo>
                      <a:pt x="277" y="6"/>
                    </a:lnTo>
                    <a:lnTo>
                      <a:pt x="296" y="6"/>
                    </a:lnTo>
                    <a:lnTo>
                      <a:pt x="316" y="6"/>
                    </a:lnTo>
                    <a:lnTo>
                      <a:pt x="333" y="6"/>
                    </a:lnTo>
                    <a:lnTo>
                      <a:pt x="350" y="6"/>
                    </a:lnTo>
                    <a:lnTo>
                      <a:pt x="366" y="6"/>
                    </a:lnTo>
                    <a:lnTo>
                      <a:pt x="381" y="6"/>
                    </a:lnTo>
                    <a:lnTo>
                      <a:pt x="394" y="6"/>
                    </a:lnTo>
                    <a:lnTo>
                      <a:pt x="406" y="6"/>
                    </a:lnTo>
                    <a:lnTo>
                      <a:pt x="416" y="6"/>
                    </a:lnTo>
                    <a:lnTo>
                      <a:pt x="423" y="6"/>
                    </a:lnTo>
                    <a:lnTo>
                      <a:pt x="429" y="6"/>
                    </a:lnTo>
                    <a:lnTo>
                      <a:pt x="433" y="6"/>
                    </a:lnTo>
                    <a:lnTo>
                      <a:pt x="435" y="6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6" name="Freeform 154"/>
              <p:cNvSpPr>
                <a:spLocks/>
              </p:cNvSpPr>
              <p:nvPr/>
            </p:nvSpPr>
            <p:spPr bwMode="auto">
              <a:xfrm>
                <a:off x="2579" y="1803"/>
                <a:ext cx="431" cy="8"/>
              </a:xfrm>
              <a:custGeom>
                <a:avLst/>
                <a:gdLst/>
                <a:ahLst/>
                <a:cxnLst>
                  <a:cxn ang="0">
                    <a:pos x="431" y="4"/>
                  </a:cxn>
                  <a:cxn ang="0">
                    <a:pos x="43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1" y="8"/>
                  </a:cxn>
                  <a:cxn ang="0">
                    <a:pos x="431" y="4"/>
                  </a:cxn>
                </a:cxnLst>
                <a:rect l="0" t="0" r="r" b="b"/>
                <a:pathLst>
                  <a:path w="431" h="8">
                    <a:moveTo>
                      <a:pt x="431" y="4"/>
                    </a:moveTo>
                    <a:lnTo>
                      <a:pt x="43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1" y="8"/>
                    </a:lnTo>
                    <a:lnTo>
                      <a:pt x="43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" name="Freeform 155"/>
              <p:cNvSpPr>
                <a:spLocks/>
              </p:cNvSpPr>
              <p:nvPr/>
            </p:nvSpPr>
            <p:spPr bwMode="auto">
              <a:xfrm>
                <a:off x="2602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" name="Freeform 156"/>
              <p:cNvSpPr>
                <a:spLocks/>
              </p:cNvSpPr>
              <p:nvPr/>
            </p:nvSpPr>
            <p:spPr bwMode="auto">
              <a:xfrm>
                <a:off x="2648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9" name="Freeform 157"/>
              <p:cNvSpPr>
                <a:spLocks/>
              </p:cNvSpPr>
              <p:nvPr/>
            </p:nvSpPr>
            <p:spPr bwMode="auto">
              <a:xfrm>
                <a:off x="2696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0" name="Freeform 158"/>
              <p:cNvSpPr>
                <a:spLocks/>
              </p:cNvSpPr>
              <p:nvPr/>
            </p:nvSpPr>
            <p:spPr bwMode="auto">
              <a:xfrm>
                <a:off x="2881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1" name="Freeform 159"/>
              <p:cNvSpPr>
                <a:spLocks/>
              </p:cNvSpPr>
              <p:nvPr/>
            </p:nvSpPr>
            <p:spPr bwMode="auto">
              <a:xfrm>
                <a:off x="2929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2" name="Freeform 160"/>
              <p:cNvSpPr>
                <a:spLocks/>
              </p:cNvSpPr>
              <p:nvPr/>
            </p:nvSpPr>
            <p:spPr bwMode="auto">
              <a:xfrm>
                <a:off x="2975" y="1606"/>
                <a:ext cx="6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6" h="201">
                    <a:moveTo>
                      <a:pt x="4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3" name="Freeform 161"/>
              <p:cNvSpPr>
                <a:spLocks/>
              </p:cNvSpPr>
              <p:nvPr/>
            </p:nvSpPr>
            <p:spPr bwMode="auto">
              <a:xfrm>
                <a:off x="2742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4" name="Freeform 162"/>
              <p:cNvSpPr>
                <a:spLocks/>
              </p:cNvSpPr>
              <p:nvPr/>
            </p:nvSpPr>
            <p:spPr bwMode="auto">
              <a:xfrm>
                <a:off x="2789" y="1606"/>
                <a:ext cx="5" cy="201"/>
              </a:xfrm>
              <a:custGeom>
                <a:avLst/>
                <a:gdLst/>
                <a:ahLst/>
                <a:cxnLst>
                  <a:cxn ang="0">
                    <a:pos x="3" y="201"/>
                  </a:cxn>
                  <a:cxn ang="0">
                    <a:pos x="5" y="20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3" y="201"/>
                  </a:cxn>
                </a:cxnLst>
                <a:rect l="0" t="0" r="r" b="b"/>
                <a:pathLst>
                  <a:path w="5" h="201">
                    <a:moveTo>
                      <a:pt x="3" y="201"/>
                    </a:moveTo>
                    <a:lnTo>
                      <a:pt x="5" y="20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" name="Freeform 163"/>
              <p:cNvSpPr>
                <a:spLocks/>
              </p:cNvSpPr>
              <p:nvPr/>
            </p:nvSpPr>
            <p:spPr bwMode="auto">
              <a:xfrm>
                <a:off x="2835" y="1606"/>
                <a:ext cx="7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7" y="20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7" h="201">
                    <a:moveTo>
                      <a:pt x="4" y="201"/>
                    </a:moveTo>
                    <a:lnTo>
                      <a:pt x="7" y="20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6" name="Rectangle 164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218" cy="62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7" name="Freeform 165"/>
              <p:cNvSpPr>
                <a:spLocks/>
              </p:cNvSpPr>
              <p:nvPr/>
            </p:nvSpPr>
            <p:spPr bwMode="auto">
              <a:xfrm>
                <a:off x="2598" y="2301"/>
                <a:ext cx="221" cy="5"/>
              </a:xfrm>
              <a:custGeom>
                <a:avLst/>
                <a:gdLst/>
                <a:ahLst/>
                <a:cxnLst>
                  <a:cxn ang="0">
                    <a:pos x="221" y="3"/>
                  </a:cxn>
                  <a:cxn ang="0">
                    <a:pos x="21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18" y="5"/>
                  </a:cxn>
                  <a:cxn ang="0">
                    <a:pos x="216" y="3"/>
                  </a:cxn>
                  <a:cxn ang="0">
                    <a:pos x="221" y="3"/>
                  </a:cxn>
                  <a:cxn ang="0">
                    <a:pos x="221" y="0"/>
                  </a:cxn>
                  <a:cxn ang="0">
                    <a:pos x="218" y="0"/>
                  </a:cxn>
                  <a:cxn ang="0">
                    <a:pos x="221" y="3"/>
                  </a:cxn>
                </a:cxnLst>
                <a:rect l="0" t="0" r="r" b="b"/>
                <a:pathLst>
                  <a:path w="221" h="5">
                    <a:moveTo>
                      <a:pt x="221" y="3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8" y="5"/>
                    </a:lnTo>
                    <a:lnTo>
                      <a:pt x="216" y="3"/>
                    </a:lnTo>
                    <a:lnTo>
                      <a:pt x="221" y="3"/>
                    </a:lnTo>
                    <a:lnTo>
                      <a:pt x="221" y="0"/>
                    </a:lnTo>
                    <a:lnTo>
                      <a:pt x="218" y="0"/>
                    </a:lnTo>
                    <a:lnTo>
                      <a:pt x="2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" name="Freeform 166"/>
              <p:cNvSpPr>
                <a:spLocks/>
              </p:cNvSpPr>
              <p:nvPr/>
            </p:nvSpPr>
            <p:spPr bwMode="auto">
              <a:xfrm>
                <a:off x="2814" y="2304"/>
                <a:ext cx="5" cy="66"/>
              </a:xfrm>
              <a:custGeom>
                <a:avLst/>
                <a:gdLst/>
                <a:ahLst/>
                <a:cxnLst>
                  <a:cxn ang="0">
                    <a:pos x="2" y="66"/>
                  </a:cxn>
                  <a:cxn ang="0">
                    <a:pos x="5" y="6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2" y="66"/>
                  </a:cxn>
                  <a:cxn ang="0">
                    <a:pos x="5" y="66"/>
                  </a:cxn>
                  <a:cxn ang="0">
                    <a:pos x="5" y="62"/>
                  </a:cxn>
                  <a:cxn ang="0">
                    <a:pos x="2" y="66"/>
                  </a:cxn>
                </a:cxnLst>
                <a:rect l="0" t="0" r="r" b="b"/>
                <a:pathLst>
                  <a:path w="5" h="66">
                    <a:moveTo>
                      <a:pt x="2" y="66"/>
                    </a:moveTo>
                    <a:lnTo>
                      <a:pt x="5" y="6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5" y="62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9" name="Freeform 167"/>
              <p:cNvSpPr>
                <a:spLocks/>
              </p:cNvSpPr>
              <p:nvPr/>
            </p:nvSpPr>
            <p:spPr bwMode="auto">
              <a:xfrm>
                <a:off x="2596" y="2362"/>
                <a:ext cx="22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220" y="8"/>
                  </a:cxn>
                  <a:cxn ang="0">
                    <a:pos x="220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220" h="8">
                    <a:moveTo>
                      <a:pt x="0" y="4"/>
                    </a:moveTo>
                    <a:lnTo>
                      <a:pt x="2" y="8"/>
                    </a:lnTo>
                    <a:lnTo>
                      <a:pt x="220" y="8"/>
                    </a:lnTo>
                    <a:lnTo>
                      <a:pt x="22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0" name="Freeform 168"/>
              <p:cNvSpPr>
                <a:spLocks/>
              </p:cNvSpPr>
              <p:nvPr/>
            </p:nvSpPr>
            <p:spPr bwMode="auto">
              <a:xfrm>
                <a:off x="2596" y="2301"/>
                <a:ext cx="6" cy="6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65"/>
                  </a:cxn>
                  <a:cxn ang="0">
                    <a:pos x="6" y="65"/>
                  </a:cxn>
                  <a:cxn ang="0">
                    <a:pos x="6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65">
                    <a:moveTo>
                      <a:pt x="2" y="0"/>
                    </a:moveTo>
                    <a:lnTo>
                      <a:pt x="0" y="3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1" name="Rectangle 169"/>
              <p:cNvSpPr>
                <a:spLocks noChangeArrowheads="1"/>
              </p:cNvSpPr>
              <p:nvPr/>
            </p:nvSpPr>
            <p:spPr bwMode="auto">
              <a:xfrm>
                <a:off x="2598" y="1838"/>
                <a:ext cx="389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2" name="Freeform 170"/>
              <p:cNvSpPr>
                <a:spLocks/>
              </p:cNvSpPr>
              <p:nvPr/>
            </p:nvSpPr>
            <p:spPr bwMode="auto">
              <a:xfrm>
                <a:off x="2598" y="1834"/>
                <a:ext cx="393" cy="8"/>
              </a:xfrm>
              <a:custGeom>
                <a:avLst/>
                <a:gdLst/>
                <a:ahLst/>
                <a:cxnLst>
                  <a:cxn ang="0">
                    <a:pos x="393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3" y="4"/>
                  </a:cxn>
                  <a:cxn ang="0">
                    <a:pos x="393" y="0"/>
                  </a:cxn>
                  <a:cxn ang="0">
                    <a:pos x="389" y="0"/>
                  </a:cxn>
                  <a:cxn ang="0">
                    <a:pos x="393" y="4"/>
                  </a:cxn>
                </a:cxnLst>
                <a:rect l="0" t="0" r="r" b="b"/>
                <a:pathLst>
                  <a:path w="393" h="8">
                    <a:moveTo>
                      <a:pt x="393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3" y="4"/>
                    </a:lnTo>
                    <a:lnTo>
                      <a:pt x="393" y="0"/>
                    </a:lnTo>
                    <a:lnTo>
                      <a:pt x="389" y="0"/>
                    </a:lnTo>
                    <a:lnTo>
                      <a:pt x="393" y="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3" name="Freeform 171"/>
              <p:cNvSpPr>
                <a:spLocks/>
              </p:cNvSpPr>
              <p:nvPr/>
            </p:nvSpPr>
            <p:spPr bwMode="auto">
              <a:xfrm>
                <a:off x="2983" y="1838"/>
                <a:ext cx="8" cy="5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8" y="46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4" y="44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8" y="46"/>
                  </a:cxn>
                  <a:cxn ang="0">
                    <a:pos x="4" y="50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lnTo>
                      <a:pt x="8" y="4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4" name="Freeform 172"/>
              <p:cNvSpPr>
                <a:spLocks/>
              </p:cNvSpPr>
              <p:nvPr/>
            </p:nvSpPr>
            <p:spPr bwMode="auto">
              <a:xfrm>
                <a:off x="2596" y="1882"/>
                <a:ext cx="391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391" y="6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2"/>
                  </a:cxn>
                </a:cxnLst>
                <a:rect l="0" t="0" r="r" b="b"/>
                <a:pathLst>
                  <a:path w="391" h="6">
                    <a:moveTo>
                      <a:pt x="0" y="2"/>
                    </a:moveTo>
                    <a:lnTo>
                      <a:pt x="2" y="6"/>
                    </a:lnTo>
                    <a:lnTo>
                      <a:pt x="391" y="6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5" name="Freeform 173"/>
              <p:cNvSpPr>
                <a:spLocks/>
              </p:cNvSpPr>
              <p:nvPr/>
            </p:nvSpPr>
            <p:spPr bwMode="auto">
              <a:xfrm>
                <a:off x="2596" y="1834"/>
                <a:ext cx="6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50"/>
                  </a:cxn>
                  <a:cxn ang="0">
                    <a:pos x="6" y="5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50">
                    <a:moveTo>
                      <a:pt x="2" y="0"/>
                    </a:moveTo>
                    <a:lnTo>
                      <a:pt x="0" y="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6" name="Freeform 174"/>
              <p:cNvSpPr>
                <a:spLocks/>
              </p:cNvSpPr>
              <p:nvPr/>
            </p:nvSpPr>
            <p:spPr bwMode="auto">
              <a:xfrm>
                <a:off x="2577" y="1882"/>
                <a:ext cx="433" cy="6"/>
              </a:xfrm>
              <a:custGeom>
                <a:avLst/>
                <a:gdLst/>
                <a:ahLst/>
                <a:cxnLst>
                  <a:cxn ang="0">
                    <a:pos x="433" y="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3" y="6"/>
                  </a:cxn>
                  <a:cxn ang="0">
                    <a:pos x="433" y="2"/>
                  </a:cxn>
                </a:cxnLst>
                <a:rect l="0" t="0" r="r" b="b"/>
                <a:pathLst>
                  <a:path w="433" h="6">
                    <a:moveTo>
                      <a:pt x="433" y="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3" y="6"/>
                    </a:lnTo>
                    <a:lnTo>
                      <a:pt x="4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7" name="Rectangle 175"/>
              <p:cNvSpPr>
                <a:spLocks noChangeArrowheads="1"/>
              </p:cNvSpPr>
              <p:nvPr/>
            </p:nvSpPr>
            <p:spPr bwMode="auto">
              <a:xfrm>
                <a:off x="2606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" name="Freeform 176"/>
              <p:cNvSpPr>
                <a:spLocks/>
              </p:cNvSpPr>
              <p:nvPr/>
            </p:nvSpPr>
            <p:spPr bwMode="auto">
              <a:xfrm>
                <a:off x="2606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" name="Freeform 177"/>
              <p:cNvSpPr>
                <a:spLocks/>
              </p:cNvSpPr>
              <p:nvPr/>
            </p:nvSpPr>
            <p:spPr bwMode="auto">
              <a:xfrm>
                <a:off x="2665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0" name="Freeform 178"/>
              <p:cNvSpPr>
                <a:spLocks/>
              </p:cNvSpPr>
              <p:nvPr/>
            </p:nvSpPr>
            <p:spPr bwMode="auto">
              <a:xfrm>
                <a:off x="2602" y="1982"/>
                <a:ext cx="67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7" y="8"/>
                  </a:cxn>
                  <a:cxn ang="0">
                    <a:pos x="67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67" h="8">
                    <a:moveTo>
                      <a:pt x="0" y="4"/>
                    </a:moveTo>
                    <a:lnTo>
                      <a:pt x="4" y="8"/>
                    </a:lnTo>
                    <a:lnTo>
                      <a:pt x="67" y="8"/>
                    </a:lnTo>
                    <a:lnTo>
                      <a:pt x="67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1" name="Freeform 179"/>
              <p:cNvSpPr>
                <a:spLocks/>
              </p:cNvSpPr>
              <p:nvPr/>
            </p:nvSpPr>
            <p:spPr bwMode="auto">
              <a:xfrm>
                <a:off x="2602" y="1920"/>
                <a:ext cx="8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8" y="6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" h="66">
                    <a:moveTo>
                      <a:pt x="4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8" y="66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2" name="Rectangle 180"/>
              <p:cNvSpPr>
                <a:spLocks noChangeArrowheads="1"/>
              </p:cNvSpPr>
              <p:nvPr/>
            </p:nvSpPr>
            <p:spPr bwMode="auto">
              <a:xfrm>
                <a:off x="2687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3" name="Freeform 181"/>
              <p:cNvSpPr>
                <a:spLocks/>
              </p:cNvSpPr>
              <p:nvPr/>
            </p:nvSpPr>
            <p:spPr bwMode="auto">
              <a:xfrm>
                <a:off x="2687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4" name="Freeform 182"/>
              <p:cNvSpPr>
                <a:spLocks/>
              </p:cNvSpPr>
              <p:nvPr/>
            </p:nvSpPr>
            <p:spPr bwMode="auto">
              <a:xfrm>
                <a:off x="2746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5" name="Freeform 183"/>
              <p:cNvSpPr>
                <a:spLocks/>
              </p:cNvSpPr>
              <p:nvPr/>
            </p:nvSpPr>
            <p:spPr bwMode="auto">
              <a:xfrm>
                <a:off x="2685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2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2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6" name="Freeform 184"/>
              <p:cNvSpPr>
                <a:spLocks/>
              </p:cNvSpPr>
              <p:nvPr/>
            </p:nvSpPr>
            <p:spPr bwMode="auto">
              <a:xfrm>
                <a:off x="2685" y="1920"/>
                <a:ext cx="5" cy="6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66">
                    <a:moveTo>
                      <a:pt x="2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7" name="Rectangle 185"/>
              <p:cNvSpPr>
                <a:spLocks noChangeArrowheads="1"/>
              </p:cNvSpPr>
              <p:nvPr/>
            </p:nvSpPr>
            <p:spPr bwMode="auto">
              <a:xfrm>
                <a:off x="2767" y="1922"/>
                <a:ext cx="64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" name="Freeform 186"/>
              <p:cNvSpPr>
                <a:spLocks/>
              </p:cNvSpPr>
              <p:nvPr/>
            </p:nvSpPr>
            <p:spPr bwMode="auto">
              <a:xfrm>
                <a:off x="2767" y="1920"/>
                <a:ext cx="68" cy="6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4" y="6"/>
                  </a:cxn>
                  <a:cxn ang="0">
                    <a:pos x="60" y="2"/>
                  </a:cxn>
                  <a:cxn ang="0">
                    <a:pos x="68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8" y="2"/>
                  </a:cxn>
                </a:cxnLst>
                <a:rect l="0" t="0" r="r" b="b"/>
                <a:pathLst>
                  <a:path w="68" h="6">
                    <a:moveTo>
                      <a:pt x="68" y="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4" y="6"/>
                    </a:lnTo>
                    <a:lnTo>
                      <a:pt x="60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" name="Freeform 187"/>
              <p:cNvSpPr>
                <a:spLocks/>
              </p:cNvSpPr>
              <p:nvPr/>
            </p:nvSpPr>
            <p:spPr bwMode="auto">
              <a:xfrm>
                <a:off x="2827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0" name="Freeform 188"/>
              <p:cNvSpPr>
                <a:spLocks/>
              </p:cNvSpPr>
              <p:nvPr/>
            </p:nvSpPr>
            <p:spPr bwMode="auto">
              <a:xfrm>
                <a:off x="2766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1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1" name="Freeform 189"/>
              <p:cNvSpPr>
                <a:spLocks/>
              </p:cNvSpPr>
              <p:nvPr/>
            </p:nvSpPr>
            <p:spPr bwMode="auto">
              <a:xfrm>
                <a:off x="2766" y="1920"/>
                <a:ext cx="5" cy="6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6">
                    <a:moveTo>
                      <a:pt x="1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6" name="Text Box 190"/>
            <p:cNvSpPr txBox="1">
              <a:spLocks noChangeArrowheads="1"/>
            </p:cNvSpPr>
            <p:nvPr/>
          </p:nvSpPr>
          <p:spPr bwMode="auto">
            <a:xfrm>
              <a:off x="1173398" y="4151170"/>
              <a:ext cx="659534" cy="3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r>
                <a:rPr lang="en-US" sz="900" b="1" dirty="0">
                  <a:latin typeface="Calibri" pitchFamily="34" charset="0"/>
                  <a:cs typeface="Arial" charset="0"/>
                </a:rPr>
                <a:t>IP DSLAM </a:t>
              </a:r>
            </a:p>
          </p:txBody>
        </p:sp>
        <p:sp>
          <p:nvSpPr>
            <p:cNvPr id="404" name="Text Box 333"/>
            <p:cNvSpPr txBox="1">
              <a:spLocks noChangeArrowheads="1"/>
            </p:cNvSpPr>
            <p:nvPr/>
          </p:nvSpPr>
          <p:spPr bwMode="auto">
            <a:xfrm>
              <a:off x="1308866" y="4930510"/>
              <a:ext cx="916853" cy="25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0585" tIns="55292" rIns="110585" bIns="55292">
              <a:spAutoFit/>
            </a:bodyPr>
            <a:lstStyle/>
            <a:p>
              <a:r>
                <a:rPr lang="en-US" sz="900" b="1" dirty="0" smtClean="0">
                  <a:latin typeface="Calibri" pitchFamily="34" charset="0"/>
                  <a:cs typeface="Arial" charset="0"/>
                </a:rPr>
                <a:t>Ethernet</a:t>
              </a:r>
              <a:endParaRPr lang="en-US" sz="900" b="1" dirty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83" name="Picture 11" descr="C:\Documents and Settings\Ilan_s\Local Settings\Temporary Internet Files\Content.IE5\N8BJ8SES\MC900320142[1].wmf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819831" y="4582886"/>
              <a:ext cx="494820" cy="522266"/>
            </a:xfrm>
            <a:prstGeom prst="rect">
              <a:avLst/>
            </a:prstGeom>
            <a:noFill/>
          </p:spPr>
        </p:pic>
        <p:sp>
          <p:nvSpPr>
            <p:cNvPr id="484" name="Freeform 54"/>
            <p:cNvSpPr>
              <a:spLocks/>
            </p:cNvSpPr>
            <p:nvPr/>
          </p:nvSpPr>
          <p:spPr bwMode="auto">
            <a:xfrm>
              <a:off x="1886542" y="4791354"/>
              <a:ext cx="198685" cy="1980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1904043" y="4943174"/>
              <a:ext cx="169628" cy="121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1904043" y="4842665"/>
              <a:ext cx="169628" cy="121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9" name="Picture 488" descr="iphon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8058" y="4045177"/>
              <a:ext cx="359020" cy="592137"/>
            </a:xfrm>
            <a:prstGeom prst="rect">
              <a:avLst/>
            </a:prstGeom>
          </p:spPr>
        </p:pic>
        <p:pic>
          <p:nvPicPr>
            <p:cNvPr id="363" name="Picture 362" descr="DIGITAL-NUM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7812" y="4868958"/>
              <a:ext cx="180968" cy="61345"/>
            </a:xfrm>
            <a:prstGeom prst="rect">
              <a:avLst/>
            </a:prstGeom>
          </p:spPr>
        </p:pic>
      </p:grpSp>
      <p:grpSp>
        <p:nvGrpSpPr>
          <p:cNvPr id="368" name="Group 367"/>
          <p:cNvGrpSpPr/>
          <p:nvPr/>
        </p:nvGrpSpPr>
        <p:grpSpPr>
          <a:xfrm>
            <a:off x="2993571" y="1240967"/>
            <a:ext cx="3145972" cy="620490"/>
            <a:chOff x="2993571" y="1240967"/>
            <a:chExt cx="3145972" cy="620490"/>
          </a:xfrm>
        </p:grpSpPr>
        <p:sp>
          <p:nvSpPr>
            <p:cNvPr id="366" name="Rounded Rectangle 365"/>
            <p:cNvSpPr/>
            <p:nvPr/>
          </p:nvSpPr>
          <p:spPr bwMode="auto">
            <a:xfrm>
              <a:off x="2993571" y="1240967"/>
              <a:ext cx="3145972" cy="620490"/>
            </a:xfrm>
            <a:prstGeom prst="round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2" name="Text Box 1027"/>
            <p:cNvSpPr txBox="1">
              <a:spLocks noChangeArrowheads="1"/>
            </p:cNvSpPr>
            <p:nvPr/>
          </p:nvSpPr>
          <p:spPr bwMode="auto">
            <a:xfrm>
              <a:off x="3156859" y="1280319"/>
              <a:ext cx="2819400" cy="52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algn="ctr" defTabSz="914886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Access That Lasts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70" grpId="0"/>
      <p:bldP spid="71" grpId="0"/>
      <p:bldP spid="4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23"/>
          <p:cNvSpPr>
            <a:spLocks noChangeArrowheads="1"/>
          </p:cNvSpPr>
          <p:nvPr/>
        </p:nvSpPr>
        <p:spPr bwMode="auto">
          <a:xfrm>
            <a:off x="379708" y="1206536"/>
            <a:ext cx="8392153" cy="3152811"/>
          </a:xfrm>
          <a:prstGeom prst="roundRect">
            <a:avLst>
              <a:gd name="adj" fmla="val 608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733299" y="2218690"/>
            <a:ext cx="3012990" cy="914400"/>
            <a:chOff x="117075" y="3303206"/>
            <a:chExt cx="3012990" cy="914400"/>
          </a:xfrm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1066803" y="3365863"/>
              <a:ext cx="20632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Business Services</a:t>
              </a:r>
              <a:endParaRPr lang="en-US" altLang="he-IL" sz="2000" b="1" dirty="0" smtClean="0">
                <a:solidFill>
                  <a:srgbClr val="C00000"/>
                </a:solidFill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SignaNormal-Bold" pitchFamily="2" charset="0"/>
                </a:rPr>
                <a:t>E-Line, E-LAN,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SignaNormal-Bold" pitchFamily="2" charset="0"/>
                </a:rPr>
                <a:t> E-Tree over any Access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SignaNormal-Bold" pitchFamily="2" charset="0"/>
                </a:rPr>
                <a:t>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85" name="Picture 84" descr="buildings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075" y="3303206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Group 79"/>
          <p:cNvGrpSpPr/>
          <p:nvPr/>
        </p:nvGrpSpPr>
        <p:grpSpPr>
          <a:xfrm>
            <a:off x="733299" y="2263290"/>
            <a:ext cx="3288553" cy="914400"/>
            <a:chOff x="6204443" y="3331781"/>
            <a:chExt cx="3288553" cy="914400"/>
          </a:xfrm>
        </p:grpSpPr>
        <p:sp>
          <p:nvSpPr>
            <p:cNvPr id="81" name="Text Box 50">
              <a:hlinkClick r:id="" action="ppaction://noaction" highlightClick="1"/>
            </p:cNvPr>
            <p:cNvSpPr txBox="1">
              <a:spLocks noChangeArrowheads="1"/>
            </p:cNvSpPr>
            <p:nvPr/>
          </p:nvSpPr>
          <p:spPr bwMode="auto">
            <a:xfrm>
              <a:off x="7148844" y="3387422"/>
              <a:ext cx="2344152" cy="787878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 eaLnBrk="0" hangingPunct="0">
                <a:buClr>
                  <a:srgbClr val="F46300"/>
                </a:buClr>
                <a:buSzPct val="70000"/>
              </a:pPr>
              <a:r>
                <a:rPr lang="en-US" sz="2000" b="1" dirty="0" smtClean="0">
                  <a:solidFill>
                    <a:srgbClr val="C00000"/>
                  </a:solidFill>
                </a:rPr>
                <a:t>Legacy Migration </a:t>
              </a:r>
            </a:p>
            <a:p>
              <a:pPr defTabSz="914886" eaLnBrk="0" hangingPunct="0">
                <a:lnSpc>
                  <a:spcPct val="90000"/>
                </a:lnSpc>
                <a:buClr>
                  <a:srgbClr val="F46300"/>
                </a:buClr>
                <a:buSzPct val="70000"/>
              </a:pPr>
              <a:r>
                <a:rPr lang="en-US" altLang="he-IL" sz="14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Legacy </a:t>
              </a:r>
              <a:r>
                <a:rPr lang="en-US" altLang="he-IL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Traffic over Packet Networks </a:t>
              </a:r>
              <a:r>
                <a:rPr lang="en-US" altLang="he-IL" sz="14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– Ethernet/IP/MPLS</a:t>
              </a:r>
              <a:endParaRPr lang="en-US" altLang="he-IL" sz="14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2" name="Picture 81" descr="icons-12red.pn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4443" y="3331781"/>
              <a:ext cx="914400" cy="914400"/>
            </a:xfrm>
            <a:prstGeom prst="actionButtonBlank">
              <a:avLst/>
            </a:prstGeom>
          </p:spPr>
        </p:pic>
      </p:grpSp>
      <p:grpSp>
        <p:nvGrpSpPr>
          <p:cNvPr id="3" name="Group 69"/>
          <p:cNvGrpSpPr/>
          <p:nvPr/>
        </p:nvGrpSpPr>
        <p:grpSpPr>
          <a:xfrm>
            <a:off x="733299" y="2312095"/>
            <a:ext cx="3127129" cy="914400"/>
            <a:chOff x="3168168" y="3331781"/>
            <a:chExt cx="3127129" cy="914400"/>
          </a:xfrm>
        </p:grpSpPr>
        <p:sp>
          <p:nvSpPr>
            <p:cNvPr id="78" name="Text Box 58">
              <a:hlinkClick r:id="" action="ppaction://noaction" highlightClick="1"/>
            </p:cNvPr>
            <p:cNvSpPr txBox="1">
              <a:spLocks noChangeArrowheads="1"/>
            </p:cNvSpPr>
            <p:nvPr/>
          </p:nvSpPr>
          <p:spPr bwMode="auto">
            <a:xfrm>
              <a:off x="4108550" y="3387422"/>
              <a:ext cx="2186747" cy="787878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/>
              <a:r>
                <a:rPr lang="en-US" sz="2000" b="1" dirty="0" smtClean="0">
                  <a:solidFill>
                    <a:srgbClr val="C00000"/>
                  </a:solidFill>
                </a:rPr>
                <a:t>Mobile Backhaul</a:t>
              </a:r>
              <a:r>
                <a:rPr lang="en-US" altLang="he-IL" sz="2000" b="1" dirty="0" smtClean="0">
                  <a:solidFill>
                    <a:srgbClr val="C00000"/>
                  </a:solidFill>
                  <a:cs typeface="Arial" charset="0"/>
                </a:rPr>
                <a:t> </a:t>
              </a:r>
            </a:p>
            <a:p>
              <a:pPr defTabSz="914886">
                <a:lnSpc>
                  <a:spcPct val="90000"/>
                </a:lnSpc>
              </a:pPr>
              <a:r>
                <a:rPr lang="en-US" altLang="he-IL" sz="14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Backhaul </a:t>
              </a:r>
              <a:r>
                <a:rPr lang="en-US" altLang="he-IL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Solutions </a:t>
              </a:r>
              <a:r>
                <a:rPr lang="en-US" altLang="he-IL" sz="14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over Any </a:t>
              </a:r>
              <a:r>
                <a:rPr lang="en-US" altLang="he-IL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Infrastructure</a:t>
              </a:r>
              <a:endPara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endParaRPr>
            </a:p>
          </p:txBody>
        </p:sp>
        <p:pic>
          <p:nvPicPr>
            <p:cNvPr id="79" name="Picture 78" descr="icons-9red.pn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8168" y="3331781"/>
              <a:ext cx="914400" cy="914400"/>
            </a:xfrm>
            <a:prstGeom prst="actionButtonBlank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25906" y="2126518"/>
            <a:ext cx="4554438" cy="1318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9"/>
          <p:cNvGrpSpPr/>
          <p:nvPr/>
        </p:nvGrpSpPr>
        <p:grpSpPr>
          <a:xfrm>
            <a:off x="520458" y="2210147"/>
            <a:ext cx="4425741" cy="1167533"/>
            <a:chOff x="742940" y="1651000"/>
            <a:chExt cx="4425741" cy="1167533"/>
          </a:xfrm>
        </p:grpSpPr>
        <p:pic>
          <p:nvPicPr>
            <p:cNvPr id="29" name="Picture 28" descr="icons-8red.pn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40" y="1651000"/>
              <a:ext cx="1167533" cy="1167533"/>
            </a:xfrm>
            <a:prstGeom prst="actionButtonBlank">
              <a:avLst/>
            </a:prstGeom>
          </p:spPr>
        </p:pic>
        <p:sp>
          <p:nvSpPr>
            <p:cNvPr id="24" name="Text Box 51">
              <a:hlinkClick r:id="" action="ppaction://noaction" highlightClick="1"/>
            </p:cNvPr>
            <p:cNvSpPr txBox="1">
              <a:spLocks noChangeArrowheads="1"/>
            </p:cNvSpPr>
            <p:nvPr/>
          </p:nvSpPr>
          <p:spPr bwMode="auto">
            <a:xfrm>
              <a:off x="1952957" y="1844729"/>
              <a:ext cx="3215724" cy="830453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>
                <a:lnSpc>
                  <a:spcPts val="2000"/>
                </a:lnSpc>
              </a:pPr>
              <a:r>
                <a:rPr lang="en-US" sz="2400" b="1" dirty="0" smtClean="0">
                  <a:solidFill>
                    <a:srgbClr val="C00000"/>
                  </a:solidFill>
                </a:rPr>
                <a:t>Carrier Ethernet Access</a:t>
              </a:r>
              <a:r>
                <a:rPr lang="en-US" altLang="he-IL" sz="2400" b="1" dirty="0" smtClean="0">
                  <a:solidFill>
                    <a:srgbClr val="C00000"/>
                  </a:solidFill>
                  <a:cs typeface="Arial" charset="0"/>
                </a:rPr>
                <a:t>  </a:t>
              </a:r>
            </a:p>
            <a:p>
              <a:pPr defTabSz="914886">
                <a:lnSpc>
                  <a:spcPct val="90000"/>
                </a:lnSpc>
                <a:spcBef>
                  <a:spcPts val="300"/>
                </a:spcBef>
              </a:pPr>
              <a:r>
                <a:rPr lang="en-US" altLang="he-IL" sz="16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Ethernet </a:t>
              </a:r>
              <a:r>
                <a:rPr lang="en-US" altLang="he-IL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Access over Fiber, DSL </a:t>
              </a:r>
              <a:r>
                <a:rPr lang="en-US" altLang="he-IL" sz="16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and  Legacy </a:t>
              </a:r>
              <a:r>
                <a:rPr lang="en-US" altLang="he-IL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Networks</a:t>
              </a:r>
              <a:endPara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95" name="AutoShape 23"/>
          <p:cNvSpPr>
            <a:spLocks noChangeArrowheads="1"/>
          </p:cNvSpPr>
          <p:nvPr/>
        </p:nvSpPr>
        <p:spPr bwMode="auto">
          <a:xfrm>
            <a:off x="379708" y="4476306"/>
            <a:ext cx="8392153" cy="2169041"/>
          </a:xfrm>
          <a:prstGeom prst="roundRect">
            <a:avLst>
              <a:gd name="adj" fmla="val 7872"/>
            </a:avLst>
          </a:pr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lin ang="5400000" scaled="1"/>
          </a:gradFill>
          <a:ln w="9525" algn="ctr">
            <a:solidFill>
              <a:srgbClr val="FFCE2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5"/>
          <p:cNvGrpSpPr/>
          <p:nvPr/>
        </p:nvGrpSpPr>
        <p:grpSpPr>
          <a:xfrm>
            <a:off x="733299" y="5180974"/>
            <a:ext cx="3541448" cy="914400"/>
            <a:chOff x="827911" y="3031276"/>
            <a:chExt cx="3541448" cy="914400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1790281" y="3093933"/>
              <a:ext cx="257907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Carrier First Mile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Access  and Connectivity for Carrier Network </a:t>
              </a:r>
              <a:endParaRPr lang="en-US" altLang="he-IL" sz="1400" b="1" dirty="0" smtClean="0">
                <a:solidFill>
                  <a:srgbClr val="C00000"/>
                </a:solidFill>
                <a:cs typeface="Arial" charset="0"/>
              </a:endParaRPr>
            </a:p>
          </p:txBody>
        </p:sp>
        <p:pic>
          <p:nvPicPr>
            <p:cNvPr id="88" name="Picture 87" descr="globe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911" y="3031276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88"/>
          <p:cNvGrpSpPr/>
          <p:nvPr/>
        </p:nvGrpSpPr>
        <p:grpSpPr>
          <a:xfrm>
            <a:off x="733299" y="5224626"/>
            <a:ext cx="3708708" cy="981777"/>
            <a:chOff x="4834067" y="3024052"/>
            <a:chExt cx="3708708" cy="981777"/>
          </a:xfrm>
        </p:grpSpPr>
        <p:sp>
          <p:nvSpPr>
            <p:cNvPr id="90" name="Text Box 58">
              <a:hlinkClick r:id="" action="ppaction://noaction" highlightClick="1"/>
            </p:cNvPr>
            <p:cNvSpPr txBox="1">
              <a:spLocks noChangeArrowheads="1"/>
            </p:cNvSpPr>
            <p:nvPr/>
          </p:nvSpPr>
          <p:spPr bwMode="auto">
            <a:xfrm>
              <a:off x="5816766" y="3024052"/>
              <a:ext cx="2726009" cy="981777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/>
              <a:r>
                <a:rPr lang="en-US" sz="2000" b="1" dirty="0" smtClean="0">
                  <a:solidFill>
                    <a:srgbClr val="C00000"/>
                  </a:solidFill>
                </a:rPr>
                <a:t>Utility &amp; Transportation </a:t>
              </a:r>
              <a:endParaRPr lang="en-US" altLang="he-IL" sz="2000" b="1" dirty="0" smtClean="0">
                <a:solidFill>
                  <a:srgbClr val="C00000"/>
                </a:solidFill>
                <a:cs typeface="Arial" charset="0"/>
              </a:endParaRPr>
            </a:p>
            <a:p>
              <a:pPr defTabSz="914886">
                <a:lnSpc>
                  <a:spcPct val="90000"/>
                </a:lnSpc>
              </a:pPr>
              <a:r>
                <a:rPr lang="en-US" altLang="he-I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Legacy and Packet Based  Communications for private Networks</a:t>
              </a:r>
            </a:p>
          </p:txBody>
        </p:sp>
        <p:pic>
          <p:nvPicPr>
            <p:cNvPr id="91" name="Picture 90" descr="train.wm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4067" y="3031276"/>
              <a:ext cx="914400" cy="914400"/>
            </a:xfrm>
            <a:prstGeom prst="rect">
              <a:avLst/>
            </a:prstGeom>
          </p:spPr>
        </p:pic>
      </p:grpSp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Solutions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25906" y="4962129"/>
            <a:ext cx="4001545" cy="1487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0"/>
          <p:cNvGrpSpPr/>
          <p:nvPr/>
        </p:nvGrpSpPr>
        <p:grpSpPr>
          <a:xfrm>
            <a:off x="525231" y="5114858"/>
            <a:ext cx="4040620" cy="1167533"/>
            <a:chOff x="747713" y="3232716"/>
            <a:chExt cx="4040620" cy="1167533"/>
          </a:xfrm>
        </p:grpSpPr>
        <p:sp>
          <p:nvSpPr>
            <p:cNvPr id="22" name="Text Box 47">
              <a:hlinkClick r:id="" action="ppaction://noaction" highlightClick="1"/>
            </p:cNvPr>
            <p:cNvSpPr txBox="1">
              <a:spLocks noChangeArrowheads="1"/>
            </p:cNvSpPr>
            <p:nvPr/>
          </p:nvSpPr>
          <p:spPr bwMode="auto">
            <a:xfrm>
              <a:off x="1934923" y="3387516"/>
              <a:ext cx="2853410" cy="867900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>
                <a:lnSpc>
                  <a:spcPct val="90000"/>
                </a:lnSpc>
                <a:spcBef>
                  <a:spcPts val="300"/>
                </a:spcBef>
              </a:pPr>
              <a:r>
                <a:rPr lang="en-US" sz="2400" b="1" dirty="0" smtClean="0">
                  <a:solidFill>
                    <a:srgbClr val="C00000"/>
                  </a:solidFill>
                </a:rPr>
                <a:t>AXCESS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/>
              </a:r>
              <a:br>
                <a:rPr lang="en-US" sz="2400" b="1" dirty="0" smtClean="0">
                  <a:solidFill>
                    <a:srgbClr val="C00000"/>
                  </a:solidFill>
                </a:rPr>
              </a:br>
              <a:r>
                <a:rPr lang="en-US" altLang="he-IL" sz="1600" b="1" dirty="0" smtClean="0">
                  <a:cs typeface="Arial" charset="0"/>
                </a:rPr>
                <a:t>Multiservice Access and First Mile Solutions</a:t>
              </a:r>
            </a:p>
          </p:txBody>
        </p:sp>
        <p:pic>
          <p:nvPicPr>
            <p:cNvPr id="27" name="Picture 26" descr="icons-11red.png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3" y="3232716"/>
              <a:ext cx="1167533" cy="1167533"/>
            </a:xfrm>
            <a:prstGeom prst="actionButtonBlank">
              <a:avLst/>
            </a:prstGeom>
          </p:spPr>
        </p:pic>
      </p:grpSp>
    </p:spTree>
  </p:cSld>
  <p:clrMapOvr>
    <a:masterClrMapping/>
  </p:clrMapOvr>
  <p:transition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C 0.0342 -0.03496 0.06909 -0.06945 0.14826 -0.09167 C 0.22725 -0.11343 0.41961 -0.1257 0.47413 -0.1319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6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4757 0.0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7.40741E-7 C 0.02066 0.05625 0.05416 0.11343 0.13559 0.14051 C 0.21632 0.16829 0.34548 0.16551 0.47534 0.16319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116 C 0.04028 -0.02801 0.07987 -0.05671 0.15938 -0.07129 C 0.23907 -0.08565 0.35834 -0.08565 0.47796 -0.08565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4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0116 C 0.04548 0.02338 0.08645 0.04884 0.16545 0.05972 C 0.24427 0.0706 0.42552 0.0625 0.4776 0.06296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9" grpId="0" animBg="1"/>
      <p:bldP spid="95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79708" y="4476306"/>
            <a:ext cx="8392153" cy="2169041"/>
          </a:xfrm>
          <a:prstGeom prst="roundRect">
            <a:avLst>
              <a:gd name="adj" fmla="val 7872"/>
            </a:avLst>
          </a:pr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lin ang="5400000" scaled="1"/>
          </a:gradFill>
          <a:ln w="9525" algn="ctr">
            <a:solidFill>
              <a:srgbClr val="FFCE2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AutoShape 23"/>
          <p:cNvSpPr>
            <a:spLocks noChangeArrowheads="1"/>
          </p:cNvSpPr>
          <p:nvPr/>
        </p:nvSpPr>
        <p:spPr bwMode="auto">
          <a:xfrm>
            <a:off x="379708" y="1206536"/>
            <a:ext cx="8392153" cy="3152811"/>
          </a:xfrm>
          <a:prstGeom prst="roundRect">
            <a:avLst>
              <a:gd name="adj" fmla="val 608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36229" y="4654697"/>
            <a:ext cx="2579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Carrier First Mile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 and Connectivity for Carrier Networks </a:t>
            </a:r>
            <a:endParaRPr lang="en-US" altLang="he-IL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8" name="Picture 87" descr="globe.wm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6070" y="4592040"/>
            <a:ext cx="914400" cy="914400"/>
          </a:xfrm>
          <a:prstGeom prst="rect">
            <a:avLst/>
          </a:prstGeom>
        </p:spPr>
      </p:pic>
      <p:sp>
        <p:nvSpPr>
          <p:cNvPr id="90" name="Text Box 58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6036229" y="5626033"/>
            <a:ext cx="2735811" cy="98177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defTabSz="914886"/>
            <a:r>
              <a:rPr lang="en-US" sz="2000" b="1" dirty="0" smtClean="0">
                <a:solidFill>
                  <a:srgbClr val="C00000"/>
                </a:solidFill>
              </a:rPr>
              <a:t>Utility &amp; Transportation </a:t>
            </a:r>
            <a:endParaRPr lang="en-US" altLang="he-IL" sz="2000" b="1" dirty="0" smtClean="0">
              <a:solidFill>
                <a:srgbClr val="C00000"/>
              </a:solidFill>
              <a:cs typeface="Arial" charset="0"/>
            </a:endParaRPr>
          </a:p>
          <a:p>
            <a:pPr defTabSz="914886">
              <a:lnSpc>
                <a:spcPct val="90000"/>
              </a:lnSpc>
            </a:pPr>
            <a:r>
              <a:rPr lang="en-US" alt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Legacy and Packet Based  Communications for Private Networks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91" name="Picture 90" descr="train.wm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6070" y="5658052"/>
            <a:ext cx="914400" cy="914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65074" y="1304291"/>
            <a:ext cx="3018919" cy="914400"/>
            <a:chOff x="5065074" y="1304291"/>
            <a:chExt cx="3018919" cy="914400"/>
          </a:xfrm>
        </p:grpSpPr>
        <p:sp>
          <p:nvSpPr>
            <p:cNvPr id="84" name="Rectangle 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20731" y="1374697"/>
              <a:ext cx="20632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Business Services</a:t>
              </a:r>
              <a:endParaRPr lang="en-US" altLang="he-IL" sz="2000" b="1" dirty="0" smtClean="0">
                <a:solidFill>
                  <a:srgbClr val="C00000"/>
                </a:solidFill>
                <a:cs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SignaNormal-Bold" pitchFamily="2" charset="0"/>
                </a:rPr>
                <a:t>E-Line, E-LAN,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SignaNormal-Bold" pitchFamily="2" charset="0"/>
                </a:rPr>
                <a:t> E-Tree over any Access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SignaNormal-Bold" pitchFamily="2" charset="0"/>
                </a:rPr>
                <a:t>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85" name="Picture 84" descr="buildings.wmf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5074" y="1304291"/>
              <a:ext cx="914400" cy="914400"/>
            </a:xfrm>
            <a:prstGeom prst="rect">
              <a:avLst/>
            </a:prstGeom>
          </p:spPr>
        </p:pic>
      </p:grpSp>
      <p:sp>
        <p:nvSpPr>
          <p:cNvPr id="78" name="Text Box 58">
            <a:hlinkClick r:id="rId7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6020731" y="2390983"/>
            <a:ext cx="2186747" cy="78787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defTabSz="914886"/>
            <a:r>
              <a:rPr lang="en-US" sz="2000" b="1" dirty="0" smtClean="0">
                <a:solidFill>
                  <a:srgbClr val="C00000"/>
                </a:solidFill>
              </a:rPr>
              <a:t>Mobile Backhaul</a:t>
            </a:r>
            <a:r>
              <a:rPr lang="en-US" altLang="he-IL" sz="2000" b="1" dirty="0" smtClean="0">
                <a:solidFill>
                  <a:srgbClr val="C00000"/>
                </a:solidFill>
                <a:cs typeface="Arial" charset="0"/>
              </a:rPr>
              <a:t> </a:t>
            </a:r>
          </a:p>
          <a:p>
            <a:pPr defTabSz="914886">
              <a:lnSpc>
                <a:spcPct val="90000"/>
              </a:lnSpc>
            </a:pPr>
            <a:r>
              <a:rPr lang="en-US" altLang="he-IL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Backhaul </a:t>
            </a:r>
            <a:r>
              <a:rPr lang="en-US" altLang="he-I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</a:t>
            </a:r>
            <a:r>
              <a:rPr lang="en-US" altLang="he-IL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olutions over any </a:t>
            </a:r>
            <a:r>
              <a:rPr lang="en-US" altLang="he-IL" sz="14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Infrastructure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79" name="Picture 78" descr="icons-9red.png">
            <a:hlinkClick r:id="rId7" action="ppaction://hlinksldjump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0572" y="2327593"/>
            <a:ext cx="914400" cy="914400"/>
          </a:xfrm>
          <a:prstGeom prst="actionButtonBlank">
            <a:avLst/>
          </a:prstGeom>
        </p:spPr>
      </p:pic>
      <p:grpSp>
        <p:nvGrpSpPr>
          <p:cNvPr id="6" name="Group 20"/>
          <p:cNvGrpSpPr/>
          <p:nvPr/>
        </p:nvGrpSpPr>
        <p:grpSpPr>
          <a:xfrm>
            <a:off x="525231" y="5114858"/>
            <a:ext cx="4040620" cy="1167533"/>
            <a:chOff x="747713" y="3232716"/>
            <a:chExt cx="4040620" cy="1167533"/>
          </a:xfrm>
        </p:grpSpPr>
        <p:sp>
          <p:nvSpPr>
            <p:cNvPr id="22" name="Text Box 47">
              <a:hlinkClick r:id="rId2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1934923" y="3387516"/>
              <a:ext cx="2853410" cy="867900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>
                <a:lnSpc>
                  <a:spcPct val="90000"/>
                </a:lnSpc>
                <a:spcBef>
                  <a:spcPts val="300"/>
                </a:spcBef>
              </a:pPr>
              <a:r>
                <a:rPr lang="en-US" sz="2400" b="1" dirty="0" smtClean="0">
                  <a:solidFill>
                    <a:srgbClr val="C00000"/>
                  </a:solidFill>
                </a:rPr>
                <a:t>AXCESS</a:t>
              </a:r>
              <a:r>
                <a:rPr lang="en-US" sz="2400" b="1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/>
              </a:r>
              <a:br>
                <a:rPr lang="en-US" sz="2400" b="1" dirty="0" smtClean="0">
                  <a:solidFill>
                    <a:srgbClr val="C00000"/>
                  </a:solidFill>
                </a:rPr>
              </a:br>
              <a:r>
                <a:rPr lang="en-US" altLang="he-IL" sz="1600" b="1" dirty="0" smtClean="0">
                  <a:cs typeface="Arial" charset="0"/>
                </a:rPr>
                <a:t>Multiservice Access and First Mile Solutions</a:t>
              </a:r>
              <a:endParaRPr lang="en-US" altLang="he-I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endParaRPr>
            </a:p>
          </p:txBody>
        </p:sp>
        <p:pic>
          <p:nvPicPr>
            <p:cNvPr id="27" name="Picture 26" descr="icons-11red.png">
              <a:hlinkClick r:id="rId2" action="ppaction://hlinksldjump" highlightClick="1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3" y="3232716"/>
              <a:ext cx="1167533" cy="1167533"/>
            </a:xfrm>
            <a:prstGeom prst="actionButtonBlank">
              <a:avLst/>
            </a:prstGeom>
          </p:spPr>
        </p:pic>
      </p:grpSp>
      <p:sp>
        <p:nvSpPr>
          <p:cNvPr id="81" name="Text Box 50">
            <a:hlinkClick r:id="rId10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6020731" y="3434809"/>
            <a:ext cx="2375107" cy="78787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defTabSz="914886" eaLnBrk="0" hangingPunct="0">
              <a:buClr>
                <a:srgbClr val="F46300"/>
              </a:buClr>
              <a:buSzPct val="70000"/>
            </a:pPr>
            <a:r>
              <a:rPr lang="en-US" sz="2000" b="1" dirty="0" smtClean="0">
                <a:solidFill>
                  <a:srgbClr val="C00000"/>
                </a:solidFill>
              </a:rPr>
              <a:t>Legacy Migration </a:t>
            </a:r>
          </a:p>
          <a:p>
            <a:pPr defTabSz="914886" eaLnBrk="0" hangingPunct="0">
              <a:lnSpc>
                <a:spcPct val="90000"/>
              </a:lnSpc>
              <a:buClr>
                <a:srgbClr val="F46300"/>
              </a:buClr>
              <a:buSzPct val="70000"/>
            </a:pPr>
            <a:r>
              <a:rPr lang="en-US" altLang="he-IL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Legacy </a:t>
            </a:r>
            <a:r>
              <a:rPr lang="en-US" altLang="he-IL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over Packet Networks </a:t>
            </a:r>
            <a:r>
              <a:rPr lang="en-US" altLang="he-IL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Ethernet/IP/MPLS</a:t>
            </a:r>
            <a:endParaRPr lang="en-US" altLang="he-IL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2" name="Picture 81" descr="icons-12red.png">
            <a:hlinkClick r:id="rId10" action="ppaction://hlinksldjump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2823" y="3379168"/>
            <a:ext cx="914400" cy="914400"/>
          </a:xfrm>
          <a:prstGeom prst="actionButtonBlank">
            <a:avLst/>
          </a:prstGeom>
        </p:spPr>
      </p:pic>
      <p:grpSp>
        <p:nvGrpSpPr>
          <p:cNvPr id="8" name="Group 19"/>
          <p:cNvGrpSpPr/>
          <p:nvPr/>
        </p:nvGrpSpPr>
        <p:grpSpPr>
          <a:xfrm>
            <a:off x="520458" y="2210147"/>
            <a:ext cx="4425741" cy="1167533"/>
            <a:chOff x="742940" y="1651000"/>
            <a:chExt cx="4425741" cy="1167533"/>
          </a:xfrm>
        </p:grpSpPr>
        <p:pic>
          <p:nvPicPr>
            <p:cNvPr id="29" name="Picture 28" descr="icons-8red.png">
              <a:hlinkClick r:id="rId5" action="ppaction://hlinksldjump" highlightClick="1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2940" y="1651000"/>
              <a:ext cx="1167533" cy="1167533"/>
            </a:xfrm>
            <a:prstGeom prst="actionButtonBlank">
              <a:avLst/>
            </a:prstGeom>
          </p:spPr>
        </p:pic>
        <p:sp>
          <p:nvSpPr>
            <p:cNvPr id="24" name="Text Box 51">
              <a:hlinkClick r:id="rId5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1952957" y="1844729"/>
              <a:ext cx="3215724" cy="830453"/>
            </a:xfrm>
            <a:prstGeom prst="actionButtonBlank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defTabSz="914886">
                <a:lnSpc>
                  <a:spcPts val="2000"/>
                </a:lnSpc>
              </a:pPr>
              <a:r>
                <a:rPr lang="en-US" sz="2400" b="1" dirty="0" smtClean="0">
                  <a:solidFill>
                    <a:srgbClr val="C00000"/>
                  </a:solidFill>
                </a:rPr>
                <a:t>Carrier Ethernet Access</a:t>
              </a:r>
              <a:r>
                <a:rPr lang="en-US" altLang="he-IL" sz="2400" b="1" dirty="0" smtClean="0">
                  <a:solidFill>
                    <a:srgbClr val="C00000"/>
                  </a:solidFill>
                  <a:cs typeface="Arial" charset="0"/>
                </a:rPr>
                <a:t>  </a:t>
              </a:r>
            </a:p>
            <a:p>
              <a:pPr defTabSz="914886">
                <a:lnSpc>
                  <a:spcPct val="90000"/>
                </a:lnSpc>
                <a:spcBef>
                  <a:spcPts val="300"/>
                </a:spcBef>
              </a:pPr>
              <a:r>
                <a:rPr lang="en-US" altLang="he-IL" sz="16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Ethernet </a:t>
              </a:r>
              <a:r>
                <a:rPr lang="en-US" altLang="he-IL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Access over Fiber, DSL </a:t>
              </a:r>
              <a:r>
                <a:rPr lang="en-US" altLang="he-IL" sz="1600" b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and  Legacy </a:t>
              </a:r>
              <a:r>
                <a:rPr lang="en-US" altLang="he-IL" sz="16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Networks</a:t>
              </a:r>
              <a:endPara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Solutions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Elbow Connector 148"/>
          <p:cNvCxnSpPr>
            <a:cxnSpLocks noChangeShapeType="1"/>
          </p:cNvCxnSpPr>
          <p:nvPr/>
        </p:nvCxnSpPr>
        <p:spPr bwMode="auto">
          <a:xfrm flipH="1">
            <a:off x="7033117" y="4078978"/>
            <a:ext cx="640080" cy="155448"/>
          </a:xfrm>
          <a:prstGeom prst="bentConnector3">
            <a:avLst>
              <a:gd name="adj1" fmla="val 5476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Elbow Connector 214"/>
          <p:cNvCxnSpPr/>
          <p:nvPr/>
        </p:nvCxnSpPr>
        <p:spPr>
          <a:xfrm>
            <a:off x="3484909" y="4042680"/>
            <a:ext cx="914400" cy="640080"/>
          </a:xfrm>
          <a:prstGeom prst="bentConnector3">
            <a:avLst>
              <a:gd name="adj1" fmla="val 35235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>
            <a:off x="1090201" y="2075412"/>
            <a:ext cx="548640" cy="182880"/>
          </a:xfrm>
          <a:prstGeom prst="bentConnector3">
            <a:avLst>
              <a:gd name="adj1" fmla="val 5833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/>
          <p:nvPr/>
        </p:nvCxnSpPr>
        <p:spPr>
          <a:xfrm flipV="1">
            <a:off x="1090201" y="2349732"/>
            <a:ext cx="548640" cy="182880"/>
          </a:xfrm>
          <a:prstGeom prst="bentConnector3">
            <a:avLst>
              <a:gd name="adj1" fmla="val 5740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 Box 461"/>
          <p:cNvSpPr txBox="1">
            <a:spLocks noChangeArrowheads="1"/>
          </p:cNvSpPr>
          <p:nvPr/>
        </p:nvSpPr>
        <p:spPr bwMode="auto">
          <a:xfrm>
            <a:off x="1037809" y="2356194"/>
            <a:ext cx="481970" cy="230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dirty="0" smtClean="0"/>
              <a:t>ETH</a:t>
            </a:r>
            <a:endParaRPr lang="nl-BE" sz="900" dirty="0"/>
          </a:p>
        </p:txBody>
      </p:sp>
      <p:cxnSp>
        <p:nvCxnSpPr>
          <p:cNvPr id="387" name="Elbow Connector 386"/>
          <p:cNvCxnSpPr/>
          <p:nvPr/>
        </p:nvCxnSpPr>
        <p:spPr>
          <a:xfrm flipV="1">
            <a:off x="1068027" y="3626610"/>
            <a:ext cx="548640" cy="300440"/>
          </a:xfrm>
          <a:prstGeom prst="bentConnector3">
            <a:avLst>
              <a:gd name="adj1" fmla="val 6759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1056640" y="3538220"/>
            <a:ext cx="56896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47"/>
          <p:cNvCxnSpPr>
            <a:cxnSpLocks noChangeShapeType="1"/>
          </p:cNvCxnSpPr>
          <p:nvPr/>
        </p:nvCxnSpPr>
        <p:spPr bwMode="auto">
          <a:xfrm flipH="1">
            <a:off x="7104396" y="2433752"/>
            <a:ext cx="527729" cy="182880"/>
          </a:xfrm>
          <a:prstGeom prst="bentConnector3">
            <a:avLst>
              <a:gd name="adj1" fmla="val 6949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Elbow Connector 148"/>
          <p:cNvCxnSpPr>
            <a:cxnSpLocks noChangeShapeType="1"/>
          </p:cNvCxnSpPr>
          <p:nvPr/>
        </p:nvCxnSpPr>
        <p:spPr bwMode="auto">
          <a:xfrm flipH="1" flipV="1">
            <a:off x="7033299" y="2659193"/>
            <a:ext cx="731520" cy="182880"/>
          </a:xfrm>
          <a:prstGeom prst="bentConnector3">
            <a:avLst>
              <a:gd name="adj1" fmla="val 67361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6934716" y="3505200"/>
            <a:ext cx="72390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Elbow Connector 148"/>
          <p:cNvCxnSpPr>
            <a:cxnSpLocks noChangeShapeType="1"/>
          </p:cNvCxnSpPr>
          <p:nvPr/>
        </p:nvCxnSpPr>
        <p:spPr bwMode="auto">
          <a:xfrm flipH="1">
            <a:off x="7033299" y="4898203"/>
            <a:ext cx="731520" cy="182880"/>
          </a:xfrm>
          <a:prstGeom prst="bentConnector3">
            <a:avLst>
              <a:gd name="adj1" fmla="val 67361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" name="Group 337"/>
          <p:cNvGrpSpPr/>
          <p:nvPr/>
        </p:nvGrpSpPr>
        <p:grpSpPr>
          <a:xfrm>
            <a:off x="4276312" y="4098631"/>
            <a:ext cx="1194848" cy="1194848"/>
            <a:chOff x="2411413" y="2439988"/>
            <a:chExt cx="427038" cy="427038"/>
          </a:xfrm>
        </p:grpSpPr>
        <p:sp>
          <p:nvSpPr>
            <p:cNvPr id="339" name="Oval 12"/>
            <p:cNvSpPr>
              <a:spLocks noChangeArrowheads="1"/>
            </p:cNvSpPr>
            <p:nvPr/>
          </p:nvSpPr>
          <p:spPr bwMode="auto">
            <a:xfrm>
              <a:off x="2411413" y="2439988"/>
              <a:ext cx="427038" cy="427038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3"/>
            <p:cNvSpPr>
              <a:spLocks noEditPoints="1"/>
            </p:cNvSpPr>
            <p:nvPr/>
          </p:nvSpPr>
          <p:spPr bwMode="auto">
            <a:xfrm>
              <a:off x="2464595" y="2493170"/>
              <a:ext cx="320675" cy="320675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21" y="5"/>
                </a:cxn>
                <a:cxn ang="0">
                  <a:pos x="5" y="21"/>
                </a:cxn>
                <a:cxn ang="0">
                  <a:pos x="21" y="37"/>
                </a:cxn>
                <a:cxn ang="0">
                  <a:pos x="37" y="21"/>
                </a:cxn>
                <a:cxn ang="0">
                  <a:pos x="21" y="5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moveTo>
                    <a:pt x="21" y="5"/>
                  </a:moveTo>
                  <a:cubicBezTo>
                    <a:pt x="12" y="5"/>
                    <a:pt x="5" y="12"/>
                    <a:pt x="5" y="21"/>
                  </a:cubicBezTo>
                  <a:cubicBezTo>
                    <a:pt x="5" y="30"/>
                    <a:pt x="12" y="37"/>
                    <a:pt x="21" y="37"/>
                  </a:cubicBezTo>
                  <a:cubicBezTo>
                    <a:pt x="30" y="37"/>
                    <a:pt x="37" y="30"/>
                    <a:pt x="37" y="21"/>
                  </a:cubicBezTo>
                  <a:cubicBezTo>
                    <a:pt x="37" y="12"/>
                    <a:pt x="30" y="5"/>
                    <a:pt x="2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0" name="Straight Connector 329"/>
          <p:cNvCxnSpPr/>
          <p:nvPr/>
        </p:nvCxnSpPr>
        <p:spPr>
          <a:xfrm rot="5400000">
            <a:off x="2987313" y="4251960"/>
            <a:ext cx="49276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 Placeholder 266"/>
          <p:cNvSpPr>
            <a:spLocks noGrp="1"/>
          </p:cNvSpPr>
          <p:nvPr>
            <p:ph type="body" sz="quarter" idx="10"/>
          </p:nvPr>
        </p:nvSpPr>
        <p:spPr>
          <a:xfrm>
            <a:off x="747714" y="5158709"/>
            <a:ext cx="5281128" cy="168251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1200" b="1" dirty="0" smtClean="0">
                <a:solidFill>
                  <a:schemeClr val="tx1"/>
                </a:solidFill>
              </a:rPr>
              <a:t>Any Interface, Any Service, Any Infrastructure </a:t>
            </a:r>
          </a:p>
          <a:p>
            <a:pPr lvl="1">
              <a:spcBef>
                <a:spcPts val="500"/>
              </a:spcBef>
            </a:pPr>
            <a:r>
              <a:rPr lang="en-US" sz="1100" dirty="0" smtClean="0"/>
              <a:t>Unified solution, single vendor, single management system to ease integration</a:t>
            </a:r>
          </a:p>
          <a:p>
            <a:pPr>
              <a:spcBef>
                <a:spcPts val="500"/>
              </a:spcBef>
            </a:pPr>
            <a:r>
              <a:rPr lang="en-US" sz="1200" b="1" dirty="0" smtClean="0">
                <a:solidFill>
                  <a:schemeClr val="tx1"/>
                </a:solidFill>
              </a:rPr>
              <a:t>Migration Path </a:t>
            </a:r>
          </a:p>
          <a:p>
            <a:pPr lvl="1">
              <a:spcBef>
                <a:spcPts val="500"/>
              </a:spcBef>
            </a:pPr>
            <a:r>
              <a:rPr lang="en-US" sz="1100" dirty="0" smtClean="0"/>
              <a:t>Offer new Ethernet services using existing  legacy infrastructure (SDH/SONET) </a:t>
            </a:r>
          </a:p>
          <a:p>
            <a:pPr lvl="1">
              <a:spcBef>
                <a:spcPts val="500"/>
              </a:spcBef>
            </a:pPr>
            <a:r>
              <a:rPr lang="en-US" sz="1100" dirty="0" smtClean="0"/>
              <a:t>Take advantage of Packet Switched Networks (PSNs) to offer legacy services at the customer premises</a:t>
            </a:r>
          </a:p>
          <a:p>
            <a:pPr lvl="1">
              <a:spcBef>
                <a:spcPts val="500"/>
              </a:spcBef>
            </a:pPr>
            <a:r>
              <a:rPr lang="en-US" sz="1100" dirty="0" smtClean="0"/>
              <a:t>Future-ready for all-IP networks (Ethernet services, PSN Infrastructure)</a:t>
            </a:r>
          </a:p>
        </p:txBody>
      </p:sp>
      <p:sp>
        <p:nvSpPr>
          <p:cNvPr id="126" name="AutoShape 32"/>
          <p:cNvSpPr>
            <a:spLocks noChangeArrowheads="1"/>
          </p:cNvSpPr>
          <p:nvPr/>
        </p:nvSpPr>
        <p:spPr bwMode="auto">
          <a:xfrm>
            <a:off x="6660507" y="3072351"/>
            <a:ext cx="1371600" cy="66880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27" name="AutoShape 33"/>
          <p:cNvSpPr>
            <a:spLocks noChangeArrowheads="1"/>
          </p:cNvSpPr>
          <p:nvPr/>
        </p:nvSpPr>
        <p:spPr bwMode="auto">
          <a:xfrm>
            <a:off x="5356779" y="4174646"/>
            <a:ext cx="749704" cy="892654"/>
          </a:xfrm>
          <a:prstGeom prst="roundRect">
            <a:avLst>
              <a:gd name="adj" fmla="val 12699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28" name="AutoShape 32"/>
          <p:cNvSpPr>
            <a:spLocks noChangeArrowheads="1"/>
          </p:cNvSpPr>
          <p:nvPr/>
        </p:nvSpPr>
        <p:spPr bwMode="auto">
          <a:xfrm>
            <a:off x="6650710" y="1278256"/>
            <a:ext cx="1371600" cy="8251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29" name="AutoShape 33"/>
          <p:cNvSpPr>
            <a:spLocks noChangeArrowheads="1"/>
          </p:cNvSpPr>
          <p:nvPr/>
        </p:nvSpPr>
        <p:spPr bwMode="auto">
          <a:xfrm>
            <a:off x="5338491" y="2028500"/>
            <a:ext cx="738036" cy="874107"/>
          </a:xfrm>
          <a:prstGeom prst="roundRect">
            <a:avLst>
              <a:gd name="adj" fmla="val 12699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31" name="Text Box 12"/>
          <p:cNvSpPr txBox="1">
            <a:spLocks noChangeArrowheads="1"/>
          </p:cNvSpPr>
          <p:nvPr/>
        </p:nvSpPr>
        <p:spPr bwMode="auto">
          <a:xfrm>
            <a:off x="5488058" y="2012536"/>
            <a:ext cx="438903" cy="1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/>
              <a:t>POP</a:t>
            </a:r>
          </a:p>
        </p:txBody>
      </p:sp>
      <p:sp>
        <p:nvSpPr>
          <p:cNvPr id="133" name="Text Box 34"/>
          <p:cNvSpPr txBox="1">
            <a:spLocks noChangeArrowheads="1"/>
          </p:cNvSpPr>
          <p:nvPr/>
        </p:nvSpPr>
        <p:spPr bwMode="auto">
          <a:xfrm flipH="1">
            <a:off x="6752058" y="1065184"/>
            <a:ext cx="1198572" cy="2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1050" b="1" dirty="0"/>
              <a:t>Remote Sites</a:t>
            </a:r>
          </a:p>
        </p:txBody>
      </p:sp>
      <p:cxnSp>
        <p:nvCxnSpPr>
          <p:cNvPr id="134" name="Elbow Connector 128"/>
          <p:cNvCxnSpPr>
            <a:cxnSpLocks noChangeShapeType="1"/>
          </p:cNvCxnSpPr>
          <p:nvPr/>
        </p:nvCxnSpPr>
        <p:spPr bwMode="auto">
          <a:xfrm flipH="1">
            <a:off x="5828341" y="1718844"/>
            <a:ext cx="978387" cy="822960"/>
          </a:xfrm>
          <a:prstGeom prst="bentConnector3">
            <a:avLst>
              <a:gd name="adj1" fmla="val 64890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16"/>
          <p:cNvSpPr txBox="1">
            <a:spLocks noChangeArrowheads="1"/>
          </p:cNvSpPr>
          <p:nvPr/>
        </p:nvSpPr>
        <p:spPr bwMode="auto">
          <a:xfrm flipH="1">
            <a:off x="6014045" y="1504619"/>
            <a:ext cx="698849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/>
              <a:t>SHDSL.bis</a:t>
            </a:r>
          </a:p>
        </p:txBody>
      </p:sp>
      <p:sp>
        <p:nvSpPr>
          <p:cNvPr id="151" name="AutoShape 32"/>
          <p:cNvSpPr>
            <a:spLocks noChangeArrowheads="1"/>
          </p:cNvSpPr>
          <p:nvPr/>
        </p:nvSpPr>
        <p:spPr bwMode="auto">
          <a:xfrm>
            <a:off x="6650710" y="2175511"/>
            <a:ext cx="1371600" cy="8248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 flipH="1">
            <a:off x="6632547" y="2333626"/>
            <a:ext cx="645356" cy="2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/>
              <a:t>Optimux</a:t>
            </a:r>
            <a:endParaRPr lang="en-US" sz="900" b="1" dirty="0"/>
          </a:p>
        </p:txBody>
      </p:sp>
      <p:sp>
        <p:nvSpPr>
          <p:cNvPr id="153" name="Rectangle 2186"/>
          <p:cNvSpPr>
            <a:spLocks noChangeArrowheads="1"/>
          </p:cNvSpPr>
          <p:nvPr/>
        </p:nvSpPr>
        <p:spPr bwMode="auto">
          <a:xfrm flipH="1">
            <a:off x="7359685" y="2312979"/>
            <a:ext cx="135851" cy="1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FE</a:t>
            </a:r>
            <a:endParaRPr lang="fr-FR" sz="900" dirty="0"/>
          </a:p>
        </p:txBody>
      </p:sp>
      <p:sp>
        <p:nvSpPr>
          <p:cNvPr id="158" name="Rectangle 2186"/>
          <p:cNvSpPr>
            <a:spLocks noChangeArrowheads="1"/>
          </p:cNvSpPr>
          <p:nvPr/>
        </p:nvSpPr>
        <p:spPr bwMode="auto">
          <a:xfrm flipH="1">
            <a:off x="7570722" y="2191929"/>
            <a:ext cx="257438" cy="1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 err="1">
                <a:solidFill>
                  <a:srgbClr val="000000"/>
                </a:solidFill>
              </a:rPr>
              <a:t>VoIP</a:t>
            </a:r>
            <a:endParaRPr lang="fr-FR" sz="900" b="1" dirty="0"/>
          </a:p>
        </p:txBody>
      </p:sp>
      <p:sp>
        <p:nvSpPr>
          <p:cNvPr id="161" name="Text Box 16"/>
          <p:cNvSpPr txBox="1">
            <a:spLocks noChangeArrowheads="1"/>
          </p:cNvSpPr>
          <p:nvPr/>
        </p:nvSpPr>
        <p:spPr bwMode="auto">
          <a:xfrm flipH="1">
            <a:off x="6120069" y="2432066"/>
            <a:ext cx="500297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/>
              <a:t>FO</a:t>
            </a:r>
          </a:p>
        </p:txBody>
      </p:sp>
      <p:sp>
        <p:nvSpPr>
          <p:cNvPr id="163" name="Text Box 80"/>
          <p:cNvSpPr txBox="1">
            <a:spLocks noChangeArrowheads="1"/>
          </p:cNvSpPr>
          <p:nvPr/>
        </p:nvSpPr>
        <p:spPr bwMode="auto">
          <a:xfrm>
            <a:off x="4398911" y="4532773"/>
            <a:ext cx="949651" cy="3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1050" b="1" dirty="0"/>
              <a:t>SDH</a:t>
            </a:r>
            <a:r>
              <a:rPr lang="en-US" sz="1050" b="1" dirty="0" smtClean="0"/>
              <a:t>/</a:t>
            </a:r>
            <a:br>
              <a:rPr lang="en-US" sz="1050" b="1" dirty="0" smtClean="0"/>
            </a:br>
            <a:r>
              <a:rPr lang="en-US" sz="1050" b="1" dirty="0" smtClean="0"/>
              <a:t>SONET</a:t>
            </a:r>
            <a:endParaRPr lang="en-US" sz="1050" b="1" dirty="0"/>
          </a:p>
        </p:txBody>
      </p:sp>
      <p:sp>
        <p:nvSpPr>
          <p:cNvPr id="164" name="AutoShape 32"/>
          <p:cNvSpPr>
            <a:spLocks noChangeArrowheads="1"/>
          </p:cNvSpPr>
          <p:nvPr/>
        </p:nvSpPr>
        <p:spPr bwMode="auto">
          <a:xfrm>
            <a:off x="6650057" y="3810000"/>
            <a:ext cx="1371600" cy="82920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65" name="Text Box 28"/>
          <p:cNvSpPr txBox="1">
            <a:spLocks noChangeArrowheads="1"/>
          </p:cNvSpPr>
          <p:nvPr/>
        </p:nvSpPr>
        <p:spPr bwMode="auto">
          <a:xfrm>
            <a:off x="5265351" y="4248150"/>
            <a:ext cx="964000" cy="25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 smtClean="0"/>
              <a:t>Megaplex</a:t>
            </a:r>
            <a:r>
              <a:rPr lang="en-US" sz="900" b="1" dirty="0" smtClean="0"/>
              <a:t>/</a:t>
            </a:r>
            <a:br>
              <a:rPr lang="en-US" sz="900" b="1" dirty="0" smtClean="0"/>
            </a:br>
            <a:r>
              <a:rPr lang="en-US" sz="900" b="1" dirty="0" smtClean="0"/>
              <a:t>LRS</a:t>
            </a:r>
            <a:endParaRPr lang="en-US" sz="900" b="1" dirty="0"/>
          </a:p>
        </p:txBody>
      </p:sp>
      <p:sp>
        <p:nvSpPr>
          <p:cNvPr id="166" name="Text Box 12"/>
          <p:cNvSpPr txBox="1">
            <a:spLocks noChangeArrowheads="1"/>
          </p:cNvSpPr>
          <p:nvPr/>
        </p:nvSpPr>
        <p:spPr bwMode="auto">
          <a:xfrm>
            <a:off x="5505692" y="4005175"/>
            <a:ext cx="438903" cy="1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/>
              <a:t>POP</a:t>
            </a:r>
          </a:p>
        </p:txBody>
      </p:sp>
      <p:sp>
        <p:nvSpPr>
          <p:cNvPr id="167" name="Text Box 29"/>
          <p:cNvSpPr txBox="1">
            <a:spLocks noChangeArrowheads="1"/>
          </p:cNvSpPr>
          <p:nvPr/>
        </p:nvSpPr>
        <p:spPr bwMode="auto">
          <a:xfrm flipH="1">
            <a:off x="6673073" y="4011276"/>
            <a:ext cx="564304" cy="1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/>
              <a:t>ASMi</a:t>
            </a:r>
          </a:p>
        </p:txBody>
      </p:sp>
      <p:cxnSp>
        <p:nvCxnSpPr>
          <p:cNvPr id="168" name="Elbow Connector 128"/>
          <p:cNvCxnSpPr>
            <a:cxnSpLocks noChangeShapeType="1"/>
          </p:cNvCxnSpPr>
          <p:nvPr/>
        </p:nvCxnSpPr>
        <p:spPr bwMode="auto">
          <a:xfrm flipH="1">
            <a:off x="5869706" y="4277371"/>
            <a:ext cx="978388" cy="376203"/>
          </a:xfrm>
          <a:prstGeom prst="bentConnector3">
            <a:avLst>
              <a:gd name="adj1" fmla="val 63229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 Box 16"/>
          <p:cNvSpPr txBox="1">
            <a:spLocks noChangeArrowheads="1"/>
          </p:cNvSpPr>
          <p:nvPr/>
        </p:nvSpPr>
        <p:spPr bwMode="auto">
          <a:xfrm flipH="1">
            <a:off x="6067494" y="4061485"/>
            <a:ext cx="637454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 smtClean="0"/>
              <a:t>SHDSL.bis</a:t>
            </a:r>
            <a:endParaRPr lang="en-US" sz="900" dirty="0"/>
          </a:p>
        </p:txBody>
      </p:sp>
      <p:sp>
        <p:nvSpPr>
          <p:cNvPr id="170" name="Rectangle 2186"/>
          <p:cNvSpPr>
            <a:spLocks noChangeArrowheads="1"/>
          </p:cNvSpPr>
          <p:nvPr/>
        </p:nvSpPr>
        <p:spPr bwMode="auto">
          <a:xfrm flipH="1">
            <a:off x="7401430" y="3942207"/>
            <a:ext cx="134545" cy="1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FE</a:t>
            </a:r>
            <a:endParaRPr lang="fr-FR" sz="900" dirty="0"/>
          </a:p>
        </p:txBody>
      </p:sp>
      <p:sp>
        <p:nvSpPr>
          <p:cNvPr id="171" name="Rectangle 2186"/>
          <p:cNvSpPr>
            <a:spLocks noChangeArrowheads="1"/>
          </p:cNvSpPr>
          <p:nvPr/>
        </p:nvSpPr>
        <p:spPr bwMode="auto">
          <a:xfrm flipH="1">
            <a:off x="7406655" y="4314980"/>
            <a:ext cx="124094" cy="1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E1</a:t>
            </a:r>
            <a:endParaRPr lang="fr-FR" sz="900" dirty="0"/>
          </a:p>
        </p:txBody>
      </p:sp>
      <p:cxnSp>
        <p:nvCxnSpPr>
          <p:cNvPr id="173" name="Elbow Connector 148"/>
          <p:cNvCxnSpPr>
            <a:cxnSpLocks noChangeShapeType="1"/>
          </p:cNvCxnSpPr>
          <p:nvPr/>
        </p:nvCxnSpPr>
        <p:spPr bwMode="auto">
          <a:xfrm flipH="1" flipV="1">
            <a:off x="7033117" y="4299958"/>
            <a:ext cx="640080" cy="155448"/>
          </a:xfrm>
          <a:prstGeom prst="bentConnector3">
            <a:avLst>
              <a:gd name="adj1" fmla="val 5476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2186"/>
          <p:cNvSpPr>
            <a:spLocks noChangeArrowheads="1"/>
          </p:cNvSpPr>
          <p:nvPr/>
        </p:nvSpPr>
        <p:spPr bwMode="auto">
          <a:xfrm flipH="1">
            <a:off x="7599663" y="3822626"/>
            <a:ext cx="235064" cy="1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LAN</a:t>
            </a:r>
            <a:endParaRPr lang="fr-FR" sz="900" b="1" dirty="0"/>
          </a:p>
        </p:txBody>
      </p:sp>
      <p:sp>
        <p:nvSpPr>
          <p:cNvPr id="185" name="AutoShape 32"/>
          <p:cNvSpPr>
            <a:spLocks noChangeArrowheads="1"/>
          </p:cNvSpPr>
          <p:nvPr/>
        </p:nvSpPr>
        <p:spPr bwMode="auto">
          <a:xfrm>
            <a:off x="6650710" y="4726724"/>
            <a:ext cx="1371600" cy="86635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86" name="Text Box 29"/>
          <p:cNvSpPr txBox="1">
            <a:spLocks noChangeArrowheads="1"/>
          </p:cNvSpPr>
          <p:nvPr/>
        </p:nvSpPr>
        <p:spPr bwMode="auto">
          <a:xfrm flipH="1">
            <a:off x="6575655" y="4838019"/>
            <a:ext cx="759140" cy="21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 smtClean="0"/>
              <a:t>Optimux</a:t>
            </a:r>
            <a:endParaRPr lang="en-US" sz="900" b="1" dirty="0"/>
          </a:p>
        </p:txBody>
      </p:sp>
      <p:sp>
        <p:nvSpPr>
          <p:cNvPr id="187" name="Rectangle 2186"/>
          <p:cNvSpPr>
            <a:spLocks noChangeArrowheads="1"/>
          </p:cNvSpPr>
          <p:nvPr/>
        </p:nvSpPr>
        <p:spPr bwMode="auto">
          <a:xfrm flipH="1">
            <a:off x="7350431" y="4764606"/>
            <a:ext cx="135851" cy="1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FE</a:t>
            </a:r>
            <a:endParaRPr lang="fr-FR" sz="900" dirty="0"/>
          </a:p>
        </p:txBody>
      </p:sp>
      <p:sp>
        <p:nvSpPr>
          <p:cNvPr id="188" name="Rectangle 2186"/>
          <p:cNvSpPr>
            <a:spLocks noChangeArrowheads="1"/>
          </p:cNvSpPr>
          <p:nvPr/>
        </p:nvSpPr>
        <p:spPr bwMode="auto">
          <a:xfrm flipH="1">
            <a:off x="7277660" y="5178907"/>
            <a:ext cx="314916" cy="12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E1/T1</a:t>
            </a:r>
            <a:endParaRPr lang="fr-FR" sz="900" dirty="0"/>
          </a:p>
        </p:txBody>
      </p:sp>
      <p:cxnSp>
        <p:nvCxnSpPr>
          <p:cNvPr id="190" name="Elbow Connector 148"/>
          <p:cNvCxnSpPr>
            <a:cxnSpLocks noChangeShapeType="1"/>
          </p:cNvCxnSpPr>
          <p:nvPr/>
        </p:nvCxnSpPr>
        <p:spPr bwMode="auto">
          <a:xfrm flipH="1" flipV="1">
            <a:off x="7033299" y="5131883"/>
            <a:ext cx="731520" cy="182880"/>
          </a:xfrm>
          <a:prstGeom prst="bentConnector3">
            <a:avLst>
              <a:gd name="adj1" fmla="val 67361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28"/>
          <p:cNvCxnSpPr>
            <a:cxnSpLocks noChangeShapeType="1"/>
          </p:cNvCxnSpPr>
          <p:nvPr/>
        </p:nvCxnSpPr>
        <p:spPr bwMode="auto">
          <a:xfrm rot="10800000">
            <a:off x="6007282" y="4731290"/>
            <a:ext cx="822960" cy="365760"/>
          </a:xfrm>
          <a:prstGeom prst="bentConnector3">
            <a:avLst>
              <a:gd name="adj1" fmla="val 73218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 Box 16"/>
          <p:cNvSpPr txBox="1">
            <a:spLocks noChangeArrowheads="1"/>
          </p:cNvSpPr>
          <p:nvPr/>
        </p:nvSpPr>
        <p:spPr bwMode="auto">
          <a:xfrm flipH="1">
            <a:off x="6245908" y="4958080"/>
            <a:ext cx="325072" cy="11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/>
              <a:t>FO</a:t>
            </a:r>
          </a:p>
        </p:txBody>
      </p:sp>
      <p:sp>
        <p:nvSpPr>
          <p:cNvPr id="196" name="AutoShape 32"/>
          <p:cNvSpPr>
            <a:spLocks noChangeArrowheads="1"/>
          </p:cNvSpPr>
          <p:nvPr/>
        </p:nvSpPr>
        <p:spPr bwMode="auto">
          <a:xfrm>
            <a:off x="6466802" y="5692135"/>
            <a:ext cx="1550529" cy="72366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197" name="Text Box 29"/>
          <p:cNvSpPr txBox="1">
            <a:spLocks noChangeArrowheads="1"/>
          </p:cNvSpPr>
          <p:nvPr/>
        </p:nvSpPr>
        <p:spPr bwMode="auto">
          <a:xfrm flipH="1">
            <a:off x="6588669" y="5830654"/>
            <a:ext cx="660967" cy="1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/>
              <a:t>Megaplex </a:t>
            </a:r>
          </a:p>
        </p:txBody>
      </p:sp>
      <p:sp>
        <p:nvSpPr>
          <p:cNvPr id="198" name="Rectangle 2186"/>
          <p:cNvSpPr>
            <a:spLocks noChangeArrowheads="1"/>
          </p:cNvSpPr>
          <p:nvPr/>
        </p:nvSpPr>
        <p:spPr bwMode="auto">
          <a:xfrm flipH="1">
            <a:off x="7441128" y="5757941"/>
            <a:ext cx="124094" cy="1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FXS</a:t>
            </a:r>
            <a:endParaRPr lang="fr-FR" sz="900" dirty="0"/>
          </a:p>
        </p:txBody>
      </p:sp>
      <p:cxnSp>
        <p:nvCxnSpPr>
          <p:cNvPr id="199" name="Elbow Connector 147"/>
          <p:cNvCxnSpPr>
            <a:cxnSpLocks noChangeShapeType="1"/>
          </p:cNvCxnSpPr>
          <p:nvPr/>
        </p:nvCxnSpPr>
        <p:spPr bwMode="auto">
          <a:xfrm flipH="1">
            <a:off x="7132706" y="5901194"/>
            <a:ext cx="640080" cy="150220"/>
          </a:xfrm>
          <a:prstGeom prst="bentConnector3">
            <a:avLst>
              <a:gd name="adj1" fmla="val 65079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48"/>
          <p:cNvCxnSpPr>
            <a:cxnSpLocks noChangeShapeType="1"/>
          </p:cNvCxnSpPr>
          <p:nvPr/>
        </p:nvCxnSpPr>
        <p:spPr bwMode="auto">
          <a:xfrm flipH="1" flipV="1">
            <a:off x="7143156" y="6096262"/>
            <a:ext cx="677947" cy="150220"/>
          </a:xfrm>
          <a:prstGeom prst="bentConnector3">
            <a:avLst>
              <a:gd name="adj1" fmla="val 67106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186"/>
          <p:cNvSpPr>
            <a:spLocks noChangeArrowheads="1"/>
          </p:cNvSpPr>
          <p:nvPr/>
        </p:nvSpPr>
        <p:spPr bwMode="auto">
          <a:xfrm flipH="1">
            <a:off x="7461882" y="6119774"/>
            <a:ext cx="122788" cy="1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V.35</a:t>
            </a:r>
            <a:endParaRPr lang="fr-FR" sz="900" dirty="0"/>
          </a:p>
        </p:txBody>
      </p:sp>
      <p:sp>
        <p:nvSpPr>
          <p:cNvPr id="205" name="Text Box 16"/>
          <p:cNvSpPr txBox="1">
            <a:spLocks noChangeArrowheads="1"/>
          </p:cNvSpPr>
          <p:nvPr/>
        </p:nvSpPr>
        <p:spPr bwMode="auto">
          <a:xfrm flipH="1">
            <a:off x="6093509" y="5335440"/>
            <a:ext cx="500298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/>
              <a:t>E1/T1</a:t>
            </a:r>
          </a:p>
        </p:txBody>
      </p:sp>
      <p:cxnSp>
        <p:nvCxnSpPr>
          <p:cNvPr id="207" name="Elbow Connector 128"/>
          <p:cNvCxnSpPr>
            <a:cxnSpLocks noChangeShapeType="1"/>
          </p:cNvCxnSpPr>
          <p:nvPr/>
        </p:nvCxnSpPr>
        <p:spPr bwMode="auto">
          <a:xfrm rot="10800000">
            <a:off x="5973333" y="4816971"/>
            <a:ext cx="693624" cy="1280160"/>
          </a:xfrm>
          <a:prstGeom prst="bentConnector3">
            <a:avLst>
              <a:gd name="adj1" fmla="val 73218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AutoShape 33"/>
          <p:cNvSpPr>
            <a:spLocks noChangeArrowheads="1"/>
          </p:cNvSpPr>
          <p:nvPr/>
        </p:nvSpPr>
        <p:spPr bwMode="auto">
          <a:xfrm>
            <a:off x="2819273" y="3402260"/>
            <a:ext cx="828840" cy="1597021"/>
          </a:xfrm>
          <a:prstGeom prst="roundRect">
            <a:avLst>
              <a:gd name="adj" fmla="val 12699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210" name="Text Box 28"/>
          <p:cNvSpPr txBox="1">
            <a:spLocks noChangeArrowheads="1"/>
          </p:cNvSpPr>
          <p:nvPr/>
        </p:nvSpPr>
        <p:spPr bwMode="auto">
          <a:xfrm>
            <a:off x="2888841" y="3544561"/>
            <a:ext cx="689705" cy="23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/>
              <a:t>Megaplex</a:t>
            </a:r>
            <a:endParaRPr lang="en-US" sz="900" b="1" dirty="0"/>
          </a:p>
        </p:txBody>
      </p:sp>
      <p:sp>
        <p:nvSpPr>
          <p:cNvPr id="211" name="Text Box 12"/>
          <p:cNvSpPr txBox="1">
            <a:spLocks noChangeArrowheads="1"/>
          </p:cNvSpPr>
          <p:nvPr/>
        </p:nvSpPr>
        <p:spPr bwMode="auto">
          <a:xfrm>
            <a:off x="3014242" y="3219383"/>
            <a:ext cx="438903" cy="19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/>
              <a:t>CO</a:t>
            </a:r>
          </a:p>
        </p:txBody>
      </p:sp>
      <p:sp>
        <p:nvSpPr>
          <p:cNvPr id="213" name="Text Box 28"/>
          <p:cNvSpPr txBox="1">
            <a:spLocks noChangeArrowheads="1"/>
          </p:cNvSpPr>
          <p:nvPr/>
        </p:nvSpPr>
        <p:spPr bwMode="auto">
          <a:xfrm>
            <a:off x="2772552" y="4761714"/>
            <a:ext cx="922282" cy="1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/>
              <a:t>Management </a:t>
            </a:r>
          </a:p>
        </p:txBody>
      </p:sp>
      <p:sp>
        <p:nvSpPr>
          <p:cNvPr id="214" name="Text Box 12"/>
          <p:cNvSpPr txBox="1">
            <a:spLocks noChangeArrowheads="1"/>
          </p:cNvSpPr>
          <p:nvPr/>
        </p:nvSpPr>
        <p:spPr bwMode="auto">
          <a:xfrm>
            <a:off x="3822579" y="3700035"/>
            <a:ext cx="438903" cy="1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 err="1"/>
              <a:t>GbE</a:t>
            </a:r>
            <a:endParaRPr lang="en-US" sz="900" dirty="0"/>
          </a:p>
        </p:txBody>
      </p:sp>
      <p:sp>
        <p:nvSpPr>
          <p:cNvPr id="216" name="Text Box 12"/>
          <p:cNvSpPr txBox="1">
            <a:spLocks noChangeArrowheads="1"/>
          </p:cNvSpPr>
          <p:nvPr/>
        </p:nvSpPr>
        <p:spPr bwMode="auto">
          <a:xfrm>
            <a:off x="3764015" y="4395371"/>
            <a:ext cx="568223" cy="2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en-US" sz="900" dirty="0"/>
              <a:t>STM-4/ </a:t>
            </a:r>
          </a:p>
          <a:p>
            <a:pPr algn="ctr"/>
            <a:r>
              <a:rPr lang="en-US" sz="900" dirty="0"/>
              <a:t>O C-12</a:t>
            </a:r>
          </a:p>
        </p:txBody>
      </p:sp>
      <p:sp>
        <p:nvSpPr>
          <p:cNvPr id="217" name="AutoShape 32"/>
          <p:cNvSpPr>
            <a:spLocks noChangeArrowheads="1"/>
          </p:cNvSpPr>
          <p:nvPr/>
        </p:nvSpPr>
        <p:spPr bwMode="auto">
          <a:xfrm>
            <a:off x="761916" y="4251960"/>
            <a:ext cx="1442004" cy="7316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218" name="Text Box 29"/>
          <p:cNvSpPr txBox="1">
            <a:spLocks noChangeArrowheads="1"/>
          </p:cNvSpPr>
          <p:nvPr/>
        </p:nvSpPr>
        <p:spPr bwMode="auto">
          <a:xfrm flipH="1">
            <a:off x="1526151" y="4394782"/>
            <a:ext cx="564304" cy="1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/>
              <a:t>FCD</a:t>
            </a:r>
          </a:p>
        </p:txBody>
      </p:sp>
      <p:cxnSp>
        <p:nvCxnSpPr>
          <p:cNvPr id="219" name="Elbow Connector 218"/>
          <p:cNvCxnSpPr/>
          <p:nvPr/>
        </p:nvCxnSpPr>
        <p:spPr>
          <a:xfrm>
            <a:off x="1107843" y="4439339"/>
            <a:ext cx="451965" cy="161976"/>
          </a:xfrm>
          <a:prstGeom prst="bentConnector3">
            <a:avLst>
              <a:gd name="adj1" fmla="val 7444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19"/>
          <p:cNvCxnSpPr/>
          <p:nvPr/>
        </p:nvCxnSpPr>
        <p:spPr>
          <a:xfrm flipV="1">
            <a:off x="1125806" y="4657048"/>
            <a:ext cx="526422" cy="142382"/>
          </a:xfrm>
          <a:prstGeom prst="bentConnector3">
            <a:avLst>
              <a:gd name="adj1" fmla="val 60204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186"/>
          <p:cNvSpPr>
            <a:spLocks noChangeArrowheads="1"/>
          </p:cNvSpPr>
          <p:nvPr/>
        </p:nvSpPr>
        <p:spPr bwMode="auto">
          <a:xfrm flipH="1">
            <a:off x="1172304" y="4316223"/>
            <a:ext cx="275620" cy="1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FXS</a:t>
            </a:r>
            <a:endParaRPr lang="fr-FR" sz="900" dirty="0"/>
          </a:p>
        </p:txBody>
      </p:sp>
      <p:sp>
        <p:nvSpPr>
          <p:cNvPr id="226" name="Rectangle 2186"/>
          <p:cNvSpPr>
            <a:spLocks noChangeArrowheads="1"/>
          </p:cNvSpPr>
          <p:nvPr/>
        </p:nvSpPr>
        <p:spPr bwMode="auto">
          <a:xfrm flipH="1">
            <a:off x="1185806" y="4650518"/>
            <a:ext cx="236432" cy="1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>
                <a:solidFill>
                  <a:srgbClr val="000000"/>
                </a:solidFill>
              </a:rPr>
              <a:t>X.21</a:t>
            </a:r>
            <a:endParaRPr lang="fr-FR" sz="900"/>
          </a:p>
        </p:txBody>
      </p:sp>
      <p:cxnSp>
        <p:nvCxnSpPr>
          <p:cNvPr id="227" name="Elbow Connector 226"/>
          <p:cNvCxnSpPr/>
          <p:nvPr/>
        </p:nvCxnSpPr>
        <p:spPr>
          <a:xfrm flipV="1">
            <a:off x="1905107" y="4006802"/>
            <a:ext cx="1280160" cy="621988"/>
          </a:xfrm>
          <a:prstGeom prst="bentConnector3">
            <a:avLst>
              <a:gd name="adj1" fmla="val 55060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 Box 16"/>
          <p:cNvSpPr txBox="1">
            <a:spLocks noChangeArrowheads="1"/>
          </p:cNvSpPr>
          <p:nvPr/>
        </p:nvSpPr>
        <p:spPr bwMode="auto">
          <a:xfrm flipH="1">
            <a:off x="2141670" y="4421252"/>
            <a:ext cx="500298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/>
              <a:t>E1/T1</a:t>
            </a:r>
          </a:p>
        </p:txBody>
      </p:sp>
      <p:sp>
        <p:nvSpPr>
          <p:cNvPr id="231" name="Text Box 1043"/>
          <p:cNvSpPr txBox="1">
            <a:spLocks noChangeArrowheads="1"/>
          </p:cNvSpPr>
          <p:nvPr/>
        </p:nvSpPr>
        <p:spPr bwMode="auto">
          <a:xfrm>
            <a:off x="6011104" y="2930511"/>
            <a:ext cx="603491" cy="21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85" tIns="39585" rIns="39585" bIns="39585" anchor="ctr" anchorCtr="1"/>
          <a:lstStyle/>
          <a:p>
            <a:pPr algn="ctr" defTabSz="1018257">
              <a:defRPr/>
            </a:pPr>
            <a:r>
              <a:rPr lang="en-US" sz="900" dirty="0"/>
              <a:t> Wireless</a:t>
            </a:r>
          </a:p>
        </p:txBody>
      </p:sp>
      <p:sp>
        <p:nvSpPr>
          <p:cNvPr id="232" name="Text Box 1169"/>
          <p:cNvSpPr txBox="1">
            <a:spLocks noChangeArrowheads="1"/>
          </p:cNvSpPr>
          <p:nvPr/>
        </p:nvSpPr>
        <p:spPr bwMode="auto">
          <a:xfrm flipH="1">
            <a:off x="5624562" y="3430044"/>
            <a:ext cx="611646" cy="206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9134" tIns="54566" rIns="109134" bIns="54566"/>
          <a:lstStyle/>
          <a:p>
            <a:pPr algn="ctr" defTabSz="990855">
              <a:defRPr/>
            </a:pPr>
            <a:r>
              <a:rPr lang="en-US" sz="900" b="1" dirty="0"/>
              <a:t>Airmux</a:t>
            </a:r>
          </a:p>
        </p:txBody>
      </p:sp>
      <p:sp>
        <p:nvSpPr>
          <p:cNvPr id="233" name="Text Box 1177"/>
          <p:cNvSpPr txBox="1">
            <a:spLocks noChangeArrowheads="1"/>
          </p:cNvSpPr>
          <p:nvPr/>
        </p:nvSpPr>
        <p:spPr bwMode="auto">
          <a:xfrm flipH="1">
            <a:off x="6592085" y="3535638"/>
            <a:ext cx="726280" cy="206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9134" tIns="54566" rIns="109134" bIns="54566"/>
          <a:lstStyle/>
          <a:p>
            <a:pPr algn="ctr" defTabSz="990855">
              <a:defRPr/>
            </a:pPr>
            <a:r>
              <a:rPr lang="en-US" sz="900" b="1" dirty="0"/>
              <a:t>Airmux</a:t>
            </a:r>
          </a:p>
        </p:txBody>
      </p:sp>
      <p:sp>
        <p:nvSpPr>
          <p:cNvPr id="235" name="Text Box 1088"/>
          <p:cNvSpPr txBox="1">
            <a:spLocks noChangeArrowheads="1"/>
          </p:cNvSpPr>
          <p:nvPr/>
        </p:nvSpPr>
        <p:spPr bwMode="auto">
          <a:xfrm>
            <a:off x="7286530" y="3338612"/>
            <a:ext cx="198551" cy="1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544" tIns="43544" rIns="43544" bIns="43544" anchor="ctr" anchorCtr="1"/>
          <a:lstStyle/>
          <a:p>
            <a:pPr algn="ctr" defTabSz="1119218">
              <a:defRPr/>
            </a:pPr>
            <a:r>
              <a:rPr lang="en-US" sz="900" dirty="0"/>
              <a:t>FE</a:t>
            </a:r>
          </a:p>
        </p:txBody>
      </p:sp>
      <p:cxnSp>
        <p:nvCxnSpPr>
          <p:cNvPr id="238" name="Elbow Connector 237"/>
          <p:cNvCxnSpPr/>
          <p:nvPr/>
        </p:nvCxnSpPr>
        <p:spPr>
          <a:xfrm rot="16200000" flipV="1">
            <a:off x="5358738" y="2728801"/>
            <a:ext cx="974469" cy="440210"/>
          </a:xfrm>
          <a:prstGeom prst="bentConnector3">
            <a:avLst>
              <a:gd name="adj1" fmla="val 3630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 Box 1088"/>
          <p:cNvSpPr txBox="1">
            <a:spLocks noChangeArrowheads="1"/>
          </p:cNvSpPr>
          <p:nvPr/>
        </p:nvSpPr>
        <p:spPr bwMode="auto">
          <a:xfrm>
            <a:off x="5452679" y="2997237"/>
            <a:ext cx="198551" cy="1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3544" tIns="43544" rIns="43544" bIns="43544" anchor="ctr" anchorCtr="1"/>
          <a:lstStyle/>
          <a:p>
            <a:pPr algn="ctr" defTabSz="1119218">
              <a:defRPr/>
            </a:pPr>
            <a:r>
              <a:rPr lang="en-US" sz="900" dirty="0"/>
              <a:t>FE</a:t>
            </a:r>
          </a:p>
        </p:txBody>
      </p:sp>
      <p:cxnSp>
        <p:nvCxnSpPr>
          <p:cNvPr id="247" name="Elbow Connector 225"/>
          <p:cNvCxnSpPr/>
          <p:nvPr/>
        </p:nvCxnSpPr>
        <p:spPr>
          <a:xfrm rot="5400000">
            <a:off x="3467558" y="2922356"/>
            <a:ext cx="914400" cy="1005840"/>
          </a:xfrm>
          <a:prstGeom prst="bentConnector2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AutoShape 32"/>
          <p:cNvSpPr>
            <a:spLocks noChangeArrowheads="1"/>
          </p:cNvSpPr>
          <p:nvPr/>
        </p:nvSpPr>
        <p:spPr bwMode="auto">
          <a:xfrm>
            <a:off x="735581" y="2954020"/>
            <a:ext cx="1494674" cy="1224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cxnSp>
        <p:nvCxnSpPr>
          <p:cNvPr id="251" name="Elbow Connector 250"/>
          <p:cNvCxnSpPr/>
          <p:nvPr/>
        </p:nvCxnSpPr>
        <p:spPr>
          <a:xfrm>
            <a:off x="1068027" y="3169410"/>
            <a:ext cx="548640" cy="300440"/>
          </a:xfrm>
          <a:prstGeom prst="bentConnector3">
            <a:avLst>
              <a:gd name="adj1" fmla="val 6666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 Box 29"/>
          <p:cNvSpPr txBox="1">
            <a:spLocks noChangeArrowheads="1"/>
          </p:cNvSpPr>
          <p:nvPr/>
        </p:nvSpPr>
        <p:spPr bwMode="auto">
          <a:xfrm flipH="1">
            <a:off x="1523147" y="3163566"/>
            <a:ext cx="660967" cy="1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/>
              <a:t>Megaplex</a:t>
            </a:r>
            <a:endParaRPr lang="en-US" sz="900" b="1" dirty="0"/>
          </a:p>
        </p:txBody>
      </p:sp>
      <p:cxnSp>
        <p:nvCxnSpPr>
          <p:cNvPr id="253" name="Elbow Connector 252"/>
          <p:cNvCxnSpPr/>
          <p:nvPr/>
        </p:nvCxnSpPr>
        <p:spPr>
          <a:xfrm>
            <a:off x="2077993" y="3640458"/>
            <a:ext cx="869681" cy="287098"/>
          </a:xfrm>
          <a:prstGeom prst="bentConnector3">
            <a:avLst>
              <a:gd name="adj1" fmla="val 61099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 Box 16"/>
          <p:cNvSpPr txBox="1">
            <a:spLocks noChangeArrowheads="1"/>
          </p:cNvSpPr>
          <p:nvPr/>
        </p:nvSpPr>
        <p:spPr bwMode="auto">
          <a:xfrm flipH="1">
            <a:off x="2165804" y="3571128"/>
            <a:ext cx="500402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/>
              <a:t>E1/T1</a:t>
            </a:r>
          </a:p>
        </p:txBody>
      </p:sp>
      <p:sp>
        <p:nvSpPr>
          <p:cNvPr id="257" name="AutoShape 1477"/>
          <p:cNvSpPr>
            <a:spLocks noChangeAspect="1" noChangeArrowheads="1"/>
          </p:cNvSpPr>
          <p:nvPr/>
        </p:nvSpPr>
        <p:spPr bwMode="auto">
          <a:xfrm>
            <a:off x="703185" y="4000123"/>
            <a:ext cx="606337" cy="184183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lIns="85912" tIns="42956" rIns="85912" bIns="42956" anchor="ctr"/>
          <a:lstStyle/>
          <a:p>
            <a:pPr algn="ctr" defTabSz="858838"/>
            <a:r>
              <a:rPr lang="en-US" sz="900" b="1" dirty="0"/>
              <a:t>SCADA</a:t>
            </a:r>
          </a:p>
        </p:txBody>
      </p:sp>
      <p:sp>
        <p:nvSpPr>
          <p:cNvPr id="261" name="Text Box 461"/>
          <p:cNvSpPr txBox="1">
            <a:spLocks noChangeArrowheads="1"/>
          </p:cNvSpPr>
          <p:nvPr/>
        </p:nvSpPr>
        <p:spPr bwMode="auto">
          <a:xfrm>
            <a:off x="1019370" y="2983419"/>
            <a:ext cx="569001" cy="230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dirty="0"/>
              <a:t>E&amp;M</a:t>
            </a:r>
            <a:endParaRPr lang="nl-BE" sz="900" dirty="0"/>
          </a:p>
        </p:txBody>
      </p:sp>
      <p:sp>
        <p:nvSpPr>
          <p:cNvPr id="262" name="Text Box 498"/>
          <p:cNvSpPr txBox="1">
            <a:spLocks noChangeArrowheads="1"/>
          </p:cNvSpPr>
          <p:nvPr/>
        </p:nvSpPr>
        <p:spPr bwMode="auto">
          <a:xfrm>
            <a:off x="736614" y="3591161"/>
            <a:ext cx="539479" cy="230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b="1" dirty="0"/>
              <a:t>TAC</a:t>
            </a:r>
            <a:endParaRPr lang="nl-BE" sz="900" b="1" dirty="0"/>
          </a:p>
        </p:txBody>
      </p:sp>
      <p:sp>
        <p:nvSpPr>
          <p:cNvPr id="264" name="Text Box 461"/>
          <p:cNvSpPr txBox="1">
            <a:spLocks noChangeArrowheads="1"/>
          </p:cNvSpPr>
          <p:nvPr/>
        </p:nvSpPr>
        <p:spPr bwMode="auto">
          <a:xfrm>
            <a:off x="1071880" y="3886307"/>
            <a:ext cx="579414" cy="230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dirty="0"/>
              <a:t>RS-232</a:t>
            </a:r>
            <a:endParaRPr lang="nl-BE" sz="900" dirty="0"/>
          </a:p>
        </p:txBody>
      </p:sp>
      <p:sp>
        <p:nvSpPr>
          <p:cNvPr id="265" name="Text Box 461"/>
          <p:cNvSpPr txBox="1">
            <a:spLocks noChangeArrowheads="1"/>
          </p:cNvSpPr>
          <p:nvPr/>
        </p:nvSpPr>
        <p:spPr bwMode="auto">
          <a:xfrm>
            <a:off x="1118450" y="3361867"/>
            <a:ext cx="370840" cy="230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dirty="0" smtClean="0"/>
              <a:t>ETH</a:t>
            </a:r>
            <a:endParaRPr lang="nl-BE" sz="900" dirty="0"/>
          </a:p>
        </p:txBody>
      </p:sp>
      <p:cxnSp>
        <p:nvCxnSpPr>
          <p:cNvPr id="266" name="Straight Connector 265"/>
          <p:cNvCxnSpPr/>
          <p:nvPr/>
        </p:nvCxnSpPr>
        <p:spPr>
          <a:xfrm rot="10800000" flipV="1">
            <a:off x="4779544" y="2572169"/>
            <a:ext cx="73152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 Box 12"/>
          <p:cNvSpPr txBox="1">
            <a:spLocks noChangeArrowheads="1"/>
          </p:cNvSpPr>
          <p:nvPr/>
        </p:nvSpPr>
        <p:spPr bwMode="auto">
          <a:xfrm>
            <a:off x="4955327" y="2383797"/>
            <a:ext cx="438903" cy="1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 err="1"/>
              <a:t>GbE</a:t>
            </a:r>
            <a:endParaRPr lang="en-US" sz="900" dirty="0"/>
          </a:p>
        </p:txBody>
      </p:sp>
      <p:sp>
        <p:nvSpPr>
          <p:cNvPr id="273" name="Text Box 34"/>
          <p:cNvSpPr txBox="1">
            <a:spLocks noChangeArrowheads="1"/>
          </p:cNvSpPr>
          <p:nvPr/>
        </p:nvSpPr>
        <p:spPr bwMode="auto">
          <a:xfrm flipH="1">
            <a:off x="920060" y="1609697"/>
            <a:ext cx="1125716" cy="2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1050" b="1" dirty="0"/>
              <a:t>Remote Sites</a:t>
            </a:r>
          </a:p>
        </p:txBody>
      </p:sp>
      <p:sp>
        <p:nvSpPr>
          <p:cNvPr id="274" name="AutoShape 32"/>
          <p:cNvSpPr>
            <a:spLocks noChangeArrowheads="1"/>
          </p:cNvSpPr>
          <p:nvPr/>
        </p:nvSpPr>
        <p:spPr bwMode="auto">
          <a:xfrm>
            <a:off x="735738" y="1821488"/>
            <a:ext cx="1494360" cy="91438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lt1"/>
              </a:solidFill>
            </a:endParaRPr>
          </a:p>
        </p:txBody>
      </p:sp>
      <p:sp>
        <p:nvSpPr>
          <p:cNvPr id="276" name="Text Box 29"/>
          <p:cNvSpPr txBox="1">
            <a:spLocks noChangeArrowheads="1"/>
          </p:cNvSpPr>
          <p:nvPr/>
        </p:nvSpPr>
        <p:spPr bwMode="auto">
          <a:xfrm flipH="1">
            <a:off x="1523147" y="1921050"/>
            <a:ext cx="660967" cy="1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/>
              <a:t>Megaplex</a:t>
            </a:r>
            <a:endParaRPr lang="en-US" sz="900" b="1" dirty="0"/>
          </a:p>
        </p:txBody>
      </p:sp>
      <p:sp>
        <p:nvSpPr>
          <p:cNvPr id="278" name="Text Box 16"/>
          <p:cNvSpPr txBox="1">
            <a:spLocks noChangeArrowheads="1"/>
          </p:cNvSpPr>
          <p:nvPr/>
        </p:nvSpPr>
        <p:spPr bwMode="auto">
          <a:xfrm flipH="1">
            <a:off x="2189123" y="3253470"/>
            <a:ext cx="500297" cy="27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dirty="0" smtClean="0"/>
              <a:t>ETH</a:t>
            </a:r>
            <a:endParaRPr lang="en-US" sz="900" dirty="0"/>
          </a:p>
        </p:txBody>
      </p:sp>
      <p:sp>
        <p:nvSpPr>
          <p:cNvPr id="282" name="Text Box 461"/>
          <p:cNvSpPr txBox="1">
            <a:spLocks noChangeArrowheads="1"/>
          </p:cNvSpPr>
          <p:nvPr/>
        </p:nvSpPr>
        <p:spPr bwMode="auto">
          <a:xfrm>
            <a:off x="989799" y="1894929"/>
            <a:ext cx="577990" cy="230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dirty="0"/>
              <a:t>E&amp;M</a:t>
            </a:r>
            <a:endParaRPr lang="nl-BE" sz="900" dirty="0"/>
          </a:p>
        </p:txBody>
      </p:sp>
      <p:sp>
        <p:nvSpPr>
          <p:cNvPr id="234" name="Freeform 1197"/>
          <p:cNvSpPr>
            <a:spLocks/>
          </p:cNvSpPr>
          <p:nvPr/>
        </p:nvSpPr>
        <p:spPr bwMode="auto">
          <a:xfrm rot="560877" flipH="1" flipV="1">
            <a:off x="5972380" y="3129606"/>
            <a:ext cx="902624" cy="63159"/>
          </a:xfrm>
          <a:custGeom>
            <a:avLst/>
            <a:gdLst>
              <a:gd name="T0" fmla="*/ 2147483647 w 1239"/>
              <a:gd name="T1" fmla="*/ 2147483647 h 56"/>
              <a:gd name="T2" fmla="*/ 2147483647 w 1239"/>
              <a:gd name="T3" fmla="*/ 2147483647 h 56"/>
              <a:gd name="T4" fmla="*/ 2147483647 w 1239"/>
              <a:gd name="T5" fmla="*/ 0 h 56"/>
              <a:gd name="T6" fmla="*/ 0 w 1239"/>
              <a:gd name="T7" fmla="*/ 2147483647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239"/>
              <a:gd name="T13" fmla="*/ 0 h 56"/>
              <a:gd name="T14" fmla="*/ 1239 w 1239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9" h="56">
                <a:moveTo>
                  <a:pt x="1239" y="33"/>
                </a:moveTo>
                <a:lnTo>
                  <a:pt x="454" y="56"/>
                </a:lnTo>
                <a:lnTo>
                  <a:pt x="747" y="0"/>
                </a:lnTo>
                <a:lnTo>
                  <a:pt x="0" y="15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10800000" lIns="100555" tIns="50277" rIns="100555" bIns="50277"/>
          <a:lstStyle/>
          <a:p>
            <a:pPr algn="ctr">
              <a:defRPr/>
            </a:pPr>
            <a:endParaRPr lang="en-US" sz="900" b="1"/>
          </a:p>
        </p:txBody>
      </p:sp>
      <p:sp>
        <p:nvSpPr>
          <p:cNvPr id="258" name="Title 2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Multiservice Access Platform </a:t>
            </a:r>
            <a:br>
              <a:rPr lang="en-US" dirty="0" smtClean="0"/>
            </a:br>
            <a:r>
              <a:rPr lang="en-US" dirty="0" smtClean="0"/>
              <a:t>&amp; First Mile Portfolio</a:t>
            </a:r>
            <a:endParaRPr lang="en-US" dirty="0"/>
          </a:p>
        </p:txBody>
      </p:sp>
      <p:pic>
        <p:nvPicPr>
          <p:cNvPr id="27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D:\Bob's data\Archive\logos\Axcess+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778" y="2247576"/>
            <a:ext cx="1260372" cy="379379"/>
          </a:xfrm>
          <a:prstGeom prst="rect">
            <a:avLst/>
          </a:prstGeom>
          <a:noFill/>
        </p:spPr>
      </p:pic>
      <p:pic>
        <p:nvPicPr>
          <p:cNvPr id="317" name="Picture 316" descr="RAD Airmu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0071" y="3131813"/>
            <a:ext cx="450308" cy="459889"/>
          </a:xfrm>
          <a:prstGeom prst="rect">
            <a:avLst/>
          </a:prstGeom>
        </p:spPr>
      </p:pic>
      <p:pic>
        <p:nvPicPr>
          <p:cNvPr id="318" name="Picture 317" descr="RAD Smai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070" y="4182230"/>
            <a:ext cx="450310" cy="148506"/>
          </a:xfrm>
          <a:prstGeom prst="rect">
            <a:avLst/>
          </a:prstGeom>
        </p:spPr>
      </p:pic>
      <p:pic>
        <p:nvPicPr>
          <p:cNvPr id="319" name="Picture 318" descr="RAD Airmu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0884" y="3020561"/>
            <a:ext cx="450308" cy="459889"/>
          </a:xfrm>
          <a:prstGeom prst="rect">
            <a:avLst/>
          </a:prstGeom>
        </p:spPr>
      </p:pic>
      <p:pic>
        <p:nvPicPr>
          <p:cNvPr id="320" name="Picture 319" descr="RAD Smai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070" y="5021065"/>
            <a:ext cx="450310" cy="148506"/>
          </a:xfrm>
          <a:prstGeom prst="rect">
            <a:avLst/>
          </a:prstGeom>
        </p:spPr>
      </p:pic>
      <p:pic>
        <p:nvPicPr>
          <p:cNvPr id="323" name="Picture 322" descr="RAD 3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2208" y="4513578"/>
            <a:ext cx="631562" cy="416562"/>
          </a:xfrm>
          <a:prstGeom prst="rect">
            <a:avLst/>
          </a:prstGeom>
        </p:spPr>
      </p:pic>
      <p:pic>
        <p:nvPicPr>
          <p:cNvPr id="325" name="Picture 324" descr="RAD 1U_N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4615" y="4553710"/>
            <a:ext cx="432145" cy="146449"/>
          </a:xfrm>
          <a:prstGeom prst="rect">
            <a:avLst/>
          </a:prstGeom>
        </p:spPr>
      </p:pic>
      <p:pic>
        <p:nvPicPr>
          <p:cNvPr id="328" name="Picture 327" descr="NM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18809" y="4370398"/>
            <a:ext cx="429769" cy="429769"/>
          </a:xfrm>
          <a:prstGeom prst="rect">
            <a:avLst/>
          </a:prstGeom>
        </p:spPr>
      </p:pic>
      <p:cxnSp>
        <p:nvCxnSpPr>
          <p:cNvPr id="332" name="Elbow Connector 331"/>
          <p:cNvCxnSpPr/>
          <p:nvPr/>
        </p:nvCxnSpPr>
        <p:spPr>
          <a:xfrm>
            <a:off x="2065801" y="3472818"/>
            <a:ext cx="869681" cy="365760"/>
          </a:xfrm>
          <a:prstGeom prst="bentConnector3">
            <a:avLst>
              <a:gd name="adj1" fmla="val 70298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4" name="Picture 323" descr="RAD 3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7912" y="3738662"/>
            <a:ext cx="631562" cy="416562"/>
          </a:xfrm>
          <a:prstGeom prst="rect">
            <a:avLst/>
          </a:prstGeom>
        </p:spPr>
      </p:pic>
      <p:pic>
        <p:nvPicPr>
          <p:cNvPr id="327" name="Picture 326" descr="RAD 3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7849" y="3317022"/>
            <a:ext cx="631562" cy="416562"/>
          </a:xfrm>
          <a:prstGeom prst="rect">
            <a:avLst/>
          </a:prstGeom>
        </p:spPr>
      </p:pic>
      <p:pic>
        <p:nvPicPr>
          <p:cNvPr id="334" name="Picture 333" descr="RAD 3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7849" y="2077502"/>
            <a:ext cx="631562" cy="416562"/>
          </a:xfrm>
          <a:prstGeom prst="rect">
            <a:avLst/>
          </a:prstGeom>
        </p:spPr>
      </p:pic>
      <p:grpSp>
        <p:nvGrpSpPr>
          <p:cNvPr id="335" name="Group 334"/>
          <p:cNvGrpSpPr/>
          <p:nvPr/>
        </p:nvGrpSpPr>
        <p:grpSpPr>
          <a:xfrm>
            <a:off x="3825145" y="2005357"/>
            <a:ext cx="1194846" cy="1194840"/>
            <a:chOff x="1635125" y="2444750"/>
            <a:chExt cx="427037" cy="427037"/>
          </a:xfrm>
        </p:grpSpPr>
        <p:sp>
          <p:nvSpPr>
            <p:cNvPr id="336" name="Oval 6"/>
            <p:cNvSpPr>
              <a:spLocks noChangeArrowheads="1"/>
            </p:cNvSpPr>
            <p:nvPr/>
          </p:nvSpPr>
          <p:spPr bwMode="auto">
            <a:xfrm>
              <a:off x="1635125" y="2444750"/>
              <a:ext cx="427037" cy="427037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7"/>
            <p:cNvSpPr>
              <a:spLocks/>
            </p:cNvSpPr>
            <p:nvPr/>
          </p:nvSpPr>
          <p:spPr bwMode="auto">
            <a:xfrm>
              <a:off x="1681163" y="2559050"/>
              <a:ext cx="334962" cy="198437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4" y="19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3" y="6"/>
                </a:cxn>
                <a:cxn ang="0">
                  <a:pos x="30" y="6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38" y="26"/>
                </a:cxn>
                <a:cxn ang="0">
                  <a:pos x="44" y="19"/>
                </a:cxn>
              </a:cxnLst>
              <a:rect l="0" t="0" r="r" b="b"/>
              <a:pathLst>
                <a:path w="44" h="26">
                  <a:moveTo>
                    <a:pt x="44" y="19"/>
                  </a:moveTo>
                  <a:lnTo>
                    <a:pt x="44" y="19"/>
                  </a:lnTo>
                  <a:cubicBezTo>
                    <a:pt x="44" y="19"/>
                    <a:pt x="44" y="12"/>
                    <a:pt x="38" y="12"/>
                  </a:cubicBezTo>
                  <a:lnTo>
                    <a:pt x="38" y="12"/>
                  </a:lnTo>
                  <a:cubicBezTo>
                    <a:pt x="38" y="10"/>
                    <a:pt x="37" y="6"/>
                    <a:pt x="33" y="6"/>
                  </a:cubicBezTo>
                  <a:lnTo>
                    <a:pt x="30" y="6"/>
                  </a:lnTo>
                  <a:cubicBezTo>
                    <a:pt x="29" y="4"/>
                    <a:pt x="28" y="0"/>
                    <a:pt x="23" y="0"/>
                  </a:cubicBezTo>
                  <a:lnTo>
                    <a:pt x="17" y="0"/>
                  </a:lnTo>
                  <a:cubicBezTo>
                    <a:pt x="17" y="0"/>
                    <a:pt x="11" y="0"/>
                    <a:pt x="10" y="7"/>
                  </a:cubicBezTo>
                  <a:cubicBezTo>
                    <a:pt x="9" y="7"/>
                    <a:pt x="5" y="7"/>
                    <a:pt x="5" y="12"/>
                  </a:cubicBezTo>
                  <a:cubicBezTo>
                    <a:pt x="3" y="12"/>
                    <a:pt x="0" y="13"/>
                    <a:pt x="0" y="19"/>
                  </a:cubicBezTo>
                  <a:lnTo>
                    <a:pt x="0" y="19"/>
                  </a:lnTo>
                  <a:cubicBezTo>
                    <a:pt x="0" y="19"/>
                    <a:pt x="0" y="26"/>
                    <a:pt x="6" y="26"/>
                  </a:cubicBezTo>
                  <a:lnTo>
                    <a:pt x="38" y="26"/>
                  </a:lnTo>
                  <a:cubicBezTo>
                    <a:pt x="38" y="26"/>
                    <a:pt x="44" y="26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9" name="Text Box 80"/>
          <p:cNvSpPr txBox="1">
            <a:spLocks noChangeArrowheads="1"/>
          </p:cNvSpPr>
          <p:nvPr/>
        </p:nvSpPr>
        <p:spPr bwMode="auto">
          <a:xfrm>
            <a:off x="3917432" y="2447086"/>
            <a:ext cx="949650" cy="3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1050" b="1" dirty="0"/>
              <a:t>PSN</a:t>
            </a:r>
          </a:p>
        </p:txBody>
      </p:sp>
      <p:sp>
        <p:nvSpPr>
          <p:cNvPr id="193" name="Rectangle 2186"/>
          <p:cNvSpPr>
            <a:spLocks noChangeArrowheads="1"/>
          </p:cNvSpPr>
          <p:nvPr/>
        </p:nvSpPr>
        <p:spPr bwMode="auto">
          <a:xfrm flipH="1">
            <a:off x="7602151" y="5430521"/>
            <a:ext cx="227347" cy="1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PBX</a:t>
            </a:r>
            <a:endParaRPr lang="fr-FR" sz="900" b="1" dirty="0"/>
          </a:p>
        </p:txBody>
      </p:sp>
      <p:sp>
        <p:nvSpPr>
          <p:cNvPr id="245" name="Rectangle 2186"/>
          <p:cNvSpPr>
            <a:spLocks noChangeArrowheads="1"/>
          </p:cNvSpPr>
          <p:nvPr/>
        </p:nvSpPr>
        <p:spPr bwMode="auto">
          <a:xfrm flipH="1">
            <a:off x="7533003" y="5037542"/>
            <a:ext cx="365642" cy="12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>
                <a:solidFill>
                  <a:srgbClr val="000000"/>
                </a:solidFill>
              </a:rPr>
              <a:t>Video</a:t>
            </a:r>
            <a:endParaRPr lang="fr-FR" sz="900" b="1"/>
          </a:p>
        </p:txBody>
      </p:sp>
      <p:pic>
        <p:nvPicPr>
          <p:cNvPr id="342" name="Picture 341" descr="PB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78664" y="5167252"/>
            <a:ext cx="274320" cy="274320"/>
          </a:xfrm>
          <a:prstGeom prst="rect">
            <a:avLst/>
          </a:prstGeom>
        </p:spPr>
      </p:pic>
      <p:pic>
        <p:nvPicPr>
          <p:cNvPr id="343" name="Picture 342" descr="Video Camer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78664" y="4778379"/>
            <a:ext cx="274320" cy="274320"/>
          </a:xfrm>
          <a:prstGeom prst="rect">
            <a:avLst/>
          </a:prstGeom>
        </p:spPr>
      </p:pic>
      <p:sp>
        <p:nvSpPr>
          <p:cNvPr id="346" name="Rectangle 2186"/>
          <p:cNvSpPr>
            <a:spLocks noChangeArrowheads="1"/>
          </p:cNvSpPr>
          <p:nvPr/>
        </p:nvSpPr>
        <p:spPr bwMode="auto">
          <a:xfrm flipH="1">
            <a:off x="7603522" y="4205606"/>
            <a:ext cx="227347" cy="1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PBX</a:t>
            </a:r>
            <a:endParaRPr lang="fr-FR" sz="900" b="1" dirty="0"/>
          </a:p>
        </p:txBody>
      </p:sp>
      <p:pic>
        <p:nvPicPr>
          <p:cNvPr id="347" name="Picture 346" descr="PB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80035" y="4330957"/>
            <a:ext cx="274320" cy="274320"/>
          </a:xfrm>
          <a:prstGeom prst="rect">
            <a:avLst/>
          </a:prstGeom>
        </p:spPr>
      </p:pic>
      <p:sp>
        <p:nvSpPr>
          <p:cNvPr id="351" name="Rectangle 2186"/>
          <p:cNvSpPr>
            <a:spLocks noChangeArrowheads="1"/>
          </p:cNvSpPr>
          <p:nvPr/>
        </p:nvSpPr>
        <p:spPr bwMode="auto">
          <a:xfrm flipH="1">
            <a:off x="7533003" y="3239222"/>
            <a:ext cx="365642" cy="12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 err="1">
                <a:solidFill>
                  <a:srgbClr val="000000"/>
                </a:solidFill>
              </a:rPr>
              <a:t>Video</a:t>
            </a:r>
            <a:endParaRPr lang="fr-FR" sz="900" b="1" dirty="0"/>
          </a:p>
        </p:txBody>
      </p:sp>
      <p:pic>
        <p:nvPicPr>
          <p:cNvPr id="352" name="Picture 351" descr="Video Camer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78664" y="3361059"/>
            <a:ext cx="274320" cy="274320"/>
          </a:xfrm>
          <a:prstGeom prst="rect">
            <a:avLst/>
          </a:prstGeom>
        </p:spPr>
      </p:pic>
      <p:sp>
        <p:nvSpPr>
          <p:cNvPr id="353" name="Rectangle 2186"/>
          <p:cNvSpPr>
            <a:spLocks noChangeArrowheads="1"/>
          </p:cNvSpPr>
          <p:nvPr/>
        </p:nvSpPr>
        <p:spPr bwMode="auto">
          <a:xfrm flipH="1">
            <a:off x="7277660" y="2706217"/>
            <a:ext cx="314916" cy="12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E1/T1</a:t>
            </a:r>
            <a:endParaRPr lang="fr-FR" sz="900" dirty="0"/>
          </a:p>
        </p:txBody>
      </p:sp>
      <p:sp>
        <p:nvSpPr>
          <p:cNvPr id="355" name="Rectangle 2186"/>
          <p:cNvSpPr>
            <a:spLocks noChangeArrowheads="1"/>
          </p:cNvSpPr>
          <p:nvPr/>
        </p:nvSpPr>
        <p:spPr bwMode="auto">
          <a:xfrm flipH="1">
            <a:off x="7602151" y="2565401"/>
            <a:ext cx="227347" cy="1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PBX</a:t>
            </a:r>
            <a:endParaRPr lang="fr-FR" sz="900" b="1" dirty="0"/>
          </a:p>
        </p:txBody>
      </p:sp>
      <p:pic>
        <p:nvPicPr>
          <p:cNvPr id="356" name="Picture 355" descr="PB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78664" y="2694562"/>
            <a:ext cx="274320" cy="274320"/>
          </a:xfrm>
          <a:prstGeom prst="rect">
            <a:avLst/>
          </a:prstGeom>
        </p:spPr>
      </p:pic>
      <p:pic>
        <p:nvPicPr>
          <p:cNvPr id="357" name="Picture 356" descr="Rout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67174" y="2297890"/>
            <a:ext cx="274320" cy="274320"/>
          </a:xfrm>
          <a:prstGeom prst="rect">
            <a:avLst/>
          </a:prstGeom>
        </p:spPr>
      </p:pic>
      <p:cxnSp>
        <p:nvCxnSpPr>
          <p:cNvPr id="374" name="Straight Connector 373"/>
          <p:cNvCxnSpPr/>
          <p:nvPr/>
        </p:nvCxnSpPr>
        <p:spPr>
          <a:xfrm>
            <a:off x="5897880" y="2651760"/>
            <a:ext cx="100584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28"/>
          <p:cNvSpPr txBox="1">
            <a:spLocks noChangeArrowheads="1"/>
          </p:cNvSpPr>
          <p:nvPr/>
        </p:nvSpPr>
        <p:spPr bwMode="auto">
          <a:xfrm>
            <a:off x="5362657" y="2195377"/>
            <a:ext cx="689705" cy="23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/>
              <a:t>Megaplex</a:t>
            </a:r>
            <a:endParaRPr lang="en-US" sz="900" b="1" dirty="0"/>
          </a:p>
        </p:txBody>
      </p:sp>
      <p:pic>
        <p:nvPicPr>
          <p:cNvPr id="316" name="Picture 315" descr="RAD 3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1728" y="2389884"/>
            <a:ext cx="631562" cy="416562"/>
          </a:xfrm>
          <a:prstGeom prst="rect">
            <a:avLst/>
          </a:prstGeom>
        </p:spPr>
      </p:pic>
      <p:pic>
        <p:nvPicPr>
          <p:cNvPr id="321" name="Picture 320" descr="RAD Smai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070" y="2577077"/>
            <a:ext cx="450310" cy="148506"/>
          </a:xfrm>
          <a:prstGeom prst="rect">
            <a:avLst/>
          </a:prstGeom>
        </p:spPr>
      </p:pic>
      <p:pic>
        <p:nvPicPr>
          <p:cNvPr id="375" name="Picture 374" descr="RAD 1U_W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58985" y="6008400"/>
            <a:ext cx="720334" cy="153637"/>
          </a:xfrm>
          <a:prstGeom prst="rect">
            <a:avLst/>
          </a:prstGeom>
        </p:spPr>
      </p:pic>
      <p:pic>
        <p:nvPicPr>
          <p:cNvPr id="376" name="Picture 375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56830" y="6103173"/>
            <a:ext cx="274320" cy="274320"/>
          </a:xfrm>
          <a:prstGeom prst="rect">
            <a:avLst/>
          </a:prstGeom>
        </p:spPr>
      </p:pic>
      <p:pic>
        <p:nvPicPr>
          <p:cNvPr id="377" name="Picture 376" descr="Telephon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56830" y="5746021"/>
            <a:ext cx="274320" cy="274320"/>
          </a:xfrm>
          <a:prstGeom prst="rect">
            <a:avLst/>
          </a:prstGeom>
        </p:spPr>
      </p:pic>
      <p:pic>
        <p:nvPicPr>
          <p:cNvPr id="381" name="Picture 380" descr="P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9193" y="4645213"/>
            <a:ext cx="274320" cy="274320"/>
          </a:xfrm>
          <a:prstGeom prst="rect">
            <a:avLst/>
          </a:prstGeom>
        </p:spPr>
      </p:pic>
      <p:pic>
        <p:nvPicPr>
          <p:cNvPr id="382" name="Picture 381" descr="Telephon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69193" y="4299491"/>
            <a:ext cx="274320" cy="274320"/>
          </a:xfrm>
          <a:prstGeom prst="rect">
            <a:avLst/>
          </a:prstGeom>
        </p:spPr>
      </p:pic>
      <p:pic>
        <p:nvPicPr>
          <p:cNvPr id="384" name="Picture 383" descr="Pack Devic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9193" y="3764994"/>
            <a:ext cx="274320" cy="274320"/>
          </a:xfrm>
          <a:prstGeom prst="rect">
            <a:avLst/>
          </a:prstGeom>
        </p:spPr>
      </p:pic>
      <p:pic>
        <p:nvPicPr>
          <p:cNvPr id="385" name="Picture 384" descr="POS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69193" y="2381437"/>
            <a:ext cx="274320" cy="274320"/>
          </a:xfrm>
          <a:prstGeom prst="rect">
            <a:avLst/>
          </a:prstGeom>
        </p:spPr>
      </p:pic>
      <p:pic>
        <p:nvPicPr>
          <p:cNvPr id="386" name="Picture 385" descr="Pack Devic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9193" y="1946354"/>
            <a:ext cx="274320" cy="274320"/>
          </a:xfrm>
          <a:prstGeom prst="rect">
            <a:avLst/>
          </a:prstGeom>
        </p:spPr>
      </p:pic>
      <p:pic>
        <p:nvPicPr>
          <p:cNvPr id="398" name="Picture 397" descr="POS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69193" y="3381078"/>
            <a:ext cx="274320" cy="274320"/>
          </a:xfrm>
          <a:prstGeom prst="rect">
            <a:avLst/>
          </a:prstGeom>
        </p:spPr>
      </p:pic>
      <p:pic>
        <p:nvPicPr>
          <p:cNvPr id="399" name="Picture 398" descr="Pack Devic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9193" y="3033625"/>
            <a:ext cx="274320" cy="274320"/>
          </a:xfrm>
          <a:prstGeom prst="rect">
            <a:avLst/>
          </a:prstGeom>
        </p:spPr>
      </p:pic>
      <p:pic>
        <p:nvPicPr>
          <p:cNvPr id="159" name="Picture 158" descr="LA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80035" y="3933366"/>
            <a:ext cx="274320" cy="274320"/>
          </a:xfrm>
          <a:prstGeom prst="rect">
            <a:avLst/>
          </a:prstGeom>
        </p:spPr>
      </p:pic>
      <p:cxnSp>
        <p:nvCxnSpPr>
          <p:cNvPr id="174" name="Elbow Connector 148"/>
          <p:cNvCxnSpPr>
            <a:cxnSpLocks noChangeShapeType="1"/>
          </p:cNvCxnSpPr>
          <p:nvPr/>
        </p:nvCxnSpPr>
        <p:spPr bwMode="auto">
          <a:xfrm flipH="1">
            <a:off x="7033117" y="1550408"/>
            <a:ext cx="640080" cy="155448"/>
          </a:xfrm>
          <a:prstGeom prst="bentConnector3">
            <a:avLst>
              <a:gd name="adj1" fmla="val 5476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2186"/>
          <p:cNvSpPr>
            <a:spLocks noChangeArrowheads="1"/>
          </p:cNvSpPr>
          <p:nvPr/>
        </p:nvSpPr>
        <p:spPr bwMode="auto">
          <a:xfrm flipH="1">
            <a:off x="7401430" y="1413637"/>
            <a:ext cx="134545" cy="1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FE</a:t>
            </a:r>
            <a:endParaRPr lang="fr-FR" sz="900" dirty="0"/>
          </a:p>
        </p:txBody>
      </p:sp>
      <p:sp>
        <p:nvSpPr>
          <p:cNvPr id="176" name="Rectangle 2186"/>
          <p:cNvSpPr>
            <a:spLocks noChangeArrowheads="1"/>
          </p:cNvSpPr>
          <p:nvPr/>
        </p:nvSpPr>
        <p:spPr bwMode="auto">
          <a:xfrm flipH="1">
            <a:off x="7406655" y="1786410"/>
            <a:ext cx="124094" cy="1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E1</a:t>
            </a:r>
            <a:endParaRPr lang="fr-FR" sz="900" dirty="0"/>
          </a:p>
        </p:txBody>
      </p:sp>
      <p:cxnSp>
        <p:nvCxnSpPr>
          <p:cNvPr id="177" name="Elbow Connector 148"/>
          <p:cNvCxnSpPr>
            <a:cxnSpLocks noChangeShapeType="1"/>
          </p:cNvCxnSpPr>
          <p:nvPr/>
        </p:nvCxnSpPr>
        <p:spPr bwMode="auto">
          <a:xfrm flipH="1" flipV="1">
            <a:off x="7033117" y="1771388"/>
            <a:ext cx="640080" cy="155448"/>
          </a:xfrm>
          <a:prstGeom prst="bentConnector3">
            <a:avLst>
              <a:gd name="adj1" fmla="val 5476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2186"/>
          <p:cNvSpPr>
            <a:spLocks noChangeArrowheads="1"/>
          </p:cNvSpPr>
          <p:nvPr/>
        </p:nvSpPr>
        <p:spPr bwMode="auto">
          <a:xfrm flipH="1">
            <a:off x="7599663" y="1294056"/>
            <a:ext cx="235064" cy="1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LAN</a:t>
            </a:r>
            <a:endParaRPr lang="fr-FR" sz="900" b="1" dirty="0"/>
          </a:p>
        </p:txBody>
      </p:sp>
      <p:sp>
        <p:nvSpPr>
          <p:cNvPr id="189" name="Rectangle 2186"/>
          <p:cNvSpPr>
            <a:spLocks noChangeArrowheads="1"/>
          </p:cNvSpPr>
          <p:nvPr/>
        </p:nvSpPr>
        <p:spPr bwMode="auto">
          <a:xfrm flipH="1">
            <a:off x="7603522" y="1677036"/>
            <a:ext cx="227347" cy="1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900" b="1" dirty="0">
                <a:solidFill>
                  <a:srgbClr val="000000"/>
                </a:solidFill>
              </a:rPr>
              <a:t>PBX</a:t>
            </a:r>
            <a:endParaRPr lang="fr-FR" sz="900" b="1" dirty="0"/>
          </a:p>
        </p:txBody>
      </p:sp>
      <p:pic>
        <p:nvPicPr>
          <p:cNvPr id="191" name="Picture 190" descr="PB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80035" y="1802387"/>
            <a:ext cx="274320" cy="274320"/>
          </a:xfrm>
          <a:prstGeom prst="rect">
            <a:avLst/>
          </a:prstGeom>
        </p:spPr>
      </p:pic>
      <p:pic>
        <p:nvPicPr>
          <p:cNvPr id="192" name="Picture 191" descr="LA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80035" y="1404796"/>
            <a:ext cx="274320" cy="274320"/>
          </a:xfrm>
          <a:prstGeom prst="rect">
            <a:avLst/>
          </a:prstGeom>
        </p:spPr>
      </p:pic>
      <p:sp>
        <p:nvSpPr>
          <p:cNvPr id="132" name="Text Box 29"/>
          <p:cNvSpPr txBox="1">
            <a:spLocks noChangeArrowheads="1"/>
          </p:cNvSpPr>
          <p:nvPr/>
        </p:nvSpPr>
        <p:spPr bwMode="auto">
          <a:xfrm flipH="1">
            <a:off x="6673073" y="1477896"/>
            <a:ext cx="564304" cy="1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900" b="1" dirty="0" err="1"/>
              <a:t>ASMi</a:t>
            </a:r>
            <a:endParaRPr lang="en-US" sz="900" b="1" dirty="0"/>
          </a:p>
        </p:txBody>
      </p:sp>
      <p:pic>
        <p:nvPicPr>
          <p:cNvPr id="322" name="Picture 321" descr="RAD Smai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0070" y="1640960"/>
            <a:ext cx="450310" cy="148506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Elbow Connector 244"/>
          <p:cNvCxnSpPr/>
          <p:nvPr/>
        </p:nvCxnSpPr>
        <p:spPr>
          <a:xfrm>
            <a:off x="6744826" y="4952441"/>
            <a:ext cx="1463040" cy="228600"/>
          </a:xfrm>
          <a:prstGeom prst="bentConnector3">
            <a:avLst>
              <a:gd name="adj1" fmla="val 26574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/>
          <p:nvPr/>
        </p:nvCxnSpPr>
        <p:spPr>
          <a:xfrm flipV="1">
            <a:off x="6744826" y="4636211"/>
            <a:ext cx="1463040" cy="228600"/>
          </a:xfrm>
          <a:prstGeom prst="bentConnector3">
            <a:avLst>
              <a:gd name="adj1" fmla="val 26574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6682740" y="4911090"/>
            <a:ext cx="100584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Backhaul Solutions</a:t>
            </a:r>
            <a:endParaRPr lang="en-US" dirty="0"/>
          </a:p>
        </p:txBody>
      </p:sp>
      <p:pic>
        <p:nvPicPr>
          <p:cNvPr id="1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1" name="Straight Connector 380"/>
          <p:cNvCxnSpPr/>
          <p:nvPr/>
        </p:nvCxnSpPr>
        <p:spPr>
          <a:xfrm>
            <a:off x="4850112" y="5848531"/>
            <a:ext cx="329973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rot="5400000">
            <a:off x="4010503" y="5195458"/>
            <a:ext cx="1141158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7"/>
          <p:cNvGrpSpPr/>
          <p:nvPr/>
        </p:nvGrpSpPr>
        <p:grpSpPr>
          <a:xfrm>
            <a:off x="4986066" y="4391686"/>
            <a:ext cx="1548845" cy="1053322"/>
            <a:chOff x="2411413" y="2439988"/>
            <a:chExt cx="427038" cy="427038"/>
          </a:xfrm>
        </p:grpSpPr>
        <p:sp>
          <p:nvSpPr>
            <p:cNvPr id="339" name="Oval 12"/>
            <p:cNvSpPr>
              <a:spLocks noChangeArrowheads="1"/>
            </p:cNvSpPr>
            <p:nvPr/>
          </p:nvSpPr>
          <p:spPr bwMode="auto">
            <a:xfrm>
              <a:off x="2411413" y="2439988"/>
              <a:ext cx="427038" cy="427038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340" name="Freeform 13"/>
            <p:cNvSpPr>
              <a:spLocks noEditPoints="1"/>
            </p:cNvSpPr>
            <p:nvPr/>
          </p:nvSpPr>
          <p:spPr bwMode="auto">
            <a:xfrm>
              <a:off x="2445029" y="2493170"/>
              <a:ext cx="359808" cy="320675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21" y="5"/>
                </a:cxn>
                <a:cxn ang="0">
                  <a:pos x="5" y="21"/>
                </a:cxn>
                <a:cxn ang="0">
                  <a:pos x="21" y="37"/>
                </a:cxn>
                <a:cxn ang="0">
                  <a:pos x="37" y="21"/>
                </a:cxn>
                <a:cxn ang="0">
                  <a:pos x="21" y="5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moveTo>
                    <a:pt x="21" y="5"/>
                  </a:moveTo>
                  <a:cubicBezTo>
                    <a:pt x="12" y="5"/>
                    <a:pt x="5" y="12"/>
                    <a:pt x="5" y="21"/>
                  </a:cubicBezTo>
                  <a:cubicBezTo>
                    <a:pt x="5" y="30"/>
                    <a:pt x="12" y="37"/>
                    <a:pt x="21" y="37"/>
                  </a:cubicBezTo>
                  <a:cubicBezTo>
                    <a:pt x="30" y="37"/>
                    <a:pt x="37" y="30"/>
                    <a:pt x="37" y="21"/>
                  </a:cubicBezTo>
                  <a:cubicBezTo>
                    <a:pt x="37" y="12"/>
                    <a:pt x="30" y="5"/>
                    <a:pt x="2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</p:grpSp>
      <p:sp>
        <p:nvSpPr>
          <p:cNvPr id="341" name="TextBox 340"/>
          <p:cNvSpPr txBox="1"/>
          <p:nvPr/>
        </p:nvSpPr>
        <p:spPr>
          <a:xfrm flipH="1">
            <a:off x="5396446" y="4720745"/>
            <a:ext cx="728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1/10 </a:t>
            </a:r>
            <a:r>
              <a:rPr lang="en-US" sz="1100" b="1" dirty="0" err="1" smtClean="0">
                <a:cs typeface="Arial" pitchFamily="34" charset="0"/>
              </a:rPr>
              <a:t>GbE</a:t>
            </a:r>
            <a:endParaRPr lang="en-US" sz="1100" b="1" dirty="0" smtClean="0">
              <a:cs typeface="Arial" pitchFamily="34" charset="0"/>
            </a:endParaRPr>
          </a:p>
          <a:p>
            <a:pPr algn="ctr"/>
            <a:r>
              <a:rPr lang="en-US" sz="1100" b="1" dirty="0" smtClean="0">
                <a:cs typeface="Arial" pitchFamily="34" charset="0"/>
              </a:rPr>
              <a:t>Ring</a:t>
            </a:r>
          </a:p>
        </p:txBody>
      </p:sp>
      <p:cxnSp>
        <p:nvCxnSpPr>
          <p:cNvPr id="310" name="Straight Connector 309"/>
          <p:cNvCxnSpPr/>
          <p:nvPr/>
        </p:nvCxnSpPr>
        <p:spPr>
          <a:xfrm>
            <a:off x="1976594" y="3745180"/>
            <a:ext cx="1697988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668634" y="4189376"/>
            <a:ext cx="488086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7668634" y="3781824"/>
            <a:ext cx="488086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utoShape 23"/>
          <p:cNvSpPr>
            <a:spLocks noChangeArrowheads="1"/>
          </p:cNvSpPr>
          <p:nvPr/>
        </p:nvSpPr>
        <p:spPr bwMode="auto">
          <a:xfrm flipH="1">
            <a:off x="3337734" y="1545127"/>
            <a:ext cx="2846720" cy="4571507"/>
          </a:xfrm>
          <a:prstGeom prst="roundRect">
            <a:avLst>
              <a:gd name="adj" fmla="val 8475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lt1"/>
              </a:solidFill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3583680" y="2844936"/>
            <a:ext cx="1864510" cy="1864509"/>
            <a:chOff x="2411413" y="2439988"/>
            <a:chExt cx="427038" cy="427038"/>
          </a:xfrm>
        </p:grpSpPr>
        <p:sp>
          <p:nvSpPr>
            <p:cNvPr id="114" name="Oval 12"/>
            <p:cNvSpPr>
              <a:spLocks noChangeArrowheads="1"/>
            </p:cNvSpPr>
            <p:nvPr/>
          </p:nvSpPr>
          <p:spPr bwMode="auto">
            <a:xfrm>
              <a:off x="2411413" y="2439988"/>
              <a:ext cx="427038" cy="427038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15" name="Freeform 13"/>
            <p:cNvSpPr>
              <a:spLocks noEditPoints="1"/>
            </p:cNvSpPr>
            <p:nvPr/>
          </p:nvSpPr>
          <p:spPr bwMode="auto">
            <a:xfrm>
              <a:off x="2464595" y="2493170"/>
              <a:ext cx="320675" cy="320675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21" y="5"/>
                </a:cxn>
                <a:cxn ang="0">
                  <a:pos x="5" y="21"/>
                </a:cxn>
                <a:cxn ang="0">
                  <a:pos x="21" y="37"/>
                </a:cxn>
                <a:cxn ang="0">
                  <a:pos x="37" y="21"/>
                </a:cxn>
                <a:cxn ang="0">
                  <a:pos x="21" y="5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moveTo>
                    <a:pt x="21" y="5"/>
                  </a:moveTo>
                  <a:cubicBezTo>
                    <a:pt x="12" y="5"/>
                    <a:pt x="5" y="12"/>
                    <a:pt x="5" y="21"/>
                  </a:cubicBezTo>
                  <a:cubicBezTo>
                    <a:pt x="5" y="30"/>
                    <a:pt x="12" y="37"/>
                    <a:pt x="21" y="37"/>
                  </a:cubicBezTo>
                  <a:cubicBezTo>
                    <a:pt x="30" y="37"/>
                    <a:pt x="37" y="30"/>
                    <a:pt x="37" y="21"/>
                  </a:cubicBezTo>
                  <a:cubicBezTo>
                    <a:pt x="37" y="12"/>
                    <a:pt x="30" y="5"/>
                    <a:pt x="2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/>
            </a:p>
          </p:txBody>
        </p:sp>
      </p:grpSp>
      <p:sp>
        <p:nvSpPr>
          <p:cNvPr id="283" name="AutoShape 23"/>
          <p:cNvSpPr>
            <a:spLocks noChangeArrowheads="1"/>
          </p:cNvSpPr>
          <p:nvPr/>
        </p:nvSpPr>
        <p:spPr bwMode="auto">
          <a:xfrm flipH="1">
            <a:off x="669652" y="1530840"/>
            <a:ext cx="1176325" cy="4571507"/>
          </a:xfrm>
          <a:prstGeom prst="roundRect">
            <a:avLst>
              <a:gd name="adj" fmla="val 8475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lt1"/>
              </a:solidFill>
            </a:endParaRPr>
          </a:p>
        </p:txBody>
      </p:sp>
      <p:sp>
        <p:nvSpPr>
          <p:cNvPr id="282" name="AutoShape 23"/>
          <p:cNvSpPr>
            <a:spLocks noChangeArrowheads="1"/>
          </p:cNvSpPr>
          <p:nvPr/>
        </p:nvSpPr>
        <p:spPr bwMode="auto">
          <a:xfrm flipH="1">
            <a:off x="2017841" y="1530845"/>
            <a:ext cx="1196153" cy="4571507"/>
          </a:xfrm>
          <a:prstGeom prst="roundRect">
            <a:avLst>
              <a:gd name="adj" fmla="val 8475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lt1"/>
              </a:solidFill>
            </a:endParaRPr>
          </a:p>
        </p:txBody>
      </p:sp>
      <p:sp>
        <p:nvSpPr>
          <p:cNvPr id="127" name="AutoShape 23"/>
          <p:cNvSpPr>
            <a:spLocks noChangeArrowheads="1"/>
          </p:cNvSpPr>
          <p:nvPr/>
        </p:nvSpPr>
        <p:spPr bwMode="auto">
          <a:xfrm flipH="1">
            <a:off x="6278181" y="1545127"/>
            <a:ext cx="2276883" cy="4571507"/>
          </a:xfrm>
          <a:prstGeom prst="roundRect">
            <a:avLst>
              <a:gd name="adj" fmla="val 8475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lt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flipH="1">
            <a:off x="6830676" y="1528688"/>
            <a:ext cx="1205049" cy="25170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First Mile </a:t>
            </a:r>
          </a:p>
        </p:txBody>
      </p:sp>
      <p:sp>
        <p:nvSpPr>
          <p:cNvPr id="129" name="TextBox 128"/>
          <p:cNvSpPr txBox="1"/>
          <p:nvPr/>
        </p:nvSpPr>
        <p:spPr>
          <a:xfrm flipH="1">
            <a:off x="4120622" y="1528688"/>
            <a:ext cx="1280945" cy="26160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Aggregation</a:t>
            </a:r>
          </a:p>
        </p:txBody>
      </p:sp>
      <p:sp>
        <p:nvSpPr>
          <p:cNvPr id="62" name="TextBox 61"/>
          <p:cNvSpPr txBox="1"/>
          <p:nvPr/>
        </p:nvSpPr>
        <p:spPr>
          <a:xfrm flipH="1">
            <a:off x="2349703" y="1528683"/>
            <a:ext cx="532428" cy="25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Metro</a:t>
            </a:r>
          </a:p>
        </p:txBody>
      </p:sp>
      <p:sp>
        <p:nvSpPr>
          <p:cNvPr id="66" name="TextBox 65"/>
          <p:cNvSpPr txBox="1"/>
          <p:nvPr/>
        </p:nvSpPr>
        <p:spPr>
          <a:xfrm flipH="1">
            <a:off x="4231674" y="3586461"/>
            <a:ext cx="621885" cy="41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Remote</a:t>
            </a:r>
          </a:p>
          <a:p>
            <a:pPr algn="ctr"/>
            <a:r>
              <a:rPr lang="en-US" sz="1100" b="1" dirty="0" smtClean="0">
                <a:cs typeface="Arial" pitchFamily="34" charset="0"/>
              </a:rPr>
              <a:t>Ring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5022273" y="3319185"/>
            <a:ext cx="691292" cy="207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cs typeface="Arial" pitchFamily="34" charset="0"/>
              </a:rPr>
              <a:t>Access Node</a:t>
            </a:r>
          </a:p>
        </p:txBody>
      </p:sp>
      <p:sp>
        <p:nvSpPr>
          <p:cNvPr id="71" name="TextBox 70"/>
          <p:cNvSpPr txBox="1"/>
          <p:nvPr/>
        </p:nvSpPr>
        <p:spPr>
          <a:xfrm flipH="1">
            <a:off x="4222115" y="2445016"/>
            <a:ext cx="694319" cy="20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cs typeface="Arial" pitchFamily="34" charset="0"/>
              </a:rPr>
              <a:t>ETX-5300A</a:t>
            </a:r>
          </a:p>
        </p:txBody>
      </p:sp>
      <p:sp>
        <p:nvSpPr>
          <p:cNvPr id="76" name="TextBox 75"/>
          <p:cNvSpPr txBox="1"/>
          <p:nvPr/>
        </p:nvSpPr>
        <p:spPr>
          <a:xfrm flipH="1">
            <a:off x="4881773" y="3968481"/>
            <a:ext cx="972292" cy="32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cs typeface="Arial" pitchFamily="34" charset="0"/>
              </a:rPr>
              <a:t>ETX-5300/</a:t>
            </a:r>
            <a:br>
              <a:rPr lang="en-US" sz="800" b="1" dirty="0" smtClean="0">
                <a:cs typeface="Arial" pitchFamily="34" charset="0"/>
              </a:rPr>
            </a:br>
            <a:r>
              <a:rPr lang="en-US" sz="800" b="1" dirty="0" smtClean="0">
                <a:cs typeface="Arial" pitchFamily="34" charset="0"/>
              </a:rPr>
              <a:t>MP-4100</a:t>
            </a:r>
          </a:p>
        </p:txBody>
      </p:sp>
      <p:sp>
        <p:nvSpPr>
          <p:cNvPr id="185" name="TextBox 184"/>
          <p:cNvSpPr txBox="1"/>
          <p:nvPr/>
        </p:nvSpPr>
        <p:spPr>
          <a:xfrm flipH="1">
            <a:off x="4946977" y="1305690"/>
            <a:ext cx="2470999" cy="26160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Access Network</a:t>
            </a:r>
          </a:p>
        </p:txBody>
      </p:sp>
      <p:cxnSp>
        <p:nvCxnSpPr>
          <p:cNvPr id="232" name="Straight Connector 231"/>
          <p:cNvCxnSpPr/>
          <p:nvPr/>
        </p:nvCxnSpPr>
        <p:spPr bwMode="auto">
          <a:xfrm flipH="1">
            <a:off x="5468514" y="3782457"/>
            <a:ext cx="2062333" cy="5468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 flipH="1">
            <a:off x="5829122" y="3634188"/>
            <a:ext cx="398957" cy="19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err="1" smtClean="0"/>
              <a:t>GbE</a:t>
            </a:r>
            <a:endParaRPr lang="en-US" sz="800" dirty="0" smtClean="0"/>
          </a:p>
        </p:txBody>
      </p:sp>
      <p:sp>
        <p:nvSpPr>
          <p:cNvPr id="236" name="TextBox 235"/>
          <p:cNvSpPr txBox="1"/>
          <p:nvPr/>
        </p:nvSpPr>
        <p:spPr>
          <a:xfrm flipH="1">
            <a:off x="6825146" y="3625099"/>
            <a:ext cx="601514" cy="18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/>
              <a:t>DSL</a:t>
            </a:r>
          </a:p>
        </p:txBody>
      </p:sp>
      <p:sp>
        <p:nvSpPr>
          <p:cNvPr id="266" name="Text Box 12"/>
          <p:cNvSpPr txBox="1">
            <a:spLocks noChangeArrowheads="1"/>
          </p:cNvSpPr>
          <p:nvPr/>
        </p:nvSpPr>
        <p:spPr bwMode="auto">
          <a:xfrm>
            <a:off x="4388258" y="5899391"/>
            <a:ext cx="385649" cy="201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785" tIns="42528" rIns="81785" bIns="42528" anchor="b">
            <a:spAutoFit/>
          </a:bodyPr>
          <a:lstStyle/>
          <a:p>
            <a:pPr algn="ctr" defTabSz="923175"/>
            <a:r>
              <a:rPr lang="en-US" sz="800" b="1" dirty="0" err="1" smtClean="0"/>
              <a:t>Egate</a:t>
            </a:r>
            <a:endParaRPr lang="en-US" sz="800" b="1" dirty="0"/>
          </a:p>
        </p:txBody>
      </p:sp>
      <p:pic>
        <p:nvPicPr>
          <p:cNvPr id="278" name="Picture 2"/>
          <p:cNvPicPr>
            <a:picLocks noChangeAspect="1" noChangeArrowheads="1"/>
          </p:cNvPicPr>
          <p:nvPr/>
        </p:nvPicPr>
        <p:blipFill>
          <a:blip r:embed="rId4" cstate="print"/>
          <a:srcRect l="25194" t="24970" r="20734" b="6267"/>
          <a:stretch>
            <a:fillRect/>
          </a:stretch>
        </p:blipFill>
        <p:spPr bwMode="auto">
          <a:xfrm flipH="1">
            <a:off x="2646208" y="1780910"/>
            <a:ext cx="4737571" cy="25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" name="Text Box 47"/>
          <p:cNvSpPr txBox="1">
            <a:spLocks noChangeArrowheads="1"/>
          </p:cNvSpPr>
          <p:nvPr/>
        </p:nvSpPr>
        <p:spPr bwMode="auto">
          <a:xfrm flipH="1">
            <a:off x="1229186" y="4235661"/>
            <a:ext cx="465555" cy="20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794" tIns="42533" rIns="81794" bIns="42533" anchor="b">
            <a:spAutoFit/>
          </a:bodyPr>
          <a:lstStyle/>
          <a:p>
            <a:pPr algn="ctr" defTabSz="923833"/>
            <a:r>
              <a:rPr lang="en-US" sz="800" b="1" dirty="0" smtClean="0"/>
              <a:t>S-GW</a:t>
            </a:r>
            <a:endParaRPr lang="en-US" sz="800" b="1" dirty="0"/>
          </a:p>
        </p:txBody>
      </p:sp>
      <p:sp>
        <p:nvSpPr>
          <p:cNvPr id="284" name="TextBox 283"/>
          <p:cNvSpPr txBox="1"/>
          <p:nvPr/>
        </p:nvSpPr>
        <p:spPr>
          <a:xfrm flipH="1">
            <a:off x="1038644" y="1528683"/>
            <a:ext cx="438343" cy="25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cs typeface="Arial" pitchFamily="34" charset="0"/>
              </a:rPr>
              <a:t>Core</a:t>
            </a:r>
          </a:p>
        </p:txBody>
      </p:sp>
      <p:sp>
        <p:nvSpPr>
          <p:cNvPr id="286" name="Text Box 47"/>
          <p:cNvSpPr txBox="1">
            <a:spLocks noChangeArrowheads="1"/>
          </p:cNvSpPr>
          <p:nvPr/>
        </p:nvSpPr>
        <p:spPr bwMode="auto">
          <a:xfrm flipH="1">
            <a:off x="731181" y="4235661"/>
            <a:ext cx="465555" cy="20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794" tIns="42533" rIns="81794" bIns="42533" anchor="b">
            <a:spAutoFit/>
          </a:bodyPr>
          <a:lstStyle/>
          <a:p>
            <a:pPr algn="ctr" defTabSz="923833"/>
            <a:r>
              <a:rPr lang="en-US" sz="800" b="1" dirty="0" smtClean="0"/>
              <a:t>P-GW</a:t>
            </a:r>
            <a:endParaRPr lang="en-US" sz="800" b="1" dirty="0"/>
          </a:p>
        </p:txBody>
      </p:sp>
      <p:sp>
        <p:nvSpPr>
          <p:cNvPr id="289" name="Text Box 47"/>
          <p:cNvSpPr txBox="1">
            <a:spLocks noChangeArrowheads="1"/>
          </p:cNvSpPr>
          <p:nvPr/>
        </p:nvSpPr>
        <p:spPr bwMode="auto">
          <a:xfrm flipH="1">
            <a:off x="1229186" y="3462761"/>
            <a:ext cx="465555" cy="20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794" tIns="42533" rIns="81794" bIns="42533" anchor="b">
            <a:spAutoFit/>
          </a:bodyPr>
          <a:lstStyle/>
          <a:p>
            <a:pPr algn="ctr" defTabSz="923833"/>
            <a:r>
              <a:rPr lang="en-US" sz="800" b="1" dirty="0" smtClean="0"/>
              <a:t>MME</a:t>
            </a:r>
            <a:endParaRPr lang="en-US" sz="800" b="1" dirty="0"/>
          </a:p>
        </p:txBody>
      </p:sp>
      <p:sp>
        <p:nvSpPr>
          <p:cNvPr id="292" name="Text Box 47"/>
          <p:cNvSpPr txBox="1">
            <a:spLocks noChangeArrowheads="1"/>
          </p:cNvSpPr>
          <p:nvPr/>
        </p:nvSpPr>
        <p:spPr bwMode="auto">
          <a:xfrm flipH="1">
            <a:off x="731181" y="3462761"/>
            <a:ext cx="465555" cy="20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794" tIns="42533" rIns="81794" bIns="42533" anchor="b">
            <a:spAutoFit/>
          </a:bodyPr>
          <a:lstStyle/>
          <a:p>
            <a:pPr algn="ctr" defTabSz="923833"/>
            <a:r>
              <a:rPr lang="en-US" sz="800" b="1" dirty="0" smtClean="0"/>
              <a:t>PCRF</a:t>
            </a:r>
            <a:endParaRPr lang="en-US" sz="800" b="1" dirty="0"/>
          </a:p>
        </p:txBody>
      </p:sp>
      <p:sp>
        <p:nvSpPr>
          <p:cNvPr id="295" name="Text Box 47"/>
          <p:cNvSpPr txBox="1">
            <a:spLocks noChangeArrowheads="1"/>
          </p:cNvSpPr>
          <p:nvPr/>
        </p:nvSpPr>
        <p:spPr bwMode="auto">
          <a:xfrm flipH="1">
            <a:off x="2588198" y="4697435"/>
            <a:ext cx="426572" cy="20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794" tIns="42533" rIns="81794" bIns="42533" anchor="b">
            <a:spAutoFit/>
          </a:bodyPr>
          <a:lstStyle/>
          <a:p>
            <a:pPr algn="ctr" defTabSz="923833"/>
            <a:r>
              <a:rPr lang="en-US" sz="800" b="1" dirty="0" smtClean="0"/>
              <a:t>BSC</a:t>
            </a:r>
            <a:endParaRPr lang="en-US" sz="800" b="1" dirty="0"/>
          </a:p>
        </p:txBody>
      </p:sp>
      <p:sp>
        <p:nvSpPr>
          <p:cNvPr id="298" name="Text Box 47"/>
          <p:cNvSpPr txBox="1">
            <a:spLocks noChangeArrowheads="1"/>
          </p:cNvSpPr>
          <p:nvPr/>
        </p:nvSpPr>
        <p:spPr bwMode="auto">
          <a:xfrm flipH="1">
            <a:off x="2111206" y="4697435"/>
            <a:ext cx="499587" cy="20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794" tIns="42533" rIns="81794" bIns="42533" anchor="b">
            <a:spAutoFit/>
          </a:bodyPr>
          <a:lstStyle/>
          <a:p>
            <a:pPr algn="ctr" defTabSz="923833"/>
            <a:r>
              <a:rPr lang="en-US" sz="800" b="1" dirty="0" smtClean="0"/>
              <a:t>RNC</a:t>
            </a:r>
            <a:endParaRPr lang="en-US" sz="800" b="1" dirty="0"/>
          </a:p>
        </p:txBody>
      </p:sp>
      <p:sp>
        <p:nvSpPr>
          <p:cNvPr id="326" name="TextBox 325"/>
          <p:cNvSpPr txBox="1"/>
          <p:nvPr/>
        </p:nvSpPr>
        <p:spPr>
          <a:xfrm flipH="1">
            <a:off x="6940405" y="4045585"/>
            <a:ext cx="370997" cy="18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/>
              <a:t>DSL</a:t>
            </a:r>
          </a:p>
        </p:txBody>
      </p:sp>
      <p:sp>
        <p:nvSpPr>
          <p:cNvPr id="133" name="TextBox 132"/>
          <p:cNvSpPr txBox="1"/>
          <p:nvPr/>
        </p:nvSpPr>
        <p:spPr>
          <a:xfrm flipH="1">
            <a:off x="4450715" y="4198000"/>
            <a:ext cx="694319" cy="20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cs typeface="Arial" pitchFamily="34" charset="0"/>
              </a:rPr>
              <a:t>ETX-5300A</a:t>
            </a:r>
          </a:p>
        </p:txBody>
      </p:sp>
      <p:cxnSp>
        <p:nvCxnSpPr>
          <p:cNvPr id="165" name="Elbow Connector 164"/>
          <p:cNvCxnSpPr/>
          <p:nvPr/>
        </p:nvCxnSpPr>
        <p:spPr>
          <a:xfrm>
            <a:off x="5647547" y="3884609"/>
            <a:ext cx="1814853" cy="320807"/>
          </a:xfrm>
          <a:prstGeom prst="bentConnector3">
            <a:avLst>
              <a:gd name="adj1" fmla="val 15116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67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3570332"/>
            <a:ext cx="365760" cy="365760"/>
          </a:xfrm>
          <a:prstGeom prst="rect">
            <a:avLst/>
          </a:prstGeom>
        </p:spPr>
      </p:pic>
      <p:pic>
        <p:nvPicPr>
          <p:cNvPr id="169" name="Picture 168" descr="DSL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9161" y="3598488"/>
            <a:ext cx="387720" cy="387720"/>
          </a:xfrm>
          <a:prstGeom prst="rect">
            <a:avLst/>
          </a:prstGeom>
        </p:spPr>
      </p:pic>
      <p:sp>
        <p:nvSpPr>
          <p:cNvPr id="172" name="Text Box 32"/>
          <p:cNvSpPr txBox="1">
            <a:spLocks noChangeArrowheads="1"/>
          </p:cNvSpPr>
          <p:nvPr/>
        </p:nvSpPr>
        <p:spPr bwMode="auto">
          <a:xfrm>
            <a:off x="7966770" y="2837755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84" tIns="50292" rIns="100584" bIns="50292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/>
              <a:t>BTS/</a:t>
            </a:r>
          </a:p>
          <a:p>
            <a:pPr algn="ctr">
              <a:lnSpc>
                <a:spcPts val="900"/>
              </a:lnSpc>
            </a:pPr>
            <a:r>
              <a:rPr lang="en-US" sz="800" b="1" dirty="0" smtClean="0"/>
              <a:t>Node B </a:t>
            </a:r>
            <a:endParaRPr lang="en-US" sz="800" b="1" dirty="0"/>
          </a:p>
        </p:txBody>
      </p:sp>
      <p:pic>
        <p:nvPicPr>
          <p:cNvPr id="175" name="Picture 174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3977883"/>
            <a:ext cx="365760" cy="365760"/>
          </a:xfrm>
          <a:prstGeom prst="rect">
            <a:avLst/>
          </a:prstGeom>
        </p:spPr>
      </p:pic>
      <p:sp>
        <p:nvSpPr>
          <p:cNvPr id="188" name="Text Box 32"/>
          <p:cNvSpPr txBox="1">
            <a:spLocks noChangeArrowheads="1"/>
          </p:cNvSpPr>
          <p:nvPr/>
        </p:nvSpPr>
        <p:spPr bwMode="auto">
          <a:xfrm>
            <a:off x="7325156" y="2769010"/>
            <a:ext cx="502901" cy="1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84" tIns="50292" rIns="100584" bIns="50292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err="1" smtClean="0"/>
              <a:t>Airmux</a:t>
            </a:r>
            <a:endParaRPr lang="en-US" sz="800" b="1" dirty="0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7668634" y="3346111"/>
            <a:ext cx="488086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Picture 192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3125452"/>
            <a:ext cx="365760" cy="365760"/>
          </a:xfrm>
          <a:prstGeom prst="rect">
            <a:avLst/>
          </a:prstGeom>
        </p:spPr>
      </p:pic>
      <p:cxnSp>
        <p:nvCxnSpPr>
          <p:cNvPr id="194" name="Elbow Connector 193"/>
          <p:cNvCxnSpPr/>
          <p:nvPr/>
        </p:nvCxnSpPr>
        <p:spPr>
          <a:xfrm flipV="1">
            <a:off x="5661296" y="3357568"/>
            <a:ext cx="824933" cy="320807"/>
          </a:xfrm>
          <a:prstGeom prst="bentConnector3">
            <a:avLst>
              <a:gd name="adj1" fmla="val 3087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32"/>
          <p:cNvSpPr txBox="1">
            <a:spLocks noChangeArrowheads="1"/>
          </p:cNvSpPr>
          <p:nvPr/>
        </p:nvSpPr>
        <p:spPr bwMode="auto">
          <a:xfrm>
            <a:off x="6358150" y="2769010"/>
            <a:ext cx="502901" cy="1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84" tIns="50292" rIns="100584" bIns="50292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 err="1" smtClean="0"/>
              <a:t>Airmux</a:t>
            </a:r>
            <a:endParaRPr lang="en-US" sz="800" b="1" dirty="0"/>
          </a:p>
        </p:txBody>
      </p:sp>
      <p:sp>
        <p:nvSpPr>
          <p:cNvPr id="210" name="Freeform 104"/>
          <p:cNvSpPr>
            <a:spLocks noChangeArrowheads="1"/>
          </p:cNvSpPr>
          <p:nvPr/>
        </p:nvSpPr>
        <p:spPr bwMode="auto">
          <a:xfrm rot="9844485" flipH="1" flipV="1">
            <a:off x="6767611" y="2925763"/>
            <a:ext cx="649107" cy="189945"/>
          </a:xfrm>
          <a:custGeom>
            <a:avLst/>
            <a:gdLst>
              <a:gd name="T0" fmla="*/ 0 w 812800"/>
              <a:gd name="T1" fmla="*/ 0 h 165100"/>
              <a:gd name="T2" fmla="*/ 2147483647 w 812800"/>
              <a:gd name="T3" fmla="*/ 2147483647 h 165100"/>
              <a:gd name="T4" fmla="*/ 1618595296 w 812800"/>
              <a:gd name="T5" fmla="*/ 2147483647 h 165100"/>
              <a:gd name="T6" fmla="*/ 2147483647 w 812800"/>
              <a:gd name="T7" fmla="*/ 2147483647 h 165100"/>
              <a:gd name="T8" fmla="*/ 0 60000 65536"/>
              <a:gd name="T9" fmla="*/ 0 60000 65536"/>
              <a:gd name="T10" fmla="*/ 0 60000 65536"/>
              <a:gd name="T11" fmla="*/ 0 60000 65536"/>
              <a:gd name="T12" fmla="*/ 0 w 812800"/>
              <a:gd name="T13" fmla="*/ 0 h 165100"/>
              <a:gd name="T14" fmla="*/ 812800 w 812800"/>
              <a:gd name="T15" fmla="*/ 165100 h 165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2800" h="165100">
                <a:moveTo>
                  <a:pt x="0" y="0"/>
                </a:moveTo>
                <a:lnTo>
                  <a:pt x="542925" y="88900"/>
                </a:lnTo>
                <a:lnTo>
                  <a:pt x="254000" y="76200"/>
                </a:lnTo>
                <a:lnTo>
                  <a:pt x="812800" y="165100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4" tIns="45693" rIns="91384" bIns="45693">
            <a:noAutofit/>
          </a:bodyPr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19" name="Straight Connector 218"/>
          <p:cNvCxnSpPr/>
          <p:nvPr/>
        </p:nvCxnSpPr>
        <p:spPr>
          <a:xfrm>
            <a:off x="7668634" y="2578586"/>
            <a:ext cx="488086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4" name="Picture 233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2367093"/>
            <a:ext cx="365760" cy="365760"/>
          </a:xfrm>
          <a:prstGeom prst="rect">
            <a:avLst/>
          </a:prstGeom>
        </p:spPr>
      </p:pic>
      <p:cxnSp>
        <p:nvCxnSpPr>
          <p:cNvPr id="237" name="Straight Connector 236"/>
          <p:cNvCxnSpPr/>
          <p:nvPr/>
        </p:nvCxnSpPr>
        <p:spPr>
          <a:xfrm>
            <a:off x="7668634" y="2143205"/>
            <a:ext cx="488086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1" name="Picture 270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1931712"/>
            <a:ext cx="365760" cy="365760"/>
          </a:xfrm>
          <a:prstGeom prst="rect">
            <a:avLst/>
          </a:prstGeom>
        </p:spPr>
      </p:pic>
      <p:sp>
        <p:nvSpPr>
          <p:cNvPr id="273" name="Text Box 32"/>
          <p:cNvSpPr txBox="1">
            <a:spLocks noChangeArrowheads="1"/>
          </p:cNvSpPr>
          <p:nvPr/>
        </p:nvSpPr>
        <p:spPr bwMode="auto">
          <a:xfrm>
            <a:off x="7966770" y="1659180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84" tIns="50292" rIns="100584" bIns="50292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/>
              <a:t>BTS/</a:t>
            </a:r>
          </a:p>
          <a:p>
            <a:pPr algn="ctr">
              <a:lnSpc>
                <a:spcPts val="900"/>
              </a:lnSpc>
            </a:pPr>
            <a:r>
              <a:rPr lang="en-US" sz="800" b="1" dirty="0" smtClean="0"/>
              <a:t>Node B </a:t>
            </a:r>
            <a:endParaRPr lang="en-US" sz="800" b="1" dirty="0"/>
          </a:p>
        </p:txBody>
      </p:sp>
      <p:cxnSp>
        <p:nvCxnSpPr>
          <p:cNvPr id="275" name="Elbow Connector 274"/>
          <p:cNvCxnSpPr/>
          <p:nvPr/>
        </p:nvCxnSpPr>
        <p:spPr>
          <a:xfrm flipV="1">
            <a:off x="4799699" y="2580877"/>
            <a:ext cx="2639787" cy="412466"/>
          </a:xfrm>
          <a:prstGeom prst="bentConnector3">
            <a:avLst>
              <a:gd name="adj1" fmla="val 41811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Elbow Connector 299"/>
          <p:cNvCxnSpPr/>
          <p:nvPr/>
        </p:nvCxnSpPr>
        <p:spPr>
          <a:xfrm flipV="1">
            <a:off x="4799699" y="2154663"/>
            <a:ext cx="2639787" cy="659947"/>
          </a:xfrm>
          <a:prstGeom prst="bentConnector3">
            <a:avLst>
              <a:gd name="adj1" fmla="val 3469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 flipH="1">
            <a:off x="6460578" y="2426203"/>
            <a:ext cx="626021" cy="18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/>
              <a:t>10 </a:t>
            </a:r>
            <a:r>
              <a:rPr lang="en-US" sz="800" dirty="0" err="1" smtClean="0"/>
              <a:t>GbE</a:t>
            </a:r>
            <a:endParaRPr lang="en-US" sz="800" dirty="0" smtClean="0"/>
          </a:p>
        </p:txBody>
      </p:sp>
      <p:sp>
        <p:nvSpPr>
          <p:cNvPr id="304" name="TextBox 303"/>
          <p:cNvSpPr txBox="1"/>
          <p:nvPr/>
        </p:nvSpPr>
        <p:spPr>
          <a:xfrm flipH="1">
            <a:off x="6460578" y="1998441"/>
            <a:ext cx="626021" cy="18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err="1" smtClean="0"/>
              <a:t>GbE</a:t>
            </a:r>
            <a:endParaRPr lang="en-US" sz="800" dirty="0" smtClean="0"/>
          </a:p>
        </p:txBody>
      </p:sp>
      <p:pic>
        <p:nvPicPr>
          <p:cNvPr id="306" name="Picture 305" descr="LS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9924" y="3551320"/>
            <a:ext cx="365760" cy="365760"/>
          </a:xfrm>
          <a:prstGeom prst="rect">
            <a:avLst/>
          </a:prstGeom>
        </p:spPr>
      </p:pic>
      <p:pic>
        <p:nvPicPr>
          <p:cNvPr id="308" name="Picture 307" descr="LS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7763" y="3551320"/>
            <a:ext cx="387720" cy="387720"/>
          </a:xfrm>
          <a:prstGeom prst="rect">
            <a:avLst/>
          </a:prstGeom>
        </p:spPr>
      </p:pic>
      <p:cxnSp>
        <p:nvCxnSpPr>
          <p:cNvPr id="325" name="Straight Connector 324"/>
          <p:cNvCxnSpPr/>
          <p:nvPr/>
        </p:nvCxnSpPr>
        <p:spPr>
          <a:xfrm rot="5400000">
            <a:off x="2044774" y="4129920"/>
            <a:ext cx="632449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rot="5400000">
            <a:off x="2485259" y="4129920"/>
            <a:ext cx="632449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0" name="Picture 319" descr="BS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73235" y="4349574"/>
            <a:ext cx="365760" cy="365760"/>
          </a:xfrm>
          <a:prstGeom prst="rect">
            <a:avLst/>
          </a:prstGeom>
        </p:spPr>
      </p:pic>
      <p:pic>
        <p:nvPicPr>
          <p:cNvPr id="332" name="Picture 331" descr="BS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13720" y="4349574"/>
            <a:ext cx="365760" cy="365760"/>
          </a:xfrm>
          <a:prstGeom prst="rect">
            <a:avLst/>
          </a:prstGeom>
        </p:spPr>
      </p:pic>
      <p:pic>
        <p:nvPicPr>
          <p:cNvPr id="334" name="Picture 333" descr="BS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195" y="3119048"/>
            <a:ext cx="365760" cy="365760"/>
          </a:xfrm>
          <a:prstGeom prst="rect">
            <a:avLst/>
          </a:prstGeom>
        </p:spPr>
      </p:pic>
      <p:pic>
        <p:nvPicPr>
          <p:cNvPr id="335" name="Picture 334" descr="BS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195" y="3895861"/>
            <a:ext cx="365760" cy="365760"/>
          </a:xfrm>
          <a:prstGeom prst="rect">
            <a:avLst/>
          </a:prstGeom>
        </p:spPr>
      </p:pic>
      <p:pic>
        <p:nvPicPr>
          <p:cNvPr id="336" name="Picture 335" descr="BS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74200" y="3119048"/>
            <a:ext cx="365760" cy="365760"/>
          </a:xfrm>
          <a:prstGeom prst="rect">
            <a:avLst/>
          </a:prstGeom>
        </p:spPr>
      </p:pic>
      <p:pic>
        <p:nvPicPr>
          <p:cNvPr id="337" name="Picture 336" descr="BS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74200" y="3895861"/>
            <a:ext cx="365760" cy="365760"/>
          </a:xfrm>
          <a:prstGeom prst="rect">
            <a:avLst/>
          </a:prstGeom>
        </p:spPr>
      </p:pic>
      <p:cxnSp>
        <p:nvCxnSpPr>
          <p:cNvPr id="363" name="Straight Connector 362"/>
          <p:cNvCxnSpPr/>
          <p:nvPr/>
        </p:nvCxnSpPr>
        <p:spPr>
          <a:xfrm>
            <a:off x="6259373" y="5837030"/>
            <a:ext cx="197984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 flipH="1">
            <a:off x="6940405" y="5686364"/>
            <a:ext cx="370997" cy="18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/>
              <a:t>PDH</a:t>
            </a:r>
          </a:p>
        </p:txBody>
      </p:sp>
      <p:pic>
        <p:nvPicPr>
          <p:cNvPr id="372" name="Picture 371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5625536"/>
            <a:ext cx="365760" cy="365760"/>
          </a:xfrm>
          <a:prstGeom prst="rect">
            <a:avLst/>
          </a:prstGeom>
        </p:spPr>
      </p:pic>
      <p:grpSp>
        <p:nvGrpSpPr>
          <p:cNvPr id="27" name="Group 378"/>
          <p:cNvGrpSpPr/>
          <p:nvPr/>
        </p:nvGrpSpPr>
        <p:grpSpPr>
          <a:xfrm>
            <a:off x="5329044" y="5470974"/>
            <a:ext cx="778346" cy="778344"/>
            <a:chOff x="5766640" y="5890856"/>
            <a:chExt cx="862760" cy="862758"/>
          </a:xfrm>
        </p:grpSpPr>
        <p:grpSp>
          <p:nvGrpSpPr>
            <p:cNvPr id="28" name="Group 372"/>
            <p:cNvGrpSpPr/>
            <p:nvPr/>
          </p:nvGrpSpPr>
          <p:grpSpPr>
            <a:xfrm>
              <a:off x="5766640" y="5890856"/>
              <a:ext cx="862760" cy="862758"/>
              <a:chOff x="2411413" y="2439988"/>
              <a:chExt cx="427038" cy="427038"/>
            </a:xfrm>
          </p:grpSpPr>
          <p:sp>
            <p:nvSpPr>
              <p:cNvPr id="374" name="Oval 12"/>
              <p:cNvSpPr>
                <a:spLocks noChangeArrowheads="1"/>
              </p:cNvSpPr>
              <p:nvPr/>
            </p:nvSpPr>
            <p:spPr bwMode="auto">
              <a:xfrm>
                <a:off x="2411413" y="2439988"/>
                <a:ext cx="427038" cy="427038"/>
              </a:xfrm>
              <a:prstGeom prst="ellipse">
                <a:avLst/>
              </a:prstGeom>
              <a:solidFill>
                <a:srgbClr val="FDC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375" name="Freeform 13"/>
              <p:cNvSpPr>
                <a:spLocks noEditPoints="1"/>
              </p:cNvSpPr>
              <p:nvPr/>
            </p:nvSpPr>
            <p:spPr bwMode="auto">
              <a:xfrm>
                <a:off x="2464595" y="2493170"/>
                <a:ext cx="320675" cy="320675"/>
              </a:xfrm>
              <a:custGeom>
                <a:avLst/>
                <a:gdLst/>
                <a:ahLst/>
                <a:cxnLst>
                  <a:cxn ang="0">
                    <a:pos x="21" y="42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42" y="21"/>
                  </a:cxn>
                  <a:cxn ang="0">
                    <a:pos x="21" y="42"/>
                  </a:cxn>
                  <a:cxn ang="0">
                    <a:pos x="21" y="5"/>
                  </a:cxn>
                  <a:cxn ang="0">
                    <a:pos x="5" y="21"/>
                  </a:cxn>
                  <a:cxn ang="0">
                    <a:pos x="21" y="37"/>
                  </a:cxn>
                  <a:cxn ang="0">
                    <a:pos x="37" y="21"/>
                  </a:cxn>
                  <a:cxn ang="0">
                    <a:pos x="21" y="5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cubicBezTo>
                      <a:pt x="9" y="42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2" y="9"/>
                      <a:pt x="42" y="21"/>
                    </a:cubicBezTo>
                    <a:cubicBezTo>
                      <a:pt x="42" y="33"/>
                      <a:pt x="33" y="42"/>
                      <a:pt x="21" y="42"/>
                    </a:cubicBezTo>
                    <a:moveTo>
                      <a:pt x="21" y="5"/>
                    </a:moveTo>
                    <a:cubicBezTo>
                      <a:pt x="12" y="5"/>
                      <a:pt x="5" y="12"/>
                      <a:pt x="5" y="21"/>
                    </a:cubicBezTo>
                    <a:cubicBezTo>
                      <a:pt x="5" y="30"/>
                      <a:pt x="12" y="37"/>
                      <a:pt x="21" y="37"/>
                    </a:cubicBezTo>
                    <a:cubicBezTo>
                      <a:pt x="30" y="37"/>
                      <a:pt x="37" y="30"/>
                      <a:pt x="37" y="21"/>
                    </a:cubicBezTo>
                    <a:cubicBezTo>
                      <a:pt x="37" y="12"/>
                      <a:pt x="30" y="5"/>
                      <a:pt x="2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376" name="TextBox 375"/>
            <p:cNvSpPr txBox="1"/>
            <p:nvPr/>
          </p:nvSpPr>
          <p:spPr>
            <a:xfrm flipH="1">
              <a:off x="5905376" y="6103202"/>
              <a:ext cx="598719" cy="443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cs typeface="Arial" pitchFamily="34" charset="0"/>
                </a:rPr>
                <a:t>SDH/</a:t>
              </a:r>
            </a:p>
            <a:p>
              <a:pPr algn="ctr"/>
              <a:r>
                <a:rPr lang="en-US" sz="1000" b="1" dirty="0" smtClean="0">
                  <a:cs typeface="Arial" pitchFamily="34" charset="0"/>
                </a:rPr>
                <a:t>SONET</a:t>
              </a:r>
            </a:p>
          </p:txBody>
        </p:sp>
      </p:grpSp>
      <p:sp>
        <p:nvSpPr>
          <p:cNvPr id="382" name="Text Box 32"/>
          <p:cNvSpPr txBox="1">
            <a:spLocks noChangeArrowheads="1"/>
          </p:cNvSpPr>
          <p:nvPr/>
        </p:nvSpPr>
        <p:spPr bwMode="auto">
          <a:xfrm>
            <a:off x="7966770" y="5344713"/>
            <a:ext cx="502901" cy="29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84" tIns="50292" rIns="100584" bIns="50292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800" b="1" dirty="0"/>
              <a:t>BTS/</a:t>
            </a:r>
          </a:p>
          <a:p>
            <a:pPr algn="ctr">
              <a:lnSpc>
                <a:spcPts val="900"/>
              </a:lnSpc>
            </a:pPr>
            <a:r>
              <a:rPr lang="en-US" sz="800" b="1" dirty="0" smtClean="0"/>
              <a:t>Node B </a:t>
            </a:r>
            <a:endParaRPr lang="en-US" sz="800" b="1" dirty="0"/>
          </a:p>
        </p:txBody>
      </p:sp>
      <p:pic>
        <p:nvPicPr>
          <p:cNvPr id="186" name="Picture 185" descr="RAD Airmu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0521" y="2954746"/>
            <a:ext cx="450308" cy="459889"/>
          </a:xfrm>
          <a:prstGeom prst="rect">
            <a:avLst/>
          </a:prstGeom>
        </p:spPr>
      </p:pic>
      <p:grpSp>
        <p:nvGrpSpPr>
          <p:cNvPr id="192" name="Group 191"/>
          <p:cNvGrpSpPr/>
          <p:nvPr/>
        </p:nvGrpSpPr>
        <p:grpSpPr>
          <a:xfrm>
            <a:off x="6340856" y="4673870"/>
            <a:ext cx="592921" cy="312439"/>
            <a:chOff x="5773928" y="4388882"/>
            <a:chExt cx="592921" cy="312439"/>
          </a:xfrm>
        </p:grpSpPr>
        <p:sp>
          <p:nvSpPr>
            <p:cNvPr id="343" name="TextBox 342"/>
            <p:cNvSpPr txBox="1"/>
            <p:nvPr/>
          </p:nvSpPr>
          <p:spPr>
            <a:xfrm flipH="1">
              <a:off x="5773928" y="4388882"/>
              <a:ext cx="592921" cy="189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/>
                <a:t>ETX</a:t>
              </a:r>
            </a:p>
          </p:txBody>
        </p:sp>
        <p:pic>
          <p:nvPicPr>
            <p:cNvPr id="180" name="Picture 179" descr="RAD 1U_Narrow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309" y="4534534"/>
              <a:ext cx="492159" cy="166787"/>
            </a:xfrm>
            <a:prstGeom prst="rect">
              <a:avLst/>
            </a:prstGeom>
          </p:spPr>
        </p:pic>
      </p:grpSp>
      <p:pic>
        <p:nvPicPr>
          <p:cNvPr id="191" name="Picture 190" descr="RAD Airmu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7375" y="2954746"/>
            <a:ext cx="450308" cy="459889"/>
          </a:xfrm>
          <a:prstGeom prst="rect">
            <a:avLst/>
          </a:prstGeom>
        </p:spPr>
      </p:pic>
      <p:grpSp>
        <p:nvGrpSpPr>
          <p:cNvPr id="195" name="Group 194"/>
          <p:cNvGrpSpPr/>
          <p:nvPr/>
        </p:nvGrpSpPr>
        <p:grpSpPr>
          <a:xfrm>
            <a:off x="7230768" y="1909154"/>
            <a:ext cx="592921" cy="327937"/>
            <a:chOff x="5773928" y="4373384"/>
            <a:chExt cx="592921" cy="327937"/>
          </a:xfrm>
        </p:grpSpPr>
        <p:sp>
          <p:nvSpPr>
            <p:cNvPr id="196" name="TextBox 195"/>
            <p:cNvSpPr txBox="1"/>
            <p:nvPr/>
          </p:nvSpPr>
          <p:spPr>
            <a:xfrm flipH="1">
              <a:off x="5773928" y="4373384"/>
              <a:ext cx="592921" cy="189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/>
                <a:t>ETX</a:t>
              </a:r>
            </a:p>
          </p:txBody>
        </p:sp>
        <p:pic>
          <p:nvPicPr>
            <p:cNvPr id="197" name="Picture 196" descr="RAD 1U_Narrow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309" y="4534534"/>
              <a:ext cx="492159" cy="166787"/>
            </a:xfrm>
            <a:prstGeom prst="rect">
              <a:avLst/>
            </a:prstGeom>
          </p:spPr>
        </p:pic>
      </p:grpSp>
      <p:grpSp>
        <p:nvGrpSpPr>
          <p:cNvPr id="198" name="Group 197"/>
          <p:cNvGrpSpPr/>
          <p:nvPr/>
        </p:nvGrpSpPr>
        <p:grpSpPr>
          <a:xfrm>
            <a:off x="7230768" y="2319859"/>
            <a:ext cx="592921" cy="327937"/>
            <a:chOff x="5773928" y="4373384"/>
            <a:chExt cx="592921" cy="327937"/>
          </a:xfrm>
        </p:grpSpPr>
        <p:sp>
          <p:nvSpPr>
            <p:cNvPr id="199" name="TextBox 198"/>
            <p:cNvSpPr txBox="1"/>
            <p:nvPr/>
          </p:nvSpPr>
          <p:spPr>
            <a:xfrm flipH="1">
              <a:off x="5773928" y="4373384"/>
              <a:ext cx="592921" cy="189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/>
                <a:t>ETX</a:t>
              </a:r>
            </a:p>
          </p:txBody>
        </p:sp>
        <p:pic>
          <p:nvPicPr>
            <p:cNvPr id="200" name="Picture 199" descr="RAD 1U_Narrow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309" y="4534534"/>
              <a:ext cx="492159" cy="166787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7230768" y="3536477"/>
            <a:ext cx="592921" cy="327937"/>
            <a:chOff x="5773928" y="4373384"/>
            <a:chExt cx="592921" cy="327937"/>
          </a:xfrm>
        </p:grpSpPr>
        <p:sp>
          <p:nvSpPr>
            <p:cNvPr id="205" name="TextBox 204"/>
            <p:cNvSpPr txBox="1"/>
            <p:nvPr/>
          </p:nvSpPr>
          <p:spPr>
            <a:xfrm flipH="1">
              <a:off x="5773928" y="4373384"/>
              <a:ext cx="592921" cy="19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/>
                <a:t>ETX/LA</a:t>
              </a:r>
            </a:p>
          </p:txBody>
        </p:sp>
        <p:pic>
          <p:nvPicPr>
            <p:cNvPr id="209" name="Picture 208" descr="RAD 1U_Narrow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309" y="4534534"/>
              <a:ext cx="492159" cy="166787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7230768" y="3947182"/>
            <a:ext cx="592921" cy="327937"/>
            <a:chOff x="5773928" y="4373384"/>
            <a:chExt cx="592921" cy="327937"/>
          </a:xfrm>
        </p:grpSpPr>
        <p:sp>
          <p:nvSpPr>
            <p:cNvPr id="212" name="TextBox 211"/>
            <p:cNvSpPr txBox="1"/>
            <p:nvPr/>
          </p:nvSpPr>
          <p:spPr>
            <a:xfrm flipH="1">
              <a:off x="5773928" y="4373384"/>
              <a:ext cx="592921" cy="19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/>
                <a:t>ETX/LA</a:t>
              </a:r>
            </a:p>
          </p:txBody>
        </p:sp>
        <p:pic>
          <p:nvPicPr>
            <p:cNvPr id="213" name="Picture 212" descr="RAD 1U_Narrow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309" y="4534534"/>
              <a:ext cx="492159" cy="166787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/>
        </p:nvGrpSpPr>
        <p:grpSpPr>
          <a:xfrm>
            <a:off x="7230768" y="5577293"/>
            <a:ext cx="592921" cy="327937"/>
            <a:chOff x="5773928" y="4373384"/>
            <a:chExt cx="592921" cy="327937"/>
          </a:xfrm>
        </p:grpSpPr>
        <p:sp>
          <p:nvSpPr>
            <p:cNvPr id="215" name="TextBox 214"/>
            <p:cNvSpPr txBox="1"/>
            <p:nvPr/>
          </p:nvSpPr>
          <p:spPr>
            <a:xfrm flipH="1">
              <a:off x="5773928" y="4373384"/>
              <a:ext cx="592921" cy="19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/>
                <a:t>ETX/RIC</a:t>
              </a:r>
            </a:p>
          </p:txBody>
        </p:sp>
        <p:pic>
          <p:nvPicPr>
            <p:cNvPr id="216" name="Picture 215" descr="RAD 1U_Narrow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309" y="4534534"/>
              <a:ext cx="492159" cy="166787"/>
            </a:xfrm>
            <a:prstGeom prst="rect">
              <a:avLst/>
            </a:prstGeom>
          </p:spPr>
        </p:pic>
      </p:grpSp>
      <p:pic>
        <p:nvPicPr>
          <p:cNvPr id="2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3440" y="5657341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61260" y="5657341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219" descr="RAD 1U_W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95233" y="5766816"/>
            <a:ext cx="771698" cy="164592"/>
          </a:xfrm>
          <a:prstGeom prst="rect">
            <a:avLst/>
          </a:prstGeom>
        </p:spPr>
      </p:pic>
      <p:pic>
        <p:nvPicPr>
          <p:cNvPr id="221" name="Picture 220" descr="RAD 3U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87419" y="2618873"/>
            <a:ext cx="763710" cy="503722"/>
          </a:xfrm>
          <a:prstGeom prst="rect">
            <a:avLst/>
          </a:prstGeom>
        </p:spPr>
      </p:pic>
      <p:pic>
        <p:nvPicPr>
          <p:cNvPr id="222" name="Picture 221" descr="RAD 3U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86064" y="3500745"/>
            <a:ext cx="763710" cy="503722"/>
          </a:xfrm>
          <a:prstGeom prst="rect">
            <a:avLst/>
          </a:prstGeom>
        </p:spPr>
      </p:pic>
      <p:pic>
        <p:nvPicPr>
          <p:cNvPr id="224" name="Picture 223" descr="RAD 3U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6019" y="4366393"/>
            <a:ext cx="763710" cy="503722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 flipH="1">
            <a:off x="2230755" y="3313696"/>
            <a:ext cx="694319" cy="20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cs typeface="Arial" pitchFamily="34" charset="0"/>
              </a:rPr>
              <a:t>ETX-5300A</a:t>
            </a:r>
          </a:p>
        </p:txBody>
      </p:sp>
      <p:pic>
        <p:nvPicPr>
          <p:cNvPr id="226" name="Picture 225" descr="RAD 3U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96059" y="3487553"/>
            <a:ext cx="763710" cy="503722"/>
          </a:xfrm>
          <a:prstGeom prst="rect">
            <a:avLst/>
          </a:prstGeom>
        </p:spPr>
      </p:pic>
      <p:pic>
        <p:nvPicPr>
          <p:cNvPr id="227" name="Picture 226" descr="RAD RADview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24909" y="1769356"/>
            <a:ext cx="425043" cy="381775"/>
          </a:xfrm>
          <a:prstGeom prst="rect">
            <a:avLst/>
          </a:prstGeom>
        </p:spPr>
      </p:pic>
      <p:pic>
        <p:nvPicPr>
          <p:cNvPr id="242" name="Picture 241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4467476"/>
            <a:ext cx="365760" cy="365760"/>
          </a:xfrm>
          <a:prstGeom prst="rect">
            <a:avLst/>
          </a:prstGeom>
        </p:spPr>
      </p:pic>
      <p:pic>
        <p:nvPicPr>
          <p:cNvPr id="243" name="Picture 242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4362" y="4978659"/>
            <a:ext cx="365760" cy="365760"/>
          </a:xfrm>
          <a:prstGeom prst="rect">
            <a:avLst/>
          </a:prstGeom>
        </p:spPr>
      </p:pic>
      <p:pic>
        <p:nvPicPr>
          <p:cNvPr id="244" name="Picture 243" descr="Node 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5450" y="4747892"/>
            <a:ext cx="365760" cy="365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hape 137"/>
          <p:cNvCxnSpPr/>
          <p:nvPr/>
        </p:nvCxnSpPr>
        <p:spPr>
          <a:xfrm rot="16200000" flipV="1">
            <a:off x="3720534" y="2087491"/>
            <a:ext cx="395721" cy="586858"/>
          </a:xfrm>
          <a:prstGeom prst="bentConnector2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>
            <a:off x="6161395" y="4100576"/>
            <a:ext cx="640080" cy="164592"/>
          </a:xfrm>
          <a:prstGeom prst="bentConnector3">
            <a:avLst>
              <a:gd name="adj1" fmla="val 5666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/>
          <p:nvPr/>
        </p:nvCxnSpPr>
        <p:spPr>
          <a:xfrm>
            <a:off x="6344275" y="2844800"/>
            <a:ext cx="457200" cy="164592"/>
          </a:xfrm>
          <a:prstGeom prst="bentConnector3">
            <a:avLst>
              <a:gd name="adj1" fmla="val 5666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Line 5"/>
          <p:cNvSpPr>
            <a:spLocks noChangeShapeType="1"/>
          </p:cNvSpPr>
          <p:nvPr/>
        </p:nvSpPr>
        <p:spPr bwMode="auto">
          <a:xfrm flipH="1">
            <a:off x="4791884" y="3238811"/>
            <a:ext cx="1070272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cxnSp>
        <p:nvCxnSpPr>
          <p:cNvPr id="238" name="Elbow Connector 237"/>
          <p:cNvCxnSpPr/>
          <p:nvPr/>
        </p:nvCxnSpPr>
        <p:spPr>
          <a:xfrm flipH="1" flipV="1">
            <a:off x="4453249" y="3509264"/>
            <a:ext cx="1280160" cy="2743200"/>
          </a:xfrm>
          <a:prstGeom prst="bentConnector3">
            <a:avLst>
              <a:gd name="adj1" fmla="val 4416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/>
          <p:cNvCxnSpPr/>
          <p:nvPr/>
        </p:nvCxnSpPr>
        <p:spPr>
          <a:xfrm flipH="1" flipV="1">
            <a:off x="4520305" y="3442208"/>
            <a:ext cx="1280160" cy="2075688"/>
          </a:xfrm>
          <a:prstGeom prst="bentConnector3">
            <a:avLst>
              <a:gd name="adj1" fmla="val 4416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/>
          <p:nvPr/>
        </p:nvCxnSpPr>
        <p:spPr>
          <a:xfrm flipH="1" flipV="1">
            <a:off x="4532497" y="3376168"/>
            <a:ext cx="1188720" cy="1417320"/>
          </a:xfrm>
          <a:prstGeom prst="bentConnector3">
            <a:avLst>
              <a:gd name="adj1" fmla="val 3525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Elbow Connector 240"/>
          <p:cNvCxnSpPr/>
          <p:nvPr/>
        </p:nvCxnSpPr>
        <p:spPr>
          <a:xfrm flipH="1" flipV="1">
            <a:off x="4605649" y="3309112"/>
            <a:ext cx="1188720" cy="731520"/>
          </a:xfrm>
          <a:prstGeom prst="bentConnector3">
            <a:avLst>
              <a:gd name="adj1" fmla="val 3525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/>
          <p:nvPr/>
        </p:nvCxnSpPr>
        <p:spPr>
          <a:xfrm flipV="1">
            <a:off x="2837809" y="3442208"/>
            <a:ext cx="1280160" cy="2057400"/>
          </a:xfrm>
          <a:prstGeom prst="bentConnector3">
            <a:avLst>
              <a:gd name="adj1" fmla="val 4416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/>
          <p:nvPr/>
        </p:nvCxnSpPr>
        <p:spPr>
          <a:xfrm flipV="1">
            <a:off x="2904865" y="3509264"/>
            <a:ext cx="1280160" cy="2788920"/>
          </a:xfrm>
          <a:prstGeom prst="bentConnector3">
            <a:avLst>
              <a:gd name="adj1" fmla="val 44163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Freeform 48"/>
          <p:cNvSpPr>
            <a:spLocks/>
          </p:cNvSpPr>
          <p:nvPr/>
        </p:nvSpPr>
        <p:spPr bwMode="auto">
          <a:xfrm>
            <a:off x="6335575" y="6267101"/>
            <a:ext cx="571751" cy="164179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984972" y="6102096"/>
            <a:ext cx="1712976" cy="426720"/>
            <a:chOff x="1139952" y="6102096"/>
            <a:chExt cx="1712976" cy="426720"/>
          </a:xfrm>
        </p:grpSpPr>
        <p:sp>
          <p:nvSpPr>
            <p:cNvPr id="228" name="Oval 227"/>
            <p:cNvSpPr/>
            <p:nvPr/>
          </p:nvSpPr>
          <p:spPr>
            <a:xfrm>
              <a:off x="1139952" y="6102096"/>
              <a:ext cx="1712976" cy="426720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1335721" y="6176391"/>
              <a:ext cx="1321438" cy="2781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tx1"/>
                </a:solidFill>
              </a:endParaRPr>
            </a:p>
          </p:txBody>
        </p:sp>
      </p:grpSp>
      <p:cxnSp>
        <p:nvCxnSpPr>
          <p:cNvPr id="215" name="Elbow Connector 214"/>
          <p:cNvCxnSpPr/>
          <p:nvPr/>
        </p:nvCxnSpPr>
        <p:spPr>
          <a:xfrm flipV="1">
            <a:off x="2850001" y="3321304"/>
            <a:ext cx="1188720" cy="1051560"/>
          </a:xfrm>
          <a:prstGeom prst="bentConnector3">
            <a:avLst>
              <a:gd name="adj1" fmla="val 35252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/>
          <p:nvPr/>
        </p:nvCxnSpPr>
        <p:spPr>
          <a:xfrm flipV="1">
            <a:off x="2837809" y="3381248"/>
            <a:ext cx="1280160" cy="1600200"/>
          </a:xfrm>
          <a:prstGeom prst="bentConnector3">
            <a:avLst>
              <a:gd name="adj1" fmla="val 38449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Legacy Migration over Packet Networks</a:t>
            </a:r>
            <a:endParaRPr lang="en-US" dirty="0">
              <a:latin typeface="+mn-lt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867085" y="1068590"/>
            <a:ext cx="6816106" cy="599090"/>
          </a:xfrm>
          <a:prstGeom prst="rect">
            <a:avLst/>
          </a:prstGeom>
        </p:spPr>
        <p:txBody>
          <a:bodyPr/>
          <a:lstStyle/>
          <a:p>
            <a:pPr marL="292100" marR="0" lvl="0" indent="-292100" algn="ctr" defTabSz="914400" rtl="0" eaLnBrk="1" fontAlgn="base" latinLnBrk="0" hangingPunct="1">
              <a:lnSpc>
                <a:spcPts val="2000"/>
              </a:lnSpc>
              <a:spcBef>
                <a:spcPct val="10000"/>
              </a:spcBef>
              <a:spcAft>
                <a:spcPct val="20000"/>
              </a:spcAft>
              <a:buClr>
                <a:srgbClr val="4D4D4D"/>
              </a:buClr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Transparent Voice, Video &amp; Data over Ethernet/IP/MPLS,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Investment Protection in Legacy Equipment</a:t>
            </a:r>
          </a:p>
        </p:txBody>
      </p:sp>
      <p:sp>
        <p:nvSpPr>
          <p:cNvPr id="308" name="AutoShape 2"/>
          <p:cNvSpPr>
            <a:spLocks noChangeArrowheads="1"/>
          </p:cNvSpPr>
          <p:nvPr/>
        </p:nvSpPr>
        <p:spPr bwMode="auto">
          <a:xfrm>
            <a:off x="5462359" y="1822841"/>
            <a:ext cx="2646909" cy="566791"/>
          </a:xfrm>
          <a:prstGeom prst="roundRect">
            <a:avLst>
              <a:gd name="adj" fmla="val 22077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lt1"/>
              </a:solidFill>
            </a:endParaRPr>
          </a:p>
        </p:txBody>
      </p:sp>
      <p:cxnSp>
        <p:nvCxnSpPr>
          <p:cNvPr id="456" name="Straight Connector 455"/>
          <p:cNvCxnSpPr/>
          <p:nvPr/>
        </p:nvCxnSpPr>
        <p:spPr>
          <a:xfrm>
            <a:off x="5139430" y="2174494"/>
            <a:ext cx="1097280" cy="1588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hape 453"/>
          <p:cNvCxnSpPr/>
          <p:nvPr/>
        </p:nvCxnSpPr>
        <p:spPr>
          <a:xfrm rot="5400000" flipH="1" flipV="1">
            <a:off x="4596833" y="2087491"/>
            <a:ext cx="395721" cy="586858"/>
          </a:xfrm>
          <a:prstGeom prst="bentConnector2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 Box 74"/>
          <p:cNvSpPr txBox="1">
            <a:spLocks noChangeArrowheads="1"/>
          </p:cNvSpPr>
          <p:nvPr/>
        </p:nvSpPr>
        <p:spPr bwMode="auto">
          <a:xfrm>
            <a:off x="4753783" y="1654922"/>
            <a:ext cx="639347" cy="3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20" tIns="46259" rIns="92520" bIns="46259"/>
          <a:lstStyle/>
          <a:p>
            <a:pPr algn="ctr" defTabSz="926545" eaLnBrk="0" hangingPunct="0">
              <a:defRPr/>
            </a:pPr>
            <a:r>
              <a:rPr lang="en-US" sz="1000" b="1" dirty="0" smtClean="0">
                <a:cs typeface="Arial" pitchFamily="34" charset="0"/>
              </a:rPr>
              <a:t>SHDSL.bis</a:t>
            </a:r>
            <a:r>
              <a:rPr lang="en-US" sz="1000" b="1" dirty="0">
                <a:cs typeface="Arial" pitchFamily="34" charset="0"/>
              </a:rPr>
              <a:t>;</a:t>
            </a:r>
            <a:br>
              <a:rPr lang="en-US" sz="1000" b="1" dirty="0">
                <a:cs typeface="Arial" pitchFamily="34" charset="0"/>
              </a:rPr>
            </a:br>
            <a:r>
              <a:rPr lang="en-US" sz="1000" b="1" dirty="0" smtClean="0">
                <a:cs typeface="Arial" pitchFamily="34" charset="0"/>
              </a:rPr>
              <a:t>EFM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311" name="Text Box 23"/>
          <p:cNvSpPr txBox="1">
            <a:spLocks noChangeArrowheads="1"/>
          </p:cNvSpPr>
          <p:nvPr/>
        </p:nvSpPr>
        <p:spPr bwMode="auto">
          <a:xfrm>
            <a:off x="5769521" y="1873612"/>
            <a:ext cx="544963" cy="2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20" tIns="46259" rIns="92520" bIns="46259"/>
          <a:lstStyle/>
          <a:p>
            <a:pPr algn="ctr" defTabSz="923740" eaLnBrk="0" hangingPunct="0"/>
            <a:r>
              <a:rPr lang="en-US" sz="900" b="1" dirty="0">
                <a:cs typeface="Arial" pitchFamily="34" charset="0"/>
              </a:rPr>
              <a:t>LA-210/PWE</a:t>
            </a:r>
          </a:p>
        </p:txBody>
      </p:sp>
      <p:sp>
        <p:nvSpPr>
          <p:cNvPr id="314" name="Text Box 62"/>
          <p:cNvSpPr txBox="1">
            <a:spLocks noChangeArrowheads="1"/>
          </p:cNvSpPr>
          <p:nvPr/>
        </p:nvSpPr>
        <p:spPr bwMode="auto">
          <a:xfrm>
            <a:off x="6987972" y="1851290"/>
            <a:ext cx="801760" cy="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E1/V.35/X.21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15" name="Text Box 63"/>
          <p:cNvSpPr txBox="1">
            <a:spLocks noChangeArrowheads="1"/>
          </p:cNvSpPr>
          <p:nvPr/>
        </p:nvSpPr>
        <p:spPr bwMode="auto">
          <a:xfrm>
            <a:off x="6987972" y="2080512"/>
            <a:ext cx="452305" cy="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4 </a:t>
            </a:r>
            <a:r>
              <a:rPr lang="en-US" sz="900" dirty="0">
                <a:cs typeface="Arial" pitchFamily="34" charset="0"/>
              </a:rPr>
              <a:t>x </a:t>
            </a:r>
            <a:r>
              <a:rPr lang="en-US" sz="900" dirty="0" smtClean="0">
                <a:cs typeface="Arial" pitchFamily="34" charset="0"/>
              </a:rPr>
              <a:t>FE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24" name="AutoShape 2"/>
          <p:cNvSpPr>
            <a:spLocks noChangeArrowheads="1"/>
          </p:cNvSpPr>
          <p:nvPr/>
        </p:nvSpPr>
        <p:spPr bwMode="auto">
          <a:xfrm>
            <a:off x="533932" y="3772728"/>
            <a:ext cx="2652992" cy="2932871"/>
          </a:xfrm>
          <a:prstGeom prst="roundRect">
            <a:avLst>
              <a:gd name="adj" fmla="val 7934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lt1"/>
              </a:solidFill>
            </a:endParaRPr>
          </a:p>
        </p:txBody>
      </p:sp>
      <p:sp>
        <p:nvSpPr>
          <p:cNvPr id="330" name="Freeform 236"/>
          <p:cNvSpPr>
            <a:spLocks/>
          </p:cNvSpPr>
          <p:nvPr/>
        </p:nvSpPr>
        <p:spPr bwMode="auto">
          <a:xfrm>
            <a:off x="1005453" y="5524679"/>
            <a:ext cx="383946" cy="141950"/>
          </a:xfrm>
          <a:custGeom>
            <a:avLst/>
            <a:gdLst>
              <a:gd name="T0" fmla="*/ 0 w 228"/>
              <a:gd name="T1" fmla="*/ 0 h 84"/>
              <a:gd name="T2" fmla="*/ 2147483647 w 228"/>
              <a:gd name="T3" fmla="*/ 0 h 84"/>
              <a:gd name="T4" fmla="*/ 2147483647 w 228"/>
              <a:gd name="T5" fmla="*/ 2147483647 h 84"/>
              <a:gd name="T6" fmla="*/ 0 60000 65536"/>
              <a:gd name="T7" fmla="*/ 0 60000 65536"/>
              <a:gd name="T8" fmla="*/ 0 60000 65536"/>
              <a:gd name="T9" fmla="*/ 0 w 228"/>
              <a:gd name="T10" fmla="*/ 0 h 84"/>
              <a:gd name="T11" fmla="*/ 228 w 22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84">
                <a:moveTo>
                  <a:pt x="0" y="0"/>
                </a:moveTo>
                <a:lnTo>
                  <a:pt x="228" y="0"/>
                </a:lnTo>
                <a:lnTo>
                  <a:pt x="228" y="84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31" name="Freeform 237"/>
          <p:cNvSpPr>
            <a:spLocks/>
          </p:cNvSpPr>
          <p:nvPr/>
        </p:nvSpPr>
        <p:spPr bwMode="auto">
          <a:xfrm>
            <a:off x="1492201" y="5537069"/>
            <a:ext cx="428109" cy="129559"/>
          </a:xfrm>
          <a:custGeom>
            <a:avLst/>
            <a:gdLst>
              <a:gd name="T0" fmla="*/ 0 w 268"/>
              <a:gd name="T1" fmla="*/ 2147483647 h 92"/>
              <a:gd name="T2" fmla="*/ 0 w 268"/>
              <a:gd name="T3" fmla="*/ 0 h 92"/>
              <a:gd name="T4" fmla="*/ 2147483647 w 268"/>
              <a:gd name="T5" fmla="*/ 0 h 92"/>
              <a:gd name="T6" fmla="*/ 2147483647 w 268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268"/>
              <a:gd name="T13" fmla="*/ 0 h 92"/>
              <a:gd name="T14" fmla="*/ 268 w 268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" h="92">
                <a:moveTo>
                  <a:pt x="0" y="92"/>
                </a:moveTo>
                <a:lnTo>
                  <a:pt x="0" y="0"/>
                </a:lnTo>
                <a:lnTo>
                  <a:pt x="268" y="0"/>
                </a:lnTo>
                <a:lnTo>
                  <a:pt x="268" y="92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32" name="Freeform 238"/>
          <p:cNvSpPr>
            <a:spLocks/>
          </p:cNvSpPr>
          <p:nvPr/>
        </p:nvSpPr>
        <p:spPr bwMode="auto">
          <a:xfrm flipH="1">
            <a:off x="2065360" y="5525803"/>
            <a:ext cx="376003" cy="157724"/>
          </a:xfrm>
          <a:custGeom>
            <a:avLst/>
            <a:gdLst>
              <a:gd name="T0" fmla="*/ 0 w 228"/>
              <a:gd name="T1" fmla="*/ 0 h 84"/>
              <a:gd name="T2" fmla="*/ 2147483647 w 228"/>
              <a:gd name="T3" fmla="*/ 0 h 84"/>
              <a:gd name="T4" fmla="*/ 2147483647 w 228"/>
              <a:gd name="T5" fmla="*/ 2147483647 h 84"/>
              <a:gd name="T6" fmla="*/ 0 60000 65536"/>
              <a:gd name="T7" fmla="*/ 0 60000 65536"/>
              <a:gd name="T8" fmla="*/ 0 60000 65536"/>
              <a:gd name="T9" fmla="*/ 0 w 228"/>
              <a:gd name="T10" fmla="*/ 0 h 84"/>
              <a:gd name="T11" fmla="*/ 228 w 22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84">
                <a:moveTo>
                  <a:pt x="0" y="0"/>
                </a:moveTo>
                <a:lnTo>
                  <a:pt x="228" y="0"/>
                </a:lnTo>
                <a:lnTo>
                  <a:pt x="228" y="84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5" rIns="91431" bIns="45715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35" name="Rectangle 258"/>
          <p:cNvSpPr>
            <a:spLocks noChangeArrowheads="1"/>
          </p:cNvSpPr>
          <p:nvPr/>
        </p:nvSpPr>
        <p:spPr bwMode="auto">
          <a:xfrm>
            <a:off x="1334262" y="5328474"/>
            <a:ext cx="742493" cy="230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900" dirty="0">
                <a:cs typeface="Arial" pitchFamily="34" charset="0"/>
              </a:rPr>
              <a:t>Daisy</a:t>
            </a:r>
            <a:r>
              <a:rPr lang="en-US" sz="9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900" dirty="0">
                <a:cs typeface="Arial" pitchFamily="34" charset="0"/>
              </a:rPr>
              <a:t>Chain</a:t>
            </a:r>
          </a:p>
        </p:txBody>
      </p:sp>
      <p:sp>
        <p:nvSpPr>
          <p:cNvPr id="337" name="Rectangle 258"/>
          <p:cNvSpPr>
            <a:spLocks noChangeArrowheads="1"/>
          </p:cNvSpPr>
          <p:nvPr/>
        </p:nvSpPr>
        <p:spPr bwMode="auto">
          <a:xfrm>
            <a:off x="1539462" y="6188684"/>
            <a:ext cx="640755" cy="26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US" sz="1050" b="1" dirty="0">
                <a:cs typeface="Arial" pitchFamily="34" charset="0"/>
              </a:rPr>
              <a:t>Ring</a:t>
            </a:r>
          </a:p>
        </p:txBody>
      </p:sp>
      <p:sp>
        <p:nvSpPr>
          <p:cNvPr id="338" name="Rectangle 258"/>
          <p:cNvSpPr>
            <a:spLocks noChangeArrowheads="1"/>
          </p:cNvSpPr>
          <p:nvPr/>
        </p:nvSpPr>
        <p:spPr bwMode="auto">
          <a:xfrm>
            <a:off x="1176518" y="3916818"/>
            <a:ext cx="1411702" cy="507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en-US" sz="900" dirty="0">
                <a:cs typeface="Arial" pitchFamily="34" charset="0"/>
              </a:rPr>
              <a:t>P2P </a:t>
            </a:r>
          </a:p>
          <a:p>
            <a:pPr algn="ctr"/>
            <a:r>
              <a:rPr lang="en-US" sz="900" dirty="0">
                <a:cs typeface="Arial" pitchFamily="34" charset="0"/>
              </a:rPr>
              <a:t>Fiber, </a:t>
            </a:r>
            <a:r>
              <a:rPr lang="en-US" sz="900" dirty="0" err="1" smtClean="0">
                <a:cs typeface="Arial" pitchFamily="34" charset="0"/>
              </a:rPr>
              <a:t>xDSL</a:t>
            </a:r>
            <a:r>
              <a:rPr lang="en-US" sz="900" dirty="0">
                <a:cs typeface="Arial" pitchFamily="34" charset="0"/>
              </a:rPr>
              <a:t>, </a:t>
            </a:r>
            <a:r>
              <a:rPr lang="en-US" sz="900" dirty="0" smtClean="0">
                <a:cs typeface="Arial" pitchFamily="34" charset="0"/>
              </a:rPr>
              <a:t>wireless</a:t>
            </a:r>
            <a:r>
              <a:rPr lang="en-US" sz="900" dirty="0">
                <a:cs typeface="Arial" pitchFamily="34" charset="0"/>
              </a:rPr>
              <a:t>, </a:t>
            </a:r>
          </a:p>
          <a:p>
            <a:pPr algn="ctr"/>
            <a:r>
              <a:rPr lang="en-US" sz="900" dirty="0" smtClean="0">
                <a:cs typeface="Arial" pitchFamily="34" charset="0"/>
              </a:rPr>
              <a:t>DS3 </a:t>
            </a:r>
            <a:r>
              <a:rPr lang="en-US" sz="900" dirty="0">
                <a:cs typeface="Arial" pitchFamily="34" charset="0"/>
              </a:rPr>
              <a:t>or OC3 (via </a:t>
            </a:r>
            <a:r>
              <a:rPr lang="en-US" sz="900" dirty="0" err="1">
                <a:cs typeface="Arial" pitchFamily="34" charset="0"/>
              </a:rPr>
              <a:t>MiRIC</a:t>
            </a:r>
            <a:r>
              <a:rPr lang="en-US" sz="900" dirty="0">
                <a:cs typeface="Arial" pitchFamily="34" charset="0"/>
              </a:rPr>
              <a:t>)</a:t>
            </a:r>
          </a:p>
        </p:txBody>
      </p:sp>
      <p:sp>
        <p:nvSpPr>
          <p:cNvPr id="342" name="Left Arrow Callout 195"/>
          <p:cNvSpPr>
            <a:spLocks noChangeArrowheads="1"/>
          </p:cNvSpPr>
          <p:nvPr/>
        </p:nvSpPr>
        <p:spPr bwMode="auto">
          <a:xfrm>
            <a:off x="3517791" y="4404834"/>
            <a:ext cx="1273061" cy="308407"/>
          </a:xfrm>
          <a:prstGeom prst="leftArrowCallout">
            <a:avLst>
              <a:gd name="adj1" fmla="val 0"/>
              <a:gd name="adj2" fmla="val 25000"/>
              <a:gd name="adj3" fmla="val 29335"/>
              <a:gd name="adj4" fmla="val 84977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3119" tIns="41559" rIns="83119" bIns="41559" anchor="ctr" anchorCtr="0"/>
          <a:lstStyle/>
          <a:p>
            <a:pPr algn="ctr" defTabSz="923740"/>
            <a:r>
              <a:rPr lang="en-US" sz="1050" b="1" dirty="0">
                <a:cs typeface="Arial" pitchFamily="34" charset="0"/>
              </a:rPr>
              <a:t>Topologies</a:t>
            </a:r>
          </a:p>
        </p:txBody>
      </p:sp>
      <p:cxnSp>
        <p:nvCxnSpPr>
          <p:cNvPr id="343" name="Straight Connector 235"/>
          <p:cNvCxnSpPr>
            <a:cxnSpLocks noChangeShapeType="1"/>
          </p:cNvCxnSpPr>
          <p:nvPr/>
        </p:nvCxnSpPr>
        <p:spPr bwMode="auto">
          <a:xfrm flipV="1">
            <a:off x="1052557" y="4387936"/>
            <a:ext cx="1652283" cy="2112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237"/>
          <p:cNvSpPr>
            <a:spLocks noChangeArrowheads="1"/>
          </p:cNvSpPr>
          <p:nvPr/>
        </p:nvSpPr>
        <p:spPr bwMode="auto">
          <a:xfrm>
            <a:off x="1376048" y="4659751"/>
            <a:ext cx="1012643" cy="3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9" tIns="41559" rIns="83119" bIns="41559">
            <a:spAutoFit/>
          </a:bodyPr>
          <a:lstStyle/>
          <a:p>
            <a:pPr algn="ctr"/>
            <a:r>
              <a:rPr lang="en-US" sz="900" dirty="0">
                <a:cs typeface="Arial" pitchFamily="34" charset="0"/>
              </a:rPr>
              <a:t>P2P </a:t>
            </a:r>
          </a:p>
          <a:p>
            <a:pPr algn="ctr"/>
            <a:r>
              <a:rPr lang="en-US" sz="900" dirty="0">
                <a:cs typeface="Arial" pitchFamily="34" charset="0"/>
              </a:rPr>
              <a:t>(link redundancy)</a:t>
            </a:r>
          </a:p>
        </p:txBody>
      </p:sp>
      <p:cxnSp>
        <p:nvCxnSpPr>
          <p:cNvPr id="346" name="Straight Connector 242"/>
          <p:cNvCxnSpPr>
            <a:cxnSpLocks noChangeShapeType="1"/>
          </p:cNvCxnSpPr>
          <p:nvPr/>
        </p:nvCxnSpPr>
        <p:spPr bwMode="auto">
          <a:xfrm flipV="1">
            <a:off x="1052557" y="4981917"/>
            <a:ext cx="1732619" cy="352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249"/>
          <p:cNvCxnSpPr>
            <a:cxnSpLocks noChangeShapeType="1"/>
          </p:cNvCxnSpPr>
          <p:nvPr/>
        </p:nvCxnSpPr>
        <p:spPr bwMode="auto">
          <a:xfrm flipV="1">
            <a:off x="1005168" y="5023936"/>
            <a:ext cx="1772328" cy="11797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AutoShape 2"/>
          <p:cNvSpPr>
            <a:spLocks noChangeArrowheads="1"/>
          </p:cNvSpPr>
          <p:nvPr/>
        </p:nvSpPr>
        <p:spPr bwMode="auto">
          <a:xfrm>
            <a:off x="5462771" y="2468880"/>
            <a:ext cx="2646045" cy="4201215"/>
          </a:xfrm>
          <a:prstGeom prst="roundRect">
            <a:avLst>
              <a:gd name="adj" fmla="val 5763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>
              <a:solidFill>
                <a:schemeClr val="lt1"/>
              </a:solidFill>
            </a:endParaRPr>
          </a:p>
        </p:txBody>
      </p:sp>
      <p:sp>
        <p:nvSpPr>
          <p:cNvPr id="354" name="AutoShape 2"/>
          <p:cNvSpPr>
            <a:spLocks noChangeArrowheads="1"/>
          </p:cNvSpPr>
          <p:nvPr/>
        </p:nvSpPr>
        <p:spPr bwMode="auto">
          <a:xfrm>
            <a:off x="534548" y="1976034"/>
            <a:ext cx="2651760" cy="1676776"/>
          </a:xfrm>
          <a:prstGeom prst="roundRect">
            <a:avLst>
              <a:gd name="adj" fmla="val 12870"/>
            </a:avLst>
          </a:prstGeom>
          <a:noFill/>
          <a:ln w="28575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lt1"/>
              </a:solidFill>
            </a:endParaRPr>
          </a:p>
        </p:txBody>
      </p:sp>
      <p:sp>
        <p:nvSpPr>
          <p:cNvPr id="355" name="Line 26"/>
          <p:cNvSpPr>
            <a:spLocks noChangeShapeType="1"/>
          </p:cNvSpPr>
          <p:nvPr/>
        </p:nvSpPr>
        <p:spPr bwMode="auto">
          <a:xfrm flipH="1">
            <a:off x="1314325" y="2852727"/>
            <a:ext cx="274320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58" name="Line 5"/>
          <p:cNvSpPr>
            <a:spLocks noChangeShapeType="1"/>
          </p:cNvSpPr>
          <p:nvPr/>
        </p:nvSpPr>
        <p:spPr bwMode="auto">
          <a:xfrm flipH="1">
            <a:off x="4676060" y="2799899"/>
            <a:ext cx="1070272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60" name="Line 16"/>
          <p:cNvSpPr>
            <a:spLocks noChangeShapeType="1"/>
          </p:cNvSpPr>
          <p:nvPr/>
        </p:nvSpPr>
        <p:spPr bwMode="auto">
          <a:xfrm>
            <a:off x="6253894" y="2792395"/>
            <a:ext cx="653429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62" name="Freeform 24"/>
          <p:cNvSpPr>
            <a:spLocks/>
          </p:cNvSpPr>
          <p:nvPr/>
        </p:nvSpPr>
        <p:spPr bwMode="auto">
          <a:xfrm flipV="1">
            <a:off x="6335575" y="2552992"/>
            <a:ext cx="571751" cy="180256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63" name="Line 25"/>
          <p:cNvSpPr>
            <a:spLocks noChangeShapeType="1"/>
          </p:cNvSpPr>
          <p:nvPr/>
        </p:nvSpPr>
        <p:spPr bwMode="auto">
          <a:xfrm>
            <a:off x="6872117" y="2592423"/>
            <a:ext cx="0" cy="159132"/>
          </a:xfrm>
          <a:prstGeom prst="line">
            <a:avLst/>
          </a:prstGeom>
          <a:noFill/>
          <a:ln w="28575" cap="rnd">
            <a:solidFill>
              <a:srgbClr val="C1C1C1"/>
            </a:solidFill>
            <a:prstDash val="sysDot"/>
            <a:round/>
            <a:headEnd/>
            <a:tailEnd/>
          </a:ln>
        </p:spPr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64" name="Line 26"/>
          <p:cNvSpPr>
            <a:spLocks noChangeShapeType="1"/>
          </p:cNvSpPr>
          <p:nvPr/>
        </p:nvSpPr>
        <p:spPr bwMode="auto">
          <a:xfrm flipH="1">
            <a:off x="1314325" y="2799216"/>
            <a:ext cx="274320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65" name="Text Box 29"/>
          <p:cNvSpPr txBox="1">
            <a:spLocks noChangeArrowheads="1"/>
          </p:cNvSpPr>
          <p:nvPr/>
        </p:nvSpPr>
        <p:spPr bwMode="auto">
          <a:xfrm>
            <a:off x="3354294" y="1768298"/>
            <a:ext cx="681463" cy="24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1000" b="1" dirty="0" smtClean="0">
                <a:cs typeface="Arial" pitchFamily="34" charset="0"/>
              </a:rPr>
              <a:t>RADView</a:t>
            </a:r>
            <a:endParaRPr lang="en-US" sz="1000" b="1" dirty="0">
              <a:cs typeface="Arial" pitchFamily="34" charset="0"/>
            </a:endParaRPr>
          </a:p>
        </p:txBody>
      </p:sp>
      <p:sp>
        <p:nvSpPr>
          <p:cNvPr id="366" name="Text Box 30"/>
          <p:cNvSpPr txBox="1">
            <a:spLocks noChangeArrowheads="1"/>
          </p:cNvSpPr>
          <p:nvPr/>
        </p:nvSpPr>
        <p:spPr bwMode="auto">
          <a:xfrm>
            <a:off x="2295241" y="2218358"/>
            <a:ext cx="748788" cy="3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 smtClean="0">
                <a:cs typeface="Arial" pitchFamily="34" charset="0"/>
              </a:rPr>
              <a:t>ETX-5300A/</a:t>
            </a:r>
            <a:br>
              <a:rPr lang="en-US" sz="900" b="1" dirty="0" smtClean="0">
                <a:cs typeface="Arial" pitchFamily="34" charset="0"/>
              </a:rPr>
            </a:br>
            <a:r>
              <a:rPr lang="en-US" sz="900" b="1" dirty="0" smtClean="0">
                <a:cs typeface="Arial" pitchFamily="34" charset="0"/>
              </a:rPr>
              <a:t>Gmux-2000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68" name="Text Box 43"/>
          <p:cNvSpPr txBox="1">
            <a:spLocks noChangeArrowheads="1"/>
          </p:cNvSpPr>
          <p:nvPr/>
        </p:nvSpPr>
        <p:spPr bwMode="auto">
          <a:xfrm>
            <a:off x="5698009" y="2523271"/>
            <a:ext cx="634975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>
                <a:cs typeface="Arial" pitchFamily="34" charset="0"/>
              </a:rPr>
              <a:t>IPmux-1E</a:t>
            </a:r>
          </a:p>
        </p:txBody>
      </p:sp>
      <p:sp>
        <p:nvSpPr>
          <p:cNvPr id="369" name="Text Box 44"/>
          <p:cNvSpPr txBox="1">
            <a:spLocks noChangeArrowheads="1"/>
          </p:cNvSpPr>
          <p:nvPr/>
        </p:nvSpPr>
        <p:spPr bwMode="auto">
          <a:xfrm>
            <a:off x="5685113" y="5657561"/>
            <a:ext cx="657417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>
                <a:cs typeface="Arial" pitchFamily="34" charset="0"/>
              </a:rPr>
              <a:t>Megaplex</a:t>
            </a:r>
          </a:p>
        </p:txBody>
      </p:sp>
      <p:sp>
        <p:nvSpPr>
          <p:cNvPr id="370" name="Text Box 45"/>
          <p:cNvSpPr txBox="1">
            <a:spLocks noChangeArrowheads="1"/>
          </p:cNvSpPr>
          <p:nvPr/>
        </p:nvSpPr>
        <p:spPr bwMode="auto">
          <a:xfrm>
            <a:off x="5770875" y="6467179"/>
            <a:ext cx="485896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 smtClean="0">
                <a:cs typeface="Arial" pitchFamily="34" charset="0"/>
              </a:rPr>
              <a:t>MP-W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71" name="Text Box 46"/>
          <p:cNvSpPr txBox="1">
            <a:spLocks noChangeArrowheads="1"/>
          </p:cNvSpPr>
          <p:nvPr/>
        </p:nvSpPr>
        <p:spPr bwMode="auto">
          <a:xfrm>
            <a:off x="6972732" y="2558648"/>
            <a:ext cx="1171628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3" tIns="45687" rIns="91373" bIns="45687">
            <a:spAutoFit/>
          </a:bodyPr>
          <a:lstStyle/>
          <a:p>
            <a:r>
              <a:rPr lang="en-US" sz="900" dirty="0">
                <a:cs typeface="Arial" pitchFamily="34" charset="0"/>
              </a:rPr>
              <a:t>4 </a:t>
            </a:r>
            <a:r>
              <a:rPr lang="en-US" sz="900" dirty="0" smtClean="0">
                <a:cs typeface="Arial" pitchFamily="34" charset="0"/>
              </a:rPr>
              <a:t>FXS/FXO/E&amp;M/BRI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73" name="Freeform 48"/>
          <p:cNvSpPr>
            <a:spLocks/>
          </p:cNvSpPr>
          <p:nvPr/>
        </p:nvSpPr>
        <p:spPr bwMode="auto">
          <a:xfrm flipV="1">
            <a:off x="6335575" y="5999479"/>
            <a:ext cx="571751" cy="157479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74" name="Line 49"/>
          <p:cNvSpPr>
            <a:spLocks noChangeShapeType="1"/>
          </p:cNvSpPr>
          <p:nvPr/>
        </p:nvSpPr>
        <p:spPr bwMode="auto">
          <a:xfrm>
            <a:off x="6872117" y="6040530"/>
            <a:ext cx="0" cy="365760"/>
          </a:xfrm>
          <a:prstGeom prst="line">
            <a:avLst/>
          </a:prstGeom>
          <a:noFill/>
          <a:ln w="28575" cap="rnd">
            <a:solidFill>
              <a:srgbClr val="C1C1C1"/>
            </a:solidFill>
            <a:prstDash val="sysDot"/>
            <a:round/>
            <a:headEnd/>
            <a:tailEnd/>
          </a:ln>
        </p:spPr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75" name="Text Box 50"/>
          <p:cNvSpPr txBox="1">
            <a:spLocks noChangeArrowheads="1"/>
          </p:cNvSpPr>
          <p:nvPr/>
        </p:nvSpPr>
        <p:spPr bwMode="auto">
          <a:xfrm>
            <a:off x="6914329" y="5959616"/>
            <a:ext cx="1212056" cy="5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fr-FR" sz="900" dirty="0" smtClean="0">
                <a:cs typeface="Arial" pitchFamily="34" charset="0"/>
              </a:rPr>
              <a:t>Multiservice </a:t>
            </a:r>
            <a:r>
              <a:rPr lang="fr-FR" sz="900" dirty="0" err="1" smtClean="0">
                <a:cs typeface="Arial" pitchFamily="34" charset="0"/>
              </a:rPr>
              <a:t>platform</a:t>
            </a:r>
            <a:endParaRPr lang="fr-FR" sz="900" dirty="0" smtClean="0">
              <a:cs typeface="Arial" pitchFamily="34" charset="0"/>
            </a:endParaRPr>
          </a:p>
          <a:p>
            <a:r>
              <a:rPr lang="fr-FR" sz="900" dirty="0" smtClean="0">
                <a:cs typeface="Arial" pitchFamily="34" charset="0"/>
              </a:rPr>
              <a:t>(</a:t>
            </a:r>
            <a:r>
              <a:rPr lang="fr-FR" sz="900" dirty="0" err="1" smtClean="0">
                <a:cs typeface="Arial" pitchFamily="34" charset="0"/>
              </a:rPr>
              <a:t>analog</a:t>
            </a:r>
            <a:r>
              <a:rPr lang="fr-FR" sz="900" dirty="0" smtClean="0">
                <a:cs typeface="Arial" pitchFamily="34" charset="0"/>
              </a:rPr>
              <a:t>  </a:t>
            </a:r>
            <a:r>
              <a:rPr lang="fr-FR" sz="900" dirty="0" err="1" smtClean="0">
                <a:cs typeface="Arial" pitchFamily="34" charset="0"/>
              </a:rPr>
              <a:t>voice</a:t>
            </a:r>
            <a:r>
              <a:rPr lang="fr-FR" sz="900" dirty="0" smtClean="0">
                <a:cs typeface="Arial" pitchFamily="34" charset="0"/>
              </a:rPr>
              <a:t>, E1/T1, </a:t>
            </a:r>
            <a:br>
              <a:rPr lang="fr-FR" sz="900" dirty="0" smtClean="0">
                <a:cs typeface="Arial" pitchFamily="34" charset="0"/>
              </a:rPr>
            </a:br>
            <a:r>
              <a:rPr lang="fr-FR" sz="900" dirty="0" smtClean="0">
                <a:cs typeface="Arial" pitchFamily="34" charset="0"/>
              </a:rPr>
              <a:t>serial, ETH)</a:t>
            </a:r>
            <a:endParaRPr lang="fr-FR" sz="900" dirty="0">
              <a:cs typeface="Arial" pitchFamily="34" charset="0"/>
            </a:endParaRPr>
          </a:p>
        </p:txBody>
      </p:sp>
      <p:sp>
        <p:nvSpPr>
          <p:cNvPr id="378" name="Text Box 53"/>
          <p:cNvSpPr txBox="1">
            <a:spLocks noChangeArrowheads="1"/>
          </p:cNvSpPr>
          <p:nvPr/>
        </p:nvSpPr>
        <p:spPr bwMode="auto">
          <a:xfrm>
            <a:off x="5485811" y="2958817"/>
            <a:ext cx="1119082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 smtClean="0">
                <a:cs typeface="Arial" pitchFamily="34" charset="0"/>
              </a:rPr>
              <a:t>IPmux-2L/IPmux-4L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79" name="Line 54"/>
          <p:cNvSpPr>
            <a:spLocks noChangeShapeType="1"/>
          </p:cNvSpPr>
          <p:nvPr/>
        </p:nvSpPr>
        <p:spPr bwMode="auto">
          <a:xfrm>
            <a:off x="6184890" y="3219093"/>
            <a:ext cx="70976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81" name="Text Box 62"/>
          <p:cNvSpPr txBox="1">
            <a:spLocks noChangeArrowheads="1"/>
          </p:cNvSpPr>
          <p:nvPr/>
        </p:nvSpPr>
        <p:spPr bwMode="auto">
          <a:xfrm>
            <a:off x="6987972" y="3045750"/>
            <a:ext cx="873822" cy="3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Serial (2L only)</a:t>
            </a:r>
          </a:p>
          <a:p>
            <a:r>
              <a:rPr lang="en-US" sz="900" dirty="0" smtClean="0">
                <a:cs typeface="Arial" pitchFamily="34" charset="0"/>
              </a:rPr>
              <a:t>1, 2 or 4 x E1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82" name="Text Box 63"/>
          <p:cNvSpPr txBox="1">
            <a:spLocks noChangeArrowheads="1"/>
          </p:cNvSpPr>
          <p:nvPr/>
        </p:nvSpPr>
        <p:spPr bwMode="auto">
          <a:xfrm>
            <a:off x="6987972" y="3348850"/>
            <a:ext cx="452233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>
                <a:cs typeface="Arial" pitchFamily="34" charset="0"/>
              </a:rPr>
              <a:t>2 x </a:t>
            </a:r>
            <a:r>
              <a:rPr lang="en-US" sz="900" dirty="0" smtClean="0">
                <a:cs typeface="Arial" pitchFamily="34" charset="0"/>
              </a:rPr>
              <a:t>FE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83" name="Text Box 64"/>
          <p:cNvSpPr txBox="1">
            <a:spLocks noChangeArrowheads="1"/>
          </p:cNvSpPr>
          <p:nvPr/>
        </p:nvSpPr>
        <p:spPr bwMode="auto">
          <a:xfrm>
            <a:off x="5605678" y="3605031"/>
            <a:ext cx="806497" cy="3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 smtClean="0">
                <a:cs typeface="Arial" pitchFamily="34" charset="0"/>
              </a:rPr>
              <a:t>IPmux-4LGE/</a:t>
            </a:r>
          </a:p>
          <a:p>
            <a:pPr algn="ctr"/>
            <a:r>
              <a:rPr lang="en-US" sz="900" b="1" dirty="0" smtClean="0">
                <a:cs typeface="Arial" pitchFamily="34" charset="0"/>
              </a:rPr>
              <a:t>IPmux-16L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84" name="Line 65"/>
          <p:cNvSpPr>
            <a:spLocks noChangeShapeType="1"/>
          </p:cNvSpPr>
          <p:nvPr/>
        </p:nvSpPr>
        <p:spPr bwMode="auto">
          <a:xfrm>
            <a:off x="6176441" y="4046927"/>
            <a:ext cx="70976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86" name="Freeform 73"/>
          <p:cNvSpPr>
            <a:spLocks/>
          </p:cNvSpPr>
          <p:nvPr/>
        </p:nvSpPr>
        <p:spPr bwMode="auto">
          <a:xfrm flipV="1">
            <a:off x="6181521" y="3810340"/>
            <a:ext cx="709760" cy="180256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87" name="Line 74"/>
          <p:cNvSpPr>
            <a:spLocks noChangeShapeType="1"/>
          </p:cNvSpPr>
          <p:nvPr/>
        </p:nvSpPr>
        <p:spPr bwMode="auto">
          <a:xfrm>
            <a:off x="6872117" y="3848365"/>
            <a:ext cx="0" cy="160541"/>
          </a:xfrm>
          <a:prstGeom prst="line">
            <a:avLst/>
          </a:prstGeom>
          <a:noFill/>
          <a:ln w="28575" cap="rnd">
            <a:solidFill>
              <a:srgbClr val="C1C1C1"/>
            </a:solidFill>
            <a:prstDash val="sysDot"/>
            <a:round/>
            <a:headEnd/>
            <a:tailEnd/>
          </a:ln>
        </p:spPr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88" name="Text Box 75"/>
          <p:cNvSpPr txBox="1">
            <a:spLocks noChangeArrowheads="1"/>
          </p:cNvSpPr>
          <p:nvPr/>
        </p:nvSpPr>
        <p:spPr bwMode="auto">
          <a:xfrm>
            <a:off x="6987972" y="3813408"/>
            <a:ext cx="836953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4, 8 or 16 x E1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89" name="Text Box 76"/>
          <p:cNvSpPr txBox="1">
            <a:spLocks noChangeArrowheads="1"/>
          </p:cNvSpPr>
          <p:nvPr/>
        </p:nvSpPr>
        <p:spPr bwMode="auto">
          <a:xfrm>
            <a:off x="6987972" y="4160996"/>
            <a:ext cx="1032520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2 x </a:t>
            </a:r>
            <a:r>
              <a:rPr lang="en-US" sz="900" dirty="0" err="1" smtClean="0">
                <a:cs typeface="Arial" pitchFamily="34" charset="0"/>
              </a:rPr>
              <a:t>GbE</a:t>
            </a:r>
            <a:r>
              <a:rPr lang="en-US" sz="900" dirty="0" smtClean="0">
                <a:cs typeface="Arial" pitchFamily="34" charset="0"/>
              </a:rPr>
              <a:t> &amp; 3/4 x FE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392" name="Line 79"/>
          <p:cNvSpPr>
            <a:spLocks noChangeShapeType="1"/>
          </p:cNvSpPr>
          <p:nvPr/>
        </p:nvSpPr>
        <p:spPr bwMode="auto">
          <a:xfrm>
            <a:off x="6253894" y="5511155"/>
            <a:ext cx="653429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399" name="Freeform 88"/>
          <p:cNvSpPr>
            <a:spLocks/>
          </p:cNvSpPr>
          <p:nvPr/>
        </p:nvSpPr>
        <p:spPr bwMode="auto">
          <a:xfrm flipV="1">
            <a:off x="6335575" y="5285837"/>
            <a:ext cx="571751" cy="167583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400" name="Line 89"/>
          <p:cNvSpPr>
            <a:spLocks noChangeShapeType="1"/>
          </p:cNvSpPr>
          <p:nvPr/>
        </p:nvSpPr>
        <p:spPr bwMode="auto">
          <a:xfrm>
            <a:off x="6872117" y="5323860"/>
            <a:ext cx="0" cy="159132"/>
          </a:xfrm>
          <a:prstGeom prst="line">
            <a:avLst/>
          </a:prstGeom>
          <a:noFill/>
          <a:ln w="28575" cap="rnd">
            <a:solidFill>
              <a:srgbClr val="C1C1C1"/>
            </a:solidFill>
            <a:prstDash val="sysDot"/>
            <a:round/>
            <a:headEnd/>
            <a:tailEnd/>
          </a:ln>
        </p:spPr>
        <p:txBody>
          <a:bodyPr lIns="83085" tIns="41543" rIns="83085" bIns="41543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401" name="Text Box 90"/>
          <p:cNvSpPr txBox="1">
            <a:spLocks noChangeArrowheads="1"/>
          </p:cNvSpPr>
          <p:nvPr/>
        </p:nvSpPr>
        <p:spPr bwMode="auto">
          <a:xfrm>
            <a:off x="6987972" y="5274570"/>
            <a:ext cx="710316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8, 16 E1/T1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402" name="Text Box 91"/>
          <p:cNvSpPr txBox="1">
            <a:spLocks noChangeArrowheads="1"/>
          </p:cNvSpPr>
          <p:nvPr/>
        </p:nvSpPr>
        <p:spPr bwMode="auto">
          <a:xfrm>
            <a:off x="7003212" y="5621001"/>
            <a:ext cx="532383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4 </a:t>
            </a:r>
            <a:r>
              <a:rPr lang="en-US" sz="900" dirty="0">
                <a:cs typeface="Arial" pitchFamily="34" charset="0"/>
              </a:rPr>
              <a:t>x </a:t>
            </a:r>
            <a:r>
              <a:rPr lang="en-US" sz="900" dirty="0" err="1" smtClean="0">
                <a:cs typeface="Arial" pitchFamily="34" charset="0"/>
              </a:rPr>
              <a:t>GbE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410" name="Text Box 122"/>
          <p:cNvSpPr txBox="1">
            <a:spLocks noChangeArrowheads="1"/>
          </p:cNvSpPr>
          <p:nvPr/>
        </p:nvSpPr>
        <p:spPr bwMode="auto">
          <a:xfrm>
            <a:off x="1216918" y="2186028"/>
            <a:ext cx="1202432" cy="6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4" tIns="45692" rIns="91384" bIns="45692">
            <a:spAutoFit/>
          </a:bodyPr>
          <a:lstStyle/>
          <a:p>
            <a:pPr algn="ctr"/>
            <a:r>
              <a:rPr lang="en-US" sz="900" dirty="0" smtClean="0">
                <a:cs typeface="Arial" pitchFamily="34" charset="0"/>
              </a:rPr>
              <a:t>Up to </a:t>
            </a:r>
            <a:br>
              <a:rPr lang="en-US" sz="900" dirty="0" smtClean="0">
                <a:cs typeface="Arial" pitchFamily="34" charset="0"/>
              </a:rPr>
            </a:br>
            <a:r>
              <a:rPr lang="en-US" sz="900" dirty="0" smtClean="0">
                <a:cs typeface="Arial" pitchFamily="34" charset="0"/>
              </a:rPr>
              <a:t>16 x Ch. OC-3/STM-1</a:t>
            </a:r>
            <a:br>
              <a:rPr lang="en-US" sz="900" dirty="0" smtClean="0">
                <a:cs typeface="Arial" pitchFamily="34" charset="0"/>
              </a:rPr>
            </a:br>
            <a:r>
              <a:rPr lang="en-US" sz="900" dirty="0" smtClean="0">
                <a:cs typeface="Arial" pitchFamily="34" charset="0"/>
              </a:rPr>
              <a:t>with 1328/1008 </a:t>
            </a:r>
            <a:r>
              <a:rPr lang="en-US" sz="900" dirty="0" err="1" smtClean="0">
                <a:cs typeface="Arial" pitchFamily="34" charset="0"/>
              </a:rPr>
              <a:t>pseudowires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436" name="Right Arrow Callout 196"/>
          <p:cNvSpPr>
            <a:spLocks noChangeArrowheads="1"/>
          </p:cNvSpPr>
          <p:nvPr/>
        </p:nvSpPr>
        <p:spPr bwMode="auto">
          <a:xfrm>
            <a:off x="3771386" y="4870403"/>
            <a:ext cx="1341479" cy="349600"/>
          </a:xfrm>
          <a:prstGeom prst="rightArrowCallout">
            <a:avLst>
              <a:gd name="adj1" fmla="val 0"/>
              <a:gd name="adj2" fmla="val 32204"/>
              <a:gd name="adj3" fmla="val 25002"/>
              <a:gd name="adj4" fmla="val 82968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3085" tIns="41543" rIns="83085" bIns="41543" anchor="ctr" anchorCtr="0"/>
          <a:lstStyle/>
          <a:p>
            <a:pPr algn="ctr" defTabSz="923740"/>
            <a:r>
              <a:rPr lang="en-US" sz="1050" b="1" dirty="0">
                <a:cs typeface="Arial" pitchFamily="34" charset="0"/>
              </a:rPr>
              <a:t>Interfaces</a:t>
            </a:r>
          </a:p>
        </p:txBody>
      </p:sp>
      <p:sp>
        <p:nvSpPr>
          <p:cNvPr id="437" name="Down Arrow Callout 225"/>
          <p:cNvSpPr>
            <a:spLocks noChangeArrowheads="1"/>
          </p:cNvSpPr>
          <p:nvPr/>
        </p:nvSpPr>
        <p:spPr bwMode="auto">
          <a:xfrm>
            <a:off x="2095598" y="1718051"/>
            <a:ext cx="1232221" cy="494297"/>
          </a:xfrm>
          <a:prstGeom prst="downArrowCallout">
            <a:avLst>
              <a:gd name="adj1" fmla="val 25067"/>
              <a:gd name="adj2" fmla="val 25067"/>
              <a:gd name="adj3" fmla="val 25000"/>
              <a:gd name="adj4" fmla="val 63259"/>
            </a:avLst>
          </a:prstGeom>
          <a:solidFill>
            <a:schemeClr val="accent3">
              <a:lumMod val="20000"/>
              <a:lumOff val="80000"/>
            </a:schemeClr>
          </a:solidFill>
          <a:ln w="12700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83085" tIns="41543" rIns="83085" bIns="41543" anchor="ctr" anchorCtr="0"/>
          <a:lstStyle/>
          <a:p>
            <a:pPr algn="ctr" defTabSz="923740"/>
            <a:r>
              <a:rPr lang="en-US" sz="1050" b="1" dirty="0">
                <a:cs typeface="Arial" pitchFamily="34" charset="0"/>
              </a:rPr>
              <a:t>Aggregation</a:t>
            </a:r>
          </a:p>
        </p:txBody>
      </p:sp>
      <p:sp>
        <p:nvSpPr>
          <p:cNvPr id="438" name="Rectangle 153"/>
          <p:cNvSpPr>
            <a:spLocks noChangeArrowheads="1"/>
          </p:cNvSpPr>
          <p:nvPr/>
        </p:nvSpPr>
        <p:spPr bwMode="auto">
          <a:xfrm>
            <a:off x="2306797" y="3298835"/>
            <a:ext cx="725675" cy="2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03" tIns="41551" rIns="83103" bIns="41551">
            <a:spAutoFit/>
          </a:bodyPr>
          <a:lstStyle/>
          <a:p>
            <a:pPr algn="ctr"/>
            <a:r>
              <a:rPr lang="en-US" sz="900" b="1" dirty="0">
                <a:cs typeface="Arial" pitchFamily="34" charset="0"/>
              </a:rPr>
              <a:t>IPmux-155L</a:t>
            </a:r>
          </a:p>
        </p:txBody>
      </p:sp>
      <p:sp>
        <p:nvSpPr>
          <p:cNvPr id="439" name="Line 26"/>
          <p:cNvSpPr>
            <a:spLocks noChangeShapeType="1"/>
          </p:cNvSpPr>
          <p:nvPr/>
        </p:nvSpPr>
        <p:spPr bwMode="auto">
          <a:xfrm flipH="1">
            <a:off x="1330636" y="3269316"/>
            <a:ext cx="283464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440" name="Line 26"/>
          <p:cNvSpPr>
            <a:spLocks noChangeShapeType="1"/>
          </p:cNvSpPr>
          <p:nvPr/>
        </p:nvSpPr>
        <p:spPr bwMode="auto">
          <a:xfrm flipH="1">
            <a:off x="1330636" y="3221262"/>
            <a:ext cx="283464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6203495" y="2207868"/>
            <a:ext cx="640080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pic>
        <p:nvPicPr>
          <p:cNvPr id="14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6230174"/>
            <a:ext cx="813470" cy="4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0" name="Group 149"/>
          <p:cNvGrpSpPr/>
          <p:nvPr/>
        </p:nvGrpSpPr>
        <p:grpSpPr>
          <a:xfrm>
            <a:off x="296698" y="2432077"/>
            <a:ext cx="1194846" cy="1194840"/>
            <a:chOff x="1635125" y="2444750"/>
            <a:chExt cx="427037" cy="427037"/>
          </a:xfrm>
        </p:grpSpPr>
        <p:sp>
          <p:nvSpPr>
            <p:cNvPr id="151" name="Oval 6"/>
            <p:cNvSpPr>
              <a:spLocks noChangeArrowheads="1"/>
            </p:cNvSpPr>
            <p:nvPr/>
          </p:nvSpPr>
          <p:spPr bwMode="auto">
            <a:xfrm>
              <a:off x="1635125" y="2444750"/>
              <a:ext cx="427037" cy="427037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1681163" y="2559050"/>
              <a:ext cx="334962" cy="198437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4" y="19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3" y="6"/>
                </a:cxn>
                <a:cxn ang="0">
                  <a:pos x="30" y="6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38" y="26"/>
                </a:cxn>
                <a:cxn ang="0">
                  <a:pos x="44" y="19"/>
                </a:cxn>
              </a:cxnLst>
              <a:rect l="0" t="0" r="r" b="b"/>
              <a:pathLst>
                <a:path w="44" h="26">
                  <a:moveTo>
                    <a:pt x="44" y="19"/>
                  </a:moveTo>
                  <a:lnTo>
                    <a:pt x="44" y="19"/>
                  </a:lnTo>
                  <a:cubicBezTo>
                    <a:pt x="44" y="19"/>
                    <a:pt x="44" y="12"/>
                    <a:pt x="38" y="12"/>
                  </a:cubicBezTo>
                  <a:lnTo>
                    <a:pt x="38" y="12"/>
                  </a:lnTo>
                  <a:cubicBezTo>
                    <a:pt x="38" y="10"/>
                    <a:pt x="37" y="6"/>
                    <a:pt x="33" y="6"/>
                  </a:cubicBezTo>
                  <a:lnTo>
                    <a:pt x="30" y="6"/>
                  </a:lnTo>
                  <a:cubicBezTo>
                    <a:pt x="29" y="4"/>
                    <a:pt x="28" y="0"/>
                    <a:pt x="23" y="0"/>
                  </a:cubicBezTo>
                  <a:lnTo>
                    <a:pt x="17" y="0"/>
                  </a:lnTo>
                  <a:cubicBezTo>
                    <a:pt x="17" y="0"/>
                    <a:pt x="11" y="0"/>
                    <a:pt x="10" y="7"/>
                  </a:cubicBezTo>
                  <a:cubicBezTo>
                    <a:pt x="9" y="7"/>
                    <a:pt x="5" y="7"/>
                    <a:pt x="5" y="12"/>
                  </a:cubicBezTo>
                  <a:cubicBezTo>
                    <a:pt x="3" y="12"/>
                    <a:pt x="0" y="13"/>
                    <a:pt x="0" y="19"/>
                  </a:cubicBezTo>
                  <a:lnTo>
                    <a:pt x="0" y="19"/>
                  </a:lnTo>
                  <a:cubicBezTo>
                    <a:pt x="0" y="19"/>
                    <a:pt x="0" y="26"/>
                    <a:pt x="6" y="26"/>
                  </a:cubicBezTo>
                  <a:lnTo>
                    <a:pt x="38" y="26"/>
                  </a:lnTo>
                  <a:cubicBezTo>
                    <a:pt x="38" y="26"/>
                    <a:pt x="44" y="26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409" name="Rectangle 121"/>
          <p:cNvSpPr>
            <a:spLocks noChangeArrowheads="1"/>
          </p:cNvSpPr>
          <p:nvPr/>
        </p:nvSpPr>
        <p:spPr bwMode="auto">
          <a:xfrm>
            <a:off x="463549" y="2802363"/>
            <a:ext cx="861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PSTN</a:t>
            </a:r>
          </a:p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TDM</a:t>
            </a:r>
          </a:p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cs typeface="Arial" pitchFamily="34" charset="0"/>
              </a:rPr>
              <a:t>SDH/SONET</a:t>
            </a:r>
            <a:endParaRPr lang="en-US" sz="1000" b="1" dirty="0">
              <a:cs typeface="Arial" pitchFamily="34" charset="0"/>
            </a:endParaRPr>
          </a:p>
        </p:txBody>
      </p:sp>
      <p:pic>
        <p:nvPicPr>
          <p:cNvPr id="154" name="Picture 153" descr="RAD 3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249" y="2542673"/>
            <a:ext cx="824771" cy="543996"/>
          </a:xfrm>
          <a:prstGeom prst="rect">
            <a:avLst/>
          </a:prstGeom>
        </p:spPr>
      </p:pic>
      <p:pic>
        <p:nvPicPr>
          <p:cNvPr id="155" name="Picture 154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113" y="3160776"/>
            <a:ext cx="805043" cy="171704"/>
          </a:xfrm>
          <a:prstGeom prst="rect">
            <a:avLst/>
          </a:prstGeom>
        </p:spPr>
      </p:pic>
      <p:grpSp>
        <p:nvGrpSpPr>
          <p:cNvPr id="190" name="Group 189"/>
          <p:cNvGrpSpPr/>
          <p:nvPr/>
        </p:nvGrpSpPr>
        <p:grpSpPr>
          <a:xfrm>
            <a:off x="3733937" y="2432080"/>
            <a:ext cx="1194846" cy="1194840"/>
            <a:chOff x="1635125" y="2444751"/>
            <a:chExt cx="427037" cy="427037"/>
          </a:xfrm>
        </p:grpSpPr>
        <p:sp>
          <p:nvSpPr>
            <p:cNvPr id="191" name="Oval 6"/>
            <p:cNvSpPr>
              <a:spLocks noChangeArrowheads="1"/>
            </p:cNvSpPr>
            <p:nvPr/>
          </p:nvSpPr>
          <p:spPr bwMode="auto">
            <a:xfrm>
              <a:off x="1635125" y="2444751"/>
              <a:ext cx="427037" cy="427037"/>
            </a:xfrm>
            <a:prstGeom prst="ellipse">
              <a:avLst/>
            </a:prstGeom>
            <a:solidFill>
              <a:srgbClr val="FDC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2" name="Freeform 7"/>
            <p:cNvSpPr>
              <a:spLocks/>
            </p:cNvSpPr>
            <p:nvPr/>
          </p:nvSpPr>
          <p:spPr bwMode="auto">
            <a:xfrm>
              <a:off x="1681163" y="2559050"/>
              <a:ext cx="334962" cy="198437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4" y="19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3" y="6"/>
                </a:cxn>
                <a:cxn ang="0">
                  <a:pos x="30" y="6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38" y="26"/>
                </a:cxn>
                <a:cxn ang="0">
                  <a:pos x="44" y="19"/>
                </a:cxn>
              </a:cxnLst>
              <a:rect l="0" t="0" r="r" b="b"/>
              <a:pathLst>
                <a:path w="44" h="26">
                  <a:moveTo>
                    <a:pt x="44" y="19"/>
                  </a:moveTo>
                  <a:lnTo>
                    <a:pt x="44" y="19"/>
                  </a:lnTo>
                  <a:cubicBezTo>
                    <a:pt x="44" y="19"/>
                    <a:pt x="44" y="12"/>
                    <a:pt x="38" y="12"/>
                  </a:cubicBezTo>
                  <a:lnTo>
                    <a:pt x="38" y="12"/>
                  </a:lnTo>
                  <a:cubicBezTo>
                    <a:pt x="38" y="10"/>
                    <a:pt x="37" y="6"/>
                    <a:pt x="33" y="6"/>
                  </a:cubicBezTo>
                  <a:lnTo>
                    <a:pt x="30" y="6"/>
                  </a:lnTo>
                  <a:cubicBezTo>
                    <a:pt x="29" y="4"/>
                    <a:pt x="28" y="0"/>
                    <a:pt x="23" y="0"/>
                  </a:cubicBezTo>
                  <a:lnTo>
                    <a:pt x="17" y="0"/>
                  </a:lnTo>
                  <a:cubicBezTo>
                    <a:pt x="17" y="0"/>
                    <a:pt x="11" y="0"/>
                    <a:pt x="10" y="7"/>
                  </a:cubicBezTo>
                  <a:cubicBezTo>
                    <a:pt x="9" y="7"/>
                    <a:pt x="5" y="7"/>
                    <a:pt x="5" y="12"/>
                  </a:cubicBezTo>
                  <a:cubicBezTo>
                    <a:pt x="3" y="12"/>
                    <a:pt x="0" y="13"/>
                    <a:pt x="0" y="19"/>
                  </a:cubicBezTo>
                  <a:lnTo>
                    <a:pt x="0" y="19"/>
                  </a:lnTo>
                  <a:cubicBezTo>
                    <a:pt x="0" y="19"/>
                    <a:pt x="0" y="26"/>
                    <a:pt x="6" y="26"/>
                  </a:cubicBezTo>
                  <a:lnTo>
                    <a:pt x="38" y="26"/>
                  </a:lnTo>
                  <a:cubicBezTo>
                    <a:pt x="38" y="26"/>
                    <a:pt x="44" y="26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450" name="Text Box 102"/>
          <p:cNvSpPr txBox="1">
            <a:spLocks noChangeArrowheads="1"/>
          </p:cNvSpPr>
          <p:nvPr/>
        </p:nvSpPr>
        <p:spPr bwMode="auto">
          <a:xfrm>
            <a:off x="3687247" y="2804894"/>
            <a:ext cx="1288226" cy="5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3" tIns="45687" rIns="91373" bIns="45687">
            <a:spAutoFit/>
          </a:bodyPr>
          <a:lstStyle/>
          <a:p>
            <a:pPr algn="ctr"/>
            <a:r>
              <a:rPr lang="en-US" sz="1000" b="1" dirty="0">
                <a:cs typeface="Arial" pitchFamily="34" charset="0"/>
              </a:rPr>
              <a:t>Ethernet, </a:t>
            </a:r>
            <a:br>
              <a:rPr lang="en-US" sz="1000" b="1" dirty="0">
                <a:cs typeface="Arial" pitchFamily="34" charset="0"/>
              </a:rPr>
            </a:br>
            <a:r>
              <a:rPr lang="en-US" sz="1000" b="1" dirty="0">
                <a:cs typeface="Arial" pitchFamily="34" charset="0"/>
              </a:rPr>
              <a:t>IP or MPLS</a:t>
            </a:r>
          </a:p>
          <a:p>
            <a:pPr algn="ctr"/>
            <a:r>
              <a:rPr lang="en-US" sz="1000" b="1" dirty="0">
                <a:cs typeface="Arial" pitchFamily="34" charset="0"/>
              </a:rPr>
              <a:t>Network</a:t>
            </a:r>
          </a:p>
        </p:txBody>
      </p:sp>
      <p:pic>
        <p:nvPicPr>
          <p:cNvPr id="193" name="Picture 192" descr="DSL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891496" y="2004993"/>
            <a:ext cx="365760" cy="365760"/>
          </a:xfrm>
          <a:prstGeom prst="rect">
            <a:avLst/>
          </a:prstGeom>
        </p:spPr>
      </p:pic>
      <p:pic>
        <p:nvPicPr>
          <p:cNvPr id="194" name="Picture 193" descr="RAD RAD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0517" y="1970524"/>
            <a:ext cx="509017" cy="457201"/>
          </a:xfrm>
          <a:prstGeom prst="rect">
            <a:avLst/>
          </a:prstGeom>
        </p:spPr>
      </p:pic>
      <p:cxnSp>
        <p:nvCxnSpPr>
          <p:cNvPr id="197" name="Elbow Connector 196"/>
          <p:cNvCxnSpPr/>
          <p:nvPr/>
        </p:nvCxnSpPr>
        <p:spPr>
          <a:xfrm flipV="1">
            <a:off x="6182985" y="1977390"/>
            <a:ext cx="822960" cy="167640"/>
          </a:xfrm>
          <a:prstGeom prst="bentConnector3">
            <a:avLst>
              <a:gd name="adj1" fmla="val 48864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194" descr="RAD Smail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4834" y="2065026"/>
            <a:ext cx="574336" cy="189408"/>
          </a:xfrm>
          <a:prstGeom prst="rect">
            <a:avLst/>
          </a:prstGeom>
        </p:spPr>
      </p:pic>
      <p:pic>
        <p:nvPicPr>
          <p:cNvPr id="200" name="Picture 199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9495" y="2705862"/>
            <a:ext cx="805043" cy="171704"/>
          </a:xfrm>
          <a:prstGeom prst="rect">
            <a:avLst/>
          </a:prstGeom>
        </p:spPr>
      </p:pic>
      <p:pic>
        <p:nvPicPr>
          <p:cNvPr id="202" name="Picture 201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2224" y="3938392"/>
            <a:ext cx="553631" cy="187619"/>
          </a:xfrm>
          <a:prstGeom prst="rect">
            <a:avLst/>
          </a:prstGeom>
        </p:spPr>
      </p:pic>
      <p:sp>
        <p:nvSpPr>
          <p:cNvPr id="205" name="Text Box 43"/>
          <p:cNvSpPr txBox="1">
            <a:spLocks noChangeArrowheads="1"/>
          </p:cNvSpPr>
          <p:nvPr/>
        </p:nvSpPr>
        <p:spPr bwMode="auto">
          <a:xfrm>
            <a:off x="5694803" y="5242595"/>
            <a:ext cx="641387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 smtClean="0">
                <a:cs typeface="Arial" pitchFamily="34" charset="0"/>
              </a:rPr>
              <a:t>ETX-205A</a:t>
            </a:r>
            <a:endParaRPr lang="en-US" sz="900" b="1" dirty="0">
              <a:cs typeface="Arial" pitchFamily="34" charset="0"/>
            </a:endParaRPr>
          </a:p>
        </p:txBody>
      </p:sp>
      <p:pic>
        <p:nvPicPr>
          <p:cNvPr id="207" name="Picture 206" descr="RAD 4-6U_Modul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1485" y="5846878"/>
            <a:ext cx="804672" cy="673412"/>
          </a:xfrm>
          <a:prstGeom prst="rect">
            <a:avLst/>
          </a:prstGeom>
        </p:spPr>
      </p:pic>
      <p:pic>
        <p:nvPicPr>
          <p:cNvPr id="208" name="Picture 207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189" y="4278752"/>
            <a:ext cx="553631" cy="187619"/>
          </a:xfrm>
          <a:prstGeom prst="rect">
            <a:avLst/>
          </a:prstGeom>
        </p:spPr>
      </p:pic>
      <p:pic>
        <p:nvPicPr>
          <p:cNvPr id="209" name="Picture 208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3296" y="4289081"/>
            <a:ext cx="492672" cy="166962"/>
          </a:xfrm>
          <a:prstGeom prst="rect">
            <a:avLst/>
          </a:prstGeom>
        </p:spPr>
      </p:pic>
      <p:pic>
        <p:nvPicPr>
          <p:cNvPr id="210" name="Picture 209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669" y="4908841"/>
            <a:ext cx="492672" cy="166962"/>
          </a:xfrm>
          <a:prstGeom prst="rect">
            <a:avLst/>
          </a:prstGeom>
        </p:spPr>
      </p:pic>
      <p:pic>
        <p:nvPicPr>
          <p:cNvPr id="211" name="Picture 210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3296" y="4908841"/>
            <a:ext cx="492672" cy="166962"/>
          </a:xfrm>
          <a:prstGeom prst="rect">
            <a:avLst/>
          </a:prstGeom>
        </p:spPr>
      </p:pic>
      <p:pic>
        <p:nvPicPr>
          <p:cNvPr id="212" name="Picture 211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2015" y="5430266"/>
            <a:ext cx="805043" cy="171704"/>
          </a:xfrm>
          <a:prstGeom prst="rect">
            <a:avLst/>
          </a:prstGeom>
        </p:spPr>
      </p:pic>
      <p:pic>
        <p:nvPicPr>
          <p:cNvPr id="213" name="Picture 212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669" y="5437161"/>
            <a:ext cx="492672" cy="166962"/>
          </a:xfrm>
          <a:prstGeom prst="rect">
            <a:avLst/>
          </a:prstGeom>
        </p:spPr>
      </p:pic>
      <p:pic>
        <p:nvPicPr>
          <p:cNvPr id="220" name="Picture 219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2015" y="6212586"/>
            <a:ext cx="805043" cy="171704"/>
          </a:xfrm>
          <a:prstGeom prst="rect">
            <a:avLst/>
          </a:prstGeom>
        </p:spPr>
      </p:pic>
      <p:pic>
        <p:nvPicPr>
          <p:cNvPr id="221" name="Picture 220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669" y="6224561"/>
            <a:ext cx="492672" cy="166962"/>
          </a:xfrm>
          <a:prstGeom prst="rect">
            <a:avLst/>
          </a:prstGeom>
        </p:spPr>
      </p:pic>
      <p:pic>
        <p:nvPicPr>
          <p:cNvPr id="222" name="Picture 221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3503" y="6021361"/>
            <a:ext cx="492672" cy="166962"/>
          </a:xfrm>
          <a:prstGeom prst="rect">
            <a:avLst/>
          </a:prstGeom>
        </p:spPr>
      </p:pic>
      <p:pic>
        <p:nvPicPr>
          <p:cNvPr id="223" name="Picture 222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3503" y="6448081"/>
            <a:ext cx="492672" cy="166962"/>
          </a:xfrm>
          <a:prstGeom prst="rect">
            <a:avLst/>
          </a:prstGeom>
        </p:spPr>
      </p:pic>
      <p:pic>
        <p:nvPicPr>
          <p:cNvPr id="224" name="Picture 223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0871" y="5625121"/>
            <a:ext cx="492672" cy="166962"/>
          </a:xfrm>
          <a:prstGeom prst="rect">
            <a:avLst/>
          </a:prstGeom>
        </p:spPr>
      </p:pic>
      <p:pic>
        <p:nvPicPr>
          <p:cNvPr id="225" name="Picture 224" descr="RAD 1U_N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39671" y="5625121"/>
            <a:ext cx="492672" cy="166962"/>
          </a:xfrm>
          <a:prstGeom prst="rect">
            <a:avLst/>
          </a:prstGeom>
        </p:spPr>
      </p:pic>
      <p:pic>
        <p:nvPicPr>
          <p:cNvPr id="214" name="Picture 213" descr="L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576" y="2844158"/>
            <a:ext cx="320040" cy="320040"/>
          </a:xfrm>
          <a:prstGeom prst="rect">
            <a:avLst/>
          </a:prstGeom>
        </p:spPr>
      </p:pic>
      <p:cxnSp>
        <p:nvCxnSpPr>
          <p:cNvPr id="227" name="Elbow Connector 226"/>
          <p:cNvCxnSpPr/>
          <p:nvPr/>
        </p:nvCxnSpPr>
        <p:spPr>
          <a:xfrm>
            <a:off x="6344275" y="5567680"/>
            <a:ext cx="457200" cy="164592"/>
          </a:xfrm>
          <a:prstGeom prst="bentConnector3">
            <a:avLst>
              <a:gd name="adj1" fmla="val 5666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" name="Picture 228" descr="L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576" y="5572118"/>
            <a:ext cx="320040" cy="320040"/>
          </a:xfrm>
          <a:prstGeom prst="rect">
            <a:avLst/>
          </a:prstGeom>
        </p:spPr>
      </p:pic>
      <p:pic>
        <p:nvPicPr>
          <p:cNvPr id="206" name="Picture 205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9495" y="5425186"/>
            <a:ext cx="805043" cy="171704"/>
          </a:xfrm>
          <a:prstGeom prst="rect">
            <a:avLst/>
          </a:prstGeom>
        </p:spPr>
      </p:pic>
      <p:pic>
        <p:nvPicPr>
          <p:cNvPr id="233" name="Picture 232" descr="L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576" y="4112126"/>
            <a:ext cx="320040" cy="320040"/>
          </a:xfrm>
          <a:prstGeom prst="rect">
            <a:avLst/>
          </a:prstGeom>
        </p:spPr>
      </p:pic>
      <p:pic>
        <p:nvPicPr>
          <p:cNvPr id="236" name="Picture 235" descr="L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576" y="2045582"/>
            <a:ext cx="320040" cy="320040"/>
          </a:xfrm>
          <a:prstGeom prst="rect">
            <a:avLst/>
          </a:prstGeom>
        </p:spPr>
      </p:pic>
      <p:cxnSp>
        <p:nvCxnSpPr>
          <p:cNvPr id="126" name="Elbow Connector 125"/>
          <p:cNvCxnSpPr/>
          <p:nvPr/>
        </p:nvCxnSpPr>
        <p:spPr>
          <a:xfrm>
            <a:off x="6161395" y="3296666"/>
            <a:ext cx="640080" cy="164592"/>
          </a:xfrm>
          <a:prstGeom prst="bentConnector3">
            <a:avLst>
              <a:gd name="adj1" fmla="val 5666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 descr="L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576" y="3308216"/>
            <a:ext cx="320040" cy="320040"/>
          </a:xfrm>
          <a:prstGeom prst="rect">
            <a:avLst/>
          </a:prstGeom>
        </p:spPr>
      </p:pic>
      <p:pic>
        <p:nvPicPr>
          <p:cNvPr id="201" name="Picture 200" descr="RAD Smail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0864" y="3149098"/>
            <a:ext cx="574336" cy="189408"/>
          </a:xfrm>
          <a:prstGeom prst="rect">
            <a:avLst/>
          </a:prstGeom>
        </p:spPr>
      </p:pic>
      <p:sp>
        <p:nvSpPr>
          <p:cNvPr id="128" name="Line 79"/>
          <p:cNvSpPr>
            <a:spLocks noChangeShapeType="1"/>
          </p:cNvSpPr>
          <p:nvPr/>
        </p:nvSpPr>
        <p:spPr bwMode="auto">
          <a:xfrm>
            <a:off x="6253894" y="4803003"/>
            <a:ext cx="653429" cy="0"/>
          </a:xfrm>
          <a:prstGeom prst="line">
            <a:avLst/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29" name="Freeform 88"/>
          <p:cNvSpPr>
            <a:spLocks/>
          </p:cNvSpPr>
          <p:nvPr/>
        </p:nvSpPr>
        <p:spPr bwMode="auto">
          <a:xfrm flipV="1">
            <a:off x="6335575" y="4577685"/>
            <a:ext cx="571751" cy="167583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4" tIns="45697" rIns="91394" bIns="45697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30" name="Line 89"/>
          <p:cNvSpPr>
            <a:spLocks noChangeShapeType="1"/>
          </p:cNvSpPr>
          <p:nvPr/>
        </p:nvSpPr>
        <p:spPr bwMode="auto">
          <a:xfrm>
            <a:off x="6872117" y="4615708"/>
            <a:ext cx="0" cy="159132"/>
          </a:xfrm>
          <a:prstGeom prst="line">
            <a:avLst/>
          </a:prstGeom>
          <a:noFill/>
          <a:ln w="28575" cap="rnd">
            <a:solidFill>
              <a:srgbClr val="C1C1C1"/>
            </a:solidFill>
            <a:prstDash val="sysDot"/>
            <a:round/>
            <a:headEnd/>
            <a:tailEnd/>
          </a:ln>
        </p:spPr>
        <p:txBody>
          <a:bodyPr lIns="83085" tIns="41543" rIns="83085" bIns="41543"/>
          <a:lstStyle/>
          <a:p>
            <a:pPr algn="ctr"/>
            <a:endParaRPr lang="en-US" sz="1400" b="1">
              <a:cs typeface="Arial" pitchFamily="34" charset="0"/>
            </a:endParaRPr>
          </a:p>
        </p:txBody>
      </p:sp>
      <p:sp>
        <p:nvSpPr>
          <p:cNvPr id="131" name="Text Box 90"/>
          <p:cNvSpPr txBox="1">
            <a:spLocks noChangeArrowheads="1"/>
          </p:cNvSpPr>
          <p:nvPr/>
        </p:nvSpPr>
        <p:spPr bwMode="auto">
          <a:xfrm>
            <a:off x="6972732" y="4566418"/>
            <a:ext cx="1144730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fr-FR" sz="900" dirty="0" smtClean="0">
                <a:cs typeface="Arial" pitchFamily="34" charset="0"/>
              </a:rPr>
              <a:t>1, 2, 4, 8 or 16 E1/T1</a:t>
            </a:r>
            <a:endParaRPr lang="fr-FR" sz="900" dirty="0">
              <a:cs typeface="Arial" pitchFamily="34" charset="0"/>
            </a:endParaRPr>
          </a:p>
        </p:txBody>
      </p:sp>
      <p:sp>
        <p:nvSpPr>
          <p:cNvPr id="132" name="Text Box 91"/>
          <p:cNvSpPr txBox="1">
            <a:spLocks noChangeArrowheads="1"/>
          </p:cNvSpPr>
          <p:nvPr/>
        </p:nvSpPr>
        <p:spPr bwMode="auto">
          <a:xfrm>
            <a:off x="6987972" y="4912849"/>
            <a:ext cx="711919" cy="23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r>
              <a:rPr lang="en-US" sz="900" dirty="0">
                <a:cs typeface="Arial" pitchFamily="34" charset="0"/>
              </a:rPr>
              <a:t>2 x </a:t>
            </a:r>
            <a:r>
              <a:rPr lang="en-US" sz="900" dirty="0" smtClean="0">
                <a:cs typeface="Arial" pitchFamily="34" charset="0"/>
              </a:rPr>
              <a:t>FE/</a:t>
            </a:r>
            <a:r>
              <a:rPr lang="en-US" sz="900" dirty="0" err="1" smtClean="0">
                <a:cs typeface="Arial" pitchFamily="34" charset="0"/>
              </a:rPr>
              <a:t>GbE</a:t>
            </a:r>
            <a:endParaRPr lang="en-US" sz="900" dirty="0">
              <a:cs typeface="Arial" pitchFamily="34" charset="0"/>
            </a:endParaRPr>
          </a:p>
        </p:txBody>
      </p:sp>
      <p:sp>
        <p:nvSpPr>
          <p:cNvPr id="133" name="Text Box 43"/>
          <p:cNvSpPr txBox="1">
            <a:spLocks noChangeArrowheads="1"/>
          </p:cNvSpPr>
          <p:nvPr/>
        </p:nvSpPr>
        <p:spPr bwMode="auto">
          <a:xfrm>
            <a:off x="5668355" y="4387123"/>
            <a:ext cx="694286" cy="3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3" tIns="45687" rIns="91373" bIns="45687">
            <a:spAutoFit/>
          </a:bodyPr>
          <a:lstStyle/>
          <a:p>
            <a:pPr algn="ctr"/>
            <a:r>
              <a:rPr lang="en-US" sz="900" b="1" dirty="0" smtClean="0">
                <a:cs typeface="Arial" pitchFamily="34" charset="0"/>
              </a:rPr>
              <a:t>IPmux-24/</a:t>
            </a:r>
          </a:p>
          <a:p>
            <a:pPr algn="ctr"/>
            <a:r>
              <a:rPr lang="en-US" sz="900" b="1" dirty="0" smtClean="0">
                <a:cs typeface="Arial" pitchFamily="34" charset="0"/>
              </a:rPr>
              <a:t>IPmux-216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134" name="Elbow Connector 133"/>
          <p:cNvCxnSpPr/>
          <p:nvPr/>
        </p:nvCxnSpPr>
        <p:spPr>
          <a:xfrm>
            <a:off x="6344275" y="4859528"/>
            <a:ext cx="457200" cy="164592"/>
          </a:xfrm>
          <a:prstGeom prst="bentConnector3">
            <a:avLst>
              <a:gd name="adj1" fmla="val 56667"/>
            </a:avLst>
          </a:prstGeom>
          <a:ln w="19050">
            <a:solidFill>
              <a:srgbClr val="C1C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 descr="L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576" y="4863966"/>
            <a:ext cx="320040" cy="320040"/>
          </a:xfrm>
          <a:prstGeom prst="rect">
            <a:avLst/>
          </a:prstGeom>
        </p:spPr>
      </p:pic>
      <p:pic>
        <p:nvPicPr>
          <p:cNvPr id="136" name="Picture 135" descr="RAD 1U_W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9495" y="4717034"/>
            <a:ext cx="805043" cy="171704"/>
          </a:xfrm>
          <a:prstGeom prst="rect">
            <a:avLst/>
          </a:prstGeom>
        </p:spPr>
      </p:pic>
      <p:sp>
        <p:nvSpPr>
          <p:cNvPr id="137" name="Text Box 122"/>
          <p:cNvSpPr txBox="1">
            <a:spLocks noChangeArrowheads="1"/>
          </p:cNvSpPr>
          <p:nvPr/>
        </p:nvSpPr>
        <p:spPr bwMode="auto">
          <a:xfrm>
            <a:off x="1337309" y="2886306"/>
            <a:ext cx="1034663" cy="3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4" tIns="45692" rIns="91384" bIns="45692">
            <a:spAutoFit/>
          </a:bodyPr>
          <a:lstStyle/>
          <a:p>
            <a:pPr algn="ctr"/>
            <a:r>
              <a:rPr lang="en-US" sz="900" dirty="0" smtClean="0">
                <a:cs typeface="Arial" pitchFamily="34" charset="0"/>
              </a:rPr>
              <a:t>1 x Ch. STM-1</a:t>
            </a:r>
            <a:br>
              <a:rPr lang="en-US" sz="900" dirty="0" smtClean="0">
                <a:cs typeface="Arial" pitchFamily="34" charset="0"/>
              </a:rPr>
            </a:br>
            <a:r>
              <a:rPr lang="en-US" sz="900" dirty="0" smtClean="0">
                <a:cs typeface="Arial" pitchFamily="34" charset="0"/>
              </a:rPr>
              <a:t>or 32 x E1</a:t>
            </a:r>
          </a:p>
        </p:txBody>
      </p:sp>
      <p:sp>
        <p:nvSpPr>
          <p:cNvPr id="139" name="Text Box 63"/>
          <p:cNvSpPr txBox="1">
            <a:spLocks noChangeArrowheads="1"/>
          </p:cNvSpPr>
          <p:nvPr/>
        </p:nvSpPr>
        <p:spPr bwMode="auto">
          <a:xfrm>
            <a:off x="6987972" y="2870926"/>
            <a:ext cx="293608" cy="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r>
              <a:rPr lang="en-US" sz="900" dirty="0" smtClean="0">
                <a:cs typeface="Arial" pitchFamily="34" charset="0"/>
              </a:rPr>
              <a:t>FE</a:t>
            </a:r>
            <a:endParaRPr lang="en-US" sz="9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C1C1C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5603</TotalTime>
  <Words>1484</Words>
  <Application>Microsoft Office PowerPoint</Application>
  <PresentationFormat>On-screen Show (4:3)</PresentationFormat>
  <Paragraphs>481</Paragraphs>
  <Slides>24</Slides>
  <Notes>8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new</vt:lpstr>
      <vt:lpstr>CorelDRAW</vt:lpstr>
      <vt:lpstr>Company Profile</vt:lpstr>
      <vt:lpstr>RAD Data Communications</vt:lpstr>
      <vt:lpstr>RAD Data Communications:  Member of the RAD Group</vt:lpstr>
      <vt:lpstr>RAD Products Strategy</vt:lpstr>
      <vt:lpstr>Main Solutions</vt:lpstr>
      <vt:lpstr>Main Solutions</vt:lpstr>
      <vt:lpstr>Multiservice Access Platform  &amp; First Mile Portfolio</vt:lpstr>
      <vt:lpstr>Mobile Backhaul Solutions</vt:lpstr>
      <vt:lpstr>Legacy Migration over Packet Networks</vt:lpstr>
      <vt:lpstr>Ethernet Access Portfolio: Maximum Reach, Uniform Service</vt:lpstr>
      <vt:lpstr>Selected References: Worldwide Customer Base by Industry</vt:lpstr>
      <vt:lpstr>RAD’s Value Proposition</vt:lpstr>
      <vt:lpstr>Green @ RAD</vt:lpstr>
      <vt:lpstr>The Value Proposition for  Carriers and Service Providers</vt:lpstr>
      <vt:lpstr>The Value Proposition for the Transportation Industry</vt:lpstr>
      <vt:lpstr>The Value Proposition for Mobile Operators and Transport Providers</vt:lpstr>
      <vt:lpstr>The Value Proposition for Utilities</vt:lpstr>
      <vt:lpstr>The Value Proposition for Government and Enterprise Sectors</vt:lpstr>
      <vt:lpstr>The Value Proposition for Vendors</vt:lpstr>
      <vt:lpstr>Driven By Innovation</vt:lpstr>
      <vt:lpstr>RAD Genealogical Map</vt:lpstr>
      <vt:lpstr>RAD Forum Contributions</vt:lpstr>
      <vt:lpstr>Based in the Most Important Innovation Center Outside the USA</vt:lpstr>
      <vt:lpstr>Slide 24</vt:lpstr>
    </vt:vector>
  </TitlesOfParts>
  <Company>RAD data communications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reut_l</dc:creator>
  <cp:lastModifiedBy>patrick_a</cp:lastModifiedBy>
  <cp:revision>670</cp:revision>
  <dcterms:created xsi:type="dcterms:W3CDTF">2010-06-06T07:30:30Z</dcterms:created>
  <dcterms:modified xsi:type="dcterms:W3CDTF">2012-03-20T09:16:12Z</dcterms:modified>
</cp:coreProperties>
</file>