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880" r:id="rId1"/>
  </p:sldMasterIdLst>
  <p:notesMasterIdLst>
    <p:notesMasterId r:id="rId45"/>
  </p:notesMasterIdLst>
  <p:handoutMasterIdLst>
    <p:handoutMasterId r:id="rId46"/>
  </p:handoutMasterIdLst>
  <p:sldIdLst>
    <p:sldId id="256" r:id="rId2"/>
    <p:sldId id="586" r:id="rId3"/>
    <p:sldId id="666" r:id="rId4"/>
    <p:sldId id="584" r:id="rId5"/>
    <p:sldId id="617" r:id="rId6"/>
    <p:sldId id="520" r:id="rId7"/>
    <p:sldId id="521" r:id="rId8"/>
    <p:sldId id="522" r:id="rId9"/>
    <p:sldId id="656" r:id="rId10"/>
    <p:sldId id="528" r:id="rId11"/>
    <p:sldId id="618" r:id="rId12"/>
    <p:sldId id="561" r:id="rId13"/>
    <p:sldId id="523" r:id="rId14"/>
    <p:sldId id="619" r:id="rId15"/>
    <p:sldId id="648" r:id="rId16"/>
    <p:sldId id="654" r:id="rId17"/>
    <p:sldId id="655" r:id="rId18"/>
    <p:sldId id="621" r:id="rId19"/>
    <p:sldId id="623" r:id="rId20"/>
    <p:sldId id="620" r:id="rId21"/>
    <p:sldId id="622" r:id="rId22"/>
    <p:sldId id="646" r:id="rId23"/>
    <p:sldId id="647" r:id="rId24"/>
    <p:sldId id="649" r:id="rId25"/>
    <p:sldId id="651" r:id="rId26"/>
    <p:sldId id="624" r:id="rId27"/>
    <p:sldId id="625" r:id="rId28"/>
    <p:sldId id="626" r:id="rId29"/>
    <p:sldId id="652" r:id="rId30"/>
    <p:sldId id="627" r:id="rId31"/>
    <p:sldId id="631" r:id="rId32"/>
    <p:sldId id="628" r:id="rId33"/>
    <p:sldId id="659" r:id="rId34"/>
    <p:sldId id="660" r:id="rId35"/>
    <p:sldId id="658" r:id="rId36"/>
    <p:sldId id="665" r:id="rId37"/>
    <p:sldId id="657" r:id="rId38"/>
    <p:sldId id="661" r:id="rId39"/>
    <p:sldId id="662" r:id="rId40"/>
    <p:sldId id="663" r:id="rId41"/>
    <p:sldId id="664" r:id="rId42"/>
    <p:sldId id="667" r:id="rId43"/>
    <p:sldId id="668" r:id="rId44"/>
  </p:sldIdLst>
  <p:sldSz cx="10058400" cy="7543800"/>
  <p:notesSz cx="6662738" cy="9926638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he-IL"/>
    </a:defPPr>
    <a:lvl1pPr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99664" indent="-42827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1002498" indent="-88829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505334" indent="-134831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2008168" indent="-18083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4173" algn="l" defTabSz="913670" rtl="0" eaLnBrk="1" latinLnBrk="0" hangingPunct="1">
      <a:defRPr sz="26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1006" algn="l" defTabSz="913670" rtl="0" eaLnBrk="1" latinLnBrk="0" hangingPunct="1">
      <a:defRPr sz="26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197840" algn="l" defTabSz="913670" rtl="0" eaLnBrk="1" latinLnBrk="0" hangingPunct="1">
      <a:defRPr sz="26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4676" algn="l" defTabSz="913670" rtl="0" eaLnBrk="1" latinLnBrk="0" hangingPunct="1">
      <a:defRPr sz="26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hoval Bolotin" initials="S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0000FF"/>
    <a:srgbClr val="009AD0"/>
    <a:srgbClr val="FF9900"/>
    <a:srgbClr val="000000"/>
    <a:srgbClr val="005426"/>
    <a:srgbClr val="DEDED3"/>
    <a:srgbClr val="DDDADE"/>
    <a:srgbClr val="FF0000"/>
    <a:srgbClr val="009999"/>
    <a:srgbClr val="8B8A6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9435" autoAdjust="0"/>
    <p:restoredTop sz="96183" autoAdjust="0"/>
  </p:normalViewPr>
  <p:slideViewPr>
    <p:cSldViewPr snapToGrid="0">
      <p:cViewPr varScale="1">
        <p:scale>
          <a:sx n="61" d="100"/>
          <a:sy n="61" d="100"/>
        </p:scale>
        <p:origin x="-2874" y="-96"/>
      </p:cViewPr>
      <p:guideLst>
        <p:guide orient="horz" pos="1373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572"/>
    </p:cViewPr>
  </p:sorterViewPr>
  <p:notesViewPr>
    <p:cSldViewPr snapToGrid="0">
      <p:cViewPr varScale="1">
        <p:scale>
          <a:sx n="52" d="100"/>
          <a:sy n="52" d="100"/>
        </p:scale>
        <p:origin x="-1932" y="-90"/>
      </p:cViewPr>
      <p:guideLst>
        <p:guide orient="horz" pos="3127"/>
        <p:guide pos="209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2B760E-5076-4E37-8BE8-C0FE5C43F5A1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59FC3F9D-D12E-41F6-BC05-F26ED7227201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900" b="1" dirty="0" smtClean="0"/>
            <a:t>E1/T1 (DS1)</a:t>
          </a:r>
          <a:endParaRPr lang="en-US" sz="900" b="1" dirty="0"/>
        </a:p>
      </dgm:t>
    </dgm:pt>
    <dgm:pt modelId="{26E1B2B6-CEDC-402C-97F0-C8294FDA6228}" type="parTrans" cxnId="{12029A06-D407-459B-886B-96C327E7DF77}">
      <dgm:prSet/>
      <dgm:spPr/>
      <dgm:t>
        <a:bodyPr/>
        <a:lstStyle/>
        <a:p>
          <a:pPr algn="ctr"/>
          <a:endParaRPr lang="en-US" sz="900" b="1"/>
        </a:p>
      </dgm:t>
    </dgm:pt>
    <dgm:pt modelId="{9B0DA08B-E6F0-4281-A86B-63BE484B5EE3}" type="sibTrans" cxnId="{12029A06-D407-459B-886B-96C327E7DF77}">
      <dgm:prSet/>
      <dgm:spPr/>
      <dgm:t>
        <a:bodyPr/>
        <a:lstStyle/>
        <a:p>
          <a:pPr algn="ctr"/>
          <a:endParaRPr lang="en-US" sz="900" b="1"/>
        </a:p>
      </dgm:t>
    </dgm:pt>
    <dgm:pt modelId="{23B07669-46AA-43D2-826A-C34A6059A729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900" b="1" dirty="0" smtClean="0"/>
            <a:t>Fractional E1/T1 (DS0)</a:t>
          </a:r>
          <a:endParaRPr lang="en-US" sz="900" b="1" dirty="0"/>
        </a:p>
      </dgm:t>
    </dgm:pt>
    <dgm:pt modelId="{BE5CAA50-1754-4BB2-B572-8D147792D97A}" type="parTrans" cxnId="{7AEA154B-181A-4D09-9433-07F05728A6D5}">
      <dgm:prSet/>
      <dgm:spPr/>
      <dgm:t>
        <a:bodyPr/>
        <a:lstStyle/>
        <a:p>
          <a:pPr algn="ctr"/>
          <a:endParaRPr lang="en-US" sz="900" b="1"/>
        </a:p>
      </dgm:t>
    </dgm:pt>
    <dgm:pt modelId="{0F373967-10FA-46C4-A153-DD4A7F4B4106}" type="sibTrans" cxnId="{7AEA154B-181A-4D09-9433-07F05728A6D5}">
      <dgm:prSet/>
      <dgm:spPr/>
      <dgm:t>
        <a:bodyPr/>
        <a:lstStyle/>
        <a:p>
          <a:pPr algn="ctr"/>
          <a:endParaRPr lang="en-US" sz="900" b="1"/>
        </a:p>
      </dgm:t>
    </dgm:pt>
    <dgm:pt modelId="{F7EB0A26-B743-46CA-A51A-AEC6ED6BEE03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900" b="1" dirty="0" smtClean="0"/>
            <a:t>Analog voice – FXS/FXO</a:t>
          </a:r>
          <a:endParaRPr lang="en-US" sz="900" b="1" dirty="0"/>
        </a:p>
      </dgm:t>
    </dgm:pt>
    <dgm:pt modelId="{C4A415C1-1E66-42B5-B46F-9BFF13769B11}" type="parTrans" cxnId="{D4B983A3-788A-4E63-8954-6532F14E9A94}">
      <dgm:prSet/>
      <dgm:spPr/>
      <dgm:t>
        <a:bodyPr/>
        <a:lstStyle/>
        <a:p>
          <a:pPr algn="ctr"/>
          <a:endParaRPr lang="en-US" sz="900" b="1"/>
        </a:p>
      </dgm:t>
    </dgm:pt>
    <dgm:pt modelId="{82990561-269D-4AA9-8C5A-EFA221D9D482}" type="sibTrans" cxnId="{D4B983A3-788A-4E63-8954-6532F14E9A94}">
      <dgm:prSet/>
      <dgm:spPr/>
      <dgm:t>
        <a:bodyPr/>
        <a:lstStyle/>
        <a:p>
          <a:pPr algn="ctr"/>
          <a:endParaRPr lang="en-US" sz="900" b="1"/>
        </a:p>
      </dgm:t>
    </dgm:pt>
    <dgm:pt modelId="{0BB1BAA2-C617-459E-957F-9ADB399C498B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900" b="1" dirty="0" smtClean="0"/>
            <a:t>Analog voice – E&amp;M</a:t>
          </a:r>
          <a:endParaRPr lang="en-US" sz="900" b="1" dirty="0"/>
        </a:p>
      </dgm:t>
    </dgm:pt>
    <dgm:pt modelId="{678020C7-8365-4007-9B83-9520FFE001C1}" type="parTrans" cxnId="{0A346D0F-291C-4844-9DA7-3F990B3AA17F}">
      <dgm:prSet/>
      <dgm:spPr/>
      <dgm:t>
        <a:bodyPr/>
        <a:lstStyle/>
        <a:p>
          <a:pPr algn="ctr"/>
          <a:endParaRPr lang="en-US" sz="900" b="1"/>
        </a:p>
      </dgm:t>
    </dgm:pt>
    <dgm:pt modelId="{187B26BC-CE0B-4DC0-BA67-080881220F4F}" type="sibTrans" cxnId="{0A346D0F-291C-4844-9DA7-3F990B3AA17F}">
      <dgm:prSet/>
      <dgm:spPr/>
      <dgm:t>
        <a:bodyPr/>
        <a:lstStyle/>
        <a:p>
          <a:pPr algn="ctr"/>
          <a:endParaRPr lang="en-US" sz="900" b="1"/>
        </a:p>
      </dgm:t>
    </dgm:pt>
    <dgm:pt modelId="{C91CD748-AF73-4400-8F04-7D02D1960512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900" b="1" dirty="0" smtClean="0"/>
            <a:t>Teleconference voice  (Omni)</a:t>
          </a:r>
          <a:endParaRPr lang="en-US" sz="900" b="1" dirty="0"/>
        </a:p>
      </dgm:t>
    </dgm:pt>
    <dgm:pt modelId="{45FEC81F-2988-47AC-9D7A-B423FD13F530}" type="parTrans" cxnId="{DDBBB03B-ED76-4B71-8FFC-D59206264045}">
      <dgm:prSet/>
      <dgm:spPr/>
      <dgm:t>
        <a:bodyPr/>
        <a:lstStyle/>
        <a:p>
          <a:pPr algn="ctr"/>
          <a:endParaRPr lang="en-US" sz="900" b="1"/>
        </a:p>
      </dgm:t>
    </dgm:pt>
    <dgm:pt modelId="{E9AD3B6E-007A-4123-AECE-F5111D5D1C9A}" type="sibTrans" cxnId="{DDBBB03B-ED76-4B71-8FFC-D59206264045}">
      <dgm:prSet/>
      <dgm:spPr/>
      <dgm:t>
        <a:bodyPr/>
        <a:lstStyle/>
        <a:p>
          <a:pPr algn="ctr"/>
          <a:endParaRPr lang="en-US" sz="900" b="1"/>
        </a:p>
      </dgm:t>
    </dgm:pt>
    <dgm:pt modelId="{104D3A64-0100-4B53-A52C-DF3159DBC937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900" b="1" dirty="0" smtClean="0"/>
            <a:t>Serial N*56/64Kbps – V.35/X.21/RS-xxx</a:t>
          </a:r>
          <a:endParaRPr lang="en-US" sz="900" b="1" dirty="0"/>
        </a:p>
      </dgm:t>
    </dgm:pt>
    <dgm:pt modelId="{4DFBC84E-C4D8-437F-9D18-2B57961BDBD8}" type="parTrans" cxnId="{AE1DDED6-82FC-419F-8BE3-113EDDBC2DAC}">
      <dgm:prSet/>
      <dgm:spPr/>
      <dgm:t>
        <a:bodyPr/>
        <a:lstStyle/>
        <a:p>
          <a:pPr algn="ctr"/>
          <a:endParaRPr lang="en-US" sz="900" b="1"/>
        </a:p>
      </dgm:t>
    </dgm:pt>
    <dgm:pt modelId="{66C6EFFB-AE9A-4776-A904-B030AA1D3DD4}" type="sibTrans" cxnId="{AE1DDED6-82FC-419F-8BE3-113EDDBC2DAC}">
      <dgm:prSet/>
      <dgm:spPr/>
      <dgm:t>
        <a:bodyPr/>
        <a:lstStyle/>
        <a:p>
          <a:pPr algn="ctr"/>
          <a:endParaRPr lang="en-US" sz="900" b="1"/>
        </a:p>
      </dgm:t>
    </dgm:pt>
    <dgm:pt modelId="{3D7B23F3-A7DA-4F8B-9CFB-88E5FDD0D8FA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900" b="1" dirty="0" smtClean="0"/>
            <a:t>Serial sub-64Kbps - V.24/RS-232</a:t>
          </a:r>
          <a:endParaRPr lang="en-US" sz="900" b="1" dirty="0"/>
        </a:p>
      </dgm:t>
    </dgm:pt>
    <dgm:pt modelId="{29615122-4A96-420D-AA10-A8112DFDA2F7}" type="parTrans" cxnId="{729A96A0-F01E-4EDA-AB6E-7345665A5E61}">
      <dgm:prSet/>
      <dgm:spPr/>
      <dgm:t>
        <a:bodyPr/>
        <a:lstStyle/>
        <a:p>
          <a:pPr algn="ctr"/>
          <a:endParaRPr lang="en-US" sz="900" b="1"/>
        </a:p>
      </dgm:t>
    </dgm:pt>
    <dgm:pt modelId="{60617F6C-603A-4EB0-966A-CDB57AB97CD7}" type="sibTrans" cxnId="{729A96A0-F01E-4EDA-AB6E-7345665A5E61}">
      <dgm:prSet/>
      <dgm:spPr/>
      <dgm:t>
        <a:bodyPr/>
        <a:lstStyle/>
        <a:p>
          <a:pPr algn="ctr"/>
          <a:endParaRPr lang="en-US" sz="900" b="1"/>
        </a:p>
      </dgm:t>
    </dgm:pt>
    <dgm:pt modelId="{D762C168-8A56-45C7-BDDE-E9F9C0D49BD0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900" b="1" dirty="0" smtClean="0"/>
            <a:t>IEEE-C37.94 (</a:t>
          </a:r>
          <a:r>
            <a:rPr lang="en-US" sz="900" b="1" dirty="0" err="1" smtClean="0"/>
            <a:t>Teleprotection</a:t>
          </a:r>
          <a:r>
            <a:rPr lang="en-US" sz="900" b="1" dirty="0" smtClean="0"/>
            <a:t>)</a:t>
          </a:r>
          <a:endParaRPr lang="en-US" sz="900" b="1" dirty="0"/>
        </a:p>
      </dgm:t>
    </dgm:pt>
    <dgm:pt modelId="{365C7FD6-C90A-4978-BF2E-F71DCB6A0384}" type="parTrans" cxnId="{2EE561E4-62A8-461E-85D6-732371D0F73C}">
      <dgm:prSet/>
      <dgm:spPr/>
      <dgm:t>
        <a:bodyPr/>
        <a:lstStyle/>
        <a:p>
          <a:pPr algn="ctr"/>
          <a:endParaRPr lang="en-US" sz="900" b="1"/>
        </a:p>
      </dgm:t>
    </dgm:pt>
    <dgm:pt modelId="{A784CFED-EC37-4873-8C2D-42EBD55FF274}" type="sibTrans" cxnId="{2EE561E4-62A8-461E-85D6-732371D0F73C}">
      <dgm:prSet/>
      <dgm:spPr/>
      <dgm:t>
        <a:bodyPr/>
        <a:lstStyle/>
        <a:p>
          <a:pPr algn="ctr"/>
          <a:endParaRPr lang="en-US" sz="900" b="1"/>
        </a:p>
      </dgm:t>
    </dgm:pt>
    <dgm:pt modelId="{8CD51416-B3E0-4683-AD13-06CBF02ACDAF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900" b="1" dirty="0" smtClean="0"/>
            <a:t>G.703 co-directional</a:t>
          </a:r>
          <a:endParaRPr lang="en-US" sz="900" b="1" dirty="0"/>
        </a:p>
      </dgm:t>
    </dgm:pt>
    <dgm:pt modelId="{03D2DB52-C8E1-4F13-902D-6709186F0FCB}" type="parTrans" cxnId="{5E8EF7AD-0ABE-4E14-B99A-C119490CC196}">
      <dgm:prSet/>
      <dgm:spPr/>
      <dgm:t>
        <a:bodyPr/>
        <a:lstStyle/>
        <a:p>
          <a:pPr algn="ctr"/>
          <a:endParaRPr lang="en-US" sz="900" b="1"/>
        </a:p>
      </dgm:t>
    </dgm:pt>
    <dgm:pt modelId="{E999564E-E4AD-43BF-8C39-19EC0F49F17A}" type="sibTrans" cxnId="{5E8EF7AD-0ABE-4E14-B99A-C119490CC196}">
      <dgm:prSet/>
      <dgm:spPr/>
      <dgm:t>
        <a:bodyPr/>
        <a:lstStyle/>
        <a:p>
          <a:pPr algn="ctr"/>
          <a:endParaRPr lang="en-US" sz="900" b="1"/>
        </a:p>
      </dgm:t>
    </dgm:pt>
    <dgm:pt modelId="{B5D2B89C-D26C-40EE-A0AD-BAEF0BF8591F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900" b="1" dirty="0" err="1" smtClean="0"/>
            <a:t>Inboud</a:t>
          </a:r>
          <a:r>
            <a:rPr lang="en-US" sz="900" b="1" dirty="0" smtClean="0"/>
            <a:t>/Outbound dry contact alarm</a:t>
          </a:r>
          <a:endParaRPr lang="en-US" sz="900" b="1" dirty="0"/>
        </a:p>
      </dgm:t>
    </dgm:pt>
    <dgm:pt modelId="{763BBD05-FB0E-4F94-949D-A87F8B08D862}" type="parTrans" cxnId="{EAAB2662-32D2-42A0-9F46-A880B8E20B79}">
      <dgm:prSet/>
      <dgm:spPr/>
      <dgm:t>
        <a:bodyPr/>
        <a:lstStyle/>
        <a:p>
          <a:pPr algn="ctr"/>
          <a:endParaRPr lang="en-US" sz="900" b="1"/>
        </a:p>
      </dgm:t>
    </dgm:pt>
    <dgm:pt modelId="{B5DE124C-CC8C-460C-A6FB-60670EB7A31E}" type="sibTrans" cxnId="{EAAB2662-32D2-42A0-9F46-A880B8E20B79}">
      <dgm:prSet/>
      <dgm:spPr/>
      <dgm:t>
        <a:bodyPr/>
        <a:lstStyle/>
        <a:p>
          <a:pPr algn="ctr"/>
          <a:endParaRPr lang="en-US" sz="900" b="1"/>
        </a:p>
      </dgm:t>
    </dgm:pt>
    <dgm:pt modelId="{0412148F-5CAB-43AE-8B15-F4B3A49B671F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900" b="1" dirty="0" smtClean="0"/>
            <a:t>STM-1/OC-3</a:t>
          </a:r>
          <a:endParaRPr lang="en-US" sz="900" b="1" dirty="0"/>
        </a:p>
      </dgm:t>
    </dgm:pt>
    <dgm:pt modelId="{3F011C32-87D4-4F72-A761-39D74A1DC948}" type="parTrans" cxnId="{077A1DEF-E31C-4B49-9049-E0F77BB42F74}">
      <dgm:prSet/>
      <dgm:spPr/>
      <dgm:t>
        <a:bodyPr/>
        <a:lstStyle/>
        <a:p>
          <a:pPr algn="ctr"/>
          <a:endParaRPr lang="en-US" sz="900" b="1"/>
        </a:p>
      </dgm:t>
    </dgm:pt>
    <dgm:pt modelId="{A580807D-64A7-42BC-8D4B-9CE0EEC4580F}" type="sibTrans" cxnId="{077A1DEF-E31C-4B49-9049-E0F77BB42F74}">
      <dgm:prSet/>
      <dgm:spPr/>
      <dgm:t>
        <a:bodyPr/>
        <a:lstStyle/>
        <a:p>
          <a:pPr algn="ctr"/>
          <a:endParaRPr lang="en-US" sz="900" b="1"/>
        </a:p>
      </dgm:t>
    </dgm:pt>
    <dgm:pt modelId="{5B13AB4F-82BD-4AF3-9A05-FCB907A25FA1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900" b="1" dirty="0" smtClean="0"/>
            <a:t>STM-4/OC-12</a:t>
          </a:r>
          <a:endParaRPr lang="en-US" sz="900" b="1" dirty="0"/>
        </a:p>
      </dgm:t>
    </dgm:pt>
    <dgm:pt modelId="{955B384B-8C66-4A46-883B-20F483AC0B41}" type="parTrans" cxnId="{EEF3896B-5B26-460E-90B3-0BF8CBD0D861}">
      <dgm:prSet/>
      <dgm:spPr/>
      <dgm:t>
        <a:bodyPr/>
        <a:lstStyle/>
        <a:p>
          <a:pPr algn="ctr"/>
          <a:endParaRPr lang="en-US" sz="900" b="1"/>
        </a:p>
      </dgm:t>
    </dgm:pt>
    <dgm:pt modelId="{CCFBC9B5-0317-4D07-98EA-6F25DEE29654}" type="sibTrans" cxnId="{EEF3896B-5B26-460E-90B3-0BF8CBD0D861}">
      <dgm:prSet/>
      <dgm:spPr/>
      <dgm:t>
        <a:bodyPr/>
        <a:lstStyle/>
        <a:p>
          <a:pPr algn="ctr"/>
          <a:endParaRPr lang="en-US" sz="900" b="1"/>
        </a:p>
      </dgm:t>
    </dgm:pt>
    <dgm:pt modelId="{54C0586D-5584-4572-9A79-FDC6618EBD11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900" b="1" dirty="0" smtClean="0"/>
            <a:t>Fiber  Optic (Multiplexed E1/T1 + Ethernet of fiber)</a:t>
          </a:r>
          <a:endParaRPr lang="en-US" sz="900" b="1" dirty="0"/>
        </a:p>
      </dgm:t>
    </dgm:pt>
    <dgm:pt modelId="{751187AC-4877-44DD-B272-D6D6E47EC545}" type="parTrans" cxnId="{D8D38A77-D1AF-4B4C-846F-FD6627EEFD5D}">
      <dgm:prSet/>
      <dgm:spPr/>
      <dgm:t>
        <a:bodyPr/>
        <a:lstStyle/>
        <a:p>
          <a:pPr algn="ctr"/>
          <a:endParaRPr lang="en-US" sz="900" b="1"/>
        </a:p>
      </dgm:t>
    </dgm:pt>
    <dgm:pt modelId="{2DAC588C-AF31-4018-B80A-3BDA97060475}" type="sibTrans" cxnId="{D8D38A77-D1AF-4B4C-846F-FD6627EEFD5D}">
      <dgm:prSet/>
      <dgm:spPr/>
      <dgm:t>
        <a:bodyPr/>
        <a:lstStyle/>
        <a:p>
          <a:pPr algn="ctr"/>
          <a:endParaRPr lang="en-US" sz="900" b="1"/>
        </a:p>
      </dgm:t>
    </dgm:pt>
    <dgm:pt modelId="{DBD0E45D-5B03-473B-BD5E-E583B1F718D9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900" b="1" dirty="0" smtClean="0"/>
            <a:t>ISDN – ‘S’ and ‘U’ interface</a:t>
          </a:r>
          <a:endParaRPr lang="en-US" sz="900" b="1" dirty="0"/>
        </a:p>
      </dgm:t>
    </dgm:pt>
    <dgm:pt modelId="{6C176892-E50E-40B8-9C71-1DA203BB372F}" type="parTrans" cxnId="{CAF75905-3AD9-46E2-949A-91BC67836190}">
      <dgm:prSet/>
      <dgm:spPr/>
      <dgm:t>
        <a:bodyPr/>
        <a:lstStyle/>
        <a:p>
          <a:pPr algn="ctr"/>
          <a:endParaRPr lang="en-US" sz="900" b="1"/>
        </a:p>
      </dgm:t>
    </dgm:pt>
    <dgm:pt modelId="{BC14B0AA-81C4-4D4B-BD2D-68ECE0D6C724}" type="sibTrans" cxnId="{CAF75905-3AD9-46E2-949A-91BC67836190}">
      <dgm:prSet/>
      <dgm:spPr/>
      <dgm:t>
        <a:bodyPr/>
        <a:lstStyle/>
        <a:p>
          <a:pPr algn="ctr"/>
          <a:endParaRPr lang="en-US" sz="900" b="1"/>
        </a:p>
      </dgm:t>
    </dgm:pt>
    <dgm:pt modelId="{C7BB55D3-5702-49E4-89E9-B608D3A9E2AC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900" b="1" dirty="0" smtClean="0"/>
            <a:t>SHDSL/SHDSL.bis (Multiplexed E1+Ethernet over copper)</a:t>
          </a:r>
          <a:endParaRPr lang="en-US" sz="900" b="1" dirty="0"/>
        </a:p>
      </dgm:t>
    </dgm:pt>
    <dgm:pt modelId="{E46EA746-F893-46C9-B63B-4D288CFE4174}" type="parTrans" cxnId="{9A8479AD-2CF7-4748-8990-D06C3A904F70}">
      <dgm:prSet/>
      <dgm:spPr/>
      <dgm:t>
        <a:bodyPr/>
        <a:lstStyle/>
        <a:p>
          <a:pPr algn="ctr"/>
          <a:endParaRPr lang="en-US" sz="900" b="1"/>
        </a:p>
      </dgm:t>
    </dgm:pt>
    <dgm:pt modelId="{7CD201E6-D592-413C-BB0A-E9F2E1DE283F}" type="sibTrans" cxnId="{9A8479AD-2CF7-4748-8990-D06C3A904F70}">
      <dgm:prSet/>
      <dgm:spPr/>
      <dgm:t>
        <a:bodyPr/>
        <a:lstStyle/>
        <a:p>
          <a:pPr algn="ctr"/>
          <a:endParaRPr lang="en-US" sz="900" b="1"/>
        </a:p>
      </dgm:t>
    </dgm:pt>
    <dgm:pt modelId="{20364DB2-3BBD-4146-8231-1AD9E7617904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900" b="1" dirty="0" smtClean="0"/>
            <a:t>Gigabit Ethernet (UTP and SFP)</a:t>
          </a:r>
          <a:endParaRPr lang="en-US" sz="900" b="1" dirty="0"/>
        </a:p>
      </dgm:t>
    </dgm:pt>
    <dgm:pt modelId="{53CB1973-507D-4B44-ACD3-9E150D543AD7}" type="parTrans" cxnId="{B62A4D07-3A85-4D11-B38B-7085952AD957}">
      <dgm:prSet/>
      <dgm:spPr/>
      <dgm:t>
        <a:bodyPr/>
        <a:lstStyle/>
        <a:p>
          <a:pPr algn="ctr"/>
          <a:endParaRPr lang="en-US" sz="900" b="1"/>
        </a:p>
      </dgm:t>
    </dgm:pt>
    <dgm:pt modelId="{DC86B690-AD3F-4B96-A9B3-305735EF7297}" type="sibTrans" cxnId="{B62A4D07-3A85-4D11-B38B-7085952AD957}">
      <dgm:prSet/>
      <dgm:spPr/>
      <dgm:t>
        <a:bodyPr/>
        <a:lstStyle/>
        <a:p>
          <a:pPr algn="ctr"/>
          <a:endParaRPr lang="en-US" sz="900" b="1"/>
        </a:p>
      </dgm:t>
    </dgm:pt>
    <dgm:pt modelId="{1306F8CF-F1F7-4A72-A5A6-B955E7B353E8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900" b="1" dirty="0" smtClean="0"/>
            <a:t>Fast Ethernet (UTP and SFP)</a:t>
          </a:r>
          <a:endParaRPr lang="en-US" sz="900" b="1" dirty="0"/>
        </a:p>
      </dgm:t>
    </dgm:pt>
    <dgm:pt modelId="{085E200F-1263-43C8-B8EF-DB465A1BECE5}" type="parTrans" cxnId="{D7535593-B51D-4AB0-B1C8-24658CC27F7E}">
      <dgm:prSet/>
      <dgm:spPr/>
      <dgm:t>
        <a:bodyPr/>
        <a:lstStyle/>
        <a:p>
          <a:pPr algn="ctr"/>
          <a:endParaRPr lang="en-US" sz="900" b="1"/>
        </a:p>
      </dgm:t>
    </dgm:pt>
    <dgm:pt modelId="{339A14A8-100E-4781-9FC4-2F0DDDE42333}" type="sibTrans" cxnId="{D7535593-B51D-4AB0-B1C8-24658CC27F7E}">
      <dgm:prSet/>
      <dgm:spPr/>
      <dgm:t>
        <a:bodyPr/>
        <a:lstStyle/>
        <a:p>
          <a:pPr algn="ctr"/>
          <a:endParaRPr lang="en-US" sz="900" b="1"/>
        </a:p>
      </dgm:t>
    </dgm:pt>
    <dgm:pt modelId="{79F21A6B-7478-47B5-8F84-478257406FD7}" type="pres">
      <dgm:prSet presAssocID="{252B760E-5076-4E37-8BE8-C0FE5C43F5A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E80FBE-7116-47D2-B946-772410973D48}" type="pres">
      <dgm:prSet presAssocID="{0412148F-5CAB-43AE-8B15-F4B3A49B671F}" presName="parentText" presStyleLbl="node1" presStyleIdx="0" presStyleCnt="1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5D4E8E-DB32-4A32-A045-BAA96B5E527E}" type="pres">
      <dgm:prSet presAssocID="{A580807D-64A7-42BC-8D4B-9CE0EEC4580F}" presName="spacer" presStyleCnt="0"/>
      <dgm:spPr/>
    </dgm:pt>
    <dgm:pt modelId="{458BEDD1-7FEF-42C1-8469-A14C55A8BD46}" type="pres">
      <dgm:prSet presAssocID="{5B13AB4F-82BD-4AF3-9A05-FCB907A25FA1}" presName="parentText" presStyleLbl="node1" presStyleIdx="1" presStyleCnt="1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9EA924-606B-4BEF-BC76-A0BD905280B3}" type="pres">
      <dgm:prSet presAssocID="{CCFBC9B5-0317-4D07-98EA-6F25DEE29654}" presName="spacer" presStyleCnt="0"/>
      <dgm:spPr/>
    </dgm:pt>
    <dgm:pt modelId="{61FC1600-C054-45B2-90C6-270F71693BB7}" type="pres">
      <dgm:prSet presAssocID="{59FC3F9D-D12E-41F6-BC05-F26ED7227201}" presName="parentText" presStyleLbl="node1" presStyleIdx="2" presStyleCnt="1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19709F-A7A1-4FCB-8096-CD55730D2339}" type="pres">
      <dgm:prSet presAssocID="{9B0DA08B-E6F0-4281-A86B-63BE484B5EE3}" presName="spacer" presStyleCnt="0"/>
      <dgm:spPr/>
    </dgm:pt>
    <dgm:pt modelId="{34AD396E-1A52-4944-9DB2-AC45234E033F}" type="pres">
      <dgm:prSet presAssocID="{23B07669-46AA-43D2-826A-C34A6059A729}" presName="parentText" presStyleLbl="node1" presStyleIdx="3" presStyleCnt="1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5D3641-D0D6-4B88-A30F-6D0AF745664A}" type="pres">
      <dgm:prSet presAssocID="{0F373967-10FA-46C4-A153-DD4A7F4B4106}" presName="spacer" presStyleCnt="0"/>
      <dgm:spPr/>
    </dgm:pt>
    <dgm:pt modelId="{572AA785-EFFF-4A92-AD66-6A955A45BD2B}" type="pres">
      <dgm:prSet presAssocID="{F7EB0A26-B743-46CA-A51A-AEC6ED6BEE03}" presName="parentText" presStyleLbl="node1" presStyleIdx="4" presStyleCnt="1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19DCE7-00AD-42C5-A970-917AE74E700E}" type="pres">
      <dgm:prSet presAssocID="{82990561-269D-4AA9-8C5A-EFA221D9D482}" presName="spacer" presStyleCnt="0"/>
      <dgm:spPr/>
    </dgm:pt>
    <dgm:pt modelId="{2500FB5A-F7BC-4570-AB46-91C0DA17FEE7}" type="pres">
      <dgm:prSet presAssocID="{0BB1BAA2-C617-459E-957F-9ADB399C498B}" presName="parentText" presStyleLbl="node1" presStyleIdx="5" presStyleCnt="1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C13EBC-BAAE-4BE4-B098-C424CF37A79D}" type="pres">
      <dgm:prSet presAssocID="{187B26BC-CE0B-4DC0-BA67-080881220F4F}" presName="spacer" presStyleCnt="0"/>
      <dgm:spPr/>
    </dgm:pt>
    <dgm:pt modelId="{DFC18B9B-35F6-40D9-8799-2BBFBEEA4343}" type="pres">
      <dgm:prSet presAssocID="{C91CD748-AF73-4400-8F04-7D02D1960512}" presName="parentText" presStyleLbl="node1" presStyleIdx="6" presStyleCnt="1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38B9AA-3176-432E-9DC7-51328BEF9846}" type="pres">
      <dgm:prSet presAssocID="{E9AD3B6E-007A-4123-AECE-F5111D5D1C9A}" presName="spacer" presStyleCnt="0"/>
      <dgm:spPr/>
    </dgm:pt>
    <dgm:pt modelId="{C0A777D7-71A5-471E-A159-D6E041A72DD6}" type="pres">
      <dgm:prSet presAssocID="{DBD0E45D-5B03-473B-BD5E-E583B1F718D9}" presName="parentText" presStyleLbl="node1" presStyleIdx="7" presStyleCnt="1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9F442F-89B3-4359-ADCC-6CF373820D8A}" type="pres">
      <dgm:prSet presAssocID="{BC14B0AA-81C4-4D4B-BD2D-68ECE0D6C724}" presName="spacer" presStyleCnt="0"/>
      <dgm:spPr/>
    </dgm:pt>
    <dgm:pt modelId="{965BF3CB-968F-40C8-A62E-7EAD5124FE38}" type="pres">
      <dgm:prSet presAssocID="{104D3A64-0100-4B53-A52C-DF3159DBC937}" presName="parentText" presStyleLbl="node1" presStyleIdx="8" presStyleCnt="1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A9506A-6E73-4E42-9705-39F8104848FC}" type="pres">
      <dgm:prSet presAssocID="{66C6EFFB-AE9A-4776-A904-B030AA1D3DD4}" presName="spacer" presStyleCnt="0"/>
      <dgm:spPr/>
    </dgm:pt>
    <dgm:pt modelId="{BABAB9A9-3128-44F8-A801-5C03B8791CD8}" type="pres">
      <dgm:prSet presAssocID="{3D7B23F3-A7DA-4F8B-9CFB-88E5FDD0D8FA}" presName="parentText" presStyleLbl="node1" presStyleIdx="9" presStyleCnt="1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0D65D1-30ED-41DD-A7CE-175269BFDE53}" type="pres">
      <dgm:prSet presAssocID="{60617F6C-603A-4EB0-966A-CDB57AB97CD7}" presName="spacer" presStyleCnt="0"/>
      <dgm:spPr/>
    </dgm:pt>
    <dgm:pt modelId="{9DFDD586-48D9-4F30-B884-2F962D46A401}" type="pres">
      <dgm:prSet presAssocID="{D762C168-8A56-45C7-BDDE-E9F9C0D49BD0}" presName="parentText" presStyleLbl="node1" presStyleIdx="10" presStyleCnt="1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93AEA1-A050-41B7-B40D-2C613FDF8640}" type="pres">
      <dgm:prSet presAssocID="{A784CFED-EC37-4873-8C2D-42EBD55FF274}" presName="spacer" presStyleCnt="0"/>
      <dgm:spPr/>
    </dgm:pt>
    <dgm:pt modelId="{3F87A258-C05D-411F-8F8E-E3AD1185CE3F}" type="pres">
      <dgm:prSet presAssocID="{8CD51416-B3E0-4683-AD13-06CBF02ACDAF}" presName="parentText" presStyleLbl="node1" presStyleIdx="11" presStyleCnt="1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D22AFE-7BE9-428B-8DD3-FCDB041E9D60}" type="pres">
      <dgm:prSet presAssocID="{E999564E-E4AD-43BF-8C39-19EC0F49F17A}" presName="spacer" presStyleCnt="0"/>
      <dgm:spPr/>
    </dgm:pt>
    <dgm:pt modelId="{F620CCBB-03BF-4D95-856A-CD165CE7FA2D}" type="pres">
      <dgm:prSet presAssocID="{B5D2B89C-D26C-40EE-A0AD-BAEF0BF8591F}" presName="parentText" presStyleLbl="node1" presStyleIdx="12" presStyleCnt="1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300147-C105-4DCE-9957-5E31F28E3A4B}" type="pres">
      <dgm:prSet presAssocID="{B5DE124C-CC8C-460C-A6FB-60670EB7A31E}" presName="spacer" presStyleCnt="0"/>
      <dgm:spPr/>
    </dgm:pt>
    <dgm:pt modelId="{74B9DE37-E30D-412D-9599-57A3075AAA53}" type="pres">
      <dgm:prSet presAssocID="{20364DB2-3BBD-4146-8231-1AD9E7617904}" presName="parentText" presStyleLbl="node1" presStyleIdx="13" presStyleCnt="1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8EAD93-1957-4EBB-A645-46668D214939}" type="pres">
      <dgm:prSet presAssocID="{DC86B690-AD3F-4B96-A9B3-305735EF7297}" presName="spacer" presStyleCnt="0"/>
      <dgm:spPr/>
    </dgm:pt>
    <dgm:pt modelId="{4E10B23A-78CF-4F73-B0B7-B03E56926863}" type="pres">
      <dgm:prSet presAssocID="{1306F8CF-F1F7-4A72-A5A6-B955E7B353E8}" presName="parentText" presStyleLbl="node1" presStyleIdx="14" presStyleCnt="1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902B41-ADB7-4B3F-AC40-C7B178DDBA46}" type="pres">
      <dgm:prSet presAssocID="{339A14A8-100E-4781-9FC4-2F0DDDE42333}" presName="spacer" presStyleCnt="0"/>
      <dgm:spPr/>
    </dgm:pt>
    <dgm:pt modelId="{801FC72D-CBA1-426C-8525-B23FC181BBEC}" type="pres">
      <dgm:prSet presAssocID="{C7BB55D3-5702-49E4-89E9-B608D3A9E2AC}" presName="parentText" presStyleLbl="node1" presStyleIdx="15" presStyleCnt="1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7E72DD-6770-4FBF-8889-7E5D616D8DB8}" type="pres">
      <dgm:prSet presAssocID="{7CD201E6-D592-413C-BB0A-E9F2E1DE283F}" presName="spacer" presStyleCnt="0"/>
      <dgm:spPr/>
    </dgm:pt>
    <dgm:pt modelId="{E1EAD8BF-48C8-42A1-9D07-C92CD0EF0C0E}" type="pres">
      <dgm:prSet presAssocID="{54C0586D-5584-4572-9A79-FDC6618EBD11}" presName="parentText" presStyleLbl="node1" presStyleIdx="16" presStyleCnt="1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029A06-D407-459B-886B-96C327E7DF77}" srcId="{252B760E-5076-4E37-8BE8-C0FE5C43F5A1}" destId="{59FC3F9D-D12E-41F6-BC05-F26ED7227201}" srcOrd="2" destOrd="0" parTransId="{26E1B2B6-CEDC-402C-97F0-C8294FDA6228}" sibTransId="{9B0DA08B-E6F0-4281-A86B-63BE484B5EE3}"/>
    <dgm:cxn modelId="{7D54C00F-D838-4358-9C13-36FD7FCBF882}" type="presOf" srcId="{104D3A64-0100-4B53-A52C-DF3159DBC937}" destId="{965BF3CB-968F-40C8-A62E-7EAD5124FE38}" srcOrd="0" destOrd="0" presId="urn:microsoft.com/office/officeart/2005/8/layout/vList2"/>
    <dgm:cxn modelId="{5C06A9B7-6B24-4E38-A910-865B7F616253}" type="presOf" srcId="{252B760E-5076-4E37-8BE8-C0FE5C43F5A1}" destId="{79F21A6B-7478-47B5-8F84-478257406FD7}" srcOrd="0" destOrd="0" presId="urn:microsoft.com/office/officeart/2005/8/layout/vList2"/>
    <dgm:cxn modelId="{6329992B-7133-46EC-B6CC-F37E50E02DFA}" type="presOf" srcId="{54C0586D-5584-4572-9A79-FDC6618EBD11}" destId="{E1EAD8BF-48C8-42A1-9D07-C92CD0EF0C0E}" srcOrd="0" destOrd="0" presId="urn:microsoft.com/office/officeart/2005/8/layout/vList2"/>
    <dgm:cxn modelId="{23C01B27-52CF-41DB-925B-8E88FB42B849}" type="presOf" srcId="{8CD51416-B3E0-4683-AD13-06CBF02ACDAF}" destId="{3F87A258-C05D-411F-8F8E-E3AD1185CE3F}" srcOrd="0" destOrd="0" presId="urn:microsoft.com/office/officeart/2005/8/layout/vList2"/>
    <dgm:cxn modelId="{9A8479AD-2CF7-4748-8990-D06C3A904F70}" srcId="{252B760E-5076-4E37-8BE8-C0FE5C43F5A1}" destId="{C7BB55D3-5702-49E4-89E9-B608D3A9E2AC}" srcOrd="15" destOrd="0" parTransId="{E46EA746-F893-46C9-B63B-4D288CFE4174}" sibTransId="{7CD201E6-D592-413C-BB0A-E9F2E1DE283F}"/>
    <dgm:cxn modelId="{71559814-FA43-4221-BF12-D8947AF39B87}" type="presOf" srcId="{3D7B23F3-A7DA-4F8B-9CFB-88E5FDD0D8FA}" destId="{BABAB9A9-3128-44F8-A801-5C03B8791CD8}" srcOrd="0" destOrd="0" presId="urn:microsoft.com/office/officeart/2005/8/layout/vList2"/>
    <dgm:cxn modelId="{077A1DEF-E31C-4B49-9049-E0F77BB42F74}" srcId="{252B760E-5076-4E37-8BE8-C0FE5C43F5A1}" destId="{0412148F-5CAB-43AE-8B15-F4B3A49B671F}" srcOrd="0" destOrd="0" parTransId="{3F011C32-87D4-4F72-A761-39D74A1DC948}" sibTransId="{A580807D-64A7-42BC-8D4B-9CE0EEC4580F}"/>
    <dgm:cxn modelId="{0A346D0F-291C-4844-9DA7-3F990B3AA17F}" srcId="{252B760E-5076-4E37-8BE8-C0FE5C43F5A1}" destId="{0BB1BAA2-C617-459E-957F-9ADB399C498B}" srcOrd="5" destOrd="0" parTransId="{678020C7-8365-4007-9B83-9520FFE001C1}" sibTransId="{187B26BC-CE0B-4DC0-BA67-080881220F4F}"/>
    <dgm:cxn modelId="{DB915CB9-4CF2-4B9B-A012-AD9696B8CCE7}" type="presOf" srcId="{F7EB0A26-B743-46CA-A51A-AEC6ED6BEE03}" destId="{572AA785-EFFF-4A92-AD66-6A955A45BD2B}" srcOrd="0" destOrd="0" presId="urn:microsoft.com/office/officeart/2005/8/layout/vList2"/>
    <dgm:cxn modelId="{B62A4D07-3A85-4D11-B38B-7085952AD957}" srcId="{252B760E-5076-4E37-8BE8-C0FE5C43F5A1}" destId="{20364DB2-3BBD-4146-8231-1AD9E7617904}" srcOrd="13" destOrd="0" parTransId="{53CB1973-507D-4B44-ACD3-9E150D543AD7}" sibTransId="{DC86B690-AD3F-4B96-A9B3-305735EF7297}"/>
    <dgm:cxn modelId="{EAAB2662-32D2-42A0-9F46-A880B8E20B79}" srcId="{252B760E-5076-4E37-8BE8-C0FE5C43F5A1}" destId="{B5D2B89C-D26C-40EE-A0AD-BAEF0BF8591F}" srcOrd="12" destOrd="0" parTransId="{763BBD05-FB0E-4F94-949D-A87F8B08D862}" sibTransId="{B5DE124C-CC8C-460C-A6FB-60670EB7A31E}"/>
    <dgm:cxn modelId="{C0752002-7B18-495F-ABC4-8C492A032A12}" type="presOf" srcId="{1306F8CF-F1F7-4A72-A5A6-B955E7B353E8}" destId="{4E10B23A-78CF-4F73-B0B7-B03E56926863}" srcOrd="0" destOrd="0" presId="urn:microsoft.com/office/officeart/2005/8/layout/vList2"/>
    <dgm:cxn modelId="{CAF75905-3AD9-46E2-949A-91BC67836190}" srcId="{252B760E-5076-4E37-8BE8-C0FE5C43F5A1}" destId="{DBD0E45D-5B03-473B-BD5E-E583B1F718D9}" srcOrd="7" destOrd="0" parTransId="{6C176892-E50E-40B8-9C71-1DA203BB372F}" sibTransId="{BC14B0AA-81C4-4D4B-BD2D-68ECE0D6C724}"/>
    <dgm:cxn modelId="{D4B983A3-788A-4E63-8954-6532F14E9A94}" srcId="{252B760E-5076-4E37-8BE8-C0FE5C43F5A1}" destId="{F7EB0A26-B743-46CA-A51A-AEC6ED6BEE03}" srcOrd="4" destOrd="0" parTransId="{C4A415C1-1E66-42B5-B46F-9BFF13769B11}" sibTransId="{82990561-269D-4AA9-8C5A-EFA221D9D482}"/>
    <dgm:cxn modelId="{DDBBB03B-ED76-4B71-8FFC-D59206264045}" srcId="{252B760E-5076-4E37-8BE8-C0FE5C43F5A1}" destId="{C91CD748-AF73-4400-8F04-7D02D1960512}" srcOrd="6" destOrd="0" parTransId="{45FEC81F-2988-47AC-9D7A-B423FD13F530}" sibTransId="{E9AD3B6E-007A-4123-AECE-F5111D5D1C9A}"/>
    <dgm:cxn modelId="{FDB295F3-E41E-4BA1-BAD4-0F7179741AB6}" type="presOf" srcId="{C7BB55D3-5702-49E4-89E9-B608D3A9E2AC}" destId="{801FC72D-CBA1-426C-8525-B23FC181BBEC}" srcOrd="0" destOrd="0" presId="urn:microsoft.com/office/officeart/2005/8/layout/vList2"/>
    <dgm:cxn modelId="{D7535593-B51D-4AB0-B1C8-24658CC27F7E}" srcId="{252B760E-5076-4E37-8BE8-C0FE5C43F5A1}" destId="{1306F8CF-F1F7-4A72-A5A6-B955E7B353E8}" srcOrd="14" destOrd="0" parTransId="{085E200F-1263-43C8-B8EF-DB465A1BECE5}" sibTransId="{339A14A8-100E-4781-9FC4-2F0DDDE42333}"/>
    <dgm:cxn modelId="{2EE561E4-62A8-461E-85D6-732371D0F73C}" srcId="{252B760E-5076-4E37-8BE8-C0FE5C43F5A1}" destId="{D762C168-8A56-45C7-BDDE-E9F9C0D49BD0}" srcOrd="10" destOrd="0" parTransId="{365C7FD6-C90A-4978-BF2E-F71DCB6A0384}" sibTransId="{A784CFED-EC37-4873-8C2D-42EBD55FF274}"/>
    <dgm:cxn modelId="{EEF3896B-5B26-460E-90B3-0BF8CBD0D861}" srcId="{252B760E-5076-4E37-8BE8-C0FE5C43F5A1}" destId="{5B13AB4F-82BD-4AF3-9A05-FCB907A25FA1}" srcOrd="1" destOrd="0" parTransId="{955B384B-8C66-4A46-883B-20F483AC0B41}" sibTransId="{CCFBC9B5-0317-4D07-98EA-6F25DEE29654}"/>
    <dgm:cxn modelId="{30EE174C-BFE7-426B-AB6D-992A2AD1C272}" type="presOf" srcId="{0412148F-5CAB-43AE-8B15-F4B3A49B671F}" destId="{20E80FBE-7116-47D2-B946-772410973D48}" srcOrd="0" destOrd="0" presId="urn:microsoft.com/office/officeart/2005/8/layout/vList2"/>
    <dgm:cxn modelId="{CF962320-5990-4BF5-B8FE-E7C1190FF334}" type="presOf" srcId="{B5D2B89C-D26C-40EE-A0AD-BAEF0BF8591F}" destId="{F620CCBB-03BF-4D95-856A-CD165CE7FA2D}" srcOrd="0" destOrd="0" presId="urn:microsoft.com/office/officeart/2005/8/layout/vList2"/>
    <dgm:cxn modelId="{D8D38A77-D1AF-4B4C-846F-FD6627EEFD5D}" srcId="{252B760E-5076-4E37-8BE8-C0FE5C43F5A1}" destId="{54C0586D-5584-4572-9A79-FDC6618EBD11}" srcOrd="16" destOrd="0" parTransId="{751187AC-4877-44DD-B272-D6D6E47EC545}" sibTransId="{2DAC588C-AF31-4018-B80A-3BDA97060475}"/>
    <dgm:cxn modelId="{729A96A0-F01E-4EDA-AB6E-7345665A5E61}" srcId="{252B760E-5076-4E37-8BE8-C0FE5C43F5A1}" destId="{3D7B23F3-A7DA-4F8B-9CFB-88E5FDD0D8FA}" srcOrd="9" destOrd="0" parTransId="{29615122-4A96-420D-AA10-A8112DFDA2F7}" sibTransId="{60617F6C-603A-4EB0-966A-CDB57AB97CD7}"/>
    <dgm:cxn modelId="{21A73CE7-34A4-4EC9-BBB1-BAB4D00652B9}" type="presOf" srcId="{20364DB2-3BBD-4146-8231-1AD9E7617904}" destId="{74B9DE37-E30D-412D-9599-57A3075AAA53}" srcOrd="0" destOrd="0" presId="urn:microsoft.com/office/officeart/2005/8/layout/vList2"/>
    <dgm:cxn modelId="{7AEA154B-181A-4D09-9433-07F05728A6D5}" srcId="{252B760E-5076-4E37-8BE8-C0FE5C43F5A1}" destId="{23B07669-46AA-43D2-826A-C34A6059A729}" srcOrd="3" destOrd="0" parTransId="{BE5CAA50-1754-4BB2-B572-8D147792D97A}" sibTransId="{0F373967-10FA-46C4-A153-DD4A7F4B4106}"/>
    <dgm:cxn modelId="{E1B244DF-7168-4C9E-842B-29F998CC0FBD}" type="presOf" srcId="{5B13AB4F-82BD-4AF3-9A05-FCB907A25FA1}" destId="{458BEDD1-7FEF-42C1-8469-A14C55A8BD46}" srcOrd="0" destOrd="0" presId="urn:microsoft.com/office/officeart/2005/8/layout/vList2"/>
    <dgm:cxn modelId="{D31FA93F-0834-4FD6-AD35-98AE7C32ACA1}" type="presOf" srcId="{0BB1BAA2-C617-459E-957F-9ADB399C498B}" destId="{2500FB5A-F7BC-4570-AB46-91C0DA17FEE7}" srcOrd="0" destOrd="0" presId="urn:microsoft.com/office/officeart/2005/8/layout/vList2"/>
    <dgm:cxn modelId="{AE1DDED6-82FC-419F-8BE3-113EDDBC2DAC}" srcId="{252B760E-5076-4E37-8BE8-C0FE5C43F5A1}" destId="{104D3A64-0100-4B53-A52C-DF3159DBC937}" srcOrd="8" destOrd="0" parTransId="{4DFBC84E-C4D8-437F-9D18-2B57961BDBD8}" sibTransId="{66C6EFFB-AE9A-4776-A904-B030AA1D3DD4}"/>
    <dgm:cxn modelId="{E2C1FE42-28EF-4869-8F6E-C790E0BA69E0}" type="presOf" srcId="{DBD0E45D-5B03-473B-BD5E-E583B1F718D9}" destId="{C0A777D7-71A5-471E-A159-D6E041A72DD6}" srcOrd="0" destOrd="0" presId="urn:microsoft.com/office/officeart/2005/8/layout/vList2"/>
    <dgm:cxn modelId="{5E8EF7AD-0ABE-4E14-B99A-C119490CC196}" srcId="{252B760E-5076-4E37-8BE8-C0FE5C43F5A1}" destId="{8CD51416-B3E0-4683-AD13-06CBF02ACDAF}" srcOrd="11" destOrd="0" parTransId="{03D2DB52-C8E1-4F13-902D-6709186F0FCB}" sibTransId="{E999564E-E4AD-43BF-8C39-19EC0F49F17A}"/>
    <dgm:cxn modelId="{57F868EA-E05F-43E7-83E3-0F3A71FB0F17}" type="presOf" srcId="{59FC3F9D-D12E-41F6-BC05-F26ED7227201}" destId="{61FC1600-C054-45B2-90C6-270F71693BB7}" srcOrd="0" destOrd="0" presId="urn:microsoft.com/office/officeart/2005/8/layout/vList2"/>
    <dgm:cxn modelId="{1FD5C447-96C3-4373-9769-55EA484F9D70}" type="presOf" srcId="{C91CD748-AF73-4400-8F04-7D02D1960512}" destId="{DFC18B9B-35F6-40D9-8799-2BBFBEEA4343}" srcOrd="0" destOrd="0" presId="urn:microsoft.com/office/officeart/2005/8/layout/vList2"/>
    <dgm:cxn modelId="{66150ACE-1C30-4FC5-B05E-F6212EEC4258}" type="presOf" srcId="{D762C168-8A56-45C7-BDDE-E9F9C0D49BD0}" destId="{9DFDD586-48D9-4F30-B884-2F962D46A401}" srcOrd="0" destOrd="0" presId="urn:microsoft.com/office/officeart/2005/8/layout/vList2"/>
    <dgm:cxn modelId="{25E89577-7AC2-4CE7-BB90-92A5B1573712}" type="presOf" srcId="{23B07669-46AA-43D2-826A-C34A6059A729}" destId="{34AD396E-1A52-4944-9DB2-AC45234E033F}" srcOrd="0" destOrd="0" presId="urn:microsoft.com/office/officeart/2005/8/layout/vList2"/>
    <dgm:cxn modelId="{881C93BC-EEEB-4082-BCB8-65BFAE7EBF5E}" type="presParOf" srcId="{79F21A6B-7478-47B5-8F84-478257406FD7}" destId="{20E80FBE-7116-47D2-B946-772410973D48}" srcOrd="0" destOrd="0" presId="urn:microsoft.com/office/officeart/2005/8/layout/vList2"/>
    <dgm:cxn modelId="{1CA8C39A-80FC-44B1-BED2-FAAEE0EAC995}" type="presParOf" srcId="{79F21A6B-7478-47B5-8F84-478257406FD7}" destId="{AA5D4E8E-DB32-4A32-A045-BAA96B5E527E}" srcOrd="1" destOrd="0" presId="urn:microsoft.com/office/officeart/2005/8/layout/vList2"/>
    <dgm:cxn modelId="{B4629008-F76F-42A0-A262-8F9BC10E889A}" type="presParOf" srcId="{79F21A6B-7478-47B5-8F84-478257406FD7}" destId="{458BEDD1-7FEF-42C1-8469-A14C55A8BD46}" srcOrd="2" destOrd="0" presId="urn:microsoft.com/office/officeart/2005/8/layout/vList2"/>
    <dgm:cxn modelId="{8E7CAF48-9E81-49A0-8A8F-9F9881105177}" type="presParOf" srcId="{79F21A6B-7478-47B5-8F84-478257406FD7}" destId="{509EA924-606B-4BEF-BC76-A0BD905280B3}" srcOrd="3" destOrd="0" presId="urn:microsoft.com/office/officeart/2005/8/layout/vList2"/>
    <dgm:cxn modelId="{C0A129A9-1FF6-4335-AD5E-98678364E045}" type="presParOf" srcId="{79F21A6B-7478-47B5-8F84-478257406FD7}" destId="{61FC1600-C054-45B2-90C6-270F71693BB7}" srcOrd="4" destOrd="0" presId="urn:microsoft.com/office/officeart/2005/8/layout/vList2"/>
    <dgm:cxn modelId="{F6D70326-99F2-4752-8A00-4573539809D6}" type="presParOf" srcId="{79F21A6B-7478-47B5-8F84-478257406FD7}" destId="{8B19709F-A7A1-4FCB-8096-CD55730D2339}" srcOrd="5" destOrd="0" presId="urn:microsoft.com/office/officeart/2005/8/layout/vList2"/>
    <dgm:cxn modelId="{D359138D-DFA5-4AE3-A71E-A61226F58F53}" type="presParOf" srcId="{79F21A6B-7478-47B5-8F84-478257406FD7}" destId="{34AD396E-1A52-4944-9DB2-AC45234E033F}" srcOrd="6" destOrd="0" presId="urn:microsoft.com/office/officeart/2005/8/layout/vList2"/>
    <dgm:cxn modelId="{0FB5CAC0-C245-4D68-9D9D-79A4EF28A9A1}" type="presParOf" srcId="{79F21A6B-7478-47B5-8F84-478257406FD7}" destId="{425D3641-D0D6-4B88-A30F-6D0AF745664A}" srcOrd="7" destOrd="0" presId="urn:microsoft.com/office/officeart/2005/8/layout/vList2"/>
    <dgm:cxn modelId="{A3E966C9-EFC3-4B49-B129-44B0527C3A35}" type="presParOf" srcId="{79F21A6B-7478-47B5-8F84-478257406FD7}" destId="{572AA785-EFFF-4A92-AD66-6A955A45BD2B}" srcOrd="8" destOrd="0" presId="urn:microsoft.com/office/officeart/2005/8/layout/vList2"/>
    <dgm:cxn modelId="{9D892217-0E6C-4C7D-BF15-15B83DDB59B7}" type="presParOf" srcId="{79F21A6B-7478-47B5-8F84-478257406FD7}" destId="{7719DCE7-00AD-42C5-A970-917AE74E700E}" srcOrd="9" destOrd="0" presId="urn:microsoft.com/office/officeart/2005/8/layout/vList2"/>
    <dgm:cxn modelId="{52298DAA-6646-445C-84CE-456DBAEDD3CC}" type="presParOf" srcId="{79F21A6B-7478-47B5-8F84-478257406FD7}" destId="{2500FB5A-F7BC-4570-AB46-91C0DA17FEE7}" srcOrd="10" destOrd="0" presId="urn:microsoft.com/office/officeart/2005/8/layout/vList2"/>
    <dgm:cxn modelId="{B064C5AE-2302-4A7C-B1C6-0612D7D95C9E}" type="presParOf" srcId="{79F21A6B-7478-47B5-8F84-478257406FD7}" destId="{CDC13EBC-BAAE-4BE4-B098-C424CF37A79D}" srcOrd="11" destOrd="0" presId="urn:microsoft.com/office/officeart/2005/8/layout/vList2"/>
    <dgm:cxn modelId="{2147B933-5C69-44E0-BB4C-05A864F89E9E}" type="presParOf" srcId="{79F21A6B-7478-47B5-8F84-478257406FD7}" destId="{DFC18B9B-35F6-40D9-8799-2BBFBEEA4343}" srcOrd="12" destOrd="0" presId="urn:microsoft.com/office/officeart/2005/8/layout/vList2"/>
    <dgm:cxn modelId="{34B87367-AA7D-4DF0-9797-D52D8E958646}" type="presParOf" srcId="{79F21A6B-7478-47B5-8F84-478257406FD7}" destId="{A738B9AA-3176-432E-9DC7-51328BEF9846}" srcOrd="13" destOrd="0" presId="urn:microsoft.com/office/officeart/2005/8/layout/vList2"/>
    <dgm:cxn modelId="{10452DCA-B33C-4E64-8402-60CECB42A63C}" type="presParOf" srcId="{79F21A6B-7478-47B5-8F84-478257406FD7}" destId="{C0A777D7-71A5-471E-A159-D6E041A72DD6}" srcOrd="14" destOrd="0" presId="urn:microsoft.com/office/officeart/2005/8/layout/vList2"/>
    <dgm:cxn modelId="{61DEA146-C499-43F3-8C1C-89E462A6BEE7}" type="presParOf" srcId="{79F21A6B-7478-47B5-8F84-478257406FD7}" destId="{D59F442F-89B3-4359-ADCC-6CF373820D8A}" srcOrd="15" destOrd="0" presId="urn:microsoft.com/office/officeart/2005/8/layout/vList2"/>
    <dgm:cxn modelId="{202998A6-6FC0-4929-BF69-3816BF709B7A}" type="presParOf" srcId="{79F21A6B-7478-47B5-8F84-478257406FD7}" destId="{965BF3CB-968F-40C8-A62E-7EAD5124FE38}" srcOrd="16" destOrd="0" presId="urn:microsoft.com/office/officeart/2005/8/layout/vList2"/>
    <dgm:cxn modelId="{7B0D0AA7-B332-4B26-9C48-0CDD9296749A}" type="presParOf" srcId="{79F21A6B-7478-47B5-8F84-478257406FD7}" destId="{30A9506A-6E73-4E42-9705-39F8104848FC}" srcOrd="17" destOrd="0" presId="urn:microsoft.com/office/officeart/2005/8/layout/vList2"/>
    <dgm:cxn modelId="{16F4D699-E458-40CE-96CE-0E954E71BBE7}" type="presParOf" srcId="{79F21A6B-7478-47B5-8F84-478257406FD7}" destId="{BABAB9A9-3128-44F8-A801-5C03B8791CD8}" srcOrd="18" destOrd="0" presId="urn:microsoft.com/office/officeart/2005/8/layout/vList2"/>
    <dgm:cxn modelId="{9960B93F-DD70-47EC-8D43-4894955D667B}" type="presParOf" srcId="{79F21A6B-7478-47B5-8F84-478257406FD7}" destId="{720D65D1-30ED-41DD-A7CE-175269BFDE53}" srcOrd="19" destOrd="0" presId="urn:microsoft.com/office/officeart/2005/8/layout/vList2"/>
    <dgm:cxn modelId="{A4629F5B-539B-476F-9E13-2B8E77D3A39B}" type="presParOf" srcId="{79F21A6B-7478-47B5-8F84-478257406FD7}" destId="{9DFDD586-48D9-4F30-B884-2F962D46A401}" srcOrd="20" destOrd="0" presId="urn:microsoft.com/office/officeart/2005/8/layout/vList2"/>
    <dgm:cxn modelId="{6E7542A5-2095-444F-933D-F933CD69117B}" type="presParOf" srcId="{79F21A6B-7478-47B5-8F84-478257406FD7}" destId="{AF93AEA1-A050-41B7-B40D-2C613FDF8640}" srcOrd="21" destOrd="0" presId="urn:microsoft.com/office/officeart/2005/8/layout/vList2"/>
    <dgm:cxn modelId="{A3138001-6E58-494E-86F7-A28D7904C63C}" type="presParOf" srcId="{79F21A6B-7478-47B5-8F84-478257406FD7}" destId="{3F87A258-C05D-411F-8F8E-E3AD1185CE3F}" srcOrd="22" destOrd="0" presId="urn:microsoft.com/office/officeart/2005/8/layout/vList2"/>
    <dgm:cxn modelId="{E695A015-577B-4C85-AEED-8DE12E7D0AC7}" type="presParOf" srcId="{79F21A6B-7478-47B5-8F84-478257406FD7}" destId="{00D22AFE-7BE9-428B-8DD3-FCDB041E9D60}" srcOrd="23" destOrd="0" presId="urn:microsoft.com/office/officeart/2005/8/layout/vList2"/>
    <dgm:cxn modelId="{F4630004-3B8B-4351-A99F-8D6823FC17E1}" type="presParOf" srcId="{79F21A6B-7478-47B5-8F84-478257406FD7}" destId="{F620CCBB-03BF-4D95-856A-CD165CE7FA2D}" srcOrd="24" destOrd="0" presId="urn:microsoft.com/office/officeart/2005/8/layout/vList2"/>
    <dgm:cxn modelId="{DB89EAD6-2FA9-4D42-985E-8D236B863C9B}" type="presParOf" srcId="{79F21A6B-7478-47B5-8F84-478257406FD7}" destId="{32300147-C105-4DCE-9957-5E31F28E3A4B}" srcOrd="25" destOrd="0" presId="urn:microsoft.com/office/officeart/2005/8/layout/vList2"/>
    <dgm:cxn modelId="{C294BAE4-656B-4F71-B3BF-36AEB65D0C21}" type="presParOf" srcId="{79F21A6B-7478-47B5-8F84-478257406FD7}" destId="{74B9DE37-E30D-412D-9599-57A3075AAA53}" srcOrd="26" destOrd="0" presId="urn:microsoft.com/office/officeart/2005/8/layout/vList2"/>
    <dgm:cxn modelId="{448717EC-21E5-4056-AE26-F1B98D865973}" type="presParOf" srcId="{79F21A6B-7478-47B5-8F84-478257406FD7}" destId="{618EAD93-1957-4EBB-A645-46668D214939}" srcOrd="27" destOrd="0" presId="urn:microsoft.com/office/officeart/2005/8/layout/vList2"/>
    <dgm:cxn modelId="{8A0B964D-15AB-4009-83CE-A95B84195762}" type="presParOf" srcId="{79F21A6B-7478-47B5-8F84-478257406FD7}" destId="{4E10B23A-78CF-4F73-B0B7-B03E56926863}" srcOrd="28" destOrd="0" presId="urn:microsoft.com/office/officeart/2005/8/layout/vList2"/>
    <dgm:cxn modelId="{F43B3BD9-BBF0-4A16-BECC-26CFED6D12A5}" type="presParOf" srcId="{79F21A6B-7478-47B5-8F84-478257406FD7}" destId="{DF902B41-ADB7-4B3F-AC40-C7B178DDBA46}" srcOrd="29" destOrd="0" presId="urn:microsoft.com/office/officeart/2005/8/layout/vList2"/>
    <dgm:cxn modelId="{34456282-ACF4-4422-A358-33368D87BA58}" type="presParOf" srcId="{79F21A6B-7478-47B5-8F84-478257406FD7}" destId="{801FC72D-CBA1-426C-8525-B23FC181BBEC}" srcOrd="30" destOrd="0" presId="urn:microsoft.com/office/officeart/2005/8/layout/vList2"/>
    <dgm:cxn modelId="{F2C38F47-13CA-4E47-B801-367714527347}" type="presParOf" srcId="{79F21A6B-7478-47B5-8F84-478257406FD7}" destId="{627E72DD-6770-4FBF-8889-7E5D616D8DB8}" srcOrd="31" destOrd="0" presId="urn:microsoft.com/office/officeart/2005/8/layout/vList2"/>
    <dgm:cxn modelId="{50043919-8BAB-4321-A6A2-4564DC3867BD}" type="presParOf" srcId="{79F21A6B-7478-47B5-8F84-478257406FD7}" destId="{E1EAD8BF-48C8-42A1-9D07-C92CD0EF0C0E}" srcOrd="32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0E80FBE-7116-47D2-B946-772410973D48}">
      <dsp:nvSpPr>
        <dsp:cNvPr id="0" name=""/>
        <dsp:cNvSpPr/>
      </dsp:nvSpPr>
      <dsp:spPr>
        <a:xfrm>
          <a:off x="0" y="112689"/>
          <a:ext cx="3055836" cy="28080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STM-1/OC-3</a:t>
          </a:r>
          <a:endParaRPr lang="en-US" sz="900" kern="1200" dirty="0"/>
        </a:p>
      </dsp:txBody>
      <dsp:txXfrm>
        <a:off x="0" y="112689"/>
        <a:ext cx="3055836" cy="280800"/>
      </dsp:txXfrm>
    </dsp:sp>
    <dsp:sp modelId="{458BEDD1-7FEF-42C1-8469-A14C55A8BD46}">
      <dsp:nvSpPr>
        <dsp:cNvPr id="0" name=""/>
        <dsp:cNvSpPr/>
      </dsp:nvSpPr>
      <dsp:spPr>
        <a:xfrm>
          <a:off x="0" y="436689"/>
          <a:ext cx="3055836" cy="28080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STM-4/OC-12</a:t>
          </a:r>
          <a:endParaRPr lang="en-US" sz="900" kern="1200" dirty="0"/>
        </a:p>
      </dsp:txBody>
      <dsp:txXfrm>
        <a:off x="0" y="436689"/>
        <a:ext cx="3055836" cy="280800"/>
      </dsp:txXfrm>
    </dsp:sp>
    <dsp:sp modelId="{61FC1600-C054-45B2-90C6-270F71693BB7}">
      <dsp:nvSpPr>
        <dsp:cNvPr id="0" name=""/>
        <dsp:cNvSpPr/>
      </dsp:nvSpPr>
      <dsp:spPr>
        <a:xfrm>
          <a:off x="0" y="760689"/>
          <a:ext cx="3055836" cy="28080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E1/T1 (DS1)</a:t>
          </a:r>
          <a:endParaRPr lang="en-US" sz="900" kern="1200" dirty="0"/>
        </a:p>
      </dsp:txBody>
      <dsp:txXfrm>
        <a:off x="0" y="760689"/>
        <a:ext cx="3055836" cy="280800"/>
      </dsp:txXfrm>
    </dsp:sp>
    <dsp:sp modelId="{34AD396E-1A52-4944-9DB2-AC45234E033F}">
      <dsp:nvSpPr>
        <dsp:cNvPr id="0" name=""/>
        <dsp:cNvSpPr/>
      </dsp:nvSpPr>
      <dsp:spPr>
        <a:xfrm>
          <a:off x="0" y="1084689"/>
          <a:ext cx="3055836" cy="28080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Fractional E1/T1 (DS0)</a:t>
          </a:r>
          <a:endParaRPr lang="en-US" sz="900" kern="1200" dirty="0"/>
        </a:p>
      </dsp:txBody>
      <dsp:txXfrm>
        <a:off x="0" y="1084689"/>
        <a:ext cx="3055836" cy="280800"/>
      </dsp:txXfrm>
    </dsp:sp>
    <dsp:sp modelId="{572AA785-EFFF-4A92-AD66-6A955A45BD2B}">
      <dsp:nvSpPr>
        <dsp:cNvPr id="0" name=""/>
        <dsp:cNvSpPr/>
      </dsp:nvSpPr>
      <dsp:spPr>
        <a:xfrm>
          <a:off x="0" y="1408689"/>
          <a:ext cx="3055836" cy="28080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Analog voice – FXS/FXO</a:t>
          </a:r>
          <a:endParaRPr lang="en-US" sz="900" kern="1200" dirty="0"/>
        </a:p>
      </dsp:txBody>
      <dsp:txXfrm>
        <a:off x="0" y="1408689"/>
        <a:ext cx="3055836" cy="280800"/>
      </dsp:txXfrm>
    </dsp:sp>
    <dsp:sp modelId="{2500FB5A-F7BC-4570-AB46-91C0DA17FEE7}">
      <dsp:nvSpPr>
        <dsp:cNvPr id="0" name=""/>
        <dsp:cNvSpPr/>
      </dsp:nvSpPr>
      <dsp:spPr>
        <a:xfrm>
          <a:off x="0" y="1732689"/>
          <a:ext cx="3055836" cy="28080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Analog voice – E&amp;M</a:t>
          </a:r>
          <a:endParaRPr lang="en-US" sz="900" kern="1200" dirty="0"/>
        </a:p>
      </dsp:txBody>
      <dsp:txXfrm>
        <a:off x="0" y="1732689"/>
        <a:ext cx="3055836" cy="280800"/>
      </dsp:txXfrm>
    </dsp:sp>
    <dsp:sp modelId="{DFC18B9B-35F6-40D9-8799-2BBFBEEA4343}">
      <dsp:nvSpPr>
        <dsp:cNvPr id="0" name=""/>
        <dsp:cNvSpPr/>
      </dsp:nvSpPr>
      <dsp:spPr>
        <a:xfrm>
          <a:off x="0" y="2056689"/>
          <a:ext cx="3055836" cy="28080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Teleconference voice  (Omni)</a:t>
          </a:r>
          <a:endParaRPr lang="en-US" sz="900" kern="1200" dirty="0"/>
        </a:p>
      </dsp:txBody>
      <dsp:txXfrm>
        <a:off x="0" y="2056689"/>
        <a:ext cx="3055836" cy="280800"/>
      </dsp:txXfrm>
    </dsp:sp>
    <dsp:sp modelId="{C0A777D7-71A5-471E-A159-D6E041A72DD6}">
      <dsp:nvSpPr>
        <dsp:cNvPr id="0" name=""/>
        <dsp:cNvSpPr/>
      </dsp:nvSpPr>
      <dsp:spPr>
        <a:xfrm>
          <a:off x="0" y="2380689"/>
          <a:ext cx="3055836" cy="28080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ISDN – ‘S’ and ‘U’ interface</a:t>
          </a:r>
          <a:endParaRPr lang="en-US" sz="900" kern="1200" dirty="0"/>
        </a:p>
      </dsp:txBody>
      <dsp:txXfrm>
        <a:off x="0" y="2380689"/>
        <a:ext cx="3055836" cy="280800"/>
      </dsp:txXfrm>
    </dsp:sp>
    <dsp:sp modelId="{965BF3CB-968F-40C8-A62E-7EAD5124FE38}">
      <dsp:nvSpPr>
        <dsp:cNvPr id="0" name=""/>
        <dsp:cNvSpPr/>
      </dsp:nvSpPr>
      <dsp:spPr>
        <a:xfrm>
          <a:off x="0" y="2704689"/>
          <a:ext cx="3055836" cy="28080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Serial N*56/64Kbps – V.35/X.21/RS-xxx</a:t>
          </a:r>
          <a:endParaRPr lang="en-US" sz="900" kern="1200" dirty="0"/>
        </a:p>
      </dsp:txBody>
      <dsp:txXfrm>
        <a:off x="0" y="2704689"/>
        <a:ext cx="3055836" cy="280800"/>
      </dsp:txXfrm>
    </dsp:sp>
    <dsp:sp modelId="{BABAB9A9-3128-44F8-A801-5C03B8791CD8}">
      <dsp:nvSpPr>
        <dsp:cNvPr id="0" name=""/>
        <dsp:cNvSpPr/>
      </dsp:nvSpPr>
      <dsp:spPr>
        <a:xfrm>
          <a:off x="0" y="3028689"/>
          <a:ext cx="3055836" cy="28080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Serial sub-64Kbps - V.24/RS-232</a:t>
          </a:r>
          <a:endParaRPr lang="en-US" sz="900" kern="1200" dirty="0"/>
        </a:p>
      </dsp:txBody>
      <dsp:txXfrm>
        <a:off x="0" y="3028689"/>
        <a:ext cx="3055836" cy="280800"/>
      </dsp:txXfrm>
    </dsp:sp>
    <dsp:sp modelId="{9DFDD586-48D9-4F30-B884-2F962D46A401}">
      <dsp:nvSpPr>
        <dsp:cNvPr id="0" name=""/>
        <dsp:cNvSpPr/>
      </dsp:nvSpPr>
      <dsp:spPr>
        <a:xfrm>
          <a:off x="0" y="3352689"/>
          <a:ext cx="3055836" cy="28080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IEEE-C37.94 (</a:t>
          </a:r>
          <a:r>
            <a:rPr lang="en-US" sz="900" kern="1200" dirty="0" err="1" smtClean="0"/>
            <a:t>Teleprotection</a:t>
          </a:r>
          <a:r>
            <a:rPr lang="en-US" sz="900" kern="1200" dirty="0" smtClean="0"/>
            <a:t>)</a:t>
          </a:r>
          <a:endParaRPr lang="en-US" sz="900" kern="1200" dirty="0"/>
        </a:p>
      </dsp:txBody>
      <dsp:txXfrm>
        <a:off x="0" y="3352689"/>
        <a:ext cx="3055836" cy="280800"/>
      </dsp:txXfrm>
    </dsp:sp>
    <dsp:sp modelId="{3F87A258-C05D-411F-8F8E-E3AD1185CE3F}">
      <dsp:nvSpPr>
        <dsp:cNvPr id="0" name=""/>
        <dsp:cNvSpPr/>
      </dsp:nvSpPr>
      <dsp:spPr>
        <a:xfrm>
          <a:off x="0" y="3676689"/>
          <a:ext cx="3055836" cy="28080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G.703 co-directional</a:t>
          </a:r>
          <a:endParaRPr lang="en-US" sz="900" kern="1200" dirty="0"/>
        </a:p>
      </dsp:txBody>
      <dsp:txXfrm>
        <a:off x="0" y="3676689"/>
        <a:ext cx="3055836" cy="280800"/>
      </dsp:txXfrm>
    </dsp:sp>
    <dsp:sp modelId="{F620CCBB-03BF-4D95-856A-CD165CE7FA2D}">
      <dsp:nvSpPr>
        <dsp:cNvPr id="0" name=""/>
        <dsp:cNvSpPr/>
      </dsp:nvSpPr>
      <dsp:spPr>
        <a:xfrm>
          <a:off x="0" y="4000689"/>
          <a:ext cx="3055836" cy="28080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err="1" smtClean="0"/>
            <a:t>Inboud</a:t>
          </a:r>
          <a:r>
            <a:rPr lang="en-US" sz="900" kern="1200" dirty="0" smtClean="0"/>
            <a:t>/Outbound dry contact alarm</a:t>
          </a:r>
          <a:endParaRPr lang="en-US" sz="900" kern="1200" dirty="0"/>
        </a:p>
      </dsp:txBody>
      <dsp:txXfrm>
        <a:off x="0" y="4000689"/>
        <a:ext cx="3055836" cy="280800"/>
      </dsp:txXfrm>
    </dsp:sp>
    <dsp:sp modelId="{74B9DE37-E30D-412D-9599-57A3075AAA53}">
      <dsp:nvSpPr>
        <dsp:cNvPr id="0" name=""/>
        <dsp:cNvSpPr/>
      </dsp:nvSpPr>
      <dsp:spPr>
        <a:xfrm>
          <a:off x="0" y="4324689"/>
          <a:ext cx="3055836" cy="28080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Gigabit Ethernet (UTP and SFP)</a:t>
          </a:r>
          <a:endParaRPr lang="en-US" sz="900" kern="1200" dirty="0"/>
        </a:p>
      </dsp:txBody>
      <dsp:txXfrm>
        <a:off x="0" y="4324689"/>
        <a:ext cx="3055836" cy="280800"/>
      </dsp:txXfrm>
    </dsp:sp>
    <dsp:sp modelId="{4E10B23A-78CF-4F73-B0B7-B03E56926863}">
      <dsp:nvSpPr>
        <dsp:cNvPr id="0" name=""/>
        <dsp:cNvSpPr/>
      </dsp:nvSpPr>
      <dsp:spPr>
        <a:xfrm>
          <a:off x="0" y="4648689"/>
          <a:ext cx="3055836" cy="28080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Fast Ethernet (UTP and SFP)</a:t>
          </a:r>
          <a:endParaRPr lang="en-US" sz="900" kern="1200" dirty="0"/>
        </a:p>
      </dsp:txBody>
      <dsp:txXfrm>
        <a:off x="0" y="4648689"/>
        <a:ext cx="3055836" cy="280800"/>
      </dsp:txXfrm>
    </dsp:sp>
    <dsp:sp modelId="{801FC72D-CBA1-426C-8525-B23FC181BBEC}">
      <dsp:nvSpPr>
        <dsp:cNvPr id="0" name=""/>
        <dsp:cNvSpPr/>
      </dsp:nvSpPr>
      <dsp:spPr>
        <a:xfrm>
          <a:off x="0" y="4972689"/>
          <a:ext cx="3055836" cy="28080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SHDSL/SHDSL.bis (Multiplexed E1+Ethernet over copper)</a:t>
          </a:r>
          <a:endParaRPr lang="en-US" sz="900" kern="1200" dirty="0"/>
        </a:p>
      </dsp:txBody>
      <dsp:txXfrm>
        <a:off x="0" y="4972689"/>
        <a:ext cx="3055836" cy="280800"/>
      </dsp:txXfrm>
    </dsp:sp>
    <dsp:sp modelId="{E1EAD8BF-48C8-42A1-9D07-C92CD0EF0C0E}">
      <dsp:nvSpPr>
        <dsp:cNvPr id="0" name=""/>
        <dsp:cNvSpPr/>
      </dsp:nvSpPr>
      <dsp:spPr>
        <a:xfrm>
          <a:off x="0" y="5296689"/>
          <a:ext cx="3055836" cy="28080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Fiber  Optic (Multiplexed E1/T1 + Ethernet of fiber)</a:t>
          </a:r>
          <a:endParaRPr lang="en-US" sz="900" kern="1200" dirty="0"/>
        </a:p>
      </dsp:txBody>
      <dsp:txXfrm>
        <a:off x="0" y="5296689"/>
        <a:ext cx="3055836" cy="280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2098675" y="9178925"/>
            <a:ext cx="3486150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2867" tIns="51435" rIns="102867" bIns="51435" numCol="1" anchor="b" anchorCtr="0" compatLnSpc="1">
            <a:prstTxWarp prst="textNoShape">
              <a:avLst/>
            </a:prstTxWarp>
          </a:bodyPr>
          <a:lstStyle>
            <a:lvl1pPr algn="r" defTabSz="1030105">
              <a:buFontTx/>
              <a:buNone/>
              <a:defRPr sz="1100" b="0" u="none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B86E00E-716C-477B-904C-64BA205EE4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736600" y="8878888"/>
            <a:ext cx="4848225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2867" tIns="51435" rIns="102867" bIns="51435" numCol="1" anchor="b" anchorCtr="0" compatLnSpc="1">
            <a:prstTxWarp prst="textNoShape">
              <a:avLst/>
            </a:prstTxWarp>
          </a:bodyPr>
          <a:lstStyle>
            <a:lvl1pPr algn="r" defTabSz="1030105">
              <a:buFontTx/>
              <a:buNone/>
              <a:defRPr sz="1100" b="0" u="none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Selected RAD </a:t>
            </a:r>
            <a:r>
              <a:rPr lang="en-US" dirty="0" err="1" smtClean="0"/>
              <a:t>TarGbEt</a:t>
            </a:r>
            <a:r>
              <a:rPr lang="en-US" dirty="0" smtClean="0"/>
              <a:t> </a:t>
            </a:r>
            <a:r>
              <a:rPr lang="en-US" dirty="0"/>
              <a:t>Applications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7413" y="4719638"/>
            <a:ext cx="4887912" cy="417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89893" tIns="44158" rIns="89893" bIns="44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403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12825" y="866775"/>
            <a:ext cx="4638675" cy="3479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1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_Agat" charset="0"/>
        <a:ea typeface="Times New Roman (Hebrew)" charset="0"/>
        <a:cs typeface="Times New Roman (Hebrew)" charset="-79"/>
      </a:defRPr>
    </a:lvl1pPr>
    <a:lvl2pPr marL="499664" algn="l" rtl="1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_Agat" charset="0"/>
        <a:ea typeface="Times New Roman (Hebrew)" charset="0"/>
        <a:cs typeface="Times New Roman (Hebrew)" charset="-79"/>
      </a:defRPr>
    </a:lvl2pPr>
    <a:lvl3pPr marL="1002498" algn="l" rtl="1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_Agat" charset="0"/>
        <a:ea typeface="Times New Roman (Hebrew)" charset="0"/>
        <a:cs typeface="Times New Roman (Hebrew)" charset="-79"/>
      </a:defRPr>
    </a:lvl3pPr>
    <a:lvl4pPr marL="1505334" algn="l" rtl="1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_Agat" charset="0"/>
        <a:ea typeface="Times New Roman (Hebrew)" charset="0"/>
        <a:cs typeface="Times New Roman (Hebrew)" charset="-79"/>
      </a:defRPr>
    </a:lvl4pPr>
    <a:lvl5pPr marL="2008168" algn="l" rtl="1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_Agat" charset="0"/>
        <a:ea typeface="Times New Roman (Hebrew)" charset="0"/>
        <a:cs typeface="Times New Roman (Hebrew)" charset="-79"/>
      </a:defRPr>
    </a:lvl5pPr>
    <a:lvl6pPr marL="2512336" algn="l" defTabSz="100493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14806" algn="l" defTabSz="100493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17272" algn="l" defTabSz="100493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19739" algn="l" defTabSz="100493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773440" y="9428272"/>
            <a:ext cx="2887790" cy="496671"/>
          </a:xfrm>
          <a:prstGeom prst="rect">
            <a:avLst/>
          </a:prstGeom>
          <a:noFill/>
        </p:spPr>
        <p:txBody>
          <a:bodyPr/>
          <a:lstStyle/>
          <a:p>
            <a:fld id="{2114DEC1-9502-4DE2-81CB-9CAF8632B8F5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The Network topology can vary between different customers. </a:t>
            </a:r>
            <a:r>
              <a:rPr lang="en-US" dirty="0" err="1" smtClean="0"/>
              <a:t>GbEnerally</a:t>
            </a:r>
            <a:r>
              <a:rPr lang="en-US" baseline="0" dirty="0" smtClean="0"/>
              <a:t> we will find Core/Metro domains (based </a:t>
            </a:r>
            <a:r>
              <a:rPr lang="en-US" baseline="0" dirty="0" err="1" smtClean="0"/>
              <a:t>wholely</a:t>
            </a:r>
            <a:r>
              <a:rPr lang="en-US" baseline="0" dirty="0" smtClean="0"/>
              <a:t> or partially on MPLS</a:t>
            </a:r>
            <a:r>
              <a:rPr lang="en-US" dirty="0" smtClean="0"/>
              <a:t> ).</a:t>
            </a:r>
            <a:r>
              <a:rPr lang="en-US" baseline="0" dirty="0" smtClean="0"/>
              <a:t> RAD’s focus is in </a:t>
            </a:r>
            <a:r>
              <a:rPr lang="en-US" baseline="0" dirty="0" err="1" smtClean="0"/>
              <a:t>rthe</a:t>
            </a:r>
            <a:r>
              <a:rPr lang="en-US" baseline="0" dirty="0" smtClean="0"/>
              <a:t> Access domains which includes the CPE as well as aggregation devices.</a:t>
            </a:r>
          </a:p>
          <a:p>
            <a:pPr algn="l" rtl="0"/>
            <a:r>
              <a:rPr lang="en-US" baseline="0" dirty="0" smtClean="0"/>
              <a:t>Our current strength and key </a:t>
            </a:r>
            <a:r>
              <a:rPr lang="en-US" baseline="0" dirty="0" err="1" smtClean="0"/>
              <a:t>messaGbEs</a:t>
            </a:r>
            <a:r>
              <a:rPr lang="en-US" baseline="0" dirty="0" smtClean="0"/>
              <a:t> refers to our CPE </a:t>
            </a:r>
            <a:r>
              <a:rPr lang="en-US" baseline="0" dirty="0" err="1" smtClean="0"/>
              <a:t>advantaGbEs</a:t>
            </a:r>
            <a:r>
              <a:rPr lang="en-US" baseline="0" dirty="0" smtClean="0"/>
              <a:t> where we have limited offering for aggregation (e.g. Egate-100 , ETX-1002). During 2011 our offering for the aggregation part will be enhanced with the release of ETX-212A, ETX-5300A.</a:t>
            </a:r>
          </a:p>
          <a:p>
            <a:pPr algn="l" rtl="0"/>
            <a:r>
              <a:rPr lang="en-US" baseline="0" dirty="0" smtClean="0"/>
              <a:t>It’s important to note that our Sales Pitch will vary according to the access type. Typical scenarios:</a:t>
            </a:r>
          </a:p>
          <a:p>
            <a:pPr marL="342900" indent="-342900" algn="l" rtl="0">
              <a:buAutoNum type="arabicPeriod"/>
            </a:pPr>
            <a:r>
              <a:rPr lang="en-US" baseline="0" dirty="0" smtClean="0"/>
              <a:t>CPE connected directly with fiber to the </a:t>
            </a:r>
            <a:r>
              <a:rPr lang="en-US" baseline="0" dirty="0" err="1" smtClean="0"/>
              <a:t>EdGbE</a:t>
            </a:r>
            <a:r>
              <a:rPr lang="en-US" baseline="0" dirty="0" smtClean="0"/>
              <a:t> node</a:t>
            </a:r>
          </a:p>
          <a:p>
            <a:pPr marL="342900" indent="-342900" algn="l" rtl="0">
              <a:buAutoNum type="arabicPeriod"/>
            </a:pPr>
            <a:r>
              <a:rPr lang="en-US" baseline="0" dirty="0" smtClean="0"/>
              <a:t>CPE connected via copper/</a:t>
            </a:r>
            <a:r>
              <a:rPr lang="en-US" baseline="0" dirty="0" err="1" smtClean="0"/>
              <a:t>fibar</a:t>
            </a:r>
            <a:r>
              <a:rPr lang="en-US" baseline="0" dirty="0" smtClean="0"/>
              <a:t> to MSAN/DSLAM</a:t>
            </a:r>
          </a:p>
          <a:p>
            <a:pPr marL="342900" indent="-342900" algn="l" rtl="0">
              <a:buAutoNum type="arabicPeriod"/>
            </a:pPr>
            <a:r>
              <a:rPr lang="en-US" baseline="0" dirty="0" smtClean="0"/>
              <a:t>CPEs  connected over PDH/SDH (</a:t>
            </a:r>
            <a:r>
              <a:rPr lang="en-US" baseline="0" dirty="0" err="1" smtClean="0"/>
              <a:t>RICi</a:t>
            </a:r>
            <a:r>
              <a:rPr lang="en-US" baseline="0" dirty="0" smtClean="0"/>
              <a:t>) with optional aggregation by Egate-100</a:t>
            </a:r>
          </a:p>
          <a:p>
            <a:pPr marL="342900" indent="-342900" algn="l" rtl="0">
              <a:buAutoNum type="arabicPeriod"/>
            </a:pPr>
            <a:r>
              <a:rPr lang="en-US" baseline="0" dirty="0" smtClean="0"/>
              <a:t>CPEs connected via fiber to Aggregation node</a:t>
            </a:r>
          </a:p>
          <a:p>
            <a:pPr marL="342900" indent="-342900" algn="l" rtl="0">
              <a:buAutoNum type="arabicPeriod"/>
            </a:pPr>
            <a:r>
              <a:rPr lang="en-US" baseline="0" dirty="0" smtClean="0"/>
              <a:t>Access typed not illustrated : Access Rings, GPON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The Network topology can vary between different customers. </a:t>
            </a:r>
            <a:r>
              <a:rPr lang="en-US" dirty="0" err="1" smtClean="0"/>
              <a:t>GbEnerally</a:t>
            </a:r>
            <a:r>
              <a:rPr lang="en-US" baseline="0" dirty="0" smtClean="0"/>
              <a:t> we will find Core/Metro domains (based </a:t>
            </a:r>
            <a:r>
              <a:rPr lang="en-US" baseline="0" dirty="0" err="1" smtClean="0"/>
              <a:t>wholely</a:t>
            </a:r>
            <a:r>
              <a:rPr lang="en-US" baseline="0" dirty="0" smtClean="0"/>
              <a:t> or partially on MPLS</a:t>
            </a:r>
            <a:r>
              <a:rPr lang="en-US" dirty="0" smtClean="0"/>
              <a:t> ).</a:t>
            </a:r>
            <a:r>
              <a:rPr lang="en-US" baseline="0" dirty="0" smtClean="0"/>
              <a:t> RAD’s focus is in </a:t>
            </a:r>
            <a:r>
              <a:rPr lang="en-US" baseline="0" dirty="0" err="1" smtClean="0"/>
              <a:t>rthe</a:t>
            </a:r>
            <a:r>
              <a:rPr lang="en-US" baseline="0" dirty="0" smtClean="0"/>
              <a:t> Access domains which includes the CPE as well as aggregation devices.</a:t>
            </a:r>
          </a:p>
          <a:p>
            <a:pPr algn="l" rtl="0"/>
            <a:r>
              <a:rPr lang="en-US" baseline="0" dirty="0" smtClean="0"/>
              <a:t>Our current strength and key </a:t>
            </a:r>
            <a:r>
              <a:rPr lang="en-US" baseline="0" dirty="0" err="1" smtClean="0"/>
              <a:t>messaGbEs</a:t>
            </a:r>
            <a:r>
              <a:rPr lang="en-US" baseline="0" dirty="0" smtClean="0"/>
              <a:t> refers to our CPE </a:t>
            </a:r>
            <a:r>
              <a:rPr lang="en-US" baseline="0" dirty="0" err="1" smtClean="0"/>
              <a:t>advantaGbEs</a:t>
            </a:r>
            <a:r>
              <a:rPr lang="en-US" baseline="0" dirty="0" smtClean="0"/>
              <a:t> where we have limited offering for aggregation (e.g. Egate-100 , ETX-1002). During 2011 our offering for the aggregation part will be enhanced with the release of ETX-212A, ETX-5300A.</a:t>
            </a:r>
          </a:p>
          <a:p>
            <a:pPr algn="l" rtl="0"/>
            <a:r>
              <a:rPr lang="en-US" baseline="0" dirty="0" smtClean="0"/>
              <a:t>It’s important to note that our Sales Pitch will vary according to the access type. Typical scenarios:</a:t>
            </a:r>
          </a:p>
          <a:p>
            <a:pPr marL="342900" indent="-342900" algn="l" rtl="0">
              <a:buAutoNum type="arabicPeriod"/>
            </a:pPr>
            <a:r>
              <a:rPr lang="en-US" baseline="0" dirty="0" smtClean="0"/>
              <a:t>CPE connected directly with fiber to the </a:t>
            </a:r>
            <a:r>
              <a:rPr lang="en-US" baseline="0" dirty="0" err="1" smtClean="0"/>
              <a:t>EdGbE</a:t>
            </a:r>
            <a:r>
              <a:rPr lang="en-US" baseline="0" dirty="0" smtClean="0"/>
              <a:t> node</a:t>
            </a:r>
          </a:p>
          <a:p>
            <a:pPr marL="342900" indent="-342900" algn="l" rtl="0">
              <a:buAutoNum type="arabicPeriod"/>
            </a:pPr>
            <a:r>
              <a:rPr lang="en-US" baseline="0" dirty="0" smtClean="0"/>
              <a:t>CPE connected via copper/</a:t>
            </a:r>
            <a:r>
              <a:rPr lang="en-US" baseline="0" dirty="0" err="1" smtClean="0"/>
              <a:t>fibar</a:t>
            </a:r>
            <a:r>
              <a:rPr lang="en-US" baseline="0" dirty="0" smtClean="0"/>
              <a:t> to MSAN/DSLAM</a:t>
            </a:r>
          </a:p>
          <a:p>
            <a:pPr marL="342900" indent="-342900" algn="l" rtl="0">
              <a:buAutoNum type="arabicPeriod"/>
            </a:pPr>
            <a:r>
              <a:rPr lang="en-US" baseline="0" dirty="0" smtClean="0"/>
              <a:t>CPEs  connected over PDH/SDH (</a:t>
            </a:r>
            <a:r>
              <a:rPr lang="en-US" baseline="0" dirty="0" err="1" smtClean="0"/>
              <a:t>RICi</a:t>
            </a:r>
            <a:r>
              <a:rPr lang="en-US" baseline="0" dirty="0" smtClean="0"/>
              <a:t>) with optional aggregation by Egate-100</a:t>
            </a:r>
          </a:p>
          <a:p>
            <a:pPr marL="342900" indent="-342900" algn="l" rtl="0">
              <a:buAutoNum type="arabicPeriod"/>
            </a:pPr>
            <a:r>
              <a:rPr lang="en-US" baseline="0" dirty="0" smtClean="0"/>
              <a:t>CPEs connected via fiber to Aggregation node</a:t>
            </a:r>
          </a:p>
          <a:p>
            <a:pPr marL="342900" indent="-342900" algn="l" rtl="0">
              <a:buAutoNum type="arabicPeriod"/>
            </a:pPr>
            <a:r>
              <a:rPr lang="en-US" baseline="0" dirty="0" smtClean="0"/>
              <a:t>Access typed not illustrated : Access Rings, GPON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/>
          <a:lstStyle/>
          <a:p>
            <a:fld id="{F8FF3C76-6DFA-4EFA-A1C2-848B6262F53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/>
          <a:lstStyle/>
          <a:p>
            <a:fld id="{3EA1F8F7-823D-4CB4-B2D5-9A864B8D106A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0900" y="746125"/>
            <a:ext cx="4962525" cy="3722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0900" y="746125"/>
            <a:ext cx="4962525" cy="3722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/>
          <a:lstStyle/>
          <a:p>
            <a:fld id="{F8FF3C76-6DFA-4EFA-A1C2-848B6262F53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/>
          <a:lstStyle/>
          <a:p>
            <a:fld id="{F8FF3C76-6DFA-4EFA-A1C2-848B6262F53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/>
          <a:lstStyle/>
          <a:p>
            <a:fld id="{F8FF3C76-6DFA-4EFA-A1C2-848B6262F53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773440" y="9428272"/>
            <a:ext cx="2887790" cy="496671"/>
          </a:xfrm>
          <a:prstGeom prst="rect">
            <a:avLst/>
          </a:prstGeom>
        </p:spPr>
        <p:txBody>
          <a:bodyPr/>
          <a:lstStyle/>
          <a:p>
            <a:fld id="{CC798CA8-EC8D-464C-A614-09C54B586F58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/>
          <a:lstStyle/>
          <a:p>
            <a:fld id="{F8FF3C76-6DFA-4EFA-A1C2-848B6262F53F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0938" cy="3722687"/>
          </a:xfrm>
          <a:ln/>
        </p:spPr>
      </p:sp>
      <p:sp>
        <p:nvSpPr>
          <p:cNvPr id="2437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3290"/>
            <a:ext cx="5329238" cy="4468812"/>
          </a:xfrm>
        </p:spPr>
        <p:txBody>
          <a:bodyPr lIns="92053" tIns="46027" rIns="92053" bIns="46027"/>
          <a:lstStyle/>
          <a:p>
            <a:endParaRPr lang="nl-B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7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0938" cy="3722687"/>
          </a:xfrm>
          <a:ln/>
        </p:spPr>
      </p:sp>
      <p:sp>
        <p:nvSpPr>
          <p:cNvPr id="2487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3290"/>
            <a:ext cx="5329238" cy="4468812"/>
          </a:xfrm>
        </p:spPr>
        <p:txBody>
          <a:bodyPr lIns="92053" tIns="46027" rIns="92053" bIns="46027"/>
          <a:lstStyle/>
          <a:p>
            <a:endParaRPr lang="nl-B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7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0900" y="744538"/>
            <a:ext cx="4960938" cy="3722687"/>
          </a:xfrm>
          <a:ln/>
        </p:spPr>
      </p:sp>
      <p:sp>
        <p:nvSpPr>
          <p:cNvPr id="2487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3290"/>
            <a:ext cx="5329238" cy="4468812"/>
          </a:xfrm>
        </p:spPr>
        <p:txBody>
          <a:bodyPr lIns="92053" tIns="46027" rIns="92053" bIns="46027"/>
          <a:lstStyle/>
          <a:p>
            <a:endParaRPr lang="nl-B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/>
          <a:lstStyle/>
          <a:p>
            <a:fld id="{F8FF3C76-6DFA-4EFA-A1C2-848B6262F53F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/>
          <a:lstStyle/>
          <a:p>
            <a:fld id="{F8FF3C76-6DFA-4EFA-A1C2-848B6262F53F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/>
          <a:lstStyle/>
          <a:p>
            <a:fld id="{F8FF3C76-6DFA-4EFA-A1C2-848B6262F53F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B54B657-ED90-4FA5-9435-76D38F6CEADB}" type="slidenum">
              <a:rPr lang="he-IL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/>
          <a:lstStyle/>
          <a:p>
            <a:fld id="{F8FF3C76-6DFA-4EFA-A1C2-848B6262F53F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50900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The Network topology can vary between different customers. </a:t>
            </a:r>
            <a:r>
              <a:rPr lang="en-US" dirty="0" err="1" smtClean="0"/>
              <a:t>GbEnerally</a:t>
            </a:r>
            <a:r>
              <a:rPr lang="en-US" baseline="0" dirty="0" smtClean="0"/>
              <a:t> we will find Core/Metro domains (based </a:t>
            </a:r>
            <a:r>
              <a:rPr lang="en-US" baseline="0" dirty="0" err="1" smtClean="0"/>
              <a:t>wholely</a:t>
            </a:r>
            <a:r>
              <a:rPr lang="en-US" baseline="0" dirty="0" smtClean="0"/>
              <a:t> or partially on MPLS</a:t>
            </a:r>
            <a:r>
              <a:rPr lang="en-US" dirty="0" smtClean="0"/>
              <a:t> ).</a:t>
            </a:r>
            <a:r>
              <a:rPr lang="en-US" baseline="0" dirty="0" smtClean="0"/>
              <a:t> RAD’s focus is in </a:t>
            </a:r>
            <a:r>
              <a:rPr lang="en-US" baseline="0" dirty="0" err="1" smtClean="0"/>
              <a:t>rthe</a:t>
            </a:r>
            <a:r>
              <a:rPr lang="en-US" baseline="0" dirty="0" smtClean="0"/>
              <a:t> Access domains which includes the CPE as well as aggregation devices.</a:t>
            </a:r>
          </a:p>
          <a:p>
            <a:pPr algn="l" rtl="0"/>
            <a:r>
              <a:rPr lang="en-US" baseline="0" dirty="0" smtClean="0"/>
              <a:t>Our current strength and key </a:t>
            </a:r>
            <a:r>
              <a:rPr lang="en-US" baseline="0" dirty="0" err="1" smtClean="0"/>
              <a:t>messaGbEs</a:t>
            </a:r>
            <a:r>
              <a:rPr lang="en-US" baseline="0" dirty="0" smtClean="0"/>
              <a:t> refers to our CPE </a:t>
            </a:r>
            <a:r>
              <a:rPr lang="en-US" baseline="0" dirty="0" err="1" smtClean="0"/>
              <a:t>advantaGbEs</a:t>
            </a:r>
            <a:r>
              <a:rPr lang="en-US" baseline="0" dirty="0" smtClean="0"/>
              <a:t> where we have limited offering for aggregation (e.g. Egate-100 , ETX-1002). During 2011 our offering for the aggregation part will be enhanced with the release of ETX-212A, ETX-5300A.</a:t>
            </a:r>
          </a:p>
          <a:p>
            <a:pPr algn="l" rtl="0"/>
            <a:r>
              <a:rPr lang="en-US" baseline="0" dirty="0" smtClean="0"/>
              <a:t>It’s important to note that our Sales Pitch will vary according to the access type. Typical scenarios:</a:t>
            </a:r>
          </a:p>
          <a:p>
            <a:pPr marL="342900" indent="-342900" algn="l" rtl="0">
              <a:buAutoNum type="arabicPeriod"/>
            </a:pPr>
            <a:r>
              <a:rPr lang="en-US" baseline="0" dirty="0" smtClean="0"/>
              <a:t>CPE connected directly with fiber to the </a:t>
            </a:r>
            <a:r>
              <a:rPr lang="en-US" baseline="0" dirty="0" err="1" smtClean="0"/>
              <a:t>EdGbE</a:t>
            </a:r>
            <a:r>
              <a:rPr lang="en-US" baseline="0" dirty="0" smtClean="0"/>
              <a:t> node</a:t>
            </a:r>
          </a:p>
          <a:p>
            <a:pPr marL="342900" indent="-342900" algn="l" rtl="0">
              <a:buAutoNum type="arabicPeriod"/>
            </a:pPr>
            <a:r>
              <a:rPr lang="en-US" baseline="0" dirty="0" smtClean="0"/>
              <a:t>CPE connected via copper/</a:t>
            </a:r>
            <a:r>
              <a:rPr lang="en-US" baseline="0" dirty="0" err="1" smtClean="0"/>
              <a:t>fibar</a:t>
            </a:r>
            <a:r>
              <a:rPr lang="en-US" baseline="0" dirty="0" smtClean="0"/>
              <a:t> to MSAN/DSLAM</a:t>
            </a:r>
          </a:p>
          <a:p>
            <a:pPr marL="342900" indent="-342900" algn="l" rtl="0">
              <a:buAutoNum type="arabicPeriod"/>
            </a:pPr>
            <a:r>
              <a:rPr lang="en-US" baseline="0" dirty="0" smtClean="0"/>
              <a:t>CPEs  connected over PDH/SDH (</a:t>
            </a:r>
            <a:r>
              <a:rPr lang="en-US" baseline="0" dirty="0" err="1" smtClean="0"/>
              <a:t>RICi</a:t>
            </a:r>
            <a:r>
              <a:rPr lang="en-US" baseline="0" dirty="0" smtClean="0"/>
              <a:t>) with optional aggregation by Egate-100</a:t>
            </a:r>
          </a:p>
          <a:p>
            <a:pPr marL="342900" indent="-342900" algn="l" rtl="0">
              <a:buAutoNum type="arabicPeriod"/>
            </a:pPr>
            <a:r>
              <a:rPr lang="en-US" baseline="0" dirty="0" smtClean="0"/>
              <a:t>CPEs connected via fiber to Aggregation node</a:t>
            </a:r>
          </a:p>
          <a:p>
            <a:pPr marL="342900" indent="-342900" algn="l" rtl="0">
              <a:buAutoNum type="arabicPeriod"/>
            </a:pPr>
            <a:r>
              <a:rPr lang="en-US" baseline="0" dirty="0" smtClean="0"/>
              <a:t>Access typed not illustrated : Access Rings, GPON</a:t>
            </a:r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 smtClean="0">
                <a:latin typeface="a_Agat"/>
                <a:cs typeface="Times New Roman (Hebrew)" charset="0"/>
              </a:rPr>
              <a:t>This is an example of a mission-critical application for connectivity of </a:t>
            </a:r>
            <a:r>
              <a:rPr lang="en-US" dirty="0" err="1" smtClean="0">
                <a:latin typeface="a_Agat"/>
                <a:cs typeface="Times New Roman (Hebrew)" charset="0"/>
              </a:rPr>
              <a:t>ATC</a:t>
            </a:r>
            <a:r>
              <a:rPr lang="en-US" dirty="0" smtClean="0">
                <a:latin typeface="a_Agat"/>
                <a:cs typeface="Times New Roman (Hebrew)" charset="0"/>
              </a:rPr>
              <a:t> centers and remote control towers, where RAD solution provides the following:</a:t>
            </a:r>
          </a:p>
          <a:p>
            <a:pPr>
              <a:buFontTx/>
              <a:buChar char="•"/>
            </a:pPr>
            <a:r>
              <a:rPr lang="en-US" dirty="0" smtClean="0">
                <a:latin typeface="a_Agat"/>
                <a:cs typeface="Times New Roman (Hebrew)" charset="0"/>
              </a:rPr>
              <a:t> </a:t>
            </a:r>
            <a:r>
              <a:rPr lang="en-US" dirty="0" err="1" smtClean="0">
                <a:latin typeface="a_Agat"/>
                <a:cs typeface="Times New Roman (Hebrew)" charset="0"/>
              </a:rPr>
              <a:t>Variey</a:t>
            </a:r>
            <a:r>
              <a:rPr lang="en-US" dirty="0" smtClean="0">
                <a:latin typeface="a_Agat"/>
                <a:cs typeface="Times New Roman (Hebrew)" charset="0"/>
              </a:rPr>
              <a:t> of interfaces, including LS data and voice interfaces</a:t>
            </a:r>
          </a:p>
          <a:p>
            <a:pPr>
              <a:buFontTx/>
              <a:buChar char="•"/>
            </a:pPr>
            <a:r>
              <a:rPr lang="en-US" dirty="0" smtClean="0">
                <a:latin typeface="a_Agat"/>
                <a:cs typeface="Times New Roman (Hebrew)" charset="0"/>
              </a:rPr>
              <a:t> Voice compression  for efficient usage of leased lines.</a:t>
            </a:r>
          </a:p>
          <a:p>
            <a:pPr>
              <a:buFontTx/>
              <a:buChar char="•"/>
            </a:pPr>
            <a:r>
              <a:rPr lang="en-US" dirty="0" smtClean="0">
                <a:latin typeface="a_Agat"/>
                <a:cs typeface="Times New Roman (Hebrew)" charset="0"/>
              </a:rPr>
              <a:t> Dial-up backup that maintains connectivity for such a mission-critical application </a:t>
            </a:r>
          </a:p>
          <a:p>
            <a:pPr>
              <a:buFontTx/>
              <a:buChar char="•"/>
            </a:pPr>
            <a:endParaRPr lang="en-US" dirty="0" smtClean="0">
              <a:latin typeface="a_Agat"/>
              <a:cs typeface="Times New Roman (Hebrew)" charset="0"/>
            </a:endParaRPr>
          </a:p>
          <a:p>
            <a:pPr>
              <a:buFontTx/>
              <a:buChar char="•"/>
            </a:pPr>
            <a:endParaRPr lang="en-US" dirty="0" smtClean="0">
              <a:latin typeface="a_Agat"/>
              <a:cs typeface="Times New Roman (Hebrew)" charset="0"/>
            </a:endParaRPr>
          </a:p>
          <a:p>
            <a:pPr>
              <a:buFontTx/>
              <a:buChar char="•"/>
            </a:pPr>
            <a:r>
              <a:rPr lang="en-US" dirty="0" smtClean="0">
                <a:latin typeface="a_Agat"/>
                <a:cs typeface="Times New Roman (Hebrew)" charset="0"/>
              </a:rPr>
              <a:t> The drivers</a:t>
            </a:r>
            <a:r>
              <a:rPr lang="en-US" baseline="0" dirty="0" smtClean="0">
                <a:latin typeface="a_Agat"/>
                <a:cs typeface="Times New Roman (Hebrew)" charset="0"/>
              </a:rPr>
              <a:t> for this application – End of life </a:t>
            </a:r>
            <a:r>
              <a:rPr lang="en-US" baseline="0" dirty="0" err="1" smtClean="0">
                <a:latin typeface="a_Agat"/>
                <a:cs typeface="Times New Roman (Hebrew)" charset="0"/>
              </a:rPr>
              <a:t>muxes</a:t>
            </a:r>
            <a:r>
              <a:rPr lang="en-US" baseline="0" dirty="0" smtClean="0">
                <a:latin typeface="a_Agat"/>
                <a:cs typeface="Times New Roman (Hebrew)" charset="0"/>
              </a:rPr>
              <a:t> replacement</a:t>
            </a:r>
          </a:p>
          <a:p>
            <a:pPr>
              <a:buFontTx/>
              <a:buChar char="•"/>
            </a:pPr>
            <a:r>
              <a:rPr lang="en-US" baseline="0" dirty="0" smtClean="0">
                <a:latin typeface="a_Agat"/>
                <a:cs typeface="Times New Roman (Hebrew)" charset="0"/>
              </a:rPr>
              <a:t> </a:t>
            </a:r>
            <a:r>
              <a:rPr lang="en-US" baseline="0" dirty="0" err="1" smtClean="0">
                <a:latin typeface="a_Agat"/>
                <a:cs typeface="Times New Roman (Hebrew)" charset="0"/>
              </a:rPr>
              <a:t>Expentions</a:t>
            </a:r>
            <a:endParaRPr lang="en-US" baseline="0" dirty="0" smtClean="0">
              <a:latin typeface="a_Agat"/>
              <a:cs typeface="Times New Roman (Hebrew)" charset="0"/>
            </a:endParaRPr>
          </a:p>
          <a:p>
            <a:pPr>
              <a:buFontTx/>
              <a:buChar char="•"/>
            </a:pPr>
            <a:r>
              <a:rPr lang="en-US" baseline="0" dirty="0" smtClean="0">
                <a:latin typeface="a_Agat"/>
                <a:cs typeface="Times New Roman (Hebrew)" charset="0"/>
              </a:rPr>
              <a:t>  New services that were not delivered till now are now added ( Different sensors)</a:t>
            </a:r>
          </a:p>
          <a:p>
            <a:pPr>
              <a:buFontTx/>
              <a:buChar char="•"/>
            </a:pPr>
            <a:r>
              <a:rPr lang="en-US" baseline="0" dirty="0" smtClean="0">
                <a:latin typeface="a_Agat"/>
                <a:cs typeface="Times New Roman (Hebrew)" charset="0"/>
              </a:rPr>
              <a:t> New  IP based units that should be delivered over </a:t>
            </a:r>
            <a:r>
              <a:rPr lang="en-US" baseline="0" dirty="0" err="1" smtClean="0">
                <a:latin typeface="a_Agat"/>
                <a:cs typeface="Times New Roman (Hebrew)" charset="0"/>
              </a:rPr>
              <a:t>TDM</a:t>
            </a:r>
            <a:endParaRPr lang="en-US" baseline="0" dirty="0" smtClean="0">
              <a:latin typeface="a_Agat"/>
              <a:cs typeface="Times New Roman (Hebrew)" charset="0"/>
            </a:endParaRPr>
          </a:p>
          <a:p>
            <a:pPr>
              <a:buFontTx/>
              <a:buChar char="•"/>
            </a:pPr>
            <a:r>
              <a:rPr lang="en-US" baseline="0" dirty="0" smtClean="0">
                <a:latin typeface="a_Agat"/>
                <a:cs typeface="Times New Roman (Hebrew)" charset="0"/>
              </a:rPr>
              <a:t> Managed network – Till now they didn’t have the need to manage the network elements but now the understand the advantages of the remote management.</a:t>
            </a:r>
            <a:endParaRPr lang="en-US" dirty="0" smtClean="0">
              <a:latin typeface="a_Agat"/>
              <a:cs typeface="Times New Roman (Hebrew)" charset="0"/>
            </a:endParaRPr>
          </a:p>
          <a:p>
            <a:pPr>
              <a:buFontTx/>
              <a:buChar char="•"/>
            </a:pPr>
            <a:endParaRPr lang="en-US" dirty="0" smtClean="0">
              <a:latin typeface="a_Agat"/>
              <a:cs typeface="Times New Roman (Hebrew)" charset="0"/>
            </a:endParaRPr>
          </a:p>
          <a:p>
            <a:endParaRPr lang="en-US" dirty="0" smtClean="0">
              <a:latin typeface="a_Agat"/>
              <a:cs typeface="Times New Roman (Hebrew)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775075" y="9429750"/>
            <a:ext cx="2886075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DFA022F5-0292-48AD-B665-02749CD2EBD7}" type="slidenum">
              <a:rPr lang="en-US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cs typeface="Times New Roman (Hebrew)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4BFAC84-F027-4BB1-8647-1A68118A9024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773440" y="9428272"/>
            <a:ext cx="2887790" cy="496671"/>
          </a:xfrm>
          <a:prstGeom prst="rect">
            <a:avLst/>
          </a:prstGeom>
        </p:spPr>
        <p:txBody>
          <a:bodyPr/>
          <a:lstStyle/>
          <a:p>
            <a:fld id="{CC798CA8-EC8D-464C-A614-09C54B586F58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Regardless of the service defined, from Transport </a:t>
            </a:r>
            <a:r>
              <a:rPr lang="en-US" dirty="0" err="1" smtClean="0"/>
              <a:t>perpective</a:t>
            </a:r>
            <a:r>
              <a:rPr lang="en-US" dirty="0" smtClean="0"/>
              <a:t> we can categorize an Ethernet Access solution to two categories:</a:t>
            </a:r>
          </a:p>
          <a:p>
            <a:pPr marL="342900" indent="-342900" algn="l" rtl="0">
              <a:buAutoNum type="arabicPeriod"/>
            </a:pPr>
            <a:r>
              <a:rPr lang="en-US" dirty="0" smtClean="0"/>
              <a:t>Access to a central site/POP , usually connecting to a higher layer service , e.g. Internet, Hosted service (e.g. </a:t>
            </a:r>
            <a:r>
              <a:rPr lang="en-US" dirty="0" err="1" smtClean="0"/>
              <a:t>StoraGbE</a:t>
            </a:r>
            <a:r>
              <a:rPr lang="en-US" dirty="0" smtClean="0"/>
              <a:t>, VoIP/</a:t>
            </a:r>
            <a:r>
              <a:rPr lang="en-US" dirty="0" err="1" smtClean="0"/>
              <a:t>Ip</a:t>
            </a:r>
            <a:r>
              <a:rPr lang="en-US" dirty="0" smtClean="0"/>
              <a:t>-Centrex), Cloud Computing</a:t>
            </a:r>
          </a:p>
          <a:p>
            <a:pPr marL="342900" indent="-342900" algn="l" rtl="0">
              <a:buAutoNum type="arabicPeriod"/>
            </a:pPr>
            <a:r>
              <a:rPr lang="en-US" dirty="0" smtClean="0"/>
              <a:t> End to End service connecting between customer sites (can be point to point</a:t>
            </a:r>
            <a:r>
              <a:rPr lang="en-US" baseline="0" dirty="0" smtClean="0"/>
              <a:t> as </a:t>
            </a:r>
            <a:r>
              <a:rPr lang="en-US" baseline="0" dirty="0" err="1" smtClean="0"/>
              <a:t>illustarted</a:t>
            </a:r>
            <a:r>
              <a:rPr lang="en-US" baseline="0" dirty="0" smtClean="0"/>
              <a:t> by the blue line but also multipoint to multipoint connectivity) 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774654" y="9428165"/>
            <a:ext cx="2886499" cy="496887"/>
          </a:xfrm>
          <a:prstGeom prst="rect">
            <a:avLst/>
          </a:prstGeom>
          <a:noFill/>
        </p:spPr>
        <p:txBody>
          <a:bodyPr/>
          <a:lstStyle/>
          <a:p>
            <a:fld id="{AC554D8D-9CD9-4934-BC6A-6D41A630FFF1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564" y="4713841"/>
            <a:ext cx="5329613" cy="4469286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The Network topology can vary between different customers. </a:t>
            </a:r>
            <a:r>
              <a:rPr lang="en-US" dirty="0" err="1" smtClean="0"/>
              <a:t>GbEnerally</a:t>
            </a:r>
            <a:r>
              <a:rPr lang="en-US" baseline="0" dirty="0" smtClean="0"/>
              <a:t> we will find Core/Metro domains (based </a:t>
            </a:r>
            <a:r>
              <a:rPr lang="en-US" baseline="0" dirty="0" err="1" smtClean="0"/>
              <a:t>wholely</a:t>
            </a:r>
            <a:r>
              <a:rPr lang="en-US" baseline="0" dirty="0" smtClean="0"/>
              <a:t> or partially on MPLS</a:t>
            </a:r>
            <a:r>
              <a:rPr lang="en-US" dirty="0" smtClean="0"/>
              <a:t> ).</a:t>
            </a:r>
            <a:r>
              <a:rPr lang="en-US" baseline="0" dirty="0" smtClean="0"/>
              <a:t> RAD’s focus is in </a:t>
            </a:r>
            <a:r>
              <a:rPr lang="en-US" baseline="0" dirty="0" err="1" smtClean="0"/>
              <a:t>rthe</a:t>
            </a:r>
            <a:r>
              <a:rPr lang="en-US" baseline="0" dirty="0" smtClean="0"/>
              <a:t> Access domains which includes the CPE as well as aggregation devices.</a:t>
            </a:r>
          </a:p>
          <a:p>
            <a:pPr algn="l" rtl="0"/>
            <a:r>
              <a:rPr lang="en-US" baseline="0" dirty="0" smtClean="0"/>
              <a:t>Our current strength and key </a:t>
            </a:r>
            <a:r>
              <a:rPr lang="en-US" baseline="0" dirty="0" err="1" smtClean="0"/>
              <a:t>messaGbEs</a:t>
            </a:r>
            <a:r>
              <a:rPr lang="en-US" baseline="0" dirty="0" smtClean="0"/>
              <a:t> refers to our CPE </a:t>
            </a:r>
            <a:r>
              <a:rPr lang="en-US" baseline="0" dirty="0" err="1" smtClean="0"/>
              <a:t>advantaGbEs</a:t>
            </a:r>
            <a:r>
              <a:rPr lang="en-US" baseline="0" dirty="0" smtClean="0"/>
              <a:t> where we have limited offering for aggregation (e.g. Egate-100 , ETX-1002). During 2011 our offering for the aggregation part will be enhanced with the release of ETX-212A, ETX-5300A.</a:t>
            </a:r>
          </a:p>
          <a:p>
            <a:pPr algn="l" rtl="0"/>
            <a:r>
              <a:rPr lang="en-US" baseline="0" dirty="0" smtClean="0"/>
              <a:t>It’s important to note that our Sales Pitch will vary according to the access type. Typical scenarios:</a:t>
            </a:r>
          </a:p>
          <a:p>
            <a:pPr marL="342900" indent="-342900" algn="l" rtl="0">
              <a:buAutoNum type="arabicPeriod"/>
            </a:pPr>
            <a:r>
              <a:rPr lang="en-US" baseline="0" dirty="0" smtClean="0"/>
              <a:t>CPE connected directly with fiber to the </a:t>
            </a:r>
            <a:r>
              <a:rPr lang="en-US" baseline="0" dirty="0" err="1" smtClean="0"/>
              <a:t>EdGbE</a:t>
            </a:r>
            <a:r>
              <a:rPr lang="en-US" baseline="0" dirty="0" smtClean="0"/>
              <a:t> node</a:t>
            </a:r>
          </a:p>
          <a:p>
            <a:pPr marL="342900" indent="-342900" algn="l" rtl="0">
              <a:buAutoNum type="arabicPeriod"/>
            </a:pPr>
            <a:r>
              <a:rPr lang="en-US" baseline="0" dirty="0" smtClean="0"/>
              <a:t>CPE connected via copper/</a:t>
            </a:r>
            <a:r>
              <a:rPr lang="en-US" baseline="0" dirty="0" err="1" smtClean="0"/>
              <a:t>fibar</a:t>
            </a:r>
            <a:r>
              <a:rPr lang="en-US" baseline="0" dirty="0" smtClean="0"/>
              <a:t> to MSAN/DSLAM</a:t>
            </a:r>
          </a:p>
          <a:p>
            <a:pPr marL="342900" indent="-342900" algn="l" rtl="0">
              <a:buAutoNum type="arabicPeriod"/>
            </a:pPr>
            <a:r>
              <a:rPr lang="en-US" baseline="0" dirty="0" smtClean="0"/>
              <a:t>CPEs  connected over PDH/SDH (</a:t>
            </a:r>
            <a:r>
              <a:rPr lang="en-US" baseline="0" dirty="0" err="1" smtClean="0"/>
              <a:t>RICi</a:t>
            </a:r>
            <a:r>
              <a:rPr lang="en-US" baseline="0" dirty="0" smtClean="0"/>
              <a:t>) with optional aggregation by Egate-100</a:t>
            </a:r>
          </a:p>
          <a:p>
            <a:pPr marL="342900" indent="-342900" algn="l" rtl="0">
              <a:buAutoNum type="arabicPeriod"/>
            </a:pPr>
            <a:r>
              <a:rPr lang="en-US" baseline="0" dirty="0" smtClean="0"/>
              <a:t>CPEs connected via fiber to Aggregation node</a:t>
            </a:r>
          </a:p>
          <a:p>
            <a:pPr marL="342900" indent="-342900" algn="l" rtl="0">
              <a:buAutoNum type="arabicPeriod"/>
            </a:pPr>
            <a:r>
              <a:rPr lang="en-US" baseline="0" dirty="0" smtClean="0"/>
              <a:t>Access typed not illustrated : Access Rings, GPON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The Network topology can vary between different customers. </a:t>
            </a:r>
            <a:r>
              <a:rPr lang="en-US" dirty="0" err="1" smtClean="0"/>
              <a:t>GbEnerally</a:t>
            </a:r>
            <a:r>
              <a:rPr lang="en-US" baseline="0" dirty="0" smtClean="0"/>
              <a:t> we will find Core/Metro domains (based </a:t>
            </a:r>
            <a:r>
              <a:rPr lang="en-US" baseline="0" dirty="0" err="1" smtClean="0"/>
              <a:t>wholely</a:t>
            </a:r>
            <a:r>
              <a:rPr lang="en-US" baseline="0" dirty="0" smtClean="0"/>
              <a:t> or partially on MPLS</a:t>
            </a:r>
            <a:r>
              <a:rPr lang="en-US" dirty="0" smtClean="0"/>
              <a:t> ).</a:t>
            </a:r>
            <a:r>
              <a:rPr lang="en-US" baseline="0" dirty="0" smtClean="0"/>
              <a:t> RAD’s focus is in </a:t>
            </a:r>
            <a:r>
              <a:rPr lang="en-US" baseline="0" dirty="0" err="1" smtClean="0"/>
              <a:t>rthe</a:t>
            </a:r>
            <a:r>
              <a:rPr lang="en-US" baseline="0" dirty="0" smtClean="0"/>
              <a:t> Access domains which includes the CPE as well as aggregation devices.</a:t>
            </a:r>
          </a:p>
          <a:p>
            <a:pPr algn="l" rtl="0"/>
            <a:r>
              <a:rPr lang="en-US" baseline="0" dirty="0" smtClean="0"/>
              <a:t>Our current strength and key </a:t>
            </a:r>
            <a:r>
              <a:rPr lang="en-US" baseline="0" dirty="0" err="1" smtClean="0"/>
              <a:t>messaGbEs</a:t>
            </a:r>
            <a:r>
              <a:rPr lang="en-US" baseline="0" dirty="0" smtClean="0"/>
              <a:t> refers to our CPE </a:t>
            </a:r>
            <a:r>
              <a:rPr lang="en-US" baseline="0" dirty="0" err="1" smtClean="0"/>
              <a:t>advantaGbEs</a:t>
            </a:r>
            <a:r>
              <a:rPr lang="en-US" baseline="0" dirty="0" smtClean="0"/>
              <a:t> where we have limited offering for aggregation (e.g. Egate-100 , ETX-1002). During 2011 our offering for the aggregation part will be enhanced with the release of ETX-212A, ETX-5300A.</a:t>
            </a:r>
          </a:p>
          <a:p>
            <a:pPr algn="l" rtl="0"/>
            <a:r>
              <a:rPr lang="en-US" baseline="0" dirty="0" smtClean="0"/>
              <a:t>It’s important to note that our Sales Pitch will vary according to the access type. Typical scenarios:</a:t>
            </a:r>
          </a:p>
          <a:p>
            <a:pPr marL="342900" indent="-342900" algn="l" rtl="0">
              <a:buAutoNum type="arabicPeriod"/>
            </a:pPr>
            <a:r>
              <a:rPr lang="en-US" baseline="0" dirty="0" smtClean="0"/>
              <a:t>CPE connected directly with fiber to the </a:t>
            </a:r>
            <a:r>
              <a:rPr lang="en-US" baseline="0" dirty="0" err="1" smtClean="0"/>
              <a:t>EdGbE</a:t>
            </a:r>
            <a:r>
              <a:rPr lang="en-US" baseline="0" dirty="0" smtClean="0"/>
              <a:t> node</a:t>
            </a:r>
          </a:p>
          <a:p>
            <a:pPr marL="342900" indent="-342900" algn="l" rtl="0">
              <a:buAutoNum type="arabicPeriod"/>
            </a:pPr>
            <a:r>
              <a:rPr lang="en-US" baseline="0" dirty="0" smtClean="0"/>
              <a:t>CPE connected via copper/</a:t>
            </a:r>
            <a:r>
              <a:rPr lang="en-US" baseline="0" dirty="0" err="1" smtClean="0"/>
              <a:t>fibar</a:t>
            </a:r>
            <a:r>
              <a:rPr lang="en-US" baseline="0" dirty="0" smtClean="0"/>
              <a:t> to MSAN/DSLAM</a:t>
            </a:r>
          </a:p>
          <a:p>
            <a:pPr marL="342900" indent="-342900" algn="l" rtl="0">
              <a:buAutoNum type="arabicPeriod"/>
            </a:pPr>
            <a:r>
              <a:rPr lang="en-US" baseline="0" dirty="0" smtClean="0"/>
              <a:t>CPEs  connected over PDH/SDH (</a:t>
            </a:r>
            <a:r>
              <a:rPr lang="en-US" baseline="0" dirty="0" err="1" smtClean="0"/>
              <a:t>RICi</a:t>
            </a:r>
            <a:r>
              <a:rPr lang="en-US" baseline="0" dirty="0" smtClean="0"/>
              <a:t>) with optional aggregation by Egate-100</a:t>
            </a:r>
          </a:p>
          <a:p>
            <a:pPr marL="342900" indent="-342900" algn="l" rtl="0">
              <a:buAutoNum type="arabicPeriod"/>
            </a:pPr>
            <a:r>
              <a:rPr lang="en-US" baseline="0" dirty="0" smtClean="0"/>
              <a:t>CPEs connected via fiber to Aggregation node</a:t>
            </a:r>
          </a:p>
          <a:p>
            <a:pPr marL="342900" indent="-342900" algn="l" rtl="0">
              <a:buAutoNum type="arabicPeriod"/>
            </a:pPr>
            <a:r>
              <a:rPr lang="en-US" baseline="0" dirty="0" smtClean="0"/>
              <a:t>Access typed not illustrated : Access Rings, GPON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The Network topology can vary between different customers. </a:t>
            </a:r>
            <a:r>
              <a:rPr lang="en-US" dirty="0" err="1" smtClean="0"/>
              <a:t>GbEnerally</a:t>
            </a:r>
            <a:r>
              <a:rPr lang="en-US" baseline="0" dirty="0" smtClean="0"/>
              <a:t> we will find Core/Metro domains (based </a:t>
            </a:r>
            <a:r>
              <a:rPr lang="en-US" baseline="0" dirty="0" err="1" smtClean="0"/>
              <a:t>wholely</a:t>
            </a:r>
            <a:r>
              <a:rPr lang="en-US" baseline="0" dirty="0" smtClean="0"/>
              <a:t> or partially on MPLS</a:t>
            </a:r>
            <a:r>
              <a:rPr lang="en-US" dirty="0" smtClean="0"/>
              <a:t> ).</a:t>
            </a:r>
            <a:r>
              <a:rPr lang="en-US" baseline="0" dirty="0" smtClean="0"/>
              <a:t> RAD’s focus is in </a:t>
            </a:r>
            <a:r>
              <a:rPr lang="en-US" baseline="0" dirty="0" err="1" smtClean="0"/>
              <a:t>rthe</a:t>
            </a:r>
            <a:r>
              <a:rPr lang="en-US" baseline="0" dirty="0" smtClean="0"/>
              <a:t> Access domains which includes the CPE as well as aggregation devices.</a:t>
            </a:r>
          </a:p>
          <a:p>
            <a:pPr algn="l" rtl="0"/>
            <a:r>
              <a:rPr lang="en-US" baseline="0" dirty="0" smtClean="0"/>
              <a:t>Our current strength and key </a:t>
            </a:r>
            <a:r>
              <a:rPr lang="en-US" baseline="0" dirty="0" err="1" smtClean="0"/>
              <a:t>messaGbEs</a:t>
            </a:r>
            <a:r>
              <a:rPr lang="en-US" baseline="0" dirty="0" smtClean="0"/>
              <a:t> refers to our CPE </a:t>
            </a:r>
            <a:r>
              <a:rPr lang="en-US" baseline="0" dirty="0" err="1" smtClean="0"/>
              <a:t>advantaGbEs</a:t>
            </a:r>
            <a:r>
              <a:rPr lang="en-US" baseline="0" dirty="0" smtClean="0"/>
              <a:t> where we have limited offering for aggregation (e.g. Egate-100 , ETX-1002). During 2011 our offering for the aggregation part will be enhanced with the release of ETX-212A, ETX-5300A.</a:t>
            </a:r>
          </a:p>
          <a:p>
            <a:pPr algn="l" rtl="0"/>
            <a:r>
              <a:rPr lang="en-US" baseline="0" dirty="0" smtClean="0"/>
              <a:t>It’s important to note that our Sales Pitch will vary according to the access type. Typical scenarios:</a:t>
            </a:r>
          </a:p>
          <a:p>
            <a:pPr marL="342900" indent="-342900" algn="l" rtl="0">
              <a:buAutoNum type="arabicPeriod"/>
            </a:pPr>
            <a:r>
              <a:rPr lang="en-US" baseline="0" dirty="0" smtClean="0"/>
              <a:t>CPE connected directly with fiber to the </a:t>
            </a:r>
            <a:r>
              <a:rPr lang="en-US" baseline="0" dirty="0" err="1" smtClean="0"/>
              <a:t>EdGbE</a:t>
            </a:r>
            <a:r>
              <a:rPr lang="en-US" baseline="0" dirty="0" smtClean="0"/>
              <a:t> node</a:t>
            </a:r>
          </a:p>
          <a:p>
            <a:pPr marL="342900" indent="-342900" algn="l" rtl="0">
              <a:buAutoNum type="arabicPeriod"/>
            </a:pPr>
            <a:r>
              <a:rPr lang="en-US" baseline="0" dirty="0" smtClean="0"/>
              <a:t>CPE connected via copper/</a:t>
            </a:r>
            <a:r>
              <a:rPr lang="en-US" baseline="0" dirty="0" err="1" smtClean="0"/>
              <a:t>fibar</a:t>
            </a:r>
            <a:r>
              <a:rPr lang="en-US" baseline="0" dirty="0" smtClean="0"/>
              <a:t> to MSAN/DSLAM</a:t>
            </a:r>
          </a:p>
          <a:p>
            <a:pPr marL="342900" indent="-342900" algn="l" rtl="0">
              <a:buAutoNum type="arabicPeriod"/>
            </a:pPr>
            <a:r>
              <a:rPr lang="en-US" baseline="0" dirty="0" smtClean="0"/>
              <a:t>CPEs  connected over PDH/SDH (</a:t>
            </a:r>
            <a:r>
              <a:rPr lang="en-US" baseline="0" dirty="0" err="1" smtClean="0"/>
              <a:t>RICi</a:t>
            </a:r>
            <a:r>
              <a:rPr lang="en-US" baseline="0" dirty="0" smtClean="0"/>
              <a:t>) with optional aggregation by Egate-100</a:t>
            </a:r>
          </a:p>
          <a:p>
            <a:pPr marL="342900" indent="-342900" algn="l" rtl="0">
              <a:buAutoNum type="arabicPeriod"/>
            </a:pPr>
            <a:r>
              <a:rPr lang="en-US" baseline="0" dirty="0" smtClean="0"/>
              <a:t>CPEs connected via fiber to Aggregation node</a:t>
            </a:r>
          </a:p>
          <a:p>
            <a:pPr marL="342900" indent="-342900" algn="l" rtl="0">
              <a:buAutoNum type="arabicPeriod"/>
            </a:pPr>
            <a:r>
              <a:rPr lang="en-US" baseline="0" dirty="0" smtClean="0"/>
              <a:t>Access typed not illustrated : Access Rings, GPON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The Network topology can vary between different customers. </a:t>
            </a:r>
            <a:r>
              <a:rPr lang="en-US" dirty="0" err="1" smtClean="0"/>
              <a:t>GbEnerally</a:t>
            </a:r>
            <a:r>
              <a:rPr lang="en-US" baseline="0" dirty="0" smtClean="0"/>
              <a:t> we will find Core/Metro domains (based </a:t>
            </a:r>
            <a:r>
              <a:rPr lang="en-US" baseline="0" dirty="0" err="1" smtClean="0"/>
              <a:t>wholely</a:t>
            </a:r>
            <a:r>
              <a:rPr lang="en-US" baseline="0" dirty="0" smtClean="0"/>
              <a:t> or partially on MPLS</a:t>
            </a:r>
            <a:r>
              <a:rPr lang="en-US" dirty="0" smtClean="0"/>
              <a:t> ).</a:t>
            </a:r>
            <a:r>
              <a:rPr lang="en-US" baseline="0" dirty="0" smtClean="0"/>
              <a:t> RAD’s focus is in </a:t>
            </a:r>
            <a:r>
              <a:rPr lang="en-US" baseline="0" dirty="0" err="1" smtClean="0"/>
              <a:t>rthe</a:t>
            </a:r>
            <a:r>
              <a:rPr lang="en-US" baseline="0" dirty="0" smtClean="0"/>
              <a:t> Access domains which includes the CPE as well as aggregation devices.</a:t>
            </a:r>
          </a:p>
          <a:p>
            <a:pPr algn="l" rtl="0"/>
            <a:r>
              <a:rPr lang="en-US" baseline="0" dirty="0" smtClean="0"/>
              <a:t>Our current strength and key </a:t>
            </a:r>
            <a:r>
              <a:rPr lang="en-US" baseline="0" dirty="0" err="1" smtClean="0"/>
              <a:t>messaGbEs</a:t>
            </a:r>
            <a:r>
              <a:rPr lang="en-US" baseline="0" dirty="0" smtClean="0"/>
              <a:t> refers to our CPE </a:t>
            </a:r>
            <a:r>
              <a:rPr lang="en-US" baseline="0" dirty="0" err="1" smtClean="0"/>
              <a:t>advantaGbEs</a:t>
            </a:r>
            <a:r>
              <a:rPr lang="en-US" baseline="0" dirty="0" smtClean="0"/>
              <a:t> where we have limited offering for aggregation (e.g. Egate-100 , ETX-1002). During 2011 our offering for the aggregation part will be enhanced with the release of ETX-212A, ETX-5300A.</a:t>
            </a:r>
          </a:p>
          <a:p>
            <a:pPr algn="l" rtl="0"/>
            <a:r>
              <a:rPr lang="en-US" baseline="0" dirty="0" smtClean="0"/>
              <a:t>It’s important to note that our Sales Pitch will vary according to the access type. Typical scenarios:</a:t>
            </a:r>
          </a:p>
          <a:p>
            <a:pPr marL="342900" indent="-342900" algn="l" rtl="0">
              <a:buAutoNum type="arabicPeriod"/>
            </a:pPr>
            <a:r>
              <a:rPr lang="en-US" baseline="0" dirty="0" smtClean="0"/>
              <a:t>CPE connected directly with fiber to the </a:t>
            </a:r>
            <a:r>
              <a:rPr lang="en-US" baseline="0" dirty="0" err="1" smtClean="0"/>
              <a:t>EdGbE</a:t>
            </a:r>
            <a:r>
              <a:rPr lang="en-US" baseline="0" dirty="0" smtClean="0"/>
              <a:t> node</a:t>
            </a:r>
          </a:p>
          <a:p>
            <a:pPr marL="342900" indent="-342900" algn="l" rtl="0">
              <a:buAutoNum type="arabicPeriod"/>
            </a:pPr>
            <a:r>
              <a:rPr lang="en-US" baseline="0" dirty="0" smtClean="0"/>
              <a:t>CPE connected via copper/</a:t>
            </a:r>
            <a:r>
              <a:rPr lang="en-US" baseline="0" dirty="0" err="1" smtClean="0"/>
              <a:t>fibar</a:t>
            </a:r>
            <a:r>
              <a:rPr lang="en-US" baseline="0" dirty="0" smtClean="0"/>
              <a:t> to MSAN/DSLAM</a:t>
            </a:r>
          </a:p>
          <a:p>
            <a:pPr marL="342900" indent="-342900" algn="l" rtl="0">
              <a:buAutoNum type="arabicPeriod"/>
            </a:pPr>
            <a:r>
              <a:rPr lang="en-US" baseline="0" dirty="0" smtClean="0"/>
              <a:t>CPEs  connected over PDH/SDH (</a:t>
            </a:r>
            <a:r>
              <a:rPr lang="en-US" baseline="0" dirty="0" err="1" smtClean="0"/>
              <a:t>RICi</a:t>
            </a:r>
            <a:r>
              <a:rPr lang="en-US" baseline="0" dirty="0" smtClean="0"/>
              <a:t>) with optional aggregation by Egate-100</a:t>
            </a:r>
          </a:p>
          <a:p>
            <a:pPr marL="342900" indent="-342900" algn="l" rtl="0">
              <a:buAutoNum type="arabicPeriod"/>
            </a:pPr>
            <a:r>
              <a:rPr lang="en-US" baseline="0" dirty="0" smtClean="0"/>
              <a:t>CPEs connected via fiber to Aggregation node</a:t>
            </a:r>
          </a:p>
          <a:p>
            <a:pPr marL="342900" indent="-342900" algn="l" rtl="0">
              <a:buAutoNum type="arabicPeriod"/>
            </a:pPr>
            <a:r>
              <a:rPr lang="en-US" baseline="0" dirty="0" smtClean="0"/>
              <a:t>Access typed not illustrated : Access Rings, GPON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gular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7" descr="rad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88416" y="502921"/>
            <a:ext cx="1002348" cy="434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Round Same Side Corner Rectangle 40"/>
          <p:cNvSpPr/>
          <p:nvPr/>
        </p:nvSpPr>
        <p:spPr bwMode="auto">
          <a:xfrm rot="5400000">
            <a:off x="3855721" y="-3686334"/>
            <a:ext cx="948213" cy="8659654"/>
          </a:xfrm>
          <a:prstGeom prst="round2SameRect">
            <a:avLst>
              <a:gd name="adj1" fmla="val 18406"/>
              <a:gd name="adj2" fmla="val 0"/>
            </a:avLst>
          </a:prstGeom>
          <a:solidFill>
            <a:schemeClr val="lt1"/>
          </a:solidFill>
          <a:ln>
            <a:noFill/>
            <a:headEnd type="none" w="med" len="med"/>
            <a:tailEnd type="none" w="med" len="med"/>
          </a:ln>
          <a:effectLst>
            <a:outerShdw blurRad="215900" dist="38100" dir="2700000" sx="102000" sy="102000" algn="tl" rotWithShape="0">
              <a:schemeClr val="tx1">
                <a:alpha val="19000"/>
              </a:scheme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0511" tIns="50257" rIns="100511" bIns="5025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2" name="Round Single Corner Rectangle 41"/>
          <p:cNvSpPr/>
          <p:nvPr/>
        </p:nvSpPr>
        <p:spPr bwMode="auto">
          <a:xfrm flipV="1">
            <a:off x="0" y="0"/>
            <a:ext cx="251460" cy="2179320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00511" tIns="50257" rIns="100511" bIns="5025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3" name="Round Single Corner Rectangle 42"/>
          <p:cNvSpPr/>
          <p:nvPr/>
        </p:nvSpPr>
        <p:spPr bwMode="auto">
          <a:xfrm flipH="1">
            <a:off x="9723120" y="7018187"/>
            <a:ext cx="335280" cy="525621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00511" tIns="50257" rIns="100511" bIns="5025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4" name="Rectangle 2"/>
          <p:cNvSpPr>
            <a:spLocks noGrp="1" noChangeArrowheads="1"/>
          </p:cNvSpPr>
          <p:nvPr>
            <p:ph type="title"/>
          </p:nvPr>
        </p:nvSpPr>
        <p:spPr>
          <a:xfrm>
            <a:off x="702985" y="288885"/>
            <a:ext cx="7443216" cy="709214"/>
          </a:xfrm>
          <a:prstGeom prst="rect">
            <a:avLst/>
          </a:prstGeom>
        </p:spPr>
        <p:txBody>
          <a:bodyPr lIns="100511" tIns="50257" rIns="100511" bIns="50257" anchor="ctr" anchorCtr="0"/>
          <a:lstStyle>
            <a:lvl1pPr algn="l">
              <a:lnSpc>
                <a:spcPct val="85000"/>
              </a:lnSpc>
              <a:defRPr sz="40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822484" y="2012851"/>
            <a:ext cx="7837170" cy="2932537"/>
          </a:xfrm>
          <a:prstGeom prst="rect">
            <a:avLst/>
          </a:prstGeom>
        </p:spPr>
        <p:txBody>
          <a:bodyPr lIns="100511" tIns="50257" rIns="100511" bIns="50257"/>
          <a:lstStyle>
            <a:lvl1pPr marL="247794" indent="-247794">
              <a:lnSpc>
                <a:spcPct val="100000"/>
              </a:lnSpc>
              <a:spcBef>
                <a:spcPts val="660"/>
              </a:spcBef>
              <a:buClr>
                <a:srgbClr val="C00000"/>
              </a:buClr>
              <a:defRPr sz="2400">
                <a:solidFill>
                  <a:srgbClr val="000000"/>
                </a:solidFill>
              </a:defRPr>
            </a:lvl1pPr>
            <a:lvl2pPr marL="633447" indent="-261755">
              <a:lnSpc>
                <a:spcPct val="100000"/>
              </a:lnSpc>
              <a:spcBef>
                <a:spcPts val="660"/>
              </a:spcBef>
              <a:defRPr sz="2200">
                <a:solidFill>
                  <a:srgbClr val="000000"/>
                </a:solidFill>
              </a:defRPr>
            </a:lvl2pPr>
            <a:lvl3pPr marL="942315" indent="-184975">
              <a:lnSpc>
                <a:spcPct val="100000"/>
              </a:lnSpc>
              <a:spcBef>
                <a:spcPts val="660"/>
              </a:spcBef>
              <a:defRPr sz="2000">
                <a:solidFill>
                  <a:srgbClr val="000000"/>
                </a:solidFill>
              </a:defRPr>
            </a:lvl3pPr>
            <a:lvl4pPr marL="1315753" indent="-247794">
              <a:lnSpc>
                <a:spcPct val="100000"/>
              </a:lnSpc>
              <a:spcBef>
                <a:spcPts val="660"/>
              </a:spcBef>
              <a:defRPr sz="1800">
                <a:solidFill>
                  <a:srgbClr val="000000"/>
                </a:solidFill>
              </a:defRPr>
            </a:lvl4pPr>
            <a:lvl5pPr marL="1575760" indent="-198934">
              <a:lnSpc>
                <a:spcPct val="100000"/>
              </a:lnSpc>
              <a:spcBef>
                <a:spcPts val="660"/>
              </a:spcBef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gular Slide withou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rad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88416" y="502921"/>
            <a:ext cx="1002348" cy="434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 Same Side Corner Rectangle 3"/>
          <p:cNvSpPr/>
          <p:nvPr/>
        </p:nvSpPr>
        <p:spPr bwMode="auto">
          <a:xfrm rot="5400000">
            <a:off x="3855721" y="-3686334"/>
            <a:ext cx="948213" cy="8659654"/>
          </a:xfrm>
          <a:prstGeom prst="round2SameRect">
            <a:avLst>
              <a:gd name="adj1" fmla="val 18406"/>
              <a:gd name="adj2" fmla="val 0"/>
            </a:avLst>
          </a:prstGeom>
          <a:solidFill>
            <a:schemeClr val="lt1"/>
          </a:solidFill>
          <a:ln>
            <a:noFill/>
            <a:headEnd type="none" w="med" len="med"/>
            <a:tailEnd type="none" w="med" len="med"/>
          </a:ln>
          <a:effectLst>
            <a:outerShdw blurRad="215900" dist="38100" dir="2700000" sx="102000" sy="102000" algn="tl" rotWithShape="0">
              <a:schemeClr val="tx1">
                <a:alpha val="19000"/>
              </a:scheme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0511" tIns="50257" rIns="100511" bIns="5025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" name="Round Single Corner Rectangle 4"/>
          <p:cNvSpPr/>
          <p:nvPr/>
        </p:nvSpPr>
        <p:spPr bwMode="auto">
          <a:xfrm flipV="1">
            <a:off x="0" y="0"/>
            <a:ext cx="251460" cy="2179320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00511" tIns="50257" rIns="100511" bIns="5025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02985" y="288885"/>
            <a:ext cx="7443216" cy="709214"/>
          </a:xfrm>
          <a:prstGeom prst="rect">
            <a:avLst/>
          </a:prstGeom>
        </p:spPr>
        <p:txBody>
          <a:bodyPr lIns="100511" tIns="50257" rIns="100511" bIns="50257" anchor="ctr" anchorCtr="0"/>
          <a:lstStyle>
            <a:lvl1pPr algn="l">
              <a:lnSpc>
                <a:spcPct val="85000"/>
              </a:lnSpc>
              <a:defRPr sz="40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7" name="Round Single Corner Rectangle 6"/>
          <p:cNvSpPr/>
          <p:nvPr/>
        </p:nvSpPr>
        <p:spPr bwMode="auto">
          <a:xfrm flipH="1">
            <a:off x="9723120" y="7018187"/>
            <a:ext cx="335280" cy="525621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00511" tIns="50257" rIns="100511" bIns="5025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rad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88416" y="502921"/>
            <a:ext cx="1002348" cy="434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 Same Side Corner Rectangle 3"/>
          <p:cNvSpPr/>
          <p:nvPr/>
        </p:nvSpPr>
        <p:spPr bwMode="auto">
          <a:xfrm rot="5400000">
            <a:off x="2776208" y="-415780"/>
            <a:ext cx="2344939" cy="7897338"/>
          </a:xfrm>
          <a:prstGeom prst="round2SameRect">
            <a:avLst>
              <a:gd name="adj1" fmla="val 18406"/>
              <a:gd name="adj2" fmla="val 0"/>
            </a:avLst>
          </a:prstGeom>
          <a:solidFill>
            <a:schemeClr val="lt1"/>
          </a:solidFill>
          <a:ln>
            <a:noFill/>
            <a:headEnd type="none" w="med" len="med"/>
            <a:tailEnd type="none" w="med" len="med"/>
          </a:ln>
          <a:effectLst>
            <a:outerShdw blurRad="215900" dist="38100" dir="2700000" sx="102000" sy="102000" algn="tl" rotWithShape="0">
              <a:schemeClr val="tx1">
                <a:alpha val="19000"/>
              </a:scheme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0511" tIns="50257" rIns="100511" bIns="5025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" name="Round Single Corner Rectangle 4"/>
          <p:cNvSpPr/>
          <p:nvPr/>
        </p:nvSpPr>
        <p:spPr bwMode="auto">
          <a:xfrm flipH="1">
            <a:off x="9723120" y="7018187"/>
            <a:ext cx="335280" cy="525621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00511" tIns="50257" rIns="100511" bIns="5025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02987" y="2550894"/>
            <a:ext cx="5849912" cy="1963998"/>
          </a:xfrm>
          <a:prstGeom prst="rect">
            <a:avLst/>
          </a:prstGeom>
        </p:spPr>
        <p:txBody>
          <a:bodyPr lIns="100511" tIns="50257" rIns="100511" bIns="50257" anchor="ctr" anchorCtr="0"/>
          <a:lstStyle>
            <a:lvl1pPr algn="l">
              <a:lnSpc>
                <a:spcPct val="85000"/>
              </a:lnSpc>
              <a:defRPr sz="48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7" name="Round Single Corner Rectangle 6"/>
          <p:cNvSpPr/>
          <p:nvPr/>
        </p:nvSpPr>
        <p:spPr bwMode="auto">
          <a:xfrm flipV="1">
            <a:off x="5" y="5"/>
            <a:ext cx="249714" cy="5935504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00511" tIns="50257" rIns="100511" bIns="5025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of Presentatio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2933700" y="522129"/>
            <a:ext cx="1355090" cy="845185"/>
          </a:xfrm>
          <a:prstGeom prst="roundRect">
            <a:avLst>
              <a:gd name="adj" fmla="val 29801"/>
            </a:avLst>
          </a:prstGeom>
          <a:solidFill>
            <a:srgbClr val="F294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00511" tIns="50257" rIns="100511" bIns="5025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 Single Corner Rectangle 3"/>
          <p:cNvSpPr/>
          <p:nvPr/>
        </p:nvSpPr>
        <p:spPr bwMode="auto">
          <a:xfrm flipV="1">
            <a:off x="5" y="5"/>
            <a:ext cx="249714" cy="5935504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00511" tIns="50257" rIns="100511" bIns="5025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" name="Round Same Side Corner Rectangle 4"/>
          <p:cNvSpPr/>
          <p:nvPr/>
        </p:nvSpPr>
        <p:spPr>
          <a:xfrm rot="16200000">
            <a:off x="9123288" y="1673781"/>
            <a:ext cx="1491298" cy="378936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511" tIns="50257" rIns="100511" bIns="5025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7" descr="rad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6370328"/>
            <a:ext cx="2008188" cy="869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3"/>
          <p:cNvSpPr>
            <a:spLocks noGrp="1"/>
          </p:cNvSpPr>
          <p:nvPr>
            <p:ph type="title"/>
          </p:nvPr>
        </p:nvSpPr>
        <p:spPr>
          <a:xfrm>
            <a:off x="4417807" y="2875882"/>
            <a:ext cx="4555862" cy="1423599"/>
          </a:xfrm>
          <a:prstGeom prst="rect">
            <a:avLst/>
          </a:prstGeom>
        </p:spPr>
        <p:txBody>
          <a:bodyPr lIns="100511" tIns="50257" rIns="100511" bIns="50257" anchor="ctr" anchorCtr="0"/>
          <a:lstStyle>
            <a:lvl1pPr algn="l">
              <a:lnSpc>
                <a:spcPct val="85000"/>
              </a:lnSpc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4437013" y="4545186"/>
            <a:ext cx="4536657" cy="1232853"/>
          </a:xfrm>
          <a:prstGeom prst="rect">
            <a:avLst/>
          </a:prstGeom>
        </p:spPr>
        <p:txBody>
          <a:bodyPr lIns="100511" tIns="50257" rIns="100511" bIns="50257"/>
          <a:lstStyle>
            <a:lvl1pPr>
              <a:buNone/>
              <a:defRPr sz="2000" b="1">
                <a:solidFill>
                  <a:schemeClr val="tx1">
                    <a:lumMod val="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None/>
              <a:defRPr sz="13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None/>
              <a:defRPr sz="13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755892" y="7316294"/>
            <a:ext cx="3098946" cy="227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511" tIns="50257" rIns="100511" bIns="50257" rtlCol="0" anchor="ctr"/>
          <a:lstStyle/>
          <a:p>
            <a:pPr algn="ctr"/>
            <a:endParaRPr lang="en-US"/>
          </a:p>
        </p:txBody>
      </p:sp>
      <p:pic>
        <p:nvPicPr>
          <p:cNvPr id="10" name="Picture 9" descr="iStock_000008560287Medium copy.jpg"/>
          <p:cNvPicPr>
            <a:picLocks noChangeAspect="1"/>
          </p:cNvPicPr>
          <p:nvPr/>
        </p:nvPicPr>
        <p:blipFill>
          <a:blip r:embed="rId3" cstate="print"/>
          <a:srcRect b="18795"/>
          <a:stretch>
            <a:fillRect/>
          </a:stretch>
        </p:blipFill>
        <p:spPr>
          <a:xfrm>
            <a:off x="2228635" y="4485582"/>
            <a:ext cx="2028509" cy="1312791"/>
          </a:xfrm>
          <a:prstGeom prst="roundRect">
            <a:avLst/>
          </a:prstGeom>
        </p:spPr>
      </p:pic>
      <p:pic>
        <p:nvPicPr>
          <p:cNvPr id="11" name="Picture 10" descr="6_lightblu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94435" y="1441859"/>
            <a:ext cx="1791161" cy="1191077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 descr="iStock_000003997841Medium.jpg"/>
          <p:cNvPicPr>
            <a:picLocks noChangeAspect="1"/>
          </p:cNvPicPr>
          <p:nvPr/>
        </p:nvPicPr>
        <p:blipFill>
          <a:blip r:embed="rId5" cstate="print"/>
          <a:srcRect l="8050" r="32655"/>
          <a:stretch>
            <a:fillRect/>
          </a:stretch>
        </p:blipFill>
        <p:spPr>
          <a:xfrm>
            <a:off x="2909048" y="2808891"/>
            <a:ext cx="1360842" cy="1530026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6"/>
          <p:cNvSpPr txBox="1">
            <a:spLocks noChangeArrowheads="1"/>
          </p:cNvSpPr>
          <p:nvPr/>
        </p:nvSpPr>
        <p:spPr bwMode="auto">
          <a:xfrm>
            <a:off x="3688080" y="2430780"/>
            <a:ext cx="6286500" cy="2430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11" tIns="50257" rIns="100511" bIns="50257"/>
          <a:lstStyle/>
          <a:p>
            <a:pPr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900" b="1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  <a:t>Thank You </a:t>
            </a:r>
            <a:br>
              <a:rPr lang="en-US" sz="5900" b="1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</a:br>
            <a:r>
              <a:rPr lang="en-US" sz="5900" b="1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  <a:t>For Your </a:t>
            </a:r>
            <a:br>
              <a:rPr lang="en-US" sz="5900" b="1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</a:br>
            <a:r>
              <a:rPr lang="en-US" sz="5900" b="1" dirty="0">
                <a:solidFill>
                  <a:srgbClr val="C00000"/>
                </a:solidFill>
                <a:latin typeface="Calibri" pitchFamily="34" charset="0"/>
                <a:ea typeface="Adobe Ming Std L" pitchFamily="18" charset="-128"/>
                <a:cs typeface="Times New Roman (Hebrew)"/>
              </a:rPr>
              <a:t>Attention</a:t>
            </a:r>
          </a:p>
        </p:txBody>
      </p:sp>
      <p:pic>
        <p:nvPicPr>
          <p:cNvPr id="4" name="Picture 7" descr="rad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79088" y="6123798"/>
            <a:ext cx="1370577" cy="593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 bwMode="auto">
          <a:xfrm>
            <a:off x="1651961" y="4940142"/>
            <a:ext cx="1791653" cy="1094898"/>
          </a:xfrm>
          <a:prstGeom prst="roundRect">
            <a:avLst>
              <a:gd name="adj" fmla="val 29801"/>
            </a:avLst>
          </a:prstGeom>
          <a:solidFill>
            <a:srgbClr val="F294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00511" tIns="50257" rIns="100511" bIns="5025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 Same Side Corner Rectangle 5"/>
          <p:cNvSpPr/>
          <p:nvPr/>
        </p:nvSpPr>
        <p:spPr bwMode="auto">
          <a:xfrm>
            <a:off x="937738" y="6976277"/>
            <a:ext cx="906303" cy="567531"/>
          </a:xfrm>
          <a:prstGeom prst="round2SameRect">
            <a:avLst/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00511" tIns="50257" rIns="100511" bIns="5025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7627625" y="850430"/>
            <a:ext cx="1241584" cy="750888"/>
          </a:xfrm>
          <a:prstGeom prst="roundRect">
            <a:avLst>
              <a:gd name="adj" fmla="val 28881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00511" tIns="50257" rIns="100511" bIns="5025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 Single Corner Rectangle 7"/>
          <p:cNvSpPr/>
          <p:nvPr/>
        </p:nvSpPr>
        <p:spPr bwMode="auto">
          <a:xfrm flipV="1">
            <a:off x="5" y="5"/>
            <a:ext cx="249714" cy="5935504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00511" tIns="50257" rIns="100511" bIns="5025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07810" y="7316294"/>
            <a:ext cx="3247028" cy="227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511" tIns="50257" rIns="100511" bIns="50257" rtlCol="0" anchor="ctr"/>
          <a:lstStyle/>
          <a:p>
            <a:pPr algn="ctr"/>
            <a:endParaRPr lang="en-US"/>
          </a:p>
        </p:txBody>
      </p:sp>
      <p:pic>
        <p:nvPicPr>
          <p:cNvPr id="10" name="Picture 9" descr="iStock_000003997841Medium.jpg"/>
          <p:cNvPicPr>
            <a:picLocks noChangeAspect="1"/>
          </p:cNvPicPr>
          <p:nvPr/>
        </p:nvPicPr>
        <p:blipFill>
          <a:blip r:embed="rId3" cstate="print"/>
          <a:srcRect l="14189" r="40984"/>
          <a:stretch>
            <a:fillRect/>
          </a:stretch>
        </p:blipFill>
        <p:spPr>
          <a:xfrm>
            <a:off x="1656678" y="2079164"/>
            <a:ext cx="1804594" cy="2683784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7316998" y="6695744"/>
            <a:ext cx="2534322" cy="378565"/>
          </a:xfrm>
          <a:prstGeom prst="rect">
            <a:avLst/>
          </a:prstGeom>
        </p:spPr>
        <p:txBody>
          <a:bodyPr wrap="square" lIns="100511" tIns="50257" rIns="100511" bIns="50257" rtlCol="0">
            <a:spAutoFit/>
          </a:bodyPr>
          <a:lstStyle/>
          <a:p>
            <a:pPr marL="0" marR="0" indent="0" algn="ctr" defTabSz="100513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www.rad.com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671" y="13970"/>
            <a:ext cx="7302818" cy="1100138"/>
          </a:xfrm>
          <a:prstGeom prst="rect">
            <a:avLst/>
          </a:prstGeom>
        </p:spPr>
        <p:txBody>
          <a:bodyPr lIns="100522" tIns="50262" rIns="100522" bIns="50262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7" descr="radlogo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88416" y="502921"/>
            <a:ext cx="1002348" cy="434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Round Same Side Corner Rectangle 40"/>
          <p:cNvSpPr/>
          <p:nvPr/>
        </p:nvSpPr>
        <p:spPr bwMode="auto">
          <a:xfrm rot="5400000">
            <a:off x="3855721" y="-3686334"/>
            <a:ext cx="948213" cy="8659654"/>
          </a:xfrm>
          <a:prstGeom prst="round2SameRect">
            <a:avLst>
              <a:gd name="adj1" fmla="val 18406"/>
              <a:gd name="adj2" fmla="val 0"/>
            </a:avLst>
          </a:prstGeom>
          <a:solidFill>
            <a:schemeClr val="lt1"/>
          </a:solidFill>
          <a:ln>
            <a:noFill/>
            <a:headEnd type="none" w="med" len="med"/>
            <a:tailEnd type="none" w="med" len="med"/>
          </a:ln>
          <a:effectLst>
            <a:outerShdw blurRad="215900" dist="38100" dir="2700000" sx="102000" sy="102000" algn="tl" rotWithShape="0">
              <a:schemeClr val="tx1">
                <a:alpha val="19000"/>
              </a:scheme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0554" tIns="50277" rIns="100554" bIns="5027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2" name="Round Single Corner Rectangle 41"/>
          <p:cNvSpPr/>
          <p:nvPr/>
        </p:nvSpPr>
        <p:spPr bwMode="auto">
          <a:xfrm flipV="1">
            <a:off x="0" y="0"/>
            <a:ext cx="251460" cy="2179320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00554" tIns="50277" rIns="100554" bIns="5027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3" name="Round Single Corner Rectangle 42"/>
          <p:cNvSpPr/>
          <p:nvPr/>
        </p:nvSpPr>
        <p:spPr bwMode="auto">
          <a:xfrm flipH="1">
            <a:off x="9723120" y="7018183"/>
            <a:ext cx="335280" cy="525621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00554" tIns="50277" rIns="100554" bIns="5027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4" name="Rectangle 2"/>
          <p:cNvSpPr>
            <a:spLocks noGrp="1" noChangeArrowheads="1"/>
          </p:cNvSpPr>
          <p:nvPr>
            <p:ph type="title"/>
          </p:nvPr>
        </p:nvSpPr>
        <p:spPr>
          <a:xfrm>
            <a:off x="702985" y="288885"/>
            <a:ext cx="7443216" cy="709214"/>
          </a:xfrm>
          <a:prstGeom prst="rect">
            <a:avLst/>
          </a:prstGeom>
        </p:spPr>
        <p:txBody>
          <a:bodyPr lIns="100554" tIns="50277" rIns="100554" bIns="50277" anchor="ctr" anchorCtr="0"/>
          <a:lstStyle>
            <a:lvl1pPr algn="l">
              <a:lnSpc>
                <a:spcPct val="85000"/>
              </a:lnSpc>
              <a:defRPr sz="40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822484" y="2012847"/>
            <a:ext cx="7837170" cy="2932537"/>
          </a:xfrm>
          <a:prstGeom prst="rect">
            <a:avLst/>
          </a:prstGeom>
        </p:spPr>
        <p:txBody>
          <a:bodyPr lIns="100554" tIns="50277" rIns="100554" bIns="50277"/>
          <a:lstStyle>
            <a:lvl1pPr marL="247893" indent="-247893">
              <a:lnSpc>
                <a:spcPct val="100000"/>
              </a:lnSpc>
              <a:spcBef>
                <a:spcPts val="660"/>
              </a:spcBef>
              <a:buClr>
                <a:srgbClr val="C00000"/>
              </a:buClr>
              <a:defRPr sz="2400">
                <a:solidFill>
                  <a:srgbClr val="000000"/>
                </a:solidFill>
              </a:defRPr>
            </a:lvl1pPr>
            <a:lvl2pPr marL="633700" indent="-261859">
              <a:lnSpc>
                <a:spcPct val="100000"/>
              </a:lnSpc>
              <a:spcBef>
                <a:spcPts val="660"/>
              </a:spcBef>
              <a:defRPr sz="2200">
                <a:solidFill>
                  <a:srgbClr val="000000"/>
                </a:solidFill>
              </a:defRPr>
            </a:lvl2pPr>
            <a:lvl3pPr marL="942691" indent="-185048">
              <a:lnSpc>
                <a:spcPct val="100000"/>
              </a:lnSpc>
              <a:spcBef>
                <a:spcPts val="660"/>
              </a:spcBef>
              <a:defRPr sz="2000">
                <a:solidFill>
                  <a:srgbClr val="000000"/>
                </a:solidFill>
              </a:defRPr>
            </a:lvl3pPr>
            <a:lvl4pPr marL="1316280" indent="-247893">
              <a:lnSpc>
                <a:spcPct val="100000"/>
              </a:lnSpc>
              <a:spcBef>
                <a:spcPts val="660"/>
              </a:spcBef>
              <a:defRPr sz="1800">
                <a:solidFill>
                  <a:srgbClr val="000000"/>
                </a:solidFill>
              </a:defRPr>
            </a:lvl4pPr>
            <a:lvl5pPr marL="1576391" indent="-199013">
              <a:lnSpc>
                <a:spcPct val="100000"/>
              </a:lnSpc>
              <a:spcBef>
                <a:spcPts val="660"/>
              </a:spcBef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Jus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radlogo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88416" y="502921"/>
            <a:ext cx="1002348" cy="434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 Same Side Corner Rectangle 3"/>
          <p:cNvSpPr/>
          <p:nvPr/>
        </p:nvSpPr>
        <p:spPr bwMode="auto">
          <a:xfrm rot="5400000">
            <a:off x="3855721" y="-3686334"/>
            <a:ext cx="948213" cy="8659654"/>
          </a:xfrm>
          <a:prstGeom prst="round2SameRect">
            <a:avLst>
              <a:gd name="adj1" fmla="val 18406"/>
              <a:gd name="adj2" fmla="val 0"/>
            </a:avLst>
          </a:prstGeom>
          <a:solidFill>
            <a:schemeClr val="lt1"/>
          </a:solidFill>
          <a:ln>
            <a:noFill/>
            <a:headEnd type="none" w="med" len="med"/>
            <a:tailEnd type="none" w="med" len="med"/>
          </a:ln>
          <a:effectLst>
            <a:outerShdw blurRad="215900" dist="38100" dir="2700000" sx="102000" sy="102000" algn="tl" rotWithShape="0">
              <a:schemeClr val="tx1">
                <a:alpha val="19000"/>
              </a:scheme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0554" tIns="50277" rIns="100554" bIns="5027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" name="Round Single Corner Rectangle 4"/>
          <p:cNvSpPr/>
          <p:nvPr/>
        </p:nvSpPr>
        <p:spPr bwMode="auto">
          <a:xfrm flipV="1">
            <a:off x="0" y="0"/>
            <a:ext cx="251460" cy="2179320"/>
          </a:xfrm>
          <a:prstGeom prst="round1Rect">
            <a:avLst>
              <a:gd name="adj" fmla="val 50000"/>
            </a:avLst>
          </a:prstGeom>
          <a:solidFill>
            <a:srgbClr val="0098A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00554" tIns="50277" rIns="100554" bIns="5027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02985" y="288885"/>
            <a:ext cx="7443216" cy="709214"/>
          </a:xfrm>
          <a:prstGeom prst="rect">
            <a:avLst/>
          </a:prstGeom>
        </p:spPr>
        <p:txBody>
          <a:bodyPr lIns="100554" tIns="50277" rIns="100554" bIns="50277" anchor="ctr" anchorCtr="0"/>
          <a:lstStyle>
            <a:lvl1pPr algn="l">
              <a:lnSpc>
                <a:spcPct val="85000"/>
              </a:lnSpc>
              <a:defRPr sz="4000"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7" name="Round Single Corner Rectangle 6"/>
          <p:cNvSpPr/>
          <p:nvPr/>
        </p:nvSpPr>
        <p:spPr bwMode="auto">
          <a:xfrm flipH="1">
            <a:off x="9723120" y="7018183"/>
            <a:ext cx="335280" cy="525621"/>
          </a:xfrm>
          <a:prstGeom prst="round1Rect">
            <a:avLst>
              <a:gd name="adj" fmla="val 5000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00554" tIns="50277" rIns="100554" bIns="5027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0"/>
          <p:cNvSpPr txBox="1">
            <a:spLocks noChangeArrowheads="1"/>
          </p:cNvSpPr>
          <p:nvPr/>
        </p:nvSpPr>
        <p:spPr bwMode="auto">
          <a:xfrm>
            <a:off x="7196881" y="7315050"/>
            <a:ext cx="2586629" cy="270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500" tIns="50251" rIns="100500" bIns="50251">
            <a:spAutoFit/>
          </a:bodyPr>
          <a:lstStyle/>
          <a:p>
            <a:pPr algn="r">
              <a:defRPr/>
            </a:pPr>
            <a:r>
              <a:rPr lang="en-US" sz="900" dirty="0" smtClean="0">
                <a:solidFill>
                  <a:srgbClr val="4D4D4D"/>
                </a:solidFill>
                <a:latin typeface="+mn-lt"/>
                <a:cs typeface="Arial" charset="0"/>
              </a:rPr>
              <a:t>Carrier Ethernet Focus for Europe TS2012 </a:t>
            </a:r>
            <a:r>
              <a:rPr lang="en-US" sz="900" dirty="0">
                <a:solidFill>
                  <a:srgbClr val="4D4D4D"/>
                </a:solidFill>
                <a:latin typeface="+mn-lt"/>
                <a:cs typeface="Arial" charset="0"/>
              </a:rPr>
              <a:t>Slide </a:t>
            </a:r>
            <a:fld id="{1FEB4FD2-243B-450F-B334-AD0C10AF24B3}" type="slidenum">
              <a:rPr lang="en-US" sz="1100">
                <a:solidFill>
                  <a:srgbClr val="4D4D4D"/>
                </a:solidFill>
                <a:latin typeface="+mn-lt"/>
                <a:cs typeface="Arial" charset="0"/>
              </a:rPr>
              <a:pPr algn="r">
                <a:defRPr/>
              </a:pPr>
              <a:t>‹#›</a:t>
            </a:fld>
            <a:endParaRPr lang="en-US" sz="1100" dirty="0">
              <a:solidFill>
                <a:srgbClr val="4D4D4D"/>
              </a:solidFill>
              <a:latin typeface="+mn-lt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81" r:id="rId1"/>
    <p:sldLayoutId id="2147484882" r:id="rId2"/>
    <p:sldLayoutId id="2147484883" r:id="rId3"/>
    <p:sldLayoutId id="2147484884" r:id="rId4"/>
    <p:sldLayoutId id="2147484885" r:id="rId5"/>
    <p:sldLayoutId id="2147484889" r:id="rId6"/>
    <p:sldLayoutId id="2147484891" r:id="rId7"/>
    <p:sldLayoutId id="2147484892" r:id="rId8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 New Roman" charset="0"/>
          <a:cs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 New Roman" charset="0"/>
          <a:cs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 New Roman" charset="0"/>
          <a:cs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 New Roman" charset="0"/>
          <a:cs typeface="Times New Roman" charset="0"/>
        </a:defRPr>
      </a:lvl5pPr>
      <a:lvl6pPr marL="502568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 New Roman" charset="0"/>
          <a:cs typeface="Times New Roman" charset="0"/>
        </a:defRPr>
      </a:lvl6pPr>
      <a:lvl7pPr marL="1005138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 New Roman" charset="0"/>
          <a:cs typeface="Times New Roman" charset="0"/>
        </a:defRPr>
      </a:lvl7pPr>
      <a:lvl8pPr marL="1507705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 New Roman" charset="0"/>
          <a:cs typeface="Times New Roman" charset="0"/>
        </a:defRPr>
      </a:lvl8pPr>
      <a:lvl9pPr marL="2010272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Times New Roman" charset="0"/>
          <a:cs typeface="Times New Roman" charset="0"/>
        </a:defRPr>
      </a:lvl9pPr>
    </p:titleStyle>
    <p:bodyStyle>
      <a:lvl1pPr marL="376927" indent="-376927" algn="l" rtl="0" eaLnBrk="1" fontAlgn="base" hangingPunct="1">
        <a:spcBef>
          <a:spcPct val="20000"/>
        </a:spcBef>
        <a:spcAft>
          <a:spcPct val="0"/>
        </a:spcAft>
        <a:buChar char="•"/>
        <a:defRPr sz="3500">
          <a:solidFill>
            <a:schemeClr val="tx1"/>
          </a:solidFill>
          <a:latin typeface="+mn-lt"/>
          <a:ea typeface="+mn-ea"/>
          <a:cs typeface="+mn-cs"/>
        </a:defRPr>
      </a:lvl1pPr>
      <a:lvl2pPr marL="816674" indent="-314104" algn="l" rtl="0" eaLnBrk="1" fontAlgn="base" hangingPunct="1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  <a:cs typeface="+mn-cs"/>
        </a:defRPr>
      </a:lvl2pPr>
      <a:lvl3pPr marL="1256421" indent="-251284" algn="l" rtl="0" eaLnBrk="1" fontAlgn="base" hangingPunct="1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cs typeface="+mn-cs"/>
        </a:defRPr>
      </a:lvl3pPr>
      <a:lvl4pPr marL="1758988" indent="-251284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cs typeface="+mn-cs"/>
        </a:defRPr>
      </a:lvl4pPr>
      <a:lvl5pPr marL="2261556" indent="-251284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5pPr>
      <a:lvl6pPr marL="2764126" indent="-251284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6pPr>
      <a:lvl7pPr marL="3266693" indent="-251284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7pPr>
      <a:lvl8pPr marL="3769260" indent="-251284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8pPr>
      <a:lvl9pPr marL="4271827" indent="-251284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0051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568" algn="l" defTabSz="10051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138" algn="l" defTabSz="10051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7705" algn="l" defTabSz="10051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0272" algn="l" defTabSz="10051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839" algn="l" defTabSz="10051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15409" algn="l" defTabSz="10051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17976" algn="l" defTabSz="10051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0544" algn="l" defTabSz="10051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6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diagramData" Target="../diagrams/data1.xml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33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hyperlink" Target="http://en.wikipedia.org/wiki/File:Melbourne_Terminal_Station.JPG" TargetMode="External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jpeg"/><Relationship Id="rId9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17" Type="http://schemas.openxmlformats.org/officeDocument/2006/relationships/image" Target="../media/image66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6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5.png"/><Relationship Id="rId11" Type="http://schemas.openxmlformats.org/officeDocument/2006/relationships/image" Target="../media/image60.wmf"/><Relationship Id="rId5" Type="http://schemas.openxmlformats.org/officeDocument/2006/relationships/image" Target="../media/image54.png"/><Relationship Id="rId15" Type="http://schemas.openxmlformats.org/officeDocument/2006/relationships/image" Target="../media/image64.png"/><Relationship Id="rId10" Type="http://schemas.openxmlformats.org/officeDocument/2006/relationships/image" Target="../media/image59.png"/><Relationship Id="rId4" Type="http://schemas.openxmlformats.org/officeDocument/2006/relationships/image" Target="../media/image53.wmf"/><Relationship Id="rId9" Type="http://schemas.openxmlformats.org/officeDocument/2006/relationships/image" Target="../media/image58.png"/><Relationship Id="rId14" Type="http://schemas.openxmlformats.org/officeDocument/2006/relationships/image" Target="../media/image6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4.png"/><Relationship Id="rId18" Type="http://schemas.openxmlformats.org/officeDocument/2006/relationships/image" Target="../media/image68.png"/><Relationship Id="rId3" Type="http://schemas.openxmlformats.org/officeDocument/2006/relationships/image" Target="../media/image52.png"/><Relationship Id="rId21" Type="http://schemas.openxmlformats.org/officeDocument/2006/relationships/image" Target="../media/image71.png"/><Relationship Id="rId7" Type="http://schemas.openxmlformats.org/officeDocument/2006/relationships/image" Target="../media/image56.png"/><Relationship Id="rId12" Type="http://schemas.openxmlformats.org/officeDocument/2006/relationships/image" Target="../media/image63.png"/><Relationship Id="rId17" Type="http://schemas.openxmlformats.org/officeDocument/2006/relationships/image" Target="../media/image67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60.wmf"/><Relationship Id="rId20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61.png"/><Relationship Id="rId5" Type="http://schemas.openxmlformats.org/officeDocument/2006/relationships/image" Target="../media/image54.png"/><Relationship Id="rId15" Type="http://schemas.openxmlformats.org/officeDocument/2006/relationships/image" Target="../media/image66.png"/><Relationship Id="rId10" Type="http://schemas.openxmlformats.org/officeDocument/2006/relationships/image" Target="../media/image59.png"/><Relationship Id="rId19" Type="http://schemas.openxmlformats.org/officeDocument/2006/relationships/image" Target="../media/image69.png"/><Relationship Id="rId4" Type="http://schemas.openxmlformats.org/officeDocument/2006/relationships/image" Target="../media/image53.wmf"/><Relationship Id="rId9" Type="http://schemas.openxmlformats.org/officeDocument/2006/relationships/image" Target="../media/image58.png"/><Relationship Id="rId14" Type="http://schemas.openxmlformats.org/officeDocument/2006/relationships/image" Target="../media/image65.png"/><Relationship Id="rId22" Type="http://schemas.openxmlformats.org/officeDocument/2006/relationships/image" Target="../media/image7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6.png"/><Relationship Id="rId18" Type="http://schemas.openxmlformats.org/officeDocument/2006/relationships/image" Target="../media/image64.png"/><Relationship Id="rId3" Type="http://schemas.openxmlformats.org/officeDocument/2006/relationships/image" Target="../media/image52.png"/><Relationship Id="rId21" Type="http://schemas.openxmlformats.org/officeDocument/2006/relationships/image" Target="../media/image73.png"/><Relationship Id="rId7" Type="http://schemas.openxmlformats.org/officeDocument/2006/relationships/image" Target="../media/image56.png"/><Relationship Id="rId12" Type="http://schemas.openxmlformats.org/officeDocument/2006/relationships/image" Target="../media/image63.png"/><Relationship Id="rId17" Type="http://schemas.openxmlformats.org/officeDocument/2006/relationships/image" Target="../media/image68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67.png"/><Relationship Id="rId20" Type="http://schemas.openxmlformats.org/officeDocument/2006/relationships/image" Target="../media/image7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5.png"/><Relationship Id="rId11" Type="http://schemas.openxmlformats.org/officeDocument/2006/relationships/image" Target="../media/image61.png"/><Relationship Id="rId5" Type="http://schemas.openxmlformats.org/officeDocument/2006/relationships/image" Target="../media/image54.png"/><Relationship Id="rId15" Type="http://schemas.openxmlformats.org/officeDocument/2006/relationships/image" Target="../media/image60.wmf"/><Relationship Id="rId10" Type="http://schemas.openxmlformats.org/officeDocument/2006/relationships/image" Target="../media/image59.png"/><Relationship Id="rId19" Type="http://schemas.openxmlformats.org/officeDocument/2006/relationships/image" Target="../media/image70.png"/><Relationship Id="rId4" Type="http://schemas.openxmlformats.org/officeDocument/2006/relationships/image" Target="../media/image53.wmf"/><Relationship Id="rId9" Type="http://schemas.openxmlformats.org/officeDocument/2006/relationships/image" Target="../media/image58.png"/><Relationship Id="rId14" Type="http://schemas.openxmlformats.org/officeDocument/2006/relationships/image" Target="../media/image65.png"/><Relationship Id="rId22" Type="http://schemas.openxmlformats.org/officeDocument/2006/relationships/image" Target="../media/image6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5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12" Type="http://schemas.openxmlformats.org/officeDocument/2006/relationships/image" Target="../media/image84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77.wmf"/><Relationship Id="rId10" Type="http://schemas.openxmlformats.org/officeDocument/2006/relationships/image" Target="../media/image82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Relationship Id="rId14" Type="http://schemas.openxmlformats.org/officeDocument/2006/relationships/image" Target="../media/image8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wm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100.png"/><Relationship Id="rId3" Type="http://schemas.openxmlformats.org/officeDocument/2006/relationships/image" Target="../media/image91.png"/><Relationship Id="rId7" Type="http://schemas.openxmlformats.org/officeDocument/2006/relationships/image" Target="../media/image41.jpeg"/><Relationship Id="rId12" Type="http://schemas.openxmlformats.org/officeDocument/2006/relationships/image" Target="../media/image99.gif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10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11" Type="http://schemas.openxmlformats.org/officeDocument/2006/relationships/image" Target="../media/image98.jpeg"/><Relationship Id="rId5" Type="http://schemas.openxmlformats.org/officeDocument/2006/relationships/image" Target="../media/image93.wmf"/><Relationship Id="rId15" Type="http://schemas.openxmlformats.org/officeDocument/2006/relationships/image" Target="../media/image102.png"/><Relationship Id="rId10" Type="http://schemas.openxmlformats.org/officeDocument/2006/relationships/image" Target="../media/image97.jpeg"/><Relationship Id="rId4" Type="http://schemas.openxmlformats.org/officeDocument/2006/relationships/image" Target="../media/image92.png"/><Relationship Id="rId9" Type="http://schemas.openxmlformats.org/officeDocument/2006/relationships/image" Target="../media/image96.png"/><Relationship Id="rId14" Type="http://schemas.openxmlformats.org/officeDocument/2006/relationships/image" Target="../media/image101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91.png"/><Relationship Id="rId7" Type="http://schemas.openxmlformats.org/officeDocument/2006/relationships/image" Target="../media/image9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gif"/><Relationship Id="rId5" Type="http://schemas.openxmlformats.org/officeDocument/2006/relationships/image" Target="../media/image93.wmf"/><Relationship Id="rId10" Type="http://schemas.openxmlformats.org/officeDocument/2006/relationships/image" Target="../media/image105.png"/><Relationship Id="rId4" Type="http://schemas.openxmlformats.org/officeDocument/2006/relationships/image" Target="../media/image92.png"/><Relationship Id="rId9" Type="http://schemas.openxmlformats.org/officeDocument/2006/relationships/image" Target="../media/image104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wmf"/><Relationship Id="rId5" Type="http://schemas.openxmlformats.org/officeDocument/2006/relationships/image" Target="../media/image76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jpeg"/><Relationship Id="rId5" Type="http://schemas.openxmlformats.org/officeDocument/2006/relationships/image" Target="../media/image107.jpeg"/><Relationship Id="rId4" Type="http://schemas.openxmlformats.org/officeDocument/2006/relationships/image" Target="../media/image106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2.png"/><Relationship Id="rId11" Type="http://schemas.openxmlformats.org/officeDocument/2006/relationships/image" Target="../media/image117.png"/><Relationship Id="rId5" Type="http://schemas.openxmlformats.org/officeDocument/2006/relationships/image" Target="../media/image111.png"/><Relationship Id="rId10" Type="http://schemas.openxmlformats.org/officeDocument/2006/relationships/image" Target="../media/image116.png"/><Relationship Id="rId4" Type="http://schemas.openxmlformats.org/officeDocument/2006/relationships/image" Target="../media/image110.png"/><Relationship Id="rId9" Type="http://schemas.openxmlformats.org/officeDocument/2006/relationships/image" Target="../media/image11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119.gif"/><Relationship Id="rId7" Type="http://schemas.openxmlformats.org/officeDocument/2006/relationships/image" Target="../media/image123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2.png"/><Relationship Id="rId5" Type="http://schemas.openxmlformats.org/officeDocument/2006/relationships/image" Target="../media/image121.wmf"/><Relationship Id="rId4" Type="http://schemas.openxmlformats.org/officeDocument/2006/relationships/image" Target="../media/image120.png"/><Relationship Id="rId9" Type="http://schemas.openxmlformats.org/officeDocument/2006/relationships/image" Target="../media/image12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image" Target="../media/image126.emf"/><Relationship Id="rId7" Type="http://schemas.openxmlformats.org/officeDocument/2006/relationships/image" Target="../media/image130.png"/><Relationship Id="rId12" Type="http://schemas.openxmlformats.org/officeDocument/2006/relationships/image" Target="../media/image13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9.png"/><Relationship Id="rId11" Type="http://schemas.openxmlformats.org/officeDocument/2006/relationships/image" Target="../media/image134.png"/><Relationship Id="rId5" Type="http://schemas.openxmlformats.org/officeDocument/2006/relationships/image" Target="../media/image128.png"/><Relationship Id="rId10" Type="http://schemas.openxmlformats.org/officeDocument/2006/relationships/image" Target="../media/image133.png"/><Relationship Id="rId4" Type="http://schemas.openxmlformats.org/officeDocument/2006/relationships/image" Target="../media/image127.png"/><Relationship Id="rId9" Type="http://schemas.openxmlformats.org/officeDocument/2006/relationships/image" Target="../media/image13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13" Type="http://schemas.openxmlformats.org/officeDocument/2006/relationships/image" Target="../media/image147.png"/><Relationship Id="rId3" Type="http://schemas.openxmlformats.org/officeDocument/2006/relationships/image" Target="../media/image137.png"/><Relationship Id="rId7" Type="http://schemas.openxmlformats.org/officeDocument/2006/relationships/image" Target="../media/image141.png"/><Relationship Id="rId12" Type="http://schemas.openxmlformats.org/officeDocument/2006/relationships/image" Target="../media/image146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11" Type="http://schemas.openxmlformats.org/officeDocument/2006/relationships/image" Target="../media/image145.png"/><Relationship Id="rId5" Type="http://schemas.openxmlformats.org/officeDocument/2006/relationships/image" Target="../media/image139.png"/><Relationship Id="rId10" Type="http://schemas.openxmlformats.org/officeDocument/2006/relationships/image" Target="../media/image144.png"/><Relationship Id="rId4" Type="http://schemas.openxmlformats.org/officeDocument/2006/relationships/image" Target="../media/image138.png"/><Relationship Id="rId9" Type="http://schemas.openxmlformats.org/officeDocument/2006/relationships/image" Target="../media/image143.png"/><Relationship Id="rId14" Type="http://schemas.openxmlformats.org/officeDocument/2006/relationships/image" Target="../media/image14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13" Type="http://schemas.openxmlformats.org/officeDocument/2006/relationships/image" Target="../media/image146.png"/><Relationship Id="rId3" Type="http://schemas.openxmlformats.org/officeDocument/2006/relationships/image" Target="../media/image137.png"/><Relationship Id="rId7" Type="http://schemas.openxmlformats.org/officeDocument/2006/relationships/image" Target="../media/image149.png"/><Relationship Id="rId12" Type="http://schemas.openxmlformats.org/officeDocument/2006/relationships/image" Target="../media/image145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11" Type="http://schemas.openxmlformats.org/officeDocument/2006/relationships/image" Target="../media/image150.png"/><Relationship Id="rId5" Type="http://schemas.openxmlformats.org/officeDocument/2006/relationships/image" Target="../media/image139.png"/><Relationship Id="rId15" Type="http://schemas.openxmlformats.org/officeDocument/2006/relationships/image" Target="../media/image151.png"/><Relationship Id="rId10" Type="http://schemas.openxmlformats.org/officeDocument/2006/relationships/image" Target="../media/image143.png"/><Relationship Id="rId4" Type="http://schemas.openxmlformats.org/officeDocument/2006/relationships/image" Target="../media/image138.png"/><Relationship Id="rId9" Type="http://schemas.openxmlformats.org/officeDocument/2006/relationships/image" Target="../media/image142.png"/><Relationship Id="rId14" Type="http://schemas.openxmlformats.org/officeDocument/2006/relationships/image" Target="../media/image14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3" Type="http://schemas.openxmlformats.org/officeDocument/2006/relationships/image" Target="../media/image152.png"/><Relationship Id="rId7" Type="http://schemas.openxmlformats.org/officeDocument/2006/relationships/image" Target="../media/image15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5.png"/><Relationship Id="rId5" Type="http://schemas.openxmlformats.org/officeDocument/2006/relationships/image" Target="../media/image154.jpeg"/><Relationship Id="rId4" Type="http://schemas.openxmlformats.org/officeDocument/2006/relationships/image" Target="../media/image153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417812" y="2875882"/>
            <a:ext cx="5403087" cy="1423599"/>
          </a:xfrm>
        </p:spPr>
        <p:txBody>
          <a:bodyPr/>
          <a:lstStyle/>
          <a:p>
            <a:pPr lvl="0"/>
            <a:r>
              <a:rPr lang="en-US" dirty="0" smtClean="0"/>
              <a:t>Strategic Applications</a:t>
            </a:r>
            <a:endParaRPr lang="en-US" sz="6000" dirty="0"/>
          </a:p>
        </p:txBody>
      </p:sp>
      <p:pic>
        <p:nvPicPr>
          <p:cNvPr id="8" name="Picture 7" descr="rad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6370331"/>
            <a:ext cx="2008188" cy="869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 bwMode="auto">
          <a:xfrm>
            <a:off x="2933414" y="523004"/>
            <a:ext cx="1355090" cy="843439"/>
          </a:xfrm>
          <a:prstGeom prst="roundRect">
            <a:avLst>
              <a:gd name="adj" fmla="val 29801"/>
            </a:avLst>
          </a:prstGeom>
          <a:solidFill>
            <a:srgbClr val="F294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00481" tIns="50243" rIns="100481" bIns="50243" anchor="ctr"/>
          <a:lstStyle/>
          <a:p>
            <a:pPr defTabSz="100433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 Same Side Corner Rectangle 9"/>
          <p:cNvSpPr/>
          <p:nvPr/>
        </p:nvSpPr>
        <p:spPr bwMode="auto">
          <a:xfrm rot="16200000">
            <a:off x="9084675" y="1652621"/>
            <a:ext cx="1508759" cy="438715"/>
          </a:xfrm>
          <a:prstGeom prst="round2SameRect">
            <a:avLst>
              <a:gd name="adj1" fmla="val 34618"/>
              <a:gd name="adj2" fmla="val 0"/>
            </a:avLst>
          </a:prstGeom>
          <a:solidFill>
            <a:srgbClr val="C00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00481" tIns="50243" rIns="100481" bIns="50243" anchor="ctr"/>
          <a:lstStyle/>
          <a:p>
            <a:pPr defTabSz="100433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Legacy Emulation over Packet</a:t>
            </a:r>
            <a:endParaRPr lang="en-US" dirty="0"/>
          </a:p>
        </p:txBody>
      </p:sp>
      <p:sp>
        <p:nvSpPr>
          <p:cNvPr id="130" name="Text Placeholder 129"/>
          <p:cNvSpPr>
            <a:spLocks noGrp="1"/>
          </p:cNvSpPr>
          <p:nvPr>
            <p:ph type="body" sz="quarter" idx="10"/>
          </p:nvPr>
        </p:nvSpPr>
        <p:spPr>
          <a:xfrm>
            <a:off x="822484" y="5806378"/>
            <a:ext cx="7837170" cy="1644749"/>
          </a:xfrm>
        </p:spPr>
        <p:txBody>
          <a:bodyPr/>
          <a:lstStyle/>
          <a:p>
            <a:r>
              <a:rPr lang="en-US" sz="2000" dirty="0" smtClean="0"/>
              <a:t>Legacy services may still be needed over new “NG Access”</a:t>
            </a:r>
          </a:p>
          <a:p>
            <a:pPr lvl="1"/>
            <a:r>
              <a:rPr lang="en-US" sz="2000" dirty="0" smtClean="0"/>
              <a:t>2G backhauling</a:t>
            </a:r>
          </a:p>
          <a:p>
            <a:pPr lvl="1"/>
            <a:r>
              <a:rPr lang="en-US" sz="2000" dirty="0" smtClean="0"/>
              <a:t>E1 business services</a:t>
            </a:r>
          </a:p>
          <a:p>
            <a:r>
              <a:rPr lang="en-US" sz="2000" dirty="0" err="1" smtClean="0"/>
              <a:t>Pseudowire</a:t>
            </a:r>
            <a:r>
              <a:rPr lang="en-US" sz="2000" dirty="0" smtClean="0"/>
              <a:t> technology</a:t>
            </a:r>
            <a:endParaRPr lang="en-US" sz="2000" dirty="0"/>
          </a:p>
        </p:txBody>
      </p:sp>
      <p:sp>
        <p:nvSpPr>
          <p:cNvPr id="382" name="Freeform 21"/>
          <p:cNvSpPr>
            <a:spLocks/>
          </p:cNvSpPr>
          <p:nvPr/>
        </p:nvSpPr>
        <p:spPr bwMode="auto">
          <a:xfrm>
            <a:off x="2485811" y="2374939"/>
            <a:ext cx="1647825" cy="1025525"/>
          </a:xfrm>
          <a:custGeom>
            <a:avLst/>
            <a:gdLst>
              <a:gd name="T0" fmla="*/ 2147483647 w 835"/>
              <a:gd name="T1" fmla="*/ 2147483647 h 646"/>
              <a:gd name="T2" fmla="*/ 2147483647 w 835"/>
              <a:gd name="T3" fmla="*/ 2147483647 h 646"/>
              <a:gd name="T4" fmla="*/ 2147483647 w 835"/>
              <a:gd name="T5" fmla="*/ 2147483647 h 646"/>
              <a:gd name="T6" fmla="*/ 2147483647 w 835"/>
              <a:gd name="T7" fmla="*/ 2147483647 h 646"/>
              <a:gd name="T8" fmla="*/ 2147483647 w 835"/>
              <a:gd name="T9" fmla="*/ 2147483647 h 646"/>
              <a:gd name="T10" fmla="*/ 2147483647 w 835"/>
              <a:gd name="T11" fmla="*/ 2147483647 h 646"/>
              <a:gd name="T12" fmla="*/ 2147483647 w 835"/>
              <a:gd name="T13" fmla="*/ 2147483647 h 646"/>
              <a:gd name="T14" fmla="*/ 2147483647 w 835"/>
              <a:gd name="T15" fmla="*/ 2147483647 h 646"/>
              <a:gd name="T16" fmla="*/ 2147483647 w 835"/>
              <a:gd name="T17" fmla="*/ 2147483647 h 646"/>
              <a:gd name="T18" fmla="*/ 2147483647 w 835"/>
              <a:gd name="T19" fmla="*/ 2147483647 h 646"/>
              <a:gd name="T20" fmla="*/ 2147483647 w 835"/>
              <a:gd name="T21" fmla="*/ 2147483647 h 646"/>
              <a:gd name="T22" fmla="*/ 2147483647 w 835"/>
              <a:gd name="T23" fmla="*/ 2147483647 h 646"/>
              <a:gd name="T24" fmla="*/ 2147483647 w 835"/>
              <a:gd name="T25" fmla="*/ 2147483647 h 646"/>
              <a:gd name="T26" fmla="*/ 2147483647 w 835"/>
              <a:gd name="T27" fmla="*/ 2147483647 h 646"/>
              <a:gd name="T28" fmla="*/ 2147483647 w 835"/>
              <a:gd name="T29" fmla="*/ 2147483647 h 646"/>
              <a:gd name="T30" fmla="*/ 2147483647 w 835"/>
              <a:gd name="T31" fmla="*/ 2147483647 h 646"/>
              <a:gd name="T32" fmla="*/ 2147483647 w 835"/>
              <a:gd name="T33" fmla="*/ 2147483647 h 646"/>
              <a:gd name="T34" fmla="*/ 2147483647 w 835"/>
              <a:gd name="T35" fmla="*/ 2147483647 h 646"/>
              <a:gd name="T36" fmla="*/ 2147483647 w 835"/>
              <a:gd name="T37" fmla="*/ 2147483647 h 646"/>
              <a:gd name="T38" fmla="*/ 2147483647 w 835"/>
              <a:gd name="T39" fmla="*/ 2147483647 h 646"/>
              <a:gd name="T40" fmla="*/ 2147483647 w 835"/>
              <a:gd name="T41" fmla="*/ 2147483647 h 646"/>
              <a:gd name="T42" fmla="*/ 2147483647 w 835"/>
              <a:gd name="T43" fmla="*/ 2147483647 h 646"/>
              <a:gd name="T44" fmla="*/ 2147483647 w 835"/>
              <a:gd name="T45" fmla="*/ 2147483647 h 646"/>
              <a:gd name="T46" fmla="*/ 2147483647 w 835"/>
              <a:gd name="T47" fmla="*/ 2147483647 h 646"/>
              <a:gd name="T48" fmla="*/ 2147483647 w 835"/>
              <a:gd name="T49" fmla="*/ 2147483647 h 646"/>
              <a:gd name="T50" fmla="*/ 2147483647 w 835"/>
              <a:gd name="T51" fmla="*/ 2147483647 h 646"/>
              <a:gd name="T52" fmla="*/ 2147483647 w 835"/>
              <a:gd name="T53" fmla="*/ 2147483647 h 646"/>
              <a:gd name="T54" fmla="*/ 2147483647 w 835"/>
              <a:gd name="T55" fmla="*/ 2147483647 h 646"/>
              <a:gd name="T56" fmla="*/ 2147483647 w 835"/>
              <a:gd name="T57" fmla="*/ 2147483647 h 646"/>
              <a:gd name="T58" fmla="*/ 2147483647 w 835"/>
              <a:gd name="T59" fmla="*/ 2147483647 h 646"/>
              <a:gd name="T60" fmla="*/ 2147483647 w 835"/>
              <a:gd name="T61" fmla="*/ 2147483647 h 646"/>
              <a:gd name="T62" fmla="*/ 2147483647 w 835"/>
              <a:gd name="T63" fmla="*/ 2147483647 h 646"/>
              <a:gd name="T64" fmla="*/ 2147483647 w 835"/>
              <a:gd name="T65" fmla="*/ 2147483647 h 646"/>
              <a:gd name="T66" fmla="*/ 2147483647 w 835"/>
              <a:gd name="T67" fmla="*/ 2147483647 h 646"/>
              <a:gd name="T68" fmla="*/ 2147483647 w 835"/>
              <a:gd name="T69" fmla="*/ 2147483647 h 646"/>
              <a:gd name="T70" fmla="*/ 2147483647 w 835"/>
              <a:gd name="T71" fmla="*/ 2147483647 h 646"/>
              <a:gd name="T72" fmla="*/ 2147483647 w 835"/>
              <a:gd name="T73" fmla="*/ 2147483647 h 646"/>
              <a:gd name="T74" fmla="*/ 2147483647 w 835"/>
              <a:gd name="T75" fmla="*/ 2147483647 h 646"/>
              <a:gd name="T76" fmla="*/ 2147483647 w 835"/>
              <a:gd name="T77" fmla="*/ 2147483647 h 646"/>
              <a:gd name="T78" fmla="*/ 2147483647 w 835"/>
              <a:gd name="T79" fmla="*/ 2147483647 h 646"/>
              <a:gd name="T80" fmla="*/ 2147483647 w 835"/>
              <a:gd name="T81" fmla="*/ 2147483647 h 646"/>
              <a:gd name="T82" fmla="*/ 2147483647 w 835"/>
              <a:gd name="T83" fmla="*/ 2147483647 h 646"/>
              <a:gd name="T84" fmla="*/ 2147483647 w 835"/>
              <a:gd name="T85" fmla="*/ 2147483647 h 646"/>
              <a:gd name="T86" fmla="*/ 2147483647 w 835"/>
              <a:gd name="T87" fmla="*/ 2147483647 h 646"/>
              <a:gd name="T88" fmla="*/ 2147483647 w 835"/>
              <a:gd name="T89" fmla="*/ 2147483647 h 646"/>
              <a:gd name="T90" fmla="*/ 2147483647 w 835"/>
              <a:gd name="T91" fmla="*/ 2147483647 h 646"/>
              <a:gd name="T92" fmla="*/ 2147483647 w 835"/>
              <a:gd name="T93" fmla="*/ 2147483647 h 646"/>
              <a:gd name="T94" fmla="*/ 2147483647 w 835"/>
              <a:gd name="T95" fmla="*/ 2147483647 h 646"/>
              <a:gd name="T96" fmla="*/ 2147483647 w 835"/>
              <a:gd name="T97" fmla="*/ 2147483647 h 646"/>
              <a:gd name="T98" fmla="*/ 2147483647 w 835"/>
              <a:gd name="T99" fmla="*/ 2147483647 h 646"/>
              <a:gd name="T100" fmla="*/ 2147483647 w 835"/>
              <a:gd name="T101" fmla="*/ 2147483647 h 646"/>
              <a:gd name="T102" fmla="*/ 2147483647 w 835"/>
              <a:gd name="T103" fmla="*/ 2147483647 h 646"/>
              <a:gd name="T104" fmla="*/ 2147483647 w 835"/>
              <a:gd name="T105" fmla="*/ 2147483647 h 646"/>
              <a:gd name="T106" fmla="*/ 2147483647 w 835"/>
              <a:gd name="T107" fmla="*/ 2147483647 h 64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35"/>
              <a:gd name="T163" fmla="*/ 0 h 646"/>
              <a:gd name="T164" fmla="*/ 835 w 835"/>
              <a:gd name="T165" fmla="*/ 646 h 64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35" h="646">
                <a:moveTo>
                  <a:pt x="260" y="609"/>
                </a:moveTo>
                <a:cubicBezTo>
                  <a:pt x="233" y="609"/>
                  <a:pt x="174" y="629"/>
                  <a:pt x="137" y="622"/>
                </a:cubicBezTo>
                <a:cubicBezTo>
                  <a:pt x="100" y="615"/>
                  <a:pt x="61" y="599"/>
                  <a:pt x="38" y="571"/>
                </a:cubicBezTo>
                <a:cubicBezTo>
                  <a:pt x="16" y="543"/>
                  <a:pt x="2" y="491"/>
                  <a:pt x="1" y="455"/>
                </a:cubicBezTo>
                <a:cubicBezTo>
                  <a:pt x="0" y="420"/>
                  <a:pt x="19" y="380"/>
                  <a:pt x="32" y="360"/>
                </a:cubicBezTo>
                <a:cubicBezTo>
                  <a:pt x="45" y="339"/>
                  <a:pt x="69" y="337"/>
                  <a:pt x="79" y="330"/>
                </a:cubicBezTo>
                <a:cubicBezTo>
                  <a:pt x="90" y="323"/>
                  <a:pt x="93" y="323"/>
                  <a:pt x="97" y="318"/>
                </a:cubicBezTo>
                <a:cubicBezTo>
                  <a:pt x="102" y="314"/>
                  <a:pt x="102" y="309"/>
                  <a:pt x="102" y="299"/>
                </a:cubicBezTo>
                <a:cubicBezTo>
                  <a:pt x="102" y="289"/>
                  <a:pt x="97" y="275"/>
                  <a:pt x="96" y="261"/>
                </a:cubicBezTo>
                <a:cubicBezTo>
                  <a:pt x="95" y="247"/>
                  <a:pt x="91" y="231"/>
                  <a:pt x="96" y="216"/>
                </a:cubicBezTo>
                <a:cubicBezTo>
                  <a:pt x="101" y="201"/>
                  <a:pt x="113" y="183"/>
                  <a:pt x="127" y="172"/>
                </a:cubicBezTo>
                <a:cubicBezTo>
                  <a:pt x="141" y="160"/>
                  <a:pt x="163" y="151"/>
                  <a:pt x="181" y="145"/>
                </a:cubicBezTo>
                <a:cubicBezTo>
                  <a:pt x="199" y="139"/>
                  <a:pt x="222" y="139"/>
                  <a:pt x="235" y="137"/>
                </a:cubicBezTo>
                <a:cubicBezTo>
                  <a:pt x="248" y="134"/>
                  <a:pt x="254" y="135"/>
                  <a:pt x="258" y="129"/>
                </a:cubicBezTo>
                <a:cubicBezTo>
                  <a:pt x="262" y="122"/>
                  <a:pt x="257" y="106"/>
                  <a:pt x="261" y="96"/>
                </a:cubicBezTo>
                <a:cubicBezTo>
                  <a:pt x="265" y="85"/>
                  <a:pt x="274" y="71"/>
                  <a:pt x="284" y="63"/>
                </a:cubicBezTo>
                <a:cubicBezTo>
                  <a:pt x="294" y="54"/>
                  <a:pt x="307" y="50"/>
                  <a:pt x="320" y="46"/>
                </a:cubicBezTo>
                <a:cubicBezTo>
                  <a:pt x="333" y="43"/>
                  <a:pt x="354" y="43"/>
                  <a:pt x="364" y="43"/>
                </a:cubicBezTo>
                <a:cubicBezTo>
                  <a:pt x="375" y="43"/>
                  <a:pt x="378" y="47"/>
                  <a:pt x="382" y="46"/>
                </a:cubicBezTo>
                <a:cubicBezTo>
                  <a:pt x="386" y="45"/>
                  <a:pt x="383" y="41"/>
                  <a:pt x="387" y="36"/>
                </a:cubicBezTo>
                <a:cubicBezTo>
                  <a:pt x="391" y="31"/>
                  <a:pt x="399" y="21"/>
                  <a:pt x="408" y="15"/>
                </a:cubicBezTo>
                <a:cubicBezTo>
                  <a:pt x="418" y="9"/>
                  <a:pt x="429" y="5"/>
                  <a:pt x="445" y="3"/>
                </a:cubicBezTo>
                <a:cubicBezTo>
                  <a:pt x="460" y="2"/>
                  <a:pt x="485" y="0"/>
                  <a:pt x="502" y="3"/>
                </a:cubicBezTo>
                <a:cubicBezTo>
                  <a:pt x="518" y="7"/>
                  <a:pt x="530" y="14"/>
                  <a:pt x="543" y="21"/>
                </a:cubicBezTo>
                <a:cubicBezTo>
                  <a:pt x="556" y="29"/>
                  <a:pt x="573" y="38"/>
                  <a:pt x="582" y="50"/>
                </a:cubicBezTo>
                <a:cubicBezTo>
                  <a:pt x="591" y="61"/>
                  <a:pt x="595" y="80"/>
                  <a:pt x="598" y="91"/>
                </a:cubicBezTo>
                <a:cubicBezTo>
                  <a:pt x="602" y="101"/>
                  <a:pt x="597" y="109"/>
                  <a:pt x="602" y="112"/>
                </a:cubicBezTo>
                <a:cubicBezTo>
                  <a:pt x="607" y="116"/>
                  <a:pt x="617" y="109"/>
                  <a:pt x="628" y="111"/>
                </a:cubicBezTo>
                <a:cubicBezTo>
                  <a:pt x="639" y="112"/>
                  <a:pt x="652" y="115"/>
                  <a:pt x="666" y="124"/>
                </a:cubicBezTo>
                <a:cubicBezTo>
                  <a:pt x="679" y="133"/>
                  <a:pt x="695" y="150"/>
                  <a:pt x="706" y="165"/>
                </a:cubicBezTo>
                <a:cubicBezTo>
                  <a:pt x="718" y="180"/>
                  <a:pt x="730" y="198"/>
                  <a:pt x="736" y="215"/>
                </a:cubicBezTo>
                <a:cubicBezTo>
                  <a:pt x="742" y="231"/>
                  <a:pt x="744" y="252"/>
                  <a:pt x="741" y="267"/>
                </a:cubicBezTo>
                <a:cubicBezTo>
                  <a:pt x="738" y="283"/>
                  <a:pt x="715" y="300"/>
                  <a:pt x="715" y="309"/>
                </a:cubicBezTo>
                <a:cubicBezTo>
                  <a:pt x="715" y="317"/>
                  <a:pt x="730" y="311"/>
                  <a:pt x="742" y="317"/>
                </a:cubicBezTo>
                <a:cubicBezTo>
                  <a:pt x="755" y="323"/>
                  <a:pt x="775" y="332"/>
                  <a:pt x="788" y="342"/>
                </a:cubicBezTo>
                <a:cubicBezTo>
                  <a:pt x="801" y="351"/>
                  <a:pt x="815" y="365"/>
                  <a:pt x="823" y="378"/>
                </a:cubicBezTo>
                <a:cubicBezTo>
                  <a:pt x="830" y="391"/>
                  <a:pt x="835" y="403"/>
                  <a:pt x="833" y="422"/>
                </a:cubicBezTo>
                <a:cubicBezTo>
                  <a:pt x="830" y="442"/>
                  <a:pt x="816" y="479"/>
                  <a:pt x="808" y="495"/>
                </a:cubicBezTo>
                <a:cubicBezTo>
                  <a:pt x="800" y="511"/>
                  <a:pt x="794" y="513"/>
                  <a:pt x="785" y="519"/>
                </a:cubicBezTo>
                <a:cubicBezTo>
                  <a:pt x="776" y="525"/>
                  <a:pt x="761" y="527"/>
                  <a:pt x="752" y="531"/>
                </a:cubicBezTo>
                <a:cubicBezTo>
                  <a:pt x="743" y="535"/>
                  <a:pt x="735" y="536"/>
                  <a:pt x="728" y="541"/>
                </a:cubicBezTo>
                <a:cubicBezTo>
                  <a:pt x="720" y="546"/>
                  <a:pt x="717" y="554"/>
                  <a:pt x="710" y="563"/>
                </a:cubicBezTo>
                <a:cubicBezTo>
                  <a:pt x="702" y="572"/>
                  <a:pt x="695" y="585"/>
                  <a:pt x="685" y="594"/>
                </a:cubicBezTo>
                <a:cubicBezTo>
                  <a:pt x="675" y="603"/>
                  <a:pt x="666" y="611"/>
                  <a:pt x="651" y="615"/>
                </a:cubicBezTo>
                <a:cubicBezTo>
                  <a:pt x="635" y="620"/>
                  <a:pt x="607" y="620"/>
                  <a:pt x="590" y="617"/>
                </a:cubicBezTo>
                <a:cubicBezTo>
                  <a:pt x="573" y="615"/>
                  <a:pt x="557" y="606"/>
                  <a:pt x="548" y="601"/>
                </a:cubicBezTo>
                <a:cubicBezTo>
                  <a:pt x="538" y="596"/>
                  <a:pt x="538" y="589"/>
                  <a:pt x="533" y="586"/>
                </a:cubicBezTo>
                <a:cubicBezTo>
                  <a:pt x="528" y="582"/>
                  <a:pt x="523" y="581"/>
                  <a:pt x="520" y="582"/>
                </a:cubicBezTo>
                <a:cubicBezTo>
                  <a:pt x="517" y="584"/>
                  <a:pt x="521" y="587"/>
                  <a:pt x="513" y="594"/>
                </a:cubicBezTo>
                <a:cubicBezTo>
                  <a:pt x="506" y="601"/>
                  <a:pt x="494" y="612"/>
                  <a:pt x="477" y="620"/>
                </a:cubicBezTo>
                <a:cubicBezTo>
                  <a:pt x="460" y="629"/>
                  <a:pt x="431" y="641"/>
                  <a:pt x="408" y="644"/>
                </a:cubicBezTo>
                <a:cubicBezTo>
                  <a:pt x="386" y="646"/>
                  <a:pt x="361" y="641"/>
                  <a:pt x="341" y="637"/>
                </a:cubicBezTo>
                <a:cubicBezTo>
                  <a:pt x="322" y="633"/>
                  <a:pt x="305" y="625"/>
                  <a:pt x="292" y="620"/>
                </a:cubicBezTo>
                <a:cubicBezTo>
                  <a:pt x="280" y="616"/>
                  <a:pt x="286" y="609"/>
                  <a:pt x="260" y="609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B7D9E5"/>
              </a:gs>
            </a:gsLst>
            <a:path path="rect">
              <a:fillToRect l="50000" t="50000" r="50000" b="50000"/>
            </a:path>
          </a:gradFill>
          <a:ln w="12700">
            <a:noFill/>
            <a:round/>
            <a:headEnd/>
            <a:tailEnd/>
          </a:ln>
          <a:effectLst>
            <a:prstShdw prst="shdw17" dist="17961" dir="2700000">
              <a:srgbClr val="6E8289"/>
            </a:prstShdw>
          </a:effectLst>
        </p:spPr>
        <p:txBody>
          <a:bodyPr wrap="none" lIns="91394" tIns="45697" rIns="91394" bIns="45697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+mn-lt"/>
                <a:cs typeface="+mn-cs"/>
              </a:rPr>
              <a:t>Access</a:t>
            </a:r>
          </a:p>
        </p:txBody>
      </p:sp>
      <p:sp>
        <p:nvSpPr>
          <p:cNvPr id="383" name="Freeform 71"/>
          <p:cNvSpPr>
            <a:spLocks/>
          </p:cNvSpPr>
          <p:nvPr/>
        </p:nvSpPr>
        <p:spPr bwMode="auto">
          <a:xfrm>
            <a:off x="3940534" y="1901571"/>
            <a:ext cx="3260177" cy="1729982"/>
          </a:xfrm>
          <a:custGeom>
            <a:avLst/>
            <a:gdLst>
              <a:gd name="T0" fmla="*/ 2147483647 w 855"/>
              <a:gd name="T1" fmla="*/ 2147483647 h 673"/>
              <a:gd name="T2" fmla="*/ 2147483647 w 855"/>
              <a:gd name="T3" fmla="*/ 2147483647 h 673"/>
              <a:gd name="T4" fmla="*/ 2147483647 w 855"/>
              <a:gd name="T5" fmla="*/ 2147483647 h 673"/>
              <a:gd name="T6" fmla="*/ 2147483647 w 855"/>
              <a:gd name="T7" fmla="*/ 2147483647 h 673"/>
              <a:gd name="T8" fmla="*/ 2147483647 w 855"/>
              <a:gd name="T9" fmla="*/ 2147483647 h 673"/>
              <a:gd name="T10" fmla="*/ 2147483647 w 855"/>
              <a:gd name="T11" fmla="*/ 2147483647 h 673"/>
              <a:gd name="T12" fmla="*/ 2147483647 w 855"/>
              <a:gd name="T13" fmla="*/ 2147483647 h 673"/>
              <a:gd name="T14" fmla="*/ 2147483647 w 855"/>
              <a:gd name="T15" fmla="*/ 2147483647 h 673"/>
              <a:gd name="T16" fmla="*/ 2147483647 w 855"/>
              <a:gd name="T17" fmla="*/ 2147483647 h 673"/>
              <a:gd name="T18" fmla="*/ 2147483647 w 855"/>
              <a:gd name="T19" fmla="*/ 2147483647 h 673"/>
              <a:gd name="T20" fmla="*/ 2147483647 w 855"/>
              <a:gd name="T21" fmla="*/ 2147483647 h 673"/>
              <a:gd name="T22" fmla="*/ 2147483647 w 855"/>
              <a:gd name="T23" fmla="*/ 2147483647 h 673"/>
              <a:gd name="T24" fmla="*/ 2147483647 w 855"/>
              <a:gd name="T25" fmla="*/ 2147483647 h 673"/>
              <a:gd name="T26" fmla="*/ 2147483647 w 855"/>
              <a:gd name="T27" fmla="*/ 2147483647 h 673"/>
              <a:gd name="T28" fmla="*/ 2147483647 w 855"/>
              <a:gd name="T29" fmla="*/ 2147483647 h 673"/>
              <a:gd name="T30" fmla="*/ 2147483647 w 855"/>
              <a:gd name="T31" fmla="*/ 2147483647 h 673"/>
              <a:gd name="T32" fmla="*/ 2147483647 w 855"/>
              <a:gd name="T33" fmla="*/ 2147483647 h 673"/>
              <a:gd name="T34" fmla="*/ 2147483647 w 855"/>
              <a:gd name="T35" fmla="*/ 2147483647 h 673"/>
              <a:gd name="T36" fmla="*/ 2147483647 w 855"/>
              <a:gd name="T37" fmla="*/ 2147483647 h 673"/>
              <a:gd name="T38" fmla="*/ 2147483647 w 855"/>
              <a:gd name="T39" fmla="*/ 2147483647 h 673"/>
              <a:gd name="T40" fmla="*/ 2147483647 w 855"/>
              <a:gd name="T41" fmla="*/ 2147483647 h 673"/>
              <a:gd name="T42" fmla="*/ 2147483647 w 855"/>
              <a:gd name="T43" fmla="*/ 2147483647 h 673"/>
              <a:gd name="T44" fmla="*/ 2147483647 w 855"/>
              <a:gd name="T45" fmla="*/ 2147483647 h 673"/>
              <a:gd name="T46" fmla="*/ 2147483647 w 855"/>
              <a:gd name="T47" fmla="*/ 2147483647 h 673"/>
              <a:gd name="T48" fmla="*/ 2147483647 w 855"/>
              <a:gd name="T49" fmla="*/ 2147483647 h 673"/>
              <a:gd name="T50" fmla="*/ 2147483647 w 855"/>
              <a:gd name="T51" fmla="*/ 2147483647 h 673"/>
              <a:gd name="T52" fmla="*/ 2147483647 w 855"/>
              <a:gd name="T53" fmla="*/ 2147483647 h 673"/>
              <a:gd name="T54" fmla="*/ 2147483647 w 855"/>
              <a:gd name="T55" fmla="*/ 2147483647 h 673"/>
              <a:gd name="T56" fmla="*/ 2147483647 w 855"/>
              <a:gd name="T57" fmla="*/ 2147483647 h 673"/>
              <a:gd name="T58" fmla="*/ 2147483647 w 855"/>
              <a:gd name="T59" fmla="*/ 2147483647 h 673"/>
              <a:gd name="T60" fmla="*/ 2147483647 w 855"/>
              <a:gd name="T61" fmla="*/ 2147483647 h 673"/>
              <a:gd name="T62" fmla="*/ 2147483647 w 855"/>
              <a:gd name="T63" fmla="*/ 2147483647 h 673"/>
              <a:gd name="T64" fmla="*/ 2147483647 w 855"/>
              <a:gd name="T65" fmla="*/ 2147483647 h 673"/>
              <a:gd name="T66" fmla="*/ 2147483647 w 855"/>
              <a:gd name="T67" fmla="*/ 2147483647 h 673"/>
              <a:gd name="T68" fmla="*/ 2147483647 w 855"/>
              <a:gd name="T69" fmla="*/ 2147483647 h 673"/>
              <a:gd name="T70" fmla="*/ 2147483647 w 855"/>
              <a:gd name="T71" fmla="*/ 2147483647 h 673"/>
              <a:gd name="T72" fmla="*/ 2147483647 w 855"/>
              <a:gd name="T73" fmla="*/ 2147483647 h 673"/>
              <a:gd name="T74" fmla="*/ 2147483647 w 855"/>
              <a:gd name="T75" fmla="*/ 2147483647 h 673"/>
              <a:gd name="T76" fmla="*/ 2147483647 w 855"/>
              <a:gd name="T77" fmla="*/ 2147483647 h 673"/>
              <a:gd name="T78" fmla="*/ 2147483647 w 855"/>
              <a:gd name="T79" fmla="*/ 2147483647 h 673"/>
              <a:gd name="T80" fmla="*/ 2147483647 w 855"/>
              <a:gd name="T81" fmla="*/ 2147483647 h 673"/>
              <a:gd name="T82" fmla="*/ 2147483647 w 855"/>
              <a:gd name="T83" fmla="*/ 2147483647 h 673"/>
              <a:gd name="T84" fmla="*/ 2147483647 w 855"/>
              <a:gd name="T85" fmla="*/ 2147483647 h 673"/>
              <a:gd name="T86" fmla="*/ 2147483647 w 855"/>
              <a:gd name="T87" fmla="*/ 2147483647 h 673"/>
              <a:gd name="T88" fmla="*/ 2147483647 w 855"/>
              <a:gd name="T89" fmla="*/ 2147483647 h 673"/>
              <a:gd name="T90" fmla="*/ 2147483647 w 855"/>
              <a:gd name="T91" fmla="*/ 2147483647 h 673"/>
              <a:gd name="T92" fmla="*/ 2147483647 w 855"/>
              <a:gd name="T93" fmla="*/ 2147483647 h 673"/>
              <a:gd name="T94" fmla="*/ 2147483647 w 855"/>
              <a:gd name="T95" fmla="*/ 2147483647 h 673"/>
              <a:gd name="T96" fmla="*/ 2147483647 w 855"/>
              <a:gd name="T97" fmla="*/ 2147483647 h 673"/>
              <a:gd name="T98" fmla="*/ 2147483647 w 855"/>
              <a:gd name="T99" fmla="*/ 2147483647 h 673"/>
              <a:gd name="T100" fmla="*/ 2147483647 w 855"/>
              <a:gd name="T101" fmla="*/ 2147483647 h 673"/>
              <a:gd name="T102" fmla="*/ 2147483647 w 855"/>
              <a:gd name="T103" fmla="*/ 2147483647 h 673"/>
              <a:gd name="T104" fmla="*/ 2147483647 w 855"/>
              <a:gd name="T105" fmla="*/ 2147483647 h 673"/>
              <a:gd name="T106" fmla="*/ 2147483647 w 855"/>
              <a:gd name="T107" fmla="*/ 2147483647 h 67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55"/>
              <a:gd name="T163" fmla="*/ 0 h 673"/>
              <a:gd name="T164" fmla="*/ 855 w 855"/>
              <a:gd name="T165" fmla="*/ 673 h 67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55" h="673">
                <a:moveTo>
                  <a:pt x="266" y="634"/>
                </a:moveTo>
                <a:cubicBezTo>
                  <a:pt x="239" y="634"/>
                  <a:pt x="178" y="655"/>
                  <a:pt x="140" y="648"/>
                </a:cubicBezTo>
                <a:cubicBezTo>
                  <a:pt x="102" y="641"/>
                  <a:pt x="63" y="624"/>
                  <a:pt x="39" y="595"/>
                </a:cubicBezTo>
                <a:cubicBezTo>
                  <a:pt x="16" y="566"/>
                  <a:pt x="2" y="511"/>
                  <a:pt x="1" y="474"/>
                </a:cubicBezTo>
                <a:cubicBezTo>
                  <a:pt x="0" y="437"/>
                  <a:pt x="19" y="396"/>
                  <a:pt x="33" y="375"/>
                </a:cubicBezTo>
                <a:cubicBezTo>
                  <a:pt x="46" y="353"/>
                  <a:pt x="70" y="351"/>
                  <a:pt x="81" y="344"/>
                </a:cubicBezTo>
                <a:cubicBezTo>
                  <a:pt x="92" y="337"/>
                  <a:pt x="96" y="337"/>
                  <a:pt x="100" y="332"/>
                </a:cubicBezTo>
                <a:cubicBezTo>
                  <a:pt x="104" y="327"/>
                  <a:pt x="105" y="321"/>
                  <a:pt x="105" y="311"/>
                </a:cubicBezTo>
                <a:cubicBezTo>
                  <a:pt x="105" y="301"/>
                  <a:pt x="99" y="286"/>
                  <a:pt x="98" y="272"/>
                </a:cubicBezTo>
                <a:cubicBezTo>
                  <a:pt x="97" y="257"/>
                  <a:pt x="93" y="241"/>
                  <a:pt x="98" y="225"/>
                </a:cubicBezTo>
                <a:cubicBezTo>
                  <a:pt x="103" y="210"/>
                  <a:pt x="116" y="191"/>
                  <a:pt x="130" y="179"/>
                </a:cubicBezTo>
                <a:cubicBezTo>
                  <a:pt x="144" y="167"/>
                  <a:pt x="167" y="157"/>
                  <a:pt x="185" y="151"/>
                </a:cubicBezTo>
                <a:cubicBezTo>
                  <a:pt x="204" y="145"/>
                  <a:pt x="227" y="145"/>
                  <a:pt x="241" y="143"/>
                </a:cubicBezTo>
                <a:cubicBezTo>
                  <a:pt x="254" y="140"/>
                  <a:pt x="260" y="141"/>
                  <a:pt x="264" y="134"/>
                </a:cubicBezTo>
                <a:cubicBezTo>
                  <a:pt x="268" y="127"/>
                  <a:pt x="263" y="111"/>
                  <a:pt x="267" y="100"/>
                </a:cubicBezTo>
                <a:cubicBezTo>
                  <a:pt x="272" y="89"/>
                  <a:pt x="281" y="74"/>
                  <a:pt x="291" y="65"/>
                </a:cubicBezTo>
                <a:cubicBezTo>
                  <a:pt x="301" y="57"/>
                  <a:pt x="314" y="52"/>
                  <a:pt x="328" y="48"/>
                </a:cubicBezTo>
                <a:cubicBezTo>
                  <a:pt x="341" y="45"/>
                  <a:pt x="362" y="45"/>
                  <a:pt x="373" y="45"/>
                </a:cubicBezTo>
                <a:cubicBezTo>
                  <a:pt x="384" y="45"/>
                  <a:pt x="387" y="49"/>
                  <a:pt x="391" y="48"/>
                </a:cubicBezTo>
                <a:cubicBezTo>
                  <a:pt x="396" y="47"/>
                  <a:pt x="392" y="43"/>
                  <a:pt x="396" y="38"/>
                </a:cubicBezTo>
                <a:cubicBezTo>
                  <a:pt x="401" y="33"/>
                  <a:pt x="408" y="21"/>
                  <a:pt x="418" y="15"/>
                </a:cubicBezTo>
                <a:cubicBezTo>
                  <a:pt x="428" y="9"/>
                  <a:pt x="439" y="5"/>
                  <a:pt x="455" y="3"/>
                </a:cubicBezTo>
                <a:cubicBezTo>
                  <a:pt x="471" y="2"/>
                  <a:pt x="497" y="0"/>
                  <a:pt x="514" y="3"/>
                </a:cubicBezTo>
                <a:cubicBezTo>
                  <a:pt x="531" y="7"/>
                  <a:pt x="542" y="15"/>
                  <a:pt x="556" y="22"/>
                </a:cubicBezTo>
                <a:cubicBezTo>
                  <a:pt x="569" y="30"/>
                  <a:pt x="587" y="40"/>
                  <a:pt x="596" y="52"/>
                </a:cubicBezTo>
                <a:cubicBezTo>
                  <a:pt x="605" y="64"/>
                  <a:pt x="609" y="83"/>
                  <a:pt x="613" y="95"/>
                </a:cubicBezTo>
                <a:cubicBezTo>
                  <a:pt x="616" y="106"/>
                  <a:pt x="611" y="113"/>
                  <a:pt x="616" y="117"/>
                </a:cubicBezTo>
                <a:cubicBezTo>
                  <a:pt x="621" y="120"/>
                  <a:pt x="632" y="113"/>
                  <a:pt x="643" y="115"/>
                </a:cubicBezTo>
                <a:cubicBezTo>
                  <a:pt x="654" y="117"/>
                  <a:pt x="668" y="119"/>
                  <a:pt x="681" y="129"/>
                </a:cubicBezTo>
                <a:cubicBezTo>
                  <a:pt x="695" y="138"/>
                  <a:pt x="712" y="156"/>
                  <a:pt x="723" y="172"/>
                </a:cubicBezTo>
                <a:cubicBezTo>
                  <a:pt x="735" y="187"/>
                  <a:pt x="748" y="206"/>
                  <a:pt x="754" y="223"/>
                </a:cubicBezTo>
                <a:cubicBezTo>
                  <a:pt x="759" y="241"/>
                  <a:pt x="762" y="262"/>
                  <a:pt x="759" y="278"/>
                </a:cubicBezTo>
                <a:cubicBezTo>
                  <a:pt x="755" y="295"/>
                  <a:pt x="732" y="313"/>
                  <a:pt x="732" y="321"/>
                </a:cubicBezTo>
                <a:cubicBezTo>
                  <a:pt x="732" y="330"/>
                  <a:pt x="748" y="324"/>
                  <a:pt x="760" y="330"/>
                </a:cubicBezTo>
                <a:cubicBezTo>
                  <a:pt x="773" y="336"/>
                  <a:pt x="794" y="346"/>
                  <a:pt x="807" y="356"/>
                </a:cubicBezTo>
                <a:cubicBezTo>
                  <a:pt x="821" y="366"/>
                  <a:pt x="835" y="380"/>
                  <a:pt x="842" y="394"/>
                </a:cubicBezTo>
                <a:cubicBezTo>
                  <a:pt x="850" y="407"/>
                  <a:pt x="855" y="419"/>
                  <a:pt x="852" y="440"/>
                </a:cubicBezTo>
                <a:cubicBezTo>
                  <a:pt x="850" y="461"/>
                  <a:pt x="835" y="499"/>
                  <a:pt x="827" y="516"/>
                </a:cubicBezTo>
                <a:cubicBezTo>
                  <a:pt x="819" y="533"/>
                  <a:pt x="813" y="536"/>
                  <a:pt x="804" y="542"/>
                </a:cubicBezTo>
                <a:cubicBezTo>
                  <a:pt x="795" y="548"/>
                  <a:pt x="780" y="550"/>
                  <a:pt x="770" y="554"/>
                </a:cubicBezTo>
                <a:cubicBezTo>
                  <a:pt x="760" y="558"/>
                  <a:pt x="753" y="559"/>
                  <a:pt x="745" y="564"/>
                </a:cubicBezTo>
                <a:cubicBezTo>
                  <a:pt x="738" y="569"/>
                  <a:pt x="734" y="577"/>
                  <a:pt x="727" y="586"/>
                </a:cubicBezTo>
                <a:cubicBezTo>
                  <a:pt x="719" y="596"/>
                  <a:pt x="712" y="609"/>
                  <a:pt x="702" y="619"/>
                </a:cubicBezTo>
                <a:cubicBezTo>
                  <a:pt x="692" y="628"/>
                  <a:pt x="682" y="637"/>
                  <a:pt x="666" y="641"/>
                </a:cubicBezTo>
                <a:cubicBezTo>
                  <a:pt x="650" y="645"/>
                  <a:pt x="622" y="645"/>
                  <a:pt x="604" y="643"/>
                </a:cubicBezTo>
                <a:cubicBezTo>
                  <a:pt x="587" y="640"/>
                  <a:pt x="571" y="631"/>
                  <a:pt x="561" y="626"/>
                </a:cubicBezTo>
                <a:cubicBezTo>
                  <a:pt x="551" y="621"/>
                  <a:pt x="551" y="614"/>
                  <a:pt x="546" y="610"/>
                </a:cubicBezTo>
                <a:cubicBezTo>
                  <a:pt x="541" y="607"/>
                  <a:pt x="536" y="605"/>
                  <a:pt x="532" y="607"/>
                </a:cubicBezTo>
                <a:cubicBezTo>
                  <a:pt x="529" y="609"/>
                  <a:pt x="533" y="612"/>
                  <a:pt x="526" y="619"/>
                </a:cubicBezTo>
                <a:cubicBezTo>
                  <a:pt x="518" y="626"/>
                  <a:pt x="506" y="638"/>
                  <a:pt x="489" y="646"/>
                </a:cubicBezTo>
                <a:cubicBezTo>
                  <a:pt x="471" y="655"/>
                  <a:pt x="442" y="668"/>
                  <a:pt x="418" y="670"/>
                </a:cubicBezTo>
                <a:cubicBezTo>
                  <a:pt x="395" y="673"/>
                  <a:pt x="370" y="668"/>
                  <a:pt x="350" y="664"/>
                </a:cubicBezTo>
                <a:cubicBezTo>
                  <a:pt x="329" y="659"/>
                  <a:pt x="312" y="651"/>
                  <a:pt x="299" y="646"/>
                </a:cubicBezTo>
                <a:cubicBezTo>
                  <a:pt x="287" y="642"/>
                  <a:pt x="293" y="634"/>
                  <a:pt x="266" y="634"/>
                </a:cubicBezTo>
                <a:close/>
              </a:path>
            </a:pathLst>
          </a:custGeom>
          <a:gradFill flip="none" rotWithShape="1">
            <a:gsLst>
              <a:gs pos="0">
                <a:srgbClr val="FFFFFF"/>
              </a:gs>
              <a:gs pos="100000">
                <a:srgbClr val="FFE895"/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>
            <a:prstShdw prst="shdw17" dist="17961" dir="2700000">
              <a:srgbClr val="998B59"/>
            </a:prstShdw>
          </a:effectLst>
        </p:spPr>
        <p:txBody>
          <a:bodyPr lIns="100441" tIns="50223" rIns="100441" bIns="50223" anchor="ctr"/>
          <a:lstStyle/>
          <a:p>
            <a:pPr algn="ctr" defTabSz="1004335" fontAlgn="auto">
              <a:spcBef>
                <a:spcPts val="0"/>
              </a:spcBef>
              <a:spcAft>
                <a:spcPts val="0"/>
              </a:spcAft>
            </a:pPr>
            <a:r>
              <a:rPr lang="en-US" sz="1700" dirty="0" smtClean="0">
                <a:solidFill>
                  <a:prstClr val="black"/>
                </a:solidFill>
                <a:latin typeface="+mn-lt"/>
                <a:cs typeface="+mn-cs"/>
              </a:rPr>
              <a:t>TDM</a:t>
            </a:r>
          </a:p>
          <a:p>
            <a:pPr algn="ctr" defTabSz="1004335" fontAlgn="auto">
              <a:spcBef>
                <a:spcPts val="0"/>
              </a:spcBef>
              <a:spcAft>
                <a:spcPts val="0"/>
              </a:spcAft>
            </a:pPr>
            <a:r>
              <a:rPr lang="en-US" sz="1700" dirty="0" smtClean="0">
                <a:solidFill>
                  <a:prstClr val="black"/>
                </a:solidFill>
                <a:latin typeface="+mn-lt"/>
                <a:cs typeface="+mn-cs"/>
              </a:rPr>
              <a:t>(SDH/SONET)</a:t>
            </a:r>
            <a:endParaRPr lang="en-US" sz="17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grpSp>
        <p:nvGrpSpPr>
          <p:cNvPr id="5" name="Group 359"/>
          <p:cNvGrpSpPr/>
          <p:nvPr/>
        </p:nvGrpSpPr>
        <p:grpSpPr>
          <a:xfrm>
            <a:off x="1798441" y="2807212"/>
            <a:ext cx="1005840" cy="323852"/>
            <a:chOff x="1856948" y="2990283"/>
            <a:chExt cx="1005840" cy="323852"/>
          </a:xfrm>
        </p:grpSpPr>
        <p:pic>
          <p:nvPicPr>
            <p:cNvPr id="445" name="Picture 160" descr="rad4"/>
            <p:cNvPicPr preferRelativeResize="0"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37948" y="2990283"/>
              <a:ext cx="824840" cy="323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46" name="Straight Connector 445"/>
            <p:cNvCxnSpPr/>
            <p:nvPr/>
          </p:nvCxnSpPr>
          <p:spPr>
            <a:xfrm rot="5400000">
              <a:off x="1723598" y="3173389"/>
              <a:ext cx="2667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Straight Connector 446"/>
            <p:cNvCxnSpPr/>
            <p:nvPr/>
          </p:nvCxnSpPr>
          <p:spPr>
            <a:xfrm>
              <a:off x="1865763" y="3173389"/>
              <a:ext cx="1905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08"/>
          <p:cNvGrpSpPr/>
          <p:nvPr/>
        </p:nvGrpSpPr>
        <p:grpSpPr>
          <a:xfrm>
            <a:off x="5936403" y="2257599"/>
            <a:ext cx="723709" cy="537226"/>
            <a:chOff x="3616280" y="5583176"/>
            <a:chExt cx="1446887" cy="1054599"/>
          </a:xfrm>
        </p:grpSpPr>
        <p:sp>
          <p:nvSpPr>
            <p:cNvPr id="506" name="AutoShape 110"/>
            <p:cNvSpPr>
              <a:spLocks noChangeArrowheads="1"/>
            </p:cNvSpPr>
            <p:nvPr/>
          </p:nvSpPr>
          <p:spPr bwMode="auto">
            <a:xfrm>
              <a:off x="3722123" y="5583176"/>
              <a:ext cx="1149350" cy="1054599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44" y="10800"/>
                  </a:moveTo>
                  <a:cubicBezTo>
                    <a:pt x="2144" y="15581"/>
                    <a:pt x="6019" y="19456"/>
                    <a:pt x="10800" y="19456"/>
                  </a:cubicBezTo>
                  <a:cubicBezTo>
                    <a:pt x="15581" y="19456"/>
                    <a:pt x="19456" y="15581"/>
                    <a:pt x="19456" y="10800"/>
                  </a:cubicBezTo>
                  <a:cubicBezTo>
                    <a:pt x="19456" y="6019"/>
                    <a:pt x="15581" y="2144"/>
                    <a:pt x="10800" y="2144"/>
                  </a:cubicBezTo>
                  <a:cubicBezTo>
                    <a:pt x="6019" y="2144"/>
                    <a:pt x="2144" y="6019"/>
                    <a:pt x="2144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5E3"/>
                </a:gs>
                <a:gs pos="50000">
                  <a:srgbClr val="F6B686"/>
                </a:gs>
                <a:gs pos="100000">
                  <a:srgbClr val="FFF5E3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>
              <a:prstShdw prst="shdw17" dist="17961" dir="2700000">
                <a:srgbClr val="946D50"/>
              </a:prstShdw>
            </a:effectLst>
          </p:spPr>
          <p:txBody>
            <a:bodyPr wrap="none" lIns="92530" tIns="46267" rIns="92530" bIns="46267" anchor="ctr" anchorCtr="0">
              <a:noAutofit/>
            </a:bodyPr>
            <a:lstStyle/>
            <a:p>
              <a:pPr algn="ctr"/>
              <a:endParaRPr lang="en-US">
                <a:latin typeface="+mn-lt"/>
              </a:endParaRPr>
            </a:p>
          </p:txBody>
        </p:sp>
        <p:pic>
          <p:nvPicPr>
            <p:cNvPr id="507" name="Picture 8" descr="ad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56402" y="5905762"/>
              <a:ext cx="406765" cy="351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8" name="Picture 8" descr="ad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16280" y="5920232"/>
              <a:ext cx="406765" cy="351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509"/>
          <p:cNvGrpSpPr/>
          <p:nvPr/>
        </p:nvGrpSpPr>
        <p:grpSpPr>
          <a:xfrm>
            <a:off x="4205412" y="2874018"/>
            <a:ext cx="723709" cy="537226"/>
            <a:chOff x="3616280" y="5583176"/>
            <a:chExt cx="1446887" cy="1054599"/>
          </a:xfrm>
        </p:grpSpPr>
        <p:sp>
          <p:nvSpPr>
            <p:cNvPr id="511" name="AutoShape 110"/>
            <p:cNvSpPr>
              <a:spLocks noChangeArrowheads="1"/>
            </p:cNvSpPr>
            <p:nvPr/>
          </p:nvSpPr>
          <p:spPr bwMode="auto">
            <a:xfrm>
              <a:off x="3722123" y="5583176"/>
              <a:ext cx="1149350" cy="1054599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44" y="10800"/>
                  </a:moveTo>
                  <a:cubicBezTo>
                    <a:pt x="2144" y="15581"/>
                    <a:pt x="6019" y="19456"/>
                    <a:pt x="10800" y="19456"/>
                  </a:cubicBezTo>
                  <a:cubicBezTo>
                    <a:pt x="15581" y="19456"/>
                    <a:pt x="19456" y="15581"/>
                    <a:pt x="19456" y="10800"/>
                  </a:cubicBezTo>
                  <a:cubicBezTo>
                    <a:pt x="19456" y="6019"/>
                    <a:pt x="15581" y="2144"/>
                    <a:pt x="10800" y="2144"/>
                  </a:cubicBezTo>
                  <a:cubicBezTo>
                    <a:pt x="6019" y="2144"/>
                    <a:pt x="2144" y="6019"/>
                    <a:pt x="2144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5E3"/>
                </a:gs>
                <a:gs pos="50000">
                  <a:srgbClr val="F6B686"/>
                </a:gs>
                <a:gs pos="100000">
                  <a:srgbClr val="FFF5E3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>
              <a:prstShdw prst="shdw17" dist="17961" dir="2700000">
                <a:srgbClr val="946D50"/>
              </a:prstShdw>
            </a:effectLst>
          </p:spPr>
          <p:txBody>
            <a:bodyPr wrap="none" lIns="92530" tIns="46267" rIns="92530" bIns="46267" anchor="ctr" anchorCtr="0">
              <a:noAutofit/>
            </a:bodyPr>
            <a:lstStyle/>
            <a:p>
              <a:pPr algn="ctr"/>
              <a:endParaRPr lang="en-US">
                <a:latin typeface="+mn-lt"/>
              </a:endParaRPr>
            </a:p>
          </p:txBody>
        </p:sp>
        <p:pic>
          <p:nvPicPr>
            <p:cNvPr id="512" name="Picture 8" descr="ad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56402" y="5905762"/>
              <a:ext cx="406765" cy="351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" name="Picture 8" descr="ad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16280" y="5920232"/>
              <a:ext cx="406765" cy="351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513"/>
          <p:cNvGrpSpPr/>
          <p:nvPr/>
        </p:nvGrpSpPr>
        <p:grpSpPr>
          <a:xfrm>
            <a:off x="5884087" y="2955904"/>
            <a:ext cx="723709" cy="537226"/>
            <a:chOff x="3616280" y="5583176"/>
            <a:chExt cx="1446887" cy="1054599"/>
          </a:xfrm>
        </p:grpSpPr>
        <p:sp>
          <p:nvSpPr>
            <p:cNvPr id="515" name="AutoShape 110"/>
            <p:cNvSpPr>
              <a:spLocks noChangeArrowheads="1"/>
            </p:cNvSpPr>
            <p:nvPr/>
          </p:nvSpPr>
          <p:spPr bwMode="auto">
            <a:xfrm>
              <a:off x="3722123" y="5583176"/>
              <a:ext cx="1149350" cy="1054599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44" y="10800"/>
                  </a:moveTo>
                  <a:cubicBezTo>
                    <a:pt x="2144" y="15581"/>
                    <a:pt x="6019" y="19456"/>
                    <a:pt x="10800" y="19456"/>
                  </a:cubicBezTo>
                  <a:cubicBezTo>
                    <a:pt x="15581" y="19456"/>
                    <a:pt x="19456" y="15581"/>
                    <a:pt x="19456" y="10800"/>
                  </a:cubicBezTo>
                  <a:cubicBezTo>
                    <a:pt x="19456" y="6019"/>
                    <a:pt x="15581" y="2144"/>
                    <a:pt x="10800" y="2144"/>
                  </a:cubicBezTo>
                  <a:cubicBezTo>
                    <a:pt x="6019" y="2144"/>
                    <a:pt x="2144" y="6019"/>
                    <a:pt x="2144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5E3"/>
                </a:gs>
                <a:gs pos="50000">
                  <a:srgbClr val="F6B686"/>
                </a:gs>
                <a:gs pos="100000">
                  <a:srgbClr val="FFF5E3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>
              <a:prstShdw prst="shdw17" dist="17961" dir="2700000">
                <a:srgbClr val="946D50"/>
              </a:prstShdw>
            </a:effectLst>
          </p:spPr>
          <p:txBody>
            <a:bodyPr wrap="none" lIns="92530" tIns="46267" rIns="92530" bIns="46267" anchor="ctr" anchorCtr="0">
              <a:noAutofit/>
            </a:bodyPr>
            <a:lstStyle/>
            <a:p>
              <a:pPr algn="ctr"/>
              <a:endParaRPr lang="en-US">
                <a:latin typeface="+mn-lt"/>
              </a:endParaRPr>
            </a:p>
          </p:txBody>
        </p:sp>
        <p:pic>
          <p:nvPicPr>
            <p:cNvPr id="516" name="Picture 8" descr="ad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56402" y="5905762"/>
              <a:ext cx="406765" cy="351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7" name="Picture 8" descr="ad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16280" y="5920232"/>
              <a:ext cx="406765" cy="351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517"/>
          <p:cNvGrpSpPr/>
          <p:nvPr/>
        </p:nvGrpSpPr>
        <p:grpSpPr>
          <a:xfrm>
            <a:off x="4696732" y="2150690"/>
            <a:ext cx="723709" cy="537226"/>
            <a:chOff x="3616280" y="5583176"/>
            <a:chExt cx="1446887" cy="1054599"/>
          </a:xfrm>
        </p:grpSpPr>
        <p:sp>
          <p:nvSpPr>
            <p:cNvPr id="519" name="AutoShape 110"/>
            <p:cNvSpPr>
              <a:spLocks noChangeArrowheads="1"/>
            </p:cNvSpPr>
            <p:nvPr/>
          </p:nvSpPr>
          <p:spPr bwMode="auto">
            <a:xfrm>
              <a:off x="3722123" y="5583176"/>
              <a:ext cx="1149350" cy="1054599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44" y="10800"/>
                  </a:moveTo>
                  <a:cubicBezTo>
                    <a:pt x="2144" y="15581"/>
                    <a:pt x="6019" y="19456"/>
                    <a:pt x="10800" y="19456"/>
                  </a:cubicBezTo>
                  <a:cubicBezTo>
                    <a:pt x="15581" y="19456"/>
                    <a:pt x="19456" y="15581"/>
                    <a:pt x="19456" y="10800"/>
                  </a:cubicBezTo>
                  <a:cubicBezTo>
                    <a:pt x="19456" y="6019"/>
                    <a:pt x="15581" y="2144"/>
                    <a:pt x="10800" y="2144"/>
                  </a:cubicBezTo>
                  <a:cubicBezTo>
                    <a:pt x="6019" y="2144"/>
                    <a:pt x="2144" y="6019"/>
                    <a:pt x="2144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5E3"/>
                </a:gs>
                <a:gs pos="50000">
                  <a:srgbClr val="F6B686"/>
                </a:gs>
                <a:gs pos="100000">
                  <a:srgbClr val="FFF5E3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>
              <a:prstShdw prst="shdw17" dist="17961" dir="2700000">
                <a:srgbClr val="946D50"/>
              </a:prstShdw>
            </a:effectLst>
          </p:spPr>
          <p:txBody>
            <a:bodyPr wrap="none" lIns="92530" tIns="46267" rIns="92530" bIns="46267" anchor="ctr" anchorCtr="0">
              <a:noAutofit/>
            </a:bodyPr>
            <a:lstStyle/>
            <a:p>
              <a:pPr algn="ctr"/>
              <a:endParaRPr lang="en-US">
                <a:latin typeface="+mn-lt"/>
              </a:endParaRPr>
            </a:p>
          </p:txBody>
        </p:sp>
        <p:pic>
          <p:nvPicPr>
            <p:cNvPr id="520" name="Picture 8" descr="ad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56402" y="5905762"/>
              <a:ext cx="406765" cy="351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1" name="Picture 8" descr="ad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16280" y="5920232"/>
              <a:ext cx="406765" cy="351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372"/>
          <p:cNvGrpSpPr/>
          <p:nvPr/>
        </p:nvGrpSpPr>
        <p:grpSpPr>
          <a:xfrm>
            <a:off x="1809817" y="3905518"/>
            <a:ext cx="7516790" cy="1729982"/>
            <a:chOff x="1782521" y="2084653"/>
            <a:chExt cx="7516789" cy="1729982"/>
          </a:xfrm>
        </p:grpSpPr>
        <p:grpSp>
          <p:nvGrpSpPr>
            <p:cNvPr id="11" name="Group 278"/>
            <p:cNvGrpSpPr/>
            <p:nvPr/>
          </p:nvGrpSpPr>
          <p:grpSpPr>
            <a:xfrm>
              <a:off x="6909324" y="2637621"/>
              <a:ext cx="2190493" cy="1025525"/>
              <a:chOff x="6404354" y="5217046"/>
              <a:chExt cx="2190493" cy="1025525"/>
            </a:xfrm>
          </p:grpSpPr>
          <p:sp>
            <p:nvSpPr>
              <p:cNvPr id="276" name="Freeform 21"/>
              <p:cNvSpPr>
                <a:spLocks/>
              </p:cNvSpPr>
              <p:nvPr/>
            </p:nvSpPr>
            <p:spPr bwMode="auto">
              <a:xfrm>
                <a:off x="6404354" y="5217046"/>
                <a:ext cx="1647825" cy="1025525"/>
              </a:xfrm>
              <a:custGeom>
                <a:avLst/>
                <a:gdLst>
                  <a:gd name="T0" fmla="*/ 2147483647 w 835"/>
                  <a:gd name="T1" fmla="*/ 2147483647 h 646"/>
                  <a:gd name="T2" fmla="*/ 2147483647 w 835"/>
                  <a:gd name="T3" fmla="*/ 2147483647 h 646"/>
                  <a:gd name="T4" fmla="*/ 2147483647 w 835"/>
                  <a:gd name="T5" fmla="*/ 2147483647 h 646"/>
                  <a:gd name="T6" fmla="*/ 2147483647 w 835"/>
                  <a:gd name="T7" fmla="*/ 2147483647 h 646"/>
                  <a:gd name="T8" fmla="*/ 2147483647 w 835"/>
                  <a:gd name="T9" fmla="*/ 2147483647 h 646"/>
                  <a:gd name="T10" fmla="*/ 2147483647 w 835"/>
                  <a:gd name="T11" fmla="*/ 2147483647 h 646"/>
                  <a:gd name="T12" fmla="*/ 2147483647 w 835"/>
                  <a:gd name="T13" fmla="*/ 2147483647 h 646"/>
                  <a:gd name="T14" fmla="*/ 2147483647 w 835"/>
                  <a:gd name="T15" fmla="*/ 2147483647 h 646"/>
                  <a:gd name="T16" fmla="*/ 2147483647 w 835"/>
                  <a:gd name="T17" fmla="*/ 2147483647 h 646"/>
                  <a:gd name="T18" fmla="*/ 2147483647 w 835"/>
                  <a:gd name="T19" fmla="*/ 2147483647 h 646"/>
                  <a:gd name="T20" fmla="*/ 2147483647 w 835"/>
                  <a:gd name="T21" fmla="*/ 2147483647 h 646"/>
                  <a:gd name="T22" fmla="*/ 2147483647 w 835"/>
                  <a:gd name="T23" fmla="*/ 2147483647 h 646"/>
                  <a:gd name="T24" fmla="*/ 2147483647 w 835"/>
                  <a:gd name="T25" fmla="*/ 2147483647 h 646"/>
                  <a:gd name="T26" fmla="*/ 2147483647 w 835"/>
                  <a:gd name="T27" fmla="*/ 2147483647 h 646"/>
                  <a:gd name="T28" fmla="*/ 2147483647 w 835"/>
                  <a:gd name="T29" fmla="*/ 2147483647 h 646"/>
                  <a:gd name="T30" fmla="*/ 2147483647 w 835"/>
                  <a:gd name="T31" fmla="*/ 2147483647 h 646"/>
                  <a:gd name="T32" fmla="*/ 2147483647 w 835"/>
                  <a:gd name="T33" fmla="*/ 2147483647 h 646"/>
                  <a:gd name="T34" fmla="*/ 2147483647 w 835"/>
                  <a:gd name="T35" fmla="*/ 2147483647 h 646"/>
                  <a:gd name="T36" fmla="*/ 2147483647 w 835"/>
                  <a:gd name="T37" fmla="*/ 2147483647 h 646"/>
                  <a:gd name="T38" fmla="*/ 2147483647 w 835"/>
                  <a:gd name="T39" fmla="*/ 2147483647 h 646"/>
                  <a:gd name="T40" fmla="*/ 2147483647 w 835"/>
                  <a:gd name="T41" fmla="*/ 2147483647 h 646"/>
                  <a:gd name="T42" fmla="*/ 2147483647 w 835"/>
                  <a:gd name="T43" fmla="*/ 2147483647 h 646"/>
                  <a:gd name="T44" fmla="*/ 2147483647 w 835"/>
                  <a:gd name="T45" fmla="*/ 2147483647 h 646"/>
                  <a:gd name="T46" fmla="*/ 2147483647 w 835"/>
                  <a:gd name="T47" fmla="*/ 2147483647 h 646"/>
                  <a:gd name="T48" fmla="*/ 2147483647 w 835"/>
                  <a:gd name="T49" fmla="*/ 2147483647 h 646"/>
                  <a:gd name="T50" fmla="*/ 2147483647 w 835"/>
                  <a:gd name="T51" fmla="*/ 2147483647 h 646"/>
                  <a:gd name="T52" fmla="*/ 2147483647 w 835"/>
                  <a:gd name="T53" fmla="*/ 2147483647 h 646"/>
                  <a:gd name="T54" fmla="*/ 2147483647 w 835"/>
                  <a:gd name="T55" fmla="*/ 2147483647 h 646"/>
                  <a:gd name="T56" fmla="*/ 2147483647 w 835"/>
                  <a:gd name="T57" fmla="*/ 2147483647 h 646"/>
                  <a:gd name="T58" fmla="*/ 2147483647 w 835"/>
                  <a:gd name="T59" fmla="*/ 2147483647 h 646"/>
                  <a:gd name="T60" fmla="*/ 2147483647 w 835"/>
                  <a:gd name="T61" fmla="*/ 2147483647 h 646"/>
                  <a:gd name="T62" fmla="*/ 2147483647 w 835"/>
                  <a:gd name="T63" fmla="*/ 2147483647 h 646"/>
                  <a:gd name="T64" fmla="*/ 2147483647 w 835"/>
                  <a:gd name="T65" fmla="*/ 2147483647 h 646"/>
                  <a:gd name="T66" fmla="*/ 2147483647 w 835"/>
                  <a:gd name="T67" fmla="*/ 2147483647 h 646"/>
                  <a:gd name="T68" fmla="*/ 2147483647 w 835"/>
                  <a:gd name="T69" fmla="*/ 2147483647 h 646"/>
                  <a:gd name="T70" fmla="*/ 2147483647 w 835"/>
                  <a:gd name="T71" fmla="*/ 2147483647 h 646"/>
                  <a:gd name="T72" fmla="*/ 2147483647 w 835"/>
                  <a:gd name="T73" fmla="*/ 2147483647 h 646"/>
                  <a:gd name="T74" fmla="*/ 2147483647 w 835"/>
                  <a:gd name="T75" fmla="*/ 2147483647 h 646"/>
                  <a:gd name="T76" fmla="*/ 2147483647 w 835"/>
                  <a:gd name="T77" fmla="*/ 2147483647 h 646"/>
                  <a:gd name="T78" fmla="*/ 2147483647 w 835"/>
                  <a:gd name="T79" fmla="*/ 2147483647 h 646"/>
                  <a:gd name="T80" fmla="*/ 2147483647 w 835"/>
                  <a:gd name="T81" fmla="*/ 2147483647 h 646"/>
                  <a:gd name="T82" fmla="*/ 2147483647 w 835"/>
                  <a:gd name="T83" fmla="*/ 2147483647 h 646"/>
                  <a:gd name="T84" fmla="*/ 2147483647 w 835"/>
                  <a:gd name="T85" fmla="*/ 2147483647 h 646"/>
                  <a:gd name="T86" fmla="*/ 2147483647 w 835"/>
                  <a:gd name="T87" fmla="*/ 2147483647 h 646"/>
                  <a:gd name="T88" fmla="*/ 2147483647 w 835"/>
                  <a:gd name="T89" fmla="*/ 2147483647 h 646"/>
                  <a:gd name="T90" fmla="*/ 2147483647 w 835"/>
                  <a:gd name="T91" fmla="*/ 2147483647 h 646"/>
                  <a:gd name="T92" fmla="*/ 2147483647 w 835"/>
                  <a:gd name="T93" fmla="*/ 2147483647 h 646"/>
                  <a:gd name="T94" fmla="*/ 2147483647 w 835"/>
                  <a:gd name="T95" fmla="*/ 2147483647 h 646"/>
                  <a:gd name="T96" fmla="*/ 2147483647 w 835"/>
                  <a:gd name="T97" fmla="*/ 2147483647 h 646"/>
                  <a:gd name="T98" fmla="*/ 2147483647 w 835"/>
                  <a:gd name="T99" fmla="*/ 2147483647 h 646"/>
                  <a:gd name="T100" fmla="*/ 2147483647 w 835"/>
                  <a:gd name="T101" fmla="*/ 2147483647 h 646"/>
                  <a:gd name="T102" fmla="*/ 2147483647 w 835"/>
                  <a:gd name="T103" fmla="*/ 2147483647 h 646"/>
                  <a:gd name="T104" fmla="*/ 2147483647 w 835"/>
                  <a:gd name="T105" fmla="*/ 2147483647 h 646"/>
                  <a:gd name="T106" fmla="*/ 2147483647 w 835"/>
                  <a:gd name="T107" fmla="*/ 2147483647 h 64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835"/>
                  <a:gd name="T163" fmla="*/ 0 h 646"/>
                  <a:gd name="T164" fmla="*/ 835 w 835"/>
                  <a:gd name="T165" fmla="*/ 646 h 64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835" h="646">
                    <a:moveTo>
                      <a:pt x="260" y="609"/>
                    </a:moveTo>
                    <a:cubicBezTo>
                      <a:pt x="233" y="609"/>
                      <a:pt x="174" y="629"/>
                      <a:pt x="137" y="622"/>
                    </a:cubicBezTo>
                    <a:cubicBezTo>
                      <a:pt x="100" y="615"/>
                      <a:pt x="61" y="599"/>
                      <a:pt x="38" y="571"/>
                    </a:cubicBezTo>
                    <a:cubicBezTo>
                      <a:pt x="16" y="543"/>
                      <a:pt x="2" y="491"/>
                      <a:pt x="1" y="455"/>
                    </a:cubicBezTo>
                    <a:cubicBezTo>
                      <a:pt x="0" y="420"/>
                      <a:pt x="19" y="380"/>
                      <a:pt x="32" y="360"/>
                    </a:cubicBezTo>
                    <a:cubicBezTo>
                      <a:pt x="45" y="339"/>
                      <a:pt x="69" y="337"/>
                      <a:pt x="79" y="330"/>
                    </a:cubicBezTo>
                    <a:cubicBezTo>
                      <a:pt x="90" y="323"/>
                      <a:pt x="93" y="323"/>
                      <a:pt x="97" y="318"/>
                    </a:cubicBezTo>
                    <a:cubicBezTo>
                      <a:pt x="102" y="314"/>
                      <a:pt x="102" y="309"/>
                      <a:pt x="102" y="299"/>
                    </a:cubicBezTo>
                    <a:cubicBezTo>
                      <a:pt x="102" y="289"/>
                      <a:pt x="97" y="275"/>
                      <a:pt x="96" y="261"/>
                    </a:cubicBezTo>
                    <a:cubicBezTo>
                      <a:pt x="95" y="247"/>
                      <a:pt x="91" y="231"/>
                      <a:pt x="96" y="216"/>
                    </a:cubicBezTo>
                    <a:cubicBezTo>
                      <a:pt x="101" y="201"/>
                      <a:pt x="113" y="183"/>
                      <a:pt x="127" y="172"/>
                    </a:cubicBezTo>
                    <a:cubicBezTo>
                      <a:pt x="141" y="160"/>
                      <a:pt x="163" y="151"/>
                      <a:pt x="181" y="145"/>
                    </a:cubicBezTo>
                    <a:cubicBezTo>
                      <a:pt x="199" y="139"/>
                      <a:pt x="222" y="139"/>
                      <a:pt x="235" y="137"/>
                    </a:cubicBezTo>
                    <a:cubicBezTo>
                      <a:pt x="248" y="134"/>
                      <a:pt x="254" y="135"/>
                      <a:pt x="258" y="129"/>
                    </a:cubicBezTo>
                    <a:cubicBezTo>
                      <a:pt x="262" y="122"/>
                      <a:pt x="257" y="106"/>
                      <a:pt x="261" y="96"/>
                    </a:cubicBezTo>
                    <a:cubicBezTo>
                      <a:pt x="265" y="85"/>
                      <a:pt x="274" y="71"/>
                      <a:pt x="284" y="63"/>
                    </a:cubicBezTo>
                    <a:cubicBezTo>
                      <a:pt x="294" y="54"/>
                      <a:pt x="307" y="50"/>
                      <a:pt x="320" y="46"/>
                    </a:cubicBezTo>
                    <a:cubicBezTo>
                      <a:pt x="333" y="43"/>
                      <a:pt x="354" y="43"/>
                      <a:pt x="364" y="43"/>
                    </a:cubicBezTo>
                    <a:cubicBezTo>
                      <a:pt x="375" y="43"/>
                      <a:pt x="378" y="47"/>
                      <a:pt x="382" y="46"/>
                    </a:cubicBezTo>
                    <a:cubicBezTo>
                      <a:pt x="386" y="45"/>
                      <a:pt x="383" y="41"/>
                      <a:pt x="387" y="36"/>
                    </a:cubicBezTo>
                    <a:cubicBezTo>
                      <a:pt x="391" y="31"/>
                      <a:pt x="399" y="21"/>
                      <a:pt x="408" y="15"/>
                    </a:cubicBezTo>
                    <a:cubicBezTo>
                      <a:pt x="418" y="9"/>
                      <a:pt x="429" y="5"/>
                      <a:pt x="445" y="3"/>
                    </a:cubicBezTo>
                    <a:cubicBezTo>
                      <a:pt x="460" y="2"/>
                      <a:pt x="485" y="0"/>
                      <a:pt x="502" y="3"/>
                    </a:cubicBezTo>
                    <a:cubicBezTo>
                      <a:pt x="518" y="7"/>
                      <a:pt x="530" y="14"/>
                      <a:pt x="543" y="21"/>
                    </a:cubicBezTo>
                    <a:cubicBezTo>
                      <a:pt x="556" y="29"/>
                      <a:pt x="573" y="38"/>
                      <a:pt x="582" y="50"/>
                    </a:cubicBezTo>
                    <a:cubicBezTo>
                      <a:pt x="591" y="61"/>
                      <a:pt x="595" y="80"/>
                      <a:pt x="598" y="91"/>
                    </a:cubicBezTo>
                    <a:cubicBezTo>
                      <a:pt x="602" y="101"/>
                      <a:pt x="597" y="109"/>
                      <a:pt x="602" y="112"/>
                    </a:cubicBezTo>
                    <a:cubicBezTo>
                      <a:pt x="607" y="116"/>
                      <a:pt x="617" y="109"/>
                      <a:pt x="628" y="111"/>
                    </a:cubicBezTo>
                    <a:cubicBezTo>
                      <a:pt x="639" y="112"/>
                      <a:pt x="652" y="115"/>
                      <a:pt x="666" y="124"/>
                    </a:cubicBezTo>
                    <a:cubicBezTo>
                      <a:pt x="679" y="133"/>
                      <a:pt x="695" y="150"/>
                      <a:pt x="706" y="165"/>
                    </a:cubicBezTo>
                    <a:cubicBezTo>
                      <a:pt x="718" y="180"/>
                      <a:pt x="730" y="198"/>
                      <a:pt x="736" y="215"/>
                    </a:cubicBezTo>
                    <a:cubicBezTo>
                      <a:pt x="742" y="231"/>
                      <a:pt x="744" y="252"/>
                      <a:pt x="741" y="267"/>
                    </a:cubicBezTo>
                    <a:cubicBezTo>
                      <a:pt x="738" y="283"/>
                      <a:pt x="715" y="300"/>
                      <a:pt x="715" y="309"/>
                    </a:cubicBezTo>
                    <a:cubicBezTo>
                      <a:pt x="715" y="317"/>
                      <a:pt x="730" y="311"/>
                      <a:pt x="742" y="317"/>
                    </a:cubicBezTo>
                    <a:cubicBezTo>
                      <a:pt x="755" y="323"/>
                      <a:pt x="775" y="332"/>
                      <a:pt x="788" y="342"/>
                    </a:cubicBezTo>
                    <a:cubicBezTo>
                      <a:pt x="801" y="351"/>
                      <a:pt x="815" y="365"/>
                      <a:pt x="823" y="378"/>
                    </a:cubicBezTo>
                    <a:cubicBezTo>
                      <a:pt x="830" y="391"/>
                      <a:pt x="835" y="403"/>
                      <a:pt x="833" y="422"/>
                    </a:cubicBezTo>
                    <a:cubicBezTo>
                      <a:pt x="830" y="442"/>
                      <a:pt x="816" y="479"/>
                      <a:pt x="808" y="495"/>
                    </a:cubicBezTo>
                    <a:cubicBezTo>
                      <a:pt x="800" y="511"/>
                      <a:pt x="794" y="513"/>
                      <a:pt x="785" y="519"/>
                    </a:cubicBezTo>
                    <a:cubicBezTo>
                      <a:pt x="776" y="525"/>
                      <a:pt x="761" y="527"/>
                      <a:pt x="752" y="531"/>
                    </a:cubicBezTo>
                    <a:cubicBezTo>
                      <a:pt x="743" y="535"/>
                      <a:pt x="735" y="536"/>
                      <a:pt x="728" y="541"/>
                    </a:cubicBezTo>
                    <a:cubicBezTo>
                      <a:pt x="720" y="546"/>
                      <a:pt x="717" y="554"/>
                      <a:pt x="710" y="563"/>
                    </a:cubicBezTo>
                    <a:cubicBezTo>
                      <a:pt x="702" y="572"/>
                      <a:pt x="695" y="585"/>
                      <a:pt x="685" y="594"/>
                    </a:cubicBezTo>
                    <a:cubicBezTo>
                      <a:pt x="675" y="603"/>
                      <a:pt x="666" y="611"/>
                      <a:pt x="651" y="615"/>
                    </a:cubicBezTo>
                    <a:cubicBezTo>
                      <a:pt x="635" y="620"/>
                      <a:pt x="607" y="620"/>
                      <a:pt x="590" y="617"/>
                    </a:cubicBezTo>
                    <a:cubicBezTo>
                      <a:pt x="573" y="615"/>
                      <a:pt x="557" y="606"/>
                      <a:pt x="548" y="601"/>
                    </a:cubicBezTo>
                    <a:cubicBezTo>
                      <a:pt x="538" y="596"/>
                      <a:pt x="538" y="589"/>
                      <a:pt x="533" y="586"/>
                    </a:cubicBezTo>
                    <a:cubicBezTo>
                      <a:pt x="528" y="582"/>
                      <a:pt x="523" y="581"/>
                      <a:pt x="520" y="582"/>
                    </a:cubicBezTo>
                    <a:cubicBezTo>
                      <a:pt x="517" y="584"/>
                      <a:pt x="521" y="587"/>
                      <a:pt x="513" y="594"/>
                    </a:cubicBezTo>
                    <a:cubicBezTo>
                      <a:pt x="506" y="601"/>
                      <a:pt x="494" y="612"/>
                      <a:pt x="477" y="620"/>
                    </a:cubicBezTo>
                    <a:cubicBezTo>
                      <a:pt x="460" y="629"/>
                      <a:pt x="431" y="641"/>
                      <a:pt x="408" y="644"/>
                    </a:cubicBezTo>
                    <a:cubicBezTo>
                      <a:pt x="386" y="646"/>
                      <a:pt x="361" y="641"/>
                      <a:pt x="341" y="637"/>
                    </a:cubicBezTo>
                    <a:cubicBezTo>
                      <a:pt x="322" y="633"/>
                      <a:pt x="305" y="625"/>
                      <a:pt x="292" y="620"/>
                    </a:cubicBezTo>
                    <a:cubicBezTo>
                      <a:pt x="280" y="616"/>
                      <a:pt x="286" y="609"/>
                      <a:pt x="260" y="60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B7D9E5"/>
                  </a:gs>
                </a:gsLst>
                <a:path path="rect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>
                <a:prstShdw prst="shdw17" dist="17961" dir="2700000">
                  <a:srgbClr val="6E8289"/>
                </a:prstShdw>
              </a:effectLst>
            </p:spPr>
            <p:txBody>
              <a:bodyPr wrap="none"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 smtClean="0">
                    <a:solidFill>
                      <a:prstClr val="black"/>
                    </a:solidFill>
                    <a:latin typeface="+mn-lt"/>
                    <a:cs typeface="+mn-cs"/>
                  </a:rPr>
                  <a:t>“NG”</a:t>
                </a:r>
              </a:p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 smtClean="0">
                    <a:solidFill>
                      <a:prstClr val="black"/>
                    </a:solidFill>
                    <a:latin typeface="+mn-lt"/>
                    <a:cs typeface="+mn-cs"/>
                  </a:rPr>
                  <a:t>Access</a:t>
                </a:r>
              </a:p>
            </p:txBody>
          </p:sp>
          <p:pic>
            <p:nvPicPr>
              <p:cNvPr id="278" name="Picture 160" descr="rad4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770007" y="5610652"/>
                <a:ext cx="824840" cy="3238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80" name="TextBox 279"/>
            <p:cNvSpPr txBox="1"/>
            <p:nvPr/>
          </p:nvSpPr>
          <p:spPr>
            <a:xfrm>
              <a:off x="8368241" y="3282913"/>
              <a:ext cx="817299" cy="353925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700" b="1" dirty="0" smtClean="0">
                  <a:latin typeface="+mn-lt"/>
                </a:rPr>
                <a:t>CPE</a:t>
              </a:r>
            </a:p>
          </p:txBody>
        </p:sp>
        <p:grpSp>
          <p:nvGrpSpPr>
            <p:cNvPr id="12" name="Group 258"/>
            <p:cNvGrpSpPr/>
            <p:nvPr/>
          </p:nvGrpSpPr>
          <p:grpSpPr>
            <a:xfrm>
              <a:off x="1782521" y="2084653"/>
              <a:ext cx="5459155" cy="1729982"/>
              <a:chOff x="1856948" y="2084644"/>
              <a:chExt cx="5459155" cy="1729982"/>
            </a:xfrm>
          </p:grpSpPr>
          <p:sp>
            <p:nvSpPr>
              <p:cNvPr id="261" name="Freeform 21"/>
              <p:cNvSpPr>
                <a:spLocks/>
              </p:cNvSpPr>
              <p:nvPr/>
            </p:nvSpPr>
            <p:spPr bwMode="auto">
              <a:xfrm>
                <a:off x="2544314" y="2558008"/>
                <a:ext cx="1647825" cy="1025525"/>
              </a:xfrm>
              <a:custGeom>
                <a:avLst/>
                <a:gdLst>
                  <a:gd name="T0" fmla="*/ 2147483647 w 835"/>
                  <a:gd name="T1" fmla="*/ 2147483647 h 646"/>
                  <a:gd name="T2" fmla="*/ 2147483647 w 835"/>
                  <a:gd name="T3" fmla="*/ 2147483647 h 646"/>
                  <a:gd name="T4" fmla="*/ 2147483647 w 835"/>
                  <a:gd name="T5" fmla="*/ 2147483647 h 646"/>
                  <a:gd name="T6" fmla="*/ 2147483647 w 835"/>
                  <a:gd name="T7" fmla="*/ 2147483647 h 646"/>
                  <a:gd name="T8" fmla="*/ 2147483647 w 835"/>
                  <a:gd name="T9" fmla="*/ 2147483647 h 646"/>
                  <a:gd name="T10" fmla="*/ 2147483647 w 835"/>
                  <a:gd name="T11" fmla="*/ 2147483647 h 646"/>
                  <a:gd name="T12" fmla="*/ 2147483647 w 835"/>
                  <a:gd name="T13" fmla="*/ 2147483647 h 646"/>
                  <a:gd name="T14" fmla="*/ 2147483647 w 835"/>
                  <a:gd name="T15" fmla="*/ 2147483647 h 646"/>
                  <a:gd name="T16" fmla="*/ 2147483647 w 835"/>
                  <a:gd name="T17" fmla="*/ 2147483647 h 646"/>
                  <a:gd name="T18" fmla="*/ 2147483647 w 835"/>
                  <a:gd name="T19" fmla="*/ 2147483647 h 646"/>
                  <a:gd name="T20" fmla="*/ 2147483647 w 835"/>
                  <a:gd name="T21" fmla="*/ 2147483647 h 646"/>
                  <a:gd name="T22" fmla="*/ 2147483647 w 835"/>
                  <a:gd name="T23" fmla="*/ 2147483647 h 646"/>
                  <a:gd name="T24" fmla="*/ 2147483647 w 835"/>
                  <a:gd name="T25" fmla="*/ 2147483647 h 646"/>
                  <a:gd name="T26" fmla="*/ 2147483647 w 835"/>
                  <a:gd name="T27" fmla="*/ 2147483647 h 646"/>
                  <a:gd name="T28" fmla="*/ 2147483647 w 835"/>
                  <a:gd name="T29" fmla="*/ 2147483647 h 646"/>
                  <a:gd name="T30" fmla="*/ 2147483647 w 835"/>
                  <a:gd name="T31" fmla="*/ 2147483647 h 646"/>
                  <a:gd name="T32" fmla="*/ 2147483647 w 835"/>
                  <a:gd name="T33" fmla="*/ 2147483647 h 646"/>
                  <a:gd name="T34" fmla="*/ 2147483647 w 835"/>
                  <a:gd name="T35" fmla="*/ 2147483647 h 646"/>
                  <a:gd name="T36" fmla="*/ 2147483647 w 835"/>
                  <a:gd name="T37" fmla="*/ 2147483647 h 646"/>
                  <a:gd name="T38" fmla="*/ 2147483647 w 835"/>
                  <a:gd name="T39" fmla="*/ 2147483647 h 646"/>
                  <a:gd name="T40" fmla="*/ 2147483647 w 835"/>
                  <a:gd name="T41" fmla="*/ 2147483647 h 646"/>
                  <a:gd name="T42" fmla="*/ 2147483647 w 835"/>
                  <a:gd name="T43" fmla="*/ 2147483647 h 646"/>
                  <a:gd name="T44" fmla="*/ 2147483647 w 835"/>
                  <a:gd name="T45" fmla="*/ 2147483647 h 646"/>
                  <a:gd name="T46" fmla="*/ 2147483647 w 835"/>
                  <a:gd name="T47" fmla="*/ 2147483647 h 646"/>
                  <a:gd name="T48" fmla="*/ 2147483647 w 835"/>
                  <a:gd name="T49" fmla="*/ 2147483647 h 646"/>
                  <a:gd name="T50" fmla="*/ 2147483647 w 835"/>
                  <a:gd name="T51" fmla="*/ 2147483647 h 646"/>
                  <a:gd name="T52" fmla="*/ 2147483647 w 835"/>
                  <a:gd name="T53" fmla="*/ 2147483647 h 646"/>
                  <a:gd name="T54" fmla="*/ 2147483647 w 835"/>
                  <a:gd name="T55" fmla="*/ 2147483647 h 646"/>
                  <a:gd name="T56" fmla="*/ 2147483647 w 835"/>
                  <a:gd name="T57" fmla="*/ 2147483647 h 646"/>
                  <a:gd name="T58" fmla="*/ 2147483647 w 835"/>
                  <a:gd name="T59" fmla="*/ 2147483647 h 646"/>
                  <a:gd name="T60" fmla="*/ 2147483647 w 835"/>
                  <a:gd name="T61" fmla="*/ 2147483647 h 646"/>
                  <a:gd name="T62" fmla="*/ 2147483647 w 835"/>
                  <a:gd name="T63" fmla="*/ 2147483647 h 646"/>
                  <a:gd name="T64" fmla="*/ 2147483647 w 835"/>
                  <a:gd name="T65" fmla="*/ 2147483647 h 646"/>
                  <a:gd name="T66" fmla="*/ 2147483647 w 835"/>
                  <a:gd name="T67" fmla="*/ 2147483647 h 646"/>
                  <a:gd name="T68" fmla="*/ 2147483647 w 835"/>
                  <a:gd name="T69" fmla="*/ 2147483647 h 646"/>
                  <a:gd name="T70" fmla="*/ 2147483647 w 835"/>
                  <a:gd name="T71" fmla="*/ 2147483647 h 646"/>
                  <a:gd name="T72" fmla="*/ 2147483647 w 835"/>
                  <a:gd name="T73" fmla="*/ 2147483647 h 646"/>
                  <a:gd name="T74" fmla="*/ 2147483647 w 835"/>
                  <a:gd name="T75" fmla="*/ 2147483647 h 646"/>
                  <a:gd name="T76" fmla="*/ 2147483647 w 835"/>
                  <a:gd name="T77" fmla="*/ 2147483647 h 646"/>
                  <a:gd name="T78" fmla="*/ 2147483647 w 835"/>
                  <a:gd name="T79" fmla="*/ 2147483647 h 646"/>
                  <a:gd name="T80" fmla="*/ 2147483647 w 835"/>
                  <a:gd name="T81" fmla="*/ 2147483647 h 646"/>
                  <a:gd name="T82" fmla="*/ 2147483647 w 835"/>
                  <a:gd name="T83" fmla="*/ 2147483647 h 646"/>
                  <a:gd name="T84" fmla="*/ 2147483647 w 835"/>
                  <a:gd name="T85" fmla="*/ 2147483647 h 646"/>
                  <a:gd name="T86" fmla="*/ 2147483647 w 835"/>
                  <a:gd name="T87" fmla="*/ 2147483647 h 646"/>
                  <a:gd name="T88" fmla="*/ 2147483647 w 835"/>
                  <a:gd name="T89" fmla="*/ 2147483647 h 646"/>
                  <a:gd name="T90" fmla="*/ 2147483647 w 835"/>
                  <a:gd name="T91" fmla="*/ 2147483647 h 646"/>
                  <a:gd name="T92" fmla="*/ 2147483647 w 835"/>
                  <a:gd name="T93" fmla="*/ 2147483647 h 646"/>
                  <a:gd name="T94" fmla="*/ 2147483647 w 835"/>
                  <a:gd name="T95" fmla="*/ 2147483647 h 646"/>
                  <a:gd name="T96" fmla="*/ 2147483647 w 835"/>
                  <a:gd name="T97" fmla="*/ 2147483647 h 646"/>
                  <a:gd name="T98" fmla="*/ 2147483647 w 835"/>
                  <a:gd name="T99" fmla="*/ 2147483647 h 646"/>
                  <a:gd name="T100" fmla="*/ 2147483647 w 835"/>
                  <a:gd name="T101" fmla="*/ 2147483647 h 646"/>
                  <a:gd name="T102" fmla="*/ 2147483647 w 835"/>
                  <a:gd name="T103" fmla="*/ 2147483647 h 646"/>
                  <a:gd name="T104" fmla="*/ 2147483647 w 835"/>
                  <a:gd name="T105" fmla="*/ 2147483647 h 646"/>
                  <a:gd name="T106" fmla="*/ 2147483647 w 835"/>
                  <a:gd name="T107" fmla="*/ 2147483647 h 64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835"/>
                  <a:gd name="T163" fmla="*/ 0 h 646"/>
                  <a:gd name="T164" fmla="*/ 835 w 835"/>
                  <a:gd name="T165" fmla="*/ 646 h 64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835" h="646">
                    <a:moveTo>
                      <a:pt x="260" y="609"/>
                    </a:moveTo>
                    <a:cubicBezTo>
                      <a:pt x="233" y="609"/>
                      <a:pt x="174" y="629"/>
                      <a:pt x="137" y="622"/>
                    </a:cubicBezTo>
                    <a:cubicBezTo>
                      <a:pt x="100" y="615"/>
                      <a:pt x="61" y="599"/>
                      <a:pt x="38" y="571"/>
                    </a:cubicBezTo>
                    <a:cubicBezTo>
                      <a:pt x="16" y="543"/>
                      <a:pt x="2" y="491"/>
                      <a:pt x="1" y="455"/>
                    </a:cubicBezTo>
                    <a:cubicBezTo>
                      <a:pt x="0" y="420"/>
                      <a:pt x="19" y="380"/>
                      <a:pt x="32" y="360"/>
                    </a:cubicBezTo>
                    <a:cubicBezTo>
                      <a:pt x="45" y="339"/>
                      <a:pt x="69" y="337"/>
                      <a:pt x="79" y="330"/>
                    </a:cubicBezTo>
                    <a:cubicBezTo>
                      <a:pt x="90" y="323"/>
                      <a:pt x="93" y="323"/>
                      <a:pt x="97" y="318"/>
                    </a:cubicBezTo>
                    <a:cubicBezTo>
                      <a:pt x="102" y="314"/>
                      <a:pt x="102" y="309"/>
                      <a:pt x="102" y="299"/>
                    </a:cubicBezTo>
                    <a:cubicBezTo>
                      <a:pt x="102" y="289"/>
                      <a:pt x="97" y="275"/>
                      <a:pt x="96" y="261"/>
                    </a:cubicBezTo>
                    <a:cubicBezTo>
                      <a:pt x="95" y="247"/>
                      <a:pt x="91" y="231"/>
                      <a:pt x="96" y="216"/>
                    </a:cubicBezTo>
                    <a:cubicBezTo>
                      <a:pt x="101" y="201"/>
                      <a:pt x="113" y="183"/>
                      <a:pt x="127" y="172"/>
                    </a:cubicBezTo>
                    <a:cubicBezTo>
                      <a:pt x="141" y="160"/>
                      <a:pt x="163" y="151"/>
                      <a:pt x="181" y="145"/>
                    </a:cubicBezTo>
                    <a:cubicBezTo>
                      <a:pt x="199" y="139"/>
                      <a:pt x="222" y="139"/>
                      <a:pt x="235" y="137"/>
                    </a:cubicBezTo>
                    <a:cubicBezTo>
                      <a:pt x="248" y="134"/>
                      <a:pt x="254" y="135"/>
                      <a:pt x="258" y="129"/>
                    </a:cubicBezTo>
                    <a:cubicBezTo>
                      <a:pt x="262" y="122"/>
                      <a:pt x="257" y="106"/>
                      <a:pt x="261" y="96"/>
                    </a:cubicBezTo>
                    <a:cubicBezTo>
                      <a:pt x="265" y="85"/>
                      <a:pt x="274" y="71"/>
                      <a:pt x="284" y="63"/>
                    </a:cubicBezTo>
                    <a:cubicBezTo>
                      <a:pt x="294" y="54"/>
                      <a:pt x="307" y="50"/>
                      <a:pt x="320" y="46"/>
                    </a:cubicBezTo>
                    <a:cubicBezTo>
                      <a:pt x="333" y="43"/>
                      <a:pt x="354" y="43"/>
                      <a:pt x="364" y="43"/>
                    </a:cubicBezTo>
                    <a:cubicBezTo>
                      <a:pt x="375" y="43"/>
                      <a:pt x="378" y="47"/>
                      <a:pt x="382" y="46"/>
                    </a:cubicBezTo>
                    <a:cubicBezTo>
                      <a:pt x="386" y="45"/>
                      <a:pt x="383" y="41"/>
                      <a:pt x="387" y="36"/>
                    </a:cubicBezTo>
                    <a:cubicBezTo>
                      <a:pt x="391" y="31"/>
                      <a:pt x="399" y="21"/>
                      <a:pt x="408" y="15"/>
                    </a:cubicBezTo>
                    <a:cubicBezTo>
                      <a:pt x="418" y="9"/>
                      <a:pt x="429" y="5"/>
                      <a:pt x="445" y="3"/>
                    </a:cubicBezTo>
                    <a:cubicBezTo>
                      <a:pt x="460" y="2"/>
                      <a:pt x="485" y="0"/>
                      <a:pt x="502" y="3"/>
                    </a:cubicBezTo>
                    <a:cubicBezTo>
                      <a:pt x="518" y="7"/>
                      <a:pt x="530" y="14"/>
                      <a:pt x="543" y="21"/>
                    </a:cubicBezTo>
                    <a:cubicBezTo>
                      <a:pt x="556" y="29"/>
                      <a:pt x="573" y="38"/>
                      <a:pt x="582" y="50"/>
                    </a:cubicBezTo>
                    <a:cubicBezTo>
                      <a:pt x="591" y="61"/>
                      <a:pt x="595" y="80"/>
                      <a:pt x="598" y="91"/>
                    </a:cubicBezTo>
                    <a:cubicBezTo>
                      <a:pt x="602" y="101"/>
                      <a:pt x="597" y="109"/>
                      <a:pt x="602" y="112"/>
                    </a:cubicBezTo>
                    <a:cubicBezTo>
                      <a:pt x="607" y="116"/>
                      <a:pt x="617" y="109"/>
                      <a:pt x="628" y="111"/>
                    </a:cubicBezTo>
                    <a:cubicBezTo>
                      <a:pt x="639" y="112"/>
                      <a:pt x="652" y="115"/>
                      <a:pt x="666" y="124"/>
                    </a:cubicBezTo>
                    <a:cubicBezTo>
                      <a:pt x="679" y="133"/>
                      <a:pt x="695" y="150"/>
                      <a:pt x="706" y="165"/>
                    </a:cubicBezTo>
                    <a:cubicBezTo>
                      <a:pt x="718" y="180"/>
                      <a:pt x="730" y="198"/>
                      <a:pt x="736" y="215"/>
                    </a:cubicBezTo>
                    <a:cubicBezTo>
                      <a:pt x="742" y="231"/>
                      <a:pt x="744" y="252"/>
                      <a:pt x="741" y="267"/>
                    </a:cubicBezTo>
                    <a:cubicBezTo>
                      <a:pt x="738" y="283"/>
                      <a:pt x="715" y="300"/>
                      <a:pt x="715" y="309"/>
                    </a:cubicBezTo>
                    <a:cubicBezTo>
                      <a:pt x="715" y="317"/>
                      <a:pt x="730" y="311"/>
                      <a:pt x="742" y="317"/>
                    </a:cubicBezTo>
                    <a:cubicBezTo>
                      <a:pt x="755" y="323"/>
                      <a:pt x="775" y="332"/>
                      <a:pt x="788" y="342"/>
                    </a:cubicBezTo>
                    <a:cubicBezTo>
                      <a:pt x="801" y="351"/>
                      <a:pt x="815" y="365"/>
                      <a:pt x="823" y="378"/>
                    </a:cubicBezTo>
                    <a:cubicBezTo>
                      <a:pt x="830" y="391"/>
                      <a:pt x="835" y="403"/>
                      <a:pt x="833" y="422"/>
                    </a:cubicBezTo>
                    <a:cubicBezTo>
                      <a:pt x="830" y="442"/>
                      <a:pt x="816" y="479"/>
                      <a:pt x="808" y="495"/>
                    </a:cubicBezTo>
                    <a:cubicBezTo>
                      <a:pt x="800" y="511"/>
                      <a:pt x="794" y="513"/>
                      <a:pt x="785" y="519"/>
                    </a:cubicBezTo>
                    <a:cubicBezTo>
                      <a:pt x="776" y="525"/>
                      <a:pt x="761" y="527"/>
                      <a:pt x="752" y="531"/>
                    </a:cubicBezTo>
                    <a:cubicBezTo>
                      <a:pt x="743" y="535"/>
                      <a:pt x="735" y="536"/>
                      <a:pt x="728" y="541"/>
                    </a:cubicBezTo>
                    <a:cubicBezTo>
                      <a:pt x="720" y="546"/>
                      <a:pt x="717" y="554"/>
                      <a:pt x="710" y="563"/>
                    </a:cubicBezTo>
                    <a:cubicBezTo>
                      <a:pt x="702" y="572"/>
                      <a:pt x="695" y="585"/>
                      <a:pt x="685" y="594"/>
                    </a:cubicBezTo>
                    <a:cubicBezTo>
                      <a:pt x="675" y="603"/>
                      <a:pt x="666" y="611"/>
                      <a:pt x="651" y="615"/>
                    </a:cubicBezTo>
                    <a:cubicBezTo>
                      <a:pt x="635" y="620"/>
                      <a:pt x="607" y="620"/>
                      <a:pt x="590" y="617"/>
                    </a:cubicBezTo>
                    <a:cubicBezTo>
                      <a:pt x="573" y="615"/>
                      <a:pt x="557" y="606"/>
                      <a:pt x="548" y="601"/>
                    </a:cubicBezTo>
                    <a:cubicBezTo>
                      <a:pt x="538" y="596"/>
                      <a:pt x="538" y="589"/>
                      <a:pt x="533" y="586"/>
                    </a:cubicBezTo>
                    <a:cubicBezTo>
                      <a:pt x="528" y="582"/>
                      <a:pt x="523" y="581"/>
                      <a:pt x="520" y="582"/>
                    </a:cubicBezTo>
                    <a:cubicBezTo>
                      <a:pt x="517" y="584"/>
                      <a:pt x="521" y="587"/>
                      <a:pt x="513" y="594"/>
                    </a:cubicBezTo>
                    <a:cubicBezTo>
                      <a:pt x="506" y="601"/>
                      <a:pt x="494" y="612"/>
                      <a:pt x="477" y="620"/>
                    </a:cubicBezTo>
                    <a:cubicBezTo>
                      <a:pt x="460" y="629"/>
                      <a:pt x="431" y="641"/>
                      <a:pt x="408" y="644"/>
                    </a:cubicBezTo>
                    <a:cubicBezTo>
                      <a:pt x="386" y="646"/>
                      <a:pt x="361" y="641"/>
                      <a:pt x="341" y="637"/>
                    </a:cubicBezTo>
                    <a:cubicBezTo>
                      <a:pt x="322" y="633"/>
                      <a:pt x="305" y="625"/>
                      <a:pt x="292" y="620"/>
                    </a:cubicBezTo>
                    <a:cubicBezTo>
                      <a:pt x="280" y="616"/>
                      <a:pt x="286" y="609"/>
                      <a:pt x="260" y="60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B7D9E5"/>
                  </a:gs>
                </a:gsLst>
                <a:path path="rect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>
                <a:prstShdw prst="shdw17" dist="17961" dir="2700000">
                  <a:srgbClr val="6E8289"/>
                </a:prstShdw>
              </a:effectLst>
            </p:spPr>
            <p:txBody>
              <a:bodyPr wrap="none"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 smtClean="0">
                    <a:solidFill>
                      <a:prstClr val="black"/>
                    </a:solidFill>
                    <a:latin typeface="+mn-lt"/>
                    <a:cs typeface="+mn-cs"/>
                  </a:rPr>
                  <a:t>“NG”</a:t>
                </a:r>
              </a:p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 smtClean="0">
                    <a:solidFill>
                      <a:prstClr val="black"/>
                    </a:solidFill>
                    <a:latin typeface="+mn-lt"/>
                    <a:cs typeface="+mn-cs"/>
                  </a:rPr>
                  <a:t>Access</a:t>
                </a:r>
              </a:p>
            </p:txBody>
          </p:sp>
          <p:sp>
            <p:nvSpPr>
              <p:cNvPr id="263" name="Freeform 71"/>
              <p:cNvSpPr>
                <a:spLocks/>
              </p:cNvSpPr>
              <p:nvPr/>
            </p:nvSpPr>
            <p:spPr bwMode="auto">
              <a:xfrm>
                <a:off x="3999035" y="2084644"/>
                <a:ext cx="3260177" cy="1729982"/>
              </a:xfrm>
              <a:custGeom>
                <a:avLst/>
                <a:gdLst>
                  <a:gd name="T0" fmla="*/ 2147483647 w 855"/>
                  <a:gd name="T1" fmla="*/ 2147483647 h 673"/>
                  <a:gd name="T2" fmla="*/ 2147483647 w 855"/>
                  <a:gd name="T3" fmla="*/ 2147483647 h 673"/>
                  <a:gd name="T4" fmla="*/ 2147483647 w 855"/>
                  <a:gd name="T5" fmla="*/ 2147483647 h 673"/>
                  <a:gd name="T6" fmla="*/ 2147483647 w 855"/>
                  <a:gd name="T7" fmla="*/ 2147483647 h 673"/>
                  <a:gd name="T8" fmla="*/ 2147483647 w 855"/>
                  <a:gd name="T9" fmla="*/ 2147483647 h 673"/>
                  <a:gd name="T10" fmla="*/ 2147483647 w 855"/>
                  <a:gd name="T11" fmla="*/ 2147483647 h 673"/>
                  <a:gd name="T12" fmla="*/ 2147483647 w 855"/>
                  <a:gd name="T13" fmla="*/ 2147483647 h 673"/>
                  <a:gd name="T14" fmla="*/ 2147483647 w 855"/>
                  <a:gd name="T15" fmla="*/ 2147483647 h 673"/>
                  <a:gd name="T16" fmla="*/ 2147483647 w 855"/>
                  <a:gd name="T17" fmla="*/ 2147483647 h 673"/>
                  <a:gd name="T18" fmla="*/ 2147483647 w 855"/>
                  <a:gd name="T19" fmla="*/ 2147483647 h 673"/>
                  <a:gd name="T20" fmla="*/ 2147483647 w 855"/>
                  <a:gd name="T21" fmla="*/ 2147483647 h 673"/>
                  <a:gd name="T22" fmla="*/ 2147483647 w 855"/>
                  <a:gd name="T23" fmla="*/ 2147483647 h 673"/>
                  <a:gd name="T24" fmla="*/ 2147483647 w 855"/>
                  <a:gd name="T25" fmla="*/ 2147483647 h 673"/>
                  <a:gd name="T26" fmla="*/ 2147483647 w 855"/>
                  <a:gd name="T27" fmla="*/ 2147483647 h 673"/>
                  <a:gd name="T28" fmla="*/ 2147483647 w 855"/>
                  <a:gd name="T29" fmla="*/ 2147483647 h 673"/>
                  <a:gd name="T30" fmla="*/ 2147483647 w 855"/>
                  <a:gd name="T31" fmla="*/ 2147483647 h 673"/>
                  <a:gd name="T32" fmla="*/ 2147483647 w 855"/>
                  <a:gd name="T33" fmla="*/ 2147483647 h 673"/>
                  <a:gd name="T34" fmla="*/ 2147483647 w 855"/>
                  <a:gd name="T35" fmla="*/ 2147483647 h 673"/>
                  <a:gd name="T36" fmla="*/ 2147483647 w 855"/>
                  <a:gd name="T37" fmla="*/ 2147483647 h 673"/>
                  <a:gd name="T38" fmla="*/ 2147483647 w 855"/>
                  <a:gd name="T39" fmla="*/ 2147483647 h 673"/>
                  <a:gd name="T40" fmla="*/ 2147483647 w 855"/>
                  <a:gd name="T41" fmla="*/ 2147483647 h 673"/>
                  <a:gd name="T42" fmla="*/ 2147483647 w 855"/>
                  <a:gd name="T43" fmla="*/ 2147483647 h 673"/>
                  <a:gd name="T44" fmla="*/ 2147483647 w 855"/>
                  <a:gd name="T45" fmla="*/ 2147483647 h 673"/>
                  <a:gd name="T46" fmla="*/ 2147483647 w 855"/>
                  <a:gd name="T47" fmla="*/ 2147483647 h 673"/>
                  <a:gd name="T48" fmla="*/ 2147483647 w 855"/>
                  <a:gd name="T49" fmla="*/ 2147483647 h 673"/>
                  <a:gd name="T50" fmla="*/ 2147483647 w 855"/>
                  <a:gd name="T51" fmla="*/ 2147483647 h 673"/>
                  <a:gd name="T52" fmla="*/ 2147483647 w 855"/>
                  <a:gd name="T53" fmla="*/ 2147483647 h 673"/>
                  <a:gd name="T54" fmla="*/ 2147483647 w 855"/>
                  <a:gd name="T55" fmla="*/ 2147483647 h 673"/>
                  <a:gd name="T56" fmla="*/ 2147483647 w 855"/>
                  <a:gd name="T57" fmla="*/ 2147483647 h 673"/>
                  <a:gd name="T58" fmla="*/ 2147483647 w 855"/>
                  <a:gd name="T59" fmla="*/ 2147483647 h 673"/>
                  <a:gd name="T60" fmla="*/ 2147483647 w 855"/>
                  <a:gd name="T61" fmla="*/ 2147483647 h 673"/>
                  <a:gd name="T62" fmla="*/ 2147483647 w 855"/>
                  <a:gd name="T63" fmla="*/ 2147483647 h 673"/>
                  <a:gd name="T64" fmla="*/ 2147483647 w 855"/>
                  <a:gd name="T65" fmla="*/ 2147483647 h 673"/>
                  <a:gd name="T66" fmla="*/ 2147483647 w 855"/>
                  <a:gd name="T67" fmla="*/ 2147483647 h 673"/>
                  <a:gd name="T68" fmla="*/ 2147483647 w 855"/>
                  <a:gd name="T69" fmla="*/ 2147483647 h 673"/>
                  <a:gd name="T70" fmla="*/ 2147483647 w 855"/>
                  <a:gd name="T71" fmla="*/ 2147483647 h 673"/>
                  <a:gd name="T72" fmla="*/ 2147483647 w 855"/>
                  <a:gd name="T73" fmla="*/ 2147483647 h 673"/>
                  <a:gd name="T74" fmla="*/ 2147483647 w 855"/>
                  <a:gd name="T75" fmla="*/ 2147483647 h 673"/>
                  <a:gd name="T76" fmla="*/ 2147483647 w 855"/>
                  <a:gd name="T77" fmla="*/ 2147483647 h 673"/>
                  <a:gd name="T78" fmla="*/ 2147483647 w 855"/>
                  <a:gd name="T79" fmla="*/ 2147483647 h 673"/>
                  <a:gd name="T80" fmla="*/ 2147483647 w 855"/>
                  <a:gd name="T81" fmla="*/ 2147483647 h 673"/>
                  <a:gd name="T82" fmla="*/ 2147483647 w 855"/>
                  <a:gd name="T83" fmla="*/ 2147483647 h 673"/>
                  <a:gd name="T84" fmla="*/ 2147483647 w 855"/>
                  <a:gd name="T85" fmla="*/ 2147483647 h 673"/>
                  <a:gd name="T86" fmla="*/ 2147483647 w 855"/>
                  <a:gd name="T87" fmla="*/ 2147483647 h 673"/>
                  <a:gd name="T88" fmla="*/ 2147483647 w 855"/>
                  <a:gd name="T89" fmla="*/ 2147483647 h 673"/>
                  <a:gd name="T90" fmla="*/ 2147483647 w 855"/>
                  <a:gd name="T91" fmla="*/ 2147483647 h 673"/>
                  <a:gd name="T92" fmla="*/ 2147483647 w 855"/>
                  <a:gd name="T93" fmla="*/ 2147483647 h 673"/>
                  <a:gd name="T94" fmla="*/ 2147483647 w 855"/>
                  <a:gd name="T95" fmla="*/ 2147483647 h 673"/>
                  <a:gd name="T96" fmla="*/ 2147483647 w 855"/>
                  <a:gd name="T97" fmla="*/ 2147483647 h 673"/>
                  <a:gd name="T98" fmla="*/ 2147483647 w 855"/>
                  <a:gd name="T99" fmla="*/ 2147483647 h 673"/>
                  <a:gd name="T100" fmla="*/ 2147483647 w 855"/>
                  <a:gd name="T101" fmla="*/ 2147483647 h 673"/>
                  <a:gd name="T102" fmla="*/ 2147483647 w 855"/>
                  <a:gd name="T103" fmla="*/ 2147483647 h 673"/>
                  <a:gd name="T104" fmla="*/ 2147483647 w 855"/>
                  <a:gd name="T105" fmla="*/ 2147483647 h 673"/>
                  <a:gd name="T106" fmla="*/ 2147483647 w 855"/>
                  <a:gd name="T107" fmla="*/ 2147483647 h 67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855"/>
                  <a:gd name="T163" fmla="*/ 0 h 673"/>
                  <a:gd name="T164" fmla="*/ 855 w 855"/>
                  <a:gd name="T165" fmla="*/ 673 h 673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855" h="673">
                    <a:moveTo>
                      <a:pt x="266" y="634"/>
                    </a:moveTo>
                    <a:cubicBezTo>
                      <a:pt x="239" y="634"/>
                      <a:pt x="178" y="655"/>
                      <a:pt x="140" y="648"/>
                    </a:cubicBezTo>
                    <a:cubicBezTo>
                      <a:pt x="102" y="641"/>
                      <a:pt x="63" y="624"/>
                      <a:pt x="39" y="595"/>
                    </a:cubicBezTo>
                    <a:cubicBezTo>
                      <a:pt x="16" y="566"/>
                      <a:pt x="2" y="511"/>
                      <a:pt x="1" y="474"/>
                    </a:cubicBezTo>
                    <a:cubicBezTo>
                      <a:pt x="0" y="437"/>
                      <a:pt x="19" y="396"/>
                      <a:pt x="33" y="375"/>
                    </a:cubicBezTo>
                    <a:cubicBezTo>
                      <a:pt x="46" y="353"/>
                      <a:pt x="70" y="351"/>
                      <a:pt x="81" y="344"/>
                    </a:cubicBezTo>
                    <a:cubicBezTo>
                      <a:pt x="92" y="337"/>
                      <a:pt x="96" y="337"/>
                      <a:pt x="100" y="332"/>
                    </a:cubicBezTo>
                    <a:cubicBezTo>
                      <a:pt x="104" y="327"/>
                      <a:pt x="105" y="321"/>
                      <a:pt x="105" y="311"/>
                    </a:cubicBezTo>
                    <a:cubicBezTo>
                      <a:pt x="105" y="301"/>
                      <a:pt x="99" y="286"/>
                      <a:pt x="98" y="272"/>
                    </a:cubicBezTo>
                    <a:cubicBezTo>
                      <a:pt x="97" y="257"/>
                      <a:pt x="93" y="241"/>
                      <a:pt x="98" y="225"/>
                    </a:cubicBezTo>
                    <a:cubicBezTo>
                      <a:pt x="103" y="210"/>
                      <a:pt x="116" y="191"/>
                      <a:pt x="130" y="179"/>
                    </a:cubicBezTo>
                    <a:cubicBezTo>
                      <a:pt x="144" y="167"/>
                      <a:pt x="167" y="157"/>
                      <a:pt x="185" y="151"/>
                    </a:cubicBezTo>
                    <a:cubicBezTo>
                      <a:pt x="204" y="145"/>
                      <a:pt x="227" y="145"/>
                      <a:pt x="241" y="143"/>
                    </a:cubicBezTo>
                    <a:cubicBezTo>
                      <a:pt x="254" y="140"/>
                      <a:pt x="260" y="141"/>
                      <a:pt x="264" y="134"/>
                    </a:cubicBezTo>
                    <a:cubicBezTo>
                      <a:pt x="268" y="127"/>
                      <a:pt x="263" y="111"/>
                      <a:pt x="267" y="100"/>
                    </a:cubicBezTo>
                    <a:cubicBezTo>
                      <a:pt x="272" y="89"/>
                      <a:pt x="281" y="74"/>
                      <a:pt x="291" y="65"/>
                    </a:cubicBezTo>
                    <a:cubicBezTo>
                      <a:pt x="301" y="57"/>
                      <a:pt x="314" y="52"/>
                      <a:pt x="328" y="48"/>
                    </a:cubicBezTo>
                    <a:cubicBezTo>
                      <a:pt x="341" y="45"/>
                      <a:pt x="362" y="45"/>
                      <a:pt x="373" y="45"/>
                    </a:cubicBezTo>
                    <a:cubicBezTo>
                      <a:pt x="384" y="45"/>
                      <a:pt x="387" y="49"/>
                      <a:pt x="391" y="48"/>
                    </a:cubicBezTo>
                    <a:cubicBezTo>
                      <a:pt x="396" y="47"/>
                      <a:pt x="392" y="43"/>
                      <a:pt x="396" y="38"/>
                    </a:cubicBezTo>
                    <a:cubicBezTo>
                      <a:pt x="401" y="33"/>
                      <a:pt x="408" y="21"/>
                      <a:pt x="418" y="15"/>
                    </a:cubicBezTo>
                    <a:cubicBezTo>
                      <a:pt x="428" y="9"/>
                      <a:pt x="439" y="5"/>
                      <a:pt x="455" y="3"/>
                    </a:cubicBezTo>
                    <a:cubicBezTo>
                      <a:pt x="471" y="2"/>
                      <a:pt x="497" y="0"/>
                      <a:pt x="514" y="3"/>
                    </a:cubicBezTo>
                    <a:cubicBezTo>
                      <a:pt x="531" y="7"/>
                      <a:pt x="542" y="15"/>
                      <a:pt x="556" y="22"/>
                    </a:cubicBezTo>
                    <a:cubicBezTo>
                      <a:pt x="569" y="30"/>
                      <a:pt x="587" y="40"/>
                      <a:pt x="596" y="52"/>
                    </a:cubicBezTo>
                    <a:cubicBezTo>
                      <a:pt x="605" y="64"/>
                      <a:pt x="609" y="83"/>
                      <a:pt x="613" y="95"/>
                    </a:cubicBezTo>
                    <a:cubicBezTo>
                      <a:pt x="616" y="106"/>
                      <a:pt x="611" y="113"/>
                      <a:pt x="616" y="117"/>
                    </a:cubicBezTo>
                    <a:cubicBezTo>
                      <a:pt x="621" y="120"/>
                      <a:pt x="632" y="113"/>
                      <a:pt x="643" y="115"/>
                    </a:cubicBezTo>
                    <a:cubicBezTo>
                      <a:pt x="654" y="117"/>
                      <a:pt x="668" y="119"/>
                      <a:pt x="681" y="129"/>
                    </a:cubicBezTo>
                    <a:cubicBezTo>
                      <a:pt x="695" y="138"/>
                      <a:pt x="712" y="156"/>
                      <a:pt x="723" y="172"/>
                    </a:cubicBezTo>
                    <a:cubicBezTo>
                      <a:pt x="735" y="187"/>
                      <a:pt x="748" y="206"/>
                      <a:pt x="754" y="223"/>
                    </a:cubicBezTo>
                    <a:cubicBezTo>
                      <a:pt x="759" y="241"/>
                      <a:pt x="762" y="262"/>
                      <a:pt x="759" y="278"/>
                    </a:cubicBezTo>
                    <a:cubicBezTo>
                      <a:pt x="755" y="295"/>
                      <a:pt x="732" y="313"/>
                      <a:pt x="732" y="321"/>
                    </a:cubicBezTo>
                    <a:cubicBezTo>
                      <a:pt x="732" y="330"/>
                      <a:pt x="748" y="324"/>
                      <a:pt x="760" y="330"/>
                    </a:cubicBezTo>
                    <a:cubicBezTo>
                      <a:pt x="773" y="336"/>
                      <a:pt x="794" y="346"/>
                      <a:pt x="807" y="356"/>
                    </a:cubicBezTo>
                    <a:cubicBezTo>
                      <a:pt x="821" y="366"/>
                      <a:pt x="835" y="380"/>
                      <a:pt x="842" y="394"/>
                    </a:cubicBezTo>
                    <a:cubicBezTo>
                      <a:pt x="850" y="407"/>
                      <a:pt x="855" y="419"/>
                      <a:pt x="852" y="440"/>
                    </a:cubicBezTo>
                    <a:cubicBezTo>
                      <a:pt x="850" y="461"/>
                      <a:pt x="835" y="499"/>
                      <a:pt x="827" y="516"/>
                    </a:cubicBezTo>
                    <a:cubicBezTo>
                      <a:pt x="819" y="533"/>
                      <a:pt x="813" y="536"/>
                      <a:pt x="804" y="542"/>
                    </a:cubicBezTo>
                    <a:cubicBezTo>
                      <a:pt x="795" y="548"/>
                      <a:pt x="780" y="550"/>
                      <a:pt x="770" y="554"/>
                    </a:cubicBezTo>
                    <a:cubicBezTo>
                      <a:pt x="760" y="558"/>
                      <a:pt x="753" y="559"/>
                      <a:pt x="745" y="564"/>
                    </a:cubicBezTo>
                    <a:cubicBezTo>
                      <a:pt x="738" y="569"/>
                      <a:pt x="734" y="577"/>
                      <a:pt x="727" y="586"/>
                    </a:cubicBezTo>
                    <a:cubicBezTo>
                      <a:pt x="719" y="596"/>
                      <a:pt x="712" y="609"/>
                      <a:pt x="702" y="619"/>
                    </a:cubicBezTo>
                    <a:cubicBezTo>
                      <a:pt x="692" y="628"/>
                      <a:pt x="682" y="637"/>
                      <a:pt x="666" y="641"/>
                    </a:cubicBezTo>
                    <a:cubicBezTo>
                      <a:pt x="650" y="645"/>
                      <a:pt x="622" y="645"/>
                      <a:pt x="604" y="643"/>
                    </a:cubicBezTo>
                    <a:cubicBezTo>
                      <a:pt x="587" y="640"/>
                      <a:pt x="571" y="631"/>
                      <a:pt x="561" y="626"/>
                    </a:cubicBezTo>
                    <a:cubicBezTo>
                      <a:pt x="551" y="621"/>
                      <a:pt x="551" y="614"/>
                      <a:pt x="546" y="610"/>
                    </a:cubicBezTo>
                    <a:cubicBezTo>
                      <a:pt x="541" y="607"/>
                      <a:pt x="536" y="605"/>
                      <a:pt x="532" y="607"/>
                    </a:cubicBezTo>
                    <a:cubicBezTo>
                      <a:pt x="529" y="609"/>
                      <a:pt x="533" y="612"/>
                      <a:pt x="526" y="619"/>
                    </a:cubicBezTo>
                    <a:cubicBezTo>
                      <a:pt x="518" y="626"/>
                      <a:pt x="506" y="638"/>
                      <a:pt x="489" y="646"/>
                    </a:cubicBezTo>
                    <a:cubicBezTo>
                      <a:pt x="471" y="655"/>
                      <a:pt x="442" y="668"/>
                      <a:pt x="418" y="670"/>
                    </a:cubicBezTo>
                    <a:cubicBezTo>
                      <a:pt x="395" y="673"/>
                      <a:pt x="370" y="668"/>
                      <a:pt x="350" y="664"/>
                    </a:cubicBezTo>
                    <a:cubicBezTo>
                      <a:pt x="329" y="659"/>
                      <a:pt x="312" y="651"/>
                      <a:pt x="299" y="646"/>
                    </a:cubicBezTo>
                    <a:cubicBezTo>
                      <a:pt x="287" y="642"/>
                      <a:pt x="293" y="634"/>
                      <a:pt x="266" y="6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/>
                  </a:gs>
                  <a:gs pos="100000">
                    <a:srgbClr val="FFE895"/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  <a:round/>
                <a:headEnd/>
                <a:tailEnd/>
              </a:ln>
              <a:effectLst>
                <a:prstShdw prst="shdw17" dist="17961" dir="2700000">
                  <a:srgbClr val="998B59"/>
                </a:prstShdw>
              </a:effectLst>
            </p:spPr>
            <p:txBody>
              <a:bodyPr lIns="100491" tIns="50247" rIns="100491" bIns="50247" anchor="ctr"/>
              <a:lstStyle/>
              <a:p>
                <a:pPr algn="ctr" defTabSz="1004335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 smtClean="0">
                    <a:solidFill>
                      <a:prstClr val="black"/>
                    </a:solidFill>
                    <a:latin typeface="+mn-lt"/>
                    <a:cs typeface="+mn-cs"/>
                  </a:rPr>
                  <a:t>PSN</a:t>
                </a:r>
              </a:p>
              <a:p>
                <a:pPr algn="ctr" defTabSz="1004335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 smtClean="0">
                    <a:solidFill>
                      <a:prstClr val="black"/>
                    </a:solidFill>
                    <a:latin typeface="+mn-lt"/>
                    <a:cs typeface="+mn-cs"/>
                  </a:rPr>
                  <a:t>(Core/Metro)</a:t>
                </a:r>
                <a:endParaRPr lang="en-US" sz="2000" dirty="0">
                  <a:solidFill>
                    <a:prstClr val="black"/>
                  </a:solidFill>
                  <a:latin typeface="+mn-lt"/>
                  <a:cs typeface="+mn-cs"/>
                </a:endParaRPr>
              </a:p>
            </p:txBody>
          </p:sp>
          <p:grpSp>
            <p:nvGrpSpPr>
              <p:cNvPr id="13" name="Group 454"/>
              <p:cNvGrpSpPr>
                <a:grpSpLocks/>
              </p:cNvGrpSpPr>
              <p:nvPr/>
            </p:nvGrpSpPr>
            <p:grpSpPr bwMode="auto">
              <a:xfrm>
                <a:off x="3846638" y="2969725"/>
                <a:ext cx="573865" cy="452471"/>
                <a:chOff x="480" y="2498"/>
                <a:chExt cx="872" cy="878"/>
              </a:xfrm>
            </p:grpSpPr>
            <p:sp>
              <p:nvSpPr>
                <p:cNvPr id="341" name="Oval 455"/>
                <p:cNvSpPr>
                  <a:spLocks noChangeArrowheads="1"/>
                </p:cNvSpPr>
                <p:nvPr/>
              </p:nvSpPr>
              <p:spPr bwMode="auto">
                <a:xfrm>
                  <a:off x="482" y="3096"/>
                  <a:ext cx="870" cy="280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342" name="Rectangle 456"/>
                <p:cNvSpPr>
                  <a:spLocks noChangeArrowheads="1"/>
                </p:cNvSpPr>
                <p:nvPr/>
              </p:nvSpPr>
              <p:spPr bwMode="auto">
                <a:xfrm>
                  <a:off x="480" y="2641"/>
                  <a:ext cx="869" cy="597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343" name="Rectangle 457"/>
                <p:cNvSpPr>
                  <a:spLocks noChangeArrowheads="1"/>
                </p:cNvSpPr>
                <p:nvPr/>
              </p:nvSpPr>
              <p:spPr bwMode="auto">
                <a:xfrm>
                  <a:off x="480" y="2641"/>
                  <a:ext cx="869" cy="597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344" name="Oval 458"/>
                <p:cNvSpPr>
                  <a:spLocks noChangeArrowheads="1"/>
                </p:cNvSpPr>
                <p:nvPr/>
              </p:nvSpPr>
              <p:spPr bwMode="auto">
                <a:xfrm>
                  <a:off x="482" y="2498"/>
                  <a:ext cx="870" cy="280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latin typeface="+mn-lt"/>
                  </a:endParaRPr>
                </a:p>
              </p:txBody>
            </p:sp>
            <p:grpSp>
              <p:nvGrpSpPr>
                <p:cNvPr id="14" name="Group 459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604" cy="214"/>
                  <a:chOff x="612" y="2531"/>
                  <a:chExt cx="604" cy="214"/>
                </a:xfrm>
              </p:grpSpPr>
              <p:grpSp>
                <p:nvGrpSpPr>
                  <p:cNvPr id="15" name="Group 460"/>
                  <p:cNvGrpSpPr>
                    <a:grpSpLocks/>
                  </p:cNvGrpSpPr>
                  <p:nvPr/>
                </p:nvGrpSpPr>
                <p:grpSpPr bwMode="auto">
                  <a:xfrm>
                    <a:off x="612" y="2531"/>
                    <a:ext cx="599" cy="209"/>
                    <a:chOff x="612" y="2531"/>
                    <a:chExt cx="599" cy="209"/>
                  </a:xfrm>
                </p:grpSpPr>
                <p:sp>
                  <p:nvSpPr>
                    <p:cNvPr id="361" name="Freeform 461"/>
                    <p:cNvSpPr>
                      <a:spLocks/>
                    </p:cNvSpPr>
                    <p:nvPr/>
                  </p:nvSpPr>
                  <p:spPr bwMode="auto">
                    <a:xfrm>
                      <a:off x="925" y="2536"/>
                      <a:ext cx="286" cy="90"/>
                    </a:xfrm>
                    <a:custGeom>
                      <a:avLst/>
                      <a:gdLst>
                        <a:gd name="T0" fmla="*/ 0 w 286"/>
                        <a:gd name="T1" fmla="*/ 70 h 90"/>
                        <a:gd name="T2" fmla="*/ 64 w 286"/>
                        <a:gd name="T3" fmla="*/ 90 h 90"/>
                        <a:gd name="T4" fmla="*/ 217 w 286"/>
                        <a:gd name="T5" fmla="*/ 30 h 90"/>
                        <a:gd name="T6" fmla="*/ 286 w 286"/>
                        <a:gd name="T7" fmla="*/ 50 h 90"/>
                        <a:gd name="T8" fmla="*/ 249 w 286"/>
                        <a:gd name="T9" fmla="*/ 0 h 90"/>
                        <a:gd name="T10" fmla="*/ 69 w 286"/>
                        <a:gd name="T11" fmla="*/ 0 h 90"/>
                        <a:gd name="T12" fmla="*/ 143 w 286"/>
                        <a:gd name="T13" fmla="*/ 15 h 90"/>
                        <a:gd name="T14" fmla="*/ 0 w 286"/>
                        <a:gd name="T15" fmla="*/ 7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0" y="70"/>
                          </a:moveTo>
                          <a:lnTo>
                            <a:pt x="64" y="90"/>
                          </a:lnTo>
                          <a:lnTo>
                            <a:pt x="217" y="30"/>
                          </a:lnTo>
                          <a:lnTo>
                            <a:pt x="286" y="50"/>
                          </a:lnTo>
                          <a:lnTo>
                            <a:pt x="249" y="0"/>
                          </a:lnTo>
                          <a:lnTo>
                            <a:pt x="69" y="0"/>
                          </a:lnTo>
                          <a:lnTo>
                            <a:pt x="143" y="15"/>
                          </a:lnTo>
                          <a:lnTo>
                            <a:pt x="0" y="7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62" name="Freeform 462"/>
                    <p:cNvSpPr>
                      <a:spLocks/>
                    </p:cNvSpPr>
                    <p:nvPr/>
                  </p:nvSpPr>
                  <p:spPr bwMode="auto">
                    <a:xfrm>
                      <a:off x="925" y="2536"/>
                      <a:ext cx="286" cy="90"/>
                    </a:xfrm>
                    <a:custGeom>
                      <a:avLst/>
                      <a:gdLst>
                        <a:gd name="T0" fmla="*/ 0 w 286"/>
                        <a:gd name="T1" fmla="*/ 70 h 90"/>
                        <a:gd name="T2" fmla="*/ 64 w 286"/>
                        <a:gd name="T3" fmla="*/ 90 h 90"/>
                        <a:gd name="T4" fmla="*/ 217 w 286"/>
                        <a:gd name="T5" fmla="*/ 30 h 90"/>
                        <a:gd name="T6" fmla="*/ 286 w 286"/>
                        <a:gd name="T7" fmla="*/ 50 h 90"/>
                        <a:gd name="T8" fmla="*/ 249 w 286"/>
                        <a:gd name="T9" fmla="*/ 0 h 90"/>
                        <a:gd name="T10" fmla="*/ 69 w 286"/>
                        <a:gd name="T11" fmla="*/ 0 h 90"/>
                        <a:gd name="T12" fmla="*/ 143 w 286"/>
                        <a:gd name="T13" fmla="*/ 15 h 90"/>
                        <a:gd name="T14" fmla="*/ 0 w 286"/>
                        <a:gd name="T15" fmla="*/ 7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0" y="70"/>
                          </a:moveTo>
                          <a:lnTo>
                            <a:pt x="64" y="90"/>
                          </a:lnTo>
                          <a:lnTo>
                            <a:pt x="217" y="30"/>
                          </a:lnTo>
                          <a:lnTo>
                            <a:pt x="286" y="50"/>
                          </a:lnTo>
                          <a:lnTo>
                            <a:pt x="249" y="0"/>
                          </a:lnTo>
                          <a:lnTo>
                            <a:pt x="69" y="0"/>
                          </a:lnTo>
                          <a:lnTo>
                            <a:pt x="143" y="15"/>
                          </a:lnTo>
                          <a:lnTo>
                            <a:pt x="0" y="7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63" name="Freeform 463"/>
                    <p:cNvSpPr>
                      <a:spLocks/>
                    </p:cNvSpPr>
                    <p:nvPr/>
                  </p:nvSpPr>
                  <p:spPr bwMode="auto">
                    <a:xfrm>
                      <a:off x="612" y="2641"/>
                      <a:ext cx="286" cy="94"/>
                    </a:xfrm>
                    <a:custGeom>
                      <a:avLst/>
                      <a:gdLst>
                        <a:gd name="T0" fmla="*/ 286 w 286"/>
                        <a:gd name="T1" fmla="*/ 19 h 94"/>
                        <a:gd name="T2" fmla="*/ 223 w 286"/>
                        <a:gd name="T3" fmla="*/ 0 h 94"/>
                        <a:gd name="T4" fmla="*/ 75 w 286"/>
                        <a:gd name="T5" fmla="*/ 59 h 94"/>
                        <a:gd name="T6" fmla="*/ 0 w 286"/>
                        <a:gd name="T7" fmla="*/ 39 h 94"/>
                        <a:gd name="T8" fmla="*/ 38 w 286"/>
                        <a:gd name="T9" fmla="*/ 94 h 94"/>
                        <a:gd name="T10" fmla="*/ 223 w 286"/>
                        <a:gd name="T11" fmla="*/ 94 h 94"/>
                        <a:gd name="T12" fmla="*/ 143 w 286"/>
                        <a:gd name="T13" fmla="*/ 74 h 94"/>
                        <a:gd name="T14" fmla="*/ 286 w 286"/>
                        <a:gd name="T15" fmla="*/ 19 h 9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4"/>
                        <a:gd name="T26" fmla="*/ 286 w 286"/>
                        <a:gd name="T27" fmla="*/ 94 h 9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4">
                          <a:moveTo>
                            <a:pt x="286" y="19"/>
                          </a:moveTo>
                          <a:lnTo>
                            <a:pt x="223" y="0"/>
                          </a:lnTo>
                          <a:lnTo>
                            <a:pt x="75" y="59"/>
                          </a:lnTo>
                          <a:lnTo>
                            <a:pt x="0" y="39"/>
                          </a:lnTo>
                          <a:lnTo>
                            <a:pt x="38" y="94"/>
                          </a:lnTo>
                          <a:lnTo>
                            <a:pt x="223" y="94"/>
                          </a:lnTo>
                          <a:lnTo>
                            <a:pt x="143" y="74"/>
                          </a:lnTo>
                          <a:lnTo>
                            <a:pt x="286" y="1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64" name="Freeform 464"/>
                    <p:cNvSpPr>
                      <a:spLocks/>
                    </p:cNvSpPr>
                    <p:nvPr/>
                  </p:nvSpPr>
                  <p:spPr bwMode="auto">
                    <a:xfrm>
                      <a:off x="612" y="2641"/>
                      <a:ext cx="286" cy="94"/>
                    </a:xfrm>
                    <a:custGeom>
                      <a:avLst/>
                      <a:gdLst>
                        <a:gd name="T0" fmla="*/ 286 w 286"/>
                        <a:gd name="T1" fmla="*/ 19 h 94"/>
                        <a:gd name="T2" fmla="*/ 223 w 286"/>
                        <a:gd name="T3" fmla="*/ 0 h 94"/>
                        <a:gd name="T4" fmla="*/ 75 w 286"/>
                        <a:gd name="T5" fmla="*/ 59 h 94"/>
                        <a:gd name="T6" fmla="*/ 0 w 286"/>
                        <a:gd name="T7" fmla="*/ 39 h 94"/>
                        <a:gd name="T8" fmla="*/ 38 w 286"/>
                        <a:gd name="T9" fmla="*/ 94 h 94"/>
                        <a:gd name="T10" fmla="*/ 223 w 286"/>
                        <a:gd name="T11" fmla="*/ 94 h 94"/>
                        <a:gd name="T12" fmla="*/ 143 w 286"/>
                        <a:gd name="T13" fmla="*/ 74 h 94"/>
                        <a:gd name="T14" fmla="*/ 286 w 286"/>
                        <a:gd name="T15" fmla="*/ 19 h 9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4"/>
                        <a:gd name="T26" fmla="*/ 286 w 286"/>
                        <a:gd name="T27" fmla="*/ 94 h 9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4">
                          <a:moveTo>
                            <a:pt x="286" y="19"/>
                          </a:moveTo>
                          <a:lnTo>
                            <a:pt x="223" y="0"/>
                          </a:lnTo>
                          <a:lnTo>
                            <a:pt x="75" y="59"/>
                          </a:lnTo>
                          <a:lnTo>
                            <a:pt x="0" y="39"/>
                          </a:lnTo>
                          <a:lnTo>
                            <a:pt x="38" y="94"/>
                          </a:lnTo>
                          <a:lnTo>
                            <a:pt x="223" y="94"/>
                          </a:lnTo>
                          <a:lnTo>
                            <a:pt x="143" y="74"/>
                          </a:lnTo>
                          <a:lnTo>
                            <a:pt x="286" y="1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65" name="Freeform 465"/>
                    <p:cNvSpPr>
                      <a:spLocks/>
                    </p:cNvSpPr>
                    <p:nvPr/>
                  </p:nvSpPr>
                  <p:spPr bwMode="auto">
                    <a:xfrm>
                      <a:off x="628" y="2531"/>
                      <a:ext cx="286" cy="90"/>
                    </a:xfrm>
                    <a:custGeom>
                      <a:avLst/>
                      <a:gdLst>
                        <a:gd name="T0" fmla="*/ 0 w 286"/>
                        <a:gd name="T1" fmla="*/ 20 h 90"/>
                        <a:gd name="T2" fmla="*/ 64 w 286"/>
                        <a:gd name="T3" fmla="*/ 0 h 90"/>
                        <a:gd name="T4" fmla="*/ 217 w 286"/>
                        <a:gd name="T5" fmla="*/ 55 h 90"/>
                        <a:gd name="T6" fmla="*/ 286 w 286"/>
                        <a:gd name="T7" fmla="*/ 40 h 90"/>
                        <a:gd name="T8" fmla="*/ 249 w 286"/>
                        <a:gd name="T9" fmla="*/ 90 h 90"/>
                        <a:gd name="T10" fmla="*/ 69 w 286"/>
                        <a:gd name="T11" fmla="*/ 90 h 90"/>
                        <a:gd name="T12" fmla="*/ 143 w 286"/>
                        <a:gd name="T13" fmla="*/ 75 h 90"/>
                        <a:gd name="T14" fmla="*/ 0 w 286"/>
                        <a:gd name="T15" fmla="*/ 2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0" y="20"/>
                          </a:moveTo>
                          <a:lnTo>
                            <a:pt x="64" y="0"/>
                          </a:lnTo>
                          <a:lnTo>
                            <a:pt x="217" y="55"/>
                          </a:lnTo>
                          <a:lnTo>
                            <a:pt x="286" y="40"/>
                          </a:lnTo>
                          <a:lnTo>
                            <a:pt x="249" y="90"/>
                          </a:lnTo>
                          <a:lnTo>
                            <a:pt x="69" y="90"/>
                          </a:lnTo>
                          <a:lnTo>
                            <a:pt x="143" y="75"/>
                          </a:lnTo>
                          <a:lnTo>
                            <a:pt x="0" y="2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66" name="Freeform 466"/>
                    <p:cNvSpPr>
                      <a:spLocks/>
                    </p:cNvSpPr>
                    <p:nvPr/>
                  </p:nvSpPr>
                  <p:spPr bwMode="auto">
                    <a:xfrm>
                      <a:off x="628" y="2531"/>
                      <a:ext cx="286" cy="90"/>
                    </a:xfrm>
                    <a:custGeom>
                      <a:avLst/>
                      <a:gdLst>
                        <a:gd name="T0" fmla="*/ 0 w 286"/>
                        <a:gd name="T1" fmla="*/ 20 h 90"/>
                        <a:gd name="T2" fmla="*/ 64 w 286"/>
                        <a:gd name="T3" fmla="*/ 0 h 90"/>
                        <a:gd name="T4" fmla="*/ 217 w 286"/>
                        <a:gd name="T5" fmla="*/ 55 h 90"/>
                        <a:gd name="T6" fmla="*/ 286 w 286"/>
                        <a:gd name="T7" fmla="*/ 40 h 90"/>
                        <a:gd name="T8" fmla="*/ 249 w 286"/>
                        <a:gd name="T9" fmla="*/ 90 h 90"/>
                        <a:gd name="T10" fmla="*/ 69 w 286"/>
                        <a:gd name="T11" fmla="*/ 90 h 90"/>
                        <a:gd name="T12" fmla="*/ 143 w 286"/>
                        <a:gd name="T13" fmla="*/ 75 h 90"/>
                        <a:gd name="T14" fmla="*/ 0 w 286"/>
                        <a:gd name="T15" fmla="*/ 2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0" y="20"/>
                          </a:moveTo>
                          <a:lnTo>
                            <a:pt x="64" y="0"/>
                          </a:lnTo>
                          <a:lnTo>
                            <a:pt x="217" y="55"/>
                          </a:lnTo>
                          <a:lnTo>
                            <a:pt x="286" y="40"/>
                          </a:lnTo>
                          <a:lnTo>
                            <a:pt x="249" y="90"/>
                          </a:lnTo>
                          <a:lnTo>
                            <a:pt x="69" y="90"/>
                          </a:lnTo>
                          <a:lnTo>
                            <a:pt x="143" y="75"/>
                          </a:lnTo>
                          <a:lnTo>
                            <a:pt x="0" y="2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67" name="Freeform 467"/>
                    <p:cNvSpPr>
                      <a:spLocks/>
                    </p:cNvSpPr>
                    <p:nvPr/>
                  </p:nvSpPr>
                  <p:spPr bwMode="auto">
                    <a:xfrm>
                      <a:off x="914" y="2650"/>
                      <a:ext cx="286" cy="90"/>
                    </a:xfrm>
                    <a:custGeom>
                      <a:avLst/>
                      <a:gdLst>
                        <a:gd name="T0" fmla="*/ 286 w 286"/>
                        <a:gd name="T1" fmla="*/ 70 h 90"/>
                        <a:gd name="T2" fmla="*/ 223 w 286"/>
                        <a:gd name="T3" fmla="*/ 90 h 90"/>
                        <a:gd name="T4" fmla="*/ 75 w 286"/>
                        <a:gd name="T5" fmla="*/ 30 h 90"/>
                        <a:gd name="T6" fmla="*/ 0 w 286"/>
                        <a:gd name="T7" fmla="*/ 50 h 90"/>
                        <a:gd name="T8" fmla="*/ 37 w 286"/>
                        <a:gd name="T9" fmla="*/ 0 h 90"/>
                        <a:gd name="T10" fmla="*/ 223 w 286"/>
                        <a:gd name="T11" fmla="*/ 0 h 90"/>
                        <a:gd name="T12" fmla="*/ 143 w 286"/>
                        <a:gd name="T13" fmla="*/ 15 h 90"/>
                        <a:gd name="T14" fmla="*/ 286 w 286"/>
                        <a:gd name="T15" fmla="*/ 7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286" y="70"/>
                          </a:moveTo>
                          <a:lnTo>
                            <a:pt x="223" y="90"/>
                          </a:lnTo>
                          <a:lnTo>
                            <a:pt x="75" y="30"/>
                          </a:lnTo>
                          <a:lnTo>
                            <a:pt x="0" y="50"/>
                          </a:lnTo>
                          <a:lnTo>
                            <a:pt x="37" y="0"/>
                          </a:lnTo>
                          <a:lnTo>
                            <a:pt x="223" y="0"/>
                          </a:lnTo>
                          <a:lnTo>
                            <a:pt x="143" y="15"/>
                          </a:lnTo>
                          <a:lnTo>
                            <a:pt x="286" y="7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68" name="Freeform 468"/>
                    <p:cNvSpPr>
                      <a:spLocks/>
                    </p:cNvSpPr>
                    <p:nvPr/>
                  </p:nvSpPr>
                  <p:spPr bwMode="auto">
                    <a:xfrm>
                      <a:off x="914" y="2650"/>
                      <a:ext cx="286" cy="90"/>
                    </a:xfrm>
                    <a:custGeom>
                      <a:avLst/>
                      <a:gdLst>
                        <a:gd name="T0" fmla="*/ 286 w 286"/>
                        <a:gd name="T1" fmla="*/ 70 h 90"/>
                        <a:gd name="T2" fmla="*/ 223 w 286"/>
                        <a:gd name="T3" fmla="*/ 90 h 90"/>
                        <a:gd name="T4" fmla="*/ 75 w 286"/>
                        <a:gd name="T5" fmla="*/ 30 h 90"/>
                        <a:gd name="T6" fmla="*/ 0 w 286"/>
                        <a:gd name="T7" fmla="*/ 50 h 90"/>
                        <a:gd name="T8" fmla="*/ 37 w 286"/>
                        <a:gd name="T9" fmla="*/ 0 h 90"/>
                        <a:gd name="T10" fmla="*/ 223 w 286"/>
                        <a:gd name="T11" fmla="*/ 0 h 90"/>
                        <a:gd name="T12" fmla="*/ 143 w 286"/>
                        <a:gd name="T13" fmla="*/ 15 h 90"/>
                        <a:gd name="T14" fmla="*/ 286 w 286"/>
                        <a:gd name="T15" fmla="*/ 7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286" y="70"/>
                          </a:moveTo>
                          <a:lnTo>
                            <a:pt x="223" y="90"/>
                          </a:lnTo>
                          <a:lnTo>
                            <a:pt x="75" y="30"/>
                          </a:lnTo>
                          <a:lnTo>
                            <a:pt x="0" y="50"/>
                          </a:lnTo>
                          <a:lnTo>
                            <a:pt x="37" y="0"/>
                          </a:lnTo>
                          <a:lnTo>
                            <a:pt x="223" y="0"/>
                          </a:lnTo>
                          <a:lnTo>
                            <a:pt x="143" y="15"/>
                          </a:lnTo>
                          <a:lnTo>
                            <a:pt x="286" y="7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16" name="Group 469"/>
                  <p:cNvGrpSpPr>
                    <a:grpSpLocks/>
                  </p:cNvGrpSpPr>
                  <p:nvPr/>
                </p:nvGrpSpPr>
                <p:grpSpPr bwMode="auto">
                  <a:xfrm>
                    <a:off x="618" y="2536"/>
                    <a:ext cx="598" cy="209"/>
                    <a:chOff x="618" y="2536"/>
                    <a:chExt cx="598" cy="209"/>
                  </a:xfrm>
                </p:grpSpPr>
                <p:sp>
                  <p:nvSpPr>
                    <p:cNvPr id="353" name="Freeform 470"/>
                    <p:cNvSpPr>
                      <a:spLocks/>
                    </p:cNvSpPr>
                    <p:nvPr/>
                  </p:nvSpPr>
                  <p:spPr bwMode="auto">
                    <a:xfrm>
                      <a:off x="930" y="2541"/>
                      <a:ext cx="286" cy="90"/>
                    </a:xfrm>
                    <a:custGeom>
                      <a:avLst/>
                      <a:gdLst>
                        <a:gd name="T0" fmla="*/ 0 w 286"/>
                        <a:gd name="T1" fmla="*/ 70 h 90"/>
                        <a:gd name="T2" fmla="*/ 64 w 286"/>
                        <a:gd name="T3" fmla="*/ 90 h 90"/>
                        <a:gd name="T4" fmla="*/ 217 w 286"/>
                        <a:gd name="T5" fmla="*/ 30 h 90"/>
                        <a:gd name="T6" fmla="*/ 286 w 286"/>
                        <a:gd name="T7" fmla="*/ 50 h 90"/>
                        <a:gd name="T8" fmla="*/ 249 w 286"/>
                        <a:gd name="T9" fmla="*/ 0 h 90"/>
                        <a:gd name="T10" fmla="*/ 69 w 286"/>
                        <a:gd name="T11" fmla="*/ 0 h 90"/>
                        <a:gd name="T12" fmla="*/ 143 w 286"/>
                        <a:gd name="T13" fmla="*/ 15 h 90"/>
                        <a:gd name="T14" fmla="*/ 0 w 286"/>
                        <a:gd name="T15" fmla="*/ 7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0" y="70"/>
                          </a:moveTo>
                          <a:lnTo>
                            <a:pt x="64" y="90"/>
                          </a:lnTo>
                          <a:lnTo>
                            <a:pt x="217" y="30"/>
                          </a:lnTo>
                          <a:lnTo>
                            <a:pt x="286" y="50"/>
                          </a:lnTo>
                          <a:lnTo>
                            <a:pt x="249" y="0"/>
                          </a:lnTo>
                          <a:lnTo>
                            <a:pt x="69" y="0"/>
                          </a:lnTo>
                          <a:lnTo>
                            <a:pt x="143" y="15"/>
                          </a:lnTo>
                          <a:lnTo>
                            <a:pt x="0" y="7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54" name="Freeform 471"/>
                    <p:cNvSpPr>
                      <a:spLocks/>
                    </p:cNvSpPr>
                    <p:nvPr/>
                  </p:nvSpPr>
                  <p:spPr bwMode="auto">
                    <a:xfrm>
                      <a:off x="930" y="2541"/>
                      <a:ext cx="286" cy="90"/>
                    </a:xfrm>
                    <a:custGeom>
                      <a:avLst/>
                      <a:gdLst>
                        <a:gd name="T0" fmla="*/ 0 w 286"/>
                        <a:gd name="T1" fmla="*/ 70 h 90"/>
                        <a:gd name="T2" fmla="*/ 64 w 286"/>
                        <a:gd name="T3" fmla="*/ 90 h 90"/>
                        <a:gd name="T4" fmla="*/ 217 w 286"/>
                        <a:gd name="T5" fmla="*/ 30 h 90"/>
                        <a:gd name="T6" fmla="*/ 286 w 286"/>
                        <a:gd name="T7" fmla="*/ 50 h 90"/>
                        <a:gd name="T8" fmla="*/ 249 w 286"/>
                        <a:gd name="T9" fmla="*/ 0 h 90"/>
                        <a:gd name="T10" fmla="*/ 69 w 286"/>
                        <a:gd name="T11" fmla="*/ 0 h 90"/>
                        <a:gd name="T12" fmla="*/ 143 w 286"/>
                        <a:gd name="T13" fmla="*/ 15 h 90"/>
                        <a:gd name="T14" fmla="*/ 0 w 286"/>
                        <a:gd name="T15" fmla="*/ 7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0" y="70"/>
                          </a:moveTo>
                          <a:lnTo>
                            <a:pt x="64" y="90"/>
                          </a:lnTo>
                          <a:lnTo>
                            <a:pt x="217" y="30"/>
                          </a:lnTo>
                          <a:lnTo>
                            <a:pt x="286" y="50"/>
                          </a:lnTo>
                          <a:lnTo>
                            <a:pt x="249" y="0"/>
                          </a:lnTo>
                          <a:lnTo>
                            <a:pt x="69" y="0"/>
                          </a:lnTo>
                          <a:lnTo>
                            <a:pt x="143" y="15"/>
                          </a:lnTo>
                          <a:lnTo>
                            <a:pt x="0" y="7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55" name="Freeform 472"/>
                    <p:cNvSpPr>
                      <a:spLocks/>
                    </p:cNvSpPr>
                    <p:nvPr/>
                  </p:nvSpPr>
                  <p:spPr bwMode="auto">
                    <a:xfrm>
                      <a:off x="618" y="2645"/>
                      <a:ext cx="286" cy="95"/>
                    </a:xfrm>
                    <a:custGeom>
                      <a:avLst/>
                      <a:gdLst>
                        <a:gd name="T0" fmla="*/ 286 w 286"/>
                        <a:gd name="T1" fmla="*/ 20 h 95"/>
                        <a:gd name="T2" fmla="*/ 222 w 286"/>
                        <a:gd name="T3" fmla="*/ 0 h 95"/>
                        <a:gd name="T4" fmla="*/ 74 w 286"/>
                        <a:gd name="T5" fmla="*/ 60 h 95"/>
                        <a:gd name="T6" fmla="*/ 0 w 286"/>
                        <a:gd name="T7" fmla="*/ 40 h 95"/>
                        <a:gd name="T8" fmla="*/ 37 w 286"/>
                        <a:gd name="T9" fmla="*/ 95 h 95"/>
                        <a:gd name="T10" fmla="*/ 222 w 286"/>
                        <a:gd name="T11" fmla="*/ 95 h 95"/>
                        <a:gd name="T12" fmla="*/ 143 w 286"/>
                        <a:gd name="T13" fmla="*/ 75 h 95"/>
                        <a:gd name="T14" fmla="*/ 286 w 286"/>
                        <a:gd name="T15" fmla="*/ 20 h 95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5"/>
                        <a:gd name="T26" fmla="*/ 286 w 286"/>
                        <a:gd name="T27" fmla="*/ 95 h 95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5">
                          <a:moveTo>
                            <a:pt x="286" y="20"/>
                          </a:moveTo>
                          <a:lnTo>
                            <a:pt x="222" y="0"/>
                          </a:lnTo>
                          <a:lnTo>
                            <a:pt x="74" y="60"/>
                          </a:lnTo>
                          <a:lnTo>
                            <a:pt x="0" y="40"/>
                          </a:lnTo>
                          <a:lnTo>
                            <a:pt x="37" y="95"/>
                          </a:lnTo>
                          <a:lnTo>
                            <a:pt x="222" y="95"/>
                          </a:lnTo>
                          <a:lnTo>
                            <a:pt x="143" y="75"/>
                          </a:lnTo>
                          <a:lnTo>
                            <a:pt x="286" y="2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56" name="Freeform 473"/>
                    <p:cNvSpPr>
                      <a:spLocks/>
                    </p:cNvSpPr>
                    <p:nvPr/>
                  </p:nvSpPr>
                  <p:spPr bwMode="auto">
                    <a:xfrm>
                      <a:off x="618" y="2645"/>
                      <a:ext cx="286" cy="95"/>
                    </a:xfrm>
                    <a:custGeom>
                      <a:avLst/>
                      <a:gdLst>
                        <a:gd name="T0" fmla="*/ 286 w 286"/>
                        <a:gd name="T1" fmla="*/ 20 h 95"/>
                        <a:gd name="T2" fmla="*/ 222 w 286"/>
                        <a:gd name="T3" fmla="*/ 0 h 95"/>
                        <a:gd name="T4" fmla="*/ 74 w 286"/>
                        <a:gd name="T5" fmla="*/ 60 h 95"/>
                        <a:gd name="T6" fmla="*/ 0 w 286"/>
                        <a:gd name="T7" fmla="*/ 40 h 95"/>
                        <a:gd name="T8" fmla="*/ 37 w 286"/>
                        <a:gd name="T9" fmla="*/ 95 h 95"/>
                        <a:gd name="T10" fmla="*/ 222 w 286"/>
                        <a:gd name="T11" fmla="*/ 95 h 95"/>
                        <a:gd name="T12" fmla="*/ 143 w 286"/>
                        <a:gd name="T13" fmla="*/ 75 h 95"/>
                        <a:gd name="T14" fmla="*/ 286 w 286"/>
                        <a:gd name="T15" fmla="*/ 20 h 95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5"/>
                        <a:gd name="T26" fmla="*/ 286 w 286"/>
                        <a:gd name="T27" fmla="*/ 95 h 95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5">
                          <a:moveTo>
                            <a:pt x="286" y="20"/>
                          </a:moveTo>
                          <a:lnTo>
                            <a:pt x="222" y="0"/>
                          </a:lnTo>
                          <a:lnTo>
                            <a:pt x="74" y="60"/>
                          </a:lnTo>
                          <a:lnTo>
                            <a:pt x="0" y="40"/>
                          </a:lnTo>
                          <a:lnTo>
                            <a:pt x="37" y="95"/>
                          </a:lnTo>
                          <a:lnTo>
                            <a:pt x="222" y="95"/>
                          </a:lnTo>
                          <a:lnTo>
                            <a:pt x="143" y="75"/>
                          </a:lnTo>
                          <a:lnTo>
                            <a:pt x="286" y="2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57" name="Freeform 474"/>
                    <p:cNvSpPr>
                      <a:spLocks/>
                    </p:cNvSpPr>
                    <p:nvPr/>
                  </p:nvSpPr>
                  <p:spPr bwMode="auto">
                    <a:xfrm>
                      <a:off x="634" y="2536"/>
                      <a:ext cx="286" cy="90"/>
                    </a:xfrm>
                    <a:custGeom>
                      <a:avLst/>
                      <a:gdLst>
                        <a:gd name="T0" fmla="*/ 0 w 286"/>
                        <a:gd name="T1" fmla="*/ 20 h 90"/>
                        <a:gd name="T2" fmla="*/ 63 w 286"/>
                        <a:gd name="T3" fmla="*/ 0 h 90"/>
                        <a:gd name="T4" fmla="*/ 217 w 286"/>
                        <a:gd name="T5" fmla="*/ 55 h 90"/>
                        <a:gd name="T6" fmla="*/ 286 w 286"/>
                        <a:gd name="T7" fmla="*/ 40 h 90"/>
                        <a:gd name="T8" fmla="*/ 249 w 286"/>
                        <a:gd name="T9" fmla="*/ 90 h 90"/>
                        <a:gd name="T10" fmla="*/ 68 w 286"/>
                        <a:gd name="T11" fmla="*/ 90 h 90"/>
                        <a:gd name="T12" fmla="*/ 143 w 286"/>
                        <a:gd name="T13" fmla="*/ 75 h 90"/>
                        <a:gd name="T14" fmla="*/ 0 w 286"/>
                        <a:gd name="T15" fmla="*/ 2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0" y="20"/>
                          </a:moveTo>
                          <a:lnTo>
                            <a:pt x="63" y="0"/>
                          </a:lnTo>
                          <a:lnTo>
                            <a:pt x="217" y="55"/>
                          </a:lnTo>
                          <a:lnTo>
                            <a:pt x="286" y="40"/>
                          </a:lnTo>
                          <a:lnTo>
                            <a:pt x="249" y="90"/>
                          </a:lnTo>
                          <a:lnTo>
                            <a:pt x="68" y="90"/>
                          </a:lnTo>
                          <a:lnTo>
                            <a:pt x="143" y="75"/>
                          </a:lnTo>
                          <a:lnTo>
                            <a:pt x="0" y="2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58" name="Freeform 475"/>
                    <p:cNvSpPr>
                      <a:spLocks/>
                    </p:cNvSpPr>
                    <p:nvPr/>
                  </p:nvSpPr>
                  <p:spPr bwMode="auto">
                    <a:xfrm>
                      <a:off x="634" y="2536"/>
                      <a:ext cx="286" cy="90"/>
                    </a:xfrm>
                    <a:custGeom>
                      <a:avLst/>
                      <a:gdLst>
                        <a:gd name="T0" fmla="*/ 0 w 286"/>
                        <a:gd name="T1" fmla="*/ 20 h 90"/>
                        <a:gd name="T2" fmla="*/ 63 w 286"/>
                        <a:gd name="T3" fmla="*/ 0 h 90"/>
                        <a:gd name="T4" fmla="*/ 217 w 286"/>
                        <a:gd name="T5" fmla="*/ 55 h 90"/>
                        <a:gd name="T6" fmla="*/ 286 w 286"/>
                        <a:gd name="T7" fmla="*/ 40 h 90"/>
                        <a:gd name="T8" fmla="*/ 249 w 286"/>
                        <a:gd name="T9" fmla="*/ 90 h 90"/>
                        <a:gd name="T10" fmla="*/ 68 w 286"/>
                        <a:gd name="T11" fmla="*/ 90 h 90"/>
                        <a:gd name="T12" fmla="*/ 143 w 286"/>
                        <a:gd name="T13" fmla="*/ 75 h 90"/>
                        <a:gd name="T14" fmla="*/ 0 w 286"/>
                        <a:gd name="T15" fmla="*/ 2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0" y="20"/>
                          </a:moveTo>
                          <a:lnTo>
                            <a:pt x="63" y="0"/>
                          </a:lnTo>
                          <a:lnTo>
                            <a:pt x="217" y="55"/>
                          </a:lnTo>
                          <a:lnTo>
                            <a:pt x="286" y="40"/>
                          </a:lnTo>
                          <a:lnTo>
                            <a:pt x="249" y="90"/>
                          </a:lnTo>
                          <a:lnTo>
                            <a:pt x="68" y="90"/>
                          </a:lnTo>
                          <a:lnTo>
                            <a:pt x="143" y="75"/>
                          </a:lnTo>
                          <a:lnTo>
                            <a:pt x="0" y="2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59" name="Freeform 476"/>
                    <p:cNvSpPr>
                      <a:spLocks/>
                    </p:cNvSpPr>
                    <p:nvPr/>
                  </p:nvSpPr>
                  <p:spPr bwMode="auto">
                    <a:xfrm>
                      <a:off x="920" y="2655"/>
                      <a:ext cx="286" cy="90"/>
                    </a:xfrm>
                    <a:custGeom>
                      <a:avLst/>
                      <a:gdLst>
                        <a:gd name="T0" fmla="*/ 286 w 286"/>
                        <a:gd name="T1" fmla="*/ 70 h 90"/>
                        <a:gd name="T2" fmla="*/ 222 w 286"/>
                        <a:gd name="T3" fmla="*/ 90 h 90"/>
                        <a:gd name="T4" fmla="*/ 74 w 286"/>
                        <a:gd name="T5" fmla="*/ 30 h 90"/>
                        <a:gd name="T6" fmla="*/ 0 w 286"/>
                        <a:gd name="T7" fmla="*/ 50 h 90"/>
                        <a:gd name="T8" fmla="*/ 37 w 286"/>
                        <a:gd name="T9" fmla="*/ 0 h 90"/>
                        <a:gd name="T10" fmla="*/ 222 w 286"/>
                        <a:gd name="T11" fmla="*/ 0 h 90"/>
                        <a:gd name="T12" fmla="*/ 143 w 286"/>
                        <a:gd name="T13" fmla="*/ 15 h 90"/>
                        <a:gd name="T14" fmla="*/ 286 w 286"/>
                        <a:gd name="T15" fmla="*/ 7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286" y="70"/>
                          </a:moveTo>
                          <a:lnTo>
                            <a:pt x="222" y="90"/>
                          </a:lnTo>
                          <a:lnTo>
                            <a:pt x="74" y="30"/>
                          </a:lnTo>
                          <a:lnTo>
                            <a:pt x="0" y="50"/>
                          </a:lnTo>
                          <a:lnTo>
                            <a:pt x="37" y="0"/>
                          </a:lnTo>
                          <a:lnTo>
                            <a:pt x="222" y="0"/>
                          </a:lnTo>
                          <a:lnTo>
                            <a:pt x="143" y="15"/>
                          </a:lnTo>
                          <a:lnTo>
                            <a:pt x="286" y="7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60" name="Freeform 477"/>
                    <p:cNvSpPr>
                      <a:spLocks/>
                    </p:cNvSpPr>
                    <p:nvPr/>
                  </p:nvSpPr>
                  <p:spPr bwMode="auto">
                    <a:xfrm>
                      <a:off x="920" y="2655"/>
                      <a:ext cx="286" cy="90"/>
                    </a:xfrm>
                    <a:custGeom>
                      <a:avLst/>
                      <a:gdLst>
                        <a:gd name="T0" fmla="*/ 286 w 286"/>
                        <a:gd name="T1" fmla="*/ 70 h 90"/>
                        <a:gd name="T2" fmla="*/ 222 w 286"/>
                        <a:gd name="T3" fmla="*/ 90 h 90"/>
                        <a:gd name="T4" fmla="*/ 74 w 286"/>
                        <a:gd name="T5" fmla="*/ 30 h 90"/>
                        <a:gd name="T6" fmla="*/ 0 w 286"/>
                        <a:gd name="T7" fmla="*/ 50 h 90"/>
                        <a:gd name="T8" fmla="*/ 37 w 286"/>
                        <a:gd name="T9" fmla="*/ 0 h 90"/>
                        <a:gd name="T10" fmla="*/ 222 w 286"/>
                        <a:gd name="T11" fmla="*/ 0 h 90"/>
                        <a:gd name="T12" fmla="*/ 143 w 286"/>
                        <a:gd name="T13" fmla="*/ 15 h 90"/>
                        <a:gd name="T14" fmla="*/ 286 w 286"/>
                        <a:gd name="T15" fmla="*/ 7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286" y="70"/>
                          </a:moveTo>
                          <a:lnTo>
                            <a:pt x="222" y="90"/>
                          </a:lnTo>
                          <a:lnTo>
                            <a:pt x="74" y="30"/>
                          </a:lnTo>
                          <a:lnTo>
                            <a:pt x="0" y="50"/>
                          </a:lnTo>
                          <a:lnTo>
                            <a:pt x="37" y="0"/>
                          </a:lnTo>
                          <a:lnTo>
                            <a:pt x="222" y="0"/>
                          </a:lnTo>
                          <a:lnTo>
                            <a:pt x="143" y="15"/>
                          </a:lnTo>
                          <a:lnTo>
                            <a:pt x="286" y="7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</p:grpSp>
            </p:grpSp>
            <p:grpSp>
              <p:nvGrpSpPr>
                <p:cNvPr id="17" name="Group 478"/>
                <p:cNvGrpSpPr>
                  <a:grpSpLocks/>
                </p:cNvGrpSpPr>
                <p:nvPr/>
              </p:nvGrpSpPr>
              <p:grpSpPr bwMode="auto">
                <a:xfrm>
                  <a:off x="581" y="2795"/>
                  <a:ext cx="667" cy="513"/>
                  <a:chOff x="581" y="2795"/>
                  <a:chExt cx="667" cy="513"/>
                </a:xfrm>
              </p:grpSpPr>
              <p:sp>
                <p:nvSpPr>
                  <p:cNvPr id="347" name="Freeform 479"/>
                  <p:cNvSpPr>
                    <a:spLocks/>
                  </p:cNvSpPr>
                  <p:nvPr/>
                </p:nvSpPr>
                <p:spPr bwMode="auto">
                  <a:xfrm>
                    <a:off x="581" y="2795"/>
                    <a:ext cx="662" cy="508"/>
                  </a:xfrm>
                  <a:custGeom>
                    <a:avLst/>
                    <a:gdLst>
                      <a:gd name="T0" fmla="*/ 95 w 662"/>
                      <a:gd name="T1" fmla="*/ 0 h 508"/>
                      <a:gd name="T2" fmla="*/ 95 w 662"/>
                      <a:gd name="T3" fmla="*/ 65 h 508"/>
                      <a:gd name="T4" fmla="*/ 249 w 662"/>
                      <a:gd name="T5" fmla="*/ 65 h 508"/>
                      <a:gd name="T6" fmla="*/ 328 w 662"/>
                      <a:gd name="T7" fmla="*/ 199 h 508"/>
                      <a:gd name="T8" fmla="*/ 413 w 662"/>
                      <a:gd name="T9" fmla="*/ 65 h 508"/>
                      <a:gd name="T10" fmla="*/ 566 w 662"/>
                      <a:gd name="T11" fmla="*/ 65 h 508"/>
                      <a:gd name="T12" fmla="*/ 566 w 662"/>
                      <a:gd name="T13" fmla="*/ 0 h 508"/>
                      <a:gd name="T14" fmla="*/ 662 w 662"/>
                      <a:gd name="T15" fmla="*/ 80 h 508"/>
                      <a:gd name="T16" fmla="*/ 566 w 662"/>
                      <a:gd name="T17" fmla="*/ 159 h 508"/>
                      <a:gd name="T18" fmla="*/ 566 w 662"/>
                      <a:gd name="T19" fmla="*/ 105 h 508"/>
                      <a:gd name="T20" fmla="*/ 455 w 662"/>
                      <a:gd name="T21" fmla="*/ 105 h 508"/>
                      <a:gd name="T22" fmla="*/ 365 w 662"/>
                      <a:gd name="T23" fmla="*/ 254 h 508"/>
                      <a:gd name="T24" fmla="*/ 455 w 662"/>
                      <a:gd name="T25" fmla="*/ 409 h 508"/>
                      <a:gd name="T26" fmla="*/ 566 w 662"/>
                      <a:gd name="T27" fmla="*/ 409 h 508"/>
                      <a:gd name="T28" fmla="*/ 566 w 662"/>
                      <a:gd name="T29" fmla="*/ 354 h 508"/>
                      <a:gd name="T30" fmla="*/ 662 w 662"/>
                      <a:gd name="T31" fmla="*/ 429 h 508"/>
                      <a:gd name="T32" fmla="*/ 566 w 662"/>
                      <a:gd name="T33" fmla="*/ 508 h 508"/>
                      <a:gd name="T34" fmla="*/ 566 w 662"/>
                      <a:gd name="T35" fmla="*/ 448 h 508"/>
                      <a:gd name="T36" fmla="*/ 413 w 662"/>
                      <a:gd name="T37" fmla="*/ 448 h 508"/>
                      <a:gd name="T38" fmla="*/ 328 w 662"/>
                      <a:gd name="T39" fmla="*/ 309 h 508"/>
                      <a:gd name="T40" fmla="*/ 249 w 662"/>
                      <a:gd name="T41" fmla="*/ 453 h 508"/>
                      <a:gd name="T42" fmla="*/ 95 w 662"/>
                      <a:gd name="T43" fmla="*/ 453 h 508"/>
                      <a:gd name="T44" fmla="*/ 95 w 662"/>
                      <a:gd name="T45" fmla="*/ 508 h 508"/>
                      <a:gd name="T46" fmla="*/ 0 w 662"/>
                      <a:gd name="T47" fmla="*/ 429 h 508"/>
                      <a:gd name="T48" fmla="*/ 95 w 662"/>
                      <a:gd name="T49" fmla="*/ 354 h 508"/>
                      <a:gd name="T50" fmla="*/ 95 w 662"/>
                      <a:gd name="T51" fmla="*/ 409 h 508"/>
                      <a:gd name="T52" fmla="*/ 201 w 662"/>
                      <a:gd name="T53" fmla="*/ 409 h 508"/>
                      <a:gd name="T54" fmla="*/ 296 w 662"/>
                      <a:gd name="T55" fmla="*/ 254 h 508"/>
                      <a:gd name="T56" fmla="*/ 201 w 662"/>
                      <a:gd name="T57" fmla="*/ 105 h 508"/>
                      <a:gd name="T58" fmla="*/ 95 w 662"/>
                      <a:gd name="T59" fmla="*/ 105 h 508"/>
                      <a:gd name="T60" fmla="*/ 95 w 662"/>
                      <a:gd name="T61" fmla="*/ 154 h 508"/>
                      <a:gd name="T62" fmla="*/ 0 w 662"/>
                      <a:gd name="T63" fmla="*/ 80 h 508"/>
                      <a:gd name="T64" fmla="*/ 95 w 662"/>
                      <a:gd name="T65" fmla="*/ 0 h 50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662"/>
                      <a:gd name="T100" fmla="*/ 0 h 508"/>
                      <a:gd name="T101" fmla="*/ 662 w 662"/>
                      <a:gd name="T102" fmla="*/ 508 h 508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662" h="508">
                        <a:moveTo>
                          <a:pt x="95" y="0"/>
                        </a:moveTo>
                        <a:lnTo>
                          <a:pt x="95" y="65"/>
                        </a:lnTo>
                        <a:lnTo>
                          <a:pt x="249" y="65"/>
                        </a:lnTo>
                        <a:lnTo>
                          <a:pt x="328" y="199"/>
                        </a:lnTo>
                        <a:lnTo>
                          <a:pt x="413" y="65"/>
                        </a:lnTo>
                        <a:lnTo>
                          <a:pt x="566" y="65"/>
                        </a:lnTo>
                        <a:lnTo>
                          <a:pt x="566" y="0"/>
                        </a:lnTo>
                        <a:lnTo>
                          <a:pt x="662" y="80"/>
                        </a:lnTo>
                        <a:lnTo>
                          <a:pt x="566" y="159"/>
                        </a:lnTo>
                        <a:lnTo>
                          <a:pt x="566" y="105"/>
                        </a:lnTo>
                        <a:lnTo>
                          <a:pt x="455" y="105"/>
                        </a:lnTo>
                        <a:lnTo>
                          <a:pt x="365" y="254"/>
                        </a:lnTo>
                        <a:lnTo>
                          <a:pt x="455" y="409"/>
                        </a:lnTo>
                        <a:lnTo>
                          <a:pt x="566" y="409"/>
                        </a:lnTo>
                        <a:lnTo>
                          <a:pt x="566" y="354"/>
                        </a:lnTo>
                        <a:lnTo>
                          <a:pt x="662" y="429"/>
                        </a:lnTo>
                        <a:lnTo>
                          <a:pt x="566" y="508"/>
                        </a:lnTo>
                        <a:lnTo>
                          <a:pt x="566" y="448"/>
                        </a:lnTo>
                        <a:lnTo>
                          <a:pt x="413" y="448"/>
                        </a:lnTo>
                        <a:lnTo>
                          <a:pt x="328" y="309"/>
                        </a:lnTo>
                        <a:lnTo>
                          <a:pt x="249" y="453"/>
                        </a:lnTo>
                        <a:lnTo>
                          <a:pt x="95" y="453"/>
                        </a:lnTo>
                        <a:lnTo>
                          <a:pt x="95" y="508"/>
                        </a:lnTo>
                        <a:lnTo>
                          <a:pt x="0" y="429"/>
                        </a:lnTo>
                        <a:lnTo>
                          <a:pt x="95" y="354"/>
                        </a:lnTo>
                        <a:lnTo>
                          <a:pt x="95" y="409"/>
                        </a:lnTo>
                        <a:lnTo>
                          <a:pt x="201" y="409"/>
                        </a:lnTo>
                        <a:lnTo>
                          <a:pt x="296" y="254"/>
                        </a:lnTo>
                        <a:lnTo>
                          <a:pt x="201" y="105"/>
                        </a:lnTo>
                        <a:lnTo>
                          <a:pt x="95" y="105"/>
                        </a:lnTo>
                        <a:lnTo>
                          <a:pt x="95" y="154"/>
                        </a:lnTo>
                        <a:lnTo>
                          <a:pt x="0" y="80"/>
                        </a:lnTo>
                        <a:lnTo>
                          <a:pt x="9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dirty="0">
                      <a:latin typeface="+mn-lt"/>
                    </a:endParaRPr>
                  </a:p>
                </p:txBody>
              </p:sp>
              <p:sp>
                <p:nvSpPr>
                  <p:cNvPr id="348" name="Freeform 480"/>
                  <p:cNvSpPr>
                    <a:spLocks/>
                  </p:cNvSpPr>
                  <p:nvPr/>
                </p:nvSpPr>
                <p:spPr bwMode="auto">
                  <a:xfrm>
                    <a:off x="581" y="2795"/>
                    <a:ext cx="662" cy="508"/>
                  </a:xfrm>
                  <a:custGeom>
                    <a:avLst/>
                    <a:gdLst>
                      <a:gd name="T0" fmla="*/ 95 w 662"/>
                      <a:gd name="T1" fmla="*/ 0 h 508"/>
                      <a:gd name="T2" fmla="*/ 95 w 662"/>
                      <a:gd name="T3" fmla="*/ 65 h 508"/>
                      <a:gd name="T4" fmla="*/ 249 w 662"/>
                      <a:gd name="T5" fmla="*/ 65 h 508"/>
                      <a:gd name="T6" fmla="*/ 328 w 662"/>
                      <a:gd name="T7" fmla="*/ 199 h 508"/>
                      <a:gd name="T8" fmla="*/ 413 w 662"/>
                      <a:gd name="T9" fmla="*/ 65 h 508"/>
                      <a:gd name="T10" fmla="*/ 566 w 662"/>
                      <a:gd name="T11" fmla="*/ 65 h 508"/>
                      <a:gd name="T12" fmla="*/ 566 w 662"/>
                      <a:gd name="T13" fmla="*/ 0 h 508"/>
                      <a:gd name="T14" fmla="*/ 662 w 662"/>
                      <a:gd name="T15" fmla="*/ 80 h 508"/>
                      <a:gd name="T16" fmla="*/ 566 w 662"/>
                      <a:gd name="T17" fmla="*/ 159 h 508"/>
                      <a:gd name="T18" fmla="*/ 566 w 662"/>
                      <a:gd name="T19" fmla="*/ 105 h 508"/>
                      <a:gd name="T20" fmla="*/ 455 w 662"/>
                      <a:gd name="T21" fmla="*/ 105 h 508"/>
                      <a:gd name="T22" fmla="*/ 365 w 662"/>
                      <a:gd name="T23" fmla="*/ 254 h 508"/>
                      <a:gd name="T24" fmla="*/ 455 w 662"/>
                      <a:gd name="T25" fmla="*/ 409 h 508"/>
                      <a:gd name="T26" fmla="*/ 566 w 662"/>
                      <a:gd name="T27" fmla="*/ 409 h 508"/>
                      <a:gd name="T28" fmla="*/ 566 w 662"/>
                      <a:gd name="T29" fmla="*/ 354 h 508"/>
                      <a:gd name="T30" fmla="*/ 662 w 662"/>
                      <a:gd name="T31" fmla="*/ 429 h 508"/>
                      <a:gd name="T32" fmla="*/ 566 w 662"/>
                      <a:gd name="T33" fmla="*/ 508 h 508"/>
                      <a:gd name="T34" fmla="*/ 566 w 662"/>
                      <a:gd name="T35" fmla="*/ 448 h 508"/>
                      <a:gd name="T36" fmla="*/ 413 w 662"/>
                      <a:gd name="T37" fmla="*/ 448 h 508"/>
                      <a:gd name="T38" fmla="*/ 328 w 662"/>
                      <a:gd name="T39" fmla="*/ 309 h 508"/>
                      <a:gd name="T40" fmla="*/ 249 w 662"/>
                      <a:gd name="T41" fmla="*/ 453 h 508"/>
                      <a:gd name="T42" fmla="*/ 95 w 662"/>
                      <a:gd name="T43" fmla="*/ 453 h 508"/>
                      <a:gd name="T44" fmla="*/ 95 w 662"/>
                      <a:gd name="T45" fmla="*/ 508 h 508"/>
                      <a:gd name="T46" fmla="*/ 0 w 662"/>
                      <a:gd name="T47" fmla="*/ 429 h 508"/>
                      <a:gd name="T48" fmla="*/ 95 w 662"/>
                      <a:gd name="T49" fmla="*/ 354 h 508"/>
                      <a:gd name="T50" fmla="*/ 95 w 662"/>
                      <a:gd name="T51" fmla="*/ 409 h 508"/>
                      <a:gd name="T52" fmla="*/ 201 w 662"/>
                      <a:gd name="T53" fmla="*/ 409 h 508"/>
                      <a:gd name="T54" fmla="*/ 296 w 662"/>
                      <a:gd name="T55" fmla="*/ 254 h 508"/>
                      <a:gd name="T56" fmla="*/ 201 w 662"/>
                      <a:gd name="T57" fmla="*/ 105 h 508"/>
                      <a:gd name="T58" fmla="*/ 95 w 662"/>
                      <a:gd name="T59" fmla="*/ 105 h 508"/>
                      <a:gd name="T60" fmla="*/ 95 w 662"/>
                      <a:gd name="T61" fmla="*/ 154 h 508"/>
                      <a:gd name="T62" fmla="*/ 0 w 662"/>
                      <a:gd name="T63" fmla="*/ 80 h 508"/>
                      <a:gd name="T64" fmla="*/ 95 w 662"/>
                      <a:gd name="T65" fmla="*/ 0 h 50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662"/>
                      <a:gd name="T100" fmla="*/ 0 h 508"/>
                      <a:gd name="T101" fmla="*/ 662 w 662"/>
                      <a:gd name="T102" fmla="*/ 508 h 508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662" h="508">
                        <a:moveTo>
                          <a:pt x="95" y="0"/>
                        </a:moveTo>
                        <a:lnTo>
                          <a:pt x="95" y="65"/>
                        </a:lnTo>
                        <a:lnTo>
                          <a:pt x="249" y="65"/>
                        </a:lnTo>
                        <a:lnTo>
                          <a:pt x="328" y="199"/>
                        </a:lnTo>
                        <a:lnTo>
                          <a:pt x="413" y="65"/>
                        </a:lnTo>
                        <a:lnTo>
                          <a:pt x="566" y="65"/>
                        </a:lnTo>
                        <a:lnTo>
                          <a:pt x="566" y="0"/>
                        </a:lnTo>
                        <a:lnTo>
                          <a:pt x="662" y="80"/>
                        </a:lnTo>
                        <a:lnTo>
                          <a:pt x="566" y="159"/>
                        </a:lnTo>
                        <a:lnTo>
                          <a:pt x="566" y="105"/>
                        </a:lnTo>
                        <a:lnTo>
                          <a:pt x="455" y="105"/>
                        </a:lnTo>
                        <a:lnTo>
                          <a:pt x="365" y="254"/>
                        </a:lnTo>
                        <a:lnTo>
                          <a:pt x="455" y="409"/>
                        </a:lnTo>
                        <a:lnTo>
                          <a:pt x="566" y="409"/>
                        </a:lnTo>
                        <a:lnTo>
                          <a:pt x="566" y="354"/>
                        </a:lnTo>
                        <a:lnTo>
                          <a:pt x="662" y="429"/>
                        </a:lnTo>
                        <a:lnTo>
                          <a:pt x="566" y="508"/>
                        </a:lnTo>
                        <a:lnTo>
                          <a:pt x="566" y="448"/>
                        </a:lnTo>
                        <a:lnTo>
                          <a:pt x="413" y="448"/>
                        </a:lnTo>
                        <a:lnTo>
                          <a:pt x="328" y="309"/>
                        </a:lnTo>
                        <a:lnTo>
                          <a:pt x="249" y="453"/>
                        </a:lnTo>
                        <a:lnTo>
                          <a:pt x="95" y="453"/>
                        </a:lnTo>
                        <a:lnTo>
                          <a:pt x="95" y="508"/>
                        </a:lnTo>
                        <a:lnTo>
                          <a:pt x="0" y="429"/>
                        </a:lnTo>
                        <a:lnTo>
                          <a:pt x="95" y="354"/>
                        </a:lnTo>
                        <a:lnTo>
                          <a:pt x="95" y="409"/>
                        </a:lnTo>
                        <a:lnTo>
                          <a:pt x="201" y="409"/>
                        </a:lnTo>
                        <a:lnTo>
                          <a:pt x="296" y="254"/>
                        </a:lnTo>
                        <a:lnTo>
                          <a:pt x="201" y="105"/>
                        </a:lnTo>
                        <a:lnTo>
                          <a:pt x="95" y="105"/>
                        </a:lnTo>
                        <a:lnTo>
                          <a:pt x="95" y="154"/>
                        </a:lnTo>
                        <a:lnTo>
                          <a:pt x="0" y="80"/>
                        </a:lnTo>
                        <a:lnTo>
                          <a:pt x="9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dirty="0">
                      <a:latin typeface="+mn-lt"/>
                    </a:endParaRPr>
                  </a:p>
                </p:txBody>
              </p:sp>
              <p:sp>
                <p:nvSpPr>
                  <p:cNvPr id="349" name="Freeform 481"/>
                  <p:cNvSpPr>
                    <a:spLocks/>
                  </p:cNvSpPr>
                  <p:nvPr/>
                </p:nvSpPr>
                <p:spPr bwMode="auto">
                  <a:xfrm>
                    <a:off x="586" y="2800"/>
                    <a:ext cx="662" cy="508"/>
                  </a:xfrm>
                  <a:custGeom>
                    <a:avLst/>
                    <a:gdLst>
                      <a:gd name="T0" fmla="*/ 95 w 662"/>
                      <a:gd name="T1" fmla="*/ 0 h 508"/>
                      <a:gd name="T2" fmla="*/ 95 w 662"/>
                      <a:gd name="T3" fmla="*/ 65 h 508"/>
                      <a:gd name="T4" fmla="*/ 249 w 662"/>
                      <a:gd name="T5" fmla="*/ 65 h 508"/>
                      <a:gd name="T6" fmla="*/ 328 w 662"/>
                      <a:gd name="T7" fmla="*/ 199 h 508"/>
                      <a:gd name="T8" fmla="*/ 413 w 662"/>
                      <a:gd name="T9" fmla="*/ 65 h 508"/>
                      <a:gd name="T10" fmla="*/ 567 w 662"/>
                      <a:gd name="T11" fmla="*/ 65 h 508"/>
                      <a:gd name="T12" fmla="*/ 567 w 662"/>
                      <a:gd name="T13" fmla="*/ 0 h 508"/>
                      <a:gd name="T14" fmla="*/ 662 w 662"/>
                      <a:gd name="T15" fmla="*/ 80 h 508"/>
                      <a:gd name="T16" fmla="*/ 567 w 662"/>
                      <a:gd name="T17" fmla="*/ 159 h 508"/>
                      <a:gd name="T18" fmla="*/ 567 w 662"/>
                      <a:gd name="T19" fmla="*/ 105 h 508"/>
                      <a:gd name="T20" fmla="*/ 455 w 662"/>
                      <a:gd name="T21" fmla="*/ 105 h 508"/>
                      <a:gd name="T22" fmla="*/ 365 w 662"/>
                      <a:gd name="T23" fmla="*/ 254 h 508"/>
                      <a:gd name="T24" fmla="*/ 455 w 662"/>
                      <a:gd name="T25" fmla="*/ 409 h 508"/>
                      <a:gd name="T26" fmla="*/ 567 w 662"/>
                      <a:gd name="T27" fmla="*/ 409 h 508"/>
                      <a:gd name="T28" fmla="*/ 567 w 662"/>
                      <a:gd name="T29" fmla="*/ 354 h 508"/>
                      <a:gd name="T30" fmla="*/ 662 w 662"/>
                      <a:gd name="T31" fmla="*/ 429 h 508"/>
                      <a:gd name="T32" fmla="*/ 567 w 662"/>
                      <a:gd name="T33" fmla="*/ 508 h 508"/>
                      <a:gd name="T34" fmla="*/ 567 w 662"/>
                      <a:gd name="T35" fmla="*/ 448 h 508"/>
                      <a:gd name="T36" fmla="*/ 413 w 662"/>
                      <a:gd name="T37" fmla="*/ 448 h 508"/>
                      <a:gd name="T38" fmla="*/ 328 w 662"/>
                      <a:gd name="T39" fmla="*/ 309 h 508"/>
                      <a:gd name="T40" fmla="*/ 249 w 662"/>
                      <a:gd name="T41" fmla="*/ 453 h 508"/>
                      <a:gd name="T42" fmla="*/ 95 w 662"/>
                      <a:gd name="T43" fmla="*/ 453 h 508"/>
                      <a:gd name="T44" fmla="*/ 95 w 662"/>
                      <a:gd name="T45" fmla="*/ 508 h 508"/>
                      <a:gd name="T46" fmla="*/ 0 w 662"/>
                      <a:gd name="T47" fmla="*/ 429 h 508"/>
                      <a:gd name="T48" fmla="*/ 95 w 662"/>
                      <a:gd name="T49" fmla="*/ 354 h 508"/>
                      <a:gd name="T50" fmla="*/ 95 w 662"/>
                      <a:gd name="T51" fmla="*/ 409 h 508"/>
                      <a:gd name="T52" fmla="*/ 201 w 662"/>
                      <a:gd name="T53" fmla="*/ 409 h 508"/>
                      <a:gd name="T54" fmla="*/ 297 w 662"/>
                      <a:gd name="T55" fmla="*/ 254 h 508"/>
                      <a:gd name="T56" fmla="*/ 201 w 662"/>
                      <a:gd name="T57" fmla="*/ 105 h 508"/>
                      <a:gd name="T58" fmla="*/ 95 w 662"/>
                      <a:gd name="T59" fmla="*/ 105 h 508"/>
                      <a:gd name="T60" fmla="*/ 95 w 662"/>
                      <a:gd name="T61" fmla="*/ 154 h 508"/>
                      <a:gd name="T62" fmla="*/ 0 w 662"/>
                      <a:gd name="T63" fmla="*/ 80 h 508"/>
                      <a:gd name="T64" fmla="*/ 95 w 662"/>
                      <a:gd name="T65" fmla="*/ 0 h 50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662"/>
                      <a:gd name="T100" fmla="*/ 0 h 508"/>
                      <a:gd name="T101" fmla="*/ 662 w 662"/>
                      <a:gd name="T102" fmla="*/ 508 h 508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662" h="508">
                        <a:moveTo>
                          <a:pt x="95" y="0"/>
                        </a:moveTo>
                        <a:lnTo>
                          <a:pt x="95" y="65"/>
                        </a:lnTo>
                        <a:lnTo>
                          <a:pt x="249" y="65"/>
                        </a:lnTo>
                        <a:lnTo>
                          <a:pt x="328" y="199"/>
                        </a:lnTo>
                        <a:lnTo>
                          <a:pt x="413" y="65"/>
                        </a:lnTo>
                        <a:lnTo>
                          <a:pt x="567" y="65"/>
                        </a:lnTo>
                        <a:lnTo>
                          <a:pt x="567" y="0"/>
                        </a:lnTo>
                        <a:lnTo>
                          <a:pt x="662" y="80"/>
                        </a:lnTo>
                        <a:lnTo>
                          <a:pt x="567" y="159"/>
                        </a:lnTo>
                        <a:lnTo>
                          <a:pt x="567" y="105"/>
                        </a:lnTo>
                        <a:lnTo>
                          <a:pt x="455" y="105"/>
                        </a:lnTo>
                        <a:lnTo>
                          <a:pt x="365" y="254"/>
                        </a:lnTo>
                        <a:lnTo>
                          <a:pt x="455" y="409"/>
                        </a:lnTo>
                        <a:lnTo>
                          <a:pt x="567" y="409"/>
                        </a:lnTo>
                        <a:lnTo>
                          <a:pt x="567" y="354"/>
                        </a:lnTo>
                        <a:lnTo>
                          <a:pt x="662" y="429"/>
                        </a:lnTo>
                        <a:lnTo>
                          <a:pt x="567" y="508"/>
                        </a:lnTo>
                        <a:lnTo>
                          <a:pt x="567" y="448"/>
                        </a:lnTo>
                        <a:lnTo>
                          <a:pt x="413" y="448"/>
                        </a:lnTo>
                        <a:lnTo>
                          <a:pt x="328" y="309"/>
                        </a:lnTo>
                        <a:lnTo>
                          <a:pt x="249" y="453"/>
                        </a:lnTo>
                        <a:lnTo>
                          <a:pt x="95" y="453"/>
                        </a:lnTo>
                        <a:lnTo>
                          <a:pt x="95" y="508"/>
                        </a:lnTo>
                        <a:lnTo>
                          <a:pt x="0" y="429"/>
                        </a:lnTo>
                        <a:lnTo>
                          <a:pt x="95" y="354"/>
                        </a:lnTo>
                        <a:lnTo>
                          <a:pt x="95" y="409"/>
                        </a:lnTo>
                        <a:lnTo>
                          <a:pt x="201" y="409"/>
                        </a:lnTo>
                        <a:lnTo>
                          <a:pt x="297" y="254"/>
                        </a:lnTo>
                        <a:lnTo>
                          <a:pt x="201" y="105"/>
                        </a:lnTo>
                        <a:lnTo>
                          <a:pt x="95" y="105"/>
                        </a:lnTo>
                        <a:lnTo>
                          <a:pt x="95" y="154"/>
                        </a:lnTo>
                        <a:lnTo>
                          <a:pt x="0" y="80"/>
                        </a:lnTo>
                        <a:lnTo>
                          <a:pt x="9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dirty="0">
                      <a:latin typeface="+mn-lt"/>
                    </a:endParaRPr>
                  </a:p>
                </p:txBody>
              </p:sp>
              <p:sp>
                <p:nvSpPr>
                  <p:cNvPr id="350" name="Freeform 482"/>
                  <p:cNvSpPr>
                    <a:spLocks/>
                  </p:cNvSpPr>
                  <p:nvPr/>
                </p:nvSpPr>
                <p:spPr bwMode="auto">
                  <a:xfrm>
                    <a:off x="586" y="2800"/>
                    <a:ext cx="662" cy="508"/>
                  </a:xfrm>
                  <a:custGeom>
                    <a:avLst/>
                    <a:gdLst>
                      <a:gd name="T0" fmla="*/ 95 w 662"/>
                      <a:gd name="T1" fmla="*/ 0 h 508"/>
                      <a:gd name="T2" fmla="*/ 95 w 662"/>
                      <a:gd name="T3" fmla="*/ 65 h 508"/>
                      <a:gd name="T4" fmla="*/ 249 w 662"/>
                      <a:gd name="T5" fmla="*/ 65 h 508"/>
                      <a:gd name="T6" fmla="*/ 328 w 662"/>
                      <a:gd name="T7" fmla="*/ 199 h 508"/>
                      <a:gd name="T8" fmla="*/ 413 w 662"/>
                      <a:gd name="T9" fmla="*/ 65 h 508"/>
                      <a:gd name="T10" fmla="*/ 567 w 662"/>
                      <a:gd name="T11" fmla="*/ 65 h 508"/>
                      <a:gd name="T12" fmla="*/ 567 w 662"/>
                      <a:gd name="T13" fmla="*/ 0 h 508"/>
                      <a:gd name="T14" fmla="*/ 662 w 662"/>
                      <a:gd name="T15" fmla="*/ 80 h 508"/>
                      <a:gd name="T16" fmla="*/ 567 w 662"/>
                      <a:gd name="T17" fmla="*/ 159 h 508"/>
                      <a:gd name="T18" fmla="*/ 567 w 662"/>
                      <a:gd name="T19" fmla="*/ 105 h 508"/>
                      <a:gd name="T20" fmla="*/ 455 w 662"/>
                      <a:gd name="T21" fmla="*/ 105 h 508"/>
                      <a:gd name="T22" fmla="*/ 365 w 662"/>
                      <a:gd name="T23" fmla="*/ 254 h 508"/>
                      <a:gd name="T24" fmla="*/ 455 w 662"/>
                      <a:gd name="T25" fmla="*/ 409 h 508"/>
                      <a:gd name="T26" fmla="*/ 567 w 662"/>
                      <a:gd name="T27" fmla="*/ 409 h 508"/>
                      <a:gd name="T28" fmla="*/ 567 w 662"/>
                      <a:gd name="T29" fmla="*/ 354 h 508"/>
                      <a:gd name="T30" fmla="*/ 662 w 662"/>
                      <a:gd name="T31" fmla="*/ 429 h 508"/>
                      <a:gd name="T32" fmla="*/ 567 w 662"/>
                      <a:gd name="T33" fmla="*/ 508 h 508"/>
                      <a:gd name="T34" fmla="*/ 567 w 662"/>
                      <a:gd name="T35" fmla="*/ 448 h 508"/>
                      <a:gd name="T36" fmla="*/ 413 w 662"/>
                      <a:gd name="T37" fmla="*/ 448 h 508"/>
                      <a:gd name="T38" fmla="*/ 328 w 662"/>
                      <a:gd name="T39" fmla="*/ 309 h 508"/>
                      <a:gd name="T40" fmla="*/ 249 w 662"/>
                      <a:gd name="T41" fmla="*/ 453 h 508"/>
                      <a:gd name="T42" fmla="*/ 95 w 662"/>
                      <a:gd name="T43" fmla="*/ 453 h 508"/>
                      <a:gd name="T44" fmla="*/ 95 w 662"/>
                      <a:gd name="T45" fmla="*/ 508 h 508"/>
                      <a:gd name="T46" fmla="*/ 0 w 662"/>
                      <a:gd name="T47" fmla="*/ 429 h 508"/>
                      <a:gd name="T48" fmla="*/ 95 w 662"/>
                      <a:gd name="T49" fmla="*/ 354 h 508"/>
                      <a:gd name="T50" fmla="*/ 95 w 662"/>
                      <a:gd name="T51" fmla="*/ 409 h 508"/>
                      <a:gd name="T52" fmla="*/ 201 w 662"/>
                      <a:gd name="T53" fmla="*/ 409 h 508"/>
                      <a:gd name="T54" fmla="*/ 297 w 662"/>
                      <a:gd name="T55" fmla="*/ 254 h 508"/>
                      <a:gd name="T56" fmla="*/ 201 w 662"/>
                      <a:gd name="T57" fmla="*/ 105 h 508"/>
                      <a:gd name="T58" fmla="*/ 95 w 662"/>
                      <a:gd name="T59" fmla="*/ 105 h 508"/>
                      <a:gd name="T60" fmla="*/ 95 w 662"/>
                      <a:gd name="T61" fmla="*/ 154 h 508"/>
                      <a:gd name="T62" fmla="*/ 0 w 662"/>
                      <a:gd name="T63" fmla="*/ 80 h 508"/>
                      <a:gd name="T64" fmla="*/ 95 w 662"/>
                      <a:gd name="T65" fmla="*/ 0 h 50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662"/>
                      <a:gd name="T100" fmla="*/ 0 h 508"/>
                      <a:gd name="T101" fmla="*/ 662 w 662"/>
                      <a:gd name="T102" fmla="*/ 508 h 508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662" h="508">
                        <a:moveTo>
                          <a:pt x="95" y="0"/>
                        </a:moveTo>
                        <a:lnTo>
                          <a:pt x="95" y="65"/>
                        </a:lnTo>
                        <a:lnTo>
                          <a:pt x="249" y="65"/>
                        </a:lnTo>
                        <a:lnTo>
                          <a:pt x="328" y="199"/>
                        </a:lnTo>
                        <a:lnTo>
                          <a:pt x="413" y="65"/>
                        </a:lnTo>
                        <a:lnTo>
                          <a:pt x="567" y="65"/>
                        </a:lnTo>
                        <a:lnTo>
                          <a:pt x="567" y="0"/>
                        </a:lnTo>
                        <a:lnTo>
                          <a:pt x="662" y="80"/>
                        </a:lnTo>
                        <a:lnTo>
                          <a:pt x="567" y="159"/>
                        </a:lnTo>
                        <a:lnTo>
                          <a:pt x="567" y="105"/>
                        </a:lnTo>
                        <a:lnTo>
                          <a:pt x="455" y="105"/>
                        </a:lnTo>
                        <a:lnTo>
                          <a:pt x="365" y="254"/>
                        </a:lnTo>
                        <a:lnTo>
                          <a:pt x="455" y="409"/>
                        </a:lnTo>
                        <a:lnTo>
                          <a:pt x="567" y="409"/>
                        </a:lnTo>
                        <a:lnTo>
                          <a:pt x="567" y="354"/>
                        </a:lnTo>
                        <a:lnTo>
                          <a:pt x="662" y="429"/>
                        </a:lnTo>
                        <a:lnTo>
                          <a:pt x="567" y="508"/>
                        </a:lnTo>
                        <a:lnTo>
                          <a:pt x="567" y="448"/>
                        </a:lnTo>
                        <a:lnTo>
                          <a:pt x="413" y="448"/>
                        </a:lnTo>
                        <a:lnTo>
                          <a:pt x="328" y="309"/>
                        </a:lnTo>
                        <a:lnTo>
                          <a:pt x="249" y="453"/>
                        </a:lnTo>
                        <a:lnTo>
                          <a:pt x="95" y="453"/>
                        </a:lnTo>
                        <a:lnTo>
                          <a:pt x="95" y="508"/>
                        </a:lnTo>
                        <a:lnTo>
                          <a:pt x="0" y="429"/>
                        </a:lnTo>
                        <a:lnTo>
                          <a:pt x="95" y="354"/>
                        </a:lnTo>
                        <a:lnTo>
                          <a:pt x="95" y="409"/>
                        </a:lnTo>
                        <a:lnTo>
                          <a:pt x="201" y="409"/>
                        </a:lnTo>
                        <a:lnTo>
                          <a:pt x="297" y="254"/>
                        </a:lnTo>
                        <a:lnTo>
                          <a:pt x="201" y="105"/>
                        </a:lnTo>
                        <a:lnTo>
                          <a:pt x="95" y="105"/>
                        </a:lnTo>
                        <a:lnTo>
                          <a:pt x="95" y="154"/>
                        </a:lnTo>
                        <a:lnTo>
                          <a:pt x="0" y="80"/>
                        </a:lnTo>
                        <a:lnTo>
                          <a:pt x="9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dirty="0">
                      <a:latin typeface="+mn-lt"/>
                    </a:endParaRPr>
                  </a:p>
                </p:txBody>
              </p:sp>
            </p:grpSp>
          </p:grpSp>
          <p:grpSp>
            <p:nvGrpSpPr>
              <p:cNvPr id="18" name="Group 454"/>
              <p:cNvGrpSpPr>
                <a:grpSpLocks/>
              </p:cNvGrpSpPr>
              <p:nvPr/>
            </p:nvGrpSpPr>
            <p:grpSpPr bwMode="auto">
              <a:xfrm>
                <a:off x="6742238" y="2971999"/>
                <a:ext cx="573865" cy="452471"/>
                <a:chOff x="480" y="2498"/>
                <a:chExt cx="872" cy="878"/>
              </a:xfrm>
            </p:grpSpPr>
            <p:sp>
              <p:nvSpPr>
                <p:cNvPr id="313" name="Oval 455"/>
                <p:cNvSpPr>
                  <a:spLocks noChangeArrowheads="1"/>
                </p:cNvSpPr>
                <p:nvPr/>
              </p:nvSpPr>
              <p:spPr bwMode="auto">
                <a:xfrm>
                  <a:off x="482" y="3096"/>
                  <a:ext cx="870" cy="280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314" name="Rectangle 456"/>
                <p:cNvSpPr>
                  <a:spLocks noChangeArrowheads="1"/>
                </p:cNvSpPr>
                <p:nvPr/>
              </p:nvSpPr>
              <p:spPr bwMode="auto">
                <a:xfrm>
                  <a:off x="480" y="2641"/>
                  <a:ext cx="869" cy="597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315" name="Rectangle 457"/>
                <p:cNvSpPr>
                  <a:spLocks noChangeArrowheads="1"/>
                </p:cNvSpPr>
                <p:nvPr/>
              </p:nvSpPr>
              <p:spPr bwMode="auto">
                <a:xfrm>
                  <a:off x="480" y="2641"/>
                  <a:ext cx="869" cy="597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316" name="Oval 458"/>
                <p:cNvSpPr>
                  <a:spLocks noChangeArrowheads="1"/>
                </p:cNvSpPr>
                <p:nvPr/>
              </p:nvSpPr>
              <p:spPr bwMode="auto">
                <a:xfrm>
                  <a:off x="482" y="2498"/>
                  <a:ext cx="870" cy="280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latin typeface="+mn-lt"/>
                  </a:endParaRPr>
                </a:p>
              </p:txBody>
            </p:sp>
            <p:grpSp>
              <p:nvGrpSpPr>
                <p:cNvPr id="19" name="Group 459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604" cy="214"/>
                  <a:chOff x="612" y="2531"/>
                  <a:chExt cx="604" cy="214"/>
                </a:xfrm>
              </p:grpSpPr>
              <p:grpSp>
                <p:nvGrpSpPr>
                  <p:cNvPr id="20" name="Group 460"/>
                  <p:cNvGrpSpPr>
                    <a:grpSpLocks/>
                  </p:cNvGrpSpPr>
                  <p:nvPr/>
                </p:nvGrpSpPr>
                <p:grpSpPr bwMode="auto">
                  <a:xfrm>
                    <a:off x="612" y="2531"/>
                    <a:ext cx="599" cy="209"/>
                    <a:chOff x="612" y="2531"/>
                    <a:chExt cx="599" cy="209"/>
                  </a:xfrm>
                </p:grpSpPr>
                <p:sp>
                  <p:nvSpPr>
                    <p:cNvPr id="333" name="Freeform 461"/>
                    <p:cNvSpPr>
                      <a:spLocks/>
                    </p:cNvSpPr>
                    <p:nvPr/>
                  </p:nvSpPr>
                  <p:spPr bwMode="auto">
                    <a:xfrm>
                      <a:off x="925" y="2536"/>
                      <a:ext cx="286" cy="90"/>
                    </a:xfrm>
                    <a:custGeom>
                      <a:avLst/>
                      <a:gdLst>
                        <a:gd name="T0" fmla="*/ 0 w 286"/>
                        <a:gd name="T1" fmla="*/ 70 h 90"/>
                        <a:gd name="T2" fmla="*/ 64 w 286"/>
                        <a:gd name="T3" fmla="*/ 90 h 90"/>
                        <a:gd name="T4" fmla="*/ 217 w 286"/>
                        <a:gd name="T5" fmla="*/ 30 h 90"/>
                        <a:gd name="T6" fmla="*/ 286 w 286"/>
                        <a:gd name="T7" fmla="*/ 50 h 90"/>
                        <a:gd name="T8" fmla="*/ 249 w 286"/>
                        <a:gd name="T9" fmla="*/ 0 h 90"/>
                        <a:gd name="T10" fmla="*/ 69 w 286"/>
                        <a:gd name="T11" fmla="*/ 0 h 90"/>
                        <a:gd name="T12" fmla="*/ 143 w 286"/>
                        <a:gd name="T13" fmla="*/ 15 h 90"/>
                        <a:gd name="T14" fmla="*/ 0 w 286"/>
                        <a:gd name="T15" fmla="*/ 7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0" y="70"/>
                          </a:moveTo>
                          <a:lnTo>
                            <a:pt x="64" y="90"/>
                          </a:lnTo>
                          <a:lnTo>
                            <a:pt x="217" y="30"/>
                          </a:lnTo>
                          <a:lnTo>
                            <a:pt x="286" y="50"/>
                          </a:lnTo>
                          <a:lnTo>
                            <a:pt x="249" y="0"/>
                          </a:lnTo>
                          <a:lnTo>
                            <a:pt x="69" y="0"/>
                          </a:lnTo>
                          <a:lnTo>
                            <a:pt x="143" y="15"/>
                          </a:lnTo>
                          <a:lnTo>
                            <a:pt x="0" y="7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34" name="Freeform 462"/>
                    <p:cNvSpPr>
                      <a:spLocks/>
                    </p:cNvSpPr>
                    <p:nvPr/>
                  </p:nvSpPr>
                  <p:spPr bwMode="auto">
                    <a:xfrm>
                      <a:off x="925" y="2536"/>
                      <a:ext cx="286" cy="90"/>
                    </a:xfrm>
                    <a:custGeom>
                      <a:avLst/>
                      <a:gdLst>
                        <a:gd name="T0" fmla="*/ 0 w 286"/>
                        <a:gd name="T1" fmla="*/ 70 h 90"/>
                        <a:gd name="T2" fmla="*/ 64 w 286"/>
                        <a:gd name="T3" fmla="*/ 90 h 90"/>
                        <a:gd name="T4" fmla="*/ 217 w 286"/>
                        <a:gd name="T5" fmla="*/ 30 h 90"/>
                        <a:gd name="T6" fmla="*/ 286 w 286"/>
                        <a:gd name="T7" fmla="*/ 50 h 90"/>
                        <a:gd name="T8" fmla="*/ 249 w 286"/>
                        <a:gd name="T9" fmla="*/ 0 h 90"/>
                        <a:gd name="T10" fmla="*/ 69 w 286"/>
                        <a:gd name="T11" fmla="*/ 0 h 90"/>
                        <a:gd name="T12" fmla="*/ 143 w 286"/>
                        <a:gd name="T13" fmla="*/ 15 h 90"/>
                        <a:gd name="T14" fmla="*/ 0 w 286"/>
                        <a:gd name="T15" fmla="*/ 7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0" y="70"/>
                          </a:moveTo>
                          <a:lnTo>
                            <a:pt x="64" y="90"/>
                          </a:lnTo>
                          <a:lnTo>
                            <a:pt x="217" y="30"/>
                          </a:lnTo>
                          <a:lnTo>
                            <a:pt x="286" y="50"/>
                          </a:lnTo>
                          <a:lnTo>
                            <a:pt x="249" y="0"/>
                          </a:lnTo>
                          <a:lnTo>
                            <a:pt x="69" y="0"/>
                          </a:lnTo>
                          <a:lnTo>
                            <a:pt x="143" y="15"/>
                          </a:lnTo>
                          <a:lnTo>
                            <a:pt x="0" y="7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35" name="Freeform 463"/>
                    <p:cNvSpPr>
                      <a:spLocks/>
                    </p:cNvSpPr>
                    <p:nvPr/>
                  </p:nvSpPr>
                  <p:spPr bwMode="auto">
                    <a:xfrm>
                      <a:off x="612" y="2641"/>
                      <a:ext cx="286" cy="94"/>
                    </a:xfrm>
                    <a:custGeom>
                      <a:avLst/>
                      <a:gdLst>
                        <a:gd name="T0" fmla="*/ 286 w 286"/>
                        <a:gd name="T1" fmla="*/ 19 h 94"/>
                        <a:gd name="T2" fmla="*/ 223 w 286"/>
                        <a:gd name="T3" fmla="*/ 0 h 94"/>
                        <a:gd name="T4" fmla="*/ 75 w 286"/>
                        <a:gd name="T5" fmla="*/ 59 h 94"/>
                        <a:gd name="T6" fmla="*/ 0 w 286"/>
                        <a:gd name="T7" fmla="*/ 39 h 94"/>
                        <a:gd name="T8" fmla="*/ 38 w 286"/>
                        <a:gd name="T9" fmla="*/ 94 h 94"/>
                        <a:gd name="T10" fmla="*/ 223 w 286"/>
                        <a:gd name="T11" fmla="*/ 94 h 94"/>
                        <a:gd name="T12" fmla="*/ 143 w 286"/>
                        <a:gd name="T13" fmla="*/ 74 h 94"/>
                        <a:gd name="T14" fmla="*/ 286 w 286"/>
                        <a:gd name="T15" fmla="*/ 19 h 9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4"/>
                        <a:gd name="T26" fmla="*/ 286 w 286"/>
                        <a:gd name="T27" fmla="*/ 94 h 9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4">
                          <a:moveTo>
                            <a:pt x="286" y="19"/>
                          </a:moveTo>
                          <a:lnTo>
                            <a:pt x="223" y="0"/>
                          </a:lnTo>
                          <a:lnTo>
                            <a:pt x="75" y="59"/>
                          </a:lnTo>
                          <a:lnTo>
                            <a:pt x="0" y="39"/>
                          </a:lnTo>
                          <a:lnTo>
                            <a:pt x="38" y="94"/>
                          </a:lnTo>
                          <a:lnTo>
                            <a:pt x="223" y="94"/>
                          </a:lnTo>
                          <a:lnTo>
                            <a:pt x="143" y="74"/>
                          </a:lnTo>
                          <a:lnTo>
                            <a:pt x="286" y="1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36" name="Freeform 464"/>
                    <p:cNvSpPr>
                      <a:spLocks/>
                    </p:cNvSpPr>
                    <p:nvPr/>
                  </p:nvSpPr>
                  <p:spPr bwMode="auto">
                    <a:xfrm>
                      <a:off x="612" y="2641"/>
                      <a:ext cx="286" cy="94"/>
                    </a:xfrm>
                    <a:custGeom>
                      <a:avLst/>
                      <a:gdLst>
                        <a:gd name="T0" fmla="*/ 286 w 286"/>
                        <a:gd name="T1" fmla="*/ 19 h 94"/>
                        <a:gd name="T2" fmla="*/ 223 w 286"/>
                        <a:gd name="T3" fmla="*/ 0 h 94"/>
                        <a:gd name="T4" fmla="*/ 75 w 286"/>
                        <a:gd name="T5" fmla="*/ 59 h 94"/>
                        <a:gd name="T6" fmla="*/ 0 w 286"/>
                        <a:gd name="T7" fmla="*/ 39 h 94"/>
                        <a:gd name="T8" fmla="*/ 38 w 286"/>
                        <a:gd name="T9" fmla="*/ 94 h 94"/>
                        <a:gd name="T10" fmla="*/ 223 w 286"/>
                        <a:gd name="T11" fmla="*/ 94 h 94"/>
                        <a:gd name="T12" fmla="*/ 143 w 286"/>
                        <a:gd name="T13" fmla="*/ 74 h 94"/>
                        <a:gd name="T14" fmla="*/ 286 w 286"/>
                        <a:gd name="T15" fmla="*/ 19 h 9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4"/>
                        <a:gd name="T26" fmla="*/ 286 w 286"/>
                        <a:gd name="T27" fmla="*/ 94 h 9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4">
                          <a:moveTo>
                            <a:pt x="286" y="19"/>
                          </a:moveTo>
                          <a:lnTo>
                            <a:pt x="223" y="0"/>
                          </a:lnTo>
                          <a:lnTo>
                            <a:pt x="75" y="59"/>
                          </a:lnTo>
                          <a:lnTo>
                            <a:pt x="0" y="39"/>
                          </a:lnTo>
                          <a:lnTo>
                            <a:pt x="38" y="94"/>
                          </a:lnTo>
                          <a:lnTo>
                            <a:pt x="223" y="94"/>
                          </a:lnTo>
                          <a:lnTo>
                            <a:pt x="143" y="74"/>
                          </a:lnTo>
                          <a:lnTo>
                            <a:pt x="286" y="1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37" name="Freeform 465"/>
                    <p:cNvSpPr>
                      <a:spLocks/>
                    </p:cNvSpPr>
                    <p:nvPr/>
                  </p:nvSpPr>
                  <p:spPr bwMode="auto">
                    <a:xfrm>
                      <a:off x="628" y="2531"/>
                      <a:ext cx="286" cy="90"/>
                    </a:xfrm>
                    <a:custGeom>
                      <a:avLst/>
                      <a:gdLst>
                        <a:gd name="T0" fmla="*/ 0 w 286"/>
                        <a:gd name="T1" fmla="*/ 20 h 90"/>
                        <a:gd name="T2" fmla="*/ 64 w 286"/>
                        <a:gd name="T3" fmla="*/ 0 h 90"/>
                        <a:gd name="T4" fmla="*/ 217 w 286"/>
                        <a:gd name="T5" fmla="*/ 55 h 90"/>
                        <a:gd name="T6" fmla="*/ 286 w 286"/>
                        <a:gd name="T7" fmla="*/ 40 h 90"/>
                        <a:gd name="T8" fmla="*/ 249 w 286"/>
                        <a:gd name="T9" fmla="*/ 90 h 90"/>
                        <a:gd name="T10" fmla="*/ 69 w 286"/>
                        <a:gd name="T11" fmla="*/ 90 h 90"/>
                        <a:gd name="T12" fmla="*/ 143 w 286"/>
                        <a:gd name="T13" fmla="*/ 75 h 90"/>
                        <a:gd name="T14" fmla="*/ 0 w 286"/>
                        <a:gd name="T15" fmla="*/ 2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0" y="20"/>
                          </a:moveTo>
                          <a:lnTo>
                            <a:pt x="64" y="0"/>
                          </a:lnTo>
                          <a:lnTo>
                            <a:pt x="217" y="55"/>
                          </a:lnTo>
                          <a:lnTo>
                            <a:pt x="286" y="40"/>
                          </a:lnTo>
                          <a:lnTo>
                            <a:pt x="249" y="90"/>
                          </a:lnTo>
                          <a:lnTo>
                            <a:pt x="69" y="90"/>
                          </a:lnTo>
                          <a:lnTo>
                            <a:pt x="143" y="75"/>
                          </a:lnTo>
                          <a:lnTo>
                            <a:pt x="0" y="2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38" name="Freeform 466"/>
                    <p:cNvSpPr>
                      <a:spLocks/>
                    </p:cNvSpPr>
                    <p:nvPr/>
                  </p:nvSpPr>
                  <p:spPr bwMode="auto">
                    <a:xfrm>
                      <a:off x="628" y="2531"/>
                      <a:ext cx="286" cy="90"/>
                    </a:xfrm>
                    <a:custGeom>
                      <a:avLst/>
                      <a:gdLst>
                        <a:gd name="T0" fmla="*/ 0 w 286"/>
                        <a:gd name="T1" fmla="*/ 20 h 90"/>
                        <a:gd name="T2" fmla="*/ 64 w 286"/>
                        <a:gd name="T3" fmla="*/ 0 h 90"/>
                        <a:gd name="T4" fmla="*/ 217 w 286"/>
                        <a:gd name="T5" fmla="*/ 55 h 90"/>
                        <a:gd name="T6" fmla="*/ 286 w 286"/>
                        <a:gd name="T7" fmla="*/ 40 h 90"/>
                        <a:gd name="T8" fmla="*/ 249 w 286"/>
                        <a:gd name="T9" fmla="*/ 90 h 90"/>
                        <a:gd name="T10" fmla="*/ 69 w 286"/>
                        <a:gd name="T11" fmla="*/ 90 h 90"/>
                        <a:gd name="T12" fmla="*/ 143 w 286"/>
                        <a:gd name="T13" fmla="*/ 75 h 90"/>
                        <a:gd name="T14" fmla="*/ 0 w 286"/>
                        <a:gd name="T15" fmla="*/ 2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0" y="20"/>
                          </a:moveTo>
                          <a:lnTo>
                            <a:pt x="64" y="0"/>
                          </a:lnTo>
                          <a:lnTo>
                            <a:pt x="217" y="55"/>
                          </a:lnTo>
                          <a:lnTo>
                            <a:pt x="286" y="40"/>
                          </a:lnTo>
                          <a:lnTo>
                            <a:pt x="249" y="90"/>
                          </a:lnTo>
                          <a:lnTo>
                            <a:pt x="69" y="90"/>
                          </a:lnTo>
                          <a:lnTo>
                            <a:pt x="143" y="75"/>
                          </a:lnTo>
                          <a:lnTo>
                            <a:pt x="0" y="2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39" name="Freeform 467"/>
                    <p:cNvSpPr>
                      <a:spLocks/>
                    </p:cNvSpPr>
                    <p:nvPr/>
                  </p:nvSpPr>
                  <p:spPr bwMode="auto">
                    <a:xfrm>
                      <a:off x="914" y="2650"/>
                      <a:ext cx="286" cy="90"/>
                    </a:xfrm>
                    <a:custGeom>
                      <a:avLst/>
                      <a:gdLst>
                        <a:gd name="T0" fmla="*/ 286 w 286"/>
                        <a:gd name="T1" fmla="*/ 70 h 90"/>
                        <a:gd name="T2" fmla="*/ 223 w 286"/>
                        <a:gd name="T3" fmla="*/ 90 h 90"/>
                        <a:gd name="T4" fmla="*/ 75 w 286"/>
                        <a:gd name="T5" fmla="*/ 30 h 90"/>
                        <a:gd name="T6" fmla="*/ 0 w 286"/>
                        <a:gd name="T7" fmla="*/ 50 h 90"/>
                        <a:gd name="T8" fmla="*/ 37 w 286"/>
                        <a:gd name="T9" fmla="*/ 0 h 90"/>
                        <a:gd name="T10" fmla="*/ 223 w 286"/>
                        <a:gd name="T11" fmla="*/ 0 h 90"/>
                        <a:gd name="T12" fmla="*/ 143 w 286"/>
                        <a:gd name="T13" fmla="*/ 15 h 90"/>
                        <a:gd name="T14" fmla="*/ 286 w 286"/>
                        <a:gd name="T15" fmla="*/ 7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286" y="70"/>
                          </a:moveTo>
                          <a:lnTo>
                            <a:pt x="223" y="90"/>
                          </a:lnTo>
                          <a:lnTo>
                            <a:pt x="75" y="30"/>
                          </a:lnTo>
                          <a:lnTo>
                            <a:pt x="0" y="50"/>
                          </a:lnTo>
                          <a:lnTo>
                            <a:pt x="37" y="0"/>
                          </a:lnTo>
                          <a:lnTo>
                            <a:pt x="223" y="0"/>
                          </a:lnTo>
                          <a:lnTo>
                            <a:pt x="143" y="15"/>
                          </a:lnTo>
                          <a:lnTo>
                            <a:pt x="286" y="7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40" name="Freeform 468"/>
                    <p:cNvSpPr>
                      <a:spLocks/>
                    </p:cNvSpPr>
                    <p:nvPr/>
                  </p:nvSpPr>
                  <p:spPr bwMode="auto">
                    <a:xfrm>
                      <a:off x="914" y="2650"/>
                      <a:ext cx="286" cy="90"/>
                    </a:xfrm>
                    <a:custGeom>
                      <a:avLst/>
                      <a:gdLst>
                        <a:gd name="T0" fmla="*/ 286 w 286"/>
                        <a:gd name="T1" fmla="*/ 70 h 90"/>
                        <a:gd name="T2" fmla="*/ 223 w 286"/>
                        <a:gd name="T3" fmla="*/ 90 h 90"/>
                        <a:gd name="T4" fmla="*/ 75 w 286"/>
                        <a:gd name="T5" fmla="*/ 30 h 90"/>
                        <a:gd name="T6" fmla="*/ 0 w 286"/>
                        <a:gd name="T7" fmla="*/ 50 h 90"/>
                        <a:gd name="T8" fmla="*/ 37 w 286"/>
                        <a:gd name="T9" fmla="*/ 0 h 90"/>
                        <a:gd name="T10" fmla="*/ 223 w 286"/>
                        <a:gd name="T11" fmla="*/ 0 h 90"/>
                        <a:gd name="T12" fmla="*/ 143 w 286"/>
                        <a:gd name="T13" fmla="*/ 15 h 90"/>
                        <a:gd name="T14" fmla="*/ 286 w 286"/>
                        <a:gd name="T15" fmla="*/ 7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286" y="70"/>
                          </a:moveTo>
                          <a:lnTo>
                            <a:pt x="223" y="90"/>
                          </a:lnTo>
                          <a:lnTo>
                            <a:pt x="75" y="30"/>
                          </a:lnTo>
                          <a:lnTo>
                            <a:pt x="0" y="50"/>
                          </a:lnTo>
                          <a:lnTo>
                            <a:pt x="37" y="0"/>
                          </a:lnTo>
                          <a:lnTo>
                            <a:pt x="223" y="0"/>
                          </a:lnTo>
                          <a:lnTo>
                            <a:pt x="143" y="15"/>
                          </a:lnTo>
                          <a:lnTo>
                            <a:pt x="286" y="7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21" name="Group 469"/>
                  <p:cNvGrpSpPr>
                    <a:grpSpLocks/>
                  </p:cNvGrpSpPr>
                  <p:nvPr/>
                </p:nvGrpSpPr>
                <p:grpSpPr bwMode="auto">
                  <a:xfrm>
                    <a:off x="618" y="2536"/>
                    <a:ext cx="598" cy="209"/>
                    <a:chOff x="618" y="2536"/>
                    <a:chExt cx="598" cy="209"/>
                  </a:xfrm>
                </p:grpSpPr>
                <p:sp>
                  <p:nvSpPr>
                    <p:cNvPr id="325" name="Freeform 470"/>
                    <p:cNvSpPr>
                      <a:spLocks/>
                    </p:cNvSpPr>
                    <p:nvPr/>
                  </p:nvSpPr>
                  <p:spPr bwMode="auto">
                    <a:xfrm>
                      <a:off x="930" y="2541"/>
                      <a:ext cx="286" cy="90"/>
                    </a:xfrm>
                    <a:custGeom>
                      <a:avLst/>
                      <a:gdLst>
                        <a:gd name="T0" fmla="*/ 0 w 286"/>
                        <a:gd name="T1" fmla="*/ 70 h 90"/>
                        <a:gd name="T2" fmla="*/ 64 w 286"/>
                        <a:gd name="T3" fmla="*/ 90 h 90"/>
                        <a:gd name="T4" fmla="*/ 217 w 286"/>
                        <a:gd name="T5" fmla="*/ 30 h 90"/>
                        <a:gd name="T6" fmla="*/ 286 w 286"/>
                        <a:gd name="T7" fmla="*/ 50 h 90"/>
                        <a:gd name="T8" fmla="*/ 249 w 286"/>
                        <a:gd name="T9" fmla="*/ 0 h 90"/>
                        <a:gd name="T10" fmla="*/ 69 w 286"/>
                        <a:gd name="T11" fmla="*/ 0 h 90"/>
                        <a:gd name="T12" fmla="*/ 143 w 286"/>
                        <a:gd name="T13" fmla="*/ 15 h 90"/>
                        <a:gd name="T14" fmla="*/ 0 w 286"/>
                        <a:gd name="T15" fmla="*/ 7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0" y="70"/>
                          </a:moveTo>
                          <a:lnTo>
                            <a:pt x="64" y="90"/>
                          </a:lnTo>
                          <a:lnTo>
                            <a:pt x="217" y="30"/>
                          </a:lnTo>
                          <a:lnTo>
                            <a:pt x="286" y="50"/>
                          </a:lnTo>
                          <a:lnTo>
                            <a:pt x="249" y="0"/>
                          </a:lnTo>
                          <a:lnTo>
                            <a:pt x="69" y="0"/>
                          </a:lnTo>
                          <a:lnTo>
                            <a:pt x="143" y="15"/>
                          </a:lnTo>
                          <a:lnTo>
                            <a:pt x="0" y="7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26" name="Freeform 471"/>
                    <p:cNvSpPr>
                      <a:spLocks/>
                    </p:cNvSpPr>
                    <p:nvPr/>
                  </p:nvSpPr>
                  <p:spPr bwMode="auto">
                    <a:xfrm>
                      <a:off x="930" y="2541"/>
                      <a:ext cx="286" cy="90"/>
                    </a:xfrm>
                    <a:custGeom>
                      <a:avLst/>
                      <a:gdLst>
                        <a:gd name="T0" fmla="*/ 0 w 286"/>
                        <a:gd name="T1" fmla="*/ 70 h 90"/>
                        <a:gd name="T2" fmla="*/ 64 w 286"/>
                        <a:gd name="T3" fmla="*/ 90 h 90"/>
                        <a:gd name="T4" fmla="*/ 217 w 286"/>
                        <a:gd name="T5" fmla="*/ 30 h 90"/>
                        <a:gd name="T6" fmla="*/ 286 w 286"/>
                        <a:gd name="T7" fmla="*/ 50 h 90"/>
                        <a:gd name="T8" fmla="*/ 249 w 286"/>
                        <a:gd name="T9" fmla="*/ 0 h 90"/>
                        <a:gd name="T10" fmla="*/ 69 w 286"/>
                        <a:gd name="T11" fmla="*/ 0 h 90"/>
                        <a:gd name="T12" fmla="*/ 143 w 286"/>
                        <a:gd name="T13" fmla="*/ 15 h 90"/>
                        <a:gd name="T14" fmla="*/ 0 w 286"/>
                        <a:gd name="T15" fmla="*/ 7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0" y="70"/>
                          </a:moveTo>
                          <a:lnTo>
                            <a:pt x="64" y="90"/>
                          </a:lnTo>
                          <a:lnTo>
                            <a:pt x="217" y="30"/>
                          </a:lnTo>
                          <a:lnTo>
                            <a:pt x="286" y="50"/>
                          </a:lnTo>
                          <a:lnTo>
                            <a:pt x="249" y="0"/>
                          </a:lnTo>
                          <a:lnTo>
                            <a:pt x="69" y="0"/>
                          </a:lnTo>
                          <a:lnTo>
                            <a:pt x="143" y="15"/>
                          </a:lnTo>
                          <a:lnTo>
                            <a:pt x="0" y="7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27" name="Freeform 472"/>
                    <p:cNvSpPr>
                      <a:spLocks/>
                    </p:cNvSpPr>
                    <p:nvPr/>
                  </p:nvSpPr>
                  <p:spPr bwMode="auto">
                    <a:xfrm>
                      <a:off x="618" y="2645"/>
                      <a:ext cx="286" cy="95"/>
                    </a:xfrm>
                    <a:custGeom>
                      <a:avLst/>
                      <a:gdLst>
                        <a:gd name="T0" fmla="*/ 286 w 286"/>
                        <a:gd name="T1" fmla="*/ 20 h 95"/>
                        <a:gd name="T2" fmla="*/ 222 w 286"/>
                        <a:gd name="T3" fmla="*/ 0 h 95"/>
                        <a:gd name="T4" fmla="*/ 74 w 286"/>
                        <a:gd name="T5" fmla="*/ 60 h 95"/>
                        <a:gd name="T6" fmla="*/ 0 w 286"/>
                        <a:gd name="T7" fmla="*/ 40 h 95"/>
                        <a:gd name="T8" fmla="*/ 37 w 286"/>
                        <a:gd name="T9" fmla="*/ 95 h 95"/>
                        <a:gd name="T10" fmla="*/ 222 w 286"/>
                        <a:gd name="T11" fmla="*/ 95 h 95"/>
                        <a:gd name="T12" fmla="*/ 143 w 286"/>
                        <a:gd name="T13" fmla="*/ 75 h 95"/>
                        <a:gd name="T14" fmla="*/ 286 w 286"/>
                        <a:gd name="T15" fmla="*/ 20 h 95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5"/>
                        <a:gd name="T26" fmla="*/ 286 w 286"/>
                        <a:gd name="T27" fmla="*/ 95 h 95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5">
                          <a:moveTo>
                            <a:pt x="286" y="20"/>
                          </a:moveTo>
                          <a:lnTo>
                            <a:pt x="222" y="0"/>
                          </a:lnTo>
                          <a:lnTo>
                            <a:pt x="74" y="60"/>
                          </a:lnTo>
                          <a:lnTo>
                            <a:pt x="0" y="40"/>
                          </a:lnTo>
                          <a:lnTo>
                            <a:pt x="37" y="95"/>
                          </a:lnTo>
                          <a:lnTo>
                            <a:pt x="222" y="95"/>
                          </a:lnTo>
                          <a:lnTo>
                            <a:pt x="143" y="75"/>
                          </a:lnTo>
                          <a:lnTo>
                            <a:pt x="286" y="2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28" name="Freeform 473"/>
                    <p:cNvSpPr>
                      <a:spLocks/>
                    </p:cNvSpPr>
                    <p:nvPr/>
                  </p:nvSpPr>
                  <p:spPr bwMode="auto">
                    <a:xfrm>
                      <a:off x="618" y="2645"/>
                      <a:ext cx="286" cy="95"/>
                    </a:xfrm>
                    <a:custGeom>
                      <a:avLst/>
                      <a:gdLst>
                        <a:gd name="T0" fmla="*/ 286 w 286"/>
                        <a:gd name="T1" fmla="*/ 20 h 95"/>
                        <a:gd name="T2" fmla="*/ 222 w 286"/>
                        <a:gd name="T3" fmla="*/ 0 h 95"/>
                        <a:gd name="T4" fmla="*/ 74 w 286"/>
                        <a:gd name="T5" fmla="*/ 60 h 95"/>
                        <a:gd name="T6" fmla="*/ 0 w 286"/>
                        <a:gd name="T7" fmla="*/ 40 h 95"/>
                        <a:gd name="T8" fmla="*/ 37 w 286"/>
                        <a:gd name="T9" fmla="*/ 95 h 95"/>
                        <a:gd name="T10" fmla="*/ 222 w 286"/>
                        <a:gd name="T11" fmla="*/ 95 h 95"/>
                        <a:gd name="T12" fmla="*/ 143 w 286"/>
                        <a:gd name="T13" fmla="*/ 75 h 95"/>
                        <a:gd name="T14" fmla="*/ 286 w 286"/>
                        <a:gd name="T15" fmla="*/ 20 h 95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5"/>
                        <a:gd name="T26" fmla="*/ 286 w 286"/>
                        <a:gd name="T27" fmla="*/ 95 h 95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5">
                          <a:moveTo>
                            <a:pt x="286" y="20"/>
                          </a:moveTo>
                          <a:lnTo>
                            <a:pt x="222" y="0"/>
                          </a:lnTo>
                          <a:lnTo>
                            <a:pt x="74" y="60"/>
                          </a:lnTo>
                          <a:lnTo>
                            <a:pt x="0" y="40"/>
                          </a:lnTo>
                          <a:lnTo>
                            <a:pt x="37" y="95"/>
                          </a:lnTo>
                          <a:lnTo>
                            <a:pt x="222" y="95"/>
                          </a:lnTo>
                          <a:lnTo>
                            <a:pt x="143" y="75"/>
                          </a:lnTo>
                          <a:lnTo>
                            <a:pt x="286" y="2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29" name="Freeform 474"/>
                    <p:cNvSpPr>
                      <a:spLocks/>
                    </p:cNvSpPr>
                    <p:nvPr/>
                  </p:nvSpPr>
                  <p:spPr bwMode="auto">
                    <a:xfrm>
                      <a:off x="634" y="2536"/>
                      <a:ext cx="286" cy="90"/>
                    </a:xfrm>
                    <a:custGeom>
                      <a:avLst/>
                      <a:gdLst>
                        <a:gd name="T0" fmla="*/ 0 w 286"/>
                        <a:gd name="T1" fmla="*/ 20 h 90"/>
                        <a:gd name="T2" fmla="*/ 63 w 286"/>
                        <a:gd name="T3" fmla="*/ 0 h 90"/>
                        <a:gd name="T4" fmla="*/ 217 w 286"/>
                        <a:gd name="T5" fmla="*/ 55 h 90"/>
                        <a:gd name="T6" fmla="*/ 286 w 286"/>
                        <a:gd name="T7" fmla="*/ 40 h 90"/>
                        <a:gd name="T8" fmla="*/ 249 w 286"/>
                        <a:gd name="T9" fmla="*/ 90 h 90"/>
                        <a:gd name="T10" fmla="*/ 68 w 286"/>
                        <a:gd name="T11" fmla="*/ 90 h 90"/>
                        <a:gd name="T12" fmla="*/ 143 w 286"/>
                        <a:gd name="T13" fmla="*/ 75 h 90"/>
                        <a:gd name="T14" fmla="*/ 0 w 286"/>
                        <a:gd name="T15" fmla="*/ 2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0" y="20"/>
                          </a:moveTo>
                          <a:lnTo>
                            <a:pt x="63" y="0"/>
                          </a:lnTo>
                          <a:lnTo>
                            <a:pt x="217" y="55"/>
                          </a:lnTo>
                          <a:lnTo>
                            <a:pt x="286" y="40"/>
                          </a:lnTo>
                          <a:lnTo>
                            <a:pt x="249" y="90"/>
                          </a:lnTo>
                          <a:lnTo>
                            <a:pt x="68" y="90"/>
                          </a:lnTo>
                          <a:lnTo>
                            <a:pt x="143" y="75"/>
                          </a:lnTo>
                          <a:lnTo>
                            <a:pt x="0" y="2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30" name="Freeform 475"/>
                    <p:cNvSpPr>
                      <a:spLocks/>
                    </p:cNvSpPr>
                    <p:nvPr/>
                  </p:nvSpPr>
                  <p:spPr bwMode="auto">
                    <a:xfrm>
                      <a:off x="634" y="2536"/>
                      <a:ext cx="286" cy="90"/>
                    </a:xfrm>
                    <a:custGeom>
                      <a:avLst/>
                      <a:gdLst>
                        <a:gd name="T0" fmla="*/ 0 w 286"/>
                        <a:gd name="T1" fmla="*/ 20 h 90"/>
                        <a:gd name="T2" fmla="*/ 63 w 286"/>
                        <a:gd name="T3" fmla="*/ 0 h 90"/>
                        <a:gd name="T4" fmla="*/ 217 w 286"/>
                        <a:gd name="T5" fmla="*/ 55 h 90"/>
                        <a:gd name="T6" fmla="*/ 286 w 286"/>
                        <a:gd name="T7" fmla="*/ 40 h 90"/>
                        <a:gd name="T8" fmla="*/ 249 w 286"/>
                        <a:gd name="T9" fmla="*/ 90 h 90"/>
                        <a:gd name="T10" fmla="*/ 68 w 286"/>
                        <a:gd name="T11" fmla="*/ 90 h 90"/>
                        <a:gd name="T12" fmla="*/ 143 w 286"/>
                        <a:gd name="T13" fmla="*/ 75 h 90"/>
                        <a:gd name="T14" fmla="*/ 0 w 286"/>
                        <a:gd name="T15" fmla="*/ 2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0" y="20"/>
                          </a:moveTo>
                          <a:lnTo>
                            <a:pt x="63" y="0"/>
                          </a:lnTo>
                          <a:lnTo>
                            <a:pt x="217" y="55"/>
                          </a:lnTo>
                          <a:lnTo>
                            <a:pt x="286" y="40"/>
                          </a:lnTo>
                          <a:lnTo>
                            <a:pt x="249" y="90"/>
                          </a:lnTo>
                          <a:lnTo>
                            <a:pt x="68" y="90"/>
                          </a:lnTo>
                          <a:lnTo>
                            <a:pt x="143" y="75"/>
                          </a:lnTo>
                          <a:lnTo>
                            <a:pt x="0" y="2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31" name="Freeform 476"/>
                    <p:cNvSpPr>
                      <a:spLocks/>
                    </p:cNvSpPr>
                    <p:nvPr/>
                  </p:nvSpPr>
                  <p:spPr bwMode="auto">
                    <a:xfrm>
                      <a:off x="920" y="2655"/>
                      <a:ext cx="286" cy="90"/>
                    </a:xfrm>
                    <a:custGeom>
                      <a:avLst/>
                      <a:gdLst>
                        <a:gd name="T0" fmla="*/ 286 w 286"/>
                        <a:gd name="T1" fmla="*/ 70 h 90"/>
                        <a:gd name="T2" fmla="*/ 222 w 286"/>
                        <a:gd name="T3" fmla="*/ 90 h 90"/>
                        <a:gd name="T4" fmla="*/ 74 w 286"/>
                        <a:gd name="T5" fmla="*/ 30 h 90"/>
                        <a:gd name="T6" fmla="*/ 0 w 286"/>
                        <a:gd name="T7" fmla="*/ 50 h 90"/>
                        <a:gd name="T8" fmla="*/ 37 w 286"/>
                        <a:gd name="T9" fmla="*/ 0 h 90"/>
                        <a:gd name="T10" fmla="*/ 222 w 286"/>
                        <a:gd name="T11" fmla="*/ 0 h 90"/>
                        <a:gd name="T12" fmla="*/ 143 w 286"/>
                        <a:gd name="T13" fmla="*/ 15 h 90"/>
                        <a:gd name="T14" fmla="*/ 286 w 286"/>
                        <a:gd name="T15" fmla="*/ 7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286" y="70"/>
                          </a:moveTo>
                          <a:lnTo>
                            <a:pt x="222" y="90"/>
                          </a:lnTo>
                          <a:lnTo>
                            <a:pt x="74" y="30"/>
                          </a:lnTo>
                          <a:lnTo>
                            <a:pt x="0" y="50"/>
                          </a:lnTo>
                          <a:lnTo>
                            <a:pt x="37" y="0"/>
                          </a:lnTo>
                          <a:lnTo>
                            <a:pt x="222" y="0"/>
                          </a:lnTo>
                          <a:lnTo>
                            <a:pt x="143" y="15"/>
                          </a:lnTo>
                          <a:lnTo>
                            <a:pt x="286" y="7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32" name="Freeform 477"/>
                    <p:cNvSpPr>
                      <a:spLocks/>
                    </p:cNvSpPr>
                    <p:nvPr/>
                  </p:nvSpPr>
                  <p:spPr bwMode="auto">
                    <a:xfrm>
                      <a:off x="920" y="2655"/>
                      <a:ext cx="286" cy="90"/>
                    </a:xfrm>
                    <a:custGeom>
                      <a:avLst/>
                      <a:gdLst>
                        <a:gd name="T0" fmla="*/ 286 w 286"/>
                        <a:gd name="T1" fmla="*/ 70 h 90"/>
                        <a:gd name="T2" fmla="*/ 222 w 286"/>
                        <a:gd name="T3" fmla="*/ 90 h 90"/>
                        <a:gd name="T4" fmla="*/ 74 w 286"/>
                        <a:gd name="T5" fmla="*/ 30 h 90"/>
                        <a:gd name="T6" fmla="*/ 0 w 286"/>
                        <a:gd name="T7" fmla="*/ 50 h 90"/>
                        <a:gd name="T8" fmla="*/ 37 w 286"/>
                        <a:gd name="T9" fmla="*/ 0 h 90"/>
                        <a:gd name="T10" fmla="*/ 222 w 286"/>
                        <a:gd name="T11" fmla="*/ 0 h 90"/>
                        <a:gd name="T12" fmla="*/ 143 w 286"/>
                        <a:gd name="T13" fmla="*/ 15 h 90"/>
                        <a:gd name="T14" fmla="*/ 286 w 286"/>
                        <a:gd name="T15" fmla="*/ 7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286" y="70"/>
                          </a:moveTo>
                          <a:lnTo>
                            <a:pt x="222" y="90"/>
                          </a:lnTo>
                          <a:lnTo>
                            <a:pt x="74" y="30"/>
                          </a:lnTo>
                          <a:lnTo>
                            <a:pt x="0" y="50"/>
                          </a:lnTo>
                          <a:lnTo>
                            <a:pt x="37" y="0"/>
                          </a:lnTo>
                          <a:lnTo>
                            <a:pt x="222" y="0"/>
                          </a:lnTo>
                          <a:lnTo>
                            <a:pt x="143" y="15"/>
                          </a:lnTo>
                          <a:lnTo>
                            <a:pt x="286" y="7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</p:grpSp>
            </p:grpSp>
            <p:grpSp>
              <p:nvGrpSpPr>
                <p:cNvPr id="22" name="Group 478"/>
                <p:cNvGrpSpPr>
                  <a:grpSpLocks/>
                </p:cNvGrpSpPr>
                <p:nvPr/>
              </p:nvGrpSpPr>
              <p:grpSpPr bwMode="auto">
                <a:xfrm>
                  <a:off x="581" y="2795"/>
                  <a:ext cx="667" cy="513"/>
                  <a:chOff x="581" y="2795"/>
                  <a:chExt cx="667" cy="513"/>
                </a:xfrm>
              </p:grpSpPr>
              <p:sp>
                <p:nvSpPr>
                  <p:cNvPr id="319" name="Freeform 479"/>
                  <p:cNvSpPr>
                    <a:spLocks/>
                  </p:cNvSpPr>
                  <p:nvPr/>
                </p:nvSpPr>
                <p:spPr bwMode="auto">
                  <a:xfrm>
                    <a:off x="581" y="2795"/>
                    <a:ext cx="662" cy="508"/>
                  </a:xfrm>
                  <a:custGeom>
                    <a:avLst/>
                    <a:gdLst>
                      <a:gd name="T0" fmla="*/ 95 w 662"/>
                      <a:gd name="T1" fmla="*/ 0 h 508"/>
                      <a:gd name="T2" fmla="*/ 95 w 662"/>
                      <a:gd name="T3" fmla="*/ 65 h 508"/>
                      <a:gd name="T4" fmla="*/ 249 w 662"/>
                      <a:gd name="T5" fmla="*/ 65 h 508"/>
                      <a:gd name="T6" fmla="*/ 328 w 662"/>
                      <a:gd name="T7" fmla="*/ 199 h 508"/>
                      <a:gd name="T8" fmla="*/ 413 w 662"/>
                      <a:gd name="T9" fmla="*/ 65 h 508"/>
                      <a:gd name="T10" fmla="*/ 566 w 662"/>
                      <a:gd name="T11" fmla="*/ 65 h 508"/>
                      <a:gd name="T12" fmla="*/ 566 w 662"/>
                      <a:gd name="T13" fmla="*/ 0 h 508"/>
                      <a:gd name="T14" fmla="*/ 662 w 662"/>
                      <a:gd name="T15" fmla="*/ 80 h 508"/>
                      <a:gd name="T16" fmla="*/ 566 w 662"/>
                      <a:gd name="T17" fmla="*/ 159 h 508"/>
                      <a:gd name="T18" fmla="*/ 566 w 662"/>
                      <a:gd name="T19" fmla="*/ 105 h 508"/>
                      <a:gd name="T20" fmla="*/ 455 w 662"/>
                      <a:gd name="T21" fmla="*/ 105 h 508"/>
                      <a:gd name="T22" fmla="*/ 365 w 662"/>
                      <a:gd name="T23" fmla="*/ 254 h 508"/>
                      <a:gd name="T24" fmla="*/ 455 w 662"/>
                      <a:gd name="T25" fmla="*/ 409 h 508"/>
                      <a:gd name="T26" fmla="*/ 566 w 662"/>
                      <a:gd name="T27" fmla="*/ 409 h 508"/>
                      <a:gd name="T28" fmla="*/ 566 w 662"/>
                      <a:gd name="T29" fmla="*/ 354 h 508"/>
                      <a:gd name="T30" fmla="*/ 662 w 662"/>
                      <a:gd name="T31" fmla="*/ 429 h 508"/>
                      <a:gd name="T32" fmla="*/ 566 w 662"/>
                      <a:gd name="T33" fmla="*/ 508 h 508"/>
                      <a:gd name="T34" fmla="*/ 566 w 662"/>
                      <a:gd name="T35" fmla="*/ 448 h 508"/>
                      <a:gd name="T36" fmla="*/ 413 w 662"/>
                      <a:gd name="T37" fmla="*/ 448 h 508"/>
                      <a:gd name="T38" fmla="*/ 328 w 662"/>
                      <a:gd name="T39" fmla="*/ 309 h 508"/>
                      <a:gd name="T40" fmla="*/ 249 w 662"/>
                      <a:gd name="T41" fmla="*/ 453 h 508"/>
                      <a:gd name="T42" fmla="*/ 95 w 662"/>
                      <a:gd name="T43" fmla="*/ 453 h 508"/>
                      <a:gd name="T44" fmla="*/ 95 w 662"/>
                      <a:gd name="T45" fmla="*/ 508 h 508"/>
                      <a:gd name="T46" fmla="*/ 0 w 662"/>
                      <a:gd name="T47" fmla="*/ 429 h 508"/>
                      <a:gd name="T48" fmla="*/ 95 w 662"/>
                      <a:gd name="T49" fmla="*/ 354 h 508"/>
                      <a:gd name="T50" fmla="*/ 95 w 662"/>
                      <a:gd name="T51" fmla="*/ 409 h 508"/>
                      <a:gd name="T52" fmla="*/ 201 w 662"/>
                      <a:gd name="T53" fmla="*/ 409 h 508"/>
                      <a:gd name="T54" fmla="*/ 296 w 662"/>
                      <a:gd name="T55" fmla="*/ 254 h 508"/>
                      <a:gd name="T56" fmla="*/ 201 w 662"/>
                      <a:gd name="T57" fmla="*/ 105 h 508"/>
                      <a:gd name="T58" fmla="*/ 95 w 662"/>
                      <a:gd name="T59" fmla="*/ 105 h 508"/>
                      <a:gd name="T60" fmla="*/ 95 w 662"/>
                      <a:gd name="T61" fmla="*/ 154 h 508"/>
                      <a:gd name="T62" fmla="*/ 0 w 662"/>
                      <a:gd name="T63" fmla="*/ 80 h 508"/>
                      <a:gd name="T64" fmla="*/ 95 w 662"/>
                      <a:gd name="T65" fmla="*/ 0 h 50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662"/>
                      <a:gd name="T100" fmla="*/ 0 h 508"/>
                      <a:gd name="T101" fmla="*/ 662 w 662"/>
                      <a:gd name="T102" fmla="*/ 508 h 508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662" h="508">
                        <a:moveTo>
                          <a:pt x="95" y="0"/>
                        </a:moveTo>
                        <a:lnTo>
                          <a:pt x="95" y="65"/>
                        </a:lnTo>
                        <a:lnTo>
                          <a:pt x="249" y="65"/>
                        </a:lnTo>
                        <a:lnTo>
                          <a:pt x="328" y="199"/>
                        </a:lnTo>
                        <a:lnTo>
                          <a:pt x="413" y="65"/>
                        </a:lnTo>
                        <a:lnTo>
                          <a:pt x="566" y="65"/>
                        </a:lnTo>
                        <a:lnTo>
                          <a:pt x="566" y="0"/>
                        </a:lnTo>
                        <a:lnTo>
                          <a:pt x="662" y="80"/>
                        </a:lnTo>
                        <a:lnTo>
                          <a:pt x="566" y="159"/>
                        </a:lnTo>
                        <a:lnTo>
                          <a:pt x="566" y="105"/>
                        </a:lnTo>
                        <a:lnTo>
                          <a:pt x="455" y="105"/>
                        </a:lnTo>
                        <a:lnTo>
                          <a:pt x="365" y="254"/>
                        </a:lnTo>
                        <a:lnTo>
                          <a:pt x="455" y="409"/>
                        </a:lnTo>
                        <a:lnTo>
                          <a:pt x="566" y="409"/>
                        </a:lnTo>
                        <a:lnTo>
                          <a:pt x="566" y="354"/>
                        </a:lnTo>
                        <a:lnTo>
                          <a:pt x="662" y="429"/>
                        </a:lnTo>
                        <a:lnTo>
                          <a:pt x="566" y="508"/>
                        </a:lnTo>
                        <a:lnTo>
                          <a:pt x="566" y="448"/>
                        </a:lnTo>
                        <a:lnTo>
                          <a:pt x="413" y="448"/>
                        </a:lnTo>
                        <a:lnTo>
                          <a:pt x="328" y="309"/>
                        </a:lnTo>
                        <a:lnTo>
                          <a:pt x="249" y="453"/>
                        </a:lnTo>
                        <a:lnTo>
                          <a:pt x="95" y="453"/>
                        </a:lnTo>
                        <a:lnTo>
                          <a:pt x="95" y="508"/>
                        </a:lnTo>
                        <a:lnTo>
                          <a:pt x="0" y="429"/>
                        </a:lnTo>
                        <a:lnTo>
                          <a:pt x="95" y="354"/>
                        </a:lnTo>
                        <a:lnTo>
                          <a:pt x="95" y="409"/>
                        </a:lnTo>
                        <a:lnTo>
                          <a:pt x="201" y="409"/>
                        </a:lnTo>
                        <a:lnTo>
                          <a:pt x="296" y="254"/>
                        </a:lnTo>
                        <a:lnTo>
                          <a:pt x="201" y="105"/>
                        </a:lnTo>
                        <a:lnTo>
                          <a:pt x="95" y="105"/>
                        </a:lnTo>
                        <a:lnTo>
                          <a:pt x="95" y="154"/>
                        </a:lnTo>
                        <a:lnTo>
                          <a:pt x="0" y="80"/>
                        </a:lnTo>
                        <a:lnTo>
                          <a:pt x="9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dirty="0">
                      <a:latin typeface="+mn-lt"/>
                    </a:endParaRPr>
                  </a:p>
                </p:txBody>
              </p:sp>
              <p:sp>
                <p:nvSpPr>
                  <p:cNvPr id="320" name="Freeform 480"/>
                  <p:cNvSpPr>
                    <a:spLocks/>
                  </p:cNvSpPr>
                  <p:nvPr/>
                </p:nvSpPr>
                <p:spPr bwMode="auto">
                  <a:xfrm>
                    <a:off x="581" y="2795"/>
                    <a:ext cx="662" cy="508"/>
                  </a:xfrm>
                  <a:custGeom>
                    <a:avLst/>
                    <a:gdLst>
                      <a:gd name="T0" fmla="*/ 95 w 662"/>
                      <a:gd name="T1" fmla="*/ 0 h 508"/>
                      <a:gd name="T2" fmla="*/ 95 w 662"/>
                      <a:gd name="T3" fmla="*/ 65 h 508"/>
                      <a:gd name="T4" fmla="*/ 249 w 662"/>
                      <a:gd name="T5" fmla="*/ 65 h 508"/>
                      <a:gd name="T6" fmla="*/ 328 w 662"/>
                      <a:gd name="T7" fmla="*/ 199 h 508"/>
                      <a:gd name="T8" fmla="*/ 413 w 662"/>
                      <a:gd name="T9" fmla="*/ 65 h 508"/>
                      <a:gd name="T10" fmla="*/ 566 w 662"/>
                      <a:gd name="T11" fmla="*/ 65 h 508"/>
                      <a:gd name="T12" fmla="*/ 566 w 662"/>
                      <a:gd name="T13" fmla="*/ 0 h 508"/>
                      <a:gd name="T14" fmla="*/ 662 w 662"/>
                      <a:gd name="T15" fmla="*/ 80 h 508"/>
                      <a:gd name="T16" fmla="*/ 566 w 662"/>
                      <a:gd name="T17" fmla="*/ 159 h 508"/>
                      <a:gd name="T18" fmla="*/ 566 w 662"/>
                      <a:gd name="T19" fmla="*/ 105 h 508"/>
                      <a:gd name="T20" fmla="*/ 455 w 662"/>
                      <a:gd name="T21" fmla="*/ 105 h 508"/>
                      <a:gd name="T22" fmla="*/ 365 w 662"/>
                      <a:gd name="T23" fmla="*/ 254 h 508"/>
                      <a:gd name="T24" fmla="*/ 455 w 662"/>
                      <a:gd name="T25" fmla="*/ 409 h 508"/>
                      <a:gd name="T26" fmla="*/ 566 w 662"/>
                      <a:gd name="T27" fmla="*/ 409 h 508"/>
                      <a:gd name="T28" fmla="*/ 566 w 662"/>
                      <a:gd name="T29" fmla="*/ 354 h 508"/>
                      <a:gd name="T30" fmla="*/ 662 w 662"/>
                      <a:gd name="T31" fmla="*/ 429 h 508"/>
                      <a:gd name="T32" fmla="*/ 566 w 662"/>
                      <a:gd name="T33" fmla="*/ 508 h 508"/>
                      <a:gd name="T34" fmla="*/ 566 w 662"/>
                      <a:gd name="T35" fmla="*/ 448 h 508"/>
                      <a:gd name="T36" fmla="*/ 413 w 662"/>
                      <a:gd name="T37" fmla="*/ 448 h 508"/>
                      <a:gd name="T38" fmla="*/ 328 w 662"/>
                      <a:gd name="T39" fmla="*/ 309 h 508"/>
                      <a:gd name="T40" fmla="*/ 249 w 662"/>
                      <a:gd name="T41" fmla="*/ 453 h 508"/>
                      <a:gd name="T42" fmla="*/ 95 w 662"/>
                      <a:gd name="T43" fmla="*/ 453 h 508"/>
                      <a:gd name="T44" fmla="*/ 95 w 662"/>
                      <a:gd name="T45" fmla="*/ 508 h 508"/>
                      <a:gd name="T46" fmla="*/ 0 w 662"/>
                      <a:gd name="T47" fmla="*/ 429 h 508"/>
                      <a:gd name="T48" fmla="*/ 95 w 662"/>
                      <a:gd name="T49" fmla="*/ 354 h 508"/>
                      <a:gd name="T50" fmla="*/ 95 w 662"/>
                      <a:gd name="T51" fmla="*/ 409 h 508"/>
                      <a:gd name="T52" fmla="*/ 201 w 662"/>
                      <a:gd name="T53" fmla="*/ 409 h 508"/>
                      <a:gd name="T54" fmla="*/ 296 w 662"/>
                      <a:gd name="T55" fmla="*/ 254 h 508"/>
                      <a:gd name="T56" fmla="*/ 201 w 662"/>
                      <a:gd name="T57" fmla="*/ 105 h 508"/>
                      <a:gd name="T58" fmla="*/ 95 w 662"/>
                      <a:gd name="T59" fmla="*/ 105 h 508"/>
                      <a:gd name="T60" fmla="*/ 95 w 662"/>
                      <a:gd name="T61" fmla="*/ 154 h 508"/>
                      <a:gd name="T62" fmla="*/ 0 w 662"/>
                      <a:gd name="T63" fmla="*/ 80 h 508"/>
                      <a:gd name="T64" fmla="*/ 95 w 662"/>
                      <a:gd name="T65" fmla="*/ 0 h 50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662"/>
                      <a:gd name="T100" fmla="*/ 0 h 508"/>
                      <a:gd name="T101" fmla="*/ 662 w 662"/>
                      <a:gd name="T102" fmla="*/ 508 h 508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662" h="508">
                        <a:moveTo>
                          <a:pt x="95" y="0"/>
                        </a:moveTo>
                        <a:lnTo>
                          <a:pt x="95" y="65"/>
                        </a:lnTo>
                        <a:lnTo>
                          <a:pt x="249" y="65"/>
                        </a:lnTo>
                        <a:lnTo>
                          <a:pt x="328" y="199"/>
                        </a:lnTo>
                        <a:lnTo>
                          <a:pt x="413" y="65"/>
                        </a:lnTo>
                        <a:lnTo>
                          <a:pt x="566" y="65"/>
                        </a:lnTo>
                        <a:lnTo>
                          <a:pt x="566" y="0"/>
                        </a:lnTo>
                        <a:lnTo>
                          <a:pt x="662" y="80"/>
                        </a:lnTo>
                        <a:lnTo>
                          <a:pt x="566" y="159"/>
                        </a:lnTo>
                        <a:lnTo>
                          <a:pt x="566" y="105"/>
                        </a:lnTo>
                        <a:lnTo>
                          <a:pt x="455" y="105"/>
                        </a:lnTo>
                        <a:lnTo>
                          <a:pt x="365" y="254"/>
                        </a:lnTo>
                        <a:lnTo>
                          <a:pt x="455" y="409"/>
                        </a:lnTo>
                        <a:lnTo>
                          <a:pt x="566" y="409"/>
                        </a:lnTo>
                        <a:lnTo>
                          <a:pt x="566" y="354"/>
                        </a:lnTo>
                        <a:lnTo>
                          <a:pt x="662" y="429"/>
                        </a:lnTo>
                        <a:lnTo>
                          <a:pt x="566" y="508"/>
                        </a:lnTo>
                        <a:lnTo>
                          <a:pt x="566" y="448"/>
                        </a:lnTo>
                        <a:lnTo>
                          <a:pt x="413" y="448"/>
                        </a:lnTo>
                        <a:lnTo>
                          <a:pt x="328" y="309"/>
                        </a:lnTo>
                        <a:lnTo>
                          <a:pt x="249" y="453"/>
                        </a:lnTo>
                        <a:lnTo>
                          <a:pt x="95" y="453"/>
                        </a:lnTo>
                        <a:lnTo>
                          <a:pt x="95" y="508"/>
                        </a:lnTo>
                        <a:lnTo>
                          <a:pt x="0" y="429"/>
                        </a:lnTo>
                        <a:lnTo>
                          <a:pt x="95" y="354"/>
                        </a:lnTo>
                        <a:lnTo>
                          <a:pt x="95" y="409"/>
                        </a:lnTo>
                        <a:lnTo>
                          <a:pt x="201" y="409"/>
                        </a:lnTo>
                        <a:lnTo>
                          <a:pt x="296" y="254"/>
                        </a:lnTo>
                        <a:lnTo>
                          <a:pt x="201" y="105"/>
                        </a:lnTo>
                        <a:lnTo>
                          <a:pt x="95" y="105"/>
                        </a:lnTo>
                        <a:lnTo>
                          <a:pt x="95" y="154"/>
                        </a:lnTo>
                        <a:lnTo>
                          <a:pt x="0" y="80"/>
                        </a:lnTo>
                        <a:lnTo>
                          <a:pt x="9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dirty="0">
                      <a:latin typeface="+mn-lt"/>
                    </a:endParaRPr>
                  </a:p>
                </p:txBody>
              </p:sp>
              <p:sp>
                <p:nvSpPr>
                  <p:cNvPr id="321" name="Freeform 481"/>
                  <p:cNvSpPr>
                    <a:spLocks/>
                  </p:cNvSpPr>
                  <p:nvPr/>
                </p:nvSpPr>
                <p:spPr bwMode="auto">
                  <a:xfrm>
                    <a:off x="586" y="2800"/>
                    <a:ext cx="662" cy="508"/>
                  </a:xfrm>
                  <a:custGeom>
                    <a:avLst/>
                    <a:gdLst>
                      <a:gd name="T0" fmla="*/ 95 w 662"/>
                      <a:gd name="T1" fmla="*/ 0 h 508"/>
                      <a:gd name="T2" fmla="*/ 95 w 662"/>
                      <a:gd name="T3" fmla="*/ 65 h 508"/>
                      <a:gd name="T4" fmla="*/ 249 w 662"/>
                      <a:gd name="T5" fmla="*/ 65 h 508"/>
                      <a:gd name="T6" fmla="*/ 328 w 662"/>
                      <a:gd name="T7" fmla="*/ 199 h 508"/>
                      <a:gd name="T8" fmla="*/ 413 w 662"/>
                      <a:gd name="T9" fmla="*/ 65 h 508"/>
                      <a:gd name="T10" fmla="*/ 567 w 662"/>
                      <a:gd name="T11" fmla="*/ 65 h 508"/>
                      <a:gd name="T12" fmla="*/ 567 w 662"/>
                      <a:gd name="T13" fmla="*/ 0 h 508"/>
                      <a:gd name="T14" fmla="*/ 662 w 662"/>
                      <a:gd name="T15" fmla="*/ 80 h 508"/>
                      <a:gd name="T16" fmla="*/ 567 w 662"/>
                      <a:gd name="T17" fmla="*/ 159 h 508"/>
                      <a:gd name="T18" fmla="*/ 567 w 662"/>
                      <a:gd name="T19" fmla="*/ 105 h 508"/>
                      <a:gd name="T20" fmla="*/ 455 w 662"/>
                      <a:gd name="T21" fmla="*/ 105 h 508"/>
                      <a:gd name="T22" fmla="*/ 365 w 662"/>
                      <a:gd name="T23" fmla="*/ 254 h 508"/>
                      <a:gd name="T24" fmla="*/ 455 w 662"/>
                      <a:gd name="T25" fmla="*/ 409 h 508"/>
                      <a:gd name="T26" fmla="*/ 567 w 662"/>
                      <a:gd name="T27" fmla="*/ 409 h 508"/>
                      <a:gd name="T28" fmla="*/ 567 w 662"/>
                      <a:gd name="T29" fmla="*/ 354 h 508"/>
                      <a:gd name="T30" fmla="*/ 662 w 662"/>
                      <a:gd name="T31" fmla="*/ 429 h 508"/>
                      <a:gd name="T32" fmla="*/ 567 w 662"/>
                      <a:gd name="T33" fmla="*/ 508 h 508"/>
                      <a:gd name="T34" fmla="*/ 567 w 662"/>
                      <a:gd name="T35" fmla="*/ 448 h 508"/>
                      <a:gd name="T36" fmla="*/ 413 w 662"/>
                      <a:gd name="T37" fmla="*/ 448 h 508"/>
                      <a:gd name="T38" fmla="*/ 328 w 662"/>
                      <a:gd name="T39" fmla="*/ 309 h 508"/>
                      <a:gd name="T40" fmla="*/ 249 w 662"/>
                      <a:gd name="T41" fmla="*/ 453 h 508"/>
                      <a:gd name="T42" fmla="*/ 95 w 662"/>
                      <a:gd name="T43" fmla="*/ 453 h 508"/>
                      <a:gd name="T44" fmla="*/ 95 w 662"/>
                      <a:gd name="T45" fmla="*/ 508 h 508"/>
                      <a:gd name="T46" fmla="*/ 0 w 662"/>
                      <a:gd name="T47" fmla="*/ 429 h 508"/>
                      <a:gd name="T48" fmla="*/ 95 w 662"/>
                      <a:gd name="T49" fmla="*/ 354 h 508"/>
                      <a:gd name="T50" fmla="*/ 95 w 662"/>
                      <a:gd name="T51" fmla="*/ 409 h 508"/>
                      <a:gd name="T52" fmla="*/ 201 w 662"/>
                      <a:gd name="T53" fmla="*/ 409 h 508"/>
                      <a:gd name="T54" fmla="*/ 297 w 662"/>
                      <a:gd name="T55" fmla="*/ 254 h 508"/>
                      <a:gd name="T56" fmla="*/ 201 w 662"/>
                      <a:gd name="T57" fmla="*/ 105 h 508"/>
                      <a:gd name="T58" fmla="*/ 95 w 662"/>
                      <a:gd name="T59" fmla="*/ 105 h 508"/>
                      <a:gd name="T60" fmla="*/ 95 w 662"/>
                      <a:gd name="T61" fmla="*/ 154 h 508"/>
                      <a:gd name="T62" fmla="*/ 0 w 662"/>
                      <a:gd name="T63" fmla="*/ 80 h 508"/>
                      <a:gd name="T64" fmla="*/ 95 w 662"/>
                      <a:gd name="T65" fmla="*/ 0 h 50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662"/>
                      <a:gd name="T100" fmla="*/ 0 h 508"/>
                      <a:gd name="T101" fmla="*/ 662 w 662"/>
                      <a:gd name="T102" fmla="*/ 508 h 508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662" h="508">
                        <a:moveTo>
                          <a:pt x="95" y="0"/>
                        </a:moveTo>
                        <a:lnTo>
                          <a:pt x="95" y="65"/>
                        </a:lnTo>
                        <a:lnTo>
                          <a:pt x="249" y="65"/>
                        </a:lnTo>
                        <a:lnTo>
                          <a:pt x="328" y="199"/>
                        </a:lnTo>
                        <a:lnTo>
                          <a:pt x="413" y="65"/>
                        </a:lnTo>
                        <a:lnTo>
                          <a:pt x="567" y="65"/>
                        </a:lnTo>
                        <a:lnTo>
                          <a:pt x="567" y="0"/>
                        </a:lnTo>
                        <a:lnTo>
                          <a:pt x="662" y="80"/>
                        </a:lnTo>
                        <a:lnTo>
                          <a:pt x="567" y="159"/>
                        </a:lnTo>
                        <a:lnTo>
                          <a:pt x="567" y="105"/>
                        </a:lnTo>
                        <a:lnTo>
                          <a:pt x="455" y="105"/>
                        </a:lnTo>
                        <a:lnTo>
                          <a:pt x="365" y="254"/>
                        </a:lnTo>
                        <a:lnTo>
                          <a:pt x="455" y="409"/>
                        </a:lnTo>
                        <a:lnTo>
                          <a:pt x="567" y="409"/>
                        </a:lnTo>
                        <a:lnTo>
                          <a:pt x="567" y="354"/>
                        </a:lnTo>
                        <a:lnTo>
                          <a:pt x="662" y="429"/>
                        </a:lnTo>
                        <a:lnTo>
                          <a:pt x="567" y="508"/>
                        </a:lnTo>
                        <a:lnTo>
                          <a:pt x="567" y="448"/>
                        </a:lnTo>
                        <a:lnTo>
                          <a:pt x="413" y="448"/>
                        </a:lnTo>
                        <a:lnTo>
                          <a:pt x="328" y="309"/>
                        </a:lnTo>
                        <a:lnTo>
                          <a:pt x="249" y="453"/>
                        </a:lnTo>
                        <a:lnTo>
                          <a:pt x="95" y="453"/>
                        </a:lnTo>
                        <a:lnTo>
                          <a:pt x="95" y="508"/>
                        </a:lnTo>
                        <a:lnTo>
                          <a:pt x="0" y="429"/>
                        </a:lnTo>
                        <a:lnTo>
                          <a:pt x="95" y="354"/>
                        </a:lnTo>
                        <a:lnTo>
                          <a:pt x="95" y="409"/>
                        </a:lnTo>
                        <a:lnTo>
                          <a:pt x="201" y="409"/>
                        </a:lnTo>
                        <a:lnTo>
                          <a:pt x="297" y="254"/>
                        </a:lnTo>
                        <a:lnTo>
                          <a:pt x="201" y="105"/>
                        </a:lnTo>
                        <a:lnTo>
                          <a:pt x="95" y="105"/>
                        </a:lnTo>
                        <a:lnTo>
                          <a:pt x="95" y="154"/>
                        </a:lnTo>
                        <a:lnTo>
                          <a:pt x="0" y="80"/>
                        </a:lnTo>
                        <a:lnTo>
                          <a:pt x="9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dirty="0">
                      <a:latin typeface="+mn-lt"/>
                    </a:endParaRPr>
                  </a:p>
                </p:txBody>
              </p:sp>
              <p:sp>
                <p:nvSpPr>
                  <p:cNvPr id="322" name="Freeform 482"/>
                  <p:cNvSpPr>
                    <a:spLocks/>
                  </p:cNvSpPr>
                  <p:nvPr/>
                </p:nvSpPr>
                <p:spPr bwMode="auto">
                  <a:xfrm>
                    <a:off x="586" y="2800"/>
                    <a:ext cx="662" cy="508"/>
                  </a:xfrm>
                  <a:custGeom>
                    <a:avLst/>
                    <a:gdLst>
                      <a:gd name="T0" fmla="*/ 95 w 662"/>
                      <a:gd name="T1" fmla="*/ 0 h 508"/>
                      <a:gd name="T2" fmla="*/ 95 w 662"/>
                      <a:gd name="T3" fmla="*/ 65 h 508"/>
                      <a:gd name="T4" fmla="*/ 249 w 662"/>
                      <a:gd name="T5" fmla="*/ 65 h 508"/>
                      <a:gd name="T6" fmla="*/ 328 w 662"/>
                      <a:gd name="T7" fmla="*/ 199 h 508"/>
                      <a:gd name="T8" fmla="*/ 413 w 662"/>
                      <a:gd name="T9" fmla="*/ 65 h 508"/>
                      <a:gd name="T10" fmla="*/ 567 w 662"/>
                      <a:gd name="T11" fmla="*/ 65 h 508"/>
                      <a:gd name="T12" fmla="*/ 567 w 662"/>
                      <a:gd name="T13" fmla="*/ 0 h 508"/>
                      <a:gd name="T14" fmla="*/ 662 w 662"/>
                      <a:gd name="T15" fmla="*/ 80 h 508"/>
                      <a:gd name="T16" fmla="*/ 567 w 662"/>
                      <a:gd name="T17" fmla="*/ 159 h 508"/>
                      <a:gd name="T18" fmla="*/ 567 w 662"/>
                      <a:gd name="T19" fmla="*/ 105 h 508"/>
                      <a:gd name="T20" fmla="*/ 455 w 662"/>
                      <a:gd name="T21" fmla="*/ 105 h 508"/>
                      <a:gd name="T22" fmla="*/ 365 w 662"/>
                      <a:gd name="T23" fmla="*/ 254 h 508"/>
                      <a:gd name="T24" fmla="*/ 455 w 662"/>
                      <a:gd name="T25" fmla="*/ 409 h 508"/>
                      <a:gd name="T26" fmla="*/ 567 w 662"/>
                      <a:gd name="T27" fmla="*/ 409 h 508"/>
                      <a:gd name="T28" fmla="*/ 567 w 662"/>
                      <a:gd name="T29" fmla="*/ 354 h 508"/>
                      <a:gd name="T30" fmla="*/ 662 w 662"/>
                      <a:gd name="T31" fmla="*/ 429 h 508"/>
                      <a:gd name="T32" fmla="*/ 567 w 662"/>
                      <a:gd name="T33" fmla="*/ 508 h 508"/>
                      <a:gd name="T34" fmla="*/ 567 w 662"/>
                      <a:gd name="T35" fmla="*/ 448 h 508"/>
                      <a:gd name="T36" fmla="*/ 413 w 662"/>
                      <a:gd name="T37" fmla="*/ 448 h 508"/>
                      <a:gd name="T38" fmla="*/ 328 w 662"/>
                      <a:gd name="T39" fmla="*/ 309 h 508"/>
                      <a:gd name="T40" fmla="*/ 249 w 662"/>
                      <a:gd name="T41" fmla="*/ 453 h 508"/>
                      <a:gd name="T42" fmla="*/ 95 w 662"/>
                      <a:gd name="T43" fmla="*/ 453 h 508"/>
                      <a:gd name="T44" fmla="*/ 95 w 662"/>
                      <a:gd name="T45" fmla="*/ 508 h 508"/>
                      <a:gd name="T46" fmla="*/ 0 w 662"/>
                      <a:gd name="T47" fmla="*/ 429 h 508"/>
                      <a:gd name="T48" fmla="*/ 95 w 662"/>
                      <a:gd name="T49" fmla="*/ 354 h 508"/>
                      <a:gd name="T50" fmla="*/ 95 w 662"/>
                      <a:gd name="T51" fmla="*/ 409 h 508"/>
                      <a:gd name="T52" fmla="*/ 201 w 662"/>
                      <a:gd name="T53" fmla="*/ 409 h 508"/>
                      <a:gd name="T54" fmla="*/ 297 w 662"/>
                      <a:gd name="T55" fmla="*/ 254 h 508"/>
                      <a:gd name="T56" fmla="*/ 201 w 662"/>
                      <a:gd name="T57" fmla="*/ 105 h 508"/>
                      <a:gd name="T58" fmla="*/ 95 w 662"/>
                      <a:gd name="T59" fmla="*/ 105 h 508"/>
                      <a:gd name="T60" fmla="*/ 95 w 662"/>
                      <a:gd name="T61" fmla="*/ 154 h 508"/>
                      <a:gd name="T62" fmla="*/ 0 w 662"/>
                      <a:gd name="T63" fmla="*/ 80 h 508"/>
                      <a:gd name="T64" fmla="*/ 95 w 662"/>
                      <a:gd name="T65" fmla="*/ 0 h 50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662"/>
                      <a:gd name="T100" fmla="*/ 0 h 508"/>
                      <a:gd name="T101" fmla="*/ 662 w 662"/>
                      <a:gd name="T102" fmla="*/ 508 h 508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662" h="508">
                        <a:moveTo>
                          <a:pt x="95" y="0"/>
                        </a:moveTo>
                        <a:lnTo>
                          <a:pt x="95" y="65"/>
                        </a:lnTo>
                        <a:lnTo>
                          <a:pt x="249" y="65"/>
                        </a:lnTo>
                        <a:lnTo>
                          <a:pt x="328" y="199"/>
                        </a:lnTo>
                        <a:lnTo>
                          <a:pt x="413" y="65"/>
                        </a:lnTo>
                        <a:lnTo>
                          <a:pt x="567" y="65"/>
                        </a:lnTo>
                        <a:lnTo>
                          <a:pt x="567" y="0"/>
                        </a:lnTo>
                        <a:lnTo>
                          <a:pt x="662" y="80"/>
                        </a:lnTo>
                        <a:lnTo>
                          <a:pt x="567" y="159"/>
                        </a:lnTo>
                        <a:lnTo>
                          <a:pt x="567" y="105"/>
                        </a:lnTo>
                        <a:lnTo>
                          <a:pt x="455" y="105"/>
                        </a:lnTo>
                        <a:lnTo>
                          <a:pt x="365" y="254"/>
                        </a:lnTo>
                        <a:lnTo>
                          <a:pt x="455" y="409"/>
                        </a:lnTo>
                        <a:lnTo>
                          <a:pt x="567" y="409"/>
                        </a:lnTo>
                        <a:lnTo>
                          <a:pt x="567" y="354"/>
                        </a:lnTo>
                        <a:lnTo>
                          <a:pt x="662" y="429"/>
                        </a:lnTo>
                        <a:lnTo>
                          <a:pt x="567" y="508"/>
                        </a:lnTo>
                        <a:lnTo>
                          <a:pt x="567" y="448"/>
                        </a:lnTo>
                        <a:lnTo>
                          <a:pt x="413" y="448"/>
                        </a:lnTo>
                        <a:lnTo>
                          <a:pt x="328" y="309"/>
                        </a:lnTo>
                        <a:lnTo>
                          <a:pt x="249" y="453"/>
                        </a:lnTo>
                        <a:lnTo>
                          <a:pt x="95" y="453"/>
                        </a:lnTo>
                        <a:lnTo>
                          <a:pt x="95" y="508"/>
                        </a:lnTo>
                        <a:lnTo>
                          <a:pt x="0" y="429"/>
                        </a:lnTo>
                        <a:lnTo>
                          <a:pt x="95" y="354"/>
                        </a:lnTo>
                        <a:lnTo>
                          <a:pt x="95" y="409"/>
                        </a:lnTo>
                        <a:lnTo>
                          <a:pt x="201" y="409"/>
                        </a:lnTo>
                        <a:lnTo>
                          <a:pt x="297" y="254"/>
                        </a:lnTo>
                        <a:lnTo>
                          <a:pt x="201" y="105"/>
                        </a:lnTo>
                        <a:lnTo>
                          <a:pt x="95" y="105"/>
                        </a:lnTo>
                        <a:lnTo>
                          <a:pt x="95" y="154"/>
                        </a:lnTo>
                        <a:lnTo>
                          <a:pt x="0" y="80"/>
                        </a:lnTo>
                        <a:lnTo>
                          <a:pt x="9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dirty="0">
                      <a:latin typeface="+mn-lt"/>
                    </a:endParaRPr>
                  </a:p>
                </p:txBody>
              </p:sp>
            </p:grpSp>
          </p:grpSp>
          <p:grpSp>
            <p:nvGrpSpPr>
              <p:cNvPr id="23" name="Group 359"/>
              <p:cNvGrpSpPr/>
              <p:nvPr/>
            </p:nvGrpSpPr>
            <p:grpSpPr>
              <a:xfrm>
                <a:off x="1856948" y="2990283"/>
                <a:ext cx="1005840" cy="323852"/>
                <a:chOff x="1856948" y="2990283"/>
                <a:chExt cx="1005840" cy="323852"/>
              </a:xfrm>
            </p:grpSpPr>
            <p:pic>
              <p:nvPicPr>
                <p:cNvPr id="310" name="Picture 160" descr="rad4"/>
                <p:cNvPicPr preferRelativeResize="0"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037948" y="2990283"/>
                  <a:ext cx="824840" cy="3238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311" name="Straight Connector 310"/>
                <p:cNvCxnSpPr/>
                <p:nvPr/>
              </p:nvCxnSpPr>
              <p:spPr>
                <a:xfrm rot="5400000">
                  <a:off x="1723598" y="3173389"/>
                  <a:ext cx="2667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2" name="Straight Connector 311"/>
                <p:cNvCxnSpPr/>
                <p:nvPr/>
              </p:nvCxnSpPr>
              <p:spPr>
                <a:xfrm>
                  <a:off x="1865763" y="3173389"/>
                  <a:ext cx="1905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9" name="Group 371"/>
            <p:cNvGrpSpPr/>
            <p:nvPr/>
          </p:nvGrpSpPr>
          <p:grpSpPr>
            <a:xfrm flipH="1">
              <a:off x="9099995" y="3096924"/>
              <a:ext cx="199315" cy="266700"/>
              <a:chOff x="1934921" y="3752016"/>
              <a:chExt cx="199315" cy="266700"/>
            </a:xfrm>
          </p:grpSpPr>
          <p:cxnSp>
            <p:nvCxnSpPr>
              <p:cNvPr id="370" name="Straight Connector 369"/>
              <p:cNvCxnSpPr/>
              <p:nvPr/>
            </p:nvCxnSpPr>
            <p:spPr>
              <a:xfrm rot="5400000">
                <a:off x="1801571" y="3885366"/>
                <a:ext cx="2667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1" name="Straight Connector 370"/>
              <p:cNvCxnSpPr/>
              <p:nvPr/>
            </p:nvCxnSpPr>
            <p:spPr>
              <a:xfrm>
                <a:off x="1943736" y="3885366"/>
                <a:ext cx="1905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1" name="Group 241"/>
          <p:cNvGrpSpPr/>
          <p:nvPr/>
        </p:nvGrpSpPr>
        <p:grpSpPr>
          <a:xfrm>
            <a:off x="6660112" y="1706535"/>
            <a:ext cx="2576288" cy="1224191"/>
            <a:chOff x="6612816" y="1970688"/>
            <a:chExt cx="2576288" cy="1224191"/>
          </a:xfrm>
        </p:grpSpPr>
        <p:grpSp>
          <p:nvGrpSpPr>
            <p:cNvPr id="132" name="Group 238"/>
            <p:cNvGrpSpPr/>
            <p:nvPr/>
          </p:nvGrpSpPr>
          <p:grpSpPr>
            <a:xfrm>
              <a:off x="6943409" y="1970688"/>
              <a:ext cx="2245695" cy="1224191"/>
              <a:chOff x="2513299" y="867103"/>
              <a:chExt cx="2245695" cy="1224191"/>
            </a:xfrm>
          </p:grpSpPr>
          <p:cxnSp>
            <p:nvCxnSpPr>
              <p:cNvPr id="197" name="Straight Connector 196"/>
              <p:cNvCxnSpPr/>
              <p:nvPr/>
            </p:nvCxnSpPr>
            <p:spPr>
              <a:xfrm rot="10800000" flipV="1">
                <a:off x="3147536" y="1138042"/>
                <a:ext cx="930556" cy="4033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3" name="Group 210"/>
              <p:cNvGrpSpPr/>
              <p:nvPr/>
            </p:nvGrpSpPr>
            <p:grpSpPr>
              <a:xfrm>
                <a:off x="2513299" y="867103"/>
                <a:ext cx="2245695" cy="1224191"/>
                <a:chOff x="6974942" y="1923393"/>
                <a:chExt cx="2245695" cy="1224191"/>
              </a:xfrm>
            </p:grpSpPr>
            <p:sp>
              <p:nvSpPr>
                <p:cNvPr id="205" name="TextBox 204"/>
                <p:cNvSpPr txBox="1"/>
                <p:nvPr/>
              </p:nvSpPr>
              <p:spPr>
                <a:xfrm>
                  <a:off x="8425899" y="2911365"/>
                  <a:ext cx="696023" cy="236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US" sz="1100" b="1" dirty="0" err="1" smtClean="0">
                      <a:latin typeface="+mn-lt"/>
                    </a:rPr>
                    <a:t>Optimux</a:t>
                  </a:r>
                  <a:endParaRPr lang="en-US" sz="1100" b="1" dirty="0" smtClean="0">
                    <a:latin typeface="+mn-lt"/>
                  </a:endParaRPr>
                </a:p>
              </p:txBody>
            </p:sp>
            <p:grpSp>
              <p:nvGrpSpPr>
                <p:cNvPr id="134" name="Group 209"/>
                <p:cNvGrpSpPr/>
                <p:nvPr/>
              </p:nvGrpSpPr>
              <p:grpSpPr>
                <a:xfrm>
                  <a:off x="6974942" y="1923393"/>
                  <a:ext cx="2245695" cy="1027344"/>
                  <a:chOff x="6974942" y="1923393"/>
                  <a:chExt cx="2245695" cy="1027344"/>
                </a:xfrm>
              </p:grpSpPr>
              <p:sp>
                <p:nvSpPr>
                  <p:cNvPr id="204" name="TextBox 203"/>
                  <p:cNvSpPr txBox="1"/>
                  <p:nvPr/>
                </p:nvSpPr>
                <p:spPr>
                  <a:xfrm>
                    <a:off x="8499810" y="1923393"/>
                    <a:ext cx="495649" cy="23621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>
                      <a:lnSpc>
                        <a:spcPct val="85000"/>
                      </a:lnSpc>
                    </a:pPr>
                    <a:r>
                      <a:rPr lang="en-US" sz="1100" b="1" dirty="0" err="1" smtClean="0">
                        <a:latin typeface="+mn-lt"/>
                      </a:rPr>
                      <a:t>ASMi</a:t>
                    </a:r>
                    <a:endParaRPr lang="en-US" sz="1100" b="1" dirty="0" smtClean="0">
                      <a:latin typeface="+mn-lt"/>
                    </a:endParaRPr>
                  </a:p>
                </p:txBody>
              </p:sp>
              <p:grpSp>
                <p:nvGrpSpPr>
                  <p:cNvPr id="135" name="Group 208"/>
                  <p:cNvGrpSpPr/>
                  <p:nvPr/>
                </p:nvGrpSpPr>
                <p:grpSpPr>
                  <a:xfrm>
                    <a:off x="6974942" y="2028496"/>
                    <a:ext cx="2245695" cy="922241"/>
                    <a:chOff x="6974942" y="2028496"/>
                    <a:chExt cx="2245695" cy="922241"/>
                  </a:xfrm>
                </p:grpSpPr>
                <p:grpSp>
                  <p:nvGrpSpPr>
                    <p:cNvPr id="136" name="Group 207"/>
                    <p:cNvGrpSpPr/>
                    <p:nvPr/>
                  </p:nvGrpSpPr>
                  <p:grpSpPr>
                    <a:xfrm>
                      <a:off x="6974942" y="2090202"/>
                      <a:ext cx="2245695" cy="860535"/>
                      <a:chOff x="6974942" y="2090202"/>
                      <a:chExt cx="2245695" cy="860535"/>
                    </a:xfrm>
                  </p:grpSpPr>
                  <p:grpSp>
                    <p:nvGrpSpPr>
                      <p:cNvPr id="137" name="Group 202"/>
                      <p:cNvGrpSpPr/>
                      <p:nvPr/>
                    </p:nvGrpSpPr>
                    <p:grpSpPr>
                      <a:xfrm>
                        <a:off x="7031421" y="2090202"/>
                        <a:ext cx="2189216" cy="860535"/>
                        <a:chOff x="7031421" y="2090202"/>
                        <a:chExt cx="2189216" cy="860535"/>
                      </a:xfrm>
                    </p:grpSpPr>
                    <p:grpSp>
                      <p:nvGrpSpPr>
                        <p:cNvPr id="144" name="Group 184"/>
                        <p:cNvGrpSpPr/>
                        <p:nvPr/>
                      </p:nvGrpSpPr>
                      <p:grpSpPr>
                        <a:xfrm>
                          <a:off x="8513379" y="2090202"/>
                          <a:ext cx="707258" cy="266700"/>
                          <a:chOff x="8828689" y="1238865"/>
                          <a:chExt cx="707258" cy="266700"/>
                        </a:xfrm>
                      </p:grpSpPr>
                      <p:grpSp>
                        <p:nvGrpSpPr>
                          <p:cNvPr id="149" name="Group 371"/>
                          <p:cNvGrpSpPr/>
                          <p:nvPr/>
                        </p:nvGrpSpPr>
                        <p:grpSpPr>
                          <a:xfrm flipH="1">
                            <a:off x="9336632" y="1238865"/>
                            <a:ext cx="199315" cy="266700"/>
                            <a:chOff x="1934921" y="3752016"/>
                            <a:chExt cx="199315" cy="266700"/>
                          </a:xfrm>
                        </p:grpSpPr>
                        <p:cxnSp>
                          <p:nvCxnSpPr>
                            <p:cNvPr id="380" name="Straight Connector 379"/>
                            <p:cNvCxnSpPr/>
                            <p:nvPr/>
                          </p:nvCxnSpPr>
                          <p:spPr>
                            <a:xfrm rot="5400000">
                              <a:off x="1801571" y="3885366"/>
                              <a:ext cx="266700" cy="0"/>
                            </a:xfrm>
                            <a:prstGeom prst="line">
                              <a:avLst/>
                            </a:prstGeom>
                            <a:ln w="1270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381" name="Straight Connector 380"/>
                            <p:cNvCxnSpPr/>
                            <p:nvPr/>
                          </p:nvCxnSpPr>
                          <p:spPr>
                            <a:xfrm>
                              <a:off x="1943736" y="3885366"/>
                              <a:ext cx="190500" cy="0"/>
                            </a:xfrm>
                            <a:prstGeom prst="line">
                              <a:avLst/>
                            </a:prstGeom>
                            <a:ln w="1270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pic>
                        <p:nvPicPr>
                          <p:cNvPr id="154" name="Picture 160" descr="rad4"/>
                          <p:cNvPicPr preferRelativeResize="0"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 cstate="print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828689" y="1282572"/>
                            <a:ext cx="523217" cy="20542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</p:pic>
                    </p:grpSp>
                    <p:grpSp>
                      <p:nvGrpSpPr>
                        <p:cNvPr id="153" name="Group 185"/>
                        <p:cNvGrpSpPr/>
                        <p:nvPr/>
                      </p:nvGrpSpPr>
                      <p:grpSpPr>
                        <a:xfrm>
                          <a:off x="8508123" y="2684037"/>
                          <a:ext cx="707258" cy="266700"/>
                          <a:chOff x="8828689" y="1238865"/>
                          <a:chExt cx="707258" cy="266700"/>
                        </a:xfrm>
                      </p:grpSpPr>
                      <p:grpSp>
                        <p:nvGrpSpPr>
                          <p:cNvPr id="155" name="Group 371"/>
                          <p:cNvGrpSpPr/>
                          <p:nvPr/>
                        </p:nvGrpSpPr>
                        <p:grpSpPr>
                          <a:xfrm flipH="1">
                            <a:off x="9336632" y="1238865"/>
                            <a:ext cx="199315" cy="266700"/>
                            <a:chOff x="1934921" y="3752016"/>
                            <a:chExt cx="199315" cy="266700"/>
                          </a:xfrm>
                        </p:grpSpPr>
                        <p:cxnSp>
                          <p:nvCxnSpPr>
                            <p:cNvPr id="194" name="Straight Connector 193"/>
                            <p:cNvCxnSpPr/>
                            <p:nvPr/>
                          </p:nvCxnSpPr>
                          <p:spPr>
                            <a:xfrm rot="5400000">
                              <a:off x="1801571" y="3885366"/>
                              <a:ext cx="266700" cy="0"/>
                            </a:xfrm>
                            <a:prstGeom prst="line">
                              <a:avLst/>
                            </a:prstGeom>
                            <a:ln w="1270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95" name="Straight Connector 194"/>
                            <p:cNvCxnSpPr/>
                            <p:nvPr/>
                          </p:nvCxnSpPr>
                          <p:spPr>
                            <a:xfrm>
                              <a:off x="1943736" y="3885366"/>
                              <a:ext cx="190500" cy="0"/>
                            </a:xfrm>
                            <a:prstGeom prst="line">
                              <a:avLst/>
                            </a:prstGeom>
                            <a:ln w="1270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pic>
                        <p:nvPicPr>
                          <p:cNvPr id="193" name="Picture 160" descr="rad4"/>
                          <p:cNvPicPr preferRelativeResize="0"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 cstate="print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828689" y="1282572"/>
                            <a:ext cx="523217" cy="20542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</p:pic>
                    </p:grpSp>
                    <p:cxnSp>
                      <p:nvCxnSpPr>
                        <p:cNvPr id="198" name="Straight Connector 197"/>
                        <p:cNvCxnSpPr/>
                        <p:nvPr/>
                      </p:nvCxnSpPr>
                      <p:spPr>
                        <a:xfrm rot="10800000" flipV="1">
                          <a:off x="7561881" y="2273160"/>
                          <a:ext cx="930556" cy="403359"/>
                        </a:xfrm>
                        <a:prstGeom prst="line">
                          <a:avLst/>
                        </a:prstGeom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pic>
                      <p:nvPicPr>
                        <p:cNvPr id="200" name="Picture 96" descr="rad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31421" y="2478238"/>
                          <a:ext cx="673092" cy="3608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cxnSp>
                      <p:nvCxnSpPr>
                        <p:cNvPr id="202" name="Straight Connector 201"/>
                        <p:cNvCxnSpPr>
                          <a:stCxn id="200" idx="3"/>
                          <a:endCxn id="193" idx="1"/>
                        </p:cNvCxnSpPr>
                        <p:nvPr/>
                      </p:nvCxnSpPr>
                      <p:spPr>
                        <a:xfrm>
                          <a:off x="7704513" y="2658644"/>
                          <a:ext cx="803610" cy="171814"/>
                        </a:xfrm>
                        <a:prstGeom prst="line">
                          <a:avLst/>
                        </a:prstGeom>
                        <a:ln w="12700">
                          <a:solidFill>
                            <a:srgbClr val="FF000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206" name="TextBox 205"/>
                      <p:cNvSpPr txBox="1"/>
                      <p:nvPr/>
                    </p:nvSpPr>
                    <p:spPr>
                      <a:xfrm>
                        <a:off x="6974942" y="2264979"/>
                        <a:ext cx="760144" cy="23621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ctr">
                          <a:lnSpc>
                            <a:spcPct val="85000"/>
                          </a:lnSpc>
                        </a:pPr>
                        <a:r>
                          <a:rPr lang="en-US" sz="1100" b="1" dirty="0" err="1" smtClean="0">
                            <a:latin typeface="+mn-lt"/>
                          </a:rPr>
                          <a:t>Megaplex</a:t>
                        </a:r>
                        <a:endParaRPr lang="en-US" sz="1100" b="1" dirty="0" smtClean="0">
                          <a:latin typeface="+mn-lt"/>
                        </a:endParaRPr>
                      </a:p>
                    </p:txBody>
                  </p:sp>
                </p:grpSp>
                <p:sp>
                  <p:nvSpPr>
                    <p:cNvPr id="207" name="TextBox 206"/>
                    <p:cNvSpPr txBox="1"/>
                    <p:nvPr/>
                  </p:nvSpPr>
                  <p:spPr>
                    <a:xfrm>
                      <a:off x="7619364" y="2028496"/>
                      <a:ext cx="764055" cy="27706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400" b="1" dirty="0" err="1" smtClean="0">
                          <a:latin typeface="+mn-lt"/>
                        </a:rPr>
                        <a:t>Axcess</a:t>
                      </a:r>
                      <a:r>
                        <a:rPr lang="en-US" sz="1400" b="1" dirty="0" smtClean="0">
                          <a:latin typeface="+mn-lt"/>
                        </a:rPr>
                        <a:t>+</a:t>
                      </a:r>
                    </a:p>
                  </p:txBody>
                </p:sp>
              </p:grpSp>
            </p:grpSp>
          </p:grpSp>
        </p:grpSp>
        <p:cxnSp>
          <p:nvCxnSpPr>
            <p:cNvPr id="241" name="Straight Connector 240"/>
            <p:cNvCxnSpPr>
              <a:stCxn id="200" idx="1"/>
              <a:endCxn id="507" idx="3"/>
            </p:cNvCxnSpPr>
            <p:nvPr/>
          </p:nvCxnSpPr>
          <p:spPr>
            <a:xfrm rot="10800000" flipV="1">
              <a:off x="6612816" y="2705938"/>
              <a:ext cx="387072" cy="5736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2" name="TextBox 231"/>
          <p:cNvSpPr txBox="1"/>
          <p:nvPr/>
        </p:nvSpPr>
        <p:spPr>
          <a:xfrm>
            <a:off x="9060619" y="5116592"/>
            <a:ext cx="767265" cy="598565"/>
          </a:xfrm>
          <a:prstGeom prst="rect">
            <a:avLst/>
          </a:prstGeom>
          <a:noFill/>
        </p:spPr>
        <p:txBody>
          <a:bodyPr wrap="none" lIns="100522" tIns="50262" rIns="100522" bIns="50262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900" b="1" dirty="0" smtClean="0">
                <a:solidFill>
                  <a:srgbClr val="FF0000"/>
                </a:solidFill>
                <a:latin typeface="+mn-lt"/>
              </a:rPr>
              <a:t>E1/</a:t>
            </a:r>
          </a:p>
          <a:p>
            <a:pPr algn="ctr">
              <a:lnSpc>
                <a:spcPct val="85000"/>
              </a:lnSpc>
            </a:pPr>
            <a:r>
              <a:rPr lang="en-US" sz="1900" b="1" dirty="0" smtClean="0">
                <a:solidFill>
                  <a:srgbClr val="FF0000"/>
                </a:solidFill>
                <a:latin typeface="+mn-lt"/>
              </a:rPr>
              <a:t>Serial</a:t>
            </a:r>
          </a:p>
        </p:txBody>
      </p:sp>
      <p:sp>
        <p:nvSpPr>
          <p:cNvPr id="233" name="Freeform 232"/>
          <p:cNvSpPr/>
          <p:nvPr/>
        </p:nvSpPr>
        <p:spPr>
          <a:xfrm>
            <a:off x="5343525" y="3777044"/>
            <a:ext cx="3962862" cy="1437291"/>
          </a:xfrm>
          <a:custGeom>
            <a:avLst/>
            <a:gdLst>
              <a:gd name="connsiteX0" fmla="*/ 5707118 w 5707118"/>
              <a:gd name="connsiteY0" fmla="*/ 1450427 h 1450427"/>
              <a:gd name="connsiteX1" fmla="*/ 5423338 w 5707118"/>
              <a:gd name="connsiteY1" fmla="*/ 1245476 h 1450427"/>
              <a:gd name="connsiteX2" fmla="*/ 4414345 w 5707118"/>
              <a:gd name="connsiteY2" fmla="*/ 1213945 h 1450427"/>
              <a:gd name="connsiteX3" fmla="*/ 3279228 w 5707118"/>
              <a:gd name="connsiteY3" fmla="*/ 1182414 h 1450427"/>
              <a:gd name="connsiteX4" fmla="*/ 2601311 w 5707118"/>
              <a:gd name="connsiteY4" fmla="*/ 756745 h 1450427"/>
              <a:gd name="connsiteX5" fmla="*/ 1718442 w 5707118"/>
              <a:gd name="connsiteY5" fmla="*/ 472965 h 1450427"/>
              <a:gd name="connsiteX6" fmla="*/ 1182414 w 5707118"/>
              <a:gd name="connsiteY6" fmla="*/ 378372 h 1450427"/>
              <a:gd name="connsiteX7" fmla="*/ 804042 w 5707118"/>
              <a:gd name="connsiteY7" fmla="*/ 220717 h 1450427"/>
              <a:gd name="connsiteX8" fmla="*/ 646387 w 5707118"/>
              <a:gd name="connsiteY8" fmla="*/ 157655 h 1450427"/>
              <a:gd name="connsiteX9" fmla="*/ 236483 w 5707118"/>
              <a:gd name="connsiteY9" fmla="*/ 157655 h 1450427"/>
              <a:gd name="connsiteX10" fmla="*/ 0 w 5707118"/>
              <a:gd name="connsiteY10" fmla="*/ 0 h 1450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07118" h="1450427">
                <a:moveTo>
                  <a:pt x="5707118" y="1450427"/>
                </a:moveTo>
                <a:cubicBezTo>
                  <a:pt x="5672959" y="1367658"/>
                  <a:pt x="5638800" y="1284890"/>
                  <a:pt x="5423338" y="1245476"/>
                </a:cubicBezTo>
                <a:cubicBezTo>
                  <a:pt x="5207876" y="1206062"/>
                  <a:pt x="4414345" y="1213945"/>
                  <a:pt x="4414345" y="1213945"/>
                </a:cubicBezTo>
                <a:cubicBezTo>
                  <a:pt x="4056993" y="1203435"/>
                  <a:pt x="3581400" y="1258614"/>
                  <a:pt x="3279228" y="1182414"/>
                </a:cubicBezTo>
                <a:cubicBezTo>
                  <a:pt x="2977056" y="1106214"/>
                  <a:pt x="2861442" y="874986"/>
                  <a:pt x="2601311" y="756745"/>
                </a:cubicBezTo>
                <a:cubicBezTo>
                  <a:pt x="2341180" y="638504"/>
                  <a:pt x="1954925" y="536027"/>
                  <a:pt x="1718442" y="472965"/>
                </a:cubicBezTo>
                <a:cubicBezTo>
                  <a:pt x="1481959" y="409903"/>
                  <a:pt x="1334814" y="420413"/>
                  <a:pt x="1182414" y="378372"/>
                </a:cubicBezTo>
                <a:cubicBezTo>
                  <a:pt x="1030014" y="336331"/>
                  <a:pt x="893380" y="257503"/>
                  <a:pt x="804042" y="220717"/>
                </a:cubicBezTo>
                <a:cubicBezTo>
                  <a:pt x="714704" y="183931"/>
                  <a:pt x="740980" y="168165"/>
                  <a:pt x="646387" y="157655"/>
                </a:cubicBezTo>
                <a:cubicBezTo>
                  <a:pt x="551794" y="147145"/>
                  <a:pt x="344214" y="183931"/>
                  <a:pt x="236483" y="157655"/>
                </a:cubicBezTo>
                <a:cubicBezTo>
                  <a:pt x="128752" y="131379"/>
                  <a:pt x="64376" y="65689"/>
                  <a:pt x="0" y="0"/>
                </a:cubicBezTo>
              </a:path>
            </a:pathLst>
          </a:cu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0522" tIns="50262" rIns="100522" bIns="50262" rtlCol="0" anchor="ctr"/>
          <a:lstStyle/>
          <a:p>
            <a:pPr algn="ctr"/>
            <a:endParaRPr lang="en-US"/>
          </a:p>
        </p:txBody>
      </p:sp>
      <p:pic>
        <p:nvPicPr>
          <p:cNvPr id="185" name="Picture 96" descr="rad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3947" y="3519876"/>
            <a:ext cx="740402" cy="396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8" name="Freeform 187"/>
          <p:cNvSpPr/>
          <p:nvPr/>
        </p:nvSpPr>
        <p:spPr>
          <a:xfrm flipV="1">
            <a:off x="5324474" y="1999705"/>
            <a:ext cx="3605769" cy="1491588"/>
          </a:xfrm>
          <a:custGeom>
            <a:avLst/>
            <a:gdLst>
              <a:gd name="connsiteX0" fmla="*/ 5707118 w 5707118"/>
              <a:gd name="connsiteY0" fmla="*/ 1450427 h 1450427"/>
              <a:gd name="connsiteX1" fmla="*/ 5423338 w 5707118"/>
              <a:gd name="connsiteY1" fmla="*/ 1245476 h 1450427"/>
              <a:gd name="connsiteX2" fmla="*/ 4414345 w 5707118"/>
              <a:gd name="connsiteY2" fmla="*/ 1213945 h 1450427"/>
              <a:gd name="connsiteX3" fmla="*/ 3279228 w 5707118"/>
              <a:gd name="connsiteY3" fmla="*/ 1182414 h 1450427"/>
              <a:gd name="connsiteX4" fmla="*/ 2601311 w 5707118"/>
              <a:gd name="connsiteY4" fmla="*/ 756745 h 1450427"/>
              <a:gd name="connsiteX5" fmla="*/ 1718442 w 5707118"/>
              <a:gd name="connsiteY5" fmla="*/ 472965 h 1450427"/>
              <a:gd name="connsiteX6" fmla="*/ 1182414 w 5707118"/>
              <a:gd name="connsiteY6" fmla="*/ 378372 h 1450427"/>
              <a:gd name="connsiteX7" fmla="*/ 804042 w 5707118"/>
              <a:gd name="connsiteY7" fmla="*/ 220717 h 1450427"/>
              <a:gd name="connsiteX8" fmla="*/ 646387 w 5707118"/>
              <a:gd name="connsiteY8" fmla="*/ 157655 h 1450427"/>
              <a:gd name="connsiteX9" fmla="*/ 236483 w 5707118"/>
              <a:gd name="connsiteY9" fmla="*/ 157655 h 1450427"/>
              <a:gd name="connsiteX10" fmla="*/ 0 w 5707118"/>
              <a:gd name="connsiteY10" fmla="*/ 0 h 1450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07118" h="1450427">
                <a:moveTo>
                  <a:pt x="5707118" y="1450427"/>
                </a:moveTo>
                <a:cubicBezTo>
                  <a:pt x="5672959" y="1367658"/>
                  <a:pt x="5638800" y="1284890"/>
                  <a:pt x="5423338" y="1245476"/>
                </a:cubicBezTo>
                <a:cubicBezTo>
                  <a:pt x="5207876" y="1206062"/>
                  <a:pt x="4414345" y="1213945"/>
                  <a:pt x="4414345" y="1213945"/>
                </a:cubicBezTo>
                <a:cubicBezTo>
                  <a:pt x="4056993" y="1203435"/>
                  <a:pt x="3581400" y="1258614"/>
                  <a:pt x="3279228" y="1182414"/>
                </a:cubicBezTo>
                <a:cubicBezTo>
                  <a:pt x="2977056" y="1106214"/>
                  <a:pt x="2861442" y="874986"/>
                  <a:pt x="2601311" y="756745"/>
                </a:cubicBezTo>
                <a:cubicBezTo>
                  <a:pt x="2341180" y="638504"/>
                  <a:pt x="1954925" y="536027"/>
                  <a:pt x="1718442" y="472965"/>
                </a:cubicBezTo>
                <a:cubicBezTo>
                  <a:pt x="1481959" y="409903"/>
                  <a:pt x="1334814" y="420413"/>
                  <a:pt x="1182414" y="378372"/>
                </a:cubicBezTo>
                <a:cubicBezTo>
                  <a:pt x="1030014" y="336331"/>
                  <a:pt x="893380" y="257503"/>
                  <a:pt x="804042" y="220717"/>
                </a:cubicBezTo>
                <a:cubicBezTo>
                  <a:pt x="714704" y="183931"/>
                  <a:pt x="740980" y="168165"/>
                  <a:pt x="646387" y="157655"/>
                </a:cubicBezTo>
                <a:cubicBezTo>
                  <a:pt x="551794" y="147145"/>
                  <a:pt x="344214" y="183931"/>
                  <a:pt x="236483" y="157655"/>
                </a:cubicBezTo>
                <a:cubicBezTo>
                  <a:pt x="128752" y="131379"/>
                  <a:pt x="64376" y="65689"/>
                  <a:pt x="0" y="0"/>
                </a:cubicBezTo>
              </a:path>
            </a:pathLst>
          </a:cu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0522" tIns="50262" rIns="100522" bIns="50262" rtlCol="0" anchor="ctr"/>
          <a:lstStyle/>
          <a:p>
            <a:pPr algn="ctr"/>
            <a:endParaRPr lang="en-US"/>
          </a:p>
        </p:txBody>
      </p:sp>
      <p:sp>
        <p:nvSpPr>
          <p:cNvPr id="189" name="TextBox 188"/>
          <p:cNvSpPr txBox="1"/>
          <p:nvPr/>
        </p:nvSpPr>
        <p:spPr>
          <a:xfrm>
            <a:off x="9118016" y="1278882"/>
            <a:ext cx="767265" cy="598565"/>
          </a:xfrm>
          <a:prstGeom prst="rect">
            <a:avLst/>
          </a:prstGeom>
          <a:noFill/>
        </p:spPr>
        <p:txBody>
          <a:bodyPr wrap="none" lIns="100522" tIns="50262" rIns="100522" bIns="50262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900" b="1" dirty="0" smtClean="0">
                <a:solidFill>
                  <a:srgbClr val="FF0000"/>
                </a:solidFill>
                <a:latin typeface="+mn-lt"/>
              </a:rPr>
              <a:t>E1/</a:t>
            </a:r>
          </a:p>
          <a:p>
            <a:pPr algn="ctr">
              <a:lnSpc>
                <a:spcPct val="85000"/>
              </a:lnSpc>
            </a:pPr>
            <a:r>
              <a:rPr lang="en-US" sz="1900" b="1" dirty="0" smtClean="0">
                <a:solidFill>
                  <a:srgbClr val="FF0000"/>
                </a:solidFill>
                <a:latin typeface="+mn-lt"/>
              </a:rPr>
              <a:t>Serial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" grpId="0"/>
      <p:bldP spid="233" grpId="0" animBg="1"/>
      <p:bldP spid="188" grpId="0" animBg="1"/>
      <p:bldP spid="18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Elbow Connector 19"/>
          <p:cNvCxnSpPr>
            <a:stCxn id="16" idx="3"/>
          </p:cNvCxnSpPr>
          <p:nvPr/>
        </p:nvCxnSpPr>
        <p:spPr>
          <a:xfrm>
            <a:off x="3537838" y="4200999"/>
            <a:ext cx="710478" cy="195976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Migration Challenges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22484" y="1444441"/>
            <a:ext cx="7837170" cy="1360543"/>
          </a:xfrm>
        </p:spPr>
        <p:txBody>
          <a:bodyPr/>
          <a:lstStyle/>
          <a:p>
            <a:pPr lvl="0"/>
            <a:r>
              <a:rPr lang="en-US" sz="2000" b="1" dirty="0" smtClean="0">
                <a:solidFill>
                  <a:srgbClr val="0000FF"/>
                </a:solidFill>
              </a:rPr>
              <a:t>Growing Ethernet services (“catching up”)  </a:t>
            </a:r>
            <a:r>
              <a:rPr lang="en-US" sz="2000" dirty="0" smtClean="0"/>
              <a:t>tying up port capacity at the SDH transport, Eth aggregation is required</a:t>
            </a:r>
          </a:p>
          <a:p>
            <a:pPr lvl="0"/>
            <a:r>
              <a:rPr lang="en-US" sz="2000" dirty="0" smtClean="0"/>
              <a:t>SDH capacity not scalable  enough for Ethernet BW; Metro is slow in reaching the access</a:t>
            </a:r>
            <a:endParaRPr lang="en-US" sz="2000" dirty="0"/>
          </a:p>
        </p:txBody>
      </p:sp>
      <p:cxnSp>
        <p:nvCxnSpPr>
          <p:cNvPr id="4" name="Elbow Connector 3"/>
          <p:cNvCxnSpPr/>
          <p:nvPr/>
        </p:nvCxnSpPr>
        <p:spPr>
          <a:xfrm>
            <a:off x="3452645" y="4314406"/>
            <a:ext cx="728108" cy="150126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10800000">
            <a:off x="3032293" y="5492891"/>
            <a:ext cx="89324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utoShape 110"/>
          <p:cNvSpPr>
            <a:spLocks noChangeArrowheads="1"/>
          </p:cNvSpPr>
          <p:nvPr/>
        </p:nvSpPr>
        <p:spPr bwMode="auto">
          <a:xfrm>
            <a:off x="3867187" y="4195416"/>
            <a:ext cx="1894566" cy="165179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144" y="10800"/>
                </a:moveTo>
                <a:cubicBezTo>
                  <a:pt x="2144" y="15581"/>
                  <a:pt x="6019" y="19456"/>
                  <a:pt x="10800" y="19456"/>
                </a:cubicBezTo>
                <a:cubicBezTo>
                  <a:pt x="15581" y="19456"/>
                  <a:pt x="19456" y="15581"/>
                  <a:pt x="19456" y="10800"/>
                </a:cubicBezTo>
                <a:cubicBezTo>
                  <a:pt x="19456" y="6019"/>
                  <a:pt x="15581" y="2144"/>
                  <a:pt x="10800" y="2144"/>
                </a:cubicBezTo>
                <a:cubicBezTo>
                  <a:pt x="6019" y="2144"/>
                  <a:pt x="2144" y="6019"/>
                  <a:pt x="2144" y="10800"/>
                </a:cubicBezTo>
                <a:close/>
              </a:path>
            </a:pathLst>
          </a:custGeom>
          <a:gradFill rotWithShape="1">
            <a:gsLst>
              <a:gs pos="0">
                <a:srgbClr val="FFF5E3"/>
              </a:gs>
              <a:gs pos="50000">
                <a:srgbClr val="F6B686"/>
              </a:gs>
              <a:gs pos="100000">
                <a:srgbClr val="FFF5E3"/>
              </a:gs>
            </a:gsLst>
            <a:lin ang="2700000" scaled="1"/>
          </a:gradFill>
          <a:ln w="9525" algn="ctr">
            <a:noFill/>
            <a:round/>
            <a:headEnd/>
            <a:tailEnd/>
          </a:ln>
          <a:effectLst>
            <a:prstShdw prst="shdw17" dist="17961" dir="2700000">
              <a:srgbClr val="946D50"/>
            </a:prstShdw>
          </a:effectLst>
        </p:spPr>
        <p:txBody>
          <a:bodyPr wrap="none" lIns="101709" tIns="50857" rIns="101709" bIns="50857" anchor="ctr" anchorCtr="0">
            <a:noAutofit/>
          </a:bodyPr>
          <a:lstStyle/>
          <a:p>
            <a:pPr algn="ctr"/>
            <a:endParaRPr lang="en-US" sz="2800" b="1">
              <a:latin typeface="+mn-lt"/>
            </a:endParaRPr>
          </a:p>
        </p:txBody>
      </p:sp>
      <p:pic>
        <p:nvPicPr>
          <p:cNvPr id="7" name="Picture 8" descr="ad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49448" y="5219410"/>
            <a:ext cx="447442" cy="386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ad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509" y="4183551"/>
            <a:ext cx="447442" cy="386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4468424" y="4913590"/>
            <a:ext cx="69209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spAutoFit/>
          </a:bodyPr>
          <a:lstStyle/>
          <a:p>
            <a:pPr algn="ctr"/>
            <a:r>
              <a:rPr lang="en-US" sz="1400" b="1" dirty="0" smtClean="0">
                <a:latin typeface="+mn-lt"/>
                <a:cs typeface="Arial" charset="0"/>
              </a:rPr>
              <a:t>SDH</a:t>
            </a:r>
            <a:endParaRPr lang="en-US" sz="1400" b="1" dirty="0">
              <a:latin typeface="+mn-lt"/>
              <a:cs typeface="Arial" charset="0"/>
            </a:endParaRPr>
          </a:p>
        </p:txBody>
      </p:sp>
      <p:grpSp>
        <p:nvGrpSpPr>
          <p:cNvPr id="21" name="Group 141"/>
          <p:cNvGrpSpPr/>
          <p:nvPr/>
        </p:nvGrpSpPr>
        <p:grpSpPr>
          <a:xfrm>
            <a:off x="77380" y="4785995"/>
            <a:ext cx="3303585" cy="1079664"/>
            <a:chOff x="0" y="4597086"/>
            <a:chExt cx="3003259" cy="981513"/>
          </a:xfrm>
        </p:grpSpPr>
        <p:sp>
          <p:nvSpPr>
            <p:cNvPr id="8" name="Freeform 20"/>
            <p:cNvSpPr>
              <a:spLocks/>
            </p:cNvSpPr>
            <p:nvPr/>
          </p:nvSpPr>
          <p:spPr bwMode="auto">
            <a:xfrm>
              <a:off x="1586697" y="4613864"/>
              <a:ext cx="1416562" cy="937717"/>
            </a:xfrm>
            <a:custGeom>
              <a:avLst/>
              <a:gdLst>
                <a:gd name="T0" fmla="*/ 2147483647 w 855"/>
                <a:gd name="T1" fmla="*/ 2147483647 h 673"/>
                <a:gd name="T2" fmla="*/ 2147483647 w 855"/>
                <a:gd name="T3" fmla="*/ 2147483647 h 673"/>
                <a:gd name="T4" fmla="*/ 2147483647 w 855"/>
                <a:gd name="T5" fmla="*/ 2147483647 h 673"/>
                <a:gd name="T6" fmla="*/ 2147483647 w 855"/>
                <a:gd name="T7" fmla="*/ 2147483647 h 673"/>
                <a:gd name="T8" fmla="*/ 2147483647 w 855"/>
                <a:gd name="T9" fmla="*/ 2147483647 h 673"/>
                <a:gd name="T10" fmla="*/ 2147483647 w 855"/>
                <a:gd name="T11" fmla="*/ 2147483647 h 673"/>
                <a:gd name="T12" fmla="*/ 2147483647 w 855"/>
                <a:gd name="T13" fmla="*/ 2147483647 h 673"/>
                <a:gd name="T14" fmla="*/ 2147483647 w 855"/>
                <a:gd name="T15" fmla="*/ 2147483647 h 673"/>
                <a:gd name="T16" fmla="*/ 2147483647 w 855"/>
                <a:gd name="T17" fmla="*/ 2147483647 h 673"/>
                <a:gd name="T18" fmla="*/ 2147483647 w 855"/>
                <a:gd name="T19" fmla="*/ 2147483647 h 673"/>
                <a:gd name="T20" fmla="*/ 2147483647 w 855"/>
                <a:gd name="T21" fmla="*/ 2147483647 h 673"/>
                <a:gd name="T22" fmla="*/ 2147483647 w 855"/>
                <a:gd name="T23" fmla="*/ 2147483647 h 673"/>
                <a:gd name="T24" fmla="*/ 2147483647 w 855"/>
                <a:gd name="T25" fmla="*/ 2147483647 h 673"/>
                <a:gd name="T26" fmla="*/ 2147483647 w 855"/>
                <a:gd name="T27" fmla="*/ 2147483647 h 673"/>
                <a:gd name="T28" fmla="*/ 2147483647 w 855"/>
                <a:gd name="T29" fmla="*/ 2147483647 h 673"/>
                <a:gd name="T30" fmla="*/ 2147483647 w 855"/>
                <a:gd name="T31" fmla="*/ 2147483647 h 673"/>
                <a:gd name="T32" fmla="*/ 2147483647 w 855"/>
                <a:gd name="T33" fmla="*/ 2147483647 h 673"/>
                <a:gd name="T34" fmla="*/ 2147483647 w 855"/>
                <a:gd name="T35" fmla="*/ 2147483647 h 673"/>
                <a:gd name="T36" fmla="*/ 2147483647 w 855"/>
                <a:gd name="T37" fmla="*/ 2147483647 h 673"/>
                <a:gd name="T38" fmla="*/ 2147483647 w 855"/>
                <a:gd name="T39" fmla="*/ 2147483647 h 673"/>
                <a:gd name="T40" fmla="*/ 2147483647 w 855"/>
                <a:gd name="T41" fmla="*/ 2147483647 h 673"/>
                <a:gd name="T42" fmla="*/ 2147483647 w 855"/>
                <a:gd name="T43" fmla="*/ 2147483647 h 673"/>
                <a:gd name="T44" fmla="*/ 2147483647 w 855"/>
                <a:gd name="T45" fmla="*/ 2147483647 h 673"/>
                <a:gd name="T46" fmla="*/ 2147483647 w 855"/>
                <a:gd name="T47" fmla="*/ 2147483647 h 673"/>
                <a:gd name="T48" fmla="*/ 2147483647 w 855"/>
                <a:gd name="T49" fmla="*/ 2147483647 h 673"/>
                <a:gd name="T50" fmla="*/ 2147483647 w 855"/>
                <a:gd name="T51" fmla="*/ 2147483647 h 673"/>
                <a:gd name="T52" fmla="*/ 2147483647 w 855"/>
                <a:gd name="T53" fmla="*/ 2147483647 h 673"/>
                <a:gd name="T54" fmla="*/ 2147483647 w 855"/>
                <a:gd name="T55" fmla="*/ 2147483647 h 673"/>
                <a:gd name="T56" fmla="*/ 2147483647 w 855"/>
                <a:gd name="T57" fmla="*/ 2147483647 h 673"/>
                <a:gd name="T58" fmla="*/ 2147483647 w 855"/>
                <a:gd name="T59" fmla="*/ 2147483647 h 673"/>
                <a:gd name="T60" fmla="*/ 2147483647 w 855"/>
                <a:gd name="T61" fmla="*/ 2147483647 h 673"/>
                <a:gd name="T62" fmla="*/ 2147483647 w 855"/>
                <a:gd name="T63" fmla="*/ 2147483647 h 673"/>
                <a:gd name="T64" fmla="*/ 2147483647 w 855"/>
                <a:gd name="T65" fmla="*/ 2147483647 h 673"/>
                <a:gd name="T66" fmla="*/ 2147483647 w 855"/>
                <a:gd name="T67" fmla="*/ 2147483647 h 673"/>
                <a:gd name="T68" fmla="*/ 2147483647 w 855"/>
                <a:gd name="T69" fmla="*/ 2147483647 h 673"/>
                <a:gd name="T70" fmla="*/ 2147483647 w 855"/>
                <a:gd name="T71" fmla="*/ 2147483647 h 673"/>
                <a:gd name="T72" fmla="*/ 2147483647 w 855"/>
                <a:gd name="T73" fmla="*/ 2147483647 h 673"/>
                <a:gd name="T74" fmla="*/ 2147483647 w 855"/>
                <a:gd name="T75" fmla="*/ 2147483647 h 673"/>
                <a:gd name="T76" fmla="*/ 2147483647 w 855"/>
                <a:gd name="T77" fmla="*/ 2147483647 h 673"/>
                <a:gd name="T78" fmla="*/ 2147483647 w 855"/>
                <a:gd name="T79" fmla="*/ 2147483647 h 673"/>
                <a:gd name="T80" fmla="*/ 2147483647 w 855"/>
                <a:gd name="T81" fmla="*/ 2147483647 h 673"/>
                <a:gd name="T82" fmla="*/ 2147483647 w 855"/>
                <a:gd name="T83" fmla="*/ 2147483647 h 673"/>
                <a:gd name="T84" fmla="*/ 2147483647 w 855"/>
                <a:gd name="T85" fmla="*/ 2147483647 h 673"/>
                <a:gd name="T86" fmla="*/ 2147483647 w 855"/>
                <a:gd name="T87" fmla="*/ 2147483647 h 673"/>
                <a:gd name="T88" fmla="*/ 2147483647 w 855"/>
                <a:gd name="T89" fmla="*/ 2147483647 h 673"/>
                <a:gd name="T90" fmla="*/ 2147483647 w 855"/>
                <a:gd name="T91" fmla="*/ 2147483647 h 673"/>
                <a:gd name="T92" fmla="*/ 2147483647 w 855"/>
                <a:gd name="T93" fmla="*/ 2147483647 h 673"/>
                <a:gd name="T94" fmla="*/ 2147483647 w 855"/>
                <a:gd name="T95" fmla="*/ 2147483647 h 673"/>
                <a:gd name="T96" fmla="*/ 2147483647 w 855"/>
                <a:gd name="T97" fmla="*/ 2147483647 h 673"/>
                <a:gd name="T98" fmla="*/ 2147483647 w 855"/>
                <a:gd name="T99" fmla="*/ 2147483647 h 673"/>
                <a:gd name="T100" fmla="*/ 2147483647 w 855"/>
                <a:gd name="T101" fmla="*/ 2147483647 h 673"/>
                <a:gd name="T102" fmla="*/ 2147483647 w 855"/>
                <a:gd name="T103" fmla="*/ 2147483647 h 673"/>
                <a:gd name="T104" fmla="*/ 2147483647 w 855"/>
                <a:gd name="T105" fmla="*/ 2147483647 h 673"/>
                <a:gd name="T106" fmla="*/ 2147483647 w 855"/>
                <a:gd name="T107" fmla="*/ 2147483647 h 67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55"/>
                <a:gd name="T163" fmla="*/ 0 h 673"/>
                <a:gd name="T164" fmla="*/ 855 w 855"/>
                <a:gd name="T165" fmla="*/ 673 h 67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55" h="673">
                  <a:moveTo>
                    <a:pt x="266" y="634"/>
                  </a:moveTo>
                  <a:cubicBezTo>
                    <a:pt x="239" y="634"/>
                    <a:pt x="178" y="655"/>
                    <a:pt x="140" y="648"/>
                  </a:cubicBezTo>
                  <a:cubicBezTo>
                    <a:pt x="102" y="641"/>
                    <a:pt x="63" y="624"/>
                    <a:pt x="39" y="595"/>
                  </a:cubicBezTo>
                  <a:cubicBezTo>
                    <a:pt x="16" y="566"/>
                    <a:pt x="2" y="511"/>
                    <a:pt x="1" y="474"/>
                  </a:cubicBezTo>
                  <a:cubicBezTo>
                    <a:pt x="0" y="437"/>
                    <a:pt x="19" y="396"/>
                    <a:pt x="33" y="375"/>
                  </a:cubicBezTo>
                  <a:cubicBezTo>
                    <a:pt x="46" y="353"/>
                    <a:pt x="70" y="351"/>
                    <a:pt x="81" y="344"/>
                  </a:cubicBezTo>
                  <a:cubicBezTo>
                    <a:pt x="92" y="337"/>
                    <a:pt x="96" y="337"/>
                    <a:pt x="100" y="332"/>
                  </a:cubicBezTo>
                  <a:cubicBezTo>
                    <a:pt x="104" y="327"/>
                    <a:pt x="105" y="321"/>
                    <a:pt x="105" y="311"/>
                  </a:cubicBezTo>
                  <a:cubicBezTo>
                    <a:pt x="105" y="301"/>
                    <a:pt x="99" y="286"/>
                    <a:pt x="98" y="272"/>
                  </a:cubicBezTo>
                  <a:cubicBezTo>
                    <a:pt x="97" y="257"/>
                    <a:pt x="93" y="241"/>
                    <a:pt x="98" y="225"/>
                  </a:cubicBezTo>
                  <a:cubicBezTo>
                    <a:pt x="103" y="210"/>
                    <a:pt x="116" y="191"/>
                    <a:pt x="130" y="179"/>
                  </a:cubicBezTo>
                  <a:cubicBezTo>
                    <a:pt x="144" y="167"/>
                    <a:pt x="167" y="157"/>
                    <a:pt x="185" y="151"/>
                  </a:cubicBezTo>
                  <a:cubicBezTo>
                    <a:pt x="204" y="145"/>
                    <a:pt x="227" y="145"/>
                    <a:pt x="241" y="143"/>
                  </a:cubicBezTo>
                  <a:cubicBezTo>
                    <a:pt x="254" y="140"/>
                    <a:pt x="260" y="141"/>
                    <a:pt x="264" y="134"/>
                  </a:cubicBezTo>
                  <a:cubicBezTo>
                    <a:pt x="268" y="127"/>
                    <a:pt x="263" y="111"/>
                    <a:pt x="267" y="100"/>
                  </a:cubicBezTo>
                  <a:cubicBezTo>
                    <a:pt x="272" y="89"/>
                    <a:pt x="281" y="74"/>
                    <a:pt x="291" y="65"/>
                  </a:cubicBezTo>
                  <a:cubicBezTo>
                    <a:pt x="301" y="57"/>
                    <a:pt x="314" y="52"/>
                    <a:pt x="328" y="48"/>
                  </a:cubicBezTo>
                  <a:cubicBezTo>
                    <a:pt x="341" y="45"/>
                    <a:pt x="362" y="45"/>
                    <a:pt x="373" y="45"/>
                  </a:cubicBezTo>
                  <a:cubicBezTo>
                    <a:pt x="384" y="45"/>
                    <a:pt x="387" y="49"/>
                    <a:pt x="391" y="48"/>
                  </a:cubicBezTo>
                  <a:cubicBezTo>
                    <a:pt x="396" y="47"/>
                    <a:pt x="392" y="43"/>
                    <a:pt x="396" y="38"/>
                  </a:cubicBezTo>
                  <a:cubicBezTo>
                    <a:pt x="401" y="33"/>
                    <a:pt x="408" y="21"/>
                    <a:pt x="418" y="15"/>
                  </a:cubicBezTo>
                  <a:cubicBezTo>
                    <a:pt x="428" y="9"/>
                    <a:pt x="439" y="5"/>
                    <a:pt x="455" y="3"/>
                  </a:cubicBezTo>
                  <a:cubicBezTo>
                    <a:pt x="471" y="2"/>
                    <a:pt x="497" y="0"/>
                    <a:pt x="514" y="3"/>
                  </a:cubicBezTo>
                  <a:cubicBezTo>
                    <a:pt x="531" y="7"/>
                    <a:pt x="542" y="15"/>
                    <a:pt x="556" y="22"/>
                  </a:cubicBezTo>
                  <a:cubicBezTo>
                    <a:pt x="569" y="30"/>
                    <a:pt x="587" y="40"/>
                    <a:pt x="596" y="52"/>
                  </a:cubicBezTo>
                  <a:cubicBezTo>
                    <a:pt x="605" y="64"/>
                    <a:pt x="609" y="83"/>
                    <a:pt x="613" y="95"/>
                  </a:cubicBezTo>
                  <a:cubicBezTo>
                    <a:pt x="616" y="106"/>
                    <a:pt x="611" y="113"/>
                    <a:pt x="616" y="117"/>
                  </a:cubicBezTo>
                  <a:cubicBezTo>
                    <a:pt x="621" y="120"/>
                    <a:pt x="632" y="113"/>
                    <a:pt x="643" y="115"/>
                  </a:cubicBezTo>
                  <a:cubicBezTo>
                    <a:pt x="654" y="117"/>
                    <a:pt x="668" y="119"/>
                    <a:pt x="681" y="129"/>
                  </a:cubicBezTo>
                  <a:cubicBezTo>
                    <a:pt x="695" y="138"/>
                    <a:pt x="712" y="156"/>
                    <a:pt x="723" y="172"/>
                  </a:cubicBezTo>
                  <a:cubicBezTo>
                    <a:pt x="735" y="187"/>
                    <a:pt x="748" y="206"/>
                    <a:pt x="754" y="223"/>
                  </a:cubicBezTo>
                  <a:cubicBezTo>
                    <a:pt x="759" y="241"/>
                    <a:pt x="762" y="262"/>
                    <a:pt x="759" y="278"/>
                  </a:cubicBezTo>
                  <a:cubicBezTo>
                    <a:pt x="755" y="295"/>
                    <a:pt x="732" y="313"/>
                    <a:pt x="732" y="321"/>
                  </a:cubicBezTo>
                  <a:cubicBezTo>
                    <a:pt x="732" y="330"/>
                    <a:pt x="748" y="324"/>
                    <a:pt x="760" y="330"/>
                  </a:cubicBezTo>
                  <a:cubicBezTo>
                    <a:pt x="773" y="336"/>
                    <a:pt x="794" y="346"/>
                    <a:pt x="807" y="356"/>
                  </a:cubicBezTo>
                  <a:cubicBezTo>
                    <a:pt x="821" y="366"/>
                    <a:pt x="835" y="380"/>
                    <a:pt x="842" y="394"/>
                  </a:cubicBezTo>
                  <a:cubicBezTo>
                    <a:pt x="850" y="407"/>
                    <a:pt x="855" y="419"/>
                    <a:pt x="852" y="440"/>
                  </a:cubicBezTo>
                  <a:cubicBezTo>
                    <a:pt x="850" y="461"/>
                    <a:pt x="835" y="499"/>
                    <a:pt x="827" y="516"/>
                  </a:cubicBezTo>
                  <a:cubicBezTo>
                    <a:pt x="819" y="533"/>
                    <a:pt x="813" y="536"/>
                    <a:pt x="804" y="542"/>
                  </a:cubicBezTo>
                  <a:cubicBezTo>
                    <a:pt x="795" y="548"/>
                    <a:pt x="780" y="550"/>
                    <a:pt x="770" y="554"/>
                  </a:cubicBezTo>
                  <a:cubicBezTo>
                    <a:pt x="760" y="558"/>
                    <a:pt x="753" y="559"/>
                    <a:pt x="745" y="564"/>
                  </a:cubicBezTo>
                  <a:cubicBezTo>
                    <a:pt x="738" y="569"/>
                    <a:pt x="734" y="577"/>
                    <a:pt x="727" y="586"/>
                  </a:cubicBezTo>
                  <a:cubicBezTo>
                    <a:pt x="719" y="596"/>
                    <a:pt x="712" y="609"/>
                    <a:pt x="702" y="619"/>
                  </a:cubicBezTo>
                  <a:cubicBezTo>
                    <a:pt x="692" y="628"/>
                    <a:pt x="682" y="637"/>
                    <a:pt x="666" y="641"/>
                  </a:cubicBezTo>
                  <a:cubicBezTo>
                    <a:pt x="650" y="645"/>
                    <a:pt x="622" y="645"/>
                    <a:pt x="604" y="643"/>
                  </a:cubicBezTo>
                  <a:cubicBezTo>
                    <a:pt x="587" y="640"/>
                    <a:pt x="571" y="631"/>
                    <a:pt x="561" y="626"/>
                  </a:cubicBezTo>
                  <a:cubicBezTo>
                    <a:pt x="551" y="621"/>
                    <a:pt x="551" y="614"/>
                    <a:pt x="546" y="610"/>
                  </a:cubicBezTo>
                  <a:cubicBezTo>
                    <a:pt x="541" y="607"/>
                    <a:pt x="536" y="605"/>
                    <a:pt x="532" y="607"/>
                  </a:cubicBezTo>
                  <a:cubicBezTo>
                    <a:pt x="529" y="609"/>
                    <a:pt x="533" y="612"/>
                    <a:pt x="526" y="619"/>
                  </a:cubicBezTo>
                  <a:cubicBezTo>
                    <a:pt x="518" y="626"/>
                    <a:pt x="506" y="638"/>
                    <a:pt x="489" y="646"/>
                  </a:cubicBezTo>
                  <a:cubicBezTo>
                    <a:pt x="471" y="655"/>
                    <a:pt x="442" y="668"/>
                    <a:pt x="418" y="670"/>
                  </a:cubicBezTo>
                  <a:cubicBezTo>
                    <a:pt x="395" y="673"/>
                    <a:pt x="370" y="668"/>
                    <a:pt x="350" y="664"/>
                  </a:cubicBezTo>
                  <a:cubicBezTo>
                    <a:pt x="329" y="659"/>
                    <a:pt x="312" y="651"/>
                    <a:pt x="299" y="646"/>
                  </a:cubicBezTo>
                  <a:cubicBezTo>
                    <a:pt x="287" y="642"/>
                    <a:pt x="293" y="634"/>
                    <a:pt x="266" y="634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E0CDA8"/>
                </a:gs>
              </a:gsLst>
              <a:path path="rect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>
              <a:prstShdw prst="shdw17" dist="17961" dir="2700000">
                <a:srgbClr val="867B65"/>
              </a:prstShdw>
            </a:effectLst>
          </p:spPr>
          <p:txBody>
            <a:bodyPr wrap="none" lIns="100544" tIns="50272" rIns="100544" bIns="50272" anchor="ctr"/>
            <a:lstStyle/>
            <a:p>
              <a:pPr algn="ctr"/>
              <a:endParaRPr lang="en-US" sz="2800" b="1">
                <a:latin typeface="+mn-lt"/>
              </a:endParaRPr>
            </a:p>
          </p:txBody>
        </p:sp>
        <p:sp>
          <p:nvSpPr>
            <p:cNvPr id="9" name="Freeform 28"/>
            <p:cNvSpPr>
              <a:spLocks/>
            </p:cNvSpPr>
            <p:nvPr/>
          </p:nvSpPr>
          <p:spPr bwMode="auto">
            <a:xfrm>
              <a:off x="0" y="4597086"/>
              <a:ext cx="1400962" cy="981513"/>
            </a:xfrm>
            <a:custGeom>
              <a:avLst/>
              <a:gdLst>
                <a:gd name="T0" fmla="*/ 317 w 1020"/>
                <a:gd name="T1" fmla="*/ 738 h 783"/>
                <a:gd name="T2" fmla="*/ 167 w 1020"/>
                <a:gd name="T3" fmla="*/ 754 h 783"/>
                <a:gd name="T4" fmla="*/ 47 w 1020"/>
                <a:gd name="T5" fmla="*/ 692 h 783"/>
                <a:gd name="T6" fmla="*/ 1 w 1020"/>
                <a:gd name="T7" fmla="*/ 552 h 783"/>
                <a:gd name="T8" fmla="*/ 39 w 1020"/>
                <a:gd name="T9" fmla="*/ 436 h 783"/>
                <a:gd name="T10" fmla="*/ 97 w 1020"/>
                <a:gd name="T11" fmla="*/ 400 h 783"/>
                <a:gd name="T12" fmla="*/ 119 w 1020"/>
                <a:gd name="T13" fmla="*/ 386 h 783"/>
                <a:gd name="T14" fmla="*/ 125 w 1020"/>
                <a:gd name="T15" fmla="*/ 362 h 783"/>
                <a:gd name="T16" fmla="*/ 117 w 1020"/>
                <a:gd name="T17" fmla="*/ 316 h 783"/>
                <a:gd name="T18" fmla="*/ 117 w 1020"/>
                <a:gd name="T19" fmla="*/ 262 h 783"/>
                <a:gd name="T20" fmla="*/ 155 w 1020"/>
                <a:gd name="T21" fmla="*/ 208 h 783"/>
                <a:gd name="T22" fmla="*/ 221 w 1020"/>
                <a:gd name="T23" fmla="*/ 176 h 783"/>
                <a:gd name="T24" fmla="*/ 287 w 1020"/>
                <a:gd name="T25" fmla="*/ 166 h 783"/>
                <a:gd name="T26" fmla="*/ 315 w 1020"/>
                <a:gd name="T27" fmla="*/ 156 h 783"/>
                <a:gd name="T28" fmla="*/ 319 w 1020"/>
                <a:gd name="T29" fmla="*/ 116 h 783"/>
                <a:gd name="T30" fmla="*/ 347 w 1020"/>
                <a:gd name="T31" fmla="*/ 76 h 783"/>
                <a:gd name="T32" fmla="*/ 391 w 1020"/>
                <a:gd name="T33" fmla="*/ 56 h 783"/>
                <a:gd name="T34" fmla="*/ 445 w 1020"/>
                <a:gd name="T35" fmla="*/ 52 h 783"/>
                <a:gd name="T36" fmla="*/ 467 w 1020"/>
                <a:gd name="T37" fmla="*/ 56 h 783"/>
                <a:gd name="T38" fmla="*/ 473 w 1020"/>
                <a:gd name="T39" fmla="*/ 44 h 783"/>
                <a:gd name="T40" fmla="*/ 499 w 1020"/>
                <a:gd name="T41" fmla="*/ 18 h 783"/>
                <a:gd name="T42" fmla="*/ 543 w 1020"/>
                <a:gd name="T43" fmla="*/ 4 h 783"/>
                <a:gd name="T44" fmla="*/ 613 w 1020"/>
                <a:gd name="T45" fmla="*/ 4 h 783"/>
                <a:gd name="T46" fmla="*/ 663 w 1020"/>
                <a:gd name="T47" fmla="*/ 26 h 783"/>
                <a:gd name="T48" fmla="*/ 711 w 1020"/>
                <a:gd name="T49" fmla="*/ 60 h 783"/>
                <a:gd name="T50" fmla="*/ 731 w 1020"/>
                <a:gd name="T51" fmla="*/ 110 h 783"/>
                <a:gd name="T52" fmla="*/ 735 w 1020"/>
                <a:gd name="T53" fmla="*/ 136 h 783"/>
                <a:gd name="T54" fmla="*/ 767 w 1020"/>
                <a:gd name="T55" fmla="*/ 134 h 783"/>
                <a:gd name="T56" fmla="*/ 813 w 1020"/>
                <a:gd name="T57" fmla="*/ 150 h 783"/>
                <a:gd name="T58" fmla="*/ 863 w 1020"/>
                <a:gd name="T59" fmla="*/ 200 h 783"/>
                <a:gd name="T60" fmla="*/ 899 w 1020"/>
                <a:gd name="T61" fmla="*/ 260 h 783"/>
                <a:gd name="T62" fmla="*/ 905 w 1020"/>
                <a:gd name="T63" fmla="*/ 324 h 783"/>
                <a:gd name="T64" fmla="*/ 873 w 1020"/>
                <a:gd name="T65" fmla="*/ 374 h 783"/>
                <a:gd name="T66" fmla="*/ 907 w 1020"/>
                <a:gd name="T67" fmla="*/ 384 h 783"/>
                <a:gd name="T68" fmla="*/ 963 w 1020"/>
                <a:gd name="T69" fmla="*/ 414 h 783"/>
                <a:gd name="T70" fmla="*/ 1005 w 1020"/>
                <a:gd name="T71" fmla="*/ 458 h 783"/>
                <a:gd name="T72" fmla="*/ 1017 w 1020"/>
                <a:gd name="T73" fmla="*/ 512 h 783"/>
                <a:gd name="T74" fmla="*/ 987 w 1020"/>
                <a:gd name="T75" fmla="*/ 600 h 783"/>
                <a:gd name="T76" fmla="*/ 953 w 1020"/>
                <a:gd name="T77" fmla="*/ 640 h 783"/>
                <a:gd name="T78" fmla="*/ 919 w 1020"/>
                <a:gd name="T79" fmla="*/ 644 h 783"/>
                <a:gd name="T80" fmla="*/ 889 w 1020"/>
                <a:gd name="T81" fmla="*/ 656 h 783"/>
                <a:gd name="T82" fmla="*/ 867 w 1020"/>
                <a:gd name="T83" fmla="*/ 682 h 783"/>
                <a:gd name="T84" fmla="*/ 837 w 1020"/>
                <a:gd name="T85" fmla="*/ 720 h 783"/>
                <a:gd name="T86" fmla="*/ 795 w 1020"/>
                <a:gd name="T87" fmla="*/ 746 h 783"/>
                <a:gd name="T88" fmla="*/ 721 w 1020"/>
                <a:gd name="T89" fmla="*/ 748 h 783"/>
                <a:gd name="T90" fmla="*/ 669 w 1020"/>
                <a:gd name="T91" fmla="*/ 728 h 783"/>
                <a:gd name="T92" fmla="*/ 651 w 1020"/>
                <a:gd name="T93" fmla="*/ 710 h 783"/>
                <a:gd name="T94" fmla="*/ 635 w 1020"/>
                <a:gd name="T95" fmla="*/ 706 h 783"/>
                <a:gd name="T96" fmla="*/ 627 w 1020"/>
                <a:gd name="T97" fmla="*/ 720 h 783"/>
                <a:gd name="T98" fmla="*/ 583 w 1020"/>
                <a:gd name="T99" fmla="*/ 752 h 783"/>
                <a:gd name="T100" fmla="*/ 499 w 1020"/>
                <a:gd name="T101" fmla="*/ 780 h 783"/>
                <a:gd name="T102" fmla="*/ 417 w 1020"/>
                <a:gd name="T103" fmla="*/ 772 h 783"/>
                <a:gd name="T104" fmla="*/ 357 w 1020"/>
                <a:gd name="T105" fmla="*/ 752 h 783"/>
                <a:gd name="T106" fmla="*/ 317 w 1020"/>
                <a:gd name="T107" fmla="*/ 738 h 78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20"/>
                <a:gd name="T163" fmla="*/ 0 h 783"/>
                <a:gd name="T164" fmla="*/ 1020 w 1020"/>
                <a:gd name="T165" fmla="*/ 783 h 78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20" h="783">
                  <a:moveTo>
                    <a:pt x="317" y="738"/>
                  </a:moveTo>
                  <a:cubicBezTo>
                    <a:pt x="285" y="738"/>
                    <a:pt x="212" y="762"/>
                    <a:pt x="167" y="754"/>
                  </a:cubicBezTo>
                  <a:cubicBezTo>
                    <a:pt x="122" y="746"/>
                    <a:pt x="75" y="726"/>
                    <a:pt x="47" y="692"/>
                  </a:cubicBezTo>
                  <a:cubicBezTo>
                    <a:pt x="19" y="658"/>
                    <a:pt x="2" y="595"/>
                    <a:pt x="1" y="552"/>
                  </a:cubicBezTo>
                  <a:cubicBezTo>
                    <a:pt x="0" y="509"/>
                    <a:pt x="23" y="461"/>
                    <a:pt x="39" y="436"/>
                  </a:cubicBezTo>
                  <a:cubicBezTo>
                    <a:pt x="55" y="411"/>
                    <a:pt x="84" y="408"/>
                    <a:pt x="97" y="400"/>
                  </a:cubicBezTo>
                  <a:cubicBezTo>
                    <a:pt x="110" y="392"/>
                    <a:pt x="114" y="392"/>
                    <a:pt x="119" y="386"/>
                  </a:cubicBezTo>
                  <a:cubicBezTo>
                    <a:pt x="124" y="380"/>
                    <a:pt x="125" y="374"/>
                    <a:pt x="125" y="362"/>
                  </a:cubicBezTo>
                  <a:cubicBezTo>
                    <a:pt x="125" y="350"/>
                    <a:pt x="118" y="333"/>
                    <a:pt x="117" y="316"/>
                  </a:cubicBezTo>
                  <a:cubicBezTo>
                    <a:pt x="116" y="299"/>
                    <a:pt x="111" y="280"/>
                    <a:pt x="117" y="262"/>
                  </a:cubicBezTo>
                  <a:cubicBezTo>
                    <a:pt x="123" y="244"/>
                    <a:pt x="138" y="222"/>
                    <a:pt x="155" y="208"/>
                  </a:cubicBezTo>
                  <a:cubicBezTo>
                    <a:pt x="172" y="194"/>
                    <a:pt x="199" y="183"/>
                    <a:pt x="221" y="176"/>
                  </a:cubicBezTo>
                  <a:cubicBezTo>
                    <a:pt x="243" y="169"/>
                    <a:pt x="271" y="169"/>
                    <a:pt x="287" y="166"/>
                  </a:cubicBezTo>
                  <a:cubicBezTo>
                    <a:pt x="303" y="163"/>
                    <a:pt x="310" y="164"/>
                    <a:pt x="315" y="156"/>
                  </a:cubicBezTo>
                  <a:cubicBezTo>
                    <a:pt x="320" y="148"/>
                    <a:pt x="314" y="129"/>
                    <a:pt x="319" y="116"/>
                  </a:cubicBezTo>
                  <a:cubicBezTo>
                    <a:pt x="324" y="103"/>
                    <a:pt x="335" y="86"/>
                    <a:pt x="347" y="76"/>
                  </a:cubicBezTo>
                  <a:cubicBezTo>
                    <a:pt x="359" y="66"/>
                    <a:pt x="375" y="60"/>
                    <a:pt x="391" y="56"/>
                  </a:cubicBezTo>
                  <a:cubicBezTo>
                    <a:pt x="407" y="52"/>
                    <a:pt x="432" y="52"/>
                    <a:pt x="445" y="52"/>
                  </a:cubicBezTo>
                  <a:cubicBezTo>
                    <a:pt x="458" y="52"/>
                    <a:pt x="462" y="57"/>
                    <a:pt x="467" y="56"/>
                  </a:cubicBezTo>
                  <a:cubicBezTo>
                    <a:pt x="472" y="55"/>
                    <a:pt x="468" y="50"/>
                    <a:pt x="473" y="44"/>
                  </a:cubicBezTo>
                  <a:cubicBezTo>
                    <a:pt x="478" y="38"/>
                    <a:pt x="487" y="25"/>
                    <a:pt x="499" y="18"/>
                  </a:cubicBezTo>
                  <a:cubicBezTo>
                    <a:pt x="511" y="11"/>
                    <a:pt x="524" y="6"/>
                    <a:pt x="543" y="4"/>
                  </a:cubicBezTo>
                  <a:cubicBezTo>
                    <a:pt x="562" y="2"/>
                    <a:pt x="593" y="0"/>
                    <a:pt x="613" y="4"/>
                  </a:cubicBezTo>
                  <a:cubicBezTo>
                    <a:pt x="633" y="8"/>
                    <a:pt x="647" y="17"/>
                    <a:pt x="663" y="26"/>
                  </a:cubicBezTo>
                  <a:cubicBezTo>
                    <a:pt x="679" y="35"/>
                    <a:pt x="700" y="46"/>
                    <a:pt x="711" y="60"/>
                  </a:cubicBezTo>
                  <a:cubicBezTo>
                    <a:pt x="722" y="74"/>
                    <a:pt x="727" y="97"/>
                    <a:pt x="731" y="110"/>
                  </a:cubicBezTo>
                  <a:cubicBezTo>
                    <a:pt x="735" y="123"/>
                    <a:pt x="729" y="132"/>
                    <a:pt x="735" y="136"/>
                  </a:cubicBezTo>
                  <a:cubicBezTo>
                    <a:pt x="741" y="140"/>
                    <a:pt x="754" y="132"/>
                    <a:pt x="767" y="134"/>
                  </a:cubicBezTo>
                  <a:cubicBezTo>
                    <a:pt x="780" y="136"/>
                    <a:pt x="797" y="139"/>
                    <a:pt x="813" y="150"/>
                  </a:cubicBezTo>
                  <a:cubicBezTo>
                    <a:pt x="829" y="161"/>
                    <a:pt x="849" y="182"/>
                    <a:pt x="863" y="200"/>
                  </a:cubicBezTo>
                  <a:cubicBezTo>
                    <a:pt x="877" y="218"/>
                    <a:pt x="892" y="240"/>
                    <a:pt x="899" y="260"/>
                  </a:cubicBezTo>
                  <a:cubicBezTo>
                    <a:pt x="906" y="280"/>
                    <a:pt x="909" y="305"/>
                    <a:pt x="905" y="324"/>
                  </a:cubicBezTo>
                  <a:cubicBezTo>
                    <a:pt x="901" y="343"/>
                    <a:pt x="873" y="364"/>
                    <a:pt x="873" y="374"/>
                  </a:cubicBezTo>
                  <a:cubicBezTo>
                    <a:pt x="873" y="384"/>
                    <a:pt x="892" y="377"/>
                    <a:pt x="907" y="384"/>
                  </a:cubicBezTo>
                  <a:cubicBezTo>
                    <a:pt x="922" y="391"/>
                    <a:pt x="947" y="402"/>
                    <a:pt x="963" y="414"/>
                  </a:cubicBezTo>
                  <a:cubicBezTo>
                    <a:pt x="979" y="426"/>
                    <a:pt x="996" y="442"/>
                    <a:pt x="1005" y="458"/>
                  </a:cubicBezTo>
                  <a:cubicBezTo>
                    <a:pt x="1014" y="474"/>
                    <a:pt x="1020" y="488"/>
                    <a:pt x="1017" y="512"/>
                  </a:cubicBezTo>
                  <a:cubicBezTo>
                    <a:pt x="1014" y="536"/>
                    <a:pt x="998" y="579"/>
                    <a:pt x="987" y="600"/>
                  </a:cubicBezTo>
                  <a:cubicBezTo>
                    <a:pt x="976" y="621"/>
                    <a:pt x="964" y="633"/>
                    <a:pt x="953" y="640"/>
                  </a:cubicBezTo>
                  <a:cubicBezTo>
                    <a:pt x="942" y="647"/>
                    <a:pt x="930" y="641"/>
                    <a:pt x="919" y="644"/>
                  </a:cubicBezTo>
                  <a:cubicBezTo>
                    <a:pt x="908" y="647"/>
                    <a:pt x="898" y="650"/>
                    <a:pt x="889" y="656"/>
                  </a:cubicBezTo>
                  <a:cubicBezTo>
                    <a:pt x="880" y="662"/>
                    <a:pt x="876" y="671"/>
                    <a:pt x="867" y="682"/>
                  </a:cubicBezTo>
                  <a:cubicBezTo>
                    <a:pt x="858" y="693"/>
                    <a:pt x="849" y="709"/>
                    <a:pt x="837" y="720"/>
                  </a:cubicBezTo>
                  <a:cubicBezTo>
                    <a:pt x="825" y="731"/>
                    <a:pt x="814" y="741"/>
                    <a:pt x="795" y="746"/>
                  </a:cubicBezTo>
                  <a:cubicBezTo>
                    <a:pt x="776" y="751"/>
                    <a:pt x="742" y="751"/>
                    <a:pt x="721" y="748"/>
                  </a:cubicBezTo>
                  <a:cubicBezTo>
                    <a:pt x="700" y="745"/>
                    <a:pt x="681" y="734"/>
                    <a:pt x="669" y="728"/>
                  </a:cubicBezTo>
                  <a:cubicBezTo>
                    <a:pt x="657" y="722"/>
                    <a:pt x="657" y="714"/>
                    <a:pt x="651" y="710"/>
                  </a:cubicBezTo>
                  <a:cubicBezTo>
                    <a:pt x="645" y="706"/>
                    <a:pt x="639" y="704"/>
                    <a:pt x="635" y="706"/>
                  </a:cubicBezTo>
                  <a:cubicBezTo>
                    <a:pt x="631" y="708"/>
                    <a:pt x="636" y="712"/>
                    <a:pt x="627" y="720"/>
                  </a:cubicBezTo>
                  <a:cubicBezTo>
                    <a:pt x="618" y="728"/>
                    <a:pt x="604" y="742"/>
                    <a:pt x="583" y="752"/>
                  </a:cubicBezTo>
                  <a:cubicBezTo>
                    <a:pt x="562" y="762"/>
                    <a:pt x="527" y="777"/>
                    <a:pt x="499" y="780"/>
                  </a:cubicBezTo>
                  <a:cubicBezTo>
                    <a:pt x="471" y="783"/>
                    <a:pt x="441" y="777"/>
                    <a:pt x="417" y="772"/>
                  </a:cubicBezTo>
                  <a:cubicBezTo>
                    <a:pt x="393" y="767"/>
                    <a:pt x="372" y="757"/>
                    <a:pt x="357" y="752"/>
                  </a:cubicBezTo>
                  <a:cubicBezTo>
                    <a:pt x="342" y="747"/>
                    <a:pt x="349" y="738"/>
                    <a:pt x="317" y="738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E895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998B59"/>
              </a:prstShdw>
            </a:effectLst>
          </p:spPr>
          <p:txBody>
            <a:bodyPr wrap="none" anchor="ctr"/>
            <a:lstStyle/>
            <a:p>
              <a:endParaRPr lang="en-US" sz="2800" b="1">
                <a:latin typeface="+mn-lt"/>
              </a:endParaRPr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1747118" y="4942797"/>
              <a:ext cx="1176337" cy="363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/>
              <a:r>
                <a:rPr lang="en-US" sz="1300" b="1" dirty="0" smtClean="0">
                  <a:latin typeface="+mn-lt"/>
                  <a:cs typeface="Arial" charset="0"/>
                </a:rPr>
                <a:t>Metro</a:t>
              </a:r>
            </a:p>
            <a:p>
              <a:pPr algn="ctr"/>
              <a:r>
                <a:rPr lang="en-US" sz="1300" b="1" dirty="0" smtClean="0">
                  <a:latin typeface="+mn-lt"/>
                  <a:cs typeface="Arial" charset="0"/>
                </a:rPr>
                <a:t>Ethernet</a:t>
              </a:r>
              <a:endParaRPr lang="en-US" sz="1300" b="1" dirty="0">
                <a:latin typeface="+mn-lt"/>
                <a:cs typeface="Arial" charset="0"/>
              </a:endParaRPr>
            </a:p>
          </p:txBody>
        </p:sp>
        <p:pic>
          <p:nvPicPr>
            <p:cNvPr id="12" name="Picture 26" descr="ls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02267" y="4985100"/>
              <a:ext cx="362805" cy="402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50800" dir="5400000" sx="1000" sy="1000" algn="ctr" rotWithShape="0">
                <a:srgbClr val="000000"/>
              </a:outerShdw>
            </a:effectLst>
          </p:spPr>
        </p:pic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1191236" y="4821047"/>
              <a:ext cx="629175" cy="167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spAutoFit/>
            </a:bodyPr>
            <a:lstStyle/>
            <a:p>
              <a:pPr algn="ctr"/>
              <a:r>
                <a:rPr lang="en-US" sz="1200" b="1" dirty="0" smtClean="0">
                  <a:latin typeface="+mn-lt"/>
                  <a:cs typeface="Arial" charset="0"/>
                </a:rPr>
                <a:t>PE</a:t>
              </a:r>
              <a:endParaRPr lang="en-US" sz="1200" b="1" dirty="0">
                <a:latin typeface="+mn-lt"/>
                <a:cs typeface="Arial" charset="0"/>
              </a:endParaRPr>
            </a:p>
          </p:txBody>
        </p:sp>
        <p:sp>
          <p:nvSpPr>
            <p:cNvPr id="15" name="Text Box 7"/>
            <p:cNvSpPr txBox="1">
              <a:spLocks noChangeArrowheads="1"/>
            </p:cNvSpPr>
            <p:nvPr/>
          </p:nvSpPr>
          <p:spPr bwMode="auto">
            <a:xfrm>
              <a:off x="102876" y="5011352"/>
              <a:ext cx="1176337" cy="1818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 algn="ctr"/>
              <a:r>
                <a:rPr lang="en-US" sz="1300" b="1" dirty="0" smtClean="0">
                  <a:latin typeface="+mn-lt"/>
                  <a:cs typeface="Arial" charset="0"/>
                </a:rPr>
                <a:t>Core</a:t>
              </a:r>
              <a:endParaRPr lang="en-US" sz="1300" b="1" dirty="0">
                <a:latin typeface="+mn-lt"/>
                <a:cs typeface="Arial" charset="0"/>
              </a:endParaRPr>
            </a:p>
          </p:txBody>
        </p:sp>
      </p:grpSp>
      <p:pic>
        <p:nvPicPr>
          <p:cNvPr id="16" name="Picture 33" descr="pb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5244" y="3939179"/>
            <a:ext cx="492587" cy="523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2913778" y="3727770"/>
            <a:ext cx="722674" cy="284623"/>
          </a:xfrm>
          <a:prstGeom prst="rect">
            <a:avLst/>
          </a:prstGeom>
          <a:noFill/>
        </p:spPr>
        <p:txBody>
          <a:bodyPr wrap="square" lIns="100511" tIns="50257" rIns="100511" bIns="50257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b="1" dirty="0" smtClean="0">
                <a:latin typeface="+mn-lt"/>
              </a:rPr>
              <a:t>PSTN</a:t>
            </a:r>
          </a:p>
        </p:txBody>
      </p:sp>
      <p:pic>
        <p:nvPicPr>
          <p:cNvPr id="19" name="Picture 8" descr="ad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8331" y="4301312"/>
            <a:ext cx="547331" cy="47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8" descr="ad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73365" y="5217074"/>
            <a:ext cx="547331" cy="47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6" name="Group 84"/>
          <p:cNvGrpSpPr/>
          <p:nvPr/>
        </p:nvGrpSpPr>
        <p:grpSpPr>
          <a:xfrm>
            <a:off x="5812169" y="5116892"/>
            <a:ext cx="4116571" cy="1242471"/>
            <a:chOff x="2320120" y="1214820"/>
            <a:chExt cx="3742337" cy="1129519"/>
          </a:xfrm>
        </p:grpSpPr>
        <p:cxnSp>
          <p:nvCxnSpPr>
            <p:cNvPr id="86" name="Elbow Connector 85"/>
            <p:cNvCxnSpPr/>
            <p:nvPr/>
          </p:nvCxnSpPr>
          <p:spPr>
            <a:xfrm rot="10800000" flipV="1">
              <a:off x="4189257" y="1407966"/>
              <a:ext cx="829402" cy="148834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Elbow Connector 86"/>
            <p:cNvCxnSpPr/>
            <p:nvPr/>
          </p:nvCxnSpPr>
          <p:spPr>
            <a:xfrm rot="10800000">
              <a:off x="4056235" y="1675495"/>
              <a:ext cx="982896" cy="155552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Freeform 87"/>
            <p:cNvSpPr/>
            <p:nvPr/>
          </p:nvSpPr>
          <p:spPr>
            <a:xfrm>
              <a:off x="4097179" y="1716437"/>
              <a:ext cx="1098645" cy="525439"/>
            </a:xfrm>
            <a:custGeom>
              <a:avLst/>
              <a:gdLst>
                <a:gd name="connsiteX0" fmla="*/ 1139589 w 1139589"/>
                <a:gd name="connsiteY0" fmla="*/ 539086 h 539086"/>
                <a:gd name="connsiteX1" fmla="*/ 13648 w 1139589"/>
                <a:gd name="connsiteY1" fmla="*/ 539086 h 539086"/>
                <a:gd name="connsiteX2" fmla="*/ 0 w 1139589"/>
                <a:gd name="connsiteY2" fmla="*/ 0 h 53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9589" h="539086">
                  <a:moveTo>
                    <a:pt x="1139589" y="539086"/>
                  </a:moveTo>
                  <a:lnTo>
                    <a:pt x="13648" y="539086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800" b="1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575818" y="1214820"/>
              <a:ext cx="435761" cy="202836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000" b="1" dirty="0" smtClean="0">
                  <a:latin typeface="+mn-lt"/>
                  <a:cs typeface="Arial" pitchFamily="34" charset="0"/>
                </a:rPr>
                <a:t>DSL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596290" y="1644725"/>
              <a:ext cx="435761" cy="202836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000" b="1" dirty="0" smtClean="0">
                  <a:latin typeface="+mn-lt"/>
                  <a:cs typeface="Arial" pitchFamily="34" charset="0"/>
                </a:rPr>
                <a:t>DSL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4487108" y="2033686"/>
              <a:ext cx="435761" cy="202836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000" b="1" dirty="0" smtClean="0">
                  <a:latin typeface="+mn-lt"/>
                  <a:cs typeface="Arial" pitchFamily="34" charset="0"/>
                </a:rPr>
                <a:t>Fiber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5418195" y="1349934"/>
              <a:ext cx="569198" cy="202836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000" b="1" dirty="0" smtClean="0">
                  <a:latin typeface="+mn-lt"/>
                </a:rPr>
                <a:t>E1/V35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5431842" y="1779838"/>
              <a:ext cx="569198" cy="202836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000" b="1" dirty="0" smtClean="0">
                  <a:latin typeface="+mn-lt"/>
                </a:rPr>
                <a:t>ETH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5425020" y="2141503"/>
              <a:ext cx="637437" cy="202836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000" b="1" dirty="0" smtClean="0">
                  <a:latin typeface="+mn-lt"/>
                </a:rPr>
                <a:t>ETH+E1</a:t>
              </a:r>
            </a:p>
          </p:txBody>
        </p:sp>
        <p:sp>
          <p:nvSpPr>
            <p:cNvPr id="95" name="Oval 94"/>
            <p:cNvSpPr/>
            <p:nvPr/>
          </p:nvSpPr>
          <p:spPr>
            <a:xfrm>
              <a:off x="4431549" y="2200934"/>
              <a:ext cx="88711" cy="68239"/>
            </a:xfrm>
            <a:prstGeom prst="ellipse">
              <a:avLst/>
            </a:prstGeom>
            <a:solidFill>
              <a:srgbClr val="F29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/>
            </a:p>
          </p:txBody>
        </p:sp>
        <p:sp>
          <p:nvSpPr>
            <p:cNvPr id="96" name="Text Box 16"/>
            <p:cNvSpPr txBox="1">
              <a:spLocks noChangeArrowheads="1"/>
            </p:cNvSpPr>
            <p:nvPr/>
          </p:nvSpPr>
          <p:spPr bwMode="auto">
            <a:xfrm>
              <a:off x="3342314" y="1746687"/>
              <a:ext cx="887556" cy="2969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1413" tIns="45706" rIns="91413" bIns="45706"/>
            <a:lstStyle/>
            <a:p>
              <a:pPr algn="ctr" eaLnBrk="0" hangingPunct="0"/>
              <a:r>
                <a:rPr lang="en-US" sz="1000" b="1" dirty="0" smtClean="0">
                  <a:latin typeface="+mn-lt"/>
                  <a:cs typeface="Arial" pitchFamily="34" charset="0"/>
                </a:rPr>
                <a:t>Aggregator</a:t>
              </a:r>
              <a:endParaRPr lang="en-US" sz="1000" b="1" dirty="0">
                <a:latin typeface="+mn-lt"/>
                <a:cs typeface="Arial" pitchFamily="34" charset="0"/>
              </a:endParaRPr>
            </a:p>
          </p:txBody>
        </p:sp>
        <p:pic>
          <p:nvPicPr>
            <p:cNvPr id="97" name="Picture 69" descr="rad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947644" y="2089129"/>
              <a:ext cx="583045" cy="240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8" name="Picture 96" descr="rad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370512" y="1311350"/>
              <a:ext cx="952913" cy="510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9" name="Picture 69" descr="rad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929888" y="1671879"/>
              <a:ext cx="583045" cy="240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0" name="Picture 69" descr="rad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947643" y="1254628"/>
              <a:ext cx="583045" cy="240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1" name="Straight Connector 100"/>
            <p:cNvCxnSpPr/>
            <p:nvPr/>
          </p:nvCxnSpPr>
          <p:spPr>
            <a:xfrm rot="10800000">
              <a:off x="2320120" y="1501254"/>
              <a:ext cx="1064040" cy="40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TextBox 101"/>
            <p:cNvSpPr txBox="1"/>
            <p:nvPr/>
          </p:nvSpPr>
          <p:spPr>
            <a:xfrm>
              <a:off x="2422478" y="1255763"/>
              <a:ext cx="934870" cy="202836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000" b="1" dirty="0" smtClean="0">
                  <a:latin typeface="+mn-lt"/>
                  <a:cs typeface="Arial" pitchFamily="34" charset="0"/>
                </a:rPr>
                <a:t>STM-1/STM-4</a:t>
              </a:r>
            </a:p>
          </p:txBody>
        </p:sp>
      </p:grpSp>
      <p:grpSp>
        <p:nvGrpSpPr>
          <p:cNvPr id="67" name="Group 123"/>
          <p:cNvGrpSpPr/>
          <p:nvPr/>
        </p:nvGrpSpPr>
        <p:grpSpPr>
          <a:xfrm>
            <a:off x="5727904" y="3640814"/>
            <a:ext cx="4407868" cy="1242471"/>
            <a:chOff x="3456265" y="4008354"/>
            <a:chExt cx="4007153" cy="1129519"/>
          </a:xfrm>
        </p:grpSpPr>
        <p:cxnSp>
          <p:nvCxnSpPr>
            <p:cNvPr id="125" name="Elbow Connector 124"/>
            <p:cNvCxnSpPr/>
            <p:nvPr/>
          </p:nvCxnSpPr>
          <p:spPr>
            <a:xfrm rot="10800000" flipV="1">
              <a:off x="5590218" y="4201500"/>
              <a:ext cx="829402" cy="148834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Elbow Connector 125"/>
            <p:cNvCxnSpPr/>
            <p:nvPr/>
          </p:nvCxnSpPr>
          <p:spPr>
            <a:xfrm rot="10800000">
              <a:off x="5457196" y="4469029"/>
              <a:ext cx="982896" cy="155552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Freeform 126"/>
            <p:cNvSpPr/>
            <p:nvPr/>
          </p:nvSpPr>
          <p:spPr>
            <a:xfrm>
              <a:off x="5498140" y="4509971"/>
              <a:ext cx="1098645" cy="525439"/>
            </a:xfrm>
            <a:custGeom>
              <a:avLst/>
              <a:gdLst>
                <a:gd name="connsiteX0" fmla="*/ 1139589 w 1139589"/>
                <a:gd name="connsiteY0" fmla="*/ 539086 h 539086"/>
                <a:gd name="connsiteX1" fmla="*/ 13648 w 1139589"/>
                <a:gd name="connsiteY1" fmla="*/ 539086 h 539086"/>
                <a:gd name="connsiteX2" fmla="*/ 0 w 1139589"/>
                <a:gd name="connsiteY2" fmla="*/ 0 h 53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9589" h="539086">
                  <a:moveTo>
                    <a:pt x="1139589" y="539086"/>
                  </a:moveTo>
                  <a:lnTo>
                    <a:pt x="13648" y="539086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800" b="1"/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5976779" y="4008354"/>
              <a:ext cx="435761" cy="202836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000" b="1" dirty="0" smtClean="0">
                  <a:latin typeface="+mn-lt"/>
                  <a:cs typeface="Arial" pitchFamily="34" charset="0"/>
                </a:rPr>
                <a:t>DSL</a:t>
              </a: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5997251" y="4438259"/>
              <a:ext cx="435761" cy="202836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000" b="1" dirty="0" smtClean="0">
                  <a:latin typeface="+mn-lt"/>
                  <a:cs typeface="Arial" pitchFamily="34" charset="0"/>
                </a:rPr>
                <a:t>DSL</a:t>
              </a: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5888069" y="4827220"/>
              <a:ext cx="435761" cy="202836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000" b="1" dirty="0" smtClean="0">
                  <a:latin typeface="+mn-lt"/>
                  <a:cs typeface="Arial" pitchFamily="34" charset="0"/>
                </a:rPr>
                <a:t>Fiber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6819156" y="4143468"/>
              <a:ext cx="569198" cy="202836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000" b="1" dirty="0" smtClean="0">
                  <a:latin typeface="+mn-lt"/>
                </a:rPr>
                <a:t>E1/V35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6832803" y="4573372"/>
              <a:ext cx="569198" cy="202836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000" b="1" dirty="0" smtClean="0">
                  <a:latin typeface="+mn-lt"/>
                </a:rPr>
                <a:t>ETH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6825981" y="4935037"/>
              <a:ext cx="637437" cy="202836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000" b="1" dirty="0" smtClean="0">
                  <a:latin typeface="+mn-lt"/>
                </a:rPr>
                <a:t>ETH+E1</a:t>
              </a:r>
            </a:p>
          </p:txBody>
        </p:sp>
        <p:sp>
          <p:nvSpPr>
            <p:cNvPr id="134" name="Oval 133"/>
            <p:cNvSpPr/>
            <p:nvPr/>
          </p:nvSpPr>
          <p:spPr>
            <a:xfrm>
              <a:off x="5832510" y="4994468"/>
              <a:ext cx="88711" cy="68239"/>
            </a:xfrm>
            <a:prstGeom prst="ellipse">
              <a:avLst/>
            </a:prstGeom>
            <a:solidFill>
              <a:srgbClr val="F29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/>
            </a:p>
          </p:txBody>
        </p:sp>
        <p:sp>
          <p:nvSpPr>
            <p:cNvPr id="135" name="Text Box 16"/>
            <p:cNvSpPr txBox="1">
              <a:spLocks noChangeArrowheads="1"/>
            </p:cNvSpPr>
            <p:nvPr/>
          </p:nvSpPr>
          <p:spPr bwMode="auto">
            <a:xfrm>
              <a:off x="4743275" y="4540221"/>
              <a:ext cx="887556" cy="2969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1413" tIns="45706" rIns="91413" bIns="45706"/>
            <a:lstStyle/>
            <a:p>
              <a:pPr algn="ctr" eaLnBrk="0" hangingPunct="0"/>
              <a:r>
                <a:rPr lang="en-US" sz="1000" b="1" dirty="0" smtClean="0">
                  <a:latin typeface="+mn-lt"/>
                  <a:cs typeface="Arial" pitchFamily="34" charset="0"/>
                </a:rPr>
                <a:t>Aggregator</a:t>
              </a:r>
              <a:endParaRPr lang="en-US" sz="1000" b="1" dirty="0">
                <a:latin typeface="+mn-lt"/>
                <a:cs typeface="Arial" pitchFamily="34" charset="0"/>
              </a:endParaRPr>
            </a:p>
          </p:txBody>
        </p:sp>
        <p:pic>
          <p:nvPicPr>
            <p:cNvPr id="136" name="Picture 69" descr="rad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348605" y="4882663"/>
              <a:ext cx="583045" cy="240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7" name="Picture 96" descr="rad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771473" y="4104884"/>
              <a:ext cx="952913" cy="510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8" name="Picture 69" descr="rad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330849" y="4465413"/>
              <a:ext cx="583045" cy="240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9" name="Picture 69" descr="rad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348604" y="4048162"/>
              <a:ext cx="583045" cy="240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0" name="TextBox 139"/>
            <p:cNvSpPr txBox="1"/>
            <p:nvPr/>
          </p:nvSpPr>
          <p:spPr>
            <a:xfrm>
              <a:off x="3840216" y="4225465"/>
              <a:ext cx="934870" cy="202836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000" b="1" dirty="0" smtClean="0">
                  <a:latin typeface="+mn-lt"/>
                  <a:cs typeface="Arial" pitchFamily="34" charset="0"/>
                </a:rPr>
                <a:t>STM-1/STM-4</a:t>
              </a:r>
            </a:p>
          </p:txBody>
        </p:sp>
        <p:cxnSp>
          <p:nvCxnSpPr>
            <p:cNvPr id="141" name="Elbow Connector 140"/>
            <p:cNvCxnSpPr/>
            <p:nvPr/>
          </p:nvCxnSpPr>
          <p:spPr>
            <a:xfrm rot="10800000" flipV="1">
              <a:off x="3456265" y="4444179"/>
              <a:ext cx="1315209" cy="538882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142"/>
          <p:cNvGrpSpPr/>
          <p:nvPr/>
        </p:nvGrpSpPr>
        <p:grpSpPr>
          <a:xfrm>
            <a:off x="5265456" y="3848509"/>
            <a:ext cx="3947048" cy="1829028"/>
            <a:chOff x="3204510" y="2495445"/>
            <a:chExt cx="3588225" cy="1662753"/>
          </a:xfrm>
        </p:grpSpPr>
        <p:sp>
          <p:nvSpPr>
            <p:cNvPr id="144" name="Freeform 143"/>
            <p:cNvSpPr/>
            <p:nvPr/>
          </p:nvSpPr>
          <p:spPr>
            <a:xfrm>
              <a:off x="3204510" y="2628512"/>
              <a:ext cx="3588225" cy="1529686"/>
            </a:xfrm>
            <a:custGeom>
              <a:avLst/>
              <a:gdLst>
                <a:gd name="connsiteX0" fmla="*/ 3588225 w 3588225"/>
                <a:gd name="connsiteY0" fmla="*/ 221775 h 1529686"/>
                <a:gd name="connsiteX1" fmla="*/ 2789831 w 3588225"/>
                <a:gd name="connsiteY1" fmla="*/ 126241 h 1529686"/>
                <a:gd name="connsiteX2" fmla="*/ 701723 w 3588225"/>
                <a:gd name="connsiteY2" fmla="*/ 201304 h 1529686"/>
                <a:gd name="connsiteX3" fmla="*/ 469711 w 3588225"/>
                <a:gd name="connsiteY3" fmla="*/ 1334068 h 1529686"/>
                <a:gd name="connsiteX4" fmla="*/ 3519986 w 3588225"/>
                <a:gd name="connsiteY4" fmla="*/ 1375011 h 1529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8225" h="1529686">
                  <a:moveTo>
                    <a:pt x="3588225" y="221775"/>
                  </a:moveTo>
                  <a:cubicBezTo>
                    <a:pt x="3429570" y="175714"/>
                    <a:pt x="3270915" y="129653"/>
                    <a:pt x="2789831" y="126241"/>
                  </a:cubicBezTo>
                  <a:cubicBezTo>
                    <a:pt x="2308747" y="122829"/>
                    <a:pt x="1088410" y="0"/>
                    <a:pt x="701723" y="201304"/>
                  </a:cubicBezTo>
                  <a:cubicBezTo>
                    <a:pt x="315036" y="402609"/>
                    <a:pt x="0" y="1138450"/>
                    <a:pt x="469711" y="1334068"/>
                  </a:cubicBezTo>
                  <a:cubicBezTo>
                    <a:pt x="939422" y="1529686"/>
                    <a:pt x="2229704" y="1452348"/>
                    <a:pt x="3519986" y="1375011"/>
                  </a:cubicBezTo>
                </a:path>
              </a:pathLst>
            </a:custGeom>
            <a:ln w="28575">
              <a:solidFill>
                <a:schemeClr val="tx1"/>
              </a:solidFill>
              <a:prstDash val="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800" b="1"/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4110950" y="2495445"/>
              <a:ext cx="470848" cy="210058"/>
            </a:xfrm>
            <a:prstGeom prst="rect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050" b="1" dirty="0" smtClean="0"/>
                <a:t>L.L</a:t>
              </a:r>
            </a:p>
          </p:txBody>
        </p:sp>
      </p:grpSp>
      <p:grpSp>
        <p:nvGrpSpPr>
          <p:cNvPr id="69" name="Group 145"/>
          <p:cNvGrpSpPr/>
          <p:nvPr/>
        </p:nvGrpSpPr>
        <p:grpSpPr>
          <a:xfrm>
            <a:off x="2748635" y="5158669"/>
            <a:ext cx="6306533" cy="963203"/>
            <a:chOff x="1387271" y="5325174"/>
            <a:chExt cx="5733212" cy="875639"/>
          </a:xfrm>
        </p:grpSpPr>
        <p:sp>
          <p:nvSpPr>
            <p:cNvPr id="147" name="Freeform 146"/>
            <p:cNvSpPr/>
            <p:nvPr/>
          </p:nvSpPr>
          <p:spPr>
            <a:xfrm>
              <a:off x="1634083" y="5566192"/>
              <a:ext cx="5486400" cy="634621"/>
            </a:xfrm>
            <a:custGeom>
              <a:avLst/>
              <a:gdLst>
                <a:gd name="connsiteX0" fmla="*/ 6318913 w 6318913"/>
                <a:gd name="connsiteY0" fmla="*/ 537949 h 537949"/>
                <a:gd name="connsiteX1" fmla="*/ 4537880 w 6318913"/>
                <a:gd name="connsiteY1" fmla="*/ 176283 h 537949"/>
                <a:gd name="connsiteX2" fmla="*/ 2442949 w 6318913"/>
                <a:gd name="connsiteY2" fmla="*/ 19334 h 537949"/>
                <a:gd name="connsiteX3" fmla="*/ 0 w 6318913"/>
                <a:gd name="connsiteY3" fmla="*/ 60277 h 537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18913" h="537949">
                  <a:moveTo>
                    <a:pt x="6318913" y="537949"/>
                  </a:moveTo>
                  <a:cubicBezTo>
                    <a:pt x="5751393" y="400334"/>
                    <a:pt x="5183874" y="262719"/>
                    <a:pt x="4537880" y="176283"/>
                  </a:cubicBezTo>
                  <a:cubicBezTo>
                    <a:pt x="3891886" y="89847"/>
                    <a:pt x="3199262" y="38668"/>
                    <a:pt x="2442949" y="19334"/>
                  </a:cubicBezTo>
                  <a:cubicBezTo>
                    <a:pt x="1686636" y="0"/>
                    <a:pt x="843318" y="30138"/>
                    <a:pt x="0" y="60277"/>
                  </a:cubicBezTo>
                </a:path>
              </a:pathLst>
            </a:custGeom>
            <a:ln w="28575">
              <a:solidFill>
                <a:srgbClr val="FF0000"/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800" b="1"/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1387271" y="5325174"/>
              <a:ext cx="1231270" cy="210058"/>
            </a:xfrm>
            <a:prstGeom prst="rect">
              <a:avLst/>
            </a:prstGeom>
            <a:ln>
              <a:prstDash val="soli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050" b="1" dirty="0" smtClean="0"/>
                <a:t>Internet Access/VPN</a:t>
              </a:r>
            </a:p>
          </p:txBody>
        </p:sp>
      </p:grpSp>
      <p:grpSp>
        <p:nvGrpSpPr>
          <p:cNvPr id="70" name="Group 154"/>
          <p:cNvGrpSpPr/>
          <p:nvPr/>
        </p:nvGrpSpPr>
        <p:grpSpPr>
          <a:xfrm>
            <a:off x="6550599" y="5794114"/>
            <a:ext cx="587569" cy="1085512"/>
            <a:chOff x="5884752" y="5513558"/>
            <a:chExt cx="534154" cy="986829"/>
          </a:xfrm>
        </p:grpSpPr>
        <p:sp>
          <p:nvSpPr>
            <p:cNvPr id="151" name="Freeform 150"/>
            <p:cNvSpPr/>
            <p:nvPr/>
          </p:nvSpPr>
          <p:spPr>
            <a:xfrm>
              <a:off x="5884752" y="5513558"/>
              <a:ext cx="534154" cy="986829"/>
            </a:xfrm>
            <a:custGeom>
              <a:avLst/>
              <a:gdLst>
                <a:gd name="connsiteX0" fmla="*/ 1919334 w 1928388"/>
                <a:gd name="connsiteY0" fmla="*/ 0 h 851026"/>
                <a:gd name="connsiteX1" fmla="*/ 1928388 w 1928388"/>
                <a:gd name="connsiteY1" fmla="*/ 851026 h 851026"/>
                <a:gd name="connsiteX2" fmla="*/ 0 w 1928388"/>
                <a:gd name="connsiteY2" fmla="*/ 851026 h 851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28388" h="851026">
                  <a:moveTo>
                    <a:pt x="1919334" y="0"/>
                  </a:moveTo>
                  <a:lnTo>
                    <a:pt x="1928388" y="851026"/>
                  </a:lnTo>
                  <a:lnTo>
                    <a:pt x="0" y="85102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800" b="1"/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5893807" y="6233840"/>
              <a:ext cx="489046" cy="21005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050" b="1" dirty="0" err="1" smtClean="0"/>
                <a:t>GbE</a:t>
              </a:r>
              <a:endParaRPr lang="en-US" sz="1050" b="1" dirty="0" smtClean="0"/>
            </a:p>
          </p:txBody>
        </p:sp>
      </p:grpSp>
      <p:grpSp>
        <p:nvGrpSpPr>
          <p:cNvPr id="71" name="Group 157"/>
          <p:cNvGrpSpPr/>
          <p:nvPr/>
        </p:nvGrpSpPr>
        <p:grpSpPr>
          <a:xfrm>
            <a:off x="5793733" y="5218170"/>
            <a:ext cx="3794307" cy="2025437"/>
            <a:chOff x="5196689" y="4989969"/>
            <a:chExt cx="3449370" cy="1841306"/>
          </a:xfrm>
        </p:grpSpPr>
        <p:sp>
          <p:nvSpPr>
            <p:cNvPr id="156" name="Freeform 155"/>
            <p:cNvSpPr/>
            <p:nvPr/>
          </p:nvSpPr>
          <p:spPr>
            <a:xfrm>
              <a:off x="5196689" y="4989969"/>
              <a:ext cx="3449370" cy="1797112"/>
            </a:xfrm>
            <a:custGeom>
              <a:avLst/>
              <a:gdLst>
                <a:gd name="connsiteX0" fmla="*/ 3449370 w 3449370"/>
                <a:gd name="connsiteY0" fmla="*/ 469271 h 1797112"/>
                <a:gd name="connsiteX1" fmla="*/ 2471596 w 3449370"/>
                <a:gd name="connsiteY1" fmla="*/ 306308 h 1797112"/>
                <a:gd name="connsiteX2" fmla="*/ 1385180 w 3449370"/>
                <a:gd name="connsiteY2" fmla="*/ 215774 h 1797112"/>
                <a:gd name="connsiteX3" fmla="*/ 1267485 w 3449370"/>
                <a:gd name="connsiteY3" fmla="*/ 1600954 h 1797112"/>
                <a:gd name="connsiteX4" fmla="*/ 0 w 3449370"/>
                <a:gd name="connsiteY4" fmla="*/ 1392724 h 1797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49370" h="1797112">
                  <a:moveTo>
                    <a:pt x="3449370" y="469271"/>
                  </a:moveTo>
                  <a:cubicBezTo>
                    <a:pt x="3132499" y="408914"/>
                    <a:pt x="2815628" y="348557"/>
                    <a:pt x="2471596" y="306308"/>
                  </a:cubicBezTo>
                  <a:cubicBezTo>
                    <a:pt x="2127564" y="264059"/>
                    <a:pt x="1585865" y="0"/>
                    <a:pt x="1385180" y="215774"/>
                  </a:cubicBezTo>
                  <a:cubicBezTo>
                    <a:pt x="1184495" y="431548"/>
                    <a:pt x="1498348" y="1404796"/>
                    <a:pt x="1267485" y="1600954"/>
                  </a:cubicBezTo>
                  <a:cubicBezTo>
                    <a:pt x="1036622" y="1797112"/>
                    <a:pt x="518311" y="1594918"/>
                    <a:pt x="0" y="1392724"/>
                  </a:cubicBezTo>
                </a:path>
              </a:pathLst>
            </a:custGeom>
            <a:ln w="19050">
              <a:solidFill>
                <a:srgbClr val="FF0000"/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800" b="1"/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6474983" y="6497617"/>
              <a:ext cx="1014321" cy="333658"/>
            </a:xfrm>
            <a:prstGeom prst="rect">
              <a:avLst/>
            </a:prstGeom>
            <a:ln>
              <a:prstDash val="soli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050" b="1" dirty="0" smtClean="0"/>
                <a:t>Internet Access/VPN</a:t>
              </a:r>
            </a:p>
          </p:txBody>
        </p:sp>
      </p:grpSp>
      <p:pic>
        <p:nvPicPr>
          <p:cNvPr id="119" name="Picture 2" descr="http://t3.gstatic.com/images?q=tbn:ANd9GcSgP4I8wx52fJ8sEHzQJ9BKqRU6E6wCKz6o4ZNimID-0kvHZB1V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02207" y="4274865"/>
            <a:ext cx="1085510" cy="1449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3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9" dur="3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3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3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33264E-6 L -3.61111E-6 0.17418 L 0.32274 0.17418 " pathEditMode="relative" ptsTypes="AAA">
                                      <p:cBhvr>
                                        <p:cTn id="50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Backhaul Solutions</a:t>
            </a:r>
            <a:endParaRPr lang="en-US" dirty="0"/>
          </a:p>
        </p:txBody>
      </p:sp>
      <p:sp>
        <p:nvSpPr>
          <p:cNvPr id="177" name="Text Placeholder 176"/>
          <p:cNvSpPr>
            <a:spLocks noGrp="1"/>
          </p:cNvSpPr>
          <p:nvPr>
            <p:ph type="body" sz="quarter" idx="10"/>
          </p:nvPr>
        </p:nvSpPr>
        <p:spPr>
          <a:xfrm>
            <a:off x="822484" y="5732235"/>
            <a:ext cx="7837170" cy="1786852"/>
          </a:xfrm>
        </p:spPr>
        <p:txBody>
          <a:bodyPr/>
          <a:lstStyle/>
          <a:p>
            <a:r>
              <a:rPr lang="en-US" sz="1800" dirty="0" smtClean="0"/>
              <a:t>Mobile market demands (&amp; Broadband) drives the investment in network infrastructure</a:t>
            </a:r>
          </a:p>
          <a:p>
            <a:pPr lvl="1"/>
            <a:r>
              <a:rPr lang="en-US" sz="1800" dirty="0" smtClean="0"/>
              <a:t>Ethernet Backhauling infrastructure &amp; services</a:t>
            </a:r>
          </a:p>
          <a:p>
            <a:pPr lvl="1"/>
            <a:r>
              <a:rPr lang="en-US" sz="1800" dirty="0" smtClean="0"/>
              <a:t>Self-built or Wholesale</a:t>
            </a:r>
          </a:p>
          <a:p>
            <a:pPr lvl="1"/>
            <a:r>
              <a:rPr lang="en-US" sz="1800" dirty="0" smtClean="0"/>
              <a:t>Ethernet Business services may be deployed on the same infrastructure</a:t>
            </a:r>
            <a:endParaRPr lang="en-US" sz="1800" dirty="0"/>
          </a:p>
        </p:txBody>
      </p:sp>
      <p:sp>
        <p:nvSpPr>
          <p:cNvPr id="382" name="Freeform 21"/>
          <p:cNvSpPr>
            <a:spLocks/>
          </p:cNvSpPr>
          <p:nvPr/>
        </p:nvSpPr>
        <p:spPr bwMode="auto">
          <a:xfrm>
            <a:off x="2152179" y="2350229"/>
            <a:ext cx="1647825" cy="1025525"/>
          </a:xfrm>
          <a:custGeom>
            <a:avLst/>
            <a:gdLst>
              <a:gd name="T0" fmla="*/ 2147483647 w 835"/>
              <a:gd name="T1" fmla="*/ 2147483647 h 646"/>
              <a:gd name="T2" fmla="*/ 2147483647 w 835"/>
              <a:gd name="T3" fmla="*/ 2147483647 h 646"/>
              <a:gd name="T4" fmla="*/ 2147483647 w 835"/>
              <a:gd name="T5" fmla="*/ 2147483647 h 646"/>
              <a:gd name="T6" fmla="*/ 2147483647 w 835"/>
              <a:gd name="T7" fmla="*/ 2147483647 h 646"/>
              <a:gd name="T8" fmla="*/ 2147483647 w 835"/>
              <a:gd name="T9" fmla="*/ 2147483647 h 646"/>
              <a:gd name="T10" fmla="*/ 2147483647 w 835"/>
              <a:gd name="T11" fmla="*/ 2147483647 h 646"/>
              <a:gd name="T12" fmla="*/ 2147483647 w 835"/>
              <a:gd name="T13" fmla="*/ 2147483647 h 646"/>
              <a:gd name="T14" fmla="*/ 2147483647 w 835"/>
              <a:gd name="T15" fmla="*/ 2147483647 h 646"/>
              <a:gd name="T16" fmla="*/ 2147483647 w 835"/>
              <a:gd name="T17" fmla="*/ 2147483647 h 646"/>
              <a:gd name="T18" fmla="*/ 2147483647 w 835"/>
              <a:gd name="T19" fmla="*/ 2147483647 h 646"/>
              <a:gd name="T20" fmla="*/ 2147483647 w 835"/>
              <a:gd name="T21" fmla="*/ 2147483647 h 646"/>
              <a:gd name="T22" fmla="*/ 2147483647 w 835"/>
              <a:gd name="T23" fmla="*/ 2147483647 h 646"/>
              <a:gd name="T24" fmla="*/ 2147483647 w 835"/>
              <a:gd name="T25" fmla="*/ 2147483647 h 646"/>
              <a:gd name="T26" fmla="*/ 2147483647 w 835"/>
              <a:gd name="T27" fmla="*/ 2147483647 h 646"/>
              <a:gd name="T28" fmla="*/ 2147483647 w 835"/>
              <a:gd name="T29" fmla="*/ 2147483647 h 646"/>
              <a:gd name="T30" fmla="*/ 2147483647 w 835"/>
              <a:gd name="T31" fmla="*/ 2147483647 h 646"/>
              <a:gd name="T32" fmla="*/ 2147483647 w 835"/>
              <a:gd name="T33" fmla="*/ 2147483647 h 646"/>
              <a:gd name="T34" fmla="*/ 2147483647 w 835"/>
              <a:gd name="T35" fmla="*/ 2147483647 h 646"/>
              <a:gd name="T36" fmla="*/ 2147483647 w 835"/>
              <a:gd name="T37" fmla="*/ 2147483647 h 646"/>
              <a:gd name="T38" fmla="*/ 2147483647 w 835"/>
              <a:gd name="T39" fmla="*/ 2147483647 h 646"/>
              <a:gd name="T40" fmla="*/ 2147483647 w 835"/>
              <a:gd name="T41" fmla="*/ 2147483647 h 646"/>
              <a:gd name="T42" fmla="*/ 2147483647 w 835"/>
              <a:gd name="T43" fmla="*/ 2147483647 h 646"/>
              <a:gd name="T44" fmla="*/ 2147483647 w 835"/>
              <a:gd name="T45" fmla="*/ 2147483647 h 646"/>
              <a:gd name="T46" fmla="*/ 2147483647 w 835"/>
              <a:gd name="T47" fmla="*/ 2147483647 h 646"/>
              <a:gd name="T48" fmla="*/ 2147483647 w 835"/>
              <a:gd name="T49" fmla="*/ 2147483647 h 646"/>
              <a:gd name="T50" fmla="*/ 2147483647 w 835"/>
              <a:gd name="T51" fmla="*/ 2147483647 h 646"/>
              <a:gd name="T52" fmla="*/ 2147483647 w 835"/>
              <a:gd name="T53" fmla="*/ 2147483647 h 646"/>
              <a:gd name="T54" fmla="*/ 2147483647 w 835"/>
              <a:gd name="T55" fmla="*/ 2147483647 h 646"/>
              <a:gd name="T56" fmla="*/ 2147483647 w 835"/>
              <a:gd name="T57" fmla="*/ 2147483647 h 646"/>
              <a:gd name="T58" fmla="*/ 2147483647 w 835"/>
              <a:gd name="T59" fmla="*/ 2147483647 h 646"/>
              <a:gd name="T60" fmla="*/ 2147483647 w 835"/>
              <a:gd name="T61" fmla="*/ 2147483647 h 646"/>
              <a:gd name="T62" fmla="*/ 2147483647 w 835"/>
              <a:gd name="T63" fmla="*/ 2147483647 h 646"/>
              <a:gd name="T64" fmla="*/ 2147483647 w 835"/>
              <a:gd name="T65" fmla="*/ 2147483647 h 646"/>
              <a:gd name="T66" fmla="*/ 2147483647 w 835"/>
              <a:gd name="T67" fmla="*/ 2147483647 h 646"/>
              <a:gd name="T68" fmla="*/ 2147483647 w 835"/>
              <a:gd name="T69" fmla="*/ 2147483647 h 646"/>
              <a:gd name="T70" fmla="*/ 2147483647 w 835"/>
              <a:gd name="T71" fmla="*/ 2147483647 h 646"/>
              <a:gd name="T72" fmla="*/ 2147483647 w 835"/>
              <a:gd name="T73" fmla="*/ 2147483647 h 646"/>
              <a:gd name="T74" fmla="*/ 2147483647 w 835"/>
              <a:gd name="T75" fmla="*/ 2147483647 h 646"/>
              <a:gd name="T76" fmla="*/ 2147483647 w 835"/>
              <a:gd name="T77" fmla="*/ 2147483647 h 646"/>
              <a:gd name="T78" fmla="*/ 2147483647 w 835"/>
              <a:gd name="T79" fmla="*/ 2147483647 h 646"/>
              <a:gd name="T80" fmla="*/ 2147483647 w 835"/>
              <a:gd name="T81" fmla="*/ 2147483647 h 646"/>
              <a:gd name="T82" fmla="*/ 2147483647 w 835"/>
              <a:gd name="T83" fmla="*/ 2147483647 h 646"/>
              <a:gd name="T84" fmla="*/ 2147483647 w 835"/>
              <a:gd name="T85" fmla="*/ 2147483647 h 646"/>
              <a:gd name="T86" fmla="*/ 2147483647 w 835"/>
              <a:gd name="T87" fmla="*/ 2147483647 h 646"/>
              <a:gd name="T88" fmla="*/ 2147483647 w 835"/>
              <a:gd name="T89" fmla="*/ 2147483647 h 646"/>
              <a:gd name="T90" fmla="*/ 2147483647 w 835"/>
              <a:gd name="T91" fmla="*/ 2147483647 h 646"/>
              <a:gd name="T92" fmla="*/ 2147483647 w 835"/>
              <a:gd name="T93" fmla="*/ 2147483647 h 646"/>
              <a:gd name="T94" fmla="*/ 2147483647 w 835"/>
              <a:gd name="T95" fmla="*/ 2147483647 h 646"/>
              <a:gd name="T96" fmla="*/ 2147483647 w 835"/>
              <a:gd name="T97" fmla="*/ 2147483647 h 646"/>
              <a:gd name="T98" fmla="*/ 2147483647 w 835"/>
              <a:gd name="T99" fmla="*/ 2147483647 h 646"/>
              <a:gd name="T100" fmla="*/ 2147483647 w 835"/>
              <a:gd name="T101" fmla="*/ 2147483647 h 646"/>
              <a:gd name="T102" fmla="*/ 2147483647 w 835"/>
              <a:gd name="T103" fmla="*/ 2147483647 h 646"/>
              <a:gd name="T104" fmla="*/ 2147483647 w 835"/>
              <a:gd name="T105" fmla="*/ 2147483647 h 646"/>
              <a:gd name="T106" fmla="*/ 2147483647 w 835"/>
              <a:gd name="T107" fmla="*/ 2147483647 h 64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35"/>
              <a:gd name="T163" fmla="*/ 0 h 646"/>
              <a:gd name="T164" fmla="*/ 835 w 835"/>
              <a:gd name="T165" fmla="*/ 646 h 64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35" h="646">
                <a:moveTo>
                  <a:pt x="260" y="609"/>
                </a:moveTo>
                <a:cubicBezTo>
                  <a:pt x="233" y="609"/>
                  <a:pt x="174" y="629"/>
                  <a:pt x="137" y="622"/>
                </a:cubicBezTo>
                <a:cubicBezTo>
                  <a:pt x="100" y="615"/>
                  <a:pt x="61" y="599"/>
                  <a:pt x="38" y="571"/>
                </a:cubicBezTo>
                <a:cubicBezTo>
                  <a:pt x="16" y="543"/>
                  <a:pt x="2" y="491"/>
                  <a:pt x="1" y="455"/>
                </a:cubicBezTo>
                <a:cubicBezTo>
                  <a:pt x="0" y="420"/>
                  <a:pt x="19" y="380"/>
                  <a:pt x="32" y="360"/>
                </a:cubicBezTo>
                <a:cubicBezTo>
                  <a:pt x="45" y="339"/>
                  <a:pt x="69" y="337"/>
                  <a:pt x="79" y="330"/>
                </a:cubicBezTo>
                <a:cubicBezTo>
                  <a:pt x="90" y="323"/>
                  <a:pt x="93" y="323"/>
                  <a:pt x="97" y="318"/>
                </a:cubicBezTo>
                <a:cubicBezTo>
                  <a:pt x="102" y="314"/>
                  <a:pt x="102" y="309"/>
                  <a:pt x="102" y="299"/>
                </a:cubicBezTo>
                <a:cubicBezTo>
                  <a:pt x="102" y="289"/>
                  <a:pt x="97" y="275"/>
                  <a:pt x="96" y="261"/>
                </a:cubicBezTo>
                <a:cubicBezTo>
                  <a:pt x="95" y="247"/>
                  <a:pt x="91" y="231"/>
                  <a:pt x="96" y="216"/>
                </a:cubicBezTo>
                <a:cubicBezTo>
                  <a:pt x="101" y="201"/>
                  <a:pt x="113" y="183"/>
                  <a:pt x="127" y="172"/>
                </a:cubicBezTo>
                <a:cubicBezTo>
                  <a:pt x="141" y="160"/>
                  <a:pt x="163" y="151"/>
                  <a:pt x="181" y="145"/>
                </a:cubicBezTo>
                <a:cubicBezTo>
                  <a:pt x="199" y="139"/>
                  <a:pt x="222" y="139"/>
                  <a:pt x="235" y="137"/>
                </a:cubicBezTo>
                <a:cubicBezTo>
                  <a:pt x="248" y="134"/>
                  <a:pt x="254" y="135"/>
                  <a:pt x="258" y="129"/>
                </a:cubicBezTo>
                <a:cubicBezTo>
                  <a:pt x="262" y="122"/>
                  <a:pt x="257" y="106"/>
                  <a:pt x="261" y="96"/>
                </a:cubicBezTo>
                <a:cubicBezTo>
                  <a:pt x="265" y="85"/>
                  <a:pt x="274" y="71"/>
                  <a:pt x="284" y="63"/>
                </a:cubicBezTo>
                <a:cubicBezTo>
                  <a:pt x="294" y="54"/>
                  <a:pt x="307" y="50"/>
                  <a:pt x="320" y="46"/>
                </a:cubicBezTo>
                <a:cubicBezTo>
                  <a:pt x="333" y="43"/>
                  <a:pt x="354" y="43"/>
                  <a:pt x="364" y="43"/>
                </a:cubicBezTo>
                <a:cubicBezTo>
                  <a:pt x="375" y="43"/>
                  <a:pt x="378" y="47"/>
                  <a:pt x="382" y="46"/>
                </a:cubicBezTo>
                <a:cubicBezTo>
                  <a:pt x="386" y="45"/>
                  <a:pt x="383" y="41"/>
                  <a:pt x="387" y="36"/>
                </a:cubicBezTo>
                <a:cubicBezTo>
                  <a:pt x="391" y="31"/>
                  <a:pt x="399" y="21"/>
                  <a:pt x="408" y="15"/>
                </a:cubicBezTo>
                <a:cubicBezTo>
                  <a:pt x="418" y="9"/>
                  <a:pt x="429" y="5"/>
                  <a:pt x="445" y="3"/>
                </a:cubicBezTo>
                <a:cubicBezTo>
                  <a:pt x="460" y="2"/>
                  <a:pt x="485" y="0"/>
                  <a:pt x="502" y="3"/>
                </a:cubicBezTo>
                <a:cubicBezTo>
                  <a:pt x="518" y="7"/>
                  <a:pt x="530" y="14"/>
                  <a:pt x="543" y="21"/>
                </a:cubicBezTo>
                <a:cubicBezTo>
                  <a:pt x="556" y="29"/>
                  <a:pt x="573" y="38"/>
                  <a:pt x="582" y="50"/>
                </a:cubicBezTo>
                <a:cubicBezTo>
                  <a:pt x="591" y="61"/>
                  <a:pt x="595" y="80"/>
                  <a:pt x="598" y="91"/>
                </a:cubicBezTo>
                <a:cubicBezTo>
                  <a:pt x="602" y="101"/>
                  <a:pt x="597" y="109"/>
                  <a:pt x="602" y="112"/>
                </a:cubicBezTo>
                <a:cubicBezTo>
                  <a:pt x="607" y="116"/>
                  <a:pt x="617" y="109"/>
                  <a:pt x="628" y="111"/>
                </a:cubicBezTo>
                <a:cubicBezTo>
                  <a:pt x="639" y="112"/>
                  <a:pt x="652" y="115"/>
                  <a:pt x="666" y="124"/>
                </a:cubicBezTo>
                <a:cubicBezTo>
                  <a:pt x="679" y="133"/>
                  <a:pt x="695" y="150"/>
                  <a:pt x="706" y="165"/>
                </a:cubicBezTo>
                <a:cubicBezTo>
                  <a:pt x="718" y="180"/>
                  <a:pt x="730" y="198"/>
                  <a:pt x="736" y="215"/>
                </a:cubicBezTo>
                <a:cubicBezTo>
                  <a:pt x="742" y="231"/>
                  <a:pt x="744" y="252"/>
                  <a:pt x="741" y="267"/>
                </a:cubicBezTo>
                <a:cubicBezTo>
                  <a:pt x="738" y="283"/>
                  <a:pt x="715" y="300"/>
                  <a:pt x="715" y="309"/>
                </a:cubicBezTo>
                <a:cubicBezTo>
                  <a:pt x="715" y="317"/>
                  <a:pt x="730" y="311"/>
                  <a:pt x="742" y="317"/>
                </a:cubicBezTo>
                <a:cubicBezTo>
                  <a:pt x="755" y="323"/>
                  <a:pt x="775" y="332"/>
                  <a:pt x="788" y="342"/>
                </a:cubicBezTo>
                <a:cubicBezTo>
                  <a:pt x="801" y="351"/>
                  <a:pt x="815" y="365"/>
                  <a:pt x="823" y="378"/>
                </a:cubicBezTo>
                <a:cubicBezTo>
                  <a:pt x="830" y="391"/>
                  <a:pt x="835" y="403"/>
                  <a:pt x="833" y="422"/>
                </a:cubicBezTo>
                <a:cubicBezTo>
                  <a:pt x="830" y="442"/>
                  <a:pt x="816" y="479"/>
                  <a:pt x="808" y="495"/>
                </a:cubicBezTo>
                <a:cubicBezTo>
                  <a:pt x="800" y="511"/>
                  <a:pt x="794" y="513"/>
                  <a:pt x="785" y="519"/>
                </a:cubicBezTo>
                <a:cubicBezTo>
                  <a:pt x="776" y="525"/>
                  <a:pt x="761" y="527"/>
                  <a:pt x="752" y="531"/>
                </a:cubicBezTo>
                <a:cubicBezTo>
                  <a:pt x="743" y="535"/>
                  <a:pt x="735" y="536"/>
                  <a:pt x="728" y="541"/>
                </a:cubicBezTo>
                <a:cubicBezTo>
                  <a:pt x="720" y="546"/>
                  <a:pt x="717" y="554"/>
                  <a:pt x="710" y="563"/>
                </a:cubicBezTo>
                <a:cubicBezTo>
                  <a:pt x="702" y="572"/>
                  <a:pt x="695" y="585"/>
                  <a:pt x="685" y="594"/>
                </a:cubicBezTo>
                <a:cubicBezTo>
                  <a:pt x="675" y="603"/>
                  <a:pt x="666" y="611"/>
                  <a:pt x="651" y="615"/>
                </a:cubicBezTo>
                <a:cubicBezTo>
                  <a:pt x="635" y="620"/>
                  <a:pt x="607" y="620"/>
                  <a:pt x="590" y="617"/>
                </a:cubicBezTo>
                <a:cubicBezTo>
                  <a:pt x="573" y="615"/>
                  <a:pt x="557" y="606"/>
                  <a:pt x="548" y="601"/>
                </a:cubicBezTo>
                <a:cubicBezTo>
                  <a:pt x="538" y="596"/>
                  <a:pt x="538" y="589"/>
                  <a:pt x="533" y="586"/>
                </a:cubicBezTo>
                <a:cubicBezTo>
                  <a:pt x="528" y="582"/>
                  <a:pt x="523" y="581"/>
                  <a:pt x="520" y="582"/>
                </a:cubicBezTo>
                <a:cubicBezTo>
                  <a:pt x="517" y="584"/>
                  <a:pt x="521" y="587"/>
                  <a:pt x="513" y="594"/>
                </a:cubicBezTo>
                <a:cubicBezTo>
                  <a:pt x="506" y="601"/>
                  <a:pt x="494" y="612"/>
                  <a:pt x="477" y="620"/>
                </a:cubicBezTo>
                <a:cubicBezTo>
                  <a:pt x="460" y="629"/>
                  <a:pt x="431" y="641"/>
                  <a:pt x="408" y="644"/>
                </a:cubicBezTo>
                <a:cubicBezTo>
                  <a:pt x="386" y="646"/>
                  <a:pt x="361" y="641"/>
                  <a:pt x="341" y="637"/>
                </a:cubicBezTo>
                <a:cubicBezTo>
                  <a:pt x="322" y="633"/>
                  <a:pt x="305" y="625"/>
                  <a:pt x="292" y="620"/>
                </a:cubicBezTo>
                <a:cubicBezTo>
                  <a:pt x="280" y="616"/>
                  <a:pt x="286" y="609"/>
                  <a:pt x="260" y="609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B7D9E5"/>
              </a:gs>
            </a:gsLst>
            <a:path path="rect">
              <a:fillToRect l="50000" t="50000" r="50000" b="50000"/>
            </a:path>
          </a:gradFill>
          <a:ln w="12700">
            <a:noFill/>
            <a:round/>
            <a:headEnd/>
            <a:tailEnd/>
          </a:ln>
          <a:effectLst>
            <a:prstShdw prst="shdw17" dist="17961" dir="2700000">
              <a:srgbClr val="6E8289"/>
            </a:prstShdw>
          </a:effectLst>
        </p:spPr>
        <p:txBody>
          <a:bodyPr wrap="none" lIns="91394" tIns="45697" rIns="91394" bIns="45697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+mn-lt"/>
                <a:cs typeface="+mn-cs"/>
              </a:rPr>
              <a:t>Access</a:t>
            </a:r>
          </a:p>
        </p:txBody>
      </p:sp>
      <p:sp>
        <p:nvSpPr>
          <p:cNvPr id="383" name="Freeform 71"/>
          <p:cNvSpPr>
            <a:spLocks/>
          </p:cNvSpPr>
          <p:nvPr/>
        </p:nvSpPr>
        <p:spPr bwMode="auto">
          <a:xfrm>
            <a:off x="3606902" y="1876861"/>
            <a:ext cx="3260177" cy="1729982"/>
          </a:xfrm>
          <a:custGeom>
            <a:avLst/>
            <a:gdLst>
              <a:gd name="T0" fmla="*/ 2147483647 w 855"/>
              <a:gd name="T1" fmla="*/ 2147483647 h 673"/>
              <a:gd name="T2" fmla="*/ 2147483647 w 855"/>
              <a:gd name="T3" fmla="*/ 2147483647 h 673"/>
              <a:gd name="T4" fmla="*/ 2147483647 w 855"/>
              <a:gd name="T5" fmla="*/ 2147483647 h 673"/>
              <a:gd name="T6" fmla="*/ 2147483647 w 855"/>
              <a:gd name="T7" fmla="*/ 2147483647 h 673"/>
              <a:gd name="T8" fmla="*/ 2147483647 w 855"/>
              <a:gd name="T9" fmla="*/ 2147483647 h 673"/>
              <a:gd name="T10" fmla="*/ 2147483647 w 855"/>
              <a:gd name="T11" fmla="*/ 2147483647 h 673"/>
              <a:gd name="T12" fmla="*/ 2147483647 w 855"/>
              <a:gd name="T13" fmla="*/ 2147483647 h 673"/>
              <a:gd name="T14" fmla="*/ 2147483647 w 855"/>
              <a:gd name="T15" fmla="*/ 2147483647 h 673"/>
              <a:gd name="T16" fmla="*/ 2147483647 w 855"/>
              <a:gd name="T17" fmla="*/ 2147483647 h 673"/>
              <a:gd name="T18" fmla="*/ 2147483647 w 855"/>
              <a:gd name="T19" fmla="*/ 2147483647 h 673"/>
              <a:gd name="T20" fmla="*/ 2147483647 w 855"/>
              <a:gd name="T21" fmla="*/ 2147483647 h 673"/>
              <a:gd name="T22" fmla="*/ 2147483647 w 855"/>
              <a:gd name="T23" fmla="*/ 2147483647 h 673"/>
              <a:gd name="T24" fmla="*/ 2147483647 w 855"/>
              <a:gd name="T25" fmla="*/ 2147483647 h 673"/>
              <a:gd name="T26" fmla="*/ 2147483647 w 855"/>
              <a:gd name="T27" fmla="*/ 2147483647 h 673"/>
              <a:gd name="T28" fmla="*/ 2147483647 w 855"/>
              <a:gd name="T29" fmla="*/ 2147483647 h 673"/>
              <a:gd name="T30" fmla="*/ 2147483647 w 855"/>
              <a:gd name="T31" fmla="*/ 2147483647 h 673"/>
              <a:gd name="T32" fmla="*/ 2147483647 w 855"/>
              <a:gd name="T33" fmla="*/ 2147483647 h 673"/>
              <a:gd name="T34" fmla="*/ 2147483647 w 855"/>
              <a:gd name="T35" fmla="*/ 2147483647 h 673"/>
              <a:gd name="T36" fmla="*/ 2147483647 w 855"/>
              <a:gd name="T37" fmla="*/ 2147483647 h 673"/>
              <a:gd name="T38" fmla="*/ 2147483647 w 855"/>
              <a:gd name="T39" fmla="*/ 2147483647 h 673"/>
              <a:gd name="T40" fmla="*/ 2147483647 w 855"/>
              <a:gd name="T41" fmla="*/ 2147483647 h 673"/>
              <a:gd name="T42" fmla="*/ 2147483647 w 855"/>
              <a:gd name="T43" fmla="*/ 2147483647 h 673"/>
              <a:gd name="T44" fmla="*/ 2147483647 w 855"/>
              <a:gd name="T45" fmla="*/ 2147483647 h 673"/>
              <a:gd name="T46" fmla="*/ 2147483647 w 855"/>
              <a:gd name="T47" fmla="*/ 2147483647 h 673"/>
              <a:gd name="T48" fmla="*/ 2147483647 w 855"/>
              <a:gd name="T49" fmla="*/ 2147483647 h 673"/>
              <a:gd name="T50" fmla="*/ 2147483647 w 855"/>
              <a:gd name="T51" fmla="*/ 2147483647 h 673"/>
              <a:gd name="T52" fmla="*/ 2147483647 w 855"/>
              <a:gd name="T53" fmla="*/ 2147483647 h 673"/>
              <a:gd name="T54" fmla="*/ 2147483647 w 855"/>
              <a:gd name="T55" fmla="*/ 2147483647 h 673"/>
              <a:gd name="T56" fmla="*/ 2147483647 w 855"/>
              <a:gd name="T57" fmla="*/ 2147483647 h 673"/>
              <a:gd name="T58" fmla="*/ 2147483647 w 855"/>
              <a:gd name="T59" fmla="*/ 2147483647 h 673"/>
              <a:gd name="T60" fmla="*/ 2147483647 w 855"/>
              <a:gd name="T61" fmla="*/ 2147483647 h 673"/>
              <a:gd name="T62" fmla="*/ 2147483647 w 855"/>
              <a:gd name="T63" fmla="*/ 2147483647 h 673"/>
              <a:gd name="T64" fmla="*/ 2147483647 w 855"/>
              <a:gd name="T65" fmla="*/ 2147483647 h 673"/>
              <a:gd name="T66" fmla="*/ 2147483647 w 855"/>
              <a:gd name="T67" fmla="*/ 2147483647 h 673"/>
              <a:gd name="T68" fmla="*/ 2147483647 w 855"/>
              <a:gd name="T69" fmla="*/ 2147483647 h 673"/>
              <a:gd name="T70" fmla="*/ 2147483647 w 855"/>
              <a:gd name="T71" fmla="*/ 2147483647 h 673"/>
              <a:gd name="T72" fmla="*/ 2147483647 w 855"/>
              <a:gd name="T73" fmla="*/ 2147483647 h 673"/>
              <a:gd name="T74" fmla="*/ 2147483647 w 855"/>
              <a:gd name="T75" fmla="*/ 2147483647 h 673"/>
              <a:gd name="T76" fmla="*/ 2147483647 w 855"/>
              <a:gd name="T77" fmla="*/ 2147483647 h 673"/>
              <a:gd name="T78" fmla="*/ 2147483647 w 855"/>
              <a:gd name="T79" fmla="*/ 2147483647 h 673"/>
              <a:gd name="T80" fmla="*/ 2147483647 w 855"/>
              <a:gd name="T81" fmla="*/ 2147483647 h 673"/>
              <a:gd name="T82" fmla="*/ 2147483647 w 855"/>
              <a:gd name="T83" fmla="*/ 2147483647 h 673"/>
              <a:gd name="T84" fmla="*/ 2147483647 w 855"/>
              <a:gd name="T85" fmla="*/ 2147483647 h 673"/>
              <a:gd name="T86" fmla="*/ 2147483647 w 855"/>
              <a:gd name="T87" fmla="*/ 2147483647 h 673"/>
              <a:gd name="T88" fmla="*/ 2147483647 w 855"/>
              <a:gd name="T89" fmla="*/ 2147483647 h 673"/>
              <a:gd name="T90" fmla="*/ 2147483647 w 855"/>
              <a:gd name="T91" fmla="*/ 2147483647 h 673"/>
              <a:gd name="T92" fmla="*/ 2147483647 w 855"/>
              <a:gd name="T93" fmla="*/ 2147483647 h 673"/>
              <a:gd name="T94" fmla="*/ 2147483647 w 855"/>
              <a:gd name="T95" fmla="*/ 2147483647 h 673"/>
              <a:gd name="T96" fmla="*/ 2147483647 w 855"/>
              <a:gd name="T97" fmla="*/ 2147483647 h 673"/>
              <a:gd name="T98" fmla="*/ 2147483647 w 855"/>
              <a:gd name="T99" fmla="*/ 2147483647 h 673"/>
              <a:gd name="T100" fmla="*/ 2147483647 w 855"/>
              <a:gd name="T101" fmla="*/ 2147483647 h 673"/>
              <a:gd name="T102" fmla="*/ 2147483647 w 855"/>
              <a:gd name="T103" fmla="*/ 2147483647 h 673"/>
              <a:gd name="T104" fmla="*/ 2147483647 w 855"/>
              <a:gd name="T105" fmla="*/ 2147483647 h 673"/>
              <a:gd name="T106" fmla="*/ 2147483647 w 855"/>
              <a:gd name="T107" fmla="*/ 2147483647 h 67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55"/>
              <a:gd name="T163" fmla="*/ 0 h 673"/>
              <a:gd name="T164" fmla="*/ 855 w 855"/>
              <a:gd name="T165" fmla="*/ 673 h 67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55" h="673">
                <a:moveTo>
                  <a:pt x="266" y="634"/>
                </a:moveTo>
                <a:cubicBezTo>
                  <a:pt x="239" y="634"/>
                  <a:pt x="178" y="655"/>
                  <a:pt x="140" y="648"/>
                </a:cubicBezTo>
                <a:cubicBezTo>
                  <a:pt x="102" y="641"/>
                  <a:pt x="63" y="624"/>
                  <a:pt x="39" y="595"/>
                </a:cubicBezTo>
                <a:cubicBezTo>
                  <a:pt x="16" y="566"/>
                  <a:pt x="2" y="511"/>
                  <a:pt x="1" y="474"/>
                </a:cubicBezTo>
                <a:cubicBezTo>
                  <a:pt x="0" y="437"/>
                  <a:pt x="19" y="396"/>
                  <a:pt x="33" y="375"/>
                </a:cubicBezTo>
                <a:cubicBezTo>
                  <a:pt x="46" y="353"/>
                  <a:pt x="70" y="351"/>
                  <a:pt x="81" y="344"/>
                </a:cubicBezTo>
                <a:cubicBezTo>
                  <a:pt x="92" y="337"/>
                  <a:pt x="96" y="337"/>
                  <a:pt x="100" y="332"/>
                </a:cubicBezTo>
                <a:cubicBezTo>
                  <a:pt x="104" y="327"/>
                  <a:pt x="105" y="321"/>
                  <a:pt x="105" y="311"/>
                </a:cubicBezTo>
                <a:cubicBezTo>
                  <a:pt x="105" y="301"/>
                  <a:pt x="99" y="286"/>
                  <a:pt x="98" y="272"/>
                </a:cubicBezTo>
                <a:cubicBezTo>
                  <a:pt x="97" y="257"/>
                  <a:pt x="93" y="241"/>
                  <a:pt x="98" y="225"/>
                </a:cubicBezTo>
                <a:cubicBezTo>
                  <a:pt x="103" y="210"/>
                  <a:pt x="116" y="191"/>
                  <a:pt x="130" y="179"/>
                </a:cubicBezTo>
                <a:cubicBezTo>
                  <a:pt x="144" y="167"/>
                  <a:pt x="167" y="157"/>
                  <a:pt x="185" y="151"/>
                </a:cubicBezTo>
                <a:cubicBezTo>
                  <a:pt x="204" y="145"/>
                  <a:pt x="227" y="145"/>
                  <a:pt x="241" y="143"/>
                </a:cubicBezTo>
                <a:cubicBezTo>
                  <a:pt x="254" y="140"/>
                  <a:pt x="260" y="141"/>
                  <a:pt x="264" y="134"/>
                </a:cubicBezTo>
                <a:cubicBezTo>
                  <a:pt x="268" y="127"/>
                  <a:pt x="263" y="111"/>
                  <a:pt x="267" y="100"/>
                </a:cubicBezTo>
                <a:cubicBezTo>
                  <a:pt x="272" y="89"/>
                  <a:pt x="281" y="74"/>
                  <a:pt x="291" y="65"/>
                </a:cubicBezTo>
                <a:cubicBezTo>
                  <a:pt x="301" y="57"/>
                  <a:pt x="314" y="52"/>
                  <a:pt x="328" y="48"/>
                </a:cubicBezTo>
                <a:cubicBezTo>
                  <a:pt x="341" y="45"/>
                  <a:pt x="362" y="45"/>
                  <a:pt x="373" y="45"/>
                </a:cubicBezTo>
                <a:cubicBezTo>
                  <a:pt x="384" y="45"/>
                  <a:pt x="387" y="49"/>
                  <a:pt x="391" y="48"/>
                </a:cubicBezTo>
                <a:cubicBezTo>
                  <a:pt x="396" y="47"/>
                  <a:pt x="392" y="43"/>
                  <a:pt x="396" y="38"/>
                </a:cubicBezTo>
                <a:cubicBezTo>
                  <a:pt x="401" y="33"/>
                  <a:pt x="408" y="21"/>
                  <a:pt x="418" y="15"/>
                </a:cubicBezTo>
                <a:cubicBezTo>
                  <a:pt x="428" y="9"/>
                  <a:pt x="439" y="5"/>
                  <a:pt x="455" y="3"/>
                </a:cubicBezTo>
                <a:cubicBezTo>
                  <a:pt x="471" y="2"/>
                  <a:pt x="497" y="0"/>
                  <a:pt x="514" y="3"/>
                </a:cubicBezTo>
                <a:cubicBezTo>
                  <a:pt x="531" y="7"/>
                  <a:pt x="542" y="15"/>
                  <a:pt x="556" y="22"/>
                </a:cubicBezTo>
                <a:cubicBezTo>
                  <a:pt x="569" y="30"/>
                  <a:pt x="587" y="40"/>
                  <a:pt x="596" y="52"/>
                </a:cubicBezTo>
                <a:cubicBezTo>
                  <a:pt x="605" y="64"/>
                  <a:pt x="609" y="83"/>
                  <a:pt x="613" y="95"/>
                </a:cubicBezTo>
                <a:cubicBezTo>
                  <a:pt x="616" y="106"/>
                  <a:pt x="611" y="113"/>
                  <a:pt x="616" y="117"/>
                </a:cubicBezTo>
                <a:cubicBezTo>
                  <a:pt x="621" y="120"/>
                  <a:pt x="632" y="113"/>
                  <a:pt x="643" y="115"/>
                </a:cubicBezTo>
                <a:cubicBezTo>
                  <a:pt x="654" y="117"/>
                  <a:pt x="668" y="119"/>
                  <a:pt x="681" y="129"/>
                </a:cubicBezTo>
                <a:cubicBezTo>
                  <a:pt x="695" y="138"/>
                  <a:pt x="712" y="156"/>
                  <a:pt x="723" y="172"/>
                </a:cubicBezTo>
                <a:cubicBezTo>
                  <a:pt x="735" y="187"/>
                  <a:pt x="748" y="206"/>
                  <a:pt x="754" y="223"/>
                </a:cubicBezTo>
                <a:cubicBezTo>
                  <a:pt x="759" y="241"/>
                  <a:pt x="762" y="262"/>
                  <a:pt x="759" y="278"/>
                </a:cubicBezTo>
                <a:cubicBezTo>
                  <a:pt x="755" y="295"/>
                  <a:pt x="732" y="313"/>
                  <a:pt x="732" y="321"/>
                </a:cubicBezTo>
                <a:cubicBezTo>
                  <a:pt x="732" y="330"/>
                  <a:pt x="748" y="324"/>
                  <a:pt x="760" y="330"/>
                </a:cubicBezTo>
                <a:cubicBezTo>
                  <a:pt x="773" y="336"/>
                  <a:pt x="794" y="346"/>
                  <a:pt x="807" y="356"/>
                </a:cubicBezTo>
                <a:cubicBezTo>
                  <a:pt x="821" y="366"/>
                  <a:pt x="835" y="380"/>
                  <a:pt x="842" y="394"/>
                </a:cubicBezTo>
                <a:cubicBezTo>
                  <a:pt x="850" y="407"/>
                  <a:pt x="855" y="419"/>
                  <a:pt x="852" y="440"/>
                </a:cubicBezTo>
                <a:cubicBezTo>
                  <a:pt x="850" y="461"/>
                  <a:pt x="835" y="499"/>
                  <a:pt x="827" y="516"/>
                </a:cubicBezTo>
                <a:cubicBezTo>
                  <a:pt x="819" y="533"/>
                  <a:pt x="813" y="536"/>
                  <a:pt x="804" y="542"/>
                </a:cubicBezTo>
                <a:cubicBezTo>
                  <a:pt x="795" y="548"/>
                  <a:pt x="780" y="550"/>
                  <a:pt x="770" y="554"/>
                </a:cubicBezTo>
                <a:cubicBezTo>
                  <a:pt x="760" y="558"/>
                  <a:pt x="753" y="559"/>
                  <a:pt x="745" y="564"/>
                </a:cubicBezTo>
                <a:cubicBezTo>
                  <a:pt x="738" y="569"/>
                  <a:pt x="734" y="577"/>
                  <a:pt x="727" y="586"/>
                </a:cubicBezTo>
                <a:cubicBezTo>
                  <a:pt x="719" y="596"/>
                  <a:pt x="712" y="609"/>
                  <a:pt x="702" y="619"/>
                </a:cubicBezTo>
                <a:cubicBezTo>
                  <a:pt x="692" y="628"/>
                  <a:pt x="682" y="637"/>
                  <a:pt x="666" y="641"/>
                </a:cubicBezTo>
                <a:cubicBezTo>
                  <a:pt x="650" y="645"/>
                  <a:pt x="622" y="645"/>
                  <a:pt x="604" y="643"/>
                </a:cubicBezTo>
                <a:cubicBezTo>
                  <a:pt x="587" y="640"/>
                  <a:pt x="571" y="631"/>
                  <a:pt x="561" y="626"/>
                </a:cubicBezTo>
                <a:cubicBezTo>
                  <a:pt x="551" y="621"/>
                  <a:pt x="551" y="614"/>
                  <a:pt x="546" y="610"/>
                </a:cubicBezTo>
                <a:cubicBezTo>
                  <a:pt x="541" y="607"/>
                  <a:pt x="536" y="605"/>
                  <a:pt x="532" y="607"/>
                </a:cubicBezTo>
                <a:cubicBezTo>
                  <a:pt x="529" y="609"/>
                  <a:pt x="533" y="612"/>
                  <a:pt x="526" y="619"/>
                </a:cubicBezTo>
                <a:cubicBezTo>
                  <a:pt x="518" y="626"/>
                  <a:pt x="506" y="638"/>
                  <a:pt x="489" y="646"/>
                </a:cubicBezTo>
                <a:cubicBezTo>
                  <a:pt x="471" y="655"/>
                  <a:pt x="442" y="668"/>
                  <a:pt x="418" y="670"/>
                </a:cubicBezTo>
                <a:cubicBezTo>
                  <a:pt x="395" y="673"/>
                  <a:pt x="370" y="668"/>
                  <a:pt x="350" y="664"/>
                </a:cubicBezTo>
                <a:cubicBezTo>
                  <a:pt x="329" y="659"/>
                  <a:pt x="312" y="651"/>
                  <a:pt x="299" y="646"/>
                </a:cubicBezTo>
                <a:cubicBezTo>
                  <a:pt x="287" y="642"/>
                  <a:pt x="293" y="634"/>
                  <a:pt x="266" y="634"/>
                </a:cubicBezTo>
                <a:close/>
              </a:path>
            </a:pathLst>
          </a:custGeom>
          <a:gradFill flip="none" rotWithShape="1">
            <a:gsLst>
              <a:gs pos="0">
                <a:srgbClr val="FFFFFF"/>
              </a:gs>
              <a:gs pos="100000">
                <a:srgbClr val="FFE895"/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>
            <a:prstShdw prst="shdw17" dist="17961" dir="2700000">
              <a:srgbClr val="998B59"/>
            </a:prstShdw>
          </a:effectLst>
        </p:spPr>
        <p:txBody>
          <a:bodyPr lIns="100441" tIns="50223" rIns="100441" bIns="50223" anchor="ctr"/>
          <a:lstStyle/>
          <a:p>
            <a:pPr algn="ctr" defTabSz="1004335" fontAlgn="auto">
              <a:spcBef>
                <a:spcPts val="0"/>
              </a:spcBef>
              <a:spcAft>
                <a:spcPts val="0"/>
              </a:spcAft>
            </a:pPr>
            <a:r>
              <a:rPr lang="en-US" sz="1700" dirty="0" smtClean="0">
                <a:solidFill>
                  <a:prstClr val="black"/>
                </a:solidFill>
                <a:latin typeface="+mn-lt"/>
                <a:cs typeface="+mn-cs"/>
              </a:rPr>
              <a:t>TDM</a:t>
            </a:r>
          </a:p>
          <a:p>
            <a:pPr algn="ctr" defTabSz="1004335" fontAlgn="auto">
              <a:spcBef>
                <a:spcPts val="0"/>
              </a:spcBef>
              <a:spcAft>
                <a:spcPts val="0"/>
              </a:spcAft>
            </a:pPr>
            <a:r>
              <a:rPr lang="en-US" sz="1700" dirty="0" smtClean="0">
                <a:solidFill>
                  <a:prstClr val="black"/>
                </a:solidFill>
                <a:latin typeface="+mn-lt"/>
                <a:cs typeface="+mn-cs"/>
              </a:rPr>
              <a:t>(SDH/SONET)</a:t>
            </a:r>
            <a:endParaRPr lang="en-US" sz="17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grpSp>
        <p:nvGrpSpPr>
          <p:cNvPr id="2" name="Group 359"/>
          <p:cNvGrpSpPr/>
          <p:nvPr/>
        </p:nvGrpSpPr>
        <p:grpSpPr>
          <a:xfrm>
            <a:off x="1464809" y="2782502"/>
            <a:ext cx="1005840" cy="323852"/>
            <a:chOff x="1856948" y="2990283"/>
            <a:chExt cx="1005840" cy="323852"/>
          </a:xfrm>
        </p:grpSpPr>
        <p:pic>
          <p:nvPicPr>
            <p:cNvPr id="445" name="Picture 160" descr="rad4"/>
            <p:cNvPicPr preferRelativeResize="0"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37948" y="2990283"/>
              <a:ext cx="824840" cy="323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46" name="Straight Connector 445"/>
            <p:cNvCxnSpPr/>
            <p:nvPr/>
          </p:nvCxnSpPr>
          <p:spPr>
            <a:xfrm rot="5400000">
              <a:off x="1723598" y="3173389"/>
              <a:ext cx="2667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Straight Connector 446"/>
            <p:cNvCxnSpPr/>
            <p:nvPr/>
          </p:nvCxnSpPr>
          <p:spPr>
            <a:xfrm>
              <a:off x="1865763" y="3173389"/>
              <a:ext cx="1905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508"/>
          <p:cNvGrpSpPr/>
          <p:nvPr/>
        </p:nvGrpSpPr>
        <p:grpSpPr>
          <a:xfrm>
            <a:off x="5602771" y="2232889"/>
            <a:ext cx="723709" cy="537226"/>
            <a:chOff x="3616280" y="5583176"/>
            <a:chExt cx="1446887" cy="1054599"/>
          </a:xfrm>
        </p:grpSpPr>
        <p:sp>
          <p:nvSpPr>
            <p:cNvPr id="506" name="AutoShape 110"/>
            <p:cNvSpPr>
              <a:spLocks noChangeArrowheads="1"/>
            </p:cNvSpPr>
            <p:nvPr/>
          </p:nvSpPr>
          <p:spPr bwMode="auto">
            <a:xfrm>
              <a:off x="3722123" y="5583176"/>
              <a:ext cx="1149350" cy="1054599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44" y="10800"/>
                  </a:moveTo>
                  <a:cubicBezTo>
                    <a:pt x="2144" y="15581"/>
                    <a:pt x="6019" y="19456"/>
                    <a:pt x="10800" y="19456"/>
                  </a:cubicBezTo>
                  <a:cubicBezTo>
                    <a:pt x="15581" y="19456"/>
                    <a:pt x="19456" y="15581"/>
                    <a:pt x="19456" y="10800"/>
                  </a:cubicBezTo>
                  <a:cubicBezTo>
                    <a:pt x="19456" y="6019"/>
                    <a:pt x="15581" y="2144"/>
                    <a:pt x="10800" y="2144"/>
                  </a:cubicBezTo>
                  <a:cubicBezTo>
                    <a:pt x="6019" y="2144"/>
                    <a:pt x="2144" y="6019"/>
                    <a:pt x="2144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5E3"/>
                </a:gs>
                <a:gs pos="50000">
                  <a:srgbClr val="F6B686"/>
                </a:gs>
                <a:gs pos="100000">
                  <a:srgbClr val="FFF5E3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>
              <a:prstShdw prst="shdw17" dist="17961" dir="2700000">
                <a:srgbClr val="946D50"/>
              </a:prstShdw>
            </a:effectLst>
          </p:spPr>
          <p:txBody>
            <a:bodyPr wrap="none" lIns="92530" tIns="46267" rIns="92530" bIns="46267" anchor="ctr" anchorCtr="0">
              <a:noAutofit/>
            </a:bodyPr>
            <a:lstStyle/>
            <a:p>
              <a:pPr algn="ctr"/>
              <a:endParaRPr lang="en-US">
                <a:latin typeface="+mn-lt"/>
              </a:endParaRPr>
            </a:p>
          </p:txBody>
        </p:sp>
        <p:pic>
          <p:nvPicPr>
            <p:cNvPr id="507" name="Picture 8" descr="ad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56402" y="5905762"/>
              <a:ext cx="406765" cy="351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8" name="Picture 8" descr="ad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16280" y="5920232"/>
              <a:ext cx="406765" cy="351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509"/>
          <p:cNvGrpSpPr/>
          <p:nvPr/>
        </p:nvGrpSpPr>
        <p:grpSpPr>
          <a:xfrm>
            <a:off x="3871780" y="2849308"/>
            <a:ext cx="723709" cy="537226"/>
            <a:chOff x="3616280" y="5583176"/>
            <a:chExt cx="1446887" cy="1054599"/>
          </a:xfrm>
        </p:grpSpPr>
        <p:sp>
          <p:nvSpPr>
            <p:cNvPr id="511" name="AutoShape 110"/>
            <p:cNvSpPr>
              <a:spLocks noChangeArrowheads="1"/>
            </p:cNvSpPr>
            <p:nvPr/>
          </p:nvSpPr>
          <p:spPr bwMode="auto">
            <a:xfrm>
              <a:off x="3722123" y="5583176"/>
              <a:ext cx="1149350" cy="1054599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44" y="10800"/>
                  </a:moveTo>
                  <a:cubicBezTo>
                    <a:pt x="2144" y="15581"/>
                    <a:pt x="6019" y="19456"/>
                    <a:pt x="10800" y="19456"/>
                  </a:cubicBezTo>
                  <a:cubicBezTo>
                    <a:pt x="15581" y="19456"/>
                    <a:pt x="19456" y="15581"/>
                    <a:pt x="19456" y="10800"/>
                  </a:cubicBezTo>
                  <a:cubicBezTo>
                    <a:pt x="19456" y="6019"/>
                    <a:pt x="15581" y="2144"/>
                    <a:pt x="10800" y="2144"/>
                  </a:cubicBezTo>
                  <a:cubicBezTo>
                    <a:pt x="6019" y="2144"/>
                    <a:pt x="2144" y="6019"/>
                    <a:pt x="2144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5E3"/>
                </a:gs>
                <a:gs pos="50000">
                  <a:srgbClr val="F6B686"/>
                </a:gs>
                <a:gs pos="100000">
                  <a:srgbClr val="FFF5E3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>
              <a:prstShdw prst="shdw17" dist="17961" dir="2700000">
                <a:srgbClr val="946D50"/>
              </a:prstShdw>
            </a:effectLst>
          </p:spPr>
          <p:txBody>
            <a:bodyPr wrap="none" lIns="92530" tIns="46267" rIns="92530" bIns="46267" anchor="ctr" anchorCtr="0">
              <a:noAutofit/>
            </a:bodyPr>
            <a:lstStyle/>
            <a:p>
              <a:pPr algn="ctr"/>
              <a:endParaRPr lang="en-US">
                <a:latin typeface="+mn-lt"/>
              </a:endParaRPr>
            </a:p>
          </p:txBody>
        </p:sp>
        <p:pic>
          <p:nvPicPr>
            <p:cNvPr id="512" name="Picture 8" descr="ad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56402" y="5905762"/>
              <a:ext cx="406765" cy="351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" name="Picture 8" descr="ad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16280" y="5920232"/>
              <a:ext cx="406765" cy="351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513"/>
          <p:cNvGrpSpPr/>
          <p:nvPr/>
        </p:nvGrpSpPr>
        <p:grpSpPr>
          <a:xfrm>
            <a:off x="5550455" y="2931194"/>
            <a:ext cx="723709" cy="537226"/>
            <a:chOff x="3616280" y="5583176"/>
            <a:chExt cx="1446887" cy="1054599"/>
          </a:xfrm>
        </p:grpSpPr>
        <p:sp>
          <p:nvSpPr>
            <p:cNvPr id="515" name="AutoShape 110"/>
            <p:cNvSpPr>
              <a:spLocks noChangeArrowheads="1"/>
            </p:cNvSpPr>
            <p:nvPr/>
          </p:nvSpPr>
          <p:spPr bwMode="auto">
            <a:xfrm>
              <a:off x="3722123" y="5583176"/>
              <a:ext cx="1149350" cy="1054599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44" y="10800"/>
                  </a:moveTo>
                  <a:cubicBezTo>
                    <a:pt x="2144" y="15581"/>
                    <a:pt x="6019" y="19456"/>
                    <a:pt x="10800" y="19456"/>
                  </a:cubicBezTo>
                  <a:cubicBezTo>
                    <a:pt x="15581" y="19456"/>
                    <a:pt x="19456" y="15581"/>
                    <a:pt x="19456" y="10800"/>
                  </a:cubicBezTo>
                  <a:cubicBezTo>
                    <a:pt x="19456" y="6019"/>
                    <a:pt x="15581" y="2144"/>
                    <a:pt x="10800" y="2144"/>
                  </a:cubicBezTo>
                  <a:cubicBezTo>
                    <a:pt x="6019" y="2144"/>
                    <a:pt x="2144" y="6019"/>
                    <a:pt x="2144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5E3"/>
                </a:gs>
                <a:gs pos="50000">
                  <a:srgbClr val="F6B686"/>
                </a:gs>
                <a:gs pos="100000">
                  <a:srgbClr val="FFF5E3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>
              <a:prstShdw prst="shdw17" dist="17961" dir="2700000">
                <a:srgbClr val="946D50"/>
              </a:prstShdw>
            </a:effectLst>
          </p:spPr>
          <p:txBody>
            <a:bodyPr wrap="none" lIns="92530" tIns="46267" rIns="92530" bIns="46267" anchor="ctr" anchorCtr="0">
              <a:noAutofit/>
            </a:bodyPr>
            <a:lstStyle/>
            <a:p>
              <a:pPr algn="ctr"/>
              <a:endParaRPr lang="en-US">
                <a:latin typeface="+mn-lt"/>
              </a:endParaRPr>
            </a:p>
          </p:txBody>
        </p:sp>
        <p:pic>
          <p:nvPicPr>
            <p:cNvPr id="516" name="Picture 8" descr="ad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56402" y="5905762"/>
              <a:ext cx="406765" cy="351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7" name="Picture 8" descr="ad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16280" y="5920232"/>
              <a:ext cx="406765" cy="351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517"/>
          <p:cNvGrpSpPr/>
          <p:nvPr/>
        </p:nvGrpSpPr>
        <p:grpSpPr>
          <a:xfrm>
            <a:off x="4363100" y="2125980"/>
            <a:ext cx="723709" cy="537226"/>
            <a:chOff x="3616280" y="5583176"/>
            <a:chExt cx="1446887" cy="1054599"/>
          </a:xfrm>
        </p:grpSpPr>
        <p:sp>
          <p:nvSpPr>
            <p:cNvPr id="519" name="AutoShape 110"/>
            <p:cNvSpPr>
              <a:spLocks noChangeArrowheads="1"/>
            </p:cNvSpPr>
            <p:nvPr/>
          </p:nvSpPr>
          <p:spPr bwMode="auto">
            <a:xfrm>
              <a:off x="3722123" y="5583176"/>
              <a:ext cx="1149350" cy="1054599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44" y="10800"/>
                  </a:moveTo>
                  <a:cubicBezTo>
                    <a:pt x="2144" y="15581"/>
                    <a:pt x="6019" y="19456"/>
                    <a:pt x="10800" y="19456"/>
                  </a:cubicBezTo>
                  <a:cubicBezTo>
                    <a:pt x="15581" y="19456"/>
                    <a:pt x="19456" y="15581"/>
                    <a:pt x="19456" y="10800"/>
                  </a:cubicBezTo>
                  <a:cubicBezTo>
                    <a:pt x="19456" y="6019"/>
                    <a:pt x="15581" y="2144"/>
                    <a:pt x="10800" y="2144"/>
                  </a:cubicBezTo>
                  <a:cubicBezTo>
                    <a:pt x="6019" y="2144"/>
                    <a:pt x="2144" y="6019"/>
                    <a:pt x="2144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5E3"/>
                </a:gs>
                <a:gs pos="50000">
                  <a:srgbClr val="F6B686"/>
                </a:gs>
                <a:gs pos="100000">
                  <a:srgbClr val="FFF5E3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>
              <a:prstShdw prst="shdw17" dist="17961" dir="2700000">
                <a:srgbClr val="946D50"/>
              </a:prstShdw>
            </a:effectLst>
          </p:spPr>
          <p:txBody>
            <a:bodyPr wrap="none" lIns="92530" tIns="46267" rIns="92530" bIns="46267" anchor="ctr" anchorCtr="0">
              <a:noAutofit/>
            </a:bodyPr>
            <a:lstStyle/>
            <a:p>
              <a:pPr algn="ctr"/>
              <a:endParaRPr lang="en-US">
                <a:latin typeface="+mn-lt"/>
              </a:endParaRPr>
            </a:p>
          </p:txBody>
        </p:sp>
        <p:pic>
          <p:nvPicPr>
            <p:cNvPr id="520" name="Picture 8" descr="ad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56402" y="5905762"/>
              <a:ext cx="406765" cy="351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1" name="Picture 8" descr="ad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16280" y="5920232"/>
              <a:ext cx="406765" cy="351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372"/>
          <p:cNvGrpSpPr/>
          <p:nvPr/>
        </p:nvGrpSpPr>
        <p:grpSpPr>
          <a:xfrm>
            <a:off x="1485005" y="3849218"/>
            <a:ext cx="7499159" cy="1761577"/>
            <a:chOff x="1791336" y="2053058"/>
            <a:chExt cx="7499159" cy="1761577"/>
          </a:xfrm>
        </p:grpSpPr>
        <p:grpSp>
          <p:nvGrpSpPr>
            <p:cNvPr id="9" name="Group 278"/>
            <p:cNvGrpSpPr/>
            <p:nvPr/>
          </p:nvGrpSpPr>
          <p:grpSpPr>
            <a:xfrm>
              <a:off x="6909324" y="2637621"/>
              <a:ext cx="2190493" cy="1025525"/>
              <a:chOff x="6404354" y="5217046"/>
              <a:chExt cx="2190493" cy="1025525"/>
            </a:xfrm>
          </p:grpSpPr>
          <p:sp>
            <p:nvSpPr>
              <p:cNvPr id="276" name="Freeform 21"/>
              <p:cNvSpPr>
                <a:spLocks/>
              </p:cNvSpPr>
              <p:nvPr/>
            </p:nvSpPr>
            <p:spPr bwMode="auto">
              <a:xfrm>
                <a:off x="6404354" y="5217046"/>
                <a:ext cx="1647825" cy="1025525"/>
              </a:xfrm>
              <a:custGeom>
                <a:avLst/>
                <a:gdLst>
                  <a:gd name="T0" fmla="*/ 2147483647 w 835"/>
                  <a:gd name="T1" fmla="*/ 2147483647 h 646"/>
                  <a:gd name="T2" fmla="*/ 2147483647 w 835"/>
                  <a:gd name="T3" fmla="*/ 2147483647 h 646"/>
                  <a:gd name="T4" fmla="*/ 2147483647 w 835"/>
                  <a:gd name="T5" fmla="*/ 2147483647 h 646"/>
                  <a:gd name="T6" fmla="*/ 2147483647 w 835"/>
                  <a:gd name="T7" fmla="*/ 2147483647 h 646"/>
                  <a:gd name="T8" fmla="*/ 2147483647 w 835"/>
                  <a:gd name="T9" fmla="*/ 2147483647 h 646"/>
                  <a:gd name="T10" fmla="*/ 2147483647 w 835"/>
                  <a:gd name="T11" fmla="*/ 2147483647 h 646"/>
                  <a:gd name="T12" fmla="*/ 2147483647 w 835"/>
                  <a:gd name="T13" fmla="*/ 2147483647 h 646"/>
                  <a:gd name="T14" fmla="*/ 2147483647 w 835"/>
                  <a:gd name="T15" fmla="*/ 2147483647 h 646"/>
                  <a:gd name="T16" fmla="*/ 2147483647 w 835"/>
                  <a:gd name="T17" fmla="*/ 2147483647 h 646"/>
                  <a:gd name="T18" fmla="*/ 2147483647 w 835"/>
                  <a:gd name="T19" fmla="*/ 2147483647 h 646"/>
                  <a:gd name="T20" fmla="*/ 2147483647 w 835"/>
                  <a:gd name="T21" fmla="*/ 2147483647 h 646"/>
                  <a:gd name="T22" fmla="*/ 2147483647 w 835"/>
                  <a:gd name="T23" fmla="*/ 2147483647 h 646"/>
                  <a:gd name="T24" fmla="*/ 2147483647 w 835"/>
                  <a:gd name="T25" fmla="*/ 2147483647 h 646"/>
                  <a:gd name="T26" fmla="*/ 2147483647 w 835"/>
                  <a:gd name="T27" fmla="*/ 2147483647 h 646"/>
                  <a:gd name="T28" fmla="*/ 2147483647 w 835"/>
                  <a:gd name="T29" fmla="*/ 2147483647 h 646"/>
                  <a:gd name="T30" fmla="*/ 2147483647 w 835"/>
                  <a:gd name="T31" fmla="*/ 2147483647 h 646"/>
                  <a:gd name="T32" fmla="*/ 2147483647 w 835"/>
                  <a:gd name="T33" fmla="*/ 2147483647 h 646"/>
                  <a:gd name="T34" fmla="*/ 2147483647 w 835"/>
                  <a:gd name="T35" fmla="*/ 2147483647 h 646"/>
                  <a:gd name="T36" fmla="*/ 2147483647 w 835"/>
                  <a:gd name="T37" fmla="*/ 2147483647 h 646"/>
                  <a:gd name="T38" fmla="*/ 2147483647 w 835"/>
                  <a:gd name="T39" fmla="*/ 2147483647 h 646"/>
                  <a:gd name="T40" fmla="*/ 2147483647 w 835"/>
                  <a:gd name="T41" fmla="*/ 2147483647 h 646"/>
                  <a:gd name="T42" fmla="*/ 2147483647 w 835"/>
                  <a:gd name="T43" fmla="*/ 2147483647 h 646"/>
                  <a:gd name="T44" fmla="*/ 2147483647 w 835"/>
                  <a:gd name="T45" fmla="*/ 2147483647 h 646"/>
                  <a:gd name="T46" fmla="*/ 2147483647 w 835"/>
                  <a:gd name="T47" fmla="*/ 2147483647 h 646"/>
                  <a:gd name="T48" fmla="*/ 2147483647 w 835"/>
                  <a:gd name="T49" fmla="*/ 2147483647 h 646"/>
                  <a:gd name="T50" fmla="*/ 2147483647 w 835"/>
                  <a:gd name="T51" fmla="*/ 2147483647 h 646"/>
                  <a:gd name="T52" fmla="*/ 2147483647 w 835"/>
                  <a:gd name="T53" fmla="*/ 2147483647 h 646"/>
                  <a:gd name="T54" fmla="*/ 2147483647 w 835"/>
                  <a:gd name="T55" fmla="*/ 2147483647 h 646"/>
                  <a:gd name="T56" fmla="*/ 2147483647 w 835"/>
                  <a:gd name="T57" fmla="*/ 2147483647 h 646"/>
                  <a:gd name="T58" fmla="*/ 2147483647 w 835"/>
                  <a:gd name="T59" fmla="*/ 2147483647 h 646"/>
                  <a:gd name="T60" fmla="*/ 2147483647 w 835"/>
                  <a:gd name="T61" fmla="*/ 2147483647 h 646"/>
                  <a:gd name="T62" fmla="*/ 2147483647 w 835"/>
                  <a:gd name="T63" fmla="*/ 2147483647 h 646"/>
                  <a:gd name="T64" fmla="*/ 2147483647 w 835"/>
                  <a:gd name="T65" fmla="*/ 2147483647 h 646"/>
                  <a:gd name="T66" fmla="*/ 2147483647 w 835"/>
                  <a:gd name="T67" fmla="*/ 2147483647 h 646"/>
                  <a:gd name="T68" fmla="*/ 2147483647 w 835"/>
                  <a:gd name="T69" fmla="*/ 2147483647 h 646"/>
                  <a:gd name="T70" fmla="*/ 2147483647 w 835"/>
                  <a:gd name="T71" fmla="*/ 2147483647 h 646"/>
                  <a:gd name="T72" fmla="*/ 2147483647 w 835"/>
                  <a:gd name="T73" fmla="*/ 2147483647 h 646"/>
                  <a:gd name="T74" fmla="*/ 2147483647 w 835"/>
                  <a:gd name="T75" fmla="*/ 2147483647 h 646"/>
                  <a:gd name="T76" fmla="*/ 2147483647 w 835"/>
                  <a:gd name="T77" fmla="*/ 2147483647 h 646"/>
                  <a:gd name="T78" fmla="*/ 2147483647 w 835"/>
                  <a:gd name="T79" fmla="*/ 2147483647 h 646"/>
                  <a:gd name="T80" fmla="*/ 2147483647 w 835"/>
                  <a:gd name="T81" fmla="*/ 2147483647 h 646"/>
                  <a:gd name="T82" fmla="*/ 2147483647 w 835"/>
                  <a:gd name="T83" fmla="*/ 2147483647 h 646"/>
                  <a:gd name="T84" fmla="*/ 2147483647 w 835"/>
                  <a:gd name="T85" fmla="*/ 2147483647 h 646"/>
                  <a:gd name="T86" fmla="*/ 2147483647 w 835"/>
                  <a:gd name="T87" fmla="*/ 2147483647 h 646"/>
                  <a:gd name="T88" fmla="*/ 2147483647 w 835"/>
                  <a:gd name="T89" fmla="*/ 2147483647 h 646"/>
                  <a:gd name="T90" fmla="*/ 2147483647 w 835"/>
                  <a:gd name="T91" fmla="*/ 2147483647 h 646"/>
                  <a:gd name="T92" fmla="*/ 2147483647 w 835"/>
                  <a:gd name="T93" fmla="*/ 2147483647 h 646"/>
                  <a:gd name="T94" fmla="*/ 2147483647 w 835"/>
                  <a:gd name="T95" fmla="*/ 2147483647 h 646"/>
                  <a:gd name="T96" fmla="*/ 2147483647 w 835"/>
                  <a:gd name="T97" fmla="*/ 2147483647 h 646"/>
                  <a:gd name="T98" fmla="*/ 2147483647 w 835"/>
                  <a:gd name="T99" fmla="*/ 2147483647 h 646"/>
                  <a:gd name="T100" fmla="*/ 2147483647 w 835"/>
                  <a:gd name="T101" fmla="*/ 2147483647 h 646"/>
                  <a:gd name="T102" fmla="*/ 2147483647 w 835"/>
                  <a:gd name="T103" fmla="*/ 2147483647 h 646"/>
                  <a:gd name="T104" fmla="*/ 2147483647 w 835"/>
                  <a:gd name="T105" fmla="*/ 2147483647 h 646"/>
                  <a:gd name="T106" fmla="*/ 2147483647 w 835"/>
                  <a:gd name="T107" fmla="*/ 2147483647 h 64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835"/>
                  <a:gd name="T163" fmla="*/ 0 h 646"/>
                  <a:gd name="T164" fmla="*/ 835 w 835"/>
                  <a:gd name="T165" fmla="*/ 646 h 64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835" h="646">
                    <a:moveTo>
                      <a:pt x="260" y="609"/>
                    </a:moveTo>
                    <a:cubicBezTo>
                      <a:pt x="233" y="609"/>
                      <a:pt x="174" y="629"/>
                      <a:pt x="137" y="622"/>
                    </a:cubicBezTo>
                    <a:cubicBezTo>
                      <a:pt x="100" y="615"/>
                      <a:pt x="61" y="599"/>
                      <a:pt x="38" y="571"/>
                    </a:cubicBezTo>
                    <a:cubicBezTo>
                      <a:pt x="16" y="543"/>
                      <a:pt x="2" y="491"/>
                      <a:pt x="1" y="455"/>
                    </a:cubicBezTo>
                    <a:cubicBezTo>
                      <a:pt x="0" y="420"/>
                      <a:pt x="19" y="380"/>
                      <a:pt x="32" y="360"/>
                    </a:cubicBezTo>
                    <a:cubicBezTo>
                      <a:pt x="45" y="339"/>
                      <a:pt x="69" y="337"/>
                      <a:pt x="79" y="330"/>
                    </a:cubicBezTo>
                    <a:cubicBezTo>
                      <a:pt x="90" y="323"/>
                      <a:pt x="93" y="323"/>
                      <a:pt x="97" y="318"/>
                    </a:cubicBezTo>
                    <a:cubicBezTo>
                      <a:pt x="102" y="314"/>
                      <a:pt x="102" y="309"/>
                      <a:pt x="102" y="299"/>
                    </a:cubicBezTo>
                    <a:cubicBezTo>
                      <a:pt x="102" y="289"/>
                      <a:pt x="97" y="275"/>
                      <a:pt x="96" y="261"/>
                    </a:cubicBezTo>
                    <a:cubicBezTo>
                      <a:pt x="95" y="247"/>
                      <a:pt x="91" y="231"/>
                      <a:pt x="96" y="216"/>
                    </a:cubicBezTo>
                    <a:cubicBezTo>
                      <a:pt x="101" y="201"/>
                      <a:pt x="113" y="183"/>
                      <a:pt x="127" y="172"/>
                    </a:cubicBezTo>
                    <a:cubicBezTo>
                      <a:pt x="141" y="160"/>
                      <a:pt x="163" y="151"/>
                      <a:pt x="181" y="145"/>
                    </a:cubicBezTo>
                    <a:cubicBezTo>
                      <a:pt x="199" y="139"/>
                      <a:pt x="222" y="139"/>
                      <a:pt x="235" y="137"/>
                    </a:cubicBezTo>
                    <a:cubicBezTo>
                      <a:pt x="248" y="134"/>
                      <a:pt x="254" y="135"/>
                      <a:pt x="258" y="129"/>
                    </a:cubicBezTo>
                    <a:cubicBezTo>
                      <a:pt x="262" y="122"/>
                      <a:pt x="257" y="106"/>
                      <a:pt x="261" y="96"/>
                    </a:cubicBezTo>
                    <a:cubicBezTo>
                      <a:pt x="265" y="85"/>
                      <a:pt x="274" y="71"/>
                      <a:pt x="284" y="63"/>
                    </a:cubicBezTo>
                    <a:cubicBezTo>
                      <a:pt x="294" y="54"/>
                      <a:pt x="307" y="50"/>
                      <a:pt x="320" y="46"/>
                    </a:cubicBezTo>
                    <a:cubicBezTo>
                      <a:pt x="333" y="43"/>
                      <a:pt x="354" y="43"/>
                      <a:pt x="364" y="43"/>
                    </a:cubicBezTo>
                    <a:cubicBezTo>
                      <a:pt x="375" y="43"/>
                      <a:pt x="378" y="47"/>
                      <a:pt x="382" y="46"/>
                    </a:cubicBezTo>
                    <a:cubicBezTo>
                      <a:pt x="386" y="45"/>
                      <a:pt x="383" y="41"/>
                      <a:pt x="387" y="36"/>
                    </a:cubicBezTo>
                    <a:cubicBezTo>
                      <a:pt x="391" y="31"/>
                      <a:pt x="399" y="21"/>
                      <a:pt x="408" y="15"/>
                    </a:cubicBezTo>
                    <a:cubicBezTo>
                      <a:pt x="418" y="9"/>
                      <a:pt x="429" y="5"/>
                      <a:pt x="445" y="3"/>
                    </a:cubicBezTo>
                    <a:cubicBezTo>
                      <a:pt x="460" y="2"/>
                      <a:pt x="485" y="0"/>
                      <a:pt x="502" y="3"/>
                    </a:cubicBezTo>
                    <a:cubicBezTo>
                      <a:pt x="518" y="7"/>
                      <a:pt x="530" y="14"/>
                      <a:pt x="543" y="21"/>
                    </a:cubicBezTo>
                    <a:cubicBezTo>
                      <a:pt x="556" y="29"/>
                      <a:pt x="573" y="38"/>
                      <a:pt x="582" y="50"/>
                    </a:cubicBezTo>
                    <a:cubicBezTo>
                      <a:pt x="591" y="61"/>
                      <a:pt x="595" y="80"/>
                      <a:pt x="598" y="91"/>
                    </a:cubicBezTo>
                    <a:cubicBezTo>
                      <a:pt x="602" y="101"/>
                      <a:pt x="597" y="109"/>
                      <a:pt x="602" y="112"/>
                    </a:cubicBezTo>
                    <a:cubicBezTo>
                      <a:pt x="607" y="116"/>
                      <a:pt x="617" y="109"/>
                      <a:pt x="628" y="111"/>
                    </a:cubicBezTo>
                    <a:cubicBezTo>
                      <a:pt x="639" y="112"/>
                      <a:pt x="652" y="115"/>
                      <a:pt x="666" y="124"/>
                    </a:cubicBezTo>
                    <a:cubicBezTo>
                      <a:pt x="679" y="133"/>
                      <a:pt x="695" y="150"/>
                      <a:pt x="706" y="165"/>
                    </a:cubicBezTo>
                    <a:cubicBezTo>
                      <a:pt x="718" y="180"/>
                      <a:pt x="730" y="198"/>
                      <a:pt x="736" y="215"/>
                    </a:cubicBezTo>
                    <a:cubicBezTo>
                      <a:pt x="742" y="231"/>
                      <a:pt x="744" y="252"/>
                      <a:pt x="741" y="267"/>
                    </a:cubicBezTo>
                    <a:cubicBezTo>
                      <a:pt x="738" y="283"/>
                      <a:pt x="715" y="300"/>
                      <a:pt x="715" y="309"/>
                    </a:cubicBezTo>
                    <a:cubicBezTo>
                      <a:pt x="715" y="317"/>
                      <a:pt x="730" y="311"/>
                      <a:pt x="742" y="317"/>
                    </a:cubicBezTo>
                    <a:cubicBezTo>
                      <a:pt x="755" y="323"/>
                      <a:pt x="775" y="332"/>
                      <a:pt x="788" y="342"/>
                    </a:cubicBezTo>
                    <a:cubicBezTo>
                      <a:pt x="801" y="351"/>
                      <a:pt x="815" y="365"/>
                      <a:pt x="823" y="378"/>
                    </a:cubicBezTo>
                    <a:cubicBezTo>
                      <a:pt x="830" y="391"/>
                      <a:pt x="835" y="403"/>
                      <a:pt x="833" y="422"/>
                    </a:cubicBezTo>
                    <a:cubicBezTo>
                      <a:pt x="830" y="442"/>
                      <a:pt x="816" y="479"/>
                      <a:pt x="808" y="495"/>
                    </a:cubicBezTo>
                    <a:cubicBezTo>
                      <a:pt x="800" y="511"/>
                      <a:pt x="794" y="513"/>
                      <a:pt x="785" y="519"/>
                    </a:cubicBezTo>
                    <a:cubicBezTo>
                      <a:pt x="776" y="525"/>
                      <a:pt x="761" y="527"/>
                      <a:pt x="752" y="531"/>
                    </a:cubicBezTo>
                    <a:cubicBezTo>
                      <a:pt x="743" y="535"/>
                      <a:pt x="735" y="536"/>
                      <a:pt x="728" y="541"/>
                    </a:cubicBezTo>
                    <a:cubicBezTo>
                      <a:pt x="720" y="546"/>
                      <a:pt x="717" y="554"/>
                      <a:pt x="710" y="563"/>
                    </a:cubicBezTo>
                    <a:cubicBezTo>
                      <a:pt x="702" y="572"/>
                      <a:pt x="695" y="585"/>
                      <a:pt x="685" y="594"/>
                    </a:cubicBezTo>
                    <a:cubicBezTo>
                      <a:pt x="675" y="603"/>
                      <a:pt x="666" y="611"/>
                      <a:pt x="651" y="615"/>
                    </a:cubicBezTo>
                    <a:cubicBezTo>
                      <a:pt x="635" y="620"/>
                      <a:pt x="607" y="620"/>
                      <a:pt x="590" y="617"/>
                    </a:cubicBezTo>
                    <a:cubicBezTo>
                      <a:pt x="573" y="615"/>
                      <a:pt x="557" y="606"/>
                      <a:pt x="548" y="601"/>
                    </a:cubicBezTo>
                    <a:cubicBezTo>
                      <a:pt x="538" y="596"/>
                      <a:pt x="538" y="589"/>
                      <a:pt x="533" y="586"/>
                    </a:cubicBezTo>
                    <a:cubicBezTo>
                      <a:pt x="528" y="582"/>
                      <a:pt x="523" y="581"/>
                      <a:pt x="520" y="582"/>
                    </a:cubicBezTo>
                    <a:cubicBezTo>
                      <a:pt x="517" y="584"/>
                      <a:pt x="521" y="587"/>
                      <a:pt x="513" y="594"/>
                    </a:cubicBezTo>
                    <a:cubicBezTo>
                      <a:pt x="506" y="601"/>
                      <a:pt x="494" y="612"/>
                      <a:pt x="477" y="620"/>
                    </a:cubicBezTo>
                    <a:cubicBezTo>
                      <a:pt x="460" y="629"/>
                      <a:pt x="431" y="641"/>
                      <a:pt x="408" y="644"/>
                    </a:cubicBezTo>
                    <a:cubicBezTo>
                      <a:pt x="386" y="646"/>
                      <a:pt x="361" y="641"/>
                      <a:pt x="341" y="637"/>
                    </a:cubicBezTo>
                    <a:cubicBezTo>
                      <a:pt x="322" y="633"/>
                      <a:pt x="305" y="625"/>
                      <a:pt x="292" y="620"/>
                    </a:cubicBezTo>
                    <a:cubicBezTo>
                      <a:pt x="280" y="616"/>
                      <a:pt x="286" y="609"/>
                      <a:pt x="260" y="60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B7D9E5"/>
                  </a:gs>
                </a:gsLst>
                <a:path path="rect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>
                <a:prstShdw prst="shdw17" dist="17961" dir="2700000">
                  <a:srgbClr val="6E8289"/>
                </a:prstShdw>
              </a:effectLst>
            </p:spPr>
            <p:txBody>
              <a:bodyPr wrap="none"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 smtClean="0">
                    <a:solidFill>
                      <a:prstClr val="black"/>
                    </a:solidFill>
                    <a:latin typeface="+mn-lt"/>
                    <a:cs typeface="+mn-cs"/>
                  </a:rPr>
                  <a:t>“NG”</a:t>
                </a:r>
              </a:p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 smtClean="0">
                    <a:solidFill>
                      <a:prstClr val="black"/>
                    </a:solidFill>
                    <a:latin typeface="+mn-lt"/>
                    <a:cs typeface="+mn-cs"/>
                  </a:rPr>
                  <a:t>Access</a:t>
                </a:r>
              </a:p>
            </p:txBody>
          </p:sp>
          <p:pic>
            <p:nvPicPr>
              <p:cNvPr id="278" name="Picture 160" descr="rad4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770007" y="5610652"/>
                <a:ext cx="824840" cy="3238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80" name="TextBox 279"/>
            <p:cNvSpPr txBox="1"/>
            <p:nvPr/>
          </p:nvSpPr>
          <p:spPr>
            <a:xfrm>
              <a:off x="8368241" y="3282913"/>
              <a:ext cx="817299" cy="353925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700" b="1" dirty="0" smtClean="0">
                  <a:latin typeface="+mn-lt"/>
                </a:rPr>
                <a:t>CPE</a:t>
              </a:r>
            </a:p>
          </p:txBody>
        </p:sp>
        <p:grpSp>
          <p:nvGrpSpPr>
            <p:cNvPr id="10" name="Group 258"/>
            <p:cNvGrpSpPr/>
            <p:nvPr/>
          </p:nvGrpSpPr>
          <p:grpSpPr>
            <a:xfrm>
              <a:off x="1791336" y="2053058"/>
              <a:ext cx="5450340" cy="1761577"/>
              <a:chOff x="1865763" y="2053049"/>
              <a:chExt cx="5450340" cy="1761577"/>
            </a:xfrm>
          </p:grpSpPr>
          <p:sp>
            <p:nvSpPr>
              <p:cNvPr id="261" name="Freeform 21"/>
              <p:cNvSpPr>
                <a:spLocks/>
              </p:cNvSpPr>
              <p:nvPr/>
            </p:nvSpPr>
            <p:spPr bwMode="auto">
              <a:xfrm>
                <a:off x="2544314" y="2558008"/>
                <a:ext cx="1647825" cy="1025525"/>
              </a:xfrm>
              <a:custGeom>
                <a:avLst/>
                <a:gdLst>
                  <a:gd name="T0" fmla="*/ 2147483647 w 835"/>
                  <a:gd name="T1" fmla="*/ 2147483647 h 646"/>
                  <a:gd name="T2" fmla="*/ 2147483647 w 835"/>
                  <a:gd name="T3" fmla="*/ 2147483647 h 646"/>
                  <a:gd name="T4" fmla="*/ 2147483647 w 835"/>
                  <a:gd name="T5" fmla="*/ 2147483647 h 646"/>
                  <a:gd name="T6" fmla="*/ 2147483647 w 835"/>
                  <a:gd name="T7" fmla="*/ 2147483647 h 646"/>
                  <a:gd name="T8" fmla="*/ 2147483647 w 835"/>
                  <a:gd name="T9" fmla="*/ 2147483647 h 646"/>
                  <a:gd name="T10" fmla="*/ 2147483647 w 835"/>
                  <a:gd name="T11" fmla="*/ 2147483647 h 646"/>
                  <a:gd name="T12" fmla="*/ 2147483647 w 835"/>
                  <a:gd name="T13" fmla="*/ 2147483647 h 646"/>
                  <a:gd name="T14" fmla="*/ 2147483647 w 835"/>
                  <a:gd name="T15" fmla="*/ 2147483647 h 646"/>
                  <a:gd name="T16" fmla="*/ 2147483647 w 835"/>
                  <a:gd name="T17" fmla="*/ 2147483647 h 646"/>
                  <a:gd name="T18" fmla="*/ 2147483647 w 835"/>
                  <a:gd name="T19" fmla="*/ 2147483647 h 646"/>
                  <a:gd name="T20" fmla="*/ 2147483647 w 835"/>
                  <a:gd name="T21" fmla="*/ 2147483647 h 646"/>
                  <a:gd name="T22" fmla="*/ 2147483647 w 835"/>
                  <a:gd name="T23" fmla="*/ 2147483647 h 646"/>
                  <a:gd name="T24" fmla="*/ 2147483647 w 835"/>
                  <a:gd name="T25" fmla="*/ 2147483647 h 646"/>
                  <a:gd name="T26" fmla="*/ 2147483647 w 835"/>
                  <a:gd name="T27" fmla="*/ 2147483647 h 646"/>
                  <a:gd name="T28" fmla="*/ 2147483647 w 835"/>
                  <a:gd name="T29" fmla="*/ 2147483647 h 646"/>
                  <a:gd name="T30" fmla="*/ 2147483647 w 835"/>
                  <a:gd name="T31" fmla="*/ 2147483647 h 646"/>
                  <a:gd name="T32" fmla="*/ 2147483647 w 835"/>
                  <a:gd name="T33" fmla="*/ 2147483647 h 646"/>
                  <a:gd name="T34" fmla="*/ 2147483647 w 835"/>
                  <a:gd name="T35" fmla="*/ 2147483647 h 646"/>
                  <a:gd name="T36" fmla="*/ 2147483647 w 835"/>
                  <a:gd name="T37" fmla="*/ 2147483647 h 646"/>
                  <a:gd name="T38" fmla="*/ 2147483647 w 835"/>
                  <a:gd name="T39" fmla="*/ 2147483647 h 646"/>
                  <a:gd name="T40" fmla="*/ 2147483647 w 835"/>
                  <a:gd name="T41" fmla="*/ 2147483647 h 646"/>
                  <a:gd name="T42" fmla="*/ 2147483647 w 835"/>
                  <a:gd name="T43" fmla="*/ 2147483647 h 646"/>
                  <a:gd name="T44" fmla="*/ 2147483647 w 835"/>
                  <a:gd name="T45" fmla="*/ 2147483647 h 646"/>
                  <a:gd name="T46" fmla="*/ 2147483647 w 835"/>
                  <a:gd name="T47" fmla="*/ 2147483647 h 646"/>
                  <a:gd name="T48" fmla="*/ 2147483647 w 835"/>
                  <a:gd name="T49" fmla="*/ 2147483647 h 646"/>
                  <a:gd name="T50" fmla="*/ 2147483647 w 835"/>
                  <a:gd name="T51" fmla="*/ 2147483647 h 646"/>
                  <a:gd name="T52" fmla="*/ 2147483647 w 835"/>
                  <a:gd name="T53" fmla="*/ 2147483647 h 646"/>
                  <a:gd name="T54" fmla="*/ 2147483647 w 835"/>
                  <a:gd name="T55" fmla="*/ 2147483647 h 646"/>
                  <a:gd name="T56" fmla="*/ 2147483647 w 835"/>
                  <a:gd name="T57" fmla="*/ 2147483647 h 646"/>
                  <a:gd name="T58" fmla="*/ 2147483647 w 835"/>
                  <a:gd name="T59" fmla="*/ 2147483647 h 646"/>
                  <a:gd name="T60" fmla="*/ 2147483647 w 835"/>
                  <a:gd name="T61" fmla="*/ 2147483647 h 646"/>
                  <a:gd name="T62" fmla="*/ 2147483647 w 835"/>
                  <a:gd name="T63" fmla="*/ 2147483647 h 646"/>
                  <a:gd name="T64" fmla="*/ 2147483647 w 835"/>
                  <a:gd name="T65" fmla="*/ 2147483647 h 646"/>
                  <a:gd name="T66" fmla="*/ 2147483647 w 835"/>
                  <a:gd name="T67" fmla="*/ 2147483647 h 646"/>
                  <a:gd name="T68" fmla="*/ 2147483647 w 835"/>
                  <a:gd name="T69" fmla="*/ 2147483647 h 646"/>
                  <a:gd name="T70" fmla="*/ 2147483647 w 835"/>
                  <a:gd name="T71" fmla="*/ 2147483647 h 646"/>
                  <a:gd name="T72" fmla="*/ 2147483647 w 835"/>
                  <a:gd name="T73" fmla="*/ 2147483647 h 646"/>
                  <a:gd name="T74" fmla="*/ 2147483647 w 835"/>
                  <a:gd name="T75" fmla="*/ 2147483647 h 646"/>
                  <a:gd name="T76" fmla="*/ 2147483647 w 835"/>
                  <a:gd name="T77" fmla="*/ 2147483647 h 646"/>
                  <a:gd name="T78" fmla="*/ 2147483647 w 835"/>
                  <a:gd name="T79" fmla="*/ 2147483647 h 646"/>
                  <a:gd name="T80" fmla="*/ 2147483647 w 835"/>
                  <a:gd name="T81" fmla="*/ 2147483647 h 646"/>
                  <a:gd name="T82" fmla="*/ 2147483647 w 835"/>
                  <a:gd name="T83" fmla="*/ 2147483647 h 646"/>
                  <a:gd name="T84" fmla="*/ 2147483647 w 835"/>
                  <a:gd name="T85" fmla="*/ 2147483647 h 646"/>
                  <a:gd name="T86" fmla="*/ 2147483647 w 835"/>
                  <a:gd name="T87" fmla="*/ 2147483647 h 646"/>
                  <a:gd name="T88" fmla="*/ 2147483647 w 835"/>
                  <a:gd name="T89" fmla="*/ 2147483647 h 646"/>
                  <a:gd name="T90" fmla="*/ 2147483647 w 835"/>
                  <a:gd name="T91" fmla="*/ 2147483647 h 646"/>
                  <a:gd name="T92" fmla="*/ 2147483647 w 835"/>
                  <a:gd name="T93" fmla="*/ 2147483647 h 646"/>
                  <a:gd name="T94" fmla="*/ 2147483647 w 835"/>
                  <a:gd name="T95" fmla="*/ 2147483647 h 646"/>
                  <a:gd name="T96" fmla="*/ 2147483647 w 835"/>
                  <a:gd name="T97" fmla="*/ 2147483647 h 646"/>
                  <a:gd name="T98" fmla="*/ 2147483647 w 835"/>
                  <a:gd name="T99" fmla="*/ 2147483647 h 646"/>
                  <a:gd name="T100" fmla="*/ 2147483647 w 835"/>
                  <a:gd name="T101" fmla="*/ 2147483647 h 646"/>
                  <a:gd name="T102" fmla="*/ 2147483647 w 835"/>
                  <a:gd name="T103" fmla="*/ 2147483647 h 646"/>
                  <a:gd name="T104" fmla="*/ 2147483647 w 835"/>
                  <a:gd name="T105" fmla="*/ 2147483647 h 646"/>
                  <a:gd name="T106" fmla="*/ 2147483647 w 835"/>
                  <a:gd name="T107" fmla="*/ 2147483647 h 64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835"/>
                  <a:gd name="T163" fmla="*/ 0 h 646"/>
                  <a:gd name="T164" fmla="*/ 835 w 835"/>
                  <a:gd name="T165" fmla="*/ 646 h 64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835" h="646">
                    <a:moveTo>
                      <a:pt x="260" y="609"/>
                    </a:moveTo>
                    <a:cubicBezTo>
                      <a:pt x="233" y="609"/>
                      <a:pt x="174" y="629"/>
                      <a:pt x="137" y="622"/>
                    </a:cubicBezTo>
                    <a:cubicBezTo>
                      <a:pt x="100" y="615"/>
                      <a:pt x="61" y="599"/>
                      <a:pt x="38" y="571"/>
                    </a:cubicBezTo>
                    <a:cubicBezTo>
                      <a:pt x="16" y="543"/>
                      <a:pt x="2" y="491"/>
                      <a:pt x="1" y="455"/>
                    </a:cubicBezTo>
                    <a:cubicBezTo>
                      <a:pt x="0" y="420"/>
                      <a:pt x="19" y="380"/>
                      <a:pt x="32" y="360"/>
                    </a:cubicBezTo>
                    <a:cubicBezTo>
                      <a:pt x="45" y="339"/>
                      <a:pt x="69" y="337"/>
                      <a:pt x="79" y="330"/>
                    </a:cubicBezTo>
                    <a:cubicBezTo>
                      <a:pt x="90" y="323"/>
                      <a:pt x="93" y="323"/>
                      <a:pt x="97" y="318"/>
                    </a:cubicBezTo>
                    <a:cubicBezTo>
                      <a:pt x="102" y="314"/>
                      <a:pt x="102" y="309"/>
                      <a:pt x="102" y="299"/>
                    </a:cubicBezTo>
                    <a:cubicBezTo>
                      <a:pt x="102" y="289"/>
                      <a:pt x="97" y="275"/>
                      <a:pt x="96" y="261"/>
                    </a:cubicBezTo>
                    <a:cubicBezTo>
                      <a:pt x="95" y="247"/>
                      <a:pt x="91" y="231"/>
                      <a:pt x="96" y="216"/>
                    </a:cubicBezTo>
                    <a:cubicBezTo>
                      <a:pt x="101" y="201"/>
                      <a:pt x="113" y="183"/>
                      <a:pt x="127" y="172"/>
                    </a:cubicBezTo>
                    <a:cubicBezTo>
                      <a:pt x="141" y="160"/>
                      <a:pt x="163" y="151"/>
                      <a:pt x="181" y="145"/>
                    </a:cubicBezTo>
                    <a:cubicBezTo>
                      <a:pt x="199" y="139"/>
                      <a:pt x="222" y="139"/>
                      <a:pt x="235" y="137"/>
                    </a:cubicBezTo>
                    <a:cubicBezTo>
                      <a:pt x="248" y="134"/>
                      <a:pt x="254" y="135"/>
                      <a:pt x="258" y="129"/>
                    </a:cubicBezTo>
                    <a:cubicBezTo>
                      <a:pt x="262" y="122"/>
                      <a:pt x="257" y="106"/>
                      <a:pt x="261" y="96"/>
                    </a:cubicBezTo>
                    <a:cubicBezTo>
                      <a:pt x="265" y="85"/>
                      <a:pt x="274" y="71"/>
                      <a:pt x="284" y="63"/>
                    </a:cubicBezTo>
                    <a:cubicBezTo>
                      <a:pt x="294" y="54"/>
                      <a:pt x="307" y="50"/>
                      <a:pt x="320" y="46"/>
                    </a:cubicBezTo>
                    <a:cubicBezTo>
                      <a:pt x="333" y="43"/>
                      <a:pt x="354" y="43"/>
                      <a:pt x="364" y="43"/>
                    </a:cubicBezTo>
                    <a:cubicBezTo>
                      <a:pt x="375" y="43"/>
                      <a:pt x="378" y="47"/>
                      <a:pt x="382" y="46"/>
                    </a:cubicBezTo>
                    <a:cubicBezTo>
                      <a:pt x="386" y="45"/>
                      <a:pt x="383" y="41"/>
                      <a:pt x="387" y="36"/>
                    </a:cubicBezTo>
                    <a:cubicBezTo>
                      <a:pt x="391" y="31"/>
                      <a:pt x="399" y="21"/>
                      <a:pt x="408" y="15"/>
                    </a:cubicBezTo>
                    <a:cubicBezTo>
                      <a:pt x="418" y="9"/>
                      <a:pt x="429" y="5"/>
                      <a:pt x="445" y="3"/>
                    </a:cubicBezTo>
                    <a:cubicBezTo>
                      <a:pt x="460" y="2"/>
                      <a:pt x="485" y="0"/>
                      <a:pt x="502" y="3"/>
                    </a:cubicBezTo>
                    <a:cubicBezTo>
                      <a:pt x="518" y="7"/>
                      <a:pt x="530" y="14"/>
                      <a:pt x="543" y="21"/>
                    </a:cubicBezTo>
                    <a:cubicBezTo>
                      <a:pt x="556" y="29"/>
                      <a:pt x="573" y="38"/>
                      <a:pt x="582" y="50"/>
                    </a:cubicBezTo>
                    <a:cubicBezTo>
                      <a:pt x="591" y="61"/>
                      <a:pt x="595" y="80"/>
                      <a:pt x="598" y="91"/>
                    </a:cubicBezTo>
                    <a:cubicBezTo>
                      <a:pt x="602" y="101"/>
                      <a:pt x="597" y="109"/>
                      <a:pt x="602" y="112"/>
                    </a:cubicBezTo>
                    <a:cubicBezTo>
                      <a:pt x="607" y="116"/>
                      <a:pt x="617" y="109"/>
                      <a:pt x="628" y="111"/>
                    </a:cubicBezTo>
                    <a:cubicBezTo>
                      <a:pt x="639" y="112"/>
                      <a:pt x="652" y="115"/>
                      <a:pt x="666" y="124"/>
                    </a:cubicBezTo>
                    <a:cubicBezTo>
                      <a:pt x="679" y="133"/>
                      <a:pt x="695" y="150"/>
                      <a:pt x="706" y="165"/>
                    </a:cubicBezTo>
                    <a:cubicBezTo>
                      <a:pt x="718" y="180"/>
                      <a:pt x="730" y="198"/>
                      <a:pt x="736" y="215"/>
                    </a:cubicBezTo>
                    <a:cubicBezTo>
                      <a:pt x="742" y="231"/>
                      <a:pt x="744" y="252"/>
                      <a:pt x="741" y="267"/>
                    </a:cubicBezTo>
                    <a:cubicBezTo>
                      <a:pt x="738" y="283"/>
                      <a:pt x="715" y="300"/>
                      <a:pt x="715" y="309"/>
                    </a:cubicBezTo>
                    <a:cubicBezTo>
                      <a:pt x="715" y="317"/>
                      <a:pt x="730" y="311"/>
                      <a:pt x="742" y="317"/>
                    </a:cubicBezTo>
                    <a:cubicBezTo>
                      <a:pt x="755" y="323"/>
                      <a:pt x="775" y="332"/>
                      <a:pt x="788" y="342"/>
                    </a:cubicBezTo>
                    <a:cubicBezTo>
                      <a:pt x="801" y="351"/>
                      <a:pt x="815" y="365"/>
                      <a:pt x="823" y="378"/>
                    </a:cubicBezTo>
                    <a:cubicBezTo>
                      <a:pt x="830" y="391"/>
                      <a:pt x="835" y="403"/>
                      <a:pt x="833" y="422"/>
                    </a:cubicBezTo>
                    <a:cubicBezTo>
                      <a:pt x="830" y="442"/>
                      <a:pt x="816" y="479"/>
                      <a:pt x="808" y="495"/>
                    </a:cubicBezTo>
                    <a:cubicBezTo>
                      <a:pt x="800" y="511"/>
                      <a:pt x="794" y="513"/>
                      <a:pt x="785" y="519"/>
                    </a:cubicBezTo>
                    <a:cubicBezTo>
                      <a:pt x="776" y="525"/>
                      <a:pt x="761" y="527"/>
                      <a:pt x="752" y="531"/>
                    </a:cubicBezTo>
                    <a:cubicBezTo>
                      <a:pt x="743" y="535"/>
                      <a:pt x="735" y="536"/>
                      <a:pt x="728" y="541"/>
                    </a:cubicBezTo>
                    <a:cubicBezTo>
                      <a:pt x="720" y="546"/>
                      <a:pt x="717" y="554"/>
                      <a:pt x="710" y="563"/>
                    </a:cubicBezTo>
                    <a:cubicBezTo>
                      <a:pt x="702" y="572"/>
                      <a:pt x="695" y="585"/>
                      <a:pt x="685" y="594"/>
                    </a:cubicBezTo>
                    <a:cubicBezTo>
                      <a:pt x="675" y="603"/>
                      <a:pt x="666" y="611"/>
                      <a:pt x="651" y="615"/>
                    </a:cubicBezTo>
                    <a:cubicBezTo>
                      <a:pt x="635" y="620"/>
                      <a:pt x="607" y="620"/>
                      <a:pt x="590" y="617"/>
                    </a:cubicBezTo>
                    <a:cubicBezTo>
                      <a:pt x="573" y="615"/>
                      <a:pt x="557" y="606"/>
                      <a:pt x="548" y="601"/>
                    </a:cubicBezTo>
                    <a:cubicBezTo>
                      <a:pt x="538" y="596"/>
                      <a:pt x="538" y="589"/>
                      <a:pt x="533" y="586"/>
                    </a:cubicBezTo>
                    <a:cubicBezTo>
                      <a:pt x="528" y="582"/>
                      <a:pt x="523" y="581"/>
                      <a:pt x="520" y="582"/>
                    </a:cubicBezTo>
                    <a:cubicBezTo>
                      <a:pt x="517" y="584"/>
                      <a:pt x="521" y="587"/>
                      <a:pt x="513" y="594"/>
                    </a:cubicBezTo>
                    <a:cubicBezTo>
                      <a:pt x="506" y="601"/>
                      <a:pt x="494" y="612"/>
                      <a:pt x="477" y="620"/>
                    </a:cubicBezTo>
                    <a:cubicBezTo>
                      <a:pt x="460" y="629"/>
                      <a:pt x="431" y="641"/>
                      <a:pt x="408" y="644"/>
                    </a:cubicBezTo>
                    <a:cubicBezTo>
                      <a:pt x="386" y="646"/>
                      <a:pt x="361" y="641"/>
                      <a:pt x="341" y="637"/>
                    </a:cubicBezTo>
                    <a:cubicBezTo>
                      <a:pt x="322" y="633"/>
                      <a:pt x="305" y="625"/>
                      <a:pt x="292" y="620"/>
                    </a:cubicBezTo>
                    <a:cubicBezTo>
                      <a:pt x="280" y="616"/>
                      <a:pt x="286" y="609"/>
                      <a:pt x="260" y="60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B7D9E5"/>
                  </a:gs>
                </a:gsLst>
                <a:path path="rect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>
                <a:prstShdw prst="shdw17" dist="17961" dir="2700000">
                  <a:srgbClr val="6E8289"/>
                </a:prstShdw>
              </a:effectLst>
            </p:spPr>
            <p:txBody>
              <a:bodyPr wrap="none"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 smtClean="0">
                    <a:solidFill>
                      <a:prstClr val="black"/>
                    </a:solidFill>
                    <a:latin typeface="+mn-lt"/>
                    <a:cs typeface="+mn-cs"/>
                  </a:rPr>
                  <a:t>“NG”</a:t>
                </a:r>
              </a:p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 smtClean="0">
                    <a:solidFill>
                      <a:prstClr val="black"/>
                    </a:solidFill>
                    <a:latin typeface="+mn-lt"/>
                    <a:cs typeface="+mn-cs"/>
                  </a:rPr>
                  <a:t>Access</a:t>
                </a:r>
              </a:p>
            </p:txBody>
          </p:sp>
          <p:sp>
            <p:nvSpPr>
              <p:cNvPr id="263" name="Freeform 71"/>
              <p:cNvSpPr>
                <a:spLocks/>
              </p:cNvSpPr>
              <p:nvPr/>
            </p:nvSpPr>
            <p:spPr bwMode="auto">
              <a:xfrm>
                <a:off x="3999035" y="2084644"/>
                <a:ext cx="3260177" cy="1729982"/>
              </a:xfrm>
              <a:custGeom>
                <a:avLst/>
                <a:gdLst>
                  <a:gd name="T0" fmla="*/ 2147483647 w 855"/>
                  <a:gd name="T1" fmla="*/ 2147483647 h 673"/>
                  <a:gd name="T2" fmla="*/ 2147483647 w 855"/>
                  <a:gd name="T3" fmla="*/ 2147483647 h 673"/>
                  <a:gd name="T4" fmla="*/ 2147483647 w 855"/>
                  <a:gd name="T5" fmla="*/ 2147483647 h 673"/>
                  <a:gd name="T6" fmla="*/ 2147483647 w 855"/>
                  <a:gd name="T7" fmla="*/ 2147483647 h 673"/>
                  <a:gd name="T8" fmla="*/ 2147483647 w 855"/>
                  <a:gd name="T9" fmla="*/ 2147483647 h 673"/>
                  <a:gd name="T10" fmla="*/ 2147483647 w 855"/>
                  <a:gd name="T11" fmla="*/ 2147483647 h 673"/>
                  <a:gd name="T12" fmla="*/ 2147483647 w 855"/>
                  <a:gd name="T13" fmla="*/ 2147483647 h 673"/>
                  <a:gd name="T14" fmla="*/ 2147483647 w 855"/>
                  <a:gd name="T15" fmla="*/ 2147483647 h 673"/>
                  <a:gd name="T16" fmla="*/ 2147483647 w 855"/>
                  <a:gd name="T17" fmla="*/ 2147483647 h 673"/>
                  <a:gd name="T18" fmla="*/ 2147483647 w 855"/>
                  <a:gd name="T19" fmla="*/ 2147483647 h 673"/>
                  <a:gd name="T20" fmla="*/ 2147483647 w 855"/>
                  <a:gd name="T21" fmla="*/ 2147483647 h 673"/>
                  <a:gd name="T22" fmla="*/ 2147483647 w 855"/>
                  <a:gd name="T23" fmla="*/ 2147483647 h 673"/>
                  <a:gd name="T24" fmla="*/ 2147483647 w 855"/>
                  <a:gd name="T25" fmla="*/ 2147483647 h 673"/>
                  <a:gd name="T26" fmla="*/ 2147483647 w 855"/>
                  <a:gd name="T27" fmla="*/ 2147483647 h 673"/>
                  <a:gd name="T28" fmla="*/ 2147483647 w 855"/>
                  <a:gd name="T29" fmla="*/ 2147483647 h 673"/>
                  <a:gd name="T30" fmla="*/ 2147483647 w 855"/>
                  <a:gd name="T31" fmla="*/ 2147483647 h 673"/>
                  <a:gd name="T32" fmla="*/ 2147483647 w 855"/>
                  <a:gd name="T33" fmla="*/ 2147483647 h 673"/>
                  <a:gd name="T34" fmla="*/ 2147483647 w 855"/>
                  <a:gd name="T35" fmla="*/ 2147483647 h 673"/>
                  <a:gd name="T36" fmla="*/ 2147483647 w 855"/>
                  <a:gd name="T37" fmla="*/ 2147483647 h 673"/>
                  <a:gd name="T38" fmla="*/ 2147483647 w 855"/>
                  <a:gd name="T39" fmla="*/ 2147483647 h 673"/>
                  <a:gd name="T40" fmla="*/ 2147483647 w 855"/>
                  <a:gd name="T41" fmla="*/ 2147483647 h 673"/>
                  <a:gd name="T42" fmla="*/ 2147483647 w 855"/>
                  <a:gd name="T43" fmla="*/ 2147483647 h 673"/>
                  <a:gd name="T44" fmla="*/ 2147483647 w 855"/>
                  <a:gd name="T45" fmla="*/ 2147483647 h 673"/>
                  <a:gd name="T46" fmla="*/ 2147483647 w 855"/>
                  <a:gd name="T47" fmla="*/ 2147483647 h 673"/>
                  <a:gd name="T48" fmla="*/ 2147483647 w 855"/>
                  <a:gd name="T49" fmla="*/ 2147483647 h 673"/>
                  <a:gd name="T50" fmla="*/ 2147483647 w 855"/>
                  <a:gd name="T51" fmla="*/ 2147483647 h 673"/>
                  <a:gd name="T52" fmla="*/ 2147483647 w 855"/>
                  <a:gd name="T53" fmla="*/ 2147483647 h 673"/>
                  <a:gd name="T54" fmla="*/ 2147483647 w 855"/>
                  <a:gd name="T55" fmla="*/ 2147483647 h 673"/>
                  <a:gd name="T56" fmla="*/ 2147483647 w 855"/>
                  <a:gd name="T57" fmla="*/ 2147483647 h 673"/>
                  <a:gd name="T58" fmla="*/ 2147483647 w 855"/>
                  <a:gd name="T59" fmla="*/ 2147483647 h 673"/>
                  <a:gd name="T60" fmla="*/ 2147483647 w 855"/>
                  <a:gd name="T61" fmla="*/ 2147483647 h 673"/>
                  <a:gd name="T62" fmla="*/ 2147483647 w 855"/>
                  <a:gd name="T63" fmla="*/ 2147483647 h 673"/>
                  <a:gd name="T64" fmla="*/ 2147483647 w 855"/>
                  <a:gd name="T65" fmla="*/ 2147483647 h 673"/>
                  <a:gd name="T66" fmla="*/ 2147483647 w 855"/>
                  <a:gd name="T67" fmla="*/ 2147483647 h 673"/>
                  <a:gd name="T68" fmla="*/ 2147483647 w 855"/>
                  <a:gd name="T69" fmla="*/ 2147483647 h 673"/>
                  <a:gd name="T70" fmla="*/ 2147483647 w 855"/>
                  <a:gd name="T71" fmla="*/ 2147483647 h 673"/>
                  <a:gd name="T72" fmla="*/ 2147483647 w 855"/>
                  <a:gd name="T73" fmla="*/ 2147483647 h 673"/>
                  <a:gd name="T74" fmla="*/ 2147483647 w 855"/>
                  <a:gd name="T75" fmla="*/ 2147483647 h 673"/>
                  <a:gd name="T76" fmla="*/ 2147483647 w 855"/>
                  <a:gd name="T77" fmla="*/ 2147483647 h 673"/>
                  <a:gd name="T78" fmla="*/ 2147483647 w 855"/>
                  <a:gd name="T79" fmla="*/ 2147483647 h 673"/>
                  <a:gd name="T80" fmla="*/ 2147483647 w 855"/>
                  <a:gd name="T81" fmla="*/ 2147483647 h 673"/>
                  <a:gd name="T82" fmla="*/ 2147483647 w 855"/>
                  <a:gd name="T83" fmla="*/ 2147483647 h 673"/>
                  <a:gd name="T84" fmla="*/ 2147483647 w 855"/>
                  <a:gd name="T85" fmla="*/ 2147483647 h 673"/>
                  <a:gd name="T86" fmla="*/ 2147483647 w 855"/>
                  <a:gd name="T87" fmla="*/ 2147483647 h 673"/>
                  <a:gd name="T88" fmla="*/ 2147483647 w 855"/>
                  <a:gd name="T89" fmla="*/ 2147483647 h 673"/>
                  <a:gd name="T90" fmla="*/ 2147483647 w 855"/>
                  <a:gd name="T91" fmla="*/ 2147483647 h 673"/>
                  <a:gd name="T92" fmla="*/ 2147483647 w 855"/>
                  <a:gd name="T93" fmla="*/ 2147483647 h 673"/>
                  <a:gd name="T94" fmla="*/ 2147483647 w 855"/>
                  <a:gd name="T95" fmla="*/ 2147483647 h 673"/>
                  <a:gd name="T96" fmla="*/ 2147483647 w 855"/>
                  <a:gd name="T97" fmla="*/ 2147483647 h 673"/>
                  <a:gd name="T98" fmla="*/ 2147483647 w 855"/>
                  <a:gd name="T99" fmla="*/ 2147483647 h 673"/>
                  <a:gd name="T100" fmla="*/ 2147483647 w 855"/>
                  <a:gd name="T101" fmla="*/ 2147483647 h 673"/>
                  <a:gd name="T102" fmla="*/ 2147483647 w 855"/>
                  <a:gd name="T103" fmla="*/ 2147483647 h 673"/>
                  <a:gd name="T104" fmla="*/ 2147483647 w 855"/>
                  <a:gd name="T105" fmla="*/ 2147483647 h 673"/>
                  <a:gd name="T106" fmla="*/ 2147483647 w 855"/>
                  <a:gd name="T107" fmla="*/ 2147483647 h 67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855"/>
                  <a:gd name="T163" fmla="*/ 0 h 673"/>
                  <a:gd name="T164" fmla="*/ 855 w 855"/>
                  <a:gd name="T165" fmla="*/ 673 h 673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855" h="673">
                    <a:moveTo>
                      <a:pt x="266" y="634"/>
                    </a:moveTo>
                    <a:cubicBezTo>
                      <a:pt x="239" y="634"/>
                      <a:pt x="178" y="655"/>
                      <a:pt x="140" y="648"/>
                    </a:cubicBezTo>
                    <a:cubicBezTo>
                      <a:pt x="102" y="641"/>
                      <a:pt x="63" y="624"/>
                      <a:pt x="39" y="595"/>
                    </a:cubicBezTo>
                    <a:cubicBezTo>
                      <a:pt x="16" y="566"/>
                      <a:pt x="2" y="511"/>
                      <a:pt x="1" y="474"/>
                    </a:cubicBezTo>
                    <a:cubicBezTo>
                      <a:pt x="0" y="437"/>
                      <a:pt x="19" y="396"/>
                      <a:pt x="33" y="375"/>
                    </a:cubicBezTo>
                    <a:cubicBezTo>
                      <a:pt x="46" y="353"/>
                      <a:pt x="70" y="351"/>
                      <a:pt x="81" y="344"/>
                    </a:cubicBezTo>
                    <a:cubicBezTo>
                      <a:pt x="92" y="337"/>
                      <a:pt x="96" y="337"/>
                      <a:pt x="100" y="332"/>
                    </a:cubicBezTo>
                    <a:cubicBezTo>
                      <a:pt x="104" y="327"/>
                      <a:pt x="105" y="321"/>
                      <a:pt x="105" y="311"/>
                    </a:cubicBezTo>
                    <a:cubicBezTo>
                      <a:pt x="105" y="301"/>
                      <a:pt x="99" y="286"/>
                      <a:pt x="98" y="272"/>
                    </a:cubicBezTo>
                    <a:cubicBezTo>
                      <a:pt x="97" y="257"/>
                      <a:pt x="93" y="241"/>
                      <a:pt x="98" y="225"/>
                    </a:cubicBezTo>
                    <a:cubicBezTo>
                      <a:pt x="103" y="210"/>
                      <a:pt x="116" y="191"/>
                      <a:pt x="130" y="179"/>
                    </a:cubicBezTo>
                    <a:cubicBezTo>
                      <a:pt x="144" y="167"/>
                      <a:pt x="167" y="157"/>
                      <a:pt x="185" y="151"/>
                    </a:cubicBezTo>
                    <a:cubicBezTo>
                      <a:pt x="204" y="145"/>
                      <a:pt x="227" y="145"/>
                      <a:pt x="241" y="143"/>
                    </a:cubicBezTo>
                    <a:cubicBezTo>
                      <a:pt x="254" y="140"/>
                      <a:pt x="260" y="141"/>
                      <a:pt x="264" y="134"/>
                    </a:cubicBezTo>
                    <a:cubicBezTo>
                      <a:pt x="268" y="127"/>
                      <a:pt x="263" y="111"/>
                      <a:pt x="267" y="100"/>
                    </a:cubicBezTo>
                    <a:cubicBezTo>
                      <a:pt x="272" y="89"/>
                      <a:pt x="281" y="74"/>
                      <a:pt x="291" y="65"/>
                    </a:cubicBezTo>
                    <a:cubicBezTo>
                      <a:pt x="301" y="57"/>
                      <a:pt x="314" y="52"/>
                      <a:pt x="328" y="48"/>
                    </a:cubicBezTo>
                    <a:cubicBezTo>
                      <a:pt x="341" y="45"/>
                      <a:pt x="362" y="45"/>
                      <a:pt x="373" y="45"/>
                    </a:cubicBezTo>
                    <a:cubicBezTo>
                      <a:pt x="384" y="45"/>
                      <a:pt x="387" y="49"/>
                      <a:pt x="391" y="48"/>
                    </a:cubicBezTo>
                    <a:cubicBezTo>
                      <a:pt x="396" y="47"/>
                      <a:pt x="392" y="43"/>
                      <a:pt x="396" y="38"/>
                    </a:cubicBezTo>
                    <a:cubicBezTo>
                      <a:pt x="401" y="33"/>
                      <a:pt x="408" y="21"/>
                      <a:pt x="418" y="15"/>
                    </a:cubicBezTo>
                    <a:cubicBezTo>
                      <a:pt x="428" y="9"/>
                      <a:pt x="439" y="5"/>
                      <a:pt x="455" y="3"/>
                    </a:cubicBezTo>
                    <a:cubicBezTo>
                      <a:pt x="471" y="2"/>
                      <a:pt x="497" y="0"/>
                      <a:pt x="514" y="3"/>
                    </a:cubicBezTo>
                    <a:cubicBezTo>
                      <a:pt x="531" y="7"/>
                      <a:pt x="542" y="15"/>
                      <a:pt x="556" y="22"/>
                    </a:cubicBezTo>
                    <a:cubicBezTo>
                      <a:pt x="569" y="30"/>
                      <a:pt x="587" y="40"/>
                      <a:pt x="596" y="52"/>
                    </a:cubicBezTo>
                    <a:cubicBezTo>
                      <a:pt x="605" y="64"/>
                      <a:pt x="609" y="83"/>
                      <a:pt x="613" y="95"/>
                    </a:cubicBezTo>
                    <a:cubicBezTo>
                      <a:pt x="616" y="106"/>
                      <a:pt x="611" y="113"/>
                      <a:pt x="616" y="117"/>
                    </a:cubicBezTo>
                    <a:cubicBezTo>
                      <a:pt x="621" y="120"/>
                      <a:pt x="632" y="113"/>
                      <a:pt x="643" y="115"/>
                    </a:cubicBezTo>
                    <a:cubicBezTo>
                      <a:pt x="654" y="117"/>
                      <a:pt x="668" y="119"/>
                      <a:pt x="681" y="129"/>
                    </a:cubicBezTo>
                    <a:cubicBezTo>
                      <a:pt x="695" y="138"/>
                      <a:pt x="712" y="156"/>
                      <a:pt x="723" y="172"/>
                    </a:cubicBezTo>
                    <a:cubicBezTo>
                      <a:pt x="735" y="187"/>
                      <a:pt x="748" y="206"/>
                      <a:pt x="754" y="223"/>
                    </a:cubicBezTo>
                    <a:cubicBezTo>
                      <a:pt x="759" y="241"/>
                      <a:pt x="762" y="262"/>
                      <a:pt x="759" y="278"/>
                    </a:cubicBezTo>
                    <a:cubicBezTo>
                      <a:pt x="755" y="295"/>
                      <a:pt x="732" y="313"/>
                      <a:pt x="732" y="321"/>
                    </a:cubicBezTo>
                    <a:cubicBezTo>
                      <a:pt x="732" y="330"/>
                      <a:pt x="748" y="324"/>
                      <a:pt x="760" y="330"/>
                    </a:cubicBezTo>
                    <a:cubicBezTo>
                      <a:pt x="773" y="336"/>
                      <a:pt x="794" y="346"/>
                      <a:pt x="807" y="356"/>
                    </a:cubicBezTo>
                    <a:cubicBezTo>
                      <a:pt x="821" y="366"/>
                      <a:pt x="835" y="380"/>
                      <a:pt x="842" y="394"/>
                    </a:cubicBezTo>
                    <a:cubicBezTo>
                      <a:pt x="850" y="407"/>
                      <a:pt x="855" y="419"/>
                      <a:pt x="852" y="440"/>
                    </a:cubicBezTo>
                    <a:cubicBezTo>
                      <a:pt x="850" y="461"/>
                      <a:pt x="835" y="499"/>
                      <a:pt x="827" y="516"/>
                    </a:cubicBezTo>
                    <a:cubicBezTo>
                      <a:pt x="819" y="533"/>
                      <a:pt x="813" y="536"/>
                      <a:pt x="804" y="542"/>
                    </a:cubicBezTo>
                    <a:cubicBezTo>
                      <a:pt x="795" y="548"/>
                      <a:pt x="780" y="550"/>
                      <a:pt x="770" y="554"/>
                    </a:cubicBezTo>
                    <a:cubicBezTo>
                      <a:pt x="760" y="558"/>
                      <a:pt x="753" y="559"/>
                      <a:pt x="745" y="564"/>
                    </a:cubicBezTo>
                    <a:cubicBezTo>
                      <a:pt x="738" y="569"/>
                      <a:pt x="734" y="577"/>
                      <a:pt x="727" y="586"/>
                    </a:cubicBezTo>
                    <a:cubicBezTo>
                      <a:pt x="719" y="596"/>
                      <a:pt x="712" y="609"/>
                      <a:pt x="702" y="619"/>
                    </a:cubicBezTo>
                    <a:cubicBezTo>
                      <a:pt x="692" y="628"/>
                      <a:pt x="682" y="637"/>
                      <a:pt x="666" y="641"/>
                    </a:cubicBezTo>
                    <a:cubicBezTo>
                      <a:pt x="650" y="645"/>
                      <a:pt x="622" y="645"/>
                      <a:pt x="604" y="643"/>
                    </a:cubicBezTo>
                    <a:cubicBezTo>
                      <a:pt x="587" y="640"/>
                      <a:pt x="571" y="631"/>
                      <a:pt x="561" y="626"/>
                    </a:cubicBezTo>
                    <a:cubicBezTo>
                      <a:pt x="551" y="621"/>
                      <a:pt x="551" y="614"/>
                      <a:pt x="546" y="610"/>
                    </a:cubicBezTo>
                    <a:cubicBezTo>
                      <a:pt x="541" y="607"/>
                      <a:pt x="536" y="605"/>
                      <a:pt x="532" y="607"/>
                    </a:cubicBezTo>
                    <a:cubicBezTo>
                      <a:pt x="529" y="609"/>
                      <a:pt x="533" y="612"/>
                      <a:pt x="526" y="619"/>
                    </a:cubicBezTo>
                    <a:cubicBezTo>
                      <a:pt x="518" y="626"/>
                      <a:pt x="506" y="638"/>
                      <a:pt x="489" y="646"/>
                    </a:cubicBezTo>
                    <a:cubicBezTo>
                      <a:pt x="471" y="655"/>
                      <a:pt x="442" y="668"/>
                      <a:pt x="418" y="670"/>
                    </a:cubicBezTo>
                    <a:cubicBezTo>
                      <a:pt x="395" y="673"/>
                      <a:pt x="370" y="668"/>
                      <a:pt x="350" y="664"/>
                    </a:cubicBezTo>
                    <a:cubicBezTo>
                      <a:pt x="329" y="659"/>
                      <a:pt x="312" y="651"/>
                      <a:pt x="299" y="646"/>
                    </a:cubicBezTo>
                    <a:cubicBezTo>
                      <a:pt x="287" y="642"/>
                      <a:pt x="293" y="634"/>
                      <a:pt x="266" y="6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/>
                  </a:gs>
                  <a:gs pos="100000">
                    <a:srgbClr val="FFE895"/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  <a:round/>
                <a:headEnd/>
                <a:tailEnd/>
              </a:ln>
              <a:effectLst>
                <a:prstShdw prst="shdw17" dist="17961" dir="2700000">
                  <a:srgbClr val="998B59"/>
                </a:prstShdw>
              </a:effectLst>
            </p:spPr>
            <p:txBody>
              <a:bodyPr lIns="100491" tIns="50247" rIns="100491" bIns="50247" anchor="ctr"/>
              <a:lstStyle/>
              <a:p>
                <a:pPr algn="ctr" defTabSz="1004335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 smtClean="0">
                    <a:solidFill>
                      <a:prstClr val="black"/>
                    </a:solidFill>
                    <a:latin typeface="+mn-lt"/>
                    <a:cs typeface="+mn-cs"/>
                  </a:rPr>
                  <a:t>PSN</a:t>
                </a:r>
              </a:p>
              <a:p>
                <a:pPr algn="ctr" defTabSz="1004335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 smtClean="0">
                    <a:solidFill>
                      <a:prstClr val="black"/>
                    </a:solidFill>
                    <a:latin typeface="+mn-lt"/>
                    <a:cs typeface="+mn-cs"/>
                  </a:rPr>
                  <a:t>(Core/Metro)</a:t>
                </a:r>
                <a:endParaRPr lang="en-US" sz="2000" dirty="0">
                  <a:solidFill>
                    <a:prstClr val="black"/>
                  </a:solidFill>
                  <a:latin typeface="+mn-lt"/>
                  <a:cs typeface="+mn-cs"/>
                </a:endParaRPr>
              </a:p>
            </p:txBody>
          </p:sp>
          <p:grpSp>
            <p:nvGrpSpPr>
              <p:cNvPr id="11" name="Group 454"/>
              <p:cNvGrpSpPr>
                <a:grpSpLocks/>
              </p:cNvGrpSpPr>
              <p:nvPr/>
            </p:nvGrpSpPr>
            <p:grpSpPr bwMode="auto">
              <a:xfrm>
                <a:off x="3846638" y="2969725"/>
                <a:ext cx="573865" cy="452471"/>
                <a:chOff x="480" y="2498"/>
                <a:chExt cx="872" cy="878"/>
              </a:xfrm>
            </p:grpSpPr>
            <p:sp>
              <p:nvSpPr>
                <p:cNvPr id="341" name="Oval 455"/>
                <p:cNvSpPr>
                  <a:spLocks noChangeArrowheads="1"/>
                </p:cNvSpPr>
                <p:nvPr/>
              </p:nvSpPr>
              <p:spPr bwMode="auto">
                <a:xfrm>
                  <a:off x="482" y="3096"/>
                  <a:ext cx="870" cy="280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342" name="Rectangle 456"/>
                <p:cNvSpPr>
                  <a:spLocks noChangeArrowheads="1"/>
                </p:cNvSpPr>
                <p:nvPr/>
              </p:nvSpPr>
              <p:spPr bwMode="auto">
                <a:xfrm>
                  <a:off x="480" y="2641"/>
                  <a:ext cx="869" cy="597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343" name="Rectangle 457"/>
                <p:cNvSpPr>
                  <a:spLocks noChangeArrowheads="1"/>
                </p:cNvSpPr>
                <p:nvPr/>
              </p:nvSpPr>
              <p:spPr bwMode="auto">
                <a:xfrm>
                  <a:off x="480" y="2641"/>
                  <a:ext cx="869" cy="597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344" name="Oval 458"/>
                <p:cNvSpPr>
                  <a:spLocks noChangeArrowheads="1"/>
                </p:cNvSpPr>
                <p:nvPr/>
              </p:nvSpPr>
              <p:spPr bwMode="auto">
                <a:xfrm>
                  <a:off x="482" y="2498"/>
                  <a:ext cx="870" cy="280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latin typeface="+mn-lt"/>
                  </a:endParaRPr>
                </a:p>
              </p:txBody>
            </p:sp>
            <p:grpSp>
              <p:nvGrpSpPr>
                <p:cNvPr id="12" name="Group 459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604" cy="214"/>
                  <a:chOff x="612" y="2531"/>
                  <a:chExt cx="604" cy="214"/>
                </a:xfrm>
              </p:grpSpPr>
              <p:grpSp>
                <p:nvGrpSpPr>
                  <p:cNvPr id="13" name="Group 460"/>
                  <p:cNvGrpSpPr>
                    <a:grpSpLocks/>
                  </p:cNvGrpSpPr>
                  <p:nvPr/>
                </p:nvGrpSpPr>
                <p:grpSpPr bwMode="auto">
                  <a:xfrm>
                    <a:off x="612" y="2531"/>
                    <a:ext cx="599" cy="209"/>
                    <a:chOff x="612" y="2531"/>
                    <a:chExt cx="599" cy="209"/>
                  </a:xfrm>
                </p:grpSpPr>
                <p:sp>
                  <p:nvSpPr>
                    <p:cNvPr id="361" name="Freeform 461"/>
                    <p:cNvSpPr>
                      <a:spLocks/>
                    </p:cNvSpPr>
                    <p:nvPr/>
                  </p:nvSpPr>
                  <p:spPr bwMode="auto">
                    <a:xfrm>
                      <a:off x="925" y="2536"/>
                      <a:ext cx="286" cy="90"/>
                    </a:xfrm>
                    <a:custGeom>
                      <a:avLst/>
                      <a:gdLst>
                        <a:gd name="T0" fmla="*/ 0 w 286"/>
                        <a:gd name="T1" fmla="*/ 70 h 90"/>
                        <a:gd name="T2" fmla="*/ 64 w 286"/>
                        <a:gd name="T3" fmla="*/ 90 h 90"/>
                        <a:gd name="T4" fmla="*/ 217 w 286"/>
                        <a:gd name="T5" fmla="*/ 30 h 90"/>
                        <a:gd name="T6" fmla="*/ 286 w 286"/>
                        <a:gd name="T7" fmla="*/ 50 h 90"/>
                        <a:gd name="T8" fmla="*/ 249 w 286"/>
                        <a:gd name="T9" fmla="*/ 0 h 90"/>
                        <a:gd name="T10" fmla="*/ 69 w 286"/>
                        <a:gd name="T11" fmla="*/ 0 h 90"/>
                        <a:gd name="T12" fmla="*/ 143 w 286"/>
                        <a:gd name="T13" fmla="*/ 15 h 90"/>
                        <a:gd name="T14" fmla="*/ 0 w 286"/>
                        <a:gd name="T15" fmla="*/ 7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0" y="70"/>
                          </a:moveTo>
                          <a:lnTo>
                            <a:pt x="64" y="90"/>
                          </a:lnTo>
                          <a:lnTo>
                            <a:pt x="217" y="30"/>
                          </a:lnTo>
                          <a:lnTo>
                            <a:pt x="286" y="50"/>
                          </a:lnTo>
                          <a:lnTo>
                            <a:pt x="249" y="0"/>
                          </a:lnTo>
                          <a:lnTo>
                            <a:pt x="69" y="0"/>
                          </a:lnTo>
                          <a:lnTo>
                            <a:pt x="143" y="15"/>
                          </a:lnTo>
                          <a:lnTo>
                            <a:pt x="0" y="7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62" name="Freeform 462"/>
                    <p:cNvSpPr>
                      <a:spLocks/>
                    </p:cNvSpPr>
                    <p:nvPr/>
                  </p:nvSpPr>
                  <p:spPr bwMode="auto">
                    <a:xfrm>
                      <a:off x="925" y="2536"/>
                      <a:ext cx="286" cy="90"/>
                    </a:xfrm>
                    <a:custGeom>
                      <a:avLst/>
                      <a:gdLst>
                        <a:gd name="T0" fmla="*/ 0 w 286"/>
                        <a:gd name="T1" fmla="*/ 70 h 90"/>
                        <a:gd name="T2" fmla="*/ 64 w 286"/>
                        <a:gd name="T3" fmla="*/ 90 h 90"/>
                        <a:gd name="T4" fmla="*/ 217 w 286"/>
                        <a:gd name="T5" fmla="*/ 30 h 90"/>
                        <a:gd name="T6" fmla="*/ 286 w 286"/>
                        <a:gd name="T7" fmla="*/ 50 h 90"/>
                        <a:gd name="T8" fmla="*/ 249 w 286"/>
                        <a:gd name="T9" fmla="*/ 0 h 90"/>
                        <a:gd name="T10" fmla="*/ 69 w 286"/>
                        <a:gd name="T11" fmla="*/ 0 h 90"/>
                        <a:gd name="T12" fmla="*/ 143 w 286"/>
                        <a:gd name="T13" fmla="*/ 15 h 90"/>
                        <a:gd name="T14" fmla="*/ 0 w 286"/>
                        <a:gd name="T15" fmla="*/ 7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0" y="70"/>
                          </a:moveTo>
                          <a:lnTo>
                            <a:pt x="64" y="90"/>
                          </a:lnTo>
                          <a:lnTo>
                            <a:pt x="217" y="30"/>
                          </a:lnTo>
                          <a:lnTo>
                            <a:pt x="286" y="50"/>
                          </a:lnTo>
                          <a:lnTo>
                            <a:pt x="249" y="0"/>
                          </a:lnTo>
                          <a:lnTo>
                            <a:pt x="69" y="0"/>
                          </a:lnTo>
                          <a:lnTo>
                            <a:pt x="143" y="15"/>
                          </a:lnTo>
                          <a:lnTo>
                            <a:pt x="0" y="7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63" name="Freeform 463"/>
                    <p:cNvSpPr>
                      <a:spLocks/>
                    </p:cNvSpPr>
                    <p:nvPr/>
                  </p:nvSpPr>
                  <p:spPr bwMode="auto">
                    <a:xfrm>
                      <a:off x="612" y="2641"/>
                      <a:ext cx="286" cy="94"/>
                    </a:xfrm>
                    <a:custGeom>
                      <a:avLst/>
                      <a:gdLst>
                        <a:gd name="T0" fmla="*/ 286 w 286"/>
                        <a:gd name="T1" fmla="*/ 19 h 94"/>
                        <a:gd name="T2" fmla="*/ 223 w 286"/>
                        <a:gd name="T3" fmla="*/ 0 h 94"/>
                        <a:gd name="T4" fmla="*/ 75 w 286"/>
                        <a:gd name="T5" fmla="*/ 59 h 94"/>
                        <a:gd name="T6" fmla="*/ 0 w 286"/>
                        <a:gd name="T7" fmla="*/ 39 h 94"/>
                        <a:gd name="T8" fmla="*/ 38 w 286"/>
                        <a:gd name="T9" fmla="*/ 94 h 94"/>
                        <a:gd name="T10" fmla="*/ 223 w 286"/>
                        <a:gd name="T11" fmla="*/ 94 h 94"/>
                        <a:gd name="T12" fmla="*/ 143 w 286"/>
                        <a:gd name="T13" fmla="*/ 74 h 94"/>
                        <a:gd name="T14" fmla="*/ 286 w 286"/>
                        <a:gd name="T15" fmla="*/ 19 h 9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4"/>
                        <a:gd name="T26" fmla="*/ 286 w 286"/>
                        <a:gd name="T27" fmla="*/ 94 h 9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4">
                          <a:moveTo>
                            <a:pt x="286" y="19"/>
                          </a:moveTo>
                          <a:lnTo>
                            <a:pt x="223" y="0"/>
                          </a:lnTo>
                          <a:lnTo>
                            <a:pt x="75" y="59"/>
                          </a:lnTo>
                          <a:lnTo>
                            <a:pt x="0" y="39"/>
                          </a:lnTo>
                          <a:lnTo>
                            <a:pt x="38" y="94"/>
                          </a:lnTo>
                          <a:lnTo>
                            <a:pt x="223" y="94"/>
                          </a:lnTo>
                          <a:lnTo>
                            <a:pt x="143" y="74"/>
                          </a:lnTo>
                          <a:lnTo>
                            <a:pt x="286" y="1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64" name="Freeform 464"/>
                    <p:cNvSpPr>
                      <a:spLocks/>
                    </p:cNvSpPr>
                    <p:nvPr/>
                  </p:nvSpPr>
                  <p:spPr bwMode="auto">
                    <a:xfrm>
                      <a:off x="612" y="2641"/>
                      <a:ext cx="286" cy="94"/>
                    </a:xfrm>
                    <a:custGeom>
                      <a:avLst/>
                      <a:gdLst>
                        <a:gd name="T0" fmla="*/ 286 w 286"/>
                        <a:gd name="T1" fmla="*/ 19 h 94"/>
                        <a:gd name="T2" fmla="*/ 223 w 286"/>
                        <a:gd name="T3" fmla="*/ 0 h 94"/>
                        <a:gd name="T4" fmla="*/ 75 w 286"/>
                        <a:gd name="T5" fmla="*/ 59 h 94"/>
                        <a:gd name="T6" fmla="*/ 0 w 286"/>
                        <a:gd name="T7" fmla="*/ 39 h 94"/>
                        <a:gd name="T8" fmla="*/ 38 w 286"/>
                        <a:gd name="T9" fmla="*/ 94 h 94"/>
                        <a:gd name="T10" fmla="*/ 223 w 286"/>
                        <a:gd name="T11" fmla="*/ 94 h 94"/>
                        <a:gd name="T12" fmla="*/ 143 w 286"/>
                        <a:gd name="T13" fmla="*/ 74 h 94"/>
                        <a:gd name="T14" fmla="*/ 286 w 286"/>
                        <a:gd name="T15" fmla="*/ 19 h 9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4"/>
                        <a:gd name="T26" fmla="*/ 286 w 286"/>
                        <a:gd name="T27" fmla="*/ 94 h 9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4">
                          <a:moveTo>
                            <a:pt x="286" y="19"/>
                          </a:moveTo>
                          <a:lnTo>
                            <a:pt x="223" y="0"/>
                          </a:lnTo>
                          <a:lnTo>
                            <a:pt x="75" y="59"/>
                          </a:lnTo>
                          <a:lnTo>
                            <a:pt x="0" y="39"/>
                          </a:lnTo>
                          <a:lnTo>
                            <a:pt x="38" y="94"/>
                          </a:lnTo>
                          <a:lnTo>
                            <a:pt x="223" y="94"/>
                          </a:lnTo>
                          <a:lnTo>
                            <a:pt x="143" y="74"/>
                          </a:lnTo>
                          <a:lnTo>
                            <a:pt x="286" y="1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65" name="Freeform 465"/>
                    <p:cNvSpPr>
                      <a:spLocks/>
                    </p:cNvSpPr>
                    <p:nvPr/>
                  </p:nvSpPr>
                  <p:spPr bwMode="auto">
                    <a:xfrm>
                      <a:off x="628" y="2531"/>
                      <a:ext cx="286" cy="90"/>
                    </a:xfrm>
                    <a:custGeom>
                      <a:avLst/>
                      <a:gdLst>
                        <a:gd name="T0" fmla="*/ 0 w 286"/>
                        <a:gd name="T1" fmla="*/ 20 h 90"/>
                        <a:gd name="T2" fmla="*/ 64 w 286"/>
                        <a:gd name="T3" fmla="*/ 0 h 90"/>
                        <a:gd name="T4" fmla="*/ 217 w 286"/>
                        <a:gd name="T5" fmla="*/ 55 h 90"/>
                        <a:gd name="T6" fmla="*/ 286 w 286"/>
                        <a:gd name="T7" fmla="*/ 40 h 90"/>
                        <a:gd name="T8" fmla="*/ 249 w 286"/>
                        <a:gd name="T9" fmla="*/ 90 h 90"/>
                        <a:gd name="T10" fmla="*/ 69 w 286"/>
                        <a:gd name="T11" fmla="*/ 90 h 90"/>
                        <a:gd name="T12" fmla="*/ 143 w 286"/>
                        <a:gd name="T13" fmla="*/ 75 h 90"/>
                        <a:gd name="T14" fmla="*/ 0 w 286"/>
                        <a:gd name="T15" fmla="*/ 2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0" y="20"/>
                          </a:moveTo>
                          <a:lnTo>
                            <a:pt x="64" y="0"/>
                          </a:lnTo>
                          <a:lnTo>
                            <a:pt x="217" y="55"/>
                          </a:lnTo>
                          <a:lnTo>
                            <a:pt x="286" y="40"/>
                          </a:lnTo>
                          <a:lnTo>
                            <a:pt x="249" y="90"/>
                          </a:lnTo>
                          <a:lnTo>
                            <a:pt x="69" y="90"/>
                          </a:lnTo>
                          <a:lnTo>
                            <a:pt x="143" y="75"/>
                          </a:lnTo>
                          <a:lnTo>
                            <a:pt x="0" y="2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66" name="Freeform 466"/>
                    <p:cNvSpPr>
                      <a:spLocks/>
                    </p:cNvSpPr>
                    <p:nvPr/>
                  </p:nvSpPr>
                  <p:spPr bwMode="auto">
                    <a:xfrm>
                      <a:off x="628" y="2531"/>
                      <a:ext cx="286" cy="90"/>
                    </a:xfrm>
                    <a:custGeom>
                      <a:avLst/>
                      <a:gdLst>
                        <a:gd name="T0" fmla="*/ 0 w 286"/>
                        <a:gd name="T1" fmla="*/ 20 h 90"/>
                        <a:gd name="T2" fmla="*/ 64 w 286"/>
                        <a:gd name="T3" fmla="*/ 0 h 90"/>
                        <a:gd name="T4" fmla="*/ 217 w 286"/>
                        <a:gd name="T5" fmla="*/ 55 h 90"/>
                        <a:gd name="T6" fmla="*/ 286 w 286"/>
                        <a:gd name="T7" fmla="*/ 40 h 90"/>
                        <a:gd name="T8" fmla="*/ 249 w 286"/>
                        <a:gd name="T9" fmla="*/ 90 h 90"/>
                        <a:gd name="T10" fmla="*/ 69 w 286"/>
                        <a:gd name="T11" fmla="*/ 90 h 90"/>
                        <a:gd name="T12" fmla="*/ 143 w 286"/>
                        <a:gd name="T13" fmla="*/ 75 h 90"/>
                        <a:gd name="T14" fmla="*/ 0 w 286"/>
                        <a:gd name="T15" fmla="*/ 2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0" y="20"/>
                          </a:moveTo>
                          <a:lnTo>
                            <a:pt x="64" y="0"/>
                          </a:lnTo>
                          <a:lnTo>
                            <a:pt x="217" y="55"/>
                          </a:lnTo>
                          <a:lnTo>
                            <a:pt x="286" y="40"/>
                          </a:lnTo>
                          <a:lnTo>
                            <a:pt x="249" y="90"/>
                          </a:lnTo>
                          <a:lnTo>
                            <a:pt x="69" y="90"/>
                          </a:lnTo>
                          <a:lnTo>
                            <a:pt x="143" y="75"/>
                          </a:lnTo>
                          <a:lnTo>
                            <a:pt x="0" y="2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67" name="Freeform 467"/>
                    <p:cNvSpPr>
                      <a:spLocks/>
                    </p:cNvSpPr>
                    <p:nvPr/>
                  </p:nvSpPr>
                  <p:spPr bwMode="auto">
                    <a:xfrm>
                      <a:off x="914" y="2650"/>
                      <a:ext cx="286" cy="90"/>
                    </a:xfrm>
                    <a:custGeom>
                      <a:avLst/>
                      <a:gdLst>
                        <a:gd name="T0" fmla="*/ 286 w 286"/>
                        <a:gd name="T1" fmla="*/ 70 h 90"/>
                        <a:gd name="T2" fmla="*/ 223 w 286"/>
                        <a:gd name="T3" fmla="*/ 90 h 90"/>
                        <a:gd name="T4" fmla="*/ 75 w 286"/>
                        <a:gd name="T5" fmla="*/ 30 h 90"/>
                        <a:gd name="T6" fmla="*/ 0 w 286"/>
                        <a:gd name="T7" fmla="*/ 50 h 90"/>
                        <a:gd name="T8" fmla="*/ 37 w 286"/>
                        <a:gd name="T9" fmla="*/ 0 h 90"/>
                        <a:gd name="T10" fmla="*/ 223 w 286"/>
                        <a:gd name="T11" fmla="*/ 0 h 90"/>
                        <a:gd name="T12" fmla="*/ 143 w 286"/>
                        <a:gd name="T13" fmla="*/ 15 h 90"/>
                        <a:gd name="T14" fmla="*/ 286 w 286"/>
                        <a:gd name="T15" fmla="*/ 7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286" y="70"/>
                          </a:moveTo>
                          <a:lnTo>
                            <a:pt x="223" y="90"/>
                          </a:lnTo>
                          <a:lnTo>
                            <a:pt x="75" y="30"/>
                          </a:lnTo>
                          <a:lnTo>
                            <a:pt x="0" y="50"/>
                          </a:lnTo>
                          <a:lnTo>
                            <a:pt x="37" y="0"/>
                          </a:lnTo>
                          <a:lnTo>
                            <a:pt x="223" y="0"/>
                          </a:lnTo>
                          <a:lnTo>
                            <a:pt x="143" y="15"/>
                          </a:lnTo>
                          <a:lnTo>
                            <a:pt x="286" y="7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68" name="Freeform 468"/>
                    <p:cNvSpPr>
                      <a:spLocks/>
                    </p:cNvSpPr>
                    <p:nvPr/>
                  </p:nvSpPr>
                  <p:spPr bwMode="auto">
                    <a:xfrm>
                      <a:off x="914" y="2650"/>
                      <a:ext cx="286" cy="90"/>
                    </a:xfrm>
                    <a:custGeom>
                      <a:avLst/>
                      <a:gdLst>
                        <a:gd name="T0" fmla="*/ 286 w 286"/>
                        <a:gd name="T1" fmla="*/ 70 h 90"/>
                        <a:gd name="T2" fmla="*/ 223 w 286"/>
                        <a:gd name="T3" fmla="*/ 90 h 90"/>
                        <a:gd name="T4" fmla="*/ 75 w 286"/>
                        <a:gd name="T5" fmla="*/ 30 h 90"/>
                        <a:gd name="T6" fmla="*/ 0 w 286"/>
                        <a:gd name="T7" fmla="*/ 50 h 90"/>
                        <a:gd name="T8" fmla="*/ 37 w 286"/>
                        <a:gd name="T9" fmla="*/ 0 h 90"/>
                        <a:gd name="T10" fmla="*/ 223 w 286"/>
                        <a:gd name="T11" fmla="*/ 0 h 90"/>
                        <a:gd name="T12" fmla="*/ 143 w 286"/>
                        <a:gd name="T13" fmla="*/ 15 h 90"/>
                        <a:gd name="T14" fmla="*/ 286 w 286"/>
                        <a:gd name="T15" fmla="*/ 7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286" y="70"/>
                          </a:moveTo>
                          <a:lnTo>
                            <a:pt x="223" y="90"/>
                          </a:lnTo>
                          <a:lnTo>
                            <a:pt x="75" y="30"/>
                          </a:lnTo>
                          <a:lnTo>
                            <a:pt x="0" y="50"/>
                          </a:lnTo>
                          <a:lnTo>
                            <a:pt x="37" y="0"/>
                          </a:lnTo>
                          <a:lnTo>
                            <a:pt x="223" y="0"/>
                          </a:lnTo>
                          <a:lnTo>
                            <a:pt x="143" y="15"/>
                          </a:lnTo>
                          <a:lnTo>
                            <a:pt x="286" y="7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14" name="Group 469"/>
                  <p:cNvGrpSpPr>
                    <a:grpSpLocks/>
                  </p:cNvGrpSpPr>
                  <p:nvPr/>
                </p:nvGrpSpPr>
                <p:grpSpPr bwMode="auto">
                  <a:xfrm>
                    <a:off x="618" y="2536"/>
                    <a:ext cx="598" cy="209"/>
                    <a:chOff x="618" y="2536"/>
                    <a:chExt cx="598" cy="209"/>
                  </a:xfrm>
                </p:grpSpPr>
                <p:sp>
                  <p:nvSpPr>
                    <p:cNvPr id="353" name="Freeform 470"/>
                    <p:cNvSpPr>
                      <a:spLocks/>
                    </p:cNvSpPr>
                    <p:nvPr/>
                  </p:nvSpPr>
                  <p:spPr bwMode="auto">
                    <a:xfrm>
                      <a:off x="930" y="2541"/>
                      <a:ext cx="286" cy="90"/>
                    </a:xfrm>
                    <a:custGeom>
                      <a:avLst/>
                      <a:gdLst>
                        <a:gd name="T0" fmla="*/ 0 w 286"/>
                        <a:gd name="T1" fmla="*/ 70 h 90"/>
                        <a:gd name="T2" fmla="*/ 64 w 286"/>
                        <a:gd name="T3" fmla="*/ 90 h 90"/>
                        <a:gd name="T4" fmla="*/ 217 w 286"/>
                        <a:gd name="T5" fmla="*/ 30 h 90"/>
                        <a:gd name="T6" fmla="*/ 286 w 286"/>
                        <a:gd name="T7" fmla="*/ 50 h 90"/>
                        <a:gd name="T8" fmla="*/ 249 w 286"/>
                        <a:gd name="T9" fmla="*/ 0 h 90"/>
                        <a:gd name="T10" fmla="*/ 69 w 286"/>
                        <a:gd name="T11" fmla="*/ 0 h 90"/>
                        <a:gd name="T12" fmla="*/ 143 w 286"/>
                        <a:gd name="T13" fmla="*/ 15 h 90"/>
                        <a:gd name="T14" fmla="*/ 0 w 286"/>
                        <a:gd name="T15" fmla="*/ 7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0" y="70"/>
                          </a:moveTo>
                          <a:lnTo>
                            <a:pt x="64" y="90"/>
                          </a:lnTo>
                          <a:lnTo>
                            <a:pt x="217" y="30"/>
                          </a:lnTo>
                          <a:lnTo>
                            <a:pt x="286" y="50"/>
                          </a:lnTo>
                          <a:lnTo>
                            <a:pt x="249" y="0"/>
                          </a:lnTo>
                          <a:lnTo>
                            <a:pt x="69" y="0"/>
                          </a:lnTo>
                          <a:lnTo>
                            <a:pt x="143" y="15"/>
                          </a:lnTo>
                          <a:lnTo>
                            <a:pt x="0" y="7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54" name="Freeform 471"/>
                    <p:cNvSpPr>
                      <a:spLocks/>
                    </p:cNvSpPr>
                    <p:nvPr/>
                  </p:nvSpPr>
                  <p:spPr bwMode="auto">
                    <a:xfrm>
                      <a:off x="930" y="2541"/>
                      <a:ext cx="286" cy="90"/>
                    </a:xfrm>
                    <a:custGeom>
                      <a:avLst/>
                      <a:gdLst>
                        <a:gd name="T0" fmla="*/ 0 w 286"/>
                        <a:gd name="T1" fmla="*/ 70 h 90"/>
                        <a:gd name="T2" fmla="*/ 64 w 286"/>
                        <a:gd name="T3" fmla="*/ 90 h 90"/>
                        <a:gd name="T4" fmla="*/ 217 w 286"/>
                        <a:gd name="T5" fmla="*/ 30 h 90"/>
                        <a:gd name="T6" fmla="*/ 286 w 286"/>
                        <a:gd name="T7" fmla="*/ 50 h 90"/>
                        <a:gd name="T8" fmla="*/ 249 w 286"/>
                        <a:gd name="T9" fmla="*/ 0 h 90"/>
                        <a:gd name="T10" fmla="*/ 69 w 286"/>
                        <a:gd name="T11" fmla="*/ 0 h 90"/>
                        <a:gd name="T12" fmla="*/ 143 w 286"/>
                        <a:gd name="T13" fmla="*/ 15 h 90"/>
                        <a:gd name="T14" fmla="*/ 0 w 286"/>
                        <a:gd name="T15" fmla="*/ 7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0" y="70"/>
                          </a:moveTo>
                          <a:lnTo>
                            <a:pt x="64" y="90"/>
                          </a:lnTo>
                          <a:lnTo>
                            <a:pt x="217" y="30"/>
                          </a:lnTo>
                          <a:lnTo>
                            <a:pt x="286" y="50"/>
                          </a:lnTo>
                          <a:lnTo>
                            <a:pt x="249" y="0"/>
                          </a:lnTo>
                          <a:lnTo>
                            <a:pt x="69" y="0"/>
                          </a:lnTo>
                          <a:lnTo>
                            <a:pt x="143" y="15"/>
                          </a:lnTo>
                          <a:lnTo>
                            <a:pt x="0" y="7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55" name="Freeform 472"/>
                    <p:cNvSpPr>
                      <a:spLocks/>
                    </p:cNvSpPr>
                    <p:nvPr/>
                  </p:nvSpPr>
                  <p:spPr bwMode="auto">
                    <a:xfrm>
                      <a:off x="618" y="2645"/>
                      <a:ext cx="286" cy="95"/>
                    </a:xfrm>
                    <a:custGeom>
                      <a:avLst/>
                      <a:gdLst>
                        <a:gd name="T0" fmla="*/ 286 w 286"/>
                        <a:gd name="T1" fmla="*/ 20 h 95"/>
                        <a:gd name="T2" fmla="*/ 222 w 286"/>
                        <a:gd name="T3" fmla="*/ 0 h 95"/>
                        <a:gd name="T4" fmla="*/ 74 w 286"/>
                        <a:gd name="T5" fmla="*/ 60 h 95"/>
                        <a:gd name="T6" fmla="*/ 0 w 286"/>
                        <a:gd name="T7" fmla="*/ 40 h 95"/>
                        <a:gd name="T8" fmla="*/ 37 w 286"/>
                        <a:gd name="T9" fmla="*/ 95 h 95"/>
                        <a:gd name="T10" fmla="*/ 222 w 286"/>
                        <a:gd name="T11" fmla="*/ 95 h 95"/>
                        <a:gd name="T12" fmla="*/ 143 w 286"/>
                        <a:gd name="T13" fmla="*/ 75 h 95"/>
                        <a:gd name="T14" fmla="*/ 286 w 286"/>
                        <a:gd name="T15" fmla="*/ 20 h 95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5"/>
                        <a:gd name="T26" fmla="*/ 286 w 286"/>
                        <a:gd name="T27" fmla="*/ 95 h 95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5">
                          <a:moveTo>
                            <a:pt x="286" y="20"/>
                          </a:moveTo>
                          <a:lnTo>
                            <a:pt x="222" y="0"/>
                          </a:lnTo>
                          <a:lnTo>
                            <a:pt x="74" y="60"/>
                          </a:lnTo>
                          <a:lnTo>
                            <a:pt x="0" y="40"/>
                          </a:lnTo>
                          <a:lnTo>
                            <a:pt x="37" y="95"/>
                          </a:lnTo>
                          <a:lnTo>
                            <a:pt x="222" y="95"/>
                          </a:lnTo>
                          <a:lnTo>
                            <a:pt x="143" y="75"/>
                          </a:lnTo>
                          <a:lnTo>
                            <a:pt x="286" y="2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56" name="Freeform 473"/>
                    <p:cNvSpPr>
                      <a:spLocks/>
                    </p:cNvSpPr>
                    <p:nvPr/>
                  </p:nvSpPr>
                  <p:spPr bwMode="auto">
                    <a:xfrm>
                      <a:off x="618" y="2645"/>
                      <a:ext cx="286" cy="95"/>
                    </a:xfrm>
                    <a:custGeom>
                      <a:avLst/>
                      <a:gdLst>
                        <a:gd name="T0" fmla="*/ 286 w 286"/>
                        <a:gd name="T1" fmla="*/ 20 h 95"/>
                        <a:gd name="T2" fmla="*/ 222 w 286"/>
                        <a:gd name="T3" fmla="*/ 0 h 95"/>
                        <a:gd name="T4" fmla="*/ 74 w 286"/>
                        <a:gd name="T5" fmla="*/ 60 h 95"/>
                        <a:gd name="T6" fmla="*/ 0 w 286"/>
                        <a:gd name="T7" fmla="*/ 40 h 95"/>
                        <a:gd name="T8" fmla="*/ 37 w 286"/>
                        <a:gd name="T9" fmla="*/ 95 h 95"/>
                        <a:gd name="T10" fmla="*/ 222 w 286"/>
                        <a:gd name="T11" fmla="*/ 95 h 95"/>
                        <a:gd name="T12" fmla="*/ 143 w 286"/>
                        <a:gd name="T13" fmla="*/ 75 h 95"/>
                        <a:gd name="T14" fmla="*/ 286 w 286"/>
                        <a:gd name="T15" fmla="*/ 20 h 95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5"/>
                        <a:gd name="T26" fmla="*/ 286 w 286"/>
                        <a:gd name="T27" fmla="*/ 95 h 95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5">
                          <a:moveTo>
                            <a:pt x="286" y="20"/>
                          </a:moveTo>
                          <a:lnTo>
                            <a:pt x="222" y="0"/>
                          </a:lnTo>
                          <a:lnTo>
                            <a:pt x="74" y="60"/>
                          </a:lnTo>
                          <a:lnTo>
                            <a:pt x="0" y="40"/>
                          </a:lnTo>
                          <a:lnTo>
                            <a:pt x="37" y="95"/>
                          </a:lnTo>
                          <a:lnTo>
                            <a:pt x="222" y="95"/>
                          </a:lnTo>
                          <a:lnTo>
                            <a:pt x="143" y="75"/>
                          </a:lnTo>
                          <a:lnTo>
                            <a:pt x="286" y="2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57" name="Freeform 474"/>
                    <p:cNvSpPr>
                      <a:spLocks/>
                    </p:cNvSpPr>
                    <p:nvPr/>
                  </p:nvSpPr>
                  <p:spPr bwMode="auto">
                    <a:xfrm>
                      <a:off x="634" y="2536"/>
                      <a:ext cx="286" cy="90"/>
                    </a:xfrm>
                    <a:custGeom>
                      <a:avLst/>
                      <a:gdLst>
                        <a:gd name="T0" fmla="*/ 0 w 286"/>
                        <a:gd name="T1" fmla="*/ 20 h 90"/>
                        <a:gd name="T2" fmla="*/ 63 w 286"/>
                        <a:gd name="T3" fmla="*/ 0 h 90"/>
                        <a:gd name="T4" fmla="*/ 217 w 286"/>
                        <a:gd name="T5" fmla="*/ 55 h 90"/>
                        <a:gd name="T6" fmla="*/ 286 w 286"/>
                        <a:gd name="T7" fmla="*/ 40 h 90"/>
                        <a:gd name="T8" fmla="*/ 249 w 286"/>
                        <a:gd name="T9" fmla="*/ 90 h 90"/>
                        <a:gd name="T10" fmla="*/ 68 w 286"/>
                        <a:gd name="T11" fmla="*/ 90 h 90"/>
                        <a:gd name="T12" fmla="*/ 143 w 286"/>
                        <a:gd name="T13" fmla="*/ 75 h 90"/>
                        <a:gd name="T14" fmla="*/ 0 w 286"/>
                        <a:gd name="T15" fmla="*/ 2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0" y="20"/>
                          </a:moveTo>
                          <a:lnTo>
                            <a:pt x="63" y="0"/>
                          </a:lnTo>
                          <a:lnTo>
                            <a:pt x="217" y="55"/>
                          </a:lnTo>
                          <a:lnTo>
                            <a:pt x="286" y="40"/>
                          </a:lnTo>
                          <a:lnTo>
                            <a:pt x="249" y="90"/>
                          </a:lnTo>
                          <a:lnTo>
                            <a:pt x="68" y="90"/>
                          </a:lnTo>
                          <a:lnTo>
                            <a:pt x="143" y="75"/>
                          </a:lnTo>
                          <a:lnTo>
                            <a:pt x="0" y="2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58" name="Freeform 475"/>
                    <p:cNvSpPr>
                      <a:spLocks/>
                    </p:cNvSpPr>
                    <p:nvPr/>
                  </p:nvSpPr>
                  <p:spPr bwMode="auto">
                    <a:xfrm>
                      <a:off x="634" y="2536"/>
                      <a:ext cx="286" cy="90"/>
                    </a:xfrm>
                    <a:custGeom>
                      <a:avLst/>
                      <a:gdLst>
                        <a:gd name="T0" fmla="*/ 0 w 286"/>
                        <a:gd name="T1" fmla="*/ 20 h 90"/>
                        <a:gd name="T2" fmla="*/ 63 w 286"/>
                        <a:gd name="T3" fmla="*/ 0 h 90"/>
                        <a:gd name="T4" fmla="*/ 217 w 286"/>
                        <a:gd name="T5" fmla="*/ 55 h 90"/>
                        <a:gd name="T6" fmla="*/ 286 w 286"/>
                        <a:gd name="T7" fmla="*/ 40 h 90"/>
                        <a:gd name="T8" fmla="*/ 249 w 286"/>
                        <a:gd name="T9" fmla="*/ 90 h 90"/>
                        <a:gd name="T10" fmla="*/ 68 w 286"/>
                        <a:gd name="T11" fmla="*/ 90 h 90"/>
                        <a:gd name="T12" fmla="*/ 143 w 286"/>
                        <a:gd name="T13" fmla="*/ 75 h 90"/>
                        <a:gd name="T14" fmla="*/ 0 w 286"/>
                        <a:gd name="T15" fmla="*/ 2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0" y="20"/>
                          </a:moveTo>
                          <a:lnTo>
                            <a:pt x="63" y="0"/>
                          </a:lnTo>
                          <a:lnTo>
                            <a:pt x="217" y="55"/>
                          </a:lnTo>
                          <a:lnTo>
                            <a:pt x="286" y="40"/>
                          </a:lnTo>
                          <a:lnTo>
                            <a:pt x="249" y="90"/>
                          </a:lnTo>
                          <a:lnTo>
                            <a:pt x="68" y="90"/>
                          </a:lnTo>
                          <a:lnTo>
                            <a:pt x="143" y="75"/>
                          </a:lnTo>
                          <a:lnTo>
                            <a:pt x="0" y="2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59" name="Freeform 476"/>
                    <p:cNvSpPr>
                      <a:spLocks/>
                    </p:cNvSpPr>
                    <p:nvPr/>
                  </p:nvSpPr>
                  <p:spPr bwMode="auto">
                    <a:xfrm>
                      <a:off x="920" y="2655"/>
                      <a:ext cx="286" cy="90"/>
                    </a:xfrm>
                    <a:custGeom>
                      <a:avLst/>
                      <a:gdLst>
                        <a:gd name="T0" fmla="*/ 286 w 286"/>
                        <a:gd name="T1" fmla="*/ 70 h 90"/>
                        <a:gd name="T2" fmla="*/ 222 w 286"/>
                        <a:gd name="T3" fmla="*/ 90 h 90"/>
                        <a:gd name="T4" fmla="*/ 74 w 286"/>
                        <a:gd name="T5" fmla="*/ 30 h 90"/>
                        <a:gd name="T6" fmla="*/ 0 w 286"/>
                        <a:gd name="T7" fmla="*/ 50 h 90"/>
                        <a:gd name="T8" fmla="*/ 37 w 286"/>
                        <a:gd name="T9" fmla="*/ 0 h 90"/>
                        <a:gd name="T10" fmla="*/ 222 w 286"/>
                        <a:gd name="T11" fmla="*/ 0 h 90"/>
                        <a:gd name="T12" fmla="*/ 143 w 286"/>
                        <a:gd name="T13" fmla="*/ 15 h 90"/>
                        <a:gd name="T14" fmla="*/ 286 w 286"/>
                        <a:gd name="T15" fmla="*/ 7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286" y="70"/>
                          </a:moveTo>
                          <a:lnTo>
                            <a:pt x="222" y="90"/>
                          </a:lnTo>
                          <a:lnTo>
                            <a:pt x="74" y="30"/>
                          </a:lnTo>
                          <a:lnTo>
                            <a:pt x="0" y="50"/>
                          </a:lnTo>
                          <a:lnTo>
                            <a:pt x="37" y="0"/>
                          </a:lnTo>
                          <a:lnTo>
                            <a:pt x="222" y="0"/>
                          </a:lnTo>
                          <a:lnTo>
                            <a:pt x="143" y="15"/>
                          </a:lnTo>
                          <a:lnTo>
                            <a:pt x="286" y="7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60" name="Freeform 477"/>
                    <p:cNvSpPr>
                      <a:spLocks/>
                    </p:cNvSpPr>
                    <p:nvPr/>
                  </p:nvSpPr>
                  <p:spPr bwMode="auto">
                    <a:xfrm>
                      <a:off x="920" y="2655"/>
                      <a:ext cx="286" cy="90"/>
                    </a:xfrm>
                    <a:custGeom>
                      <a:avLst/>
                      <a:gdLst>
                        <a:gd name="T0" fmla="*/ 286 w 286"/>
                        <a:gd name="T1" fmla="*/ 70 h 90"/>
                        <a:gd name="T2" fmla="*/ 222 w 286"/>
                        <a:gd name="T3" fmla="*/ 90 h 90"/>
                        <a:gd name="T4" fmla="*/ 74 w 286"/>
                        <a:gd name="T5" fmla="*/ 30 h 90"/>
                        <a:gd name="T6" fmla="*/ 0 w 286"/>
                        <a:gd name="T7" fmla="*/ 50 h 90"/>
                        <a:gd name="T8" fmla="*/ 37 w 286"/>
                        <a:gd name="T9" fmla="*/ 0 h 90"/>
                        <a:gd name="T10" fmla="*/ 222 w 286"/>
                        <a:gd name="T11" fmla="*/ 0 h 90"/>
                        <a:gd name="T12" fmla="*/ 143 w 286"/>
                        <a:gd name="T13" fmla="*/ 15 h 90"/>
                        <a:gd name="T14" fmla="*/ 286 w 286"/>
                        <a:gd name="T15" fmla="*/ 7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286" y="70"/>
                          </a:moveTo>
                          <a:lnTo>
                            <a:pt x="222" y="90"/>
                          </a:lnTo>
                          <a:lnTo>
                            <a:pt x="74" y="30"/>
                          </a:lnTo>
                          <a:lnTo>
                            <a:pt x="0" y="50"/>
                          </a:lnTo>
                          <a:lnTo>
                            <a:pt x="37" y="0"/>
                          </a:lnTo>
                          <a:lnTo>
                            <a:pt x="222" y="0"/>
                          </a:lnTo>
                          <a:lnTo>
                            <a:pt x="143" y="15"/>
                          </a:lnTo>
                          <a:lnTo>
                            <a:pt x="286" y="7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</p:grpSp>
            </p:grpSp>
            <p:grpSp>
              <p:nvGrpSpPr>
                <p:cNvPr id="15" name="Group 478"/>
                <p:cNvGrpSpPr>
                  <a:grpSpLocks/>
                </p:cNvGrpSpPr>
                <p:nvPr/>
              </p:nvGrpSpPr>
              <p:grpSpPr bwMode="auto">
                <a:xfrm>
                  <a:off x="581" y="2795"/>
                  <a:ext cx="667" cy="513"/>
                  <a:chOff x="581" y="2795"/>
                  <a:chExt cx="667" cy="513"/>
                </a:xfrm>
              </p:grpSpPr>
              <p:sp>
                <p:nvSpPr>
                  <p:cNvPr id="347" name="Freeform 479"/>
                  <p:cNvSpPr>
                    <a:spLocks/>
                  </p:cNvSpPr>
                  <p:nvPr/>
                </p:nvSpPr>
                <p:spPr bwMode="auto">
                  <a:xfrm>
                    <a:off x="581" y="2795"/>
                    <a:ext cx="662" cy="508"/>
                  </a:xfrm>
                  <a:custGeom>
                    <a:avLst/>
                    <a:gdLst>
                      <a:gd name="T0" fmla="*/ 95 w 662"/>
                      <a:gd name="T1" fmla="*/ 0 h 508"/>
                      <a:gd name="T2" fmla="*/ 95 w 662"/>
                      <a:gd name="T3" fmla="*/ 65 h 508"/>
                      <a:gd name="T4" fmla="*/ 249 w 662"/>
                      <a:gd name="T5" fmla="*/ 65 h 508"/>
                      <a:gd name="T6" fmla="*/ 328 w 662"/>
                      <a:gd name="T7" fmla="*/ 199 h 508"/>
                      <a:gd name="T8" fmla="*/ 413 w 662"/>
                      <a:gd name="T9" fmla="*/ 65 h 508"/>
                      <a:gd name="T10" fmla="*/ 566 w 662"/>
                      <a:gd name="T11" fmla="*/ 65 h 508"/>
                      <a:gd name="T12" fmla="*/ 566 w 662"/>
                      <a:gd name="T13" fmla="*/ 0 h 508"/>
                      <a:gd name="T14" fmla="*/ 662 w 662"/>
                      <a:gd name="T15" fmla="*/ 80 h 508"/>
                      <a:gd name="T16" fmla="*/ 566 w 662"/>
                      <a:gd name="T17" fmla="*/ 159 h 508"/>
                      <a:gd name="T18" fmla="*/ 566 w 662"/>
                      <a:gd name="T19" fmla="*/ 105 h 508"/>
                      <a:gd name="T20" fmla="*/ 455 w 662"/>
                      <a:gd name="T21" fmla="*/ 105 h 508"/>
                      <a:gd name="T22" fmla="*/ 365 w 662"/>
                      <a:gd name="T23" fmla="*/ 254 h 508"/>
                      <a:gd name="T24" fmla="*/ 455 w 662"/>
                      <a:gd name="T25" fmla="*/ 409 h 508"/>
                      <a:gd name="T26" fmla="*/ 566 w 662"/>
                      <a:gd name="T27" fmla="*/ 409 h 508"/>
                      <a:gd name="T28" fmla="*/ 566 w 662"/>
                      <a:gd name="T29" fmla="*/ 354 h 508"/>
                      <a:gd name="T30" fmla="*/ 662 w 662"/>
                      <a:gd name="T31" fmla="*/ 429 h 508"/>
                      <a:gd name="T32" fmla="*/ 566 w 662"/>
                      <a:gd name="T33" fmla="*/ 508 h 508"/>
                      <a:gd name="T34" fmla="*/ 566 w 662"/>
                      <a:gd name="T35" fmla="*/ 448 h 508"/>
                      <a:gd name="T36" fmla="*/ 413 w 662"/>
                      <a:gd name="T37" fmla="*/ 448 h 508"/>
                      <a:gd name="T38" fmla="*/ 328 w 662"/>
                      <a:gd name="T39" fmla="*/ 309 h 508"/>
                      <a:gd name="T40" fmla="*/ 249 w 662"/>
                      <a:gd name="T41" fmla="*/ 453 h 508"/>
                      <a:gd name="T42" fmla="*/ 95 w 662"/>
                      <a:gd name="T43" fmla="*/ 453 h 508"/>
                      <a:gd name="T44" fmla="*/ 95 w 662"/>
                      <a:gd name="T45" fmla="*/ 508 h 508"/>
                      <a:gd name="T46" fmla="*/ 0 w 662"/>
                      <a:gd name="T47" fmla="*/ 429 h 508"/>
                      <a:gd name="T48" fmla="*/ 95 w 662"/>
                      <a:gd name="T49" fmla="*/ 354 h 508"/>
                      <a:gd name="T50" fmla="*/ 95 w 662"/>
                      <a:gd name="T51" fmla="*/ 409 h 508"/>
                      <a:gd name="T52" fmla="*/ 201 w 662"/>
                      <a:gd name="T53" fmla="*/ 409 h 508"/>
                      <a:gd name="T54" fmla="*/ 296 w 662"/>
                      <a:gd name="T55" fmla="*/ 254 h 508"/>
                      <a:gd name="T56" fmla="*/ 201 w 662"/>
                      <a:gd name="T57" fmla="*/ 105 h 508"/>
                      <a:gd name="T58" fmla="*/ 95 w 662"/>
                      <a:gd name="T59" fmla="*/ 105 h 508"/>
                      <a:gd name="T60" fmla="*/ 95 w 662"/>
                      <a:gd name="T61" fmla="*/ 154 h 508"/>
                      <a:gd name="T62" fmla="*/ 0 w 662"/>
                      <a:gd name="T63" fmla="*/ 80 h 508"/>
                      <a:gd name="T64" fmla="*/ 95 w 662"/>
                      <a:gd name="T65" fmla="*/ 0 h 50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662"/>
                      <a:gd name="T100" fmla="*/ 0 h 508"/>
                      <a:gd name="T101" fmla="*/ 662 w 662"/>
                      <a:gd name="T102" fmla="*/ 508 h 508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662" h="508">
                        <a:moveTo>
                          <a:pt x="95" y="0"/>
                        </a:moveTo>
                        <a:lnTo>
                          <a:pt x="95" y="65"/>
                        </a:lnTo>
                        <a:lnTo>
                          <a:pt x="249" y="65"/>
                        </a:lnTo>
                        <a:lnTo>
                          <a:pt x="328" y="199"/>
                        </a:lnTo>
                        <a:lnTo>
                          <a:pt x="413" y="65"/>
                        </a:lnTo>
                        <a:lnTo>
                          <a:pt x="566" y="65"/>
                        </a:lnTo>
                        <a:lnTo>
                          <a:pt x="566" y="0"/>
                        </a:lnTo>
                        <a:lnTo>
                          <a:pt x="662" y="80"/>
                        </a:lnTo>
                        <a:lnTo>
                          <a:pt x="566" y="159"/>
                        </a:lnTo>
                        <a:lnTo>
                          <a:pt x="566" y="105"/>
                        </a:lnTo>
                        <a:lnTo>
                          <a:pt x="455" y="105"/>
                        </a:lnTo>
                        <a:lnTo>
                          <a:pt x="365" y="254"/>
                        </a:lnTo>
                        <a:lnTo>
                          <a:pt x="455" y="409"/>
                        </a:lnTo>
                        <a:lnTo>
                          <a:pt x="566" y="409"/>
                        </a:lnTo>
                        <a:lnTo>
                          <a:pt x="566" y="354"/>
                        </a:lnTo>
                        <a:lnTo>
                          <a:pt x="662" y="429"/>
                        </a:lnTo>
                        <a:lnTo>
                          <a:pt x="566" y="508"/>
                        </a:lnTo>
                        <a:lnTo>
                          <a:pt x="566" y="448"/>
                        </a:lnTo>
                        <a:lnTo>
                          <a:pt x="413" y="448"/>
                        </a:lnTo>
                        <a:lnTo>
                          <a:pt x="328" y="309"/>
                        </a:lnTo>
                        <a:lnTo>
                          <a:pt x="249" y="453"/>
                        </a:lnTo>
                        <a:lnTo>
                          <a:pt x="95" y="453"/>
                        </a:lnTo>
                        <a:lnTo>
                          <a:pt x="95" y="508"/>
                        </a:lnTo>
                        <a:lnTo>
                          <a:pt x="0" y="429"/>
                        </a:lnTo>
                        <a:lnTo>
                          <a:pt x="95" y="354"/>
                        </a:lnTo>
                        <a:lnTo>
                          <a:pt x="95" y="409"/>
                        </a:lnTo>
                        <a:lnTo>
                          <a:pt x="201" y="409"/>
                        </a:lnTo>
                        <a:lnTo>
                          <a:pt x="296" y="254"/>
                        </a:lnTo>
                        <a:lnTo>
                          <a:pt x="201" y="105"/>
                        </a:lnTo>
                        <a:lnTo>
                          <a:pt x="95" y="105"/>
                        </a:lnTo>
                        <a:lnTo>
                          <a:pt x="95" y="154"/>
                        </a:lnTo>
                        <a:lnTo>
                          <a:pt x="0" y="80"/>
                        </a:lnTo>
                        <a:lnTo>
                          <a:pt x="9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dirty="0">
                      <a:latin typeface="+mn-lt"/>
                    </a:endParaRPr>
                  </a:p>
                </p:txBody>
              </p:sp>
              <p:sp>
                <p:nvSpPr>
                  <p:cNvPr id="348" name="Freeform 480"/>
                  <p:cNvSpPr>
                    <a:spLocks/>
                  </p:cNvSpPr>
                  <p:nvPr/>
                </p:nvSpPr>
                <p:spPr bwMode="auto">
                  <a:xfrm>
                    <a:off x="581" y="2795"/>
                    <a:ext cx="662" cy="508"/>
                  </a:xfrm>
                  <a:custGeom>
                    <a:avLst/>
                    <a:gdLst>
                      <a:gd name="T0" fmla="*/ 95 w 662"/>
                      <a:gd name="T1" fmla="*/ 0 h 508"/>
                      <a:gd name="T2" fmla="*/ 95 w 662"/>
                      <a:gd name="T3" fmla="*/ 65 h 508"/>
                      <a:gd name="T4" fmla="*/ 249 w 662"/>
                      <a:gd name="T5" fmla="*/ 65 h 508"/>
                      <a:gd name="T6" fmla="*/ 328 w 662"/>
                      <a:gd name="T7" fmla="*/ 199 h 508"/>
                      <a:gd name="T8" fmla="*/ 413 w 662"/>
                      <a:gd name="T9" fmla="*/ 65 h 508"/>
                      <a:gd name="T10" fmla="*/ 566 w 662"/>
                      <a:gd name="T11" fmla="*/ 65 h 508"/>
                      <a:gd name="T12" fmla="*/ 566 w 662"/>
                      <a:gd name="T13" fmla="*/ 0 h 508"/>
                      <a:gd name="T14" fmla="*/ 662 w 662"/>
                      <a:gd name="T15" fmla="*/ 80 h 508"/>
                      <a:gd name="T16" fmla="*/ 566 w 662"/>
                      <a:gd name="T17" fmla="*/ 159 h 508"/>
                      <a:gd name="T18" fmla="*/ 566 w 662"/>
                      <a:gd name="T19" fmla="*/ 105 h 508"/>
                      <a:gd name="T20" fmla="*/ 455 w 662"/>
                      <a:gd name="T21" fmla="*/ 105 h 508"/>
                      <a:gd name="T22" fmla="*/ 365 w 662"/>
                      <a:gd name="T23" fmla="*/ 254 h 508"/>
                      <a:gd name="T24" fmla="*/ 455 w 662"/>
                      <a:gd name="T25" fmla="*/ 409 h 508"/>
                      <a:gd name="T26" fmla="*/ 566 w 662"/>
                      <a:gd name="T27" fmla="*/ 409 h 508"/>
                      <a:gd name="T28" fmla="*/ 566 w 662"/>
                      <a:gd name="T29" fmla="*/ 354 h 508"/>
                      <a:gd name="T30" fmla="*/ 662 w 662"/>
                      <a:gd name="T31" fmla="*/ 429 h 508"/>
                      <a:gd name="T32" fmla="*/ 566 w 662"/>
                      <a:gd name="T33" fmla="*/ 508 h 508"/>
                      <a:gd name="T34" fmla="*/ 566 w 662"/>
                      <a:gd name="T35" fmla="*/ 448 h 508"/>
                      <a:gd name="T36" fmla="*/ 413 w 662"/>
                      <a:gd name="T37" fmla="*/ 448 h 508"/>
                      <a:gd name="T38" fmla="*/ 328 w 662"/>
                      <a:gd name="T39" fmla="*/ 309 h 508"/>
                      <a:gd name="T40" fmla="*/ 249 w 662"/>
                      <a:gd name="T41" fmla="*/ 453 h 508"/>
                      <a:gd name="T42" fmla="*/ 95 w 662"/>
                      <a:gd name="T43" fmla="*/ 453 h 508"/>
                      <a:gd name="T44" fmla="*/ 95 w 662"/>
                      <a:gd name="T45" fmla="*/ 508 h 508"/>
                      <a:gd name="T46" fmla="*/ 0 w 662"/>
                      <a:gd name="T47" fmla="*/ 429 h 508"/>
                      <a:gd name="T48" fmla="*/ 95 w 662"/>
                      <a:gd name="T49" fmla="*/ 354 h 508"/>
                      <a:gd name="T50" fmla="*/ 95 w 662"/>
                      <a:gd name="T51" fmla="*/ 409 h 508"/>
                      <a:gd name="T52" fmla="*/ 201 w 662"/>
                      <a:gd name="T53" fmla="*/ 409 h 508"/>
                      <a:gd name="T54" fmla="*/ 296 w 662"/>
                      <a:gd name="T55" fmla="*/ 254 h 508"/>
                      <a:gd name="T56" fmla="*/ 201 w 662"/>
                      <a:gd name="T57" fmla="*/ 105 h 508"/>
                      <a:gd name="T58" fmla="*/ 95 w 662"/>
                      <a:gd name="T59" fmla="*/ 105 h 508"/>
                      <a:gd name="T60" fmla="*/ 95 w 662"/>
                      <a:gd name="T61" fmla="*/ 154 h 508"/>
                      <a:gd name="T62" fmla="*/ 0 w 662"/>
                      <a:gd name="T63" fmla="*/ 80 h 508"/>
                      <a:gd name="T64" fmla="*/ 95 w 662"/>
                      <a:gd name="T65" fmla="*/ 0 h 50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662"/>
                      <a:gd name="T100" fmla="*/ 0 h 508"/>
                      <a:gd name="T101" fmla="*/ 662 w 662"/>
                      <a:gd name="T102" fmla="*/ 508 h 508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662" h="508">
                        <a:moveTo>
                          <a:pt x="95" y="0"/>
                        </a:moveTo>
                        <a:lnTo>
                          <a:pt x="95" y="65"/>
                        </a:lnTo>
                        <a:lnTo>
                          <a:pt x="249" y="65"/>
                        </a:lnTo>
                        <a:lnTo>
                          <a:pt x="328" y="199"/>
                        </a:lnTo>
                        <a:lnTo>
                          <a:pt x="413" y="65"/>
                        </a:lnTo>
                        <a:lnTo>
                          <a:pt x="566" y="65"/>
                        </a:lnTo>
                        <a:lnTo>
                          <a:pt x="566" y="0"/>
                        </a:lnTo>
                        <a:lnTo>
                          <a:pt x="662" y="80"/>
                        </a:lnTo>
                        <a:lnTo>
                          <a:pt x="566" y="159"/>
                        </a:lnTo>
                        <a:lnTo>
                          <a:pt x="566" y="105"/>
                        </a:lnTo>
                        <a:lnTo>
                          <a:pt x="455" y="105"/>
                        </a:lnTo>
                        <a:lnTo>
                          <a:pt x="365" y="254"/>
                        </a:lnTo>
                        <a:lnTo>
                          <a:pt x="455" y="409"/>
                        </a:lnTo>
                        <a:lnTo>
                          <a:pt x="566" y="409"/>
                        </a:lnTo>
                        <a:lnTo>
                          <a:pt x="566" y="354"/>
                        </a:lnTo>
                        <a:lnTo>
                          <a:pt x="662" y="429"/>
                        </a:lnTo>
                        <a:lnTo>
                          <a:pt x="566" y="508"/>
                        </a:lnTo>
                        <a:lnTo>
                          <a:pt x="566" y="448"/>
                        </a:lnTo>
                        <a:lnTo>
                          <a:pt x="413" y="448"/>
                        </a:lnTo>
                        <a:lnTo>
                          <a:pt x="328" y="309"/>
                        </a:lnTo>
                        <a:lnTo>
                          <a:pt x="249" y="453"/>
                        </a:lnTo>
                        <a:lnTo>
                          <a:pt x="95" y="453"/>
                        </a:lnTo>
                        <a:lnTo>
                          <a:pt x="95" y="508"/>
                        </a:lnTo>
                        <a:lnTo>
                          <a:pt x="0" y="429"/>
                        </a:lnTo>
                        <a:lnTo>
                          <a:pt x="95" y="354"/>
                        </a:lnTo>
                        <a:lnTo>
                          <a:pt x="95" y="409"/>
                        </a:lnTo>
                        <a:lnTo>
                          <a:pt x="201" y="409"/>
                        </a:lnTo>
                        <a:lnTo>
                          <a:pt x="296" y="254"/>
                        </a:lnTo>
                        <a:lnTo>
                          <a:pt x="201" y="105"/>
                        </a:lnTo>
                        <a:lnTo>
                          <a:pt x="95" y="105"/>
                        </a:lnTo>
                        <a:lnTo>
                          <a:pt x="95" y="154"/>
                        </a:lnTo>
                        <a:lnTo>
                          <a:pt x="0" y="80"/>
                        </a:lnTo>
                        <a:lnTo>
                          <a:pt x="9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dirty="0">
                      <a:latin typeface="+mn-lt"/>
                    </a:endParaRPr>
                  </a:p>
                </p:txBody>
              </p:sp>
              <p:sp>
                <p:nvSpPr>
                  <p:cNvPr id="349" name="Freeform 481"/>
                  <p:cNvSpPr>
                    <a:spLocks/>
                  </p:cNvSpPr>
                  <p:nvPr/>
                </p:nvSpPr>
                <p:spPr bwMode="auto">
                  <a:xfrm>
                    <a:off x="586" y="2800"/>
                    <a:ext cx="662" cy="508"/>
                  </a:xfrm>
                  <a:custGeom>
                    <a:avLst/>
                    <a:gdLst>
                      <a:gd name="T0" fmla="*/ 95 w 662"/>
                      <a:gd name="T1" fmla="*/ 0 h 508"/>
                      <a:gd name="T2" fmla="*/ 95 w 662"/>
                      <a:gd name="T3" fmla="*/ 65 h 508"/>
                      <a:gd name="T4" fmla="*/ 249 w 662"/>
                      <a:gd name="T5" fmla="*/ 65 h 508"/>
                      <a:gd name="T6" fmla="*/ 328 w 662"/>
                      <a:gd name="T7" fmla="*/ 199 h 508"/>
                      <a:gd name="T8" fmla="*/ 413 w 662"/>
                      <a:gd name="T9" fmla="*/ 65 h 508"/>
                      <a:gd name="T10" fmla="*/ 567 w 662"/>
                      <a:gd name="T11" fmla="*/ 65 h 508"/>
                      <a:gd name="T12" fmla="*/ 567 w 662"/>
                      <a:gd name="T13" fmla="*/ 0 h 508"/>
                      <a:gd name="T14" fmla="*/ 662 w 662"/>
                      <a:gd name="T15" fmla="*/ 80 h 508"/>
                      <a:gd name="T16" fmla="*/ 567 w 662"/>
                      <a:gd name="T17" fmla="*/ 159 h 508"/>
                      <a:gd name="T18" fmla="*/ 567 w 662"/>
                      <a:gd name="T19" fmla="*/ 105 h 508"/>
                      <a:gd name="T20" fmla="*/ 455 w 662"/>
                      <a:gd name="T21" fmla="*/ 105 h 508"/>
                      <a:gd name="T22" fmla="*/ 365 w 662"/>
                      <a:gd name="T23" fmla="*/ 254 h 508"/>
                      <a:gd name="T24" fmla="*/ 455 w 662"/>
                      <a:gd name="T25" fmla="*/ 409 h 508"/>
                      <a:gd name="T26" fmla="*/ 567 w 662"/>
                      <a:gd name="T27" fmla="*/ 409 h 508"/>
                      <a:gd name="T28" fmla="*/ 567 w 662"/>
                      <a:gd name="T29" fmla="*/ 354 h 508"/>
                      <a:gd name="T30" fmla="*/ 662 w 662"/>
                      <a:gd name="T31" fmla="*/ 429 h 508"/>
                      <a:gd name="T32" fmla="*/ 567 w 662"/>
                      <a:gd name="T33" fmla="*/ 508 h 508"/>
                      <a:gd name="T34" fmla="*/ 567 w 662"/>
                      <a:gd name="T35" fmla="*/ 448 h 508"/>
                      <a:gd name="T36" fmla="*/ 413 w 662"/>
                      <a:gd name="T37" fmla="*/ 448 h 508"/>
                      <a:gd name="T38" fmla="*/ 328 w 662"/>
                      <a:gd name="T39" fmla="*/ 309 h 508"/>
                      <a:gd name="T40" fmla="*/ 249 w 662"/>
                      <a:gd name="T41" fmla="*/ 453 h 508"/>
                      <a:gd name="T42" fmla="*/ 95 w 662"/>
                      <a:gd name="T43" fmla="*/ 453 h 508"/>
                      <a:gd name="T44" fmla="*/ 95 w 662"/>
                      <a:gd name="T45" fmla="*/ 508 h 508"/>
                      <a:gd name="T46" fmla="*/ 0 w 662"/>
                      <a:gd name="T47" fmla="*/ 429 h 508"/>
                      <a:gd name="T48" fmla="*/ 95 w 662"/>
                      <a:gd name="T49" fmla="*/ 354 h 508"/>
                      <a:gd name="T50" fmla="*/ 95 w 662"/>
                      <a:gd name="T51" fmla="*/ 409 h 508"/>
                      <a:gd name="T52" fmla="*/ 201 w 662"/>
                      <a:gd name="T53" fmla="*/ 409 h 508"/>
                      <a:gd name="T54" fmla="*/ 297 w 662"/>
                      <a:gd name="T55" fmla="*/ 254 h 508"/>
                      <a:gd name="T56" fmla="*/ 201 w 662"/>
                      <a:gd name="T57" fmla="*/ 105 h 508"/>
                      <a:gd name="T58" fmla="*/ 95 w 662"/>
                      <a:gd name="T59" fmla="*/ 105 h 508"/>
                      <a:gd name="T60" fmla="*/ 95 w 662"/>
                      <a:gd name="T61" fmla="*/ 154 h 508"/>
                      <a:gd name="T62" fmla="*/ 0 w 662"/>
                      <a:gd name="T63" fmla="*/ 80 h 508"/>
                      <a:gd name="T64" fmla="*/ 95 w 662"/>
                      <a:gd name="T65" fmla="*/ 0 h 50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662"/>
                      <a:gd name="T100" fmla="*/ 0 h 508"/>
                      <a:gd name="T101" fmla="*/ 662 w 662"/>
                      <a:gd name="T102" fmla="*/ 508 h 508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662" h="508">
                        <a:moveTo>
                          <a:pt x="95" y="0"/>
                        </a:moveTo>
                        <a:lnTo>
                          <a:pt x="95" y="65"/>
                        </a:lnTo>
                        <a:lnTo>
                          <a:pt x="249" y="65"/>
                        </a:lnTo>
                        <a:lnTo>
                          <a:pt x="328" y="199"/>
                        </a:lnTo>
                        <a:lnTo>
                          <a:pt x="413" y="65"/>
                        </a:lnTo>
                        <a:lnTo>
                          <a:pt x="567" y="65"/>
                        </a:lnTo>
                        <a:lnTo>
                          <a:pt x="567" y="0"/>
                        </a:lnTo>
                        <a:lnTo>
                          <a:pt x="662" y="80"/>
                        </a:lnTo>
                        <a:lnTo>
                          <a:pt x="567" y="159"/>
                        </a:lnTo>
                        <a:lnTo>
                          <a:pt x="567" y="105"/>
                        </a:lnTo>
                        <a:lnTo>
                          <a:pt x="455" y="105"/>
                        </a:lnTo>
                        <a:lnTo>
                          <a:pt x="365" y="254"/>
                        </a:lnTo>
                        <a:lnTo>
                          <a:pt x="455" y="409"/>
                        </a:lnTo>
                        <a:lnTo>
                          <a:pt x="567" y="409"/>
                        </a:lnTo>
                        <a:lnTo>
                          <a:pt x="567" y="354"/>
                        </a:lnTo>
                        <a:lnTo>
                          <a:pt x="662" y="429"/>
                        </a:lnTo>
                        <a:lnTo>
                          <a:pt x="567" y="508"/>
                        </a:lnTo>
                        <a:lnTo>
                          <a:pt x="567" y="448"/>
                        </a:lnTo>
                        <a:lnTo>
                          <a:pt x="413" y="448"/>
                        </a:lnTo>
                        <a:lnTo>
                          <a:pt x="328" y="309"/>
                        </a:lnTo>
                        <a:lnTo>
                          <a:pt x="249" y="453"/>
                        </a:lnTo>
                        <a:lnTo>
                          <a:pt x="95" y="453"/>
                        </a:lnTo>
                        <a:lnTo>
                          <a:pt x="95" y="508"/>
                        </a:lnTo>
                        <a:lnTo>
                          <a:pt x="0" y="429"/>
                        </a:lnTo>
                        <a:lnTo>
                          <a:pt x="95" y="354"/>
                        </a:lnTo>
                        <a:lnTo>
                          <a:pt x="95" y="409"/>
                        </a:lnTo>
                        <a:lnTo>
                          <a:pt x="201" y="409"/>
                        </a:lnTo>
                        <a:lnTo>
                          <a:pt x="297" y="254"/>
                        </a:lnTo>
                        <a:lnTo>
                          <a:pt x="201" y="105"/>
                        </a:lnTo>
                        <a:lnTo>
                          <a:pt x="95" y="105"/>
                        </a:lnTo>
                        <a:lnTo>
                          <a:pt x="95" y="154"/>
                        </a:lnTo>
                        <a:lnTo>
                          <a:pt x="0" y="80"/>
                        </a:lnTo>
                        <a:lnTo>
                          <a:pt x="9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dirty="0">
                      <a:latin typeface="+mn-lt"/>
                    </a:endParaRPr>
                  </a:p>
                </p:txBody>
              </p:sp>
              <p:sp>
                <p:nvSpPr>
                  <p:cNvPr id="350" name="Freeform 482"/>
                  <p:cNvSpPr>
                    <a:spLocks/>
                  </p:cNvSpPr>
                  <p:nvPr/>
                </p:nvSpPr>
                <p:spPr bwMode="auto">
                  <a:xfrm>
                    <a:off x="586" y="2800"/>
                    <a:ext cx="662" cy="508"/>
                  </a:xfrm>
                  <a:custGeom>
                    <a:avLst/>
                    <a:gdLst>
                      <a:gd name="T0" fmla="*/ 95 w 662"/>
                      <a:gd name="T1" fmla="*/ 0 h 508"/>
                      <a:gd name="T2" fmla="*/ 95 w 662"/>
                      <a:gd name="T3" fmla="*/ 65 h 508"/>
                      <a:gd name="T4" fmla="*/ 249 w 662"/>
                      <a:gd name="T5" fmla="*/ 65 h 508"/>
                      <a:gd name="T6" fmla="*/ 328 w 662"/>
                      <a:gd name="T7" fmla="*/ 199 h 508"/>
                      <a:gd name="T8" fmla="*/ 413 w 662"/>
                      <a:gd name="T9" fmla="*/ 65 h 508"/>
                      <a:gd name="T10" fmla="*/ 567 w 662"/>
                      <a:gd name="T11" fmla="*/ 65 h 508"/>
                      <a:gd name="T12" fmla="*/ 567 w 662"/>
                      <a:gd name="T13" fmla="*/ 0 h 508"/>
                      <a:gd name="T14" fmla="*/ 662 w 662"/>
                      <a:gd name="T15" fmla="*/ 80 h 508"/>
                      <a:gd name="T16" fmla="*/ 567 w 662"/>
                      <a:gd name="T17" fmla="*/ 159 h 508"/>
                      <a:gd name="T18" fmla="*/ 567 w 662"/>
                      <a:gd name="T19" fmla="*/ 105 h 508"/>
                      <a:gd name="T20" fmla="*/ 455 w 662"/>
                      <a:gd name="T21" fmla="*/ 105 h 508"/>
                      <a:gd name="T22" fmla="*/ 365 w 662"/>
                      <a:gd name="T23" fmla="*/ 254 h 508"/>
                      <a:gd name="T24" fmla="*/ 455 w 662"/>
                      <a:gd name="T25" fmla="*/ 409 h 508"/>
                      <a:gd name="T26" fmla="*/ 567 w 662"/>
                      <a:gd name="T27" fmla="*/ 409 h 508"/>
                      <a:gd name="T28" fmla="*/ 567 w 662"/>
                      <a:gd name="T29" fmla="*/ 354 h 508"/>
                      <a:gd name="T30" fmla="*/ 662 w 662"/>
                      <a:gd name="T31" fmla="*/ 429 h 508"/>
                      <a:gd name="T32" fmla="*/ 567 w 662"/>
                      <a:gd name="T33" fmla="*/ 508 h 508"/>
                      <a:gd name="T34" fmla="*/ 567 w 662"/>
                      <a:gd name="T35" fmla="*/ 448 h 508"/>
                      <a:gd name="T36" fmla="*/ 413 w 662"/>
                      <a:gd name="T37" fmla="*/ 448 h 508"/>
                      <a:gd name="T38" fmla="*/ 328 w 662"/>
                      <a:gd name="T39" fmla="*/ 309 h 508"/>
                      <a:gd name="T40" fmla="*/ 249 w 662"/>
                      <a:gd name="T41" fmla="*/ 453 h 508"/>
                      <a:gd name="T42" fmla="*/ 95 w 662"/>
                      <a:gd name="T43" fmla="*/ 453 h 508"/>
                      <a:gd name="T44" fmla="*/ 95 w 662"/>
                      <a:gd name="T45" fmla="*/ 508 h 508"/>
                      <a:gd name="T46" fmla="*/ 0 w 662"/>
                      <a:gd name="T47" fmla="*/ 429 h 508"/>
                      <a:gd name="T48" fmla="*/ 95 w 662"/>
                      <a:gd name="T49" fmla="*/ 354 h 508"/>
                      <a:gd name="T50" fmla="*/ 95 w 662"/>
                      <a:gd name="T51" fmla="*/ 409 h 508"/>
                      <a:gd name="T52" fmla="*/ 201 w 662"/>
                      <a:gd name="T53" fmla="*/ 409 h 508"/>
                      <a:gd name="T54" fmla="*/ 297 w 662"/>
                      <a:gd name="T55" fmla="*/ 254 h 508"/>
                      <a:gd name="T56" fmla="*/ 201 w 662"/>
                      <a:gd name="T57" fmla="*/ 105 h 508"/>
                      <a:gd name="T58" fmla="*/ 95 w 662"/>
                      <a:gd name="T59" fmla="*/ 105 h 508"/>
                      <a:gd name="T60" fmla="*/ 95 w 662"/>
                      <a:gd name="T61" fmla="*/ 154 h 508"/>
                      <a:gd name="T62" fmla="*/ 0 w 662"/>
                      <a:gd name="T63" fmla="*/ 80 h 508"/>
                      <a:gd name="T64" fmla="*/ 95 w 662"/>
                      <a:gd name="T65" fmla="*/ 0 h 50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662"/>
                      <a:gd name="T100" fmla="*/ 0 h 508"/>
                      <a:gd name="T101" fmla="*/ 662 w 662"/>
                      <a:gd name="T102" fmla="*/ 508 h 508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662" h="508">
                        <a:moveTo>
                          <a:pt x="95" y="0"/>
                        </a:moveTo>
                        <a:lnTo>
                          <a:pt x="95" y="65"/>
                        </a:lnTo>
                        <a:lnTo>
                          <a:pt x="249" y="65"/>
                        </a:lnTo>
                        <a:lnTo>
                          <a:pt x="328" y="199"/>
                        </a:lnTo>
                        <a:lnTo>
                          <a:pt x="413" y="65"/>
                        </a:lnTo>
                        <a:lnTo>
                          <a:pt x="567" y="65"/>
                        </a:lnTo>
                        <a:lnTo>
                          <a:pt x="567" y="0"/>
                        </a:lnTo>
                        <a:lnTo>
                          <a:pt x="662" y="80"/>
                        </a:lnTo>
                        <a:lnTo>
                          <a:pt x="567" y="159"/>
                        </a:lnTo>
                        <a:lnTo>
                          <a:pt x="567" y="105"/>
                        </a:lnTo>
                        <a:lnTo>
                          <a:pt x="455" y="105"/>
                        </a:lnTo>
                        <a:lnTo>
                          <a:pt x="365" y="254"/>
                        </a:lnTo>
                        <a:lnTo>
                          <a:pt x="455" y="409"/>
                        </a:lnTo>
                        <a:lnTo>
                          <a:pt x="567" y="409"/>
                        </a:lnTo>
                        <a:lnTo>
                          <a:pt x="567" y="354"/>
                        </a:lnTo>
                        <a:lnTo>
                          <a:pt x="662" y="429"/>
                        </a:lnTo>
                        <a:lnTo>
                          <a:pt x="567" y="508"/>
                        </a:lnTo>
                        <a:lnTo>
                          <a:pt x="567" y="448"/>
                        </a:lnTo>
                        <a:lnTo>
                          <a:pt x="413" y="448"/>
                        </a:lnTo>
                        <a:lnTo>
                          <a:pt x="328" y="309"/>
                        </a:lnTo>
                        <a:lnTo>
                          <a:pt x="249" y="453"/>
                        </a:lnTo>
                        <a:lnTo>
                          <a:pt x="95" y="453"/>
                        </a:lnTo>
                        <a:lnTo>
                          <a:pt x="95" y="508"/>
                        </a:lnTo>
                        <a:lnTo>
                          <a:pt x="0" y="429"/>
                        </a:lnTo>
                        <a:lnTo>
                          <a:pt x="95" y="354"/>
                        </a:lnTo>
                        <a:lnTo>
                          <a:pt x="95" y="409"/>
                        </a:lnTo>
                        <a:lnTo>
                          <a:pt x="201" y="409"/>
                        </a:lnTo>
                        <a:lnTo>
                          <a:pt x="297" y="254"/>
                        </a:lnTo>
                        <a:lnTo>
                          <a:pt x="201" y="105"/>
                        </a:lnTo>
                        <a:lnTo>
                          <a:pt x="95" y="105"/>
                        </a:lnTo>
                        <a:lnTo>
                          <a:pt x="95" y="154"/>
                        </a:lnTo>
                        <a:lnTo>
                          <a:pt x="0" y="80"/>
                        </a:lnTo>
                        <a:lnTo>
                          <a:pt x="9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dirty="0">
                      <a:latin typeface="+mn-lt"/>
                    </a:endParaRPr>
                  </a:p>
                </p:txBody>
              </p:sp>
            </p:grpSp>
          </p:grpSp>
          <p:grpSp>
            <p:nvGrpSpPr>
              <p:cNvPr id="16" name="Group 454"/>
              <p:cNvGrpSpPr>
                <a:grpSpLocks/>
              </p:cNvGrpSpPr>
              <p:nvPr/>
            </p:nvGrpSpPr>
            <p:grpSpPr bwMode="auto">
              <a:xfrm>
                <a:off x="6742238" y="2971999"/>
                <a:ext cx="573865" cy="452471"/>
                <a:chOff x="480" y="2498"/>
                <a:chExt cx="872" cy="878"/>
              </a:xfrm>
            </p:grpSpPr>
            <p:sp>
              <p:nvSpPr>
                <p:cNvPr id="313" name="Oval 455"/>
                <p:cNvSpPr>
                  <a:spLocks noChangeArrowheads="1"/>
                </p:cNvSpPr>
                <p:nvPr/>
              </p:nvSpPr>
              <p:spPr bwMode="auto">
                <a:xfrm>
                  <a:off x="482" y="3096"/>
                  <a:ext cx="870" cy="280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314" name="Rectangle 456"/>
                <p:cNvSpPr>
                  <a:spLocks noChangeArrowheads="1"/>
                </p:cNvSpPr>
                <p:nvPr/>
              </p:nvSpPr>
              <p:spPr bwMode="auto">
                <a:xfrm>
                  <a:off x="480" y="2641"/>
                  <a:ext cx="869" cy="597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315" name="Rectangle 457"/>
                <p:cNvSpPr>
                  <a:spLocks noChangeArrowheads="1"/>
                </p:cNvSpPr>
                <p:nvPr/>
              </p:nvSpPr>
              <p:spPr bwMode="auto">
                <a:xfrm>
                  <a:off x="480" y="2641"/>
                  <a:ext cx="869" cy="597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316" name="Oval 458"/>
                <p:cNvSpPr>
                  <a:spLocks noChangeArrowheads="1"/>
                </p:cNvSpPr>
                <p:nvPr/>
              </p:nvSpPr>
              <p:spPr bwMode="auto">
                <a:xfrm>
                  <a:off x="482" y="2498"/>
                  <a:ext cx="870" cy="280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latin typeface="+mn-lt"/>
                  </a:endParaRPr>
                </a:p>
              </p:txBody>
            </p:sp>
            <p:grpSp>
              <p:nvGrpSpPr>
                <p:cNvPr id="17" name="Group 459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604" cy="214"/>
                  <a:chOff x="612" y="2531"/>
                  <a:chExt cx="604" cy="214"/>
                </a:xfrm>
              </p:grpSpPr>
              <p:grpSp>
                <p:nvGrpSpPr>
                  <p:cNvPr id="18" name="Group 460"/>
                  <p:cNvGrpSpPr>
                    <a:grpSpLocks/>
                  </p:cNvGrpSpPr>
                  <p:nvPr/>
                </p:nvGrpSpPr>
                <p:grpSpPr bwMode="auto">
                  <a:xfrm>
                    <a:off x="612" y="2531"/>
                    <a:ext cx="599" cy="209"/>
                    <a:chOff x="612" y="2531"/>
                    <a:chExt cx="599" cy="209"/>
                  </a:xfrm>
                </p:grpSpPr>
                <p:sp>
                  <p:nvSpPr>
                    <p:cNvPr id="333" name="Freeform 461"/>
                    <p:cNvSpPr>
                      <a:spLocks/>
                    </p:cNvSpPr>
                    <p:nvPr/>
                  </p:nvSpPr>
                  <p:spPr bwMode="auto">
                    <a:xfrm>
                      <a:off x="925" y="2536"/>
                      <a:ext cx="286" cy="90"/>
                    </a:xfrm>
                    <a:custGeom>
                      <a:avLst/>
                      <a:gdLst>
                        <a:gd name="T0" fmla="*/ 0 w 286"/>
                        <a:gd name="T1" fmla="*/ 70 h 90"/>
                        <a:gd name="T2" fmla="*/ 64 w 286"/>
                        <a:gd name="T3" fmla="*/ 90 h 90"/>
                        <a:gd name="T4" fmla="*/ 217 w 286"/>
                        <a:gd name="T5" fmla="*/ 30 h 90"/>
                        <a:gd name="T6" fmla="*/ 286 w 286"/>
                        <a:gd name="T7" fmla="*/ 50 h 90"/>
                        <a:gd name="T8" fmla="*/ 249 w 286"/>
                        <a:gd name="T9" fmla="*/ 0 h 90"/>
                        <a:gd name="T10" fmla="*/ 69 w 286"/>
                        <a:gd name="T11" fmla="*/ 0 h 90"/>
                        <a:gd name="T12" fmla="*/ 143 w 286"/>
                        <a:gd name="T13" fmla="*/ 15 h 90"/>
                        <a:gd name="T14" fmla="*/ 0 w 286"/>
                        <a:gd name="T15" fmla="*/ 7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0" y="70"/>
                          </a:moveTo>
                          <a:lnTo>
                            <a:pt x="64" y="90"/>
                          </a:lnTo>
                          <a:lnTo>
                            <a:pt x="217" y="30"/>
                          </a:lnTo>
                          <a:lnTo>
                            <a:pt x="286" y="50"/>
                          </a:lnTo>
                          <a:lnTo>
                            <a:pt x="249" y="0"/>
                          </a:lnTo>
                          <a:lnTo>
                            <a:pt x="69" y="0"/>
                          </a:lnTo>
                          <a:lnTo>
                            <a:pt x="143" y="15"/>
                          </a:lnTo>
                          <a:lnTo>
                            <a:pt x="0" y="7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34" name="Freeform 462"/>
                    <p:cNvSpPr>
                      <a:spLocks/>
                    </p:cNvSpPr>
                    <p:nvPr/>
                  </p:nvSpPr>
                  <p:spPr bwMode="auto">
                    <a:xfrm>
                      <a:off x="925" y="2536"/>
                      <a:ext cx="286" cy="90"/>
                    </a:xfrm>
                    <a:custGeom>
                      <a:avLst/>
                      <a:gdLst>
                        <a:gd name="T0" fmla="*/ 0 w 286"/>
                        <a:gd name="T1" fmla="*/ 70 h 90"/>
                        <a:gd name="T2" fmla="*/ 64 w 286"/>
                        <a:gd name="T3" fmla="*/ 90 h 90"/>
                        <a:gd name="T4" fmla="*/ 217 w 286"/>
                        <a:gd name="T5" fmla="*/ 30 h 90"/>
                        <a:gd name="T6" fmla="*/ 286 w 286"/>
                        <a:gd name="T7" fmla="*/ 50 h 90"/>
                        <a:gd name="T8" fmla="*/ 249 w 286"/>
                        <a:gd name="T9" fmla="*/ 0 h 90"/>
                        <a:gd name="T10" fmla="*/ 69 w 286"/>
                        <a:gd name="T11" fmla="*/ 0 h 90"/>
                        <a:gd name="T12" fmla="*/ 143 w 286"/>
                        <a:gd name="T13" fmla="*/ 15 h 90"/>
                        <a:gd name="T14" fmla="*/ 0 w 286"/>
                        <a:gd name="T15" fmla="*/ 7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0" y="70"/>
                          </a:moveTo>
                          <a:lnTo>
                            <a:pt x="64" y="90"/>
                          </a:lnTo>
                          <a:lnTo>
                            <a:pt x="217" y="30"/>
                          </a:lnTo>
                          <a:lnTo>
                            <a:pt x="286" y="50"/>
                          </a:lnTo>
                          <a:lnTo>
                            <a:pt x="249" y="0"/>
                          </a:lnTo>
                          <a:lnTo>
                            <a:pt x="69" y="0"/>
                          </a:lnTo>
                          <a:lnTo>
                            <a:pt x="143" y="15"/>
                          </a:lnTo>
                          <a:lnTo>
                            <a:pt x="0" y="7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35" name="Freeform 463"/>
                    <p:cNvSpPr>
                      <a:spLocks/>
                    </p:cNvSpPr>
                    <p:nvPr/>
                  </p:nvSpPr>
                  <p:spPr bwMode="auto">
                    <a:xfrm>
                      <a:off x="612" y="2641"/>
                      <a:ext cx="286" cy="94"/>
                    </a:xfrm>
                    <a:custGeom>
                      <a:avLst/>
                      <a:gdLst>
                        <a:gd name="T0" fmla="*/ 286 w 286"/>
                        <a:gd name="T1" fmla="*/ 19 h 94"/>
                        <a:gd name="T2" fmla="*/ 223 w 286"/>
                        <a:gd name="T3" fmla="*/ 0 h 94"/>
                        <a:gd name="T4" fmla="*/ 75 w 286"/>
                        <a:gd name="T5" fmla="*/ 59 h 94"/>
                        <a:gd name="T6" fmla="*/ 0 w 286"/>
                        <a:gd name="T7" fmla="*/ 39 h 94"/>
                        <a:gd name="T8" fmla="*/ 38 w 286"/>
                        <a:gd name="T9" fmla="*/ 94 h 94"/>
                        <a:gd name="T10" fmla="*/ 223 w 286"/>
                        <a:gd name="T11" fmla="*/ 94 h 94"/>
                        <a:gd name="T12" fmla="*/ 143 w 286"/>
                        <a:gd name="T13" fmla="*/ 74 h 94"/>
                        <a:gd name="T14" fmla="*/ 286 w 286"/>
                        <a:gd name="T15" fmla="*/ 19 h 9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4"/>
                        <a:gd name="T26" fmla="*/ 286 w 286"/>
                        <a:gd name="T27" fmla="*/ 94 h 9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4">
                          <a:moveTo>
                            <a:pt x="286" y="19"/>
                          </a:moveTo>
                          <a:lnTo>
                            <a:pt x="223" y="0"/>
                          </a:lnTo>
                          <a:lnTo>
                            <a:pt x="75" y="59"/>
                          </a:lnTo>
                          <a:lnTo>
                            <a:pt x="0" y="39"/>
                          </a:lnTo>
                          <a:lnTo>
                            <a:pt x="38" y="94"/>
                          </a:lnTo>
                          <a:lnTo>
                            <a:pt x="223" y="94"/>
                          </a:lnTo>
                          <a:lnTo>
                            <a:pt x="143" y="74"/>
                          </a:lnTo>
                          <a:lnTo>
                            <a:pt x="286" y="1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36" name="Freeform 464"/>
                    <p:cNvSpPr>
                      <a:spLocks/>
                    </p:cNvSpPr>
                    <p:nvPr/>
                  </p:nvSpPr>
                  <p:spPr bwMode="auto">
                    <a:xfrm>
                      <a:off x="612" y="2641"/>
                      <a:ext cx="286" cy="94"/>
                    </a:xfrm>
                    <a:custGeom>
                      <a:avLst/>
                      <a:gdLst>
                        <a:gd name="T0" fmla="*/ 286 w 286"/>
                        <a:gd name="T1" fmla="*/ 19 h 94"/>
                        <a:gd name="T2" fmla="*/ 223 w 286"/>
                        <a:gd name="T3" fmla="*/ 0 h 94"/>
                        <a:gd name="T4" fmla="*/ 75 w 286"/>
                        <a:gd name="T5" fmla="*/ 59 h 94"/>
                        <a:gd name="T6" fmla="*/ 0 w 286"/>
                        <a:gd name="T7" fmla="*/ 39 h 94"/>
                        <a:gd name="T8" fmla="*/ 38 w 286"/>
                        <a:gd name="T9" fmla="*/ 94 h 94"/>
                        <a:gd name="T10" fmla="*/ 223 w 286"/>
                        <a:gd name="T11" fmla="*/ 94 h 94"/>
                        <a:gd name="T12" fmla="*/ 143 w 286"/>
                        <a:gd name="T13" fmla="*/ 74 h 94"/>
                        <a:gd name="T14" fmla="*/ 286 w 286"/>
                        <a:gd name="T15" fmla="*/ 19 h 9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4"/>
                        <a:gd name="T26" fmla="*/ 286 w 286"/>
                        <a:gd name="T27" fmla="*/ 94 h 9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4">
                          <a:moveTo>
                            <a:pt x="286" y="19"/>
                          </a:moveTo>
                          <a:lnTo>
                            <a:pt x="223" y="0"/>
                          </a:lnTo>
                          <a:lnTo>
                            <a:pt x="75" y="59"/>
                          </a:lnTo>
                          <a:lnTo>
                            <a:pt x="0" y="39"/>
                          </a:lnTo>
                          <a:lnTo>
                            <a:pt x="38" y="94"/>
                          </a:lnTo>
                          <a:lnTo>
                            <a:pt x="223" y="94"/>
                          </a:lnTo>
                          <a:lnTo>
                            <a:pt x="143" y="74"/>
                          </a:lnTo>
                          <a:lnTo>
                            <a:pt x="286" y="1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37" name="Freeform 465"/>
                    <p:cNvSpPr>
                      <a:spLocks/>
                    </p:cNvSpPr>
                    <p:nvPr/>
                  </p:nvSpPr>
                  <p:spPr bwMode="auto">
                    <a:xfrm>
                      <a:off x="628" y="2531"/>
                      <a:ext cx="286" cy="90"/>
                    </a:xfrm>
                    <a:custGeom>
                      <a:avLst/>
                      <a:gdLst>
                        <a:gd name="T0" fmla="*/ 0 w 286"/>
                        <a:gd name="T1" fmla="*/ 20 h 90"/>
                        <a:gd name="T2" fmla="*/ 64 w 286"/>
                        <a:gd name="T3" fmla="*/ 0 h 90"/>
                        <a:gd name="T4" fmla="*/ 217 w 286"/>
                        <a:gd name="T5" fmla="*/ 55 h 90"/>
                        <a:gd name="T6" fmla="*/ 286 w 286"/>
                        <a:gd name="T7" fmla="*/ 40 h 90"/>
                        <a:gd name="T8" fmla="*/ 249 w 286"/>
                        <a:gd name="T9" fmla="*/ 90 h 90"/>
                        <a:gd name="T10" fmla="*/ 69 w 286"/>
                        <a:gd name="T11" fmla="*/ 90 h 90"/>
                        <a:gd name="T12" fmla="*/ 143 w 286"/>
                        <a:gd name="T13" fmla="*/ 75 h 90"/>
                        <a:gd name="T14" fmla="*/ 0 w 286"/>
                        <a:gd name="T15" fmla="*/ 2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0" y="20"/>
                          </a:moveTo>
                          <a:lnTo>
                            <a:pt x="64" y="0"/>
                          </a:lnTo>
                          <a:lnTo>
                            <a:pt x="217" y="55"/>
                          </a:lnTo>
                          <a:lnTo>
                            <a:pt x="286" y="40"/>
                          </a:lnTo>
                          <a:lnTo>
                            <a:pt x="249" y="90"/>
                          </a:lnTo>
                          <a:lnTo>
                            <a:pt x="69" y="90"/>
                          </a:lnTo>
                          <a:lnTo>
                            <a:pt x="143" y="75"/>
                          </a:lnTo>
                          <a:lnTo>
                            <a:pt x="0" y="2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38" name="Freeform 466"/>
                    <p:cNvSpPr>
                      <a:spLocks/>
                    </p:cNvSpPr>
                    <p:nvPr/>
                  </p:nvSpPr>
                  <p:spPr bwMode="auto">
                    <a:xfrm>
                      <a:off x="628" y="2531"/>
                      <a:ext cx="286" cy="90"/>
                    </a:xfrm>
                    <a:custGeom>
                      <a:avLst/>
                      <a:gdLst>
                        <a:gd name="T0" fmla="*/ 0 w 286"/>
                        <a:gd name="T1" fmla="*/ 20 h 90"/>
                        <a:gd name="T2" fmla="*/ 64 w 286"/>
                        <a:gd name="T3" fmla="*/ 0 h 90"/>
                        <a:gd name="T4" fmla="*/ 217 w 286"/>
                        <a:gd name="T5" fmla="*/ 55 h 90"/>
                        <a:gd name="T6" fmla="*/ 286 w 286"/>
                        <a:gd name="T7" fmla="*/ 40 h 90"/>
                        <a:gd name="T8" fmla="*/ 249 w 286"/>
                        <a:gd name="T9" fmla="*/ 90 h 90"/>
                        <a:gd name="T10" fmla="*/ 69 w 286"/>
                        <a:gd name="T11" fmla="*/ 90 h 90"/>
                        <a:gd name="T12" fmla="*/ 143 w 286"/>
                        <a:gd name="T13" fmla="*/ 75 h 90"/>
                        <a:gd name="T14" fmla="*/ 0 w 286"/>
                        <a:gd name="T15" fmla="*/ 2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0" y="20"/>
                          </a:moveTo>
                          <a:lnTo>
                            <a:pt x="64" y="0"/>
                          </a:lnTo>
                          <a:lnTo>
                            <a:pt x="217" y="55"/>
                          </a:lnTo>
                          <a:lnTo>
                            <a:pt x="286" y="40"/>
                          </a:lnTo>
                          <a:lnTo>
                            <a:pt x="249" y="90"/>
                          </a:lnTo>
                          <a:lnTo>
                            <a:pt x="69" y="90"/>
                          </a:lnTo>
                          <a:lnTo>
                            <a:pt x="143" y="75"/>
                          </a:lnTo>
                          <a:lnTo>
                            <a:pt x="0" y="2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39" name="Freeform 467"/>
                    <p:cNvSpPr>
                      <a:spLocks/>
                    </p:cNvSpPr>
                    <p:nvPr/>
                  </p:nvSpPr>
                  <p:spPr bwMode="auto">
                    <a:xfrm>
                      <a:off x="914" y="2650"/>
                      <a:ext cx="286" cy="90"/>
                    </a:xfrm>
                    <a:custGeom>
                      <a:avLst/>
                      <a:gdLst>
                        <a:gd name="T0" fmla="*/ 286 w 286"/>
                        <a:gd name="T1" fmla="*/ 70 h 90"/>
                        <a:gd name="T2" fmla="*/ 223 w 286"/>
                        <a:gd name="T3" fmla="*/ 90 h 90"/>
                        <a:gd name="T4" fmla="*/ 75 w 286"/>
                        <a:gd name="T5" fmla="*/ 30 h 90"/>
                        <a:gd name="T6" fmla="*/ 0 w 286"/>
                        <a:gd name="T7" fmla="*/ 50 h 90"/>
                        <a:gd name="T8" fmla="*/ 37 w 286"/>
                        <a:gd name="T9" fmla="*/ 0 h 90"/>
                        <a:gd name="T10" fmla="*/ 223 w 286"/>
                        <a:gd name="T11" fmla="*/ 0 h 90"/>
                        <a:gd name="T12" fmla="*/ 143 w 286"/>
                        <a:gd name="T13" fmla="*/ 15 h 90"/>
                        <a:gd name="T14" fmla="*/ 286 w 286"/>
                        <a:gd name="T15" fmla="*/ 7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286" y="70"/>
                          </a:moveTo>
                          <a:lnTo>
                            <a:pt x="223" y="90"/>
                          </a:lnTo>
                          <a:lnTo>
                            <a:pt x="75" y="30"/>
                          </a:lnTo>
                          <a:lnTo>
                            <a:pt x="0" y="50"/>
                          </a:lnTo>
                          <a:lnTo>
                            <a:pt x="37" y="0"/>
                          </a:lnTo>
                          <a:lnTo>
                            <a:pt x="223" y="0"/>
                          </a:lnTo>
                          <a:lnTo>
                            <a:pt x="143" y="15"/>
                          </a:lnTo>
                          <a:lnTo>
                            <a:pt x="286" y="7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40" name="Freeform 468"/>
                    <p:cNvSpPr>
                      <a:spLocks/>
                    </p:cNvSpPr>
                    <p:nvPr/>
                  </p:nvSpPr>
                  <p:spPr bwMode="auto">
                    <a:xfrm>
                      <a:off x="914" y="2650"/>
                      <a:ext cx="286" cy="90"/>
                    </a:xfrm>
                    <a:custGeom>
                      <a:avLst/>
                      <a:gdLst>
                        <a:gd name="T0" fmla="*/ 286 w 286"/>
                        <a:gd name="T1" fmla="*/ 70 h 90"/>
                        <a:gd name="T2" fmla="*/ 223 w 286"/>
                        <a:gd name="T3" fmla="*/ 90 h 90"/>
                        <a:gd name="T4" fmla="*/ 75 w 286"/>
                        <a:gd name="T5" fmla="*/ 30 h 90"/>
                        <a:gd name="T6" fmla="*/ 0 w 286"/>
                        <a:gd name="T7" fmla="*/ 50 h 90"/>
                        <a:gd name="T8" fmla="*/ 37 w 286"/>
                        <a:gd name="T9" fmla="*/ 0 h 90"/>
                        <a:gd name="T10" fmla="*/ 223 w 286"/>
                        <a:gd name="T11" fmla="*/ 0 h 90"/>
                        <a:gd name="T12" fmla="*/ 143 w 286"/>
                        <a:gd name="T13" fmla="*/ 15 h 90"/>
                        <a:gd name="T14" fmla="*/ 286 w 286"/>
                        <a:gd name="T15" fmla="*/ 7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286" y="70"/>
                          </a:moveTo>
                          <a:lnTo>
                            <a:pt x="223" y="90"/>
                          </a:lnTo>
                          <a:lnTo>
                            <a:pt x="75" y="30"/>
                          </a:lnTo>
                          <a:lnTo>
                            <a:pt x="0" y="50"/>
                          </a:lnTo>
                          <a:lnTo>
                            <a:pt x="37" y="0"/>
                          </a:lnTo>
                          <a:lnTo>
                            <a:pt x="223" y="0"/>
                          </a:lnTo>
                          <a:lnTo>
                            <a:pt x="143" y="15"/>
                          </a:lnTo>
                          <a:lnTo>
                            <a:pt x="286" y="7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19" name="Group 469"/>
                  <p:cNvGrpSpPr>
                    <a:grpSpLocks/>
                  </p:cNvGrpSpPr>
                  <p:nvPr/>
                </p:nvGrpSpPr>
                <p:grpSpPr bwMode="auto">
                  <a:xfrm>
                    <a:off x="618" y="2536"/>
                    <a:ext cx="598" cy="209"/>
                    <a:chOff x="618" y="2536"/>
                    <a:chExt cx="598" cy="209"/>
                  </a:xfrm>
                </p:grpSpPr>
                <p:sp>
                  <p:nvSpPr>
                    <p:cNvPr id="325" name="Freeform 470"/>
                    <p:cNvSpPr>
                      <a:spLocks/>
                    </p:cNvSpPr>
                    <p:nvPr/>
                  </p:nvSpPr>
                  <p:spPr bwMode="auto">
                    <a:xfrm>
                      <a:off x="930" y="2541"/>
                      <a:ext cx="286" cy="90"/>
                    </a:xfrm>
                    <a:custGeom>
                      <a:avLst/>
                      <a:gdLst>
                        <a:gd name="T0" fmla="*/ 0 w 286"/>
                        <a:gd name="T1" fmla="*/ 70 h 90"/>
                        <a:gd name="T2" fmla="*/ 64 w 286"/>
                        <a:gd name="T3" fmla="*/ 90 h 90"/>
                        <a:gd name="T4" fmla="*/ 217 w 286"/>
                        <a:gd name="T5" fmla="*/ 30 h 90"/>
                        <a:gd name="T6" fmla="*/ 286 w 286"/>
                        <a:gd name="T7" fmla="*/ 50 h 90"/>
                        <a:gd name="T8" fmla="*/ 249 w 286"/>
                        <a:gd name="T9" fmla="*/ 0 h 90"/>
                        <a:gd name="T10" fmla="*/ 69 w 286"/>
                        <a:gd name="T11" fmla="*/ 0 h 90"/>
                        <a:gd name="T12" fmla="*/ 143 w 286"/>
                        <a:gd name="T13" fmla="*/ 15 h 90"/>
                        <a:gd name="T14" fmla="*/ 0 w 286"/>
                        <a:gd name="T15" fmla="*/ 7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0" y="70"/>
                          </a:moveTo>
                          <a:lnTo>
                            <a:pt x="64" y="90"/>
                          </a:lnTo>
                          <a:lnTo>
                            <a:pt x="217" y="30"/>
                          </a:lnTo>
                          <a:lnTo>
                            <a:pt x="286" y="50"/>
                          </a:lnTo>
                          <a:lnTo>
                            <a:pt x="249" y="0"/>
                          </a:lnTo>
                          <a:lnTo>
                            <a:pt x="69" y="0"/>
                          </a:lnTo>
                          <a:lnTo>
                            <a:pt x="143" y="15"/>
                          </a:lnTo>
                          <a:lnTo>
                            <a:pt x="0" y="7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26" name="Freeform 471"/>
                    <p:cNvSpPr>
                      <a:spLocks/>
                    </p:cNvSpPr>
                    <p:nvPr/>
                  </p:nvSpPr>
                  <p:spPr bwMode="auto">
                    <a:xfrm>
                      <a:off x="930" y="2541"/>
                      <a:ext cx="286" cy="90"/>
                    </a:xfrm>
                    <a:custGeom>
                      <a:avLst/>
                      <a:gdLst>
                        <a:gd name="T0" fmla="*/ 0 w 286"/>
                        <a:gd name="T1" fmla="*/ 70 h 90"/>
                        <a:gd name="T2" fmla="*/ 64 w 286"/>
                        <a:gd name="T3" fmla="*/ 90 h 90"/>
                        <a:gd name="T4" fmla="*/ 217 w 286"/>
                        <a:gd name="T5" fmla="*/ 30 h 90"/>
                        <a:gd name="T6" fmla="*/ 286 w 286"/>
                        <a:gd name="T7" fmla="*/ 50 h 90"/>
                        <a:gd name="T8" fmla="*/ 249 w 286"/>
                        <a:gd name="T9" fmla="*/ 0 h 90"/>
                        <a:gd name="T10" fmla="*/ 69 w 286"/>
                        <a:gd name="T11" fmla="*/ 0 h 90"/>
                        <a:gd name="T12" fmla="*/ 143 w 286"/>
                        <a:gd name="T13" fmla="*/ 15 h 90"/>
                        <a:gd name="T14" fmla="*/ 0 w 286"/>
                        <a:gd name="T15" fmla="*/ 7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0" y="70"/>
                          </a:moveTo>
                          <a:lnTo>
                            <a:pt x="64" y="90"/>
                          </a:lnTo>
                          <a:lnTo>
                            <a:pt x="217" y="30"/>
                          </a:lnTo>
                          <a:lnTo>
                            <a:pt x="286" y="50"/>
                          </a:lnTo>
                          <a:lnTo>
                            <a:pt x="249" y="0"/>
                          </a:lnTo>
                          <a:lnTo>
                            <a:pt x="69" y="0"/>
                          </a:lnTo>
                          <a:lnTo>
                            <a:pt x="143" y="15"/>
                          </a:lnTo>
                          <a:lnTo>
                            <a:pt x="0" y="7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27" name="Freeform 472"/>
                    <p:cNvSpPr>
                      <a:spLocks/>
                    </p:cNvSpPr>
                    <p:nvPr/>
                  </p:nvSpPr>
                  <p:spPr bwMode="auto">
                    <a:xfrm>
                      <a:off x="618" y="2645"/>
                      <a:ext cx="286" cy="95"/>
                    </a:xfrm>
                    <a:custGeom>
                      <a:avLst/>
                      <a:gdLst>
                        <a:gd name="T0" fmla="*/ 286 w 286"/>
                        <a:gd name="T1" fmla="*/ 20 h 95"/>
                        <a:gd name="T2" fmla="*/ 222 w 286"/>
                        <a:gd name="T3" fmla="*/ 0 h 95"/>
                        <a:gd name="T4" fmla="*/ 74 w 286"/>
                        <a:gd name="T5" fmla="*/ 60 h 95"/>
                        <a:gd name="T6" fmla="*/ 0 w 286"/>
                        <a:gd name="T7" fmla="*/ 40 h 95"/>
                        <a:gd name="T8" fmla="*/ 37 w 286"/>
                        <a:gd name="T9" fmla="*/ 95 h 95"/>
                        <a:gd name="T10" fmla="*/ 222 w 286"/>
                        <a:gd name="T11" fmla="*/ 95 h 95"/>
                        <a:gd name="T12" fmla="*/ 143 w 286"/>
                        <a:gd name="T13" fmla="*/ 75 h 95"/>
                        <a:gd name="T14" fmla="*/ 286 w 286"/>
                        <a:gd name="T15" fmla="*/ 20 h 95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5"/>
                        <a:gd name="T26" fmla="*/ 286 w 286"/>
                        <a:gd name="T27" fmla="*/ 95 h 95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5">
                          <a:moveTo>
                            <a:pt x="286" y="20"/>
                          </a:moveTo>
                          <a:lnTo>
                            <a:pt x="222" y="0"/>
                          </a:lnTo>
                          <a:lnTo>
                            <a:pt x="74" y="60"/>
                          </a:lnTo>
                          <a:lnTo>
                            <a:pt x="0" y="40"/>
                          </a:lnTo>
                          <a:lnTo>
                            <a:pt x="37" y="95"/>
                          </a:lnTo>
                          <a:lnTo>
                            <a:pt x="222" y="95"/>
                          </a:lnTo>
                          <a:lnTo>
                            <a:pt x="143" y="75"/>
                          </a:lnTo>
                          <a:lnTo>
                            <a:pt x="286" y="2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28" name="Freeform 473"/>
                    <p:cNvSpPr>
                      <a:spLocks/>
                    </p:cNvSpPr>
                    <p:nvPr/>
                  </p:nvSpPr>
                  <p:spPr bwMode="auto">
                    <a:xfrm>
                      <a:off x="618" y="2645"/>
                      <a:ext cx="286" cy="95"/>
                    </a:xfrm>
                    <a:custGeom>
                      <a:avLst/>
                      <a:gdLst>
                        <a:gd name="T0" fmla="*/ 286 w 286"/>
                        <a:gd name="T1" fmla="*/ 20 h 95"/>
                        <a:gd name="T2" fmla="*/ 222 w 286"/>
                        <a:gd name="T3" fmla="*/ 0 h 95"/>
                        <a:gd name="T4" fmla="*/ 74 w 286"/>
                        <a:gd name="T5" fmla="*/ 60 h 95"/>
                        <a:gd name="T6" fmla="*/ 0 w 286"/>
                        <a:gd name="T7" fmla="*/ 40 h 95"/>
                        <a:gd name="T8" fmla="*/ 37 w 286"/>
                        <a:gd name="T9" fmla="*/ 95 h 95"/>
                        <a:gd name="T10" fmla="*/ 222 w 286"/>
                        <a:gd name="T11" fmla="*/ 95 h 95"/>
                        <a:gd name="T12" fmla="*/ 143 w 286"/>
                        <a:gd name="T13" fmla="*/ 75 h 95"/>
                        <a:gd name="T14" fmla="*/ 286 w 286"/>
                        <a:gd name="T15" fmla="*/ 20 h 95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5"/>
                        <a:gd name="T26" fmla="*/ 286 w 286"/>
                        <a:gd name="T27" fmla="*/ 95 h 95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5">
                          <a:moveTo>
                            <a:pt x="286" y="20"/>
                          </a:moveTo>
                          <a:lnTo>
                            <a:pt x="222" y="0"/>
                          </a:lnTo>
                          <a:lnTo>
                            <a:pt x="74" y="60"/>
                          </a:lnTo>
                          <a:lnTo>
                            <a:pt x="0" y="40"/>
                          </a:lnTo>
                          <a:lnTo>
                            <a:pt x="37" y="95"/>
                          </a:lnTo>
                          <a:lnTo>
                            <a:pt x="222" y="95"/>
                          </a:lnTo>
                          <a:lnTo>
                            <a:pt x="143" y="75"/>
                          </a:lnTo>
                          <a:lnTo>
                            <a:pt x="286" y="2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29" name="Freeform 474"/>
                    <p:cNvSpPr>
                      <a:spLocks/>
                    </p:cNvSpPr>
                    <p:nvPr/>
                  </p:nvSpPr>
                  <p:spPr bwMode="auto">
                    <a:xfrm>
                      <a:off x="634" y="2536"/>
                      <a:ext cx="286" cy="90"/>
                    </a:xfrm>
                    <a:custGeom>
                      <a:avLst/>
                      <a:gdLst>
                        <a:gd name="T0" fmla="*/ 0 w 286"/>
                        <a:gd name="T1" fmla="*/ 20 h 90"/>
                        <a:gd name="T2" fmla="*/ 63 w 286"/>
                        <a:gd name="T3" fmla="*/ 0 h 90"/>
                        <a:gd name="T4" fmla="*/ 217 w 286"/>
                        <a:gd name="T5" fmla="*/ 55 h 90"/>
                        <a:gd name="T6" fmla="*/ 286 w 286"/>
                        <a:gd name="T7" fmla="*/ 40 h 90"/>
                        <a:gd name="T8" fmla="*/ 249 w 286"/>
                        <a:gd name="T9" fmla="*/ 90 h 90"/>
                        <a:gd name="T10" fmla="*/ 68 w 286"/>
                        <a:gd name="T11" fmla="*/ 90 h 90"/>
                        <a:gd name="T12" fmla="*/ 143 w 286"/>
                        <a:gd name="T13" fmla="*/ 75 h 90"/>
                        <a:gd name="T14" fmla="*/ 0 w 286"/>
                        <a:gd name="T15" fmla="*/ 2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0" y="20"/>
                          </a:moveTo>
                          <a:lnTo>
                            <a:pt x="63" y="0"/>
                          </a:lnTo>
                          <a:lnTo>
                            <a:pt x="217" y="55"/>
                          </a:lnTo>
                          <a:lnTo>
                            <a:pt x="286" y="40"/>
                          </a:lnTo>
                          <a:lnTo>
                            <a:pt x="249" y="90"/>
                          </a:lnTo>
                          <a:lnTo>
                            <a:pt x="68" y="90"/>
                          </a:lnTo>
                          <a:lnTo>
                            <a:pt x="143" y="75"/>
                          </a:lnTo>
                          <a:lnTo>
                            <a:pt x="0" y="2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30" name="Freeform 475"/>
                    <p:cNvSpPr>
                      <a:spLocks/>
                    </p:cNvSpPr>
                    <p:nvPr/>
                  </p:nvSpPr>
                  <p:spPr bwMode="auto">
                    <a:xfrm>
                      <a:off x="634" y="2536"/>
                      <a:ext cx="286" cy="90"/>
                    </a:xfrm>
                    <a:custGeom>
                      <a:avLst/>
                      <a:gdLst>
                        <a:gd name="T0" fmla="*/ 0 w 286"/>
                        <a:gd name="T1" fmla="*/ 20 h 90"/>
                        <a:gd name="T2" fmla="*/ 63 w 286"/>
                        <a:gd name="T3" fmla="*/ 0 h 90"/>
                        <a:gd name="T4" fmla="*/ 217 w 286"/>
                        <a:gd name="T5" fmla="*/ 55 h 90"/>
                        <a:gd name="T6" fmla="*/ 286 w 286"/>
                        <a:gd name="T7" fmla="*/ 40 h 90"/>
                        <a:gd name="T8" fmla="*/ 249 w 286"/>
                        <a:gd name="T9" fmla="*/ 90 h 90"/>
                        <a:gd name="T10" fmla="*/ 68 w 286"/>
                        <a:gd name="T11" fmla="*/ 90 h 90"/>
                        <a:gd name="T12" fmla="*/ 143 w 286"/>
                        <a:gd name="T13" fmla="*/ 75 h 90"/>
                        <a:gd name="T14" fmla="*/ 0 w 286"/>
                        <a:gd name="T15" fmla="*/ 2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0" y="20"/>
                          </a:moveTo>
                          <a:lnTo>
                            <a:pt x="63" y="0"/>
                          </a:lnTo>
                          <a:lnTo>
                            <a:pt x="217" y="55"/>
                          </a:lnTo>
                          <a:lnTo>
                            <a:pt x="286" y="40"/>
                          </a:lnTo>
                          <a:lnTo>
                            <a:pt x="249" y="90"/>
                          </a:lnTo>
                          <a:lnTo>
                            <a:pt x="68" y="90"/>
                          </a:lnTo>
                          <a:lnTo>
                            <a:pt x="143" y="75"/>
                          </a:lnTo>
                          <a:lnTo>
                            <a:pt x="0" y="2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31" name="Freeform 476"/>
                    <p:cNvSpPr>
                      <a:spLocks/>
                    </p:cNvSpPr>
                    <p:nvPr/>
                  </p:nvSpPr>
                  <p:spPr bwMode="auto">
                    <a:xfrm>
                      <a:off x="920" y="2655"/>
                      <a:ext cx="286" cy="90"/>
                    </a:xfrm>
                    <a:custGeom>
                      <a:avLst/>
                      <a:gdLst>
                        <a:gd name="T0" fmla="*/ 286 w 286"/>
                        <a:gd name="T1" fmla="*/ 70 h 90"/>
                        <a:gd name="T2" fmla="*/ 222 w 286"/>
                        <a:gd name="T3" fmla="*/ 90 h 90"/>
                        <a:gd name="T4" fmla="*/ 74 w 286"/>
                        <a:gd name="T5" fmla="*/ 30 h 90"/>
                        <a:gd name="T6" fmla="*/ 0 w 286"/>
                        <a:gd name="T7" fmla="*/ 50 h 90"/>
                        <a:gd name="T8" fmla="*/ 37 w 286"/>
                        <a:gd name="T9" fmla="*/ 0 h 90"/>
                        <a:gd name="T10" fmla="*/ 222 w 286"/>
                        <a:gd name="T11" fmla="*/ 0 h 90"/>
                        <a:gd name="T12" fmla="*/ 143 w 286"/>
                        <a:gd name="T13" fmla="*/ 15 h 90"/>
                        <a:gd name="T14" fmla="*/ 286 w 286"/>
                        <a:gd name="T15" fmla="*/ 7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286" y="70"/>
                          </a:moveTo>
                          <a:lnTo>
                            <a:pt x="222" y="90"/>
                          </a:lnTo>
                          <a:lnTo>
                            <a:pt x="74" y="30"/>
                          </a:lnTo>
                          <a:lnTo>
                            <a:pt x="0" y="50"/>
                          </a:lnTo>
                          <a:lnTo>
                            <a:pt x="37" y="0"/>
                          </a:lnTo>
                          <a:lnTo>
                            <a:pt x="222" y="0"/>
                          </a:lnTo>
                          <a:lnTo>
                            <a:pt x="143" y="15"/>
                          </a:lnTo>
                          <a:lnTo>
                            <a:pt x="286" y="7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32" name="Freeform 477"/>
                    <p:cNvSpPr>
                      <a:spLocks/>
                    </p:cNvSpPr>
                    <p:nvPr/>
                  </p:nvSpPr>
                  <p:spPr bwMode="auto">
                    <a:xfrm>
                      <a:off x="920" y="2655"/>
                      <a:ext cx="286" cy="90"/>
                    </a:xfrm>
                    <a:custGeom>
                      <a:avLst/>
                      <a:gdLst>
                        <a:gd name="T0" fmla="*/ 286 w 286"/>
                        <a:gd name="T1" fmla="*/ 70 h 90"/>
                        <a:gd name="T2" fmla="*/ 222 w 286"/>
                        <a:gd name="T3" fmla="*/ 90 h 90"/>
                        <a:gd name="T4" fmla="*/ 74 w 286"/>
                        <a:gd name="T5" fmla="*/ 30 h 90"/>
                        <a:gd name="T6" fmla="*/ 0 w 286"/>
                        <a:gd name="T7" fmla="*/ 50 h 90"/>
                        <a:gd name="T8" fmla="*/ 37 w 286"/>
                        <a:gd name="T9" fmla="*/ 0 h 90"/>
                        <a:gd name="T10" fmla="*/ 222 w 286"/>
                        <a:gd name="T11" fmla="*/ 0 h 90"/>
                        <a:gd name="T12" fmla="*/ 143 w 286"/>
                        <a:gd name="T13" fmla="*/ 15 h 90"/>
                        <a:gd name="T14" fmla="*/ 286 w 286"/>
                        <a:gd name="T15" fmla="*/ 7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286" y="70"/>
                          </a:moveTo>
                          <a:lnTo>
                            <a:pt x="222" y="90"/>
                          </a:lnTo>
                          <a:lnTo>
                            <a:pt x="74" y="30"/>
                          </a:lnTo>
                          <a:lnTo>
                            <a:pt x="0" y="50"/>
                          </a:lnTo>
                          <a:lnTo>
                            <a:pt x="37" y="0"/>
                          </a:lnTo>
                          <a:lnTo>
                            <a:pt x="222" y="0"/>
                          </a:lnTo>
                          <a:lnTo>
                            <a:pt x="143" y="15"/>
                          </a:lnTo>
                          <a:lnTo>
                            <a:pt x="286" y="7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</p:grpSp>
            </p:grpSp>
            <p:grpSp>
              <p:nvGrpSpPr>
                <p:cNvPr id="20" name="Group 478"/>
                <p:cNvGrpSpPr>
                  <a:grpSpLocks/>
                </p:cNvGrpSpPr>
                <p:nvPr/>
              </p:nvGrpSpPr>
              <p:grpSpPr bwMode="auto">
                <a:xfrm>
                  <a:off x="581" y="2795"/>
                  <a:ext cx="667" cy="513"/>
                  <a:chOff x="581" y="2795"/>
                  <a:chExt cx="667" cy="513"/>
                </a:xfrm>
              </p:grpSpPr>
              <p:sp>
                <p:nvSpPr>
                  <p:cNvPr id="319" name="Freeform 479"/>
                  <p:cNvSpPr>
                    <a:spLocks/>
                  </p:cNvSpPr>
                  <p:nvPr/>
                </p:nvSpPr>
                <p:spPr bwMode="auto">
                  <a:xfrm>
                    <a:off x="581" y="2795"/>
                    <a:ext cx="662" cy="508"/>
                  </a:xfrm>
                  <a:custGeom>
                    <a:avLst/>
                    <a:gdLst>
                      <a:gd name="T0" fmla="*/ 95 w 662"/>
                      <a:gd name="T1" fmla="*/ 0 h 508"/>
                      <a:gd name="T2" fmla="*/ 95 w 662"/>
                      <a:gd name="T3" fmla="*/ 65 h 508"/>
                      <a:gd name="T4" fmla="*/ 249 w 662"/>
                      <a:gd name="T5" fmla="*/ 65 h 508"/>
                      <a:gd name="T6" fmla="*/ 328 w 662"/>
                      <a:gd name="T7" fmla="*/ 199 h 508"/>
                      <a:gd name="T8" fmla="*/ 413 w 662"/>
                      <a:gd name="T9" fmla="*/ 65 h 508"/>
                      <a:gd name="T10" fmla="*/ 566 w 662"/>
                      <a:gd name="T11" fmla="*/ 65 h 508"/>
                      <a:gd name="T12" fmla="*/ 566 w 662"/>
                      <a:gd name="T13" fmla="*/ 0 h 508"/>
                      <a:gd name="T14" fmla="*/ 662 w 662"/>
                      <a:gd name="T15" fmla="*/ 80 h 508"/>
                      <a:gd name="T16" fmla="*/ 566 w 662"/>
                      <a:gd name="T17" fmla="*/ 159 h 508"/>
                      <a:gd name="T18" fmla="*/ 566 w 662"/>
                      <a:gd name="T19" fmla="*/ 105 h 508"/>
                      <a:gd name="T20" fmla="*/ 455 w 662"/>
                      <a:gd name="T21" fmla="*/ 105 h 508"/>
                      <a:gd name="T22" fmla="*/ 365 w 662"/>
                      <a:gd name="T23" fmla="*/ 254 h 508"/>
                      <a:gd name="T24" fmla="*/ 455 w 662"/>
                      <a:gd name="T25" fmla="*/ 409 h 508"/>
                      <a:gd name="T26" fmla="*/ 566 w 662"/>
                      <a:gd name="T27" fmla="*/ 409 h 508"/>
                      <a:gd name="T28" fmla="*/ 566 w 662"/>
                      <a:gd name="T29" fmla="*/ 354 h 508"/>
                      <a:gd name="T30" fmla="*/ 662 w 662"/>
                      <a:gd name="T31" fmla="*/ 429 h 508"/>
                      <a:gd name="T32" fmla="*/ 566 w 662"/>
                      <a:gd name="T33" fmla="*/ 508 h 508"/>
                      <a:gd name="T34" fmla="*/ 566 w 662"/>
                      <a:gd name="T35" fmla="*/ 448 h 508"/>
                      <a:gd name="T36" fmla="*/ 413 w 662"/>
                      <a:gd name="T37" fmla="*/ 448 h 508"/>
                      <a:gd name="T38" fmla="*/ 328 w 662"/>
                      <a:gd name="T39" fmla="*/ 309 h 508"/>
                      <a:gd name="T40" fmla="*/ 249 w 662"/>
                      <a:gd name="T41" fmla="*/ 453 h 508"/>
                      <a:gd name="T42" fmla="*/ 95 w 662"/>
                      <a:gd name="T43" fmla="*/ 453 h 508"/>
                      <a:gd name="T44" fmla="*/ 95 w 662"/>
                      <a:gd name="T45" fmla="*/ 508 h 508"/>
                      <a:gd name="T46" fmla="*/ 0 w 662"/>
                      <a:gd name="T47" fmla="*/ 429 h 508"/>
                      <a:gd name="T48" fmla="*/ 95 w 662"/>
                      <a:gd name="T49" fmla="*/ 354 h 508"/>
                      <a:gd name="T50" fmla="*/ 95 w 662"/>
                      <a:gd name="T51" fmla="*/ 409 h 508"/>
                      <a:gd name="T52" fmla="*/ 201 w 662"/>
                      <a:gd name="T53" fmla="*/ 409 h 508"/>
                      <a:gd name="T54" fmla="*/ 296 w 662"/>
                      <a:gd name="T55" fmla="*/ 254 h 508"/>
                      <a:gd name="T56" fmla="*/ 201 w 662"/>
                      <a:gd name="T57" fmla="*/ 105 h 508"/>
                      <a:gd name="T58" fmla="*/ 95 w 662"/>
                      <a:gd name="T59" fmla="*/ 105 h 508"/>
                      <a:gd name="T60" fmla="*/ 95 w 662"/>
                      <a:gd name="T61" fmla="*/ 154 h 508"/>
                      <a:gd name="T62" fmla="*/ 0 w 662"/>
                      <a:gd name="T63" fmla="*/ 80 h 508"/>
                      <a:gd name="T64" fmla="*/ 95 w 662"/>
                      <a:gd name="T65" fmla="*/ 0 h 50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662"/>
                      <a:gd name="T100" fmla="*/ 0 h 508"/>
                      <a:gd name="T101" fmla="*/ 662 w 662"/>
                      <a:gd name="T102" fmla="*/ 508 h 508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662" h="508">
                        <a:moveTo>
                          <a:pt x="95" y="0"/>
                        </a:moveTo>
                        <a:lnTo>
                          <a:pt x="95" y="65"/>
                        </a:lnTo>
                        <a:lnTo>
                          <a:pt x="249" y="65"/>
                        </a:lnTo>
                        <a:lnTo>
                          <a:pt x="328" y="199"/>
                        </a:lnTo>
                        <a:lnTo>
                          <a:pt x="413" y="65"/>
                        </a:lnTo>
                        <a:lnTo>
                          <a:pt x="566" y="65"/>
                        </a:lnTo>
                        <a:lnTo>
                          <a:pt x="566" y="0"/>
                        </a:lnTo>
                        <a:lnTo>
                          <a:pt x="662" y="80"/>
                        </a:lnTo>
                        <a:lnTo>
                          <a:pt x="566" y="159"/>
                        </a:lnTo>
                        <a:lnTo>
                          <a:pt x="566" y="105"/>
                        </a:lnTo>
                        <a:lnTo>
                          <a:pt x="455" y="105"/>
                        </a:lnTo>
                        <a:lnTo>
                          <a:pt x="365" y="254"/>
                        </a:lnTo>
                        <a:lnTo>
                          <a:pt x="455" y="409"/>
                        </a:lnTo>
                        <a:lnTo>
                          <a:pt x="566" y="409"/>
                        </a:lnTo>
                        <a:lnTo>
                          <a:pt x="566" y="354"/>
                        </a:lnTo>
                        <a:lnTo>
                          <a:pt x="662" y="429"/>
                        </a:lnTo>
                        <a:lnTo>
                          <a:pt x="566" y="508"/>
                        </a:lnTo>
                        <a:lnTo>
                          <a:pt x="566" y="448"/>
                        </a:lnTo>
                        <a:lnTo>
                          <a:pt x="413" y="448"/>
                        </a:lnTo>
                        <a:lnTo>
                          <a:pt x="328" y="309"/>
                        </a:lnTo>
                        <a:lnTo>
                          <a:pt x="249" y="453"/>
                        </a:lnTo>
                        <a:lnTo>
                          <a:pt x="95" y="453"/>
                        </a:lnTo>
                        <a:lnTo>
                          <a:pt x="95" y="508"/>
                        </a:lnTo>
                        <a:lnTo>
                          <a:pt x="0" y="429"/>
                        </a:lnTo>
                        <a:lnTo>
                          <a:pt x="95" y="354"/>
                        </a:lnTo>
                        <a:lnTo>
                          <a:pt x="95" y="409"/>
                        </a:lnTo>
                        <a:lnTo>
                          <a:pt x="201" y="409"/>
                        </a:lnTo>
                        <a:lnTo>
                          <a:pt x="296" y="254"/>
                        </a:lnTo>
                        <a:lnTo>
                          <a:pt x="201" y="105"/>
                        </a:lnTo>
                        <a:lnTo>
                          <a:pt x="95" y="105"/>
                        </a:lnTo>
                        <a:lnTo>
                          <a:pt x="95" y="154"/>
                        </a:lnTo>
                        <a:lnTo>
                          <a:pt x="0" y="80"/>
                        </a:lnTo>
                        <a:lnTo>
                          <a:pt x="9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dirty="0">
                      <a:latin typeface="+mn-lt"/>
                    </a:endParaRPr>
                  </a:p>
                </p:txBody>
              </p:sp>
              <p:sp>
                <p:nvSpPr>
                  <p:cNvPr id="320" name="Freeform 480"/>
                  <p:cNvSpPr>
                    <a:spLocks/>
                  </p:cNvSpPr>
                  <p:nvPr/>
                </p:nvSpPr>
                <p:spPr bwMode="auto">
                  <a:xfrm>
                    <a:off x="581" y="2795"/>
                    <a:ext cx="662" cy="508"/>
                  </a:xfrm>
                  <a:custGeom>
                    <a:avLst/>
                    <a:gdLst>
                      <a:gd name="T0" fmla="*/ 95 w 662"/>
                      <a:gd name="T1" fmla="*/ 0 h 508"/>
                      <a:gd name="T2" fmla="*/ 95 w 662"/>
                      <a:gd name="T3" fmla="*/ 65 h 508"/>
                      <a:gd name="T4" fmla="*/ 249 w 662"/>
                      <a:gd name="T5" fmla="*/ 65 h 508"/>
                      <a:gd name="T6" fmla="*/ 328 w 662"/>
                      <a:gd name="T7" fmla="*/ 199 h 508"/>
                      <a:gd name="T8" fmla="*/ 413 w 662"/>
                      <a:gd name="T9" fmla="*/ 65 h 508"/>
                      <a:gd name="T10" fmla="*/ 566 w 662"/>
                      <a:gd name="T11" fmla="*/ 65 h 508"/>
                      <a:gd name="T12" fmla="*/ 566 w 662"/>
                      <a:gd name="T13" fmla="*/ 0 h 508"/>
                      <a:gd name="T14" fmla="*/ 662 w 662"/>
                      <a:gd name="T15" fmla="*/ 80 h 508"/>
                      <a:gd name="T16" fmla="*/ 566 w 662"/>
                      <a:gd name="T17" fmla="*/ 159 h 508"/>
                      <a:gd name="T18" fmla="*/ 566 w 662"/>
                      <a:gd name="T19" fmla="*/ 105 h 508"/>
                      <a:gd name="T20" fmla="*/ 455 w 662"/>
                      <a:gd name="T21" fmla="*/ 105 h 508"/>
                      <a:gd name="T22" fmla="*/ 365 w 662"/>
                      <a:gd name="T23" fmla="*/ 254 h 508"/>
                      <a:gd name="T24" fmla="*/ 455 w 662"/>
                      <a:gd name="T25" fmla="*/ 409 h 508"/>
                      <a:gd name="T26" fmla="*/ 566 w 662"/>
                      <a:gd name="T27" fmla="*/ 409 h 508"/>
                      <a:gd name="T28" fmla="*/ 566 w 662"/>
                      <a:gd name="T29" fmla="*/ 354 h 508"/>
                      <a:gd name="T30" fmla="*/ 662 w 662"/>
                      <a:gd name="T31" fmla="*/ 429 h 508"/>
                      <a:gd name="T32" fmla="*/ 566 w 662"/>
                      <a:gd name="T33" fmla="*/ 508 h 508"/>
                      <a:gd name="T34" fmla="*/ 566 w 662"/>
                      <a:gd name="T35" fmla="*/ 448 h 508"/>
                      <a:gd name="T36" fmla="*/ 413 w 662"/>
                      <a:gd name="T37" fmla="*/ 448 h 508"/>
                      <a:gd name="T38" fmla="*/ 328 w 662"/>
                      <a:gd name="T39" fmla="*/ 309 h 508"/>
                      <a:gd name="T40" fmla="*/ 249 w 662"/>
                      <a:gd name="T41" fmla="*/ 453 h 508"/>
                      <a:gd name="T42" fmla="*/ 95 w 662"/>
                      <a:gd name="T43" fmla="*/ 453 h 508"/>
                      <a:gd name="T44" fmla="*/ 95 w 662"/>
                      <a:gd name="T45" fmla="*/ 508 h 508"/>
                      <a:gd name="T46" fmla="*/ 0 w 662"/>
                      <a:gd name="T47" fmla="*/ 429 h 508"/>
                      <a:gd name="T48" fmla="*/ 95 w 662"/>
                      <a:gd name="T49" fmla="*/ 354 h 508"/>
                      <a:gd name="T50" fmla="*/ 95 w 662"/>
                      <a:gd name="T51" fmla="*/ 409 h 508"/>
                      <a:gd name="T52" fmla="*/ 201 w 662"/>
                      <a:gd name="T53" fmla="*/ 409 h 508"/>
                      <a:gd name="T54" fmla="*/ 296 w 662"/>
                      <a:gd name="T55" fmla="*/ 254 h 508"/>
                      <a:gd name="T56" fmla="*/ 201 w 662"/>
                      <a:gd name="T57" fmla="*/ 105 h 508"/>
                      <a:gd name="T58" fmla="*/ 95 w 662"/>
                      <a:gd name="T59" fmla="*/ 105 h 508"/>
                      <a:gd name="T60" fmla="*/ 95 w 662"/>
                      <a:gd name="T61" fmla="*/ 154 h 508"/>
                      <a:gd name="T62" fmla="*/ 0 w 662"/>
                      <a:gd name="T63" fmla="*/ 80 h 508"/>
                      <a:gd name="T64" fmla="*/ 95 w 662"/>
                      <a:gd name="T65" fmla="*/ 0 h 50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662"/>
                      <a:gd name="T100" fmla="*/ 0 h 508"/>
                      <a:gd name="T101" fmla="*/ 662 w 662"/>
                      <a:gd name="T102" fmla="*/ 508 h 508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662" h="508">
                        <a:moveTo>
                          <a:pt x="95" y="0"/>
                        </a:moveTo>
                        <a:lnTo>
                          <a:pt x="95" y="65"/>
                        </a:lnTo>
                        <a:lnTo>
                          <a:pt x="249" y="65"/>
                        </a:lnTo>
                        <a:lnTo>
                          <a:pt x="328" y="199"/>
                        </a:lnTo>
                        <a:lnTo>
                          <a:pt x="413" y="65"/>
                        </a:lnTo>
                        <a:lnTo>
                          <a:pt x="566" y="65"/>
                        </a:lnTo>
                        <a:lnTo>
                          <a:pt x="566" y="0"/>
                        </a:lnTo>
                        <a:lnTo>
                          <a:pt x="662" y="80"/>
                        </a:lnTo>
                        <a:lnTo>
                          <a:pt x="566" y="159"/>
                        </a:lnTo>
                        <a:lnTo>
                          <a:pt x="566" y="105"/>
                        </a:lnTo>
                        <a:lnTo>
                          <a:pt x="455" y="105"/>
                        </a:lnTo>
                        <a:lnTo>
                          <a:pt x="365" y="254"/>
                        </a:lnTo>
                        <a:lnTo>
                          <a:pt x="455" y="409"/>
                        </a:lnTo>
                        <a:lnTo>
                          <a:pt x="566" y="409"/>
                        </a:lnTo>
                        <a:lnTo>
                          <a:pt x="566" y="354"/>
                        </a:lnTo>
                        <a:lnTo>
                          <a:pt x="662" y="429"/>
                        </a:lnTo>
                        <a:lnTo>
                          <a:pt x="566" y="508"/>
                        </a:lnTo>
                        <a:lnTo>
                          <a:pt x="566" y="448"/>
                        </a:lnTo>
                        <a:lnTo>
                          <a:pt x="413" y="448"/>
                        </a:lnTo>
                        <a:lnTo>
                          <a:pt x="328" y="309"/>
                        </a:lnTo>
                        <a:lnTo>
                          <a:pt x="249" y="453"/>
                        </a:lnTo>
                        <a:lnTo>
                          <a:pt x="95" y="453"/>
                        </a:lnTo>
                        <a:lnTo>
                          <a:pt x="95" y="508"/>
                        </a:lnTo>
                        <a:lnTo>
                          <a:pt x="0" y="429"/>
                        </a:lnTo>
                        <a:lnTo>
                          <a:pt x="95" y="354"/>
                        </a:lnTo>
                        <a:lnTo>
                          <a:pt x="95" y="409"/>
                        </a:lnTo>
                        <a:lnTo>
                          <a:pt x="201" y="409"/>
                        </a:lnTo>
                        <a:lnTo>
                          <a:pt x="296" y="254"/>
                        </a:lnTo>
                        <a:lnTo>
                          <a:pt x="201" y="105"/>
                        </a:lnTo>
                        <a:lnTo>
                          <a:pt x="95" y="105"/>
                        </a:lnTo>
                        <a:lnTo>
                          <a:pt x="95" y="154"/>
                        </a:lnTo>
                        <a:lnTo>
                          <a:pt x="0" y="80"/>
                        </a:lnTo>
                        <a:lnTo>
                          <a:pt x="9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dirty="0">
                      <a:latin typeface="+mn-lt"/>
                    </a:endParaRPr>
                  </a:p>
                </p:txBody>
              </p:sp>
              <p:sp>
                <p:nvSpPr>
                  <p:cNvPr id="321" name="Freeform 481"/>
                  <p:cNvSpPr>
                    <a:spLocks/>
                  </p:cNvSpPr>
                  <p:nvPr/>
                </p:nvSpPr>
                <p:spPr bwMode="auto">
                  <a:xfrm>
                    <a:off x="586" y="2800"/>
                    <a:ext cx="662" cy="508"/>
                  </a:xfrm>
                  <a:custGeom>
                    <a:avLst/>
                    <a:gdLst>
                      <a:gd name="T0" fmla="*/ 95 w 662"/>
                      <a:gd name="T1" fmla="*/ 0 h 508"/>
                      <a:gd name="T2" fmla="*/ 95 w 662"/>
                      <a:gd name="T3" fmla="*/ 65 h 508"/>
                      <a:gd name="T4" fmla="*/ 249 w 662"/>
                      <a:gd name="T5" fmla="*/ 65 h 508"/>
                      <a:gd name="T6" fmla="*/ 328 w 662"/>
                      <a:gd name="T7" fmla="*/ 199 h 508"/>
                      <a:gd name="T8" fmla="*/ 413 w 662"/>
                      <a:gd name="T9" fmla="*/ 65 h 508"/>
                      <a:gd name="T10" fmla="*/ 567 w 662"/>
                      <a:gd name="T11" fmla="*/ 65 h 508"/>
                      <a:gd name="T12" fmla="*/ 567 w 662"/>
                      <a:gd name="T13" fmla="*/ 0 h 508"/>
                      <a:gd name="T14" fmla="*/ 662 w 662"/>
                      <a:gd name="T15" fmla="*/ 80 h 508"/>
                      <a:gd name="T16" fmla="*/ 567 w 662"/>
                      <a:gd name="T17" fmla="*/ 159 h 508"/>
                      <a:gd name="T18" fmla="*/ 567 w 662"/>
                      <a:gd name="T19" fmla="*/ 105 h 508"/>
                      <a:gd name="T20" fmla="*/ 455 w 662"/>
                      <a:gd name="T21" fmla="*/ 105 h 508"/>
                      <a:gd name="T22" fmla="*/ 365 w 662"/>
                      <a:gd name="T23" fmla="*/ 254 h 508"/>
                      <a:gd name="T24" fmla="*/ 455 w 662"/>
                      <a:gd name="T25" fmla="*/ 409 h 508"/>
                      <a:gd name="T26" fmla="*/ 567 w 662"/>
                      <a:gd name="T27" fmla="*/ 409 h 508"/>
                      <a:gd name="T28" fmla="*/ 567 w 662"/>
                      <a:gd name="T29" fmla="*/ 354 h 508"/>
                      <a:gd name="T30" fmla="*/ 662 w 662"/>
                      <a:gd name="T31" fmla="*/ 429 h 508"/>
                      <a:gd name="T32" fmla="*/ 567 w 662"/>
                      <a:gd name="T33" fmla="*/ 508 h 508"/>
                      <a:gd name="T34" fmla="*/ 567 w 662"/>
                      <a:gd name="T35" fmla="*/ 448 h 508"/>
                      <a:gd name="T36" fmla="*/ 413 w 662"/>
                      <a:gd name="T37" fmla="*/ 448 h 508"/>
                      <a:gd name="T38" fmla="*/ 328 w 662"/>
                      <a:gd name="T39" fmla="*/ 309 h 508"/>
                      <a:gd name="T40" fmla="*/ 249 w 662"/>
                      <a:gd name="T41" fmla="*/ 453 h 508"/>
                      <a:gd name="T42" fmla="*/ 95 w 662"/>
                      <a:gd name="T43" fmla="*/ 453 h 508"/>
                      <a:gd name="T44" fmla="*/ 95 w 662"/>
                      <a:gd name="T45" fmla="*/ 508 h 508"/>
                      <a:gd name="T46" fmla="*/ 0 w 662"/>
                      <a:gd name="T47" fmla="*/ 429 h 508"/>
                      <a:gd name="T48" fmla="*/ 95 w 662"/>
                      <a:gd name="T49" fmla="*/ 354 h 508"/>
                      <a:gd name="T50" fmla="*/ 95 w 662"/>
                      <a:gd name="T51" fmla="*/ 409 h 508"/>
                      <a:gd name="T52" fmla="*/ 201 w 662"/>
                      <a:gd name="T53" fmla="*/ 409 h 508"/>
                      <a:gd name="T54" fmla="*/ 297 w 662"/>
                      <a:gd name="T55" fmla="*/ 254 h 508"/>
                      <a:gd name="T56" fmla="*/ 201 w 662"/>
                      <a:gd name="T57" fmla="*/ 105 h 508"/>
                      <a:gd name="T58" fmla="*/ 95 w 662"/>
                      <a:gd name="T59" fmla="*/ 105 h 508"/>
                      <a:gd name="T60" fmla="*/ 95 w 662"/>
                      <a:gd name="T61" fmla="*/ 154 h 508"/>
                      <a:gd name="T62" fmla="*/ 0 w 662"/>
                      <a:gd name="T63" fmla="*/ 80 h 508"/>
                      <a:gd name="T64" fmla="*/ 95 w 662"/>
                      <a:gd name="T65" fmla="*/ 0 h 50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662"/>
                      <a:gd name="T100" fmla="*/ 0 h 508"/>
                      <a:gd name="T101" fmla="*/ 662 w 662"/>
                      <a:gd name="T102" fmla="*/ 508 h 508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662" h="508">
                        <a:moveTo>
                          <a:pt x="95" y="0"/>
                        </a:moveTo>
                        <a:lnTo>
                          <a:pt x="95" y="65"/>
                        </a:lnTo>
                        <a:lnTo>
                          <a:pt x="249" y="65"/>
                        </a:lnTo>
                        <a:lnTo>
                          <a:pt x="328" y="199"/>
                        </a:lnTo>
                        <a:lnTo>
                          <a:pt x="413" y="65"/>
                        </a:lnTo>
                        <a:lnTo>
                          <a:pt x="567" y="65"/>
                        </a:lnTo>
                        <a:lnTo>
                          <a:pt x="567" y="0"/>
                        </a:lnTo>
                        <a:lnTo>
                          <a:pt x="662" y="80"/>
                        </a:lnTo>
                        <a:lnTo>
                          <a:pt x="567" y="159"/>
                        </a:lnTo>
                        <a:lnTo>
                          <a:pt x="567" y="105"/>
                        </a:lnTo>
                        <a:lnTo>
                          <a:pt x="455" y="105"/>
                        </a:lnTo>
                        <a:lnTo>
                          <a:pt x="365" y="254"/>
                        </a:lnTo>
                        <a:lnTo>
                          <a:pt x="455" y="409"/>
                        </a:lnTo>
                        <a:lnTo>
                          <a:pt x="567" y="409"/>
                        </a:lnTo>
                        <a:lnTo>
                          <a:pt x="567" y="354"/>
                        </a:lnTo>
                        <a:lnTo>
                          <a:pt x="662" y="429"/>
                        </a:lnTo>
                        <a:lnTo>
                          <a:pt x="567" y="508"/>
                        </a:lnTo>
                        <a:lnTo>
                          <a:pt x="567" y="448"/>
                        </a:lnTo>
                        <a:lnTo>
                          <a:pt x="413" y="448"/>
                        </a:lnTo>
                        <a:lnTo>
                          <a:pt x="328" y="309"/>
                        </a:lnTo>
                        <a:lnTo>
                          <a:pt x="249" y="453"/>
                        </a:lnTo>
                        <a:lnTo>
                          <a:pt x="95" y="453"/>
                        </a:lnTo>
                        <a:lnTo>
                          <a:pt x="95" y="508"/>
                        </a:lnTo>
                        <a:lnTo>
                          <a:pt x="0" y="429"/>
                        </a:lnTo>
                        <a:lnTo>
                          <a:pt x="95" y="354"/>
                        </a:lnTo>
                        <a:lnTo>
                          <a:pt x="95" y="409"/>
                        </a:lnTo>
                        <a:lnTo>
                          <a:pt x="201" y="409"/>
                        </a:lnTo>
                        <a:lnTo>
                          <a:pt x="297" y="254"/>
                        </a:lnTo>
                        <a:lnTo>
                          <a:pt x="201" y="105"/>
                        </a:lnTo>
                        <a:lnTo>
                          <a:pt x="95" y="105"/>
                        </a:lnTo>
                        <a:lnTo>
                          <a:pt x="95" y="154"/>
                        </a:lnTo>
                        <a:lnTo>
                          <a:pt x="0" y="80"/>
                        </a:lnTo>
                        <a:lnTo>
                          <a:pt x="9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dirty="0">
                      <a:latin typeface="+mn-lt"/>
                    </a:endParaRPr>
                  </a:p>
                </p:txBody>
              </p:sp>
              <p:sp>
                <p:nvSpPr>
                  <p:cNvPr id="322" name="Freeform 482"/>
                  <p:cNvSpPr>
                    <a:spLocks/>
                  </p:cNvSpPr>
                  <p:nvPr/>
                </p:nvSpPr>
                <p:spPr bwMode="auto">
                  <a:xfrm>
                    <a:off x="586" y="2800"/>
                    <a:ext cx="662" cy="508"/>
                  </a:xfrm>
                  <a:custGeom>
                    <a:avLst/>
                    <a:gdLst>
                      <a:gd name="T0" fmla="*/ 95 w 662"/>
                      <a:gd name="T1" fmla="*/ 0 h 508"/>
                      <a:gd name="T2" fmla="*/ 95 w 662"/>
                      <a:gd name="T3" fmla="*/ 65 h 508"/>
                      <a:gd name="T4" fmla="*/ 249 w 662"/>
                      <a:gd name="T5" fmla="*/ 65 h 508"/>
                      <a:gd name="T6" fmla="*/ 328 w 662"/>
                      <a:gd name="T7" fmla="*/ 199 h 508"/>
                      <a:gd name="T8" fmla="*/ 413 w 662"/>
                      <a:gd name="T9" fmla="*/ 65 h 508"/>
                      <a:gd name="T10" fmla="*/ 567 w 662"/>
                      <a:gd name="T11" fmla="*/ 65 h 508"/>
                      <a:gd name="T12" fmla="*/ 567 w 662"/>
                      <a:gd name="T13" fmla="*/ 0 h 508"/>
                      <a:gd name="T14" fmla="*/ 662 w 662"/>
                      <a:gd name="T15" fmla="*/ 80 h 508"/>
                      <a:gd name="T16" fmla="*/ 567 w 662"/>
                      <a:gd name="T17" fmla="*/ 159 h 508"/>
                      <a:gd name="T18" fmla="*/ 567 w 662"/>
                      <a:gd name="T19" fmla="*/ 105 h 508"/>
                      <a:gd name="T20" fmla="*/ 455 w 662"/>
                      <a:gd name="T21" fmla="*/ 105 h 508"/>
                      <a:gd name="T22" fmla="*/ 365 w 662"/>
                      <a:gd name="T23" fmla="*/ 254 h 508"/>
                      <a:gd name="T24" fmla="*/ 455 w 662"/>
                      <a:gd name="T25" fmla="*/ 409 h 508"/>
                      <a:gd name="T26" fmla="*/ 567 w 662"/>
                      <a:gd name="T27" fmla="*/ 409 h 508"/>
                      <a:gd name="T28" fmla="*/ 567 w 662"/>
                      <a:gd name="T29" fmla="*/ 354 h 508"/>
                      <a:gd name="T30" fmla="*/ 662 w 662"/>
                      <a:gd name="T31" fmla="*/ 429 h 508"/>
                      <a:gd name="T32" fmla="*/ 567 w 662"/>
                      <a:gd name="T33" fmla="*/ 508 h 508"/>
                      <a:gd name="T34" fmla="*/ 567 w 662"/>
                      <a:gd name="T35" fmla="*/ 448 h 508"/>
                      <a:gd name="T36" fmla="*/ 413 w 662"/>
                      <a:gd name="T37" fmla="*/ 448 h 508"/>
                      <a:gd name="T38" fmla="*/ 328 w 662"/>
                      <a:gd name="T39" fmla="*/ 309 h 508"/>
                      <a:gd name="T40" fmla="*/ 249 w 662"/>
                      <a:gd name="T41" fmla="*/ 453 h 508"/>
                      <a:gd name="T42" fmla="*/ 95 w 662"/>
                      <a:gd name="T43" fmla="*/ 453 h 508"/>
                      <a:gd name="T44" fmla="*/ 95 w 662"/>
                      <a:gd name="T45" fmla="*/ 508 h 508"/>
                      <a:gd name="T46" fmla="*/ 0 w 662"/>
                      <a:gd name="T47" fmla="*/ 429 h 508"/>
                      <a:gd name="T48" fmla="*/ 95 w 662"/>
                      <a:gd name="T49" fmla="*/ 354 h 508"/>
                      <a:gd name="T50" fmla="*/ 95 w 662"/>
                      <a:gd name="T51" fmla="*/ 409 h 508"/>
                      <a:gd name="T52" fmla="*/ 201 w 662"/>
                      <a:gd name="T53" fmla="*/ 409 h 508"/>
                      <a:gd name="T54" fmla="*/ 297 w 662"/>
                      <a:gd name="T55" fmla="*/ 254 h 508"/>
                      <a:gd name="T56" fmla="*/ 201 w 662"/>
                      <a:gd name="T57" fmla="*/ 105 h 508"/>
                      <a:gd name="T58" fmla="*/ 95 w 662"/>
                      <a:gd name="T59" fmla="*/ 105 h 508"/>
                      <a:gd name="T60" fmla="*/ 95 w 662"/>
                      <a:gd name="T61" fmla="*/ 154 h 508"/>
                      <a:gd name="T62" fmla="*/ 0 w 662"/>
                      <a:gd name="T63" fmla="*/ 80 h 508"/>
                      <a:gd name="T64" fmla="*/ 95 w 662"/>
                      <a:gd name="T65" fmla="*/ 0 h 50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662"/>
                      <a:gd name="T100" fmla="*/ 0 h 508"/>
                      <a:gd name="T101" fmla="*/ 662 w 662"/>
                      <a:gd name="T102" fmla="*/ 508 h 508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662" h="508">
                        <a:moveTo>
                          <a:pt x="95" y="0"/>
                        </a:moveTo>
                        <a:lnTo>
                          <a:pt x="95" y="65"/>
                        </a:lnTo>
                        <a:lnTo>
                          <a:pt x="249" y="65"/>
                        </a:lnTo>
                        <a:lnTo>
                          <a:pt x="328" y="199"/>
                        </a:lnTo>
                        <a:lnTo>
                          <a:pt x="413" y="65"/>
                        </a:lnTo>
                        <a:lnTo>
                          <a:pt x="567" y="65"/>
                        </a:lnTo>
                        <a:lnTo>
                          <a:pt x="567" y="0"/>
                        </a:lnTo>
                        <a:lnTo>
                          <a:pt x="662" y="80"/>
                        </a:lnTo>
                        <a:lnTo>
                          <a:pt x="567" y="159"/>
                        </a:lnTo>
                        <a:lnTo>
                          <a:pt x="567" y="105"/>
                        </a:lnTo>
                        <a:lnTo>
                          <a:pt x="455" y="105"/>
                        </a:lnTo>
                        <a:lnTo>
                          <a:pt x="365" y="254"/>
                        </a:lnTo>
                        <a:lnTo>
                          <a:pt x="455" y="409"/>
                        </a:lnTo>
                        <a:lnTo>
                          <a:pt x="567" y="409"/>
                        </a:lnTo>
                        <a:lnTo>
                          <a:pt x="567" y="354"/>
                        </a:lnTo>
                        <a:lnTo>
                          <a:pt x="662" y="429"/>
                        </a:lnTo>
                        <a:lnTo>
                          <a:pt x="567" y="508"/>
                        </a:lnTo>
                        <a:lnTo>
                          <a:pt x="567" y="448"/>
                        </a:lnTo>
                        <a:lnTo>
                          <a:pt x="413" y="448"/>
                        </a:lnTo>
                        <a:lnTo>
                          <a:pt x="328" y="309"/>
                        </a:lnTo>
                        <a:lnTo>
                          <a:pt x="249" y="453"/>
                        </a:lnTo>
                        <a:lnTo>
                          <a:pt x="95" y="453"/>
                        </a:lnTo>
                        <a:lnTo>
                          <a:pt x="95" y="508"/>
                        </a:lnTo>
                        <a:lnTo>
                          <a:pt x="0" y="429"/>
                        </a:lnTo>
                        <a:lnTo>
                          <a:pt x="95" y="354"/>
                        </a:lnTo>
                        <a:lnTo>
                          <a:pt x="95" y="409"/>
                        </a:lnTo>
                        <a:lnTo>
                          <a:pt x="201" y="409"/>
                        </a:lnTo>
                        <a:lnTo>
                          <a:pt x="297" y="254"/>
                        </a:lnTo>
                        <a:lnTo>
                          <a:pt x="201" y="105"/>
                        </a:lnTo>
                        <a:lnTo>
                          <a:pt x="95" y="105"/>
                        </a:lnTo>
                        <a:lnTo>
                          <a:pt x="95" y="154"/>
                        </a:lnTo>
                        <a:lnTo>
                          <a:pt x="0" y="80"/>
                        </a:lnTo>
                        <a:lnTo>
                          <a:pt x="9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dirty="0">
                      <a:latin typeface="+mn-lt"/>
                    </a:endParaRPr>
                  </a:p>
                </p:txBody>
              </p:sp>
            </p:grpSp>
          </p:grpSp>
          <p:grpSp>
            <p:nvGrpSpPr>
              <p:cNvPr id="21" name="Group 359"/>
              <p:cNvGrpSpPr/>
              <p:nvPr/>
            </p:nvGrpSpPr>
            <p:grpSpPr>
              <a:xfrm>
                <a:off x="1865763" y="2990283"/>
                <a:ext cx="997025" cy="323852"/>
                <a:chOff x="1865763" y="2990283"/>
                <a:chExt cx="997025" cy="323852"/>
              </a:xfrm>
            </p:grpSpPr>
            <p:pic>
              <p:nvPicPr>
                <p:cNvPr id="310" name="Picture 160" descr="rad4"/>
                <p:cNvPicPr preferRelativeResize="0"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037948" y="2990283"/>
                  <a:ext cx="824840" cy="3238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312" name="Straight Connector 311"/>
                <p:cNvCxnSpPr/>
                <p:nvPr/>
              </p:nvCxnSpPr>
              <p:spPr>
                <a:xfrm>
                  <a:off x="1865763" y="3173389"/>
                  <a:ext cx="1905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oup 454"/>
              <p:cNvGrpSpPr>
                <a:grpSpLocks/>
              </p:cNvGrpSpPr>
              <p:nvPr/>
            </p:nvGrpSpPr>
            <p:grpSpPr bwMode="auto">
              <a:xfrm>
                <a:off x="4581343" y="2053049"/>
                <a:ext cx="573865" cy="452471"/>
                <a:chOff x="480" y="2498"/>
                <a:chExt cx="872" cy="878"/>
              </a:xfrm>
            </p:grpSpPr>
            <p:sp>
              <p:nvSpPr>
                <p:cNvPr id="282" name="Oval 455"/>
                <p:cNvSpPr>
                  <a:spLocks noChangeArrowheads="1"/>
                </p:cNvSpPr>
                <p:nvPr/>
              </p:nvSpPr>
              <p:spPr bwMode="auto">
                <a:xfrm>
                  <a:off x="482" y="3096"/>
                  <a:ext cx="870" cy="280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83" name="Rectangle 456"/>
                <p:cNvSpPr>
                  <a:spLocks noChangeArrowheads="1"/>
                </p:cNvSpPr>
                <p:nvPr/>
              </p:nvSpPr>
              <p:spPr bwMode="auto">
                <a:xfrm>
                  <a:off x="480" y="2641"/>
                  <a:ext cx="869" cy="597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84" name="Rectangle 457"/>
                <p:cNvSpPr>
                  <a:spLocks noChangeArrowheads="1"/>
                </p:cNvSpPr>
                <p:nvPr/>
              </p:nvSpPr>
              <p:spPr bwMode="auto">
                <a:xfrm>
                  <a:off x="480" y="2641"/>
                  <a:ext cx="869" cy="597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85" name="Oval 458"/>
                <p:cNvSpPr>
                  <a:spLocks noChangeArrowheads="1"/>
                </p:cNvSpPr>
                <p:nvPr/>
              </p:nvSpPr>
              <p:spPr bwMode="auto">
                <a:xfrm>
                  <a:off x="482" y="2498"/>
                  <a:ext cx="870" cy="280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latin typeface="+mn-lt"/>
                  </a:endParaRPr>
                </a:p>
              </p:txBody>
            </p:sp>
            <p:grpSp>
              <p:nvGrpSpPr>
                <p:cNvPr id="23" name="Group 459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604" cy="214"/>
                  <a:chOff x="612" y="2531"/>
                  <a:chExt cx="604" cy="214"/>
                </a:xfrm>
              </p:grpSpPr>
              <p:grpSp>
                <p:nvGrpSpPr>
                  <p:cNvPr id="24" name="Group 460"/>
                  <p:cNvGrpSpPr>
                    <a:grpSpLocks/>
                  </p:cNvGrpSpPr>
                  <p:nvPr/>
                </p:nvGrpSpPr>
                <p:grpSpPr bwMode="auto">
                  <a:xfrm>
                    <a:off x="612" y="2531"/>
                    <a:ext cx="599" cy="209"/>
                    <a:chOff x="612" y="2531"/>
                    <a:chExt cx="599" cy="209"/>
                  </a:xfrm>
                </p:grpSpPr>
                <p:sp>
                  <p:nvSpPr>
                    <p:cNvPr id="302" name="Freeform 461"/>
                    <p:cNvSpPr>
                      <a:spLocks/>
                    </p:cNvSpPr>
                    <p:nvPr/>
                  </p:nvSpPr>
                  <p:spPr bwMode="auto">
                    <a:xfrm>
                      <a:off x="925" y="2536"/>
                      <a:ext cx="286" cy="90"/>
                    </a:xfrm>
                    <a:custGeom>
                      <a:avLst/>
                      <a:gdLst>
                        <a:gd name="T0" fmla="*/ 0 w 286"/>
                        <a:gd name="T1" fmla="*/ 70 h 90"/>
                        <a:gd name="T2" fmla="*/ 64 w 286"/>
                        <a:gd name="T3" fmla="*/ 90 h 90"/>
                        <a:gd name="T4" fmla="*/ 217 w 286"/>
                        <a:gd name="T5" fmla="*/ 30 h 90"/>
                        <a:gd name="T6" fmla="*/ 286 w 286"/>
                        <a:gd name="T7" fmla="*/ 50 h 90"/>
                        <a:gd name="T8" fmla="*/ 249 w 286"/>
                        <a:gd name="T9" fmla="*/ 0 h 90"/>
                        <a:gd name="T10" fmla="*/ 69 w 286"/>
                        <a:gd name="T11" fmla="*/ 0 h 90"/>
                        <a:gd name="T12" fmla="*/ 143 w 286"/>
                        <a:gd name="T13" fmla="*/ 15 h 90"/>
                        <a:gd name="T14" fmla="*/ 0 w 286"/>
                        <a:gd name="T15" fmla="*/ 7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0" y="70"/>
                          </a:moveTo>
                          <a:lnTo>
                            <a:pt x="64" y="90"/>
                          </a:lnTo>
                          <a:lnTo>
                            <a:pt x="217" y="30"/>
                          </a:lnTo>
                          <a:lnTo>
                            <a:pt x="286" y="50"/>
                          </a:lnTo>
                          <a:lnTo>
                            <a:pt x="249" y="0"/>
                          </a:lnTo>
                          <a:lnTo>
                            <a:pt x="69" y="0"/>
                          </a:lnTo>
                          <a:lnTo>
                            <a:pt x="143" y="15"/>
                          </a:lnTo>
                          <a:lnTo>
                            <a:pt x="0" y="7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03" name="Freeform 462"/>
                    <p:cNvSpPr>
                      <a:spLocks/>
                    </p:cNvSpPr>
                    <p:nvPr/>
                  </p:nvSpPr>
                  <p:spPr bwMode="auto">
                    <a:xfrm>
                      <a:off x="925" y="2536"/>
                      <a:ext cx="286" cy="90"/>
                    </a:xfrm>
                    <a:custGeom>
                      <a:avLst/>
                      <a:gdLst>
                        <a:gd name="T0" fmla="*/ 0 w 286"/>
                        <a:gd name="T1" fmla="*/ 70 h 90"/>
                        <a:gd name="T2" fmla="*/ 64 w 286"/>
                        <a:gd name="T3" fmla="*/ 90 h 90"/>
                        <a:gd name="T4" fmla="*/ 217 w 286"/>
                        <a:gd name="T5" fmla="*/ 30 h 90"/>
                        <a:gd name="T6" fmla="*/ 286 w 286"/>
                        <a:gd name="T7" fmla="*/ 50 h 90"/>
                        <a:gd name="T8" fmla="*/ 249 w 286"/>
                        <a:gd name="T9" fmla="*/ 0 h 90"/>
                        <a:gd name="T10" fmla="*/ 69 w 286"/>
                        <a:gd name="T11" fmla="*/ 0 h 90"/>
                        <a:gd name="T12" fmla="*/ 143 w 286"/>
                        <a:gd name="T13" fmla="*/ 15 h 90"/>
                        <a:gd name="T14" fmla="*/ 0 w 286"/>
                        <a:gd name="T15" fmla="*/ 7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0" y="70"/>
                          </a:moveTo>
                          <a:lnTo>
                            <a:pt x="64" y="90"/>
                          </a:lnTo>
                          <a:lnTo>
                            <a:pt x="217" y="30"/>
                          </a:lnTo>
                          <a:lnTo>
                            <a:pt x="286" y="50"/>
                          </a:lnTo>
                          <a:lnTo>
                            <a:pt x="249" y="0"/>
                          </a:lnTo>
                          <a:lnTo>
                            <a:pt x="69" y="0"/>
                          </a:lnTo>
                          <a:lnTo>
                            <a:pt x="143" y="15"/>
                          </a:lnTo>
                          <a:lnTo>
                            <a:pt x="0" y="7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04" name="Freeform 463"/>
                    <p:cNvSpPr>
                      <a:spLocks/>
                    </p:cNvSpPr>
                    <p:nvPr/>
                  </p:nvSpPr>
                  <p:spPr bwMode="auto">
                    <a:xfrm>
                      <a:off x="612" y="2641"/>
                      <a:ext cx="286" cy="94"/>
                    </a:xfrm>
                    <a:custGeom>
                      <a:avLst/>
                      <a:gdLst>
                        <a:gd name="T0" fmla="*/ 286 w 286"/>
                        <a:gd name="T1" fmla="*/ 19 h 94"/>
                        <a:gd name="T2" fmla="*/ 223 w 286"/>
                        <a:gd name="T3" fmla="*/ 0 h 94"/>
                        <a:gd name="T4" fmla="*/ 75 w 286"/>
                        <a:gd name="T5" fmla="*/ 59 h 94"/>
                        <a:gd name="T6" fmla="*/ 0 w 286"/>
                        <a:gd name="T7" fmla="*/ 39 h 94"/>
                        <a:gd name="T8" fmla="*/ 38 w 286"/>
                        <a:gd name="T9" fmla="*/ 94 h 94"/>
                        <a:gd name="T10" fmla="*/ 223 w 286"/>
                        <a:gd name="T11" fmla="*/ 94 h 94"/>
                        <a:gd name="T12" fmla="*/ 143 w 286"/>
                        <a:gd name="T13" fmla="*/ 74 h 94"/>
                        <a:gd name="T14" fmla="*/ 286 w 286"/>
                        <a:gd name="T15" fmla="*/ 19 h 9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4"/>
                        <a:gd name="T26" fmla="*/ 286 w 286"/>
                        <a:gd name="T27" fmla="*/ 94 h 9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4">
                          <a:moveTo>
                            <a:pt x="286" y="19"/>
                          </a:moveTo>
                          <a:lnTo>
                            <a:pt x="223" y="0"/>
                          </a:lnTo>
                          <a:lnTo>
                            <a:pt x="75" y="59"/>
                          </a:lnTo>
                          <a:lnTo>
                            <a:pt x="0" y="39"/>
                          </a:lnTo>
                          <a:lnTo>
                            <a:pt x="38" y="94"/>
                          </a:lnTo>
                          <a:lnTo>
                            <a:pt x="223" y="94"/>
                          </a:lnTo>
                          <a:lnTo>
                            <a:pt x="143" y="74"/>
                          </a:lnTo>
                          <a:lnTo>
                            <a:pt x="286" y="1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05" name="Freeform 464"/>
                    <p:cNvSpPr>
                      <a:spLocks/>
                    </p:cNvSpPr>
                    <p:nvPr/>
                  </p:nvSpPr>
                  <p:spPr bwMode="auto">
                    <a:xfrm>
                      <a:off x="612" y="2641"/>
                      <a:ext cx="286" cy="94"/>
                    </a:xfrm>
                    <a:custGeom>
                      <a:avLst/>
                      <a:gdLst>
                        <a:gd name="T0" fmla="*/ 286 w 286"/>
                        <a:gd name="T1" fmla="*/ 19 h 94"/>
                        <a:gd name="T2" fmla="*/ 223 w 286"/>
                        <a:gd name="T3" fmla="*/ 0 h 94"/>
                        <a:gd name="T4" fmla="*/ 75 w 286"/>
                        <a:gd name="T5" fmla="*/ 59 h 94"/>
                        <a:gd name="T6" fmla="*/ 0 w 286"/>
                        <a:gd name="T7" fmla="*/ 39 h 94"/>
                        <a:gd name="T8" fmla="*/ 38 w 286"/>
                        <a:gd name="T9" fmla="*/ 94 h 94"/>
                        <a:gd name="T10" fmla="*/ 223 w 286"/>
                        <a:gd name="T11" fmla="*/ 94 h 94"/>
                        <a:gd name="T12" fmla="*/ 143 w 286"/>
                        <a:gd name="T13" fmla="*/ 74 h 94"/>
                        <a:gd name="T14" fmla="*/ 286 w 286"/>
                        <a:gd name="T15" fmla="*/ 19 h 9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4"/>
                        <a:gd name="T26" fmla="*/ 286 w 286"/>
                        <a:gd name="T27" fmla="*/ 94 h 9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4">
                          <a:moveTo>
                            <a:pt x="286" y="19"/>
                          </a:moveTo>
                          <a:lnTo>
                            <a:pt x="223" y="0"/>
                          </a:lnTo>
                          <a:lnTo>
                            <a:pt x="75" y="59"/>
                          </a:lnTo>
                          <a:lnTo>
                            <a:pt x="0" y="39"/>
                          </a:lnTo>
                          <a:lnTo>
                            <a:pt x="38" y="94"/>
                          </a:lnTo>
                          <a:lnTo>
                            <a:pt x="223" y="94"/>
                          </a:lnTo>
                          <a:lnTo>
                            <a:pt x="143" y="74"/>
                          </a:lnTo>
                          <a:lnTo>
                            <a:pt x="286" y="1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06" name="Freeform 465"/>
                    <p:cNvSpPr>
                      <a:spLocks/>
                    </p:cNvSpPr>
                    <p:nvPr/>
                  </p:nvSpPr>
                  <p:spPr bwMode="auto">
                    <a:xfrm>
                      <a:off x="628" y="2531"/>
                      <a:ext cx="286" cy="90"/>
                    </a:xfrm>
                    <a:custGeom>
                      <a:avLst/>
                      <a:gdLst>
                        <a:gd name="T0" fmla="*/ 0 w 286"/>
                        <a:gd name="T1" fmla="*/ 20 h 90"/>
                        <a:gd name="T2" fmla="*/ 64 w 286"/>
                        <a:gd name="T3" fmla="*/ 0 h 90"/>
                        <a:gd name="T4" fmla="*/ 217 w 286"/>
                        <a:gd name="T5" fmla="*/ 55 h 90"/>
                        <a:gd name="T6" fmla="*/ 286 w 286"/>
                        <a:gd name="T7" fmla="*/ 40 h 90"/>
                        <a:gd name="T8" fmla="*/ 249 w 286"/>
                        <a:gd name="T9" fmla="*/ 90 h 90"/>
                        <a:gd name="T10" fmla="*/ 69 w 286"/>
                        <a:gd name="T11" fmla="*/ 90 h 90"/>
                        <a:gd name="T12" fmla="*/ 143 w 286"/>
                        <a:gd name="T13" fmla="*/ 75 h 90"/>
                        <a:gd name="T14" fmla="*/ 0 w 286"/>
                        <a:gd name="T15" fmla="*/ 2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0" y="20"/>
                          </a:moveTo>
                          <a:lnTo>
                            <a:pt x="64" y="0"/>
                          </a:lnTo>
                          <a:lnTo>
                            <a:pt x="217" y="55"/>
                          </a:lnTo>
                          <a:lnTo>
                            <a:pt x="286" y="40"/>
                          </a:lnTo>
                          <a:lnTo>
                            <a:pt x="249" y="90"/>
                          </a:lnTo>
                          <a:lnTo>
                            <a:pt x="69" y="90"/>
                          </a:lnTo>
                          <a:lnTo>
                            <a:pt x="143" y="75"/>
                          </a:lnTo>
                          <a:lnTo>
                            <a:pt x="0" y="2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07" name="Freeform 466"/>
                    <p:cNvSpPr>
                      <a:spLocks/>
                    </p:cNvSpPr>
                    <p:nvPr/>
                  </p:nvSpPr>
                  <p:spPr bwMode="auto">
                    <a:xfrm>
                      <a:off x="628" y="2531"/>
                      <a:ext cx="286" cy="90"/>
                    </a:xfrm>
                    <a:custGeom>
                      <a:avLst/>
                      <a:gdLst>
                        <a:gd name="T0" fmla="*/ 0 w 286"/>
                        <a:gd name="T1" fmla="*/ 20 h 90"/>
                        <a:gd name="T2" fmla="*/ 64 w 286"/>
                        <a:gd name="T3" fmla="*/ 0 h 90"/>
                        <a:gd name="T4" fmla="*/ 217 w 286"/>
                        <a:gd name="T5" fmla="*/ 55 h 90"/>
                        <a:gd name="T6" fmla="*/ 286 w 286"/>
                        <a:gd name="T7" fmla="*/ 40 h 90"/>
                        <a:gd name="T8" fmla="*/ 249 w 286"/>
                        <a:gd name="T9" fmla="*/ 90 h 90"/>
                        <a:gd name="T10" fmla="*/ 69 w 286"/>
                        <a:gd name="T11" fmla="*/ 90 h 90"/>
                        <a:gd name="T12" fmla="*/ 143 w 286"/>
                        <a:gd name="T13" fmla="*/ 75 h 90"/>
                        <a:gd name="T14" fmla="*/ 0 w 286"/>
                        <a:gd name="T15" fmla="*/ 2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0" y="20"/>
                          </a:moveTo>
                          <a:lnTo>
                            <a:pt x="64" y="0"/>
                          </a:lnTo>
                          <a:lnTo>
                            <a:pt x="217" y="55"/>
                          </a:lnTo>
                          <a:lnTo>
                            <a:pt x="286" y="40"/>
                          </a:lnTo>
                          <a:lnTo>
                            <a:pt x="249" y="90"/>
                          </a:lnTo>
                          <a:lnTo>
                            <a:pt x="69" y="90"/>
                          </a:lnTo>
                          <a:lnTo>
                            <a:pt x="143" y="75"/>
                          </a:lnTo>
                          <a:lnTo>
                            <a:pt x="0" y="2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08" name="Freeform 467"/>
                    <p:cNvSpPr>
                      <a:spLocks/>
                    </p:cNvSpPr>
                    <p:nvPr/>
                  </p:nvSpPr>
                  <p:spPr bwMode="auto">
                    <a:xfrm>
                      <a:off x="914" y="2650"/>
                      <a:ext cx="286" cy="90"/>
                    </a:xfrm>
                    <a:custGeom>
                      <a:avLst/>
                      <a:gdLst>
                        <a:gd name="T0" fmla="*/ 286 w 286"/>
                        <a:gd name="T1" fmla="*/ 70 h 90"/>
                        <a:gd name="T2" fmla="*/ 223 w 286"/>
                        <a:gd name="T3" fmla="*/ 90 h 90"/>
                        <a:gd name="T4" fmla="*/ 75 w 286"/>
                        <a:gd name="T5" fmla="*/ 30 h 90"/>
                        <a:gd name="T6" fmla="*/ 0 w 286"/>
                        <a:gd name="T7" fmla="*/ 50 h 90"/>
                        <a:gd name="T8" fmla="*/ 37 w 286"/>
                        <a:gd name="T9" fmla="*/ 0 h 90"/>
                        <a:gd name="T10" fmla="*/ 223 w 286"/>
                        <a:gd name="T11" fmla="*/ 0 h 90"/>
                        <a:gd name="T12" fmla="*/ 143 w 286"/>
                        <a:gd name="T13" fmla="*/ 15 h 90"/>
                        <a:gd name="T14" fmla="*/ 286 w 286"/>
                        <a:gd name="T15" fmla="*/ 7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286" y="70"/>
                          </a:moveTo>
                          <a:lnTo>
                            <a:pt x="223" y="90"/>
                          </a:lnTo>
                          <a:lnTo>
                            <a:pt x="75" y="30"/>
                          </a:lnTo>
                          <a:lnTo>
                            <a:pt x="0" y="50"/>
                          </a:lnTo>
                          <a:lnTo>
                            <a:pt x="37" y="0"/>
                          </a:lnTo>
                          <a:lnTo>
                            <a:pt x="223" y="0"/>
                          </a:lnTo>
                          <a:lnTo>
                            <a:pt x="143" y="15"/>
                          </a:lnTo>
                          <a:lnTo>
                            <a:pt x="286" y="7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09" name="Freeform 468"/>
                    <p:cNvSpPr>
                      <a:spLocks/>
                    </p:cNvSpPr>
                    <p:nvPr/>
                  </p:nvSpPr>
                  <p:spPr bwMode="auto">
                    <a:xfrm>
                      <a:off x="914" y="2650"/>
                      <a:ext cx="286" cy="90"/>
                    </a:xfrm>
                    <a:custGeom>
                      <a:avLst/>
                      <a:gdLst>
                        <a:gd name="T0" fmla="*/ 286 w 286"/>
                        <a:gd name="T1" fmla="*/ 70 h 90"/>
                        <a:gd name="T2" fmla="*/ 223 w 286"/>
                        <a:gd name="T3" fmla="*/ 90 h 90"/>
                        <a:gd name="T4" fmla="*/ 75 w 286"/>
                        <a:gd name="T5" fmla="*/ 30 h 90"/>
                        <a:gd name="T6" fmla="*/ 0 w 286"/>
                        <a:gd name="T7" fmla="*/ 50 h 90"/>
                        <a:gd name="T8" fmla="*/ 37 w 286"/>
                        <a:gd name="T9" fmla="*/ 0 h 90"/>
                        <a:gd name="T10" fmla="*/ 223 w 286"/>
                        <a:gd name="T11" fmla="*/ 0 h 90"/>
                        <a:gd name="T12" fmla="*/ 143 w 286"/>
                        <a:gd name="T13" fmla="*/ 15 h 90"/>
                        <a:gd name="T14" fmla="*/ 286 w 286"/>
                        <a:gd name="T15" fmla="*/ 7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286" y="70"/>
                          </a:moveTo>
                          <a:lnTo>
                            <a:pt x="223" y="90"/>
                          </a:lnTo>
                          <a:lnTo>
                            <a:pt x="75" y="30"/>
                          </a:lnTo>
                          <a:lnTo>
                            <a:pt x="0" y="50"/>
                          </a:lnTo>
                          <a:lnTo>
                            <a:pt x="37" y="0"/>
                          </a:lnTo>
                          <a:lnTo>
                            <a:pt x="223" y="0"/>
                          </a:lnTo>
                          <a:lnTo>
                            <a:pt x="143" y="15"/>
                          </a:lnTo>
                          <a:lnTo>
                            <a:pt x="286" y="7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25" name="Group 469"/>
                  <p:cNvGrpSpPr>
                    <a:grpSpLocks/>
                  </p:cNvGrpSpPr>
                  <p:nvPr/>
                </p:nvGrpSpPr>
                <p:grpSpPr bwMode="auto">
                  <a:xfrm>
                    <a:off x="618" y="2536"/>
                    <a:ext cx="598" cy="209"/>
                    <a:chOff x="618" y="2536"/>
                    <a:chExt cx="598" cy="209"/>
                  </a:xfrm>
                </p:grpSpPr>
                <p:sp>
                  <p:nvSpPr>
                    <p:cNvPr id="294" name="Freeform 470"/>
                    <p:cNvSpPr>
                      <a:spLocks/>
                    </p:cNvSpPr>
                    <p:nvPr/>
                  </p:nvSpPr>
                  <p:spPr bwMode="auto">
                    <a:xfrm>
                      <a:off x="930" y="2541"/>
                      <a:ext cx="286" cy="90"/>
                    </a:xfrm>
                    <a:custGeom>
                      <a:avLst/>
                      <a:gdLst>
                        <a:gd name="T0" fmla="*/ 0 w 286"/>
                        <a:gd name="T1" fmla="*/ 70 h 90"/>
                        <a:gd name="T2" fmla="*/ 64 w 286"/>
                        <a:gd name="T3" fmla="*/ 90 h 90"/>
                        <a:gd name="T4" fmla="*/ 217 w 286"/>
                        <a:gd name="T5" fmla="*/ 30 h 90"/>
                        <a:gd name="T6" fmla="*/ 286 w 286"/>
                        <a:gd name="T7" fmla="*/ 50 h 90"/>
                        <a:gd name="T8" fmla="*/ 249 w 286"/>
                        <a:gd name="T9" fmla="*/ 0 h 90"/>
                        <a:gd name="T10" fmla="*/ 69 w 286"/>
                        <a:gd name="T11" fmla="*/ 0 h 90"/>
                        <a:gd name="T12" fmla="*/ 143 w 286"/>
                        <a:gd name="T13" fmla="*/ 15 h 90"/>
                        <a:gd name="T14" fmla="*/ 0 w 286"/>
                        <a:gd name="T15" fmla="*/ 7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0" y="70"/>
                          </a:moveTo>
                          <a:lnTo>
                            <a:pt x="64" y="90"/>
                          </a:lnTo>
                          <a:lnTo>
                            <a:pt x="217" y="30"/>
                          </a:lnTo>
                          <a:lnTo>
                            <a:pt x="286" y="50"/>
                          </a:lnTo>
                          <a:lnTo>
                            <a:pt x="249" y="0"/>
                          </a:lnTo>
                          <a:lnTo>
                            <a:pt x="69" y="0"/>
                          </a:lnTo>
                          <a:lnTo>
                            <a:pt x="143" y="15"/>
                          </a:lnTo>
                          <a:lnTo>
                            <a:pt x="0" y="7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295" name="Freeform 471"/>
                    <p:cNvSpPr>
                      <a:spLocks/>
                    </p:cNvSpPr>
                    <p:nvPr/>
                  </p:nvSpPr>
                  <p:spPr bwMode="auto">
                    <a:xfrm>
                      <a:off x="930" y="2541"/>
                      <a:ext cx="286" cy="90"/>
                    </a:xfrm>
                    <a:custGeom>
                      <a:avLst/>
                      <a:gdLst>
                        <a:gd name="T0" fmla="*/ 0 w 286"/>
                        <a:gd name="T1" fmla="*/ 70 h 90"/>
                        <a:gd name="T2" fmla="*/ 64 w 286"/>
                        <a:gd name="T3" fmla="*/ 90 h 90"/>
                        <a:gd name="T4" fmla="*/ 217 w 286"/>
                        <a:gd name="T5" fmla="*/ 30 h 90"/>
                        <a:gd name="T6" fmla="*/ 286 w 286"/>
                        <a:gd name="T7" fmla="*/ 50 h 90"/>
                        <a:gd name="T8" fmla="*/ 249 w 286"/>
                        <a:gd name="T9" fmla="*/ 0 h 90"/>
                        <a:gd name="T10" fmla="*/ 69 w 286"/>
                        <a:gd name="T11" fmla="*/ 0 h 90"/>
                        <a:gd name="T12" fmla="*/ 143 w 286"/>
                        <a:gd name="T13" fmla="*/ 15 h 90"/>
                        <a:gd name="T14" fmla="*/ 0 w 286"/>
                        <a:gd name="T15" fmla="*/ 7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0" y="70"/>
                          </a:moveTo>
                          <a:lnTo>
                            <a:pt x="64" y="90"/>
                          </a:lnTo>
                          <a:lnTo>
                            <a:pt x="217" y="30"/>
                          </a:lnTo>
                          <a:lnTo>
                            <a:pt x="286" y="50"/>
                          </a:lnTo>
                          <a:lnTo>
                            <a:pt x="249" y="0"/>
                          </a:lnTo>
                          <a:lnTo>
                            <a:pt x="69" y="0"/>
                          </a:lnTo>
                          <a:lnTo>
                            <a:pt x="143" y="15"/>
                          </a:lnTo>
                          <a:lnTo>
                            <a:pt x="0" y="7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296" name="Freeform 472"/>
                    <p:cNvSpPr>
                      <a:spLocks/>
                    </p:cNvSpPr>
                    <p:nvPr/>
                  </p:nvSpPr>
                  <p:spPr bwMode="auto">
                    <a:xfrm>
                      <a:off x="618" y="2645"/>
                      <a:ext cx="286" cy="95"/>
                    </a:xfrm>
                    <a:custGeom>
                      <a:avLst/>
                      <a:gdLst>
                        <a:gd name="T0" fmla="*/ 286 w 286"/>
                        <a:gd name="T1" fmla="*/ 20 h 95"/>
                        <a:gd name="T2" fmla="*/ 222 w 286"/>
                        <a:gd name="T3" fmla="*/ 0 h 95"/>
                        <a:gd name="T4" fmla="*/ 74 w 286"/>
                        <a:gd name="T5" fmla="*/ 60 h 95"/>
                        <a:gd name="T6" fmla="*/ 0 w 286"/>
                        <a:gd name="T7" fmla="*/ 40 h 95"/>
                        <a:gd name="T8" fmla="*/ 37 w 286"/>
                        <a:gd name="T9" fmla="*/ 95 h 95"/>
                        <a:gd name="T10" fmla="*/ 222 w 286"/>
                        <a:gd name="T11" fmla="*/ 95 h 95"/>
                        <a:gd name="T12" fmla="*/ 143 w 286"/>
                        <a:gd name="T13" fmla="*/ 75 h 95"/>
                        <a:gd name="T14" fmla="*/ 286 w 286"/>
                        <a:gd name="T15" fmla="*/ 20 h 95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5"/>
                        <a:gd name="T26" fmla="*/ 286 w 286"/>
                        <a:gd name="T27" fmla="*/ 95 h 95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5">
                          <a:moveTo>
                            <a:pt x="286" y="20"/>
                          </a:moveTo>
                          <a:lnTo>
                            <a:pt x="222" y="0"/>
                          </a:lnTo>
                          <a:lnTo>
                            <a:pt x="74" y="60"/>
                          </a:lnTo>
                          <a:lnTo>
                            <a:pt x="0" y="40"/>
                          </a:lnTo>
                          <a:lnTo>
                            <a:pt x="37" y="95"/>
                          </a:lnTo>
                          <a:lnTo>
                            <a:pt x="222" y="95"/>
                          </a:lnTo>
                          <a:lnTo>
                            <a:pt x="143" y="75"/>
                          </a:lnTo>
                          <a:lnTo>
                            <a:pt x="286" y="2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297" name="Freeform 473"/>
                    <p:cNvSpPr>
                      <a:spLocks/>
                    </p:cNvSpPr>
                    <p:nvPr/>
                  </p:nvSpPr>
                  <p:spPr bwMode="auto">
                    <a:xfrm>
                      <a:off x="618" y="2645"/>
                      <a:ext cx="286" cy="95"/>
                    </a:xfrm>
                    <a:custGeom>
                      <a:avLst/>
                      <a:gdLst>
                        <a:gd name="T0" fmla="*/ 286 w 286"/>
                        <a:gd name="T1" fmla="*/ 20 h 95"/>
                        <a:gd name="T2" fmla="*/ 222 w 286"/>
                        <a:gd name="T3" fmla="*/ 0 h 95"/>
                        <a:gd name="T4" fmla="*/ 74 w 286"/>
                        <a:gd name="T5" fmla="*/ 60 h 95"/>
                        <a:gd name="T6" fmla="*/ 0 w 286"/>
                        <a:gd name="T7" fmla="*/ 40 h 95"/>
                        <a:gd name="T8" fmla="*/ 37 w 286"/>
                        <a:gd name="T9" fmla="*/ 95 h 95"/>
                        <a:gd name="T10" fmla="*/ 222 w 286"/>
                        <a:gd name="T11" fmla="*/ 95 h 95"/>
                        <a:gd name="T12" fmla="*/ 143 w 286"/>
                        <a:gd name="T13" fmla="*/ 75 h 95"/>
                        <a:gd name="T14" fmla="*/ 286 w 286"/>
                        <a:gd name="T15" fmla="*/ 20 h 95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5"/>
                        <a:gd name="T26" fmla="*/ 286 w 286"/>
                        <a:gd name="T27" fmla="*/ 95 h 95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5">
                          <a:moveTo>
                            <a:pt x="286" y="20"/>
                          </a:moveTo>
                          <a:lnTo>
                            <a:pt x="222" y="0"/>
                          </a:lnTo>
                          <a:lnTo>
                            <a:pt x="74" y="60"/>
                          </a:lnTo>
                          <a:lnTo>
                            <a:pt x="0" y="40"/>
                          </a:lnTo>
                          <a:lnTo>
                            <a:pt x="37" y="95"/>
                          </a:lnTo>
                          <a:lnTo>
                            <a:pt x="222" y="95"/>
                          </a:lnTo>
                          <a:lnTo>
                            <a:pt x="143" y="75"/>
                          </a:lnTo>
                          <a:lnTo>
                            <a:pt x="286" y="2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298" name="Freeform 474"/>
                    <p:cNvSpPr>
                      <a:spLocks/>
                    </p:cNvSpPr>
                    <p:nvPr/>
                  </p:nvSpPr>
                  <p:spPr bwMode="auto">
                    <a:xfrm>
                      <a:off x="634" y="2536"/>
                      <a:ext cx="286" cy="90"/>
                    </a:xfrm>
                    <a:custGeom>
                      <a:avLst/>
                      <a:gdLst>
                        <a:gd name="T0" fmla="*/ 0 w 286"/>
                        <a:gd name="T1" fmla="*/ 20 h 90"/>
                        <a:gd name="T2" fmla="*/ 63 w 286"/>
                        <a:gd name="T3" fmla="*/ 0 h 90"/>
                        <a:gd name="T4" fmla="*/ 217 w 286"/>
                        <a:gd name="T5" fmla="*/ 55 h 90"/>
                        <a:gd name="T6" fmla="*/ 286 w 286"/>
                        <a:gd name="T7" fmla="*/ 40 h 90"/>
                        <a:gd name="T8" fmla="*/ 249 w 286"/>
                        <a:gd name="T9" fmla="*/ 90 h 90"/>
                        <a:gd name="T10" fmla="*/ 68 w 286"/>
                        <a:gd name="T11" fmla="*/ 90 h 90"/>
                        <a:gd name="T12" fmla="*/ 143 w 286"/>
                        <a:gd name="T13" fmla="*/ 75 h 90"/>
                        <a:gd name="T14" fmla="*/ 0 w 286"/>
                        <a:gd name="T15" fmla="*/ 2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0" y="20"/>
                          </a:moveTo>
                          <a:lnTo>
                            <a:pt x="63" y="0"/>
                          </a:lnTo>
                          <a:lnTo>
                            <a:pt x="217" y="55"/>
                          </a:lnTo>
                          <a:lnTo>
                            <a:pt x="286" y="40"/>
                          </a:lnTo>
                          <a:lnTo>
                            <a:pt x="249" y="90"/>
                          </a:lnTo>
                          <a:lnTo>
                            <a:pt x="68" y="90"/>
                          </a:lnTo>
                          <a:lnTo>
                            <a:pt x="143" y="75"/>
                          </a:lnTo>
                          <a:lnTo>
                            <a:pt x="0" y="2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299" name="Freeform 475"/>
                    <p:cNvSpPr>
                      <a:spLocks/>
                    </p:cNvSpPr>
                    <p:nvPr/>
                  </p:nvSpPr>
                  <p:spPr bwMode="auto">
                    <a:xfrm>
                      <a:off x="634" y="2536"/>
                      <a:ext cx="286" cy="90"/>
                    </a:xfrm>
                    <a:custGeom>
                      <a:avLst/>
                      <a:gdLst>
                        <a:gd name="T0" fmla="*/ 0 w 286"/>
                        <a:gd name="T1" fmla="*/ 20 h 90"/>
                        <a:gd name="T2" fmla="*/ 63 w 286"/>
                        <a:gd name="T3" fmla="*/ 0 h 90"/>
                        <a:gd name="T4" fmla="*/ 217 w 286"/>
                        <a:gd name="T5" fmla="*/ 55 h 90"/>
                        <a:gd name="T6" fmla="*/ 286 w 286"/>
                        <a:gd name="T7" fmla="*/ 40 h 90"/>
                        <a:gd name="T8" fmla="*/ 249 w 286"/>
                        <a:gd name="T9" fmla="*/ 90 h 90"/>
                        <a:gd name="T10" fmla="*/ 68 w 286"/>
                        <a:gd name="T11" fmla="*/ 90 h 90"/>
                        <a:gd name="T12" fmla="*/ 143 w 286"/>
                        <a:gd name="T13" fmla="*/ 75 h 90"/>
                        <a:gd name="T14" fmla="*/ 0 w 286"/>
                        <a:gd name="T15" fmla="*/ 2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0" y="20"/>
                          </a:moveTo>
                          <a:lnTo>
                            <a:pt x="63" y="0"/>
                          </a:lnTo>
                          <a:lnTo>
                            <a:pt x="217" y="55"/>
                          </a:lnTo>
                          <a:lnTo>
                            <a:pt x="286" y="40"/>
                          </a:lnTo>
                          <a:lnTo>
                            <a:pt x="249" y="90"/>
                          </a:lnTo>
                          <a:lnTo>
                            <a:pt x="68" y="90"/>
                          </a:lnTo>
                          <a:lnTo>
                            <a:pt x="143" y="75"/>
                          </a:lnTo>
                          <a:lnTo>
                            <a:pt x="0" y="2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00" name="Freeform 476"/>
                    <p:cNvSpPr>
                      <a:spLocks/>
                    </p:cNvSpPr>
                    <p:nvPr/>
                  </p:nvSpPr>
                  <p:spPr bwMode="auto">
                    <a:xfrm>
                      <a:off x="920" y="2655"/>
                      <a:ext cx="286" cy="90"/>
                    </a:xfrm>
                    <a:custGeom>
                      <a:avLst/>
                      <a:gdLst>
                        <a:gd name="T0" fmla="*/ 286 w 286"/>
                        <a:gd name="T1" fmla="*/ 70 h 90"/>
                        <a:gd name="T2" fmla="*/ 222 w 286"/>
                        <a:gd name="T3" fmla="*/ 90 h 90"/>
                        <a:gd name="T4" fmla="*/ 74 w 286"/>
                        <a:gd name="T5" fmla="*/ 30 h 90"/>
                        <a:gd name="T6" fmla="*/ 0 w 286"/>
                        <a:gd name="T7" fmla="*/ 50 h 90"/>
                        <a:gd name="T8" fmla="*/ 37 w 286"/>
                        <a:gd name="T9" fmla="*/ 0 h 90"/>
                        <a:gd name="T10" fmla="*/ 222 w 286"/>
                        <a:gd name="T11" fmla="*/ 0 h 90"/>
                        <a:gd name="T12" fmla="*/ 143 w 286"/>
                        <a:gd name="T13" fmla="*/ 15 h 90"/>
                        <a:gd name="T14" fmla="*/ 286 w 286"/>
                        <a:gd name="T15" fmla="*/ 7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286" y="70"/>
                          </a:moveTo>
                          <a:lnTo>
                            <a:pt x="222" y="90"/>
                          </a:lnTo>
                          <a:lnTo>
                            <a:pt x="74" y="30"/>
                          </a:lnTo>
                          <a:lnTo>
                            <a:pt x="0" y="50"/>
                          </a:lnTo>
                          <a:lnTo>
                            <a:pt x="37" y="0"/>
                          </a:lnTo>
                          <a:lnTo>
                            <a:pt x="222" y="0"/>
                          </a:lnTo>
                          <a:lnTo>
                            <a:pt x="143" y="15"/>
                          </a:lnTo>
                          <a:lnTo>
                            <a:pt x="286" y="7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01" name="Freeform 477"/>
                    <p:cNvSpPr>
                      <a:spLocks/>
                    </p:cNvSpPr>
                    <p:nvPr/>
                  </p:nvSpPr>
                  <p:spPr bwMode="auto">
                    <a:xfrm>
                      <a:off x="920" y="2655"/>
                      <a:ext cx="286" cy="90"/>
                    </a:xfrm>
                    <a:custGeom>
                      <a:avLst/>
                      <a:gdLst>
                        <a:gd name="T0" fmla="*/ 286 w 286"/>
                        <a:gd name="T1" fmla="*/ 70 h 90"/>
                        <a:gd name="T2" fmla="*/ 222 w 286"/>
                        <a:gd name="T3" fmla="*/ 90 h 90"/>
                        <a:gd name="T4" fmla="*/ 74 w 286"/>
                        <a:gd name="T5" fmla="*/ 30 h 90"/>
                        <a:gd name="T6" fmla="*/ 0 w 286"/>
                        <a:gd name="T7" fmla="*/ 50 h 90"/>
                        <a:gd name="T8" fmla="*/ 37 w 286"/>
                        <a:gd name="T9" fmla="*/ 0 h 90"/>
                        <a:gd name="T10" fmla="*/ 222 w 286"/>
                        <a:gd name="T11" fmla="*/ 0 h 90"/>
                        <a:gd name="T12" fmla="*/ 143 w 286"/>
                        <a:gd name="T13" fmla="*/ 15 h 90"/>
                        <a:gd name="T14" fmla="*/ 286 w 286"/>
                        <a:gd name="T15" fmla="*/ 7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286" y="70"/>
                          </a:moveTo>
                          <a:lnTo>
                            <a:pt x="222" y="90"/>
                          </a:lnTo>
                          <a:lnTo>
                            <a:pt x="74" y="30"/>
                          </a:lnTo>
                          <a:lnTo>
                            <a:pt x="0" y="50"/>
                          </a:lnTo>
                          <a:lnTo>
                            <a:pt x="37" y="0"/>
                          </a:lnTo>
                          <a:lnTo>
                            <a:pt x="222" y="0"/>
                          </a:lnTo>
                          <a:lnTo>
                            <a:pt x="143" y="15"/>
                          </a:lnTo>
                          <a:lnTo>
                            <a:pt x="286" y="7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</p:grpSp>
            </p:grpSp>
            <p:grpSp>
              <p:nvGrpSpPr>
                <p:cNvPr id="26" name="Group 478"/>
                <p:cNvGrpSpPr>
                  <a:grpSpLocks/>
                </p:cNvGrpSpPr>
                <p:nvPr/>
              </p:nvGrpSpPr>
              <p:grpSpPr bwMode="auto">
                <a:xfrm>
                  <a:off x="581" y="2795"/>
                  <a:ext cx="667" cy="513"/>
                  <a:chOff x="581" y="2795"/>
                  <a:chExt cx="667" cy="513"/>
                </a:xfrm>
              </p:grpSpPr>
              <p:sp>
                <p:nvSpPr>
                  <p:cNvPr id="288" name="Freeform 479"/>
                  <p:cNvSpPr>
                    <a:spLocks/>
                  </p:cNvSpPr>
                  <p:nvPr/>
                </p:nvSpPr>
                <p:spPr bwMode="auto">
                  <a:xfrm>
                    <a:off x="581" y="2795"/>
                    <a:ext cx="662" cy="508"/>
                  </a:xfrm>
                  <a:custGeom>
                    <a:avLst/>
                    <a:gdLst>
                      <a:gd name="T0" fmla="*/ 95 w 662"/>
                      <a:gd name="T1" fmla="*/ 0 h 508"/>
                      <a:gd name="T2" fmla="*/ 95 w 662"/>
                      <a:gd name="T3" fmla="*/ 65 h 508"/>
                      <a:gd name="T4" fmla="*/ 249 w 662"/>
                      <a:gd name="T5" fmla="*/ 65 h 508"/>
                      <a:gd name="T6" fmla="*/ 328 w 662"/>
                      <a:gd name="T7" fmla="*/ 199 h 508"/>
                      <a:gd name="T8" fmla="*/ 413 w 662"/>
                      <a:gd name="T9" fmla="*/ 65 h 508"/>
                      <a:gd name="T10" fmla="*/ 566 w 662"/>
                      <a:gd name="T11" fmla="*/ 65 h 508"/>
                      <a:gd name="T12" fmla="*/ 566 w 662"/>
                      <a:gd name="T13" fmla="*/ 0 h 508"/>
                      <a:gd name="T14" fmla="*/ 662 w 662"/>
                      <a:gd name="T15" fmla="*/ 80 h 508"/>
                      <a:gd name="T16" fmla="*/ 566 w 662"/>
                      <a:gd name="T17" fmla="*/ 159 h 508"/>
                      <a:gd name="T18" fmla="*/ 566 w 662"/>
                      <a:gd name="T19" fmla="*/ 105 h 508"/>
                      <a:gd name="T20" fmla="*/ 455 w 662"/>
                      <a:gd name="T21" fmla="*/ 105 h 508"/>
                      <a:gd name="T22" fmla="*/ 365 w 662"/>
                      <a:gd name="T23" fmla="*/ 254 h 508"/>
                      <a:gd name="T24" fmla="*/ 455 w 662"/>
                      <a:gd name="T25" fmla="*/ 409 h 508"/>
                      <a:gd name="T26" fmla="*/ 566 w 662"/>
                      <a:gd name="T27" fmla="*/ 409 h 508"/>
                      <a:gd name="T28" fmla="*/ 566 w 662"/>
                      <a:gd name="T29" fmla="*/ 354 h 508"/>
                      <a:gd name="T30" fmla="*/ 662 w 662"/>
                      <a:gd name="T31" fmla="*/ 429 h 508"/>
                      <a:gd name="T32" fmla="*/ 566 w 662"/>
                      <a:gd name="T33" fmla="*/ 508 h 508"/>
                      <a:gd name="T34" fmla="*/ 566 w 662"/>
                      <a:gd name="T35" fmla="*/ 448 h 508"/>
                      <a:gd name="T36" fmla="*/ 413 w 662"/>
                      <a:gd name="T37" fmla="*/ 448 h 508"/>
                      <a:gd name="T38" fmla="*/ 328 w 662"/>
                      <a:gd name="T39" fmla="*/ 309 h 508"/>
                      <a:gd name="T40" fmla="*/ 249 w 662"/>
                      <a:gd name="T41" fmla="*/ 453 h 508"/>
                      <a:gd name="T42" fmla="*/ 95 w 662"/>
                      <a:gd name="T43" fmla="*/ 453 h 508"/>
                      <a:gd name="T44" fmla="*/ 95 w 662"/>
                      <a:gd name="T45" fmla="*/ 508 h 508"/>
                      <a:gd name="T46" fmla="*/ 0 w 662"/>
                      <a:gd name="T47" fmla="*/ 429 h 508"/>
                      <a:gd name="T48" fmla="*/ 95 w 662"/>
                      <a:gd name="T49" fmla="*/ 354 h 508"/>
                      <a:gd name="T50" fmla="*/ 95 w 662"/>
                      <a:gd name="T51" fmla="*/ 409 h 508"/>
                      <a:gd name="T52" fmla="*/ 201 w 662"/>
                      <a:gd name="T53" fmla="*/ 409 h 508"/>
                      <a:gd name="T54" fmla="*/ 296 w 662"/>
                      <a:gd name="T55" fmla="*/ 254 h 508"/>
                      <a:gd name="T56" fmla="*/ 201 w 662"/>
                      <a:gd name="T57" fmla="*/ 105 h 508"/>
                      <a:gd name="T58" fmla="*/ 95 w 662"/>
                      <a:gd name="T59" fmla="*/ 105 h 508"/>
                      <a:gd name="T60" fmla="*/ 95 w 662"/>
                      <a:gd name="T61" fmla="*/ 154 h 508"/>
                      <a:gd name="T62" fmla="*/ 0 w 662"/>
                      <a:gd name="T63" fmla="*/ 80 h 508"/>
                      <a:gd name="T64" fmla="*/ 95 w 662"/>
                      <a:gd name="T65" fmla="*/ 0 h 50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662"/>
                      <a:gd name="T100" fmla="*/ 0 h 508"/>
                      <a:gd name="T101" fmla="*/ 662 w 662"/>
                      <a:gd name="T102" fmla="*/ 508 h 508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662" h="508">
                        <a:moveTo>
                          <a:pt x="95" y="0"/>
                        </a:moveTo>
                        <a:lnTo>
                          <a:pt x="95" y="65"/>
                        </a:lnTo>
                        <a:lnTo>
                          <a:pt x="249" y="65"/>
                        </a:lnTo>
                        <a:lnTo>
                          <a:pt x="328" y="199"/>
                        </a:lnTo>
                        <a:lnTo>
                          <a:pt x="413" y="65"/>
                        </a:lnTo>
                        <a:lnTo>
                          <a:pt x="566" y="65"/>
                        </a:lnTo>
                        <a:lnTo>
                          <a:pt x="566" y="0"/>
                        </a:lnTo>
                        <a:lnTo>
                          <a:pt x="662" y="80"/>
                        </a:lnTo>
                        <a:lnTo>
                          <a:pt x="566" y="159"/>
                        </a:lnTo>
                        <a:lnTo>
                          <a:pt x="566" y="105"/>
                        </a:lnTo>
                        <a:lnTo>
                          <a:pt x="455" y="105"/>
                        </a:lnTo>
                        <a:lnTo>
                          <a:pt x="365" y="254"/>
                        </a:lnTo>
                        <a:lnTo>
                          <a:pt x="455" y="409"/>
                        </a:lnTo>
                        <a:lnTo>
                          <a:pt x="566" y="409"/>
                        </a:lnTo>
                        <a:lnTo>
                          <a:pt x="566" y="354"/>
                        </a:lnTo>
                        <a:lnTo>
                          <a:pt x="662" y="429"/>
                        </a:lnTo>
                        <a:lnTo>
                          <a:pt x="566" y="508"/>
                        </a:lnTo>
                        <a:lnTo>
                          <a:pt x="566" y="448"/>
                        </a:lnTo>
                        <a:lnTo>
                          <a:pt x="413" y="448"/>
                        </a:lnTo>
                        <a:lnTo>
                          <a:pt x="328" y="309"/>
                        </a:lnTo>
                        <a:lnTo>
                          <a:pt x="249" y="453"/>
                        </a:lnTo>
                        <a:lnTo>
                          <a:pt x="95" y="453"/>
                        </a:lnTo>
                        <a:lnTo>
                          <a:pt x="95" y="508"/>
                        </a:lnTo>
                        <a:lnTo>
                          <a:pt x="0" y="429"/>
                        </a:lnTo>
                        <a:lnTo>
                          <a:pt x="95" y="354"/>
                        </a:lnTo>
                        <a:lnTo>
                          <a:pt x="95" y="409"/>
                        </a:lnTo>
                        <a:lnTo>
                          <a:pt x="201" y="409"/>
                        </a:lnTo>
                        <a:lnTo>
                          <a:pt x="296" y="254"/>
                        </a:lnTo>
                        <a:lnTo>
                          <a:pt x="201" y="105"/>
                        </a:lnTo>
                        <a:lnTo>
                          <a:pt x="95" y="105"/>
                        </a:lnTo>
                        <a:lnTo>
                          <a:pt x="95" y="154"/>
                        </a:lnTo>
                        <a:lnTo>
                          <a:pt x="0" y="80"/>
                        </a:lnTo>
                        <a:lnTo>
                          <a:pt x="9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dirty="0">
                      <a:latin typeface="+mn-lt"/>
                    </a:endParaRPr>
                  </a:p>
                </p:txBody>
              </p:sp>
              <p:sp>
                <p:nvSpPr>
                  <p:cNvPr id="289" name="Freeform 480"/>
                  <p:cNvSpPr>
                    <a:spLocks/>
                  </p:cNvSpPr>
                  <p:nvPr/>
                </p:nvSpPr>
                <p:spPr bwMode="auto">
                  <a:xfrm>
                    <a:off x="581" y="2795"/>
                    <a:ext cx="662" cy="508"/>
                  </a:xfrm>
                  <a:custGeom>
                    <a:avLst/>
                    <a:gdLst>
                      <a:gd name="T0" fmla="*/ 95 w 662"/>
                      <a:gd name="T1" fmla="*/ 0 h 508"/>
                      <a:gd name="T2" fmla="*/ 95 w 662"/>
                      <a:gd name="T3" fmla="*/ 65 h 508"/>
                      <a:gd name="T4" fmla="*/ 249 w 662"/>
                      <a:gd name="T5" fmla="*/ 65 h 508"/>
                      <a:gd name="T6" fmla="*/ 328 w 662"/>
                      <a:gd name="T7" fmla="*/ 199 h 508"/>
                      <a:gd name="T8" fmla="*/ 413 w 662"/>
                      <a:gd name="T9" fmla="*/ 65 h 508"/>
                      <a:gd name="T10" fmla="*/ 566 w 662"/>
                      <a:gd name="T11" fmla="*/ 65 h 508"/>
                      <a:gd name="T12" fmla="*/ 566 w 662"/>
                      <a:gd name="T13" fmla="*/ 0 h 508"/>
                      <a:gd name="T14" fmla="*/ 662 w 662"/>
                      <a:gd name="T15" fmla="*/ 80 h 508"/>
                      <a:gd name="T16" fmla="*/ 566 w 662"/>
                      <a:gd name="T17" fmla="*/ 159 h 508"/>
                      <a:gd name="T18" fmla="*/ 566 w 662"/>
                      <a:gd name="T19" fmla="*/ 105 h 508"/>
                      <a:gd name="T20" fmla="*/ 455 w 662"/>
                      <a:gd name="T21" fmla="*/ 105 h 508"/>
                      <a:gd name="T22" fmla="*/ 365 w 662"/>
                      <a:gd name="T23" fmla="*/ 254 h 508"/>
                      <a:gd name="T24" fmla="*/ 455 w 662"/>
                      <a:gd name="T25" fmla="*/ 409 h 508"/>
                      <a:gd name="T26" fmla="*/ 566 w 662"/>
                      <a:gd name="T27" fmla="*/ 409 h 508"/>
                      <a:gd name="T28" fmla="*/ 566 w 662"/>
                      <a:gd name="T29" fmla="*/ 354 h 508"/>
                      <a:gd name="T30" fmla="*/ 662 w 662"/>
                      <a:gd name="T31" fmla="*/ 429 h 508"/>
                      <a:gd name="T32" fmla="*/ 566 w 662"/>
                      <a:gd name="T33" fmla="*/ 508 h 508"/>
                      <a:gd name="T34" fmla="*/ 566 w 662"/>
                      <a:gd name="T35" fmla="*/ 448 h 508"/>
                      <a:gd name="T36" fmla="*/ 413 w 662"/>
                      <a:gd name="T37" fmla="*/ 448 h 508"/>
                      <a:gd name="T38" fmla="*/ 328 w 662"/>
                      <a:gd name="T39" fmla="*/ 309 h 508"/>
                      <a:gd name="T40" fmla="*/ 249 w 662"/>
                      <a:gd name="T41" fmla="*/ 453 h 508"/>
                      <a:gd name="T42" fmla="*/ 95 w 662"/>
                      <a:gd name="T43" fmla="*/ 453 h 508"/>
                      <a:gd name="T44" fmla="*/ 95 w 662"/>
                      <a:gd name="T45" fmla="*/ 508 h 508"/>
                      <a:gd name="T46" fmla="*/ 0 w 662"/>
                      <a:gd name="T47" fmla="*/ 429 h 508"/>
                      <a:gd name="T48" fmla="*/ 95 w 662"/>
                      <a:gd name="T49" fmla="*/ 354 h 508"/>
                      <a:gd name="T50" fmla="*/ 95 w 662"/>
                      <a:gd name="T51" fmla="*/ 409 h 508"/>
                      <a:gd name="T52" fmla="*/ 201 w 662"/>
                      <a:gd name="T53" fmla="*/ 409 h 508"/>
                      <a:gd name="T54" fmla="*/ 296 w 662"/>
                      <a:gd name="T55" fmla="*/ 254 h 508"/>
                      <a:gd name="T56" fmla="*/ 201 w 662"/>
                      <a:gd name="T57" fmla="*/ 105 h 508"/>
                      <a:gd name="T58" fmla="*/ 95 w 662"/>
                      <a:gd name="T59" fmla="*/ 105 h 508"/>
                      <a:gd name="T60" fmla="*/ 95 w 662"/>
                      <a:gd name="T61" fmla="*/ 154 h 508"/>
                      <a:gd name="T62" fmla="*/ 0 w 662"/>
                      <a:gd name="T63" fmla="*/ 80 h 508"/>
                      <a:gd name="T64" fmla="*/ 95 w 662"/>
                      <a:gd name="T65" fmla="*/ 0 h 50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662"/>
                      <a:gd name="T100" fmla="*/ 0 h 508"/>
                      <a:gd name="T101" fmla="*/ 662 w 662"/>
                      <a:gd name="T102" fmla="*/ 508 h 508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662" h="508">
                        <a:moveTo>
                          <a:pt x="95" y="0"/>
                        </a:moveTo>
                        <a:lnTo>
                          <a:pt x="95" y="65"/>
                        </a:lnTo>
                        <a:lnTo>
                          <a:pt x="249" y="65"/>
                        </a:lnTo>
                        <a:lnTo>
                          <a:pt x="328" y="199"/>
                        </a:lnTo>
                        <a:lnTo>
                          <a:pt x="413" y="65"/>
                        </a:lnTo>
                        <a:lnTo>
                          <a:pt x="566" y="65"/>
                        </a:lnTo>
                        <a:lnTo>
                          <a:pt x="566" y="0"/>
                        </a:lnTo>
                        <a:lnTo>
                          <a:pt x="662" y="80"/>
                        </a:lnTo>
                        <a:lnTo>
                          <a:pt x="566" y="159"/>
                        </a:lnTo>
                        <a:lnTo>
                          <a:pt x="566" y="105"/>
                        </a:lnTo>
                        <a:lnTo>
                          <a:pt x="455" y="105"/>
                        </a:lnTo>
                        <a:lnTo>
                          <a:pt x="365" y="254"/>
                        </a:lnTo>
                        <a:lnTo>
                          <a:pt x="455" y="409"/>
                        </a:lnTo>
                        <a:lnTo>
                          <a:pt x="566" y="409"/>
                        </a:lnTo>
                        <a:lnTo>
                          <a:pt x="566" y="354"/>
                        </a:lnTo>
                        <a:lnTo>
                          <a:pt x="662" y="429"/>
                        </a:lnTo>
                        <a:lnTo>
                          <a:pt x="566" y="508"/>
                        </a:lnTo>
                        <a:lnTo>
                          <a:pt x="566" y="448"/>
                        </a:lnTo>
                        <a:lnTo>
                          <a:pt x="413" y="448"/>
                        </a:lnTo>
                        <a:lnTo>
                          <a:pt x="328" y="309"/>
                        </a:lnTo>
                        <a:lnTo>
                          <a:pt x="249" y="453"/>
                        </a:lnTo>
                        <a:lnTo>
                          <a:pt x="95" y="453"/>
                        </a:lnTo>
                        <a:lnTo>
                          <a:pt x="95" y="508"/>
                        </a:lnTo>
                        <a:lnTo>
                          <a:pt x="0" y="429"/>
                        </a:lnTo>
                        <a:lnTo>
                          <a:pt x="95" y="354"/>
                        </a:lnTo>
                        <a:lnTo>
                          <a:pt x="95" y="409"/>
                        </a:lnTo>
                        <a:lnTo>
                          <a:pt x="201" y="409"/>
                        </a:lnTo>
                        <a:lnTo>
                          <a:pt x="296" y="254"/>
                        </a:lnTo>
                        <a:lnTo>
                          <a:pt x="201" y="105"/>
                        </a:lnTo>
                        <a:lnTo>
                          <a:pt x="95" y="105"/>
                        </a:lnTo>
                        <a:lnTo>
                          <a:pt x="95" y="154"/>
                        </a:lnTo>
                        <a:lnTo>
                          <a:pt x="0" y="80"/>
                        </a:lnTo>
                        <a:lnTo>
                          <a:pt x="9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dirty="0">
                      <a:latin typeface="+mn-lt"/>
                    </a:endParaRPr>
                  </a:p>
                </p:txBody>
              </p:sp>
              <p:sp>
                <p:nvSpPr>
                  <p:cNvPr id="290" name="Freeform 481"/>
                  <p:cNvSpPr>
                    <a:spLocks/>
                  </p:cNvSpPr>
                  <p:nvPr/>
                </p:nvSpPr>
                <p:spPr bwMode="auto">
                  <a:xfrm>
                    <a:off x="586" y="2800"/>
                    <a:ext cx="662" cy="508"/>
                  </a:xfrm>
                  <a:custGeom>
                    <a:avLst/>
                    <a:gdLst>
                      <a:gd name="T0" fmla="*/ 95 w 662"/>
                      <a:gd name="T1" fmla="*/ 0 h 508"/>
                      <a:gd name="T2" fmla="*/ 95 w 662"/>
                      <a:gd name="T3" fmla="*/ 65 h 508"/>
                      <a:gd name="T4" fmla="*/ 249 w 662"/>
                      <a:gd name="T5" fmla="*/ 65 h 508"/>
                      <a:gd name="T6" fmla="*/ 328 w 662"/>
                      <a:gd name="T7" fmla="*/ 199 h 508"/>
                      <a:gd name="T8" fmla="*/ 413 w 662"/>
                      <a:gd name="T9" fmla="*/ 65 h 508"/>
                      <a:gd name="T10" fmla="*/ 567 w 662"/>
                      <a:gd name="T11" fmla="*/ 65 h 508"/>
                      <a:gd name="T12" fmla="*/ 567 w 662"/>
                      <a:gd name="T13" fmla="*/ 0 h 508"/>
                      <a:gd name="T14" fmla="*/ 662 w 662"/>
                      <a:gd name="T15" fmla="*/ 80 h 508"/>
                      <a:gd name="T16" fmla="*/ 567 w 662"/>
                      <a:gd name="T17" fmla="*/ 159 h 508"/>
                      <a:gd name="T18" fmla="*/ 567 w 662"/>
                      <a:gd name="T19" fmla="*/ 105 h 508"/>
                      <a:gd name="T20" fmla="*/ 455 w 662"/>
                      <a:gd name="T21" fmla="*/ 105 h 508"/>
                      <a:gd name="T22" fmla="*/ 365 w 662"/>
                      <a:gd name="T23" fmla="*/ 254 h 508"/>
                      <a:gd name="T24" fmla="*/ 455 w 662"/>
                      <a:gd name="T25" fmla="*/ 409 h 508"/>
                      <a:gd name="T26" fmla="*/ 567 w 662"/>
                      <a:gd name="T27" fmla="*/ 409 h 508"/>
                      <a:gd name="T28" fmla="*/ 567 w 662"/>
                      <a:gd name="T29" fmla="*/ 354 h 508"/>
                      <a:gd name="T30" fmla="*/ 662 w 662"/>
                      <a:gd name="T31" fmla="*/ 429 h 508"/>
                      <a:gd name="T32" fmla="*/ 567 w 662"/>
                      <a:gd name="T33" fmla="*/ 508 h 508"/>
                      <a:gd name="T34" fmla="*/ 567 w 662"/>
                      <a:gd name="T35" fmla="*/ 448 h 508"/>
                      <a:gd name="T36" fmla="*/ 413 w 662"/>
                      <a:gd name="T37" fmla="*/ 448 h 508"/>
                      <a:gd name="T38" fmla="*/ 328 w 662"/>
                      <a:gd name="T39" fmla="*/ 309 h 508"/>
                      <a:gd name="T40" fmla="*/ 249 w 662"/>
                      <a:gd name="T41" fmla="*/ 453 h 508"/>
                      <a:gd name="T42" fmla="*/ 95 w 662"/>
                      <a:gd name="T43" fmla="*/ 453 h 508"/>
                      <a:gd name="T44" fmla="*/ 95 w 662"/>
                      <a:gd name="T45" fmla="*/ 508 h 508"/>
                      <a:gd name="T46" fmla="*/ 0 w 662"/>
                      <a:gd name="T47" fmla="*/ 429 h 508"/>
                      <a:gd name="T48" fmla="*/ 95 w 662"/>
                      <a:gd name="T49" fmla="*/ 354 h 508"/>
                      <a:gd name="T50" fmla="*/ 95 w 662"/>
                      <a:gd name="T51" fmla="*/ 409 h 508"/>
                      <a:gd name="T52" fmla="*/ 201 w 662"/>
                      <a:gd name="T53" fmla="*/ 409 h 508"/>
                      <a:gd name="T54" fmla="*/ 297 w 662"/>
                      <a:gd name="T55" fmla="*/ 254 h 508"/>
                      <a:gd name="T56" fmla="*/ 201 w 662"/>
                      <a:gd name="T57" fmla="*/ 105 h 508"/>
                      <a:gd name="T58" fmla="*/ 95 w 662"/>
                      <a:gd name="T59" fmla="*/ 105 h 508"/>
                      <a:gd name="T60" fmla="*/ 95 w 662"/>
                      <a:gd name="T61" fmla="*/ 154 h 508"/>
                      <a:gd name="T62" fmla="*/ 0 w 662"/>
                      <a:gd name="T63" fmla="*/ 80 h 508"/>
                      <a:gd name="T64" fmla="*/ 95 w 662"/>
                      <a:gd name="T65" fmla="*/ 0 h 50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662"/>
                      <a:gd name="T100" fmla="*/ 0 h 508"/>
                      <a:gd name="T101" fmla="*/ 662 w 662"/>
                      <a:gd name="T102" fmla="*/ 508 h 508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662" h="508">
                        <a:moveTo>
                          <a:pt x="95" y="0"/>
                        </a:moveTo>
                        <a:lnTo>
                          <a:pt x="95" y="65"/>
                        </a:lnTo>
                        <a:lnTo>
                          <a:pt x="249" y="65"/>
                        </a:lnTo>
                        <a:lnTo>
                          <a:pt x="328" y="199"/>
                        </a:lnTo>
                        <a:lnTo>
                          <a:pt x="413" y="65"/>
                        </a:lnTo>
                        <a:lnTo>
                          <a:pt x="567" y="65"/>
                        </a:lnTo>
                        <a:lnTo>
                          <a:pt x="567" y="0"/>
                        </a:lnTo>
                        <a:lnTo>
                          <a:pt x="662" y="80"/>
                        </a:lnTo>
                        <a:lnTo>
                          <a:pt x="567" y="159"/>
                        </a:lnTo>
                        <a:lnTo>
                          <a:pt x="567" y="105"/>
                        </a:lnTo>
                        <a:lnTo>
                          <a:pt x="455" y="105"/>
                        </a:lnTo>
                        <a:lnTo>
                          <a:pt x="365" y="254"/>
                        </a:lnTo>
                        <a:lnTo>
                          <a:pt x="455" y="409"/>
                        </a:lnTo>
                        <a:lnTo>
                          <a:pt x="567" y="409"/>
                        </a:lnTo>
                        <a:lnTo>
                          <a:pt x="567" y="354"/>
                        </a:lnTo>
                        <a:lnTo>
                          <a:pt x="662" y="429"/>
                        </a:lnTo>
                        <a:lnTo>
                          <a:pt x="567" y="508"/>
                        </a:lnTo>
                        <a:lnTo>
                          <a:pt x="567" y="448"/>
                        </a:lnTo>
                        <a:lnTo>
                          <a:pt x="413" y="448"/>
                        </a:lnTo>
                        <a:lnTo>
                          <a:pt x="328" y="309"/>
                        </a:lnTo>
                        <a:lnTo>
                          <a:pt x="249" y="453"/>
                        </a:lnTo>
                        <a:lnTo>
                          <a:pt x="95" y="453"/>
                        </a:lnTo>
                        <a:lnTo>
                          <a:pt x="95" y="508"/>
                        </a:lnTo>
                        <a:lnTo>
                          <a:pt x="0" y="429"/>
                        </a:lnTo>
                        <a:lnTo>
                          <a:pt x="95" y="354"/>
                        </a:lnTo>
                        <a:lnTo>
                          <a:pt x="95" y="409"/>
                        </a:lnTo>
                        <a:lnTo>
                          <a:pt x="201" y="409"/>
                        </a:lnTo>
                        <a:lnTo>
                          <a:pt x="297" y="254"/>
                        </a:lnTo>
                        <a:lnTo>
                          <a:pt x="201" y="105"/>
                        </a:lnTo>
                        <a:lnTo>
                          <a:pt x="95" y="105"/>
                        </a:lnTo>
                        <a:lnTo>
                          <a:pt x="95" y="154"/>
                        </a:lnTo>
                        <a:lnTo>
                          <a:pt x="0" y="80"/>
                        </a:lnTo>
                        <a:lnTo>
                          <a:pt x="9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dirty="0">
                      <a:latin typeface="+mn-lt"/>
                    </a:endParaRPr>
                  </a:p>
                </p:txBody>
              </p:sp>
              <p:sp>
                <p:nvSpPr>
                  <p:cNvPr id="291" name="Freeform 482"/>
                  <p:cNvSpPr>
                    <a:spLocks/>
                  </p:cNvSpPr>
                  <p:nvPr/>
                </p:nvSpPr>
                <p:spPr bwMode="auto">
                  <a:xfrm>
                    <a:off x="586" y="2800"/>
                    <a:ext cx="662" cy="508"/>
                  </a:xfrm>
                  <a:custGeom>
                    <a:avLst/>
                    <a:gdLst>
                      <a:gd name="T0" fmla="*/ 95 w 662"/>
                      <a:gd name="T1" fmla="*/ 0 h 508"/>
                      <a:gd name="T2" fmla="*/ 95 w 662"/>
                      <a:gd name="T3" fmla="*/ 65 h 508"/>
                      <a:gd name="T4" fmla="*/ 249 w 662"/>
                      <a:gd name="T5" fmla="*/ 65 h 508"/>
                      <a:gd name="T6" fmla="*/ 328 w 662"/>
                      <a:gd name="T7" fmla="*/ 199 h 508"/>
                      <a:gd name="T8" fmla="*/ 413 w 662"/>
                      <a:gd name="T9" fmla="*/ 65 h 508"/>
                      <a:gd name="T10" fmla="*/ 567 w 662"/>
                      <a:gd name="T11" fmla="*/ 65 h 508"/>
                      <a:gd name="T12" fmla="*/ 567 w 662"/>
                      <a:gd name="T13" fmla="*/ 0 h 508"/>
                      <a:gd name="T14" fmla="*/ 662 w 662"/>
                      <a:gd name="T15" fmla="*/ 80 h 508"/>
                      <a:gd name="T16" fmla="*/ 567 w 662"/>
                      <a:gd name="T17" fmla="*/ 159 h 508"/>
                      <a:gd name="T18" fmla="*/ 567 w 662"/>
                      <a:gd name="T19" fmla="*/ 105 h 508"/>
                      <a:gd name="T20" fmla="*/ 455 w 662"/>
                      <a:gd name="T21" fmla="*/ 105 h 508"/>
                      <a:gd name="T22" fmla="*/ 365 w 662"/>
                      <a:gd name="T23" fmla="*/ 254 h 508"/>
                      <a:gd name="T24" fmla="*/ 455 w 662"/>
                      <a:gd name="T25" fmla="*/ 409 h 508"/>
                      <a:gd name="T26" fmla="*/ 567 w 662"/>
                      <a:gd name="T27" fmla="*/ 409 h 508"/>
                      <a:gd name="T28" fmla="*/ 567 w 662"/>
                      <a:gd name="T29" fmla="*/ 354 h 508"/>
                      <a:gd name="T30" fmla="*/ 662 w 662"/>
                      <a:gd name="T31" fmla="*/ 429 h 508"/>
                      <a:gd name="T32" fmla="*/ 567 w 662"/>
                      <a:gd name="T33" fmla="*/ 508 h 508"/>
                      <a:gd name="T34" fmla="*/ 567 w 662"/>
                      <a:gd name="T35" fmla="*/ 448 h 508"/>
                      <a:gd name="T36" fmla="*/ 413 w 662"/>
                      <a:gd name="T37" fmla="*/ 448 h 508"/>
                      <a:gd name="T38" fmla="*/ 328 w 662"/>
                      <a:gd name="T39" fmla="*/ 309 h 508"/>
                      <a:gd name="T40" fmla="*/ 249 w 662"/>
                      <a:gd name="T41" fmla="*/ 453 h 508"/>
                      <a:gd name="T42" fmla="*/ 95 w 662"/>
                      <a:gd name="T43" fmla="*/ 453 h 508"/>
                      <a:gd name="T44" fmla="*/ 95 w 662"/>
                      <a:gd name="T45" fmla="*/ 508 h 508"/>
                      <a:gd name="T46" fmla="*/ 0 w 662"/>
                      <a:gd name="T47" fmla="*/ 429 h 508"/>
                      <a:gd name="T48" fmla="*/ 95 w 662"/>
                      <a:gd name="T49" fmla="*/ 354 h 508"/>
                      <a:gd name="T50" fmla="*/ 95 w 662"/>
                      <a:gd name="T51" fmla="*/ 409 h 508"/>
                      <a:gd name="T52" fmla="*/ 201 w 662"/>
                      <a:gd name="T53" fmla="*/ 409 h 508"/>
                      <a:gd name="T54" fmla="*/ 297 w 662"/>
                      <a:gd name="T55" fmla="*/ 254 h 508"/>
                      <a:gd name="T56" fmla="*/ 201 w 662"/>
                      <a:gd name="T57" fmla="*/ 105 h 508"/>
                      <a:gd name="T58" fmla="*/ 95 w 662"/>
                      <a:gd name="T59" fmla="*/ 105 h 508"/>
                      <a:gd name="T60" fmla="*/ 95 w 662"/>
                      <a:gd name="T61" fmla="*/ 154 h 508"/>
                      <a:gd name="T62" fmla="*/ 0 w 662"/>
                      <a:gd name="T63" fmla="*/ 80 h 508"/>
                      <a:gd name="T64" fmla="*/ 95 w 662"/>
                      <a:gd name="T65" fmla="*/ 0 h 50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662"/>
                      <a:gd name="T100" fmla="*/ 0 h 508"/>
                      <a:gd name="T101" fmla="*/ 662 w 662"/>
                      <a:gd name="T102" fmla="*/ 508 h 508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662" h="508">
                        <a:moveTo>
                          <a:pt x="95" y="0"/>
                        </a:moveTo>
                        <a:lnTo>
                          <a:pt x="95" y="65"/>
                        </a:lnTo>
                        <a:lnTo>
                          <a:pt x="249" y="65"/>
                        </a:lnTo>
                        <a:lnTo>
                          <a:pt x="328" y="199"/>
                        </a:lnTo>
                        <a:lnTo>
                          <a:pt x="413" y="65"/>
                        </a:lnTo>
                        <a:lnTo>
                          <a:pt x="567" y="65"/>
                        </a:lnTo>
                        <a:lnTo>
                          <a:pt x="567" y="0"/>
                        </a:lnTo>
                        <a:lnTo>
                          <a:pt x="662" y="80"/>
                        </a:lnTo>
                        <a:lnTo>
                          <a:pt x="567" y="159"/>
                        </a:lnTo>
                        <a:lnTo>
                          <a:pt x="567" y="105"/>
                        </a:lnTo>
                        <a:lnTo>
                          <a:pt x="455" y="105"/>
                        </a:lnTo>
                        <a:lnTo>
                          <a:pt x="365" y="254"/>
                        </a:lnTo>
                        <a:lnTo>
                          <a:pt x="455" y="409"/>
                        </a:lnTo>
                        <a:lnTo>
                          <a:pt x="567" y="409"/>
                        </a:lnTo>
                        <a:lnTo>
                          <a:pt x="567" y="354"/>
                        </a:lnTo>
                        <a:lnTo>
                          <a:pt x="662" y="429"/>
                        </a:lnTo>
                        <a:lnTo>
                          <a:pt x="567" y="508"/>
                        </a:lnTo>
                        <a:lnTo>
                          <a:pt x="567" y="448"/>
                        </a:lnTo>
                        <a:lnTo>
                          <a:pt x="413" y="448"/>
                        </a:lnTo>
                        <a:lnTo>
                          <a:pt x="328" y="309"/>
                        </a:lnTo>
                        <a:lnTo>
                          <a:pt x="249" y="453"/>
                        </a:lnTo>
                        <a:lnTo>
                          <a:pt x="95" y="453"/>
                        </a:lnTo>
                        <a:lnTo>
                          <a:pt x="95" y="508"/>
                        </a:lnTo>
                        <a:lnTo>
                          <a:pt x="0" y="429"/>
                        </a:lnTo>
                        <a:lnTo>
                          <a:pt x="95" y="354"/>
                        </a:lnTo>
                        <a:lnTo>
                          <a:pt x="95" y="409"/>
                        </a:lnTo>
                        <a:lnTo>
                          <a:pt x="201" y="409"/>
                        </a:lnTo>
                        <a:lnTo>
                          <a:pt x="297" y="254"/>
                        </a:lnTo>
                        <a:lnTo>
                          <a:pt x="201" y="105"/>
                        </a:lnTo>
                        <a:lnTo>
                          <a:pt x="95" y="105"/>
                        </a:lnTo>
                        <a:lnTo>
                          <a:pt x="95" y="154"/>
                        </a:lnTo>
                        <a:lnTo>
                          <a:pt x="0" y="80"/>
                        </a:lnTo>
                        <a:lnTo>
                          <a:pt x="9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dirty="0">
                      <a:latin typeface="+mn-lt"/>
                    </a:endParaRPr>
                  </a:p>
                </p:txBody>
              </p:sp>
            </p:grpSp>
          </p:grpSp>
        </p:grpSp>
        <p:cxnSp>
          <p:nvCxnSpPr>
            <p:cNvPr id="371" name="Straight Connector 370"/>
            <p:cNvCxnSpPr/>
            <p:nvPr/>
          </p:nvCxnSpPr>
          <p:spPr>
            <a:xfrm flipH="1">
              <a:off x="9099995" y="3230274"/>
              <a:ext cx="1905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38"/>
          <p:cNvGrpSpPr/>
          <p:nvPr/>
        </p:nvGrpSpPr>
        <p:grpSpPr>
          <a:xfrm>
            <a:off x="6657078" y="1681825"/>
            <a:ext cx="2146974" cy="1224191"/>
            <a:chOff x="2513304" y="867103"/>
            <a:chExt cx="2146975" cy="1224191"/>
          </a:xfrm>
        </p:grpSpPr>
        <p:cxnSp>
          <p:nvCxnSpPr>
            <p:cNvPr id="197" name="Straight Connector 196"/>
            <p:cNvCxnSpPr/>
            <p:nvPr/>
          </p:nvCxnSpPr>
          <p:spPr>
            <a:xfrm rot="10800000" flipV="1">
              <a:off x="3147536" y="1138042"/>
              <a:ext cx="930556" cy="40335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10"/>
            <p:cNvGrpSpPr/>
            <p:nvPr/>
          </p:nvGrpSpPr>
          <p:grpSpPr>
            <a:xfrm>
              <a:off x="2513304" y="867103"/>
              <a:ext cx="2146975" cy="1224191"/>
              <a:chOff x="6974947" y="1923393"/>
              <a:chExt cx="2146975" cy="1224191"/>
            </a:xfrm>
          </p:grpSpPr>
          <p:sp>
            <p:nvSpPr>
              <p:cNvPr id="205" name="TextBox 204"/>
              <p:cNvSpPr txBox="1"/>
              <p:nvPr/>
            </p:nvSpPr>
            <p:spPr>
              <a:xfrm>
                <a:off x="8425899" y="2911365"/>
                <a:ext cx="696023" cy="236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100" b="1" dirty="0" err="1" smtClean="0">
                    <a:latin typeface="+mn-lt"/>
                  </a:rPr>
                  <a:t>Optimux</a:t>
                </a:r>
                <a:endParaRPr lang="en-US" sz="1100" b="1" dirty="0" smtClean="0">
                  <a:latin typeface="+mn-lt"/>
                </a:endParaRPr>
              </a:p>
            </p:txBody>
          </p:sp>
          <p:grpSp>
            <p:nvGrpSpPr>
              <p:cNvPr id="31" name="Group 209"/>
              <p:cNvGrpSpPr/>
              <p:nvPr/>
            </p:nvGrpSpPr>
            <p:grpSpPr>
              <a:xfrm>
                <a:off x="6974947" y="1923393"/>
                <a:ext cx="2061649" cy="1009779"/>
                <a:chOff x="6974947" y="1923393"/>
                <a:chExt cx="2061649" cy="1009779"/>
              </a:xfrm>
            </p:grpSpPr>
            <p:sp>
              <p:nvSpPr>
                <p:cNvPr id="204" name="TextBox 203"/>
                <p:cNvSpPr txBox="1"/>
                <p:nvPr/>
              </p:nvSpPr>
              <p:spPr>
                <a:xfrm>
                  <a:off x="8499817" y="1923393"/>
                  <a:ext cx="495649" cy="236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US" sz="1100" b="1" dirty="0" err="1" smtClean="0">
                      <a:latin typeface="+mn-lt"/>
                    </a:rPr>
                    <a:t>ASMi</a:t>
                  </a:r>
                  <a:endParaRPr lang="en-US" sz="1100" b="1" dirty="0" smtClean="0">
                    <a:latin typeface="+mn-lt"/>
                  </a:endParaRPr>
                </a:p>
              </p:txBody>
            </p:sp>
            <p:grpSp>
              <p:nvGrpSpPr>
                <p:cNvPr id="128" name="Group 208"/>
                <p:cNvGrpSpPr/>
                <p:nvPr/>
              </p:nvGrpSpPr>
              <p:grpSpPr>
                <a:xfrm>
                  <a:off x="6974947" y="2028496"/>
                  <a:ext cx="2061649" cy="904676"/>
                  <a:chOff x="6974947" y="2028496"/>
                  <a:chExt cx="2061649" cy="904676"/>
                </a:xfrm>
              </p:grpSpPr>
              <p:grpSp>
                <p:nvGrpSpPr>
                  <p:cNvPr id="129" name="Group 207"/>
                  <p:cNvGrpSpPr/>
                  <p:nvPr/>
                </p:nvGrpSpPr>
                <p:grpSpPr>
                  <a:xfrm>
                    <a:off x="6974947" y="2133909"/>
                    <a:ext cx="2061649" cy="799263"/>
                    <a:chOff x="6974947" y="2133909"/>
                    <a:chExt cx="2061649" cy="799263"/>
                  </a:xfrm>
                </p:grpSpPr>
                <p:grpSp>
                  <p:nvGrpSpPr>
                    <p:cNvPr id="130" name="Group 202"/>
                    <p:cNvGrpSpPr/>
                    <p:nvPr/>
                  </p:nvGrpSpPr>
                  <p:grpSpPr>
                    <a:xfrm>
                      <a:off x="7031421" y="2133909"/>
                      <a:ext cx="2005175" cy="799263"/>
                      <a:chOff x="7031421" y="2133909"/>
                      <a:chExt cx="2005175" cy="799263"/>
                    </a:xfrm>
                  </p:grpSpPr>
                  <p:pic>
                    <p:nvPicPr>
                      <p:cNvPr id="154" name="Picture 160" descr="rad4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3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13379" y="2133909"/>
                        <a:ext cx="523217" cy="20542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pic>
                    <p:nvPicPr>
                      <p:cNvPr id="193" name="Picture 160" descr="rad4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3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8123" y="2727744"/>
                        <a:ext cx="523217" cy="20542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cxnSp>
                    <p:nvCxnSpPr>
                      <p:cNvPr id="198" name="Straight Connector 197"/>
                      <p:cNvCxnSpPr/>
                      <p:nvPr/>
                    </p:nvCxnSpPr>
                    <p:spPr>
                      <a:xfrm rot="10800000" flipV="1">
                        <a:off x="7561881" y="2273160"/>
                        <a:ext cx="930556" cy="403359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pic>
                    <p:nvPicPr>
                      <p:cNvPr id="200" name="Picture 96" descr="rad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 cstate="print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1421" y="2478238"/>
                        <a:ext cx="673092" cy="3608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  <p:cxnSp>
                    <p:nvCxnSpPr>
                      <p:cNvPr id="202" name="Straight Connector 201"/>
                      <p:cNvCxnSpPr>
                        <a:stCxn id="200" idx="3"/>
                        <a:endCxn id="193" idx="1"/>
                      </p:cNvCxnSpPr>
                      <p:nvPr/>
                    </p:nvCxnSpPr>
                    <p:spPr>
                      <a:xfrm>
                        <a:off x="7704513" y="2658644"/>
                        <a:ext cx="803610" cy="171814"/>
                      </a:xfrm>
                      <a:prstGeom prst="line">
                        <a:avLst/>
                      </a:prstGeom>
                      <a:ln w="12700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206" name="TextBox 205"/>
                    <p:cNvSpPr txBox="1"/>
                    <p:nvPr/>
                  </p:nvSpPr>
                  <p:spPr>
                    <a:xfrm>
                      <a:off x="6974947" y="2264979"/>
                      <a:ext cx="760144" cy="23621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100" b="1" dirty="0" err="1" smtClean="0">
                          <a:latin typeface="+mn-lt"/>
                        </a:rPr>
                        <a:t>Megaplex</a:t>
                      </a:r>
                      <a:endParaRPr lang="en-US" sz="1100" b="1" dirty="0" smtClean="0">
                        <a:latin typeface="+mn-lt"/>
                      </a:endParaRPr>
                    </a:p>
                  </p:txBody>
                </p:sp>
              </p:grpSp>
              <p:sp>
                <p:nvSpPr>
                  <p:cNvPr id="207" name="TextBox 206"/>
                  <p:cNvSpPr txBox="1"/>
                  <p:nvPr/>
                </p:nvSpPr>
                <p:spPr>
                  <a:xfrm>
                    <a:off x="7619375" y="2028496"/>
                    <a:ext cx="764055" cy="27706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>
                      <a:lnSpc>
                        <a:spcPct val="85000"/>
                      </a:lnSpc>
                    </a:pPr>
                    <a:r>
                      <a:rPr lang="en-US" sz="1400" b="1" dirty="0" err="1" smtClean="0">
                        <a:latin typeface="+mn-lt"/>
                      </a:rPr>
                      <a:t>Axcess</a:t>
                    </a:r>
                    <a:r>
                      <a:rPr lang="en-US" sz="1400" b="1" dirty="0" smtClean="0">
                        <a:latin typeface="+mn-lt"/>
                      </a:rPr>
                      <a:t>+</a:t>
                    </a:r>
                  </a:p>
                </p:txBody>
              </p:sp>
            </p:grpSp>
          </p:grpSp>
        </p:grpSp>
      </p:grpSp>
      <p:cxnSp>
        <p:nvCxnSpPr>
          <p:cNvPr id="241" name="Straight Connector 240"/>
          <p:cNvCxnSpPr/>
          <p:nvPr/>
        </p:nvCxnSpPr>
        <p:spPr>
          <a:xfrm rot="10800000">
            <a:off x="6373772" y="2408000"/>
            <a:ext cx="339781" cy="907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6" name="Group 152"/>
          <p:cNvGrpSpPr/>
          <p:nvPr/>
        </p:nvGrpSpPr>
        <p:grpSpPr>
          <a:xfrm>
            <a:off x="6353996" y="3357227"/>
            <a:ext cx="2483777" cy="947518"/>
            <a:chOff x="6614049" y="3525251"/>
            <a:chExt cx="2483777" cy="947518"/>
          </a:xfrm>
        </p:grpSpPr>
        <p:grpSp>
          <p:nvGrpSpPr>
            <p:cNvPr id="137" name="Group 136"/>
            <p:cNvGrpSpPr/>
            <p:nvPr/>
          </p:nvGrpSpPr>
          <p:grpSpPr>
            <a:xfrm>
              <a:off x="6614049" y="3525251"/>
              <a:ext cx="2483777" cy="947518"/>
              <a:chOff x="6286501" y="1205131"/>
              <a:chExt cx="2483777" cy="947518"/>
            </a:xfrm>
          </p:grpSpPr>
          <p:cxnSp>
            <p:nvCxnSpPr>
              <p:cNvPr id="252" name="Straight Connector 251"/>
              <p:cNvCxnSpPr/>
              <p:nvPr/>
            </p:nvCxnSpPr>
            <p:spPr>
              <a:xfrm rot="5400000">
                <a:off x="6307537" y="1914128"/>
                <a:ext cx="217485" cy="25955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3" name="TextBox 252"/>
              <p:cNvSpPr txBox="1"/>
              <p:nvPr/>
            </p:nvSpPr>
            <p:spPr>
              <a:xfrm>
                <a:off x="6829753" y="1478674"/>
                <a:ext cx="81729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 smtClean="0">
                    <a:latin typeface="+mn-lt"/>
                  </a:rPr>
                  <a:t>ETH</a:t>
                </a:r>
              </a:p>
            </p:txBody>
          </p:sp>
          <p:cxnSp>
            <p:nvCxnSpPr>
              <p:cNvPr id="254" name="Straight Connector 253"/>
              <p:cNvCxnSpPr/>
              <p:nvPr/>
            </p:nvCxnSpPr>
            <p:spPr>
              <a:xfrm>
                <a:off x="7630849" y="1640652"/>
                <a:ext cx="55430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/>
              <p:cNvCxnSpPr/>
              <p:nvPr/>
            </p:nvCxnSpPr>
            <p:spPr>
              <a:xfrm>
                <a:off x="7618435" y="1554927"/>
                <a:ext cx="55430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6" name="TextBox 255"/>
              <p:cNvSpPr txBox="1"/>
              <p:nvPr/>
            </p:nvSpPr>
            <p:spPr>
              <a:xfrm>
                <a:off x="7366000" y="1222375"/>
                <a:ext cx="81729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 smtClean="0">
                    <a:latin typeface="+mn-lt"/>
                  </a:rPr>
                  <a:t>PDH</a:t>
                </a:r>
                <a:endParaRPr lang="en-US" sz="1700" dirty="0" smtClean="0">
                  <a:latin typeface="+mn-lt"/>
                </a:endParaRPr>
              </a:p>
            </p:txBody>
          </p:sp>
          <p:sp>
            <p:nvSpPr>
              <p:cNvPr id="258" name="AutoShape 50"/>
              <p:cNvSpPr>
                <a:spLocks noChangeArrowheads="1"/>
              </p:cNvSpPr>
              <p:nvPr/>
            </p:nvSpPr>
            <p:spPr bwMode="auto">
              <a:xfrm>
                <a:off x="6773633" y="1205131"/>
                <a:ext cx="781144" cy="782141"/>
              </a:xfrm>
              <a:custGeom>
                <a:avLst/>
                <a:gdLst>
                  <a:gd name="T0" fmla="*/ 2147483647 w 21600"/>
                  <a:gd name="T1" fmla="*/ 0 h 21600"/>
                  <a:gd name="T2" fmla="*/ 2147483647 w 21600"/>
                  <a:gd name="T3" fmla="*/ 2147483647 h 21600"/>
                  <a:gd name="T4" fmla="*/ 0 w 21600"/>
                  <a:gd name="T5" fmla="*/ 2147483647 h 21600"/>
                  <a:gd name="T6" fmla="*/ 2147483647 w 21600"/>
                  <a:gd name="T7" fmla="*/ 2147483647 h 21600"/>
                  <a:gd name="T8" fmla="*/ 2147483647 w 21600"/>
                  <a:gd name="T9" fmla="*/ 2147483647 h 21600"/>
                  <a:gd name="T10" fmla="*/ 2147483647 w 21600"/>
                  <a:gd name="T11" fmla="*/ 2147483647 h 21600"/>
                  <a:gd name="T12" fmla="*/ 2147483647 w 21600"/>
                  <a:gd name="T13" fmla="*/ 2147483647 h 21600"/>
                  <a:gd name="T14" fmla="*/ 2147483647 w 21600"/>
                  <a:gd name="T15" fmla="*/ 2147483647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3 w 21600"/>
                  <a:gd name="T25" fmla="*/ 3163 h 21600"/>
                  <a:gd name="T26" fmla="*/ 18437 w 21600"/>
                  <a:gd name="T27" fmla="*/ 18437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619" y="10800"/>
                    </a:moveTo>
                    <a:cubicBezTo>
                      <a:pt x="1619" y="15871"/>
                      <a:pt x="5729" y="19981"/>
                      <a:pt x="10800" y="19981"/>
                    </a:cubicBezTo>
                    <a:cubicBezTo>
                      <a:pt x="15871" y="19981"/>
                      <a:pt x="19981" y="15871"/>
                      <a:pt x="19981" y="10800"/>
                    </a:cubicBezTo>
                    <a:cubicBezTo>
                      <a:pt x="19981" y="5729"/>
                      <a:pt x="15871" y="1619"/>
                      <a:pt x="10800" y="1619"/>
                    </a:cubicBezTo>
                    <a:cubicBezTo>
                      <a:pt x="5729" y="1619"/>
                      <a:pt x="1619" y="5729"/>
                      <a:pt x="1619" y="10800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algn="ctr">
                <a:solidFill>
                  <a:srgbClr val="0000FF"/>
                </a:solidFill>
                <a:round/>
                <a:headEnd/>
                <a:tailEnd/>
              </a:ln>
              <a:effectLst>
                <a:prstShdw prst="shdw17" dist="17961" dir="2700000">
                  <a:srgbClr val="946D50"/>
                </a:prstShdw>
              </a:effectLst>
            </p:spPr>
            <p:txBody>
              <a:bodyPr wrap="none" lIns="35996" tIns="35996" rIns="35996" bIns="35996" anchor="ctr" anchorCtr="1">
                <a:noAutofit/>
              </a:bodyPr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latin typeface="+mn-lt"/>
                  <a:cs typeface="Arial" pitchFamily="34" charset="0"/>
                </a:endParaRPr>
              </a:p>
            </p:txBody>
          </p:sp>
          <p:pic>
            <p:nvPicPr>
              <p:cNvPr id="259" name="Picture 160" descr="rad4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945438" y="1371600"/>
                <a:ext cx="824840" cy="3238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49" name="Picture 8" descr="ad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182894" y="3642781"/>
              <a:ext cx="203457" cy="179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0" name="Picture 8" descr="ad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53271" y="3826477"/>
              <a:ext cx="203457" cy="179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64" name="Picture 124" descr="rad2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6792383" y="3464349"/>
            <a:ext cx="504822" cy="1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5" name="Picture 124" descr="rad2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7433518" y="3648280"/>
            <a:ext cx="504822" cy="1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" name="Picture 124" descr="rad2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6582175" y="3916294"/>
            <a:ext cx="504822" cy="1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5" name="Text Box 14"/>
          <p:cNvSpPr txBox="1">
            <a:spLocks noChangeArrowheads="1"/>
          </p:cNvSpPr>
          <p:nvPr/>
        </p:nvSpPr>
        <p:spPr bwMode="auto">
          <a:xfrm>
            <a:off x="3064662" y="3547047"/>
            <a:ext cx="108363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1">
            <a:spAutoFit/>
          </a:bodyPr>
          <a:lstStyle/>
          <a:p>
            <a:r>
              <a:rPr lang="en-US" sz="1800" dirty="0" smtClean="0"/>
              <a:t>RNC/ </a:t>
            </a:r>
            <a:r>
              <a:rPr lang="en-US" sz="1800" dirty="0" err="1" smtClean="0"/>
              <a:t>aGW</a:t>
            </a:r>
            <a:endParaRPr lang="en-US" sz="1800" dirty="0"/>
          </a:p>
        </p:txBody>
      </p:sp>
      <p:pic>
        <p:nvPicPr>
          <p:cNvPr id="187" name="Picture 15" descr="ms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20429" y="3799286"/>
            <a:ext cx="689770" cy="487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1" name="Group 11"/>
          <p:cNvGrpSpPr/>
          <p:nvPr/>
        </p:nvGrpSpPr>
        <p:grpSpPr>
          <a:xfrm>
            <a:off x="8636952" y="4315357"/>
            <a:ext cx="765641" cy="1056823"/>
            <a:chOff x="388189" y="1672836"/>
            <a:chExt cx="750498" cy="975243"/>
          </a:xfrm>
        </p:grpSpPr>
        <p:pic>
          <p:nvPicPr>
            <p:cNvPr id="192" name="Picture 16" descr="nodeb-l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62974" y="1672836"/>
              <a:ext cx="294557" cy="751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6" name="TextBox 195"/>
            <p:cNvSpPr txBox="1"/>
            <p:nvPr/>
          </p:nvSpPr>
          <p:spPr>
            <a:xfrm>
              <a:off x="388189" y="2398143"/>
              <a:ext cx="750498" cy="249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3G, LTE</a:t>
              </a:r>
            </a:p>
          </p:txBody>
        </p:sp>
      </p:grpSp>
      <p:grpSp>
        <p:nvGrpSpPr>
          <p:cNvPr id="215" name="Group 214"/>
          <p:cNvGrpSpPr/>
          <p:nvPr/>
        </p:nvGrpSpPr>
        <p:grpSpPr>
          <a:xfrm>
            <a:off x="8757821" y="3080388"/>
            <a:ext cx="765641" cy="1056823"/>
            <a:chOff x="9091448" y="3290452"/>
            <a:chExt cx="765641" cy="1056823"/>
          </a:xfrm>
        </p:grpSpPr>
        <p:grpSp>
          <p:nvGrpSpPr>
            <p:cNvPr id="211" name="Group 11"/>
            <p:cNvGrpSpPr/>
            <p:nvPr/>
          </p:nvGrpSpPr>
          <p:grpSpPr>
            <a:xfrm>
              <a:off x="9091448" y="3290452"/>
              <a:ext cx="765641" cy="1056823"/>
              <a:chOff x="388189" y="1672836"/>
              <a:chExt cx="750498" cy="975243"/>
            </a:xfrm>
          </p:grpSpPr>
          <p:pic>
            <p:nvPicPr>
              <p:cNvPr id="212" name="Picture 16" descr="nodeb-l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662974" y="1672836"/>
                <a:ext cx="294557" cy="7511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3" name="TextBox 212"/>
              <p:cNvSpPr txBox="1"/>
              <p:nvPr/>
            </p:nvSpPr>
            <p:spPr>
              <a:xfrm>
                <a:off x="388189" y="2398143"/>
                <a:ext cx="750498" cy="249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 smtClean="0"/>
                  <a:t>3G, LTE</a:t>
                </a:r>
              </a:p>
            </p:txBody>
          </p:sp>
        </p:grpSp>
        <p:cxnSp>
          <p:nvCxnSpPr>
            <p:cNvPr id="214" name="Straight Connector 213"/>
            <p:cNvCxnSpPr/>
            <p:nvPr/>
          </p:nvCxnSpPr>
          <p:spPr>
            <a:xfrm flipH="1">
              <a:off x="9153567" y="3969996"/>
              <a:ext cx="1905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6" name="Group 215"/>
          <p:cNvGrpSpPr/>
          <p:nvPr/>
        </p:nvGrpSpPr>
        <p:grpSpPr>
          <a:xfrm>
            <a:off x="8657968" y="1987319"/>
            <a:ext cx="765640" cy="1226101"/>
            <a:chOff x="9091448" y="3290453"/>
            <a:chExt cx="765640" cy="1226100"/>
          </a:xfrm>
        </p:grpSpPr>
        <p:grpSp>
          <p:nvGrpSpPr>
            <p:cNvPr id="217" name="Group 11"/>
            <p:cNvGrpSpPr/>
            <p:nvPr/>
          </p:nvGrpSpPr>
          <p:grpSpPr>
            <a:xfrm>
              <a:off x="9091448" y="3290453"/>
              <a:ext cx="765640" cy="1226100"/>
              <a:chOff x="388189" y="1672836"/>
              <a:chExt cx="750498" cy="1131452"/>
            </a:xfrm>
          </p:grpSpPr>
          <p:pic>
            <p:nvPicPr>
              <p:cNvPr id="219" name="Picture 16" descr="nodeb-l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662974" y="1672836"/>
                <a:ext cx="294557" cy="7511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0" name="TextBox 219"/>
              <p:cNvSpPr txBox="1"/>
              <p:nvPr/>
            </p:nvSpPr>
            <p:spPr>
              <a:xfrm>
                <a:off x="388189" y="2398142"/>
                <a:ext cx="750498" cy="4061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 smtClean="0"/>
                  <a:t>2G,3G, LTE</a:t>
                </a:r>
              </a:p>
            </p:txBody>
          </p:sp>
        </p:grpSp>
        <p:cxnSp>
          <p:nvCxnSpPr>
            <p:cNvPr id="218" name="Straight Connector 217"/>
            <p:cNvCxnSpPr/>
            <p:nvPr/>
          </p:nvCxnSpPr>
          <p:spPr>
            <a:xfrm flipH="1">
              <a:off x="9153567" y="3969996"/>
              <a:ext cx="1905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1" name="Group 220"/>
          <p:cNvGrpSpPr/>
          <p:nvPr/>
        </p:nvGrpSpPr>
        <p:grpSpPr>
          <a:xfrm>
            <a:off x="8621182" y="1304146"/>
            <a:ext cx="765640" cy="1226103"/>
            <a:chOff x="9091448" y="3290453"/>
            <a:chExt cx="765640" cy="1226102"/>
          </a:xfrm>
        </p:grpSpPr>
        <p:grpSp>
          <p:nvGrpSpPr>
            <p:cNvPr id="222" name="Group 11"/>
            <p:cNvGrpSpPr/>
            <p:nvPr/>
          </p:nvGrpSpPr>
          <p:grpSpPr>
            <a:xfrm>
              <a:off x="9091448" y="3290453"/>
              <a:ext cx="765640" cy="1226102"/>
              <a:chOff x="388189" y="1672836"/>
              <a:chExt cx="750498" cy="1131454"/>
            </a:xfrm>
          </p:grpSpPr>
          <p:pic>
            <p:nvPicPr>
              <p:cNvPr id="224" name="Picture 16" descr="nodeb-l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662974" y="1672836"/>
                <a:ext cx="294557" cy="7511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5" name="TextBox 224"/>
              <p:cNvSpPr txBox="1"/>
              <p:nvPr/>
            </p:nvSpPr>
            <p:spPr>
              <a:xfrm>
                <a:off x="388189" y="2398144"/>
                <a:ext cx="750498" cy="4061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 smtClean="0"/>
                  <a:t>2G,3G, LTE</a:t>
                </a:r>
              </a:p>
            </p:txBody>
          </p:sp>
        </p:grpSp>
        <p:cxnSp>
          <p:nvCxnSpPr>
            <p:cNvPr id="223" name="Straight Connector 222"/>
            <p:cNvCxnSpPr/>
            <p:nvPr/>
          </p:nvCxnSpPr>
          <p:spPr>
            <a:xfrm flipH="1">
              <a:off x="9153567" y="3969996"/>
              <a:ext cx="1905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6" name="Straight Connector 175"/>
          <p:cNvCxnSpPr>
            <a:stCxn id="187" idx="3"/>
          </p:cNvCxnSpPr>
          <p:nvPr/>
        </p:nvCxnSpPr>
        <p:spPr>
          <a:xfrm>
            <a:off x="3910201" y="4042883"/>
            <a:ext cx="295141" cy="427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so far…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Carrier Ethernet enables “smart” traffic management and SLA monitoring </a:t>
            </a:r>
          </a:p>
          <a:p>
            <a:r>
              <a:rPr lang="en-US" dirty="0" smtClean="0"/>
              <a:t>Legacy services – still cash cows for many carriers. Can be maintained over packet networks</a:t>
            </a:r>
          </a:p>
          <a:p>
            <a:r>
              <a:rPr lang="en-US" dirty="0" smtClean="0"/>
              <a:t>Obsolete products can be replaced with NG multiplexers and modems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7811" y="2875878"/>
            <a:ext cx="4904613" cy="1423599"/>
          </a:xfrm>
        </p:spPr>
        <p:txBody>
          <a:bodyPr/>
          <a:lstStyle/>
          <a:p>
            <a:r>
              <a:rPr lang="en-US" sz="4600" dirty="0" smtClean="0"/>
              <a:t>Power Utilities Solutions Training</a:t>
            </a:r>
            <a:br>
              <a:rPr lang="en-US" sz="4600" dirty="0" smtClean="0"/>
            </a:br>
            <a:r>
              <a:rPr lang="en-US" sz="2600" dirty="0" smtClean="0"/>
              <a:t>Transmission ,Distribution</a:t>
            </a:r>
            <a:endParaRPr lang="en-US" sz="46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451460" y="4180188"/>
            <a:ext cx="4904613" cy="629327"/>
          </a:xfrm>
          <a:prstGeom prst="rect">
            <a:avLst/>
          </a:prstGeom>
        </p:spPr>
        <p:txBody>
          <a:bodyPr lIns="100511" tIns="50257" rIns="100511" bIns="50257" anchor="ctr" anchorCtr="0"/>
          <a:lstStyle/>
          <a:p>
            <a:pPr defTabSz="914126">
              <a:lnSpc>
                <a:spcPct val="85000"/>
              </a:lnSpc>
            </a:pPr>
            <a:r>
              <a:rPr lang="en-US" b="1" kern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and Generation</a:t>
            </a:r>
            <a:endParaRPr lang="en-US" sz="4600" b="1" kern="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Multiservice in the Sub-station </a:t>
            </a:r>
            <a:br>
              <a:rPr lang="en-US" dirty="0" smtClean="0"/>
            </a:br>
            <a:r>
              <a:rPr lang="en-US" dirty="0" smtClean="0"/>
              <a:t>over SDH and Ethernet</a:t>
            </a:r>
            <a:endParaRPr lang="en-US" dirty="0"/>
          </a:p>
        </p:txBody>
      </p:sp>
      <p:grpSp>
        <p:nvGrpSpPr>
          <p:cNvPr id="3" name="Group 16"/>
          <p:cNvGrpSpPr/>
          <p:nvPr/>
        </p:nvGrpSpPr>
        <p:grpSpPr>
          <a:xfrm>
            <a:off x="2762297" y="1536198"/>
            <a:ext cx="4578962" cy="5690179"/>
            <a:chOff x="4328163" y="1341122"/>
            <a:chExt cx="4162693" cy="5172890"/>
          </a:xfrm>
        </p:grpSpPr>
        <p:grpSp>
          <p:nvGrpSpPr>
            <p:cNvPr id="13" name="Group 15"/>
            <p:cNvGrpSpPr/>
            <p:nvPr/>
          </p:nvGrpSpPr>
          <p:grpSpPr>
            <a:xfrm>
              <a:off x="4328163" y="1480454"/>
              <a:ext cx="1693074" cy="4894215"/>
              <a:chOff x="4328163" y="1480454"/>
              <a:chExt cx="1693074" cy="4894215"/>
            </a:xfrm>
          </p:grpSpPr>
          <p:sp>
            <p:nvSpPr>
              <p:cNvPr id="5" name="Left Brace 4"/>
              <p:cNvSpPr/>
              <p:nvPr/>
            </p:nvSpPr>
            <p:spPr>
              <a:xfrm>
                <a:off x="4328163" y="1480454"/>
                <a:ext cx="1384662" cy="4894215"/>
              </a:xfrm>
              <a:prstGeom prst="leftBrac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6" name="Left Brace 5"/>
              <p:cNvSpPr/>
              <p:nvPr/>
            </p:nvSpPr>
            <p:spPr>
              <a:xfrm>
                <a:off x="4364938" y="1808382"/>
                <a:ext cx="1384662" cy="4239334"/>
              </a:xfrm>
              <a:prstGeom prst="leftBrac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7" name="Left Brace 6"/>
              <p:cNvSpPr/>
              <p:nvPr/>
            </p:nvSpPr>
            <p:spPr>
              <a:xfrm>
                <a:off x="4408702" y="2100403"/>
                <a:ext cx="1384662" cy="3657601"/>
              </a:xfrm>
              <a:prstGeom prst="leftBrac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8" name="Left Brace 7"/>
              <p:cNvSpPr/>
              <p:nvPr/>
            </p:nvSpPr>
            <p:spPr>
              <a:xfrm>
                <a:off x="4452466" y="2417276"/>
                <a:ext cx="1384662" cy="3032911"/>
              </a:xfrm>
              <a:prstGeom prst="leftBrac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Left Brace 8"/>
              <p:cNvSpPr/>
              <p:nvPr/>
            </p:nvSpPr>
            <p:spPr>
              <a:xfrm>
                <a:off x="4496230" y="2716039"/>
                <a:ext cx="1384662" cy="2426329"/>
              </a:xfrm>
              <a:prstGeom prst="leftBrac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0" name="Left Brace 9"/>
              <p:cNvSpPr/>
              <p:nvPr/>
            </p:nvSpPr>
            <p:spPr>
              <a:xfrm>
                <a:off x="4549047" y="3013288"/>
                <a:ext cx="1384662" cy="1839370"/>
              </a:xfrm>
              <a:prstGeom prst="leftBrac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1" name="Left Brace 10"/>
              <p:cNvSpPr/>
              <p:nvPr/>
            </p:nvSpPr>
            <p:spPr>
              <a:xfrm>
                <a:off x="4592811" y="3304515"/>
                <a:ext cx="1384662" cy="1258432"/>
              </a:xfrm>
              <a:prstGeom prst="leftBrac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2" name="Left Brace 11"/>
              <p:cNvSpPr/>
              <p:nvPr/>
            </p:nvSpPr>
            <p:spPr>
              <a:xfrm>
                <a:off x="4636575" y="3630439"/>
                <a:ext cx="1384662" cy="624689"/>
              </a:xfrm>
              <a:prstGeom prst="leftBrac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cxnSp>
            <p:nvCxnSpPr>
              <p:cNvPr id="14" name="Straight Connector 13"/>
              <p:cNvCxnSpPr>
                <a:endCxn id="11" idx="1"/>
              </p:cNvCxnSpPr>
              <p:nvPr/>
            </p:nvCxnSpPr>
            <p:spPr>
              <a:xfrm rot="10800000" flipV="1">
                <a:off x="4592811" y="3929203"/>
                <a:ext cx="1382476" cy="452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4" name="Diagram 3"/>
            <p:cNvGraphicFramePr/>
            <p:nvPr/>
          </p:nvGraphicFramePr>
          <p:xfrm>
            <a:off x="5712823" y="1341122"/>
            <a:ext cx="2778033" cy="517289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</p:grpSp>
      <p:grpSp>
        <p:nvGrpSpPr>
          <p:cNvPr id="15" name="Group 133"/>
          <p:cNvGrpSpPr>
            <a:grpSpLocks/>
          </p:cNvGrpSpPr>
          <p:nvPr/>
        </p:nvGrpSpPr>
        <p:grpSpPr bwMode="auto">
          <a:xfrm>
            <a:off x="600186" y="2234999"/>
            <a:ext cx="2196528" cy="2171078"/>
            <a:chOff x="344171" y="1613368"/>
            <a:chExt cx="2819587" cy="2935775"/>
          </a:xfrm>
        </p:grpSpPr>
        <p:sp>
          <p:nvSpPr>
            <p:cNvPr id="19" name="Freeform 10"/>
            <p:cNvSpPr>
              <a:spLocks/>
            </p:cNvSpPr>
            <p:nvPr/>
          </p:nvSpPr>
          <p:spPr bwMode="auto">
            <a:xfrm flipV="1">
              <a:off x="1876376" y="2315834"/>
              <a:ext cx="1287382" cy="2233309"/>
            </a:xfrm>
            <a:custGeom>
              <a:avLst/>
              <a:gdLst>
                <a:gd name="T0" fmla="*/ 0 w 628"/>
                <a:gd name="T1" fmla="*/ 2147483647 h 580"/>
                <a:gd name="T2" fmla="*/ 2147483647 w 628"/>
                <a:gd name="T3" fmla="*/ 2147483647 h 580"/>
                <a:gd name="T4" fmla="*/ 2147483647 w 628"/>
                <a:gd name="T5" fmla="*/ 0 h 580"/>
                <a:gd name="T6" fmla="*/ 2147483647 w 628"/>
                <a:gd name="T7" fmla="*/ 0 h 5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8"/>
                <a:gd name="T13" fmla="*/ 0 h 580"/>
                <a:gd name="T14" fmla="*/ 628 w 628"/>
                <a:gd name="T15" fmla="*/ 580 h 5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8" h="580">
                  <a:moveTo>
                    <a:pt x="0" y="580"/>
                  </a:moveTo>
                  <a:lnTo>
                    <a:pt x="356" y="580"/>
                  </a:lnTo>
                  <a:lnTo>
                    <a:pt x="356" y="0"/>
                  </a:lnTo>
                  <a:lnTo>
                    <a:pt x="628" y="0"/>
                  </a:lnTo>
                </a:path>
              </a:pathLst>
            </a:custGeom>
            <a:noFill/>
            <a:ln w="50800" cap="rnd">
              <a:solidFill>
                <a:schemeClr val="tx1"/>
              </a:solidFill>
              <a:bevel/>
              <a:headEnd/>
              <a:tailEnd/>
            </a:ln>
            <a:scene3d>
              <a:camera prst="isometricLeftDown"/>
              <a:lightRig rig="threePt" dir="t"/>
            </a:scene3d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 lIns="90000" tIns="46800" rIns="90000" bIns="46800" anchor="b"/>
            <a:lstStyle/>
            <a:p>
              <a:pPr algn="ctr">
                <a:defRPr/>
              </a:pPr>
              <a:endParaRPr lang="en-US" sz="1200" b="1" dirty="0">
                <a:cs typeface="Arial" pitchFamily="34" charset="0"/>
              </a:endParaRPr>
            </a:p>
          </p:txBody>
        </p:sp>
        <p:sp>
          <p:nvSpPr>
            <p:cNvPr id="20" name="Freeform 110"/>
            <p:cNvSpPr>
              <a:spLocks/>
            </p:cNvSpPr>
            <p:nvPr/>
          </p:nvSpPr>
          <p:spPr bwMode="auto">
            <a:xfrm>
              <a:off x="344171" y="1613368"/>
              <a:ext cx="2019061" cy="1480622"/>
            </a:xfrm>
            <a:custGeom>
              <a:avLst/>
              <a:gdLst>
                <a:gd name="T0" fmla="*/ 2147483647 w 855"/>
                <a:gd name="T1" fmla="*/ 2147483647 h 673"/>
                <a:gd name="T2" fmla="*/ 2147483647 w 855"/>
                <a:gd name="T3" fmla="*/ 2147483647 h 673"/>
                <a:gd name="T4" fmla="*/ 2147483647 w 855"/>
                <a:gd name="T5" fmla="*/ 2147483647 h 673"/>
                <a:gd name="T6" fmla="*/ 2147483647 w 855"/>
                <a:gd name="T7" fmla="*/ 2147483647 h 673"/>
                <a:gd name="T8" fmla="*/ 2147483647 w 855"/>
                <a:gd name="T9" fmla="*/ 2147483647 h 673"/>
                <a:gd name="T10" fmla="*/ 2147483647 w 855"/>
                <a:gd name="T11" fmla="*/ 2147483647 h 673"/>
                <a:gd name="T12" fmla="*/ 2147483647 w 855"/>
                <a:gd name="T13" fmla="*/ 2147483647 h 673"/>
                <a:gd name="T14" fmla="*/ 2147483647 w 855"/>
                <a:gd name="T15" fmla="*/ 2147483647 h 673"/>
                <a:gd name="T16" fmla="*/ 2147483647 w 855"/>
                <a:gd name="T17" fmla="*/ 2147483647 h 673"/>
                <a:gd name="T18" fmla="*/ 2147483647 w 855"/>
                <a:gd name="T19" fmla="*/ 2147483647 h 673"/>
                <a:gd name="T20" fmla="*/ 2147483647 w 855"/>
                <a:gd name="T21" fmla="*/ 2147483647 h 673"/>
                <a:gd name="T22" fmla="*/ 2147483647 w 855"/>
                <a:gd name="T23" fmla="*/ 2147483647 h 673"/>
                <a:gd name="T24" fmla="*/ 2147483647 w 855"/>
                <a:gd name="T25" fmla="*/ 2147483647 h 673"/>
                <a:gd name="T26" fmla="*/ 2147483647 w 855"/>
                <a:gd name="T27" fmla="*/ 2147483647 h 673"/>
                <a:gd name="T28" fmla="*/ 2147483647 w 855"/>
                <a:gd name="T29" fmla="*/ 2147483647 h 673"/>
                <a:gd name="T30" fmla="*/ 2147483647 w 855"/>
                <a:gd name="T31" fmla="*/ 2147483647 h 673"/>
                <a:gd name="T32" fmla="*/ 2147483647 w 855"/>
                <a:gd name="T33" fmla="*/ 2147483647 h 673"/>
                <a:gd name="T34" fmla="*/ 2147483647 w 855"/>
                <a:gd name="T35" fmla="*/ 2147483647 h 673"/>
                <a:gd name="T36" fmla="*/ 2147483647 w 855"/>
                <a:gd name="T37" fmla="*/ 2147483647 h 673"/>
                <a:gd name="T38" fmla="*/ 2147483647 w 855"/>
                <a:gd name="T39" fmla="*/ 2147483647 h 673"/>
                <a:gd name="T40" fmla="*/ 2147483647 w 855"/>
                <a:gd name="T41" fmla="*/ 2147483647 h 673"/>
                <a:gd name="T42" fmla="*/ 2147483647 w 855"/>
                <a:gd name="T43" fmla="*/ 2147483647 h 673"/>
                <a:gd name="T44" fmla="*/ 2147483647 w 855"/>
                <a:gd name="T45" fmla="*/ 2147483647 h 673"/>
                <a:gd name="T46" fmla="*/ 2147483647 w 855"/>
                <a:gd name="T47" fmla="*/ 2147483647 h 673"/>
                <a:gd name="T48" fmla="*/ 2147483647 w 855"/>
                <a:gd name="T49" fmla="*/ 2147483647 h 673"/>
                <a:gd name="T50" fmla="*/ 2147483647 w 855"/>
                <a:gd name="T51" fmla="*/ 2147483647 h 673"/>
                <a:gd name="T52" fmla="*/ 2147483647 w 855"/>
                <a:gd name="T53" fmla="*/ 2147483647 h 673"/>
                <a:gd name="T54" fmla="*/ 2147483647 w 855"/>
                <a:gd name="T55" fmla="*/ 2147483647 h 673"/>
                <a:gd name="T56" fmla="*/ 2147483647 w 855"/>
                <a:gd name="T57" fmla="*/ 2147483647 h 673"/>
                <a:gd name="T58" fmla="*/ 2147483647 w 855"/>
                <a:gd name="T59" fmla="*/ 2147483647 h 673"/>
                <a:gd name="T60" fmla="*/ 2147483647 w 855"/>
                <a:gd name="T61" fmla="*/ 2147483647 h 673"/>
                <a:gd name="T62" fmla="*/ 2147483647 w 855"/>
                <a:gd name="T63" fmla="*/ 2147483647 h 673"/>
                <a:gd name="T64" fmla="*/ 2147483647 w 855"/>
                <a:gd name="T65" fmla="*/ 2147483647 h 673"/>
                <a:gd name="T66" fmla="*/ 2147483647 w 855"/>
                <a:gd name="T67" fmla="*/ 2147483647 h 673"/>
                <a:gd name="T68" fmla="*/ 2147483647 w 855"/>
                <a:gd name="T69" fmla="*/ 2147483647 h 673"/>
                <a:gd name="T70" fmla="*/ 2147483647 w 855"/>
                <a:gd name="T71" fmla="*/ 2147483647 h 673"/>
                <a:gd name="T72" fmla="*/ 2147483647 w 855"/>
                <a:gd name="T73" fmla="*/ 2147483647 h 673"/>
                <a:gd name="T74" fmla="*/ 2147483647 w 855"/>
                <a:gd name="T75" fmla="*/ 2147483647 h 673"/>
                <a:gd name="T76" fmla="*/ 2147483647 w 855"/>
                <a:gd name="T77" fmla="*/ 2147483647 h 673"/>
                <a:gd name="T78" fmla="*/ 2147483647 w 855"/>
                <a:gd name="T79" fmla="*/ 2147483647 h 673"/>
                <a:gd name="T80" fmla="*/ 2147483647 w 855"/>
                <a:gd name="T81" fmla="*/ 2147483647 h 673"/>
                <a:gd name="T82" fmla="*/ 2147483647 w 855"/>
                <a:gd name="T83" fmla="*/ 2147483647 h 673"/>
                <a:gd name="T84" fmla="*/ 2147483647 w 855"/>
                <a:gd name="T85" fmla="*/ 2147483647 h 673"/>
                <a:gd name="T86" fmla="*/ 2147483647 w 855"/>
                <a:gd name="T87" fmla="*/ 2147483647 h 673"/>
                <a:gd name="T88" fmla="*/ 2147483647 w 855"/>
                <a:gd name="T89" fmla="*/ 2147483647 h 673"/>
                <a:gd name="T90" fmla="*/ 2147483647 w 855"/>
                <a:gd name="T91" fmla="*/ 2147483647 h 673"/>
                <a:gd name="T92" fmla="*/ 2147483647 w 855"/>
                <a:gd name="T93" fmla="*/ 2147483647 h 673"/>
                <a:gd name="T94" fmla="*/ 2147483647 w 855"/>
                <a:gd name="T95" fmla="*/ 2147483647 h 673"/>
                <a:gd name="T96" fmla="*/ 2147483647 w 855"/>
                <a:gd name="T97" fmla="*/ 2147483647 h 673"/>
                <a:gd name="T98" fmla="*/ 2147483647 w 855"/>
                <a:gd name="T99" fmla="*/ 2147483647 h 673"/>
                <a:gd name="T100" fmla="*/ 2147483647 w 855"/>
                <a:gd name="T101" fmla="*/ 2147483647 h 673"/>
                <a:gd name="T102" fmla="*/ 2147483647 w 855"/>
                <a:gd name="T103" fmla="*/ 2147483647 h 673"/>
                <a:gd name="T104" fmla="*/ 2147483647 w 855"/>
                <a:gd name="T105" fmla="*/ 2147483647 h 673"/>
                <a:gd name="T106" fmla="*/ 2147483647 w 855"/>
                <a:gd name="T107" fmla="*/ 2147483647 h 67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55"/>
                <a:gd name="T163" fmla="*/ 0 h 673"/>
                <a:gd name="T164" fmla="*/ 855 w 855"/>
                <a:gd name="T165" fmla="*/ 673 h 67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55" h="673">
                  <a:moveTo>
                    <a:pt x="266" y="634"/>
                  </a:moveTo>
                  <a:cubicBezTo>
                    <a:pt x="239" y="634"/>
                    <a:pt x="178" y="655"/>
                    <a:pt x="140" y="648"/>
                  </a:cubicBezTo>
                  <a:cubicBezTo>
                    <a:pt x="102" y="641"/>
                    <a:pt x="63" y="624"/>
                    <a:pt x="39" y="595"/>
                  </a:cubicBezTo>
                  <a:cubicBezTo>
                    <a:pt x="16" y="566"/>
                    <a:pt x="2" y="511"/>
                    <a:pt x="1" y="474"/>
                  </a:cubicBezTo>
                  <a:cubicBezTo>
                    <a:pt x="0" y="437"/>
                    <a:pt x="19" y="396"/>
                    <a:pt x="33" y="375"/>
                  </a:cubicBezTo>
                  <a:cubicBezTo>
                    <a:pt x="46" y="353"/>
                    <a:pt x="70" y="351"/>
                    <a:pt x="81" y="344"/>
                  </a:cubicBezTo>
                  <a:cubicBezTo>
                    <a:pt x="92" y="337"/>
                    <a:pt x="96" y="337"/>
                    <a:pt x="100" y="332"/>
                  </a:cubicBezTo>
                  <a:cubicBezTo>
                    <a:pt x="104" y="327"/>
                    <a:pt x="105" y="321"/>
                    <a:pt x="105" y="311"/>
                  </a:cubicBezTo>
                  <a:cubicBezTo>
                    <a:pt x="105" y="301"/>
                    <a:pt x="99" y="286"/>
                    <a:pt x="98" y="272"/>
                  </a:cubicBezTo>
                  <a:cubicBezTo>
                    <a:pt x="97" y="257"/>
                    <a:pt x="93" y="241"/>
                    <a:pt x="98" y="225"/>
                  </a:cubicBezTo>
                  <a:cubicBezTo>
                    <a:pt x="103" y="210"/>
                    <a:pt x="116" y="191"/>
                    <a:pt x="130" y="179"/>
                  </a:cubicBezTo>
                  <a:cubicBezTo>
                    <a:pt x="144" y="167"/>
                    <a:pt x="167" y="157"/>
                    <a:pt x="185" y="151"/>
                  </a:cubicBezTo>
                  <a:cubicBezTo>
                    <a:pt x="204" y="145"/>
                    <a:pt x="227" y="145"/>
                    <a:pt x="241" y="143"/>
                  </a:cubicBezTo>
                  <a:cubicBezTo>
                    <a:pt x="254" y="140"/>
                    <a:pt x="260" y="141"/>
                    <a:pt x="264" y="134"/>
                  </a:cubicBezTo>
                  <a:cubicBezTo>
                    <a:pt x="268" y="127"/>
                    <a:pt x="263" y="111"/>
                    <a:pt x="267" y="100"/>
                  </a:cubicBezTo>
                  <a:cubicBezTo>
                    <a:pt x="272" y="89"/>
                    <a:pt x="281" y="74"/>
                    <a:pt x="291" y="65"/>
                  </a:cubicBezTo>
                  <a:cubicBezTo>
                    <a:pt x="301" y="57"/>
                    <a:pt x="314" y="52"/>
                    <a:pt x="328" y="48"/>
                  </a:cubicBezTo>
                  <a:cubicBezTo>
                    <a:pt x="341" y="45"/>
                    <a:pt x="362" y="45"/>
                    <a:pt x="373" y="45"/>
                  </a:cubicBezTo>
                  <a:cubicBezTo>
                    <a:pt x="384" y="45"/>
                    <a:pt x="387" y="49"/>
                    <a:pt x="391" y="48"/>
                  </a:cubicBezTo>
                  <a:cubicBezTo>
                    <a:pt x="396" y="47"/>
                    <a:pt x="392" y="43"/>
                    <a:pt x="396" y="38"/>
                  </a:cubicBezTo>
                  <a:cubicBezTo>
                    <a:pt x="401" y="33"/>
                    <a:pt x="408" y="21"/>
                    <a:pt x="418" y="15"/>
                  </a:cubicBezTo>
                  <a:cubicBezTo>
                    <a:pt x="428" y="9"/>
                    <a:pt x="439" y="5"/>
                    <a:pt x="455" y="3"/>
                  </a:cubicBezTo>
                  <a:cubicBezTo>
                    <a:pt x="471" y="2"/>
                    <a:pt x="497" y="0"/>
                    <a:pt x="514" y="3"/>
                  </a:cubicBezTo>
                  <a:cubicBezTo>
                    <a:pt x="531" y="7"/>
                    <a:pt x="542" y="15"/>
                    <a:pt x="556" y="22"/>
                  </a:cubicBezTo>
                  <a:cubicBezTo>
                    <a:pt x="569" y="30"/>
                    <a:pt x="587" y="40"/>
                    <a:pt x="596" y="52"/>
                  </a:cubicBezTo>
                  <a:cubicBezTo>
                    <a:pt x="605" y="64"/>
                    <a:pt x="609" y="83"/>
                    <a:pt x="613" y="95"/>
                  </a:cubicBezTo>
                  <a:cubicBezTo>
                    <a:pt x="616" y="106"/>
                    <a:pt x="611" y="113"/>
                    <a:pt x="616" y="117"/>
                  </a:cubicBezTo>
                  <a:cubicBezTo>
                    <a:pt x="621" y="120"/>
                    <a:pt x="632" y="113"/>
                    <a:pt x="643" y="115"/>
                  </a:cubicBezTo>
                  <a:cubicBezTo>
                    <a:pt x="654" y="117"/>
                    <a:pt x="668" y="119"/>
                    <a:pt x="681" y="129"/>
                  </a:cubicBezTo>
                  <a:cubicBezTo>
                    <a:pt x="695" y="138"/>
                    <a:pt x="712" y="156"/>
                    <a:pt x="723" y="172"/>
                  </a:cubicBezTo>
                  <a:cubicBezTo>
                    <a:pt x="735" y="187"/>
                    <a:pt x="748" y="206"/>
                    <a:pt x="754" y="223"/>
                  </a:cubicBezTo>
                  <a:cubicBezTo>
                    <a:pt x="759" y="241"/>
                    <a:pt x="762" y="262"/>
                    <a:pt x="759" y="278"/>
                  </a:cubicBezTo>
                  <a:cubicBezTo>
                    <a:pt x="755" y="295"/>
                    <a:pt x="732" y="313"/>
                    <a:pt x="732" y="321"/>
                  </a:cubicBezTo>
                  <a:cubicBezTo>
                    <a:pt x="732" y="330"/>
                    <a:pt x="748" y="324"/>
                    <a:pt x="760" y="330"/>
                  </a:cubicBezTo>
                  <a:cubicBezTo>
                    <a:pt x="773" y="336"/>
                    <a:pt x="794" y="346"/>
                    <a:pt x="807" y="356"/>
                  </a:cubicBezTo>
                  <a:cubicBezTo>
                    <a:pt x="821" y="366"/>
                    <a:pt x="835" y="380"/>
                    <a:pt x="842" y="394"/>
                  </a:cubicBezTo>
                  <a:cubicBezTo>
                    <a:pt x="850" y="407"/>
                    <a:pt x="855" y="419"/>
                    <a:pt x="852" y="440"/>
                  </a:cubicBezTo>
                  <a:cubicBezTo>
                    <a:pt x="850" y="461"/>
                    <a:pt x="835" y="499"/>
                    <a:pt x="827" y="516"/>
                  </a:cubicBezTo>
                  <a:cubicBezTo>
                    <a:pt x="819" y="533"/>
                    <a:pt x="813" y="536"/>
                    <a:pt x="804" y="542"/>
                  </a:cubicBezTo>
                  <a:cubicBezTo>
                    <a:pt x="795" y="548"/>
                    <a:pt x="780" y="550"/>
                    <a:pt x="770" y="554"/>
                  </a:cubicBezTo>
                  <a:cubicBezTo>
                    <a:pt x="760" y="558"/>
                    <a:pt x="753" y="559"/>
                    <a:pt x="745" y="564"/>
                  </a:cubicBezTo>
                  <a:cubicBezTo>
                    <a:pt x="738" y="569"/>
                    <a:pt x="734" y="577"/>
                    <a:pt x="727" y="586"/>
                  </a:cubicBezTo>
                  <a:cubicBezTo>
                    <a:pt x="719" y="596"/>
                    <a:pt x="712" y="609"/>
                    <a:pt x="702" y="619"/>
                  </a:cubicBezTo>
                  <a:cubicBezTo>
                    <a:pt x="692" y="628"/>
                    <a:pt x="682" y="637"/>
                    <a:pt x="666" y="641"/>
                  </a:cubicBezTo>
                  <a:cubicBezTo>
                    <a:pt x="650" y="645"/>
                    <a:pt x="622" y="645"/>
                    <a:pt x="604" y="643"/>
                  </a:cubicBezTo>
                  <a:cubicBezTo>
                    <a:pt x="587" y="640"/>
                    <a:pt x="571" y="631"/>
                    <a:pt x="561" y="626"/>
                  </a:cubicBezTo>
                  <a:cubicBezTo>
                    <a:pt x="551" y="621"/>
                    <a:pt x="551" y="614"/>
                    <a:pt x="546" y="610"/>
                  </a:cubicBezTo>
                  <a:cubicBezTo>
                    <a:pt x="541" y="607"/>
                    <a:pt x="536" y="605"/>
                    <a:pt x="532" y="607"/>
                  </a:cubicBezTo>
                  <a:cubicBezTo>
                    <a:pt x="529" y="609"/>
                    <a:pt x="533" y="612"/>
                    <a:pt x="526" y="619"/>
                  </a:cubicBezTo>
                  <a:cubicBezTo>
                    <a:pt x="518" y="626"/>
                    <a:pt x="506" y="638"/>
                    <a:pt x="489" y="646"/>
                  </a:cubicBezTo>
                  <a:cubicBezTo>
                    <a:pt x="471" y="655"/>
                    <a:pt x="442" y="668"/>
                    <a:pt x="418" y="670"/>
                  </a:cubicBezTo>
                  <a:cubicBezTo>
                    <a:pt x="395" y="673"/>
                    <a:pt x="370" y="668"/>
                    <a:pt x="350" y="664"/>
                  </a:cubicBezTo>
                  <a:cubicBezTo>
                    <a:pt x="329" y="659"/>
                    <a:pt x="312" y="651"/>
                    <a:pt x="299" y="646"/>
                  </a:cubicBezTo>
                  <a:cubicBezTo>
                    <a:pt x="287" y="642"/>
                    <a:pt x="293" y="634"/>
                    <a:pt x="266" y="634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E0CDA8"/>
                </a:gs>
              </a:gsLst>
              <a:path path="rect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>
              <a:prstShdw prst="shdw17" dist="17961" dir="2700000">
                <a:srgbClr val="867B65"/>
              </a:prstShdw>
            </a:effectLst>
          </p:spPr>
          <p:txBody>
            <a:bodyPr wrap="none" anchor="ctr"/>
            <a:lstStyle/>
            <a:p>
              <a:pPr algn="ctr"/>
              <a:endParaRPr lang="en-US" sz="1200" b="1" dirty="0">
                <a:latin typeface="+mn-lt"/>
              </a:endParaRPr>
            </a:p>
          </p:txBody>
        </p:sp>
        <p:sp>
          <p:nvSpPr>
            <p:cNvPr id="21" name="Text Box 111"/>
            <p:cNvSpPr txBox="1">
              <a:spLocks noChangeArrowheads="1"/>
            </p:cNvSpPr>
            <p:nvPr/>
          </p:nvSpPr>
          <p:spPr bwMode="auto">
            <a:xfrm>
              <a:off x="677124" y="2106451"/>
              <a:ext cx="1382447" cy="6659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b"/>
            <a:lstStyle/>
            <a:p>
              <a:pPr algn="ctr" defTabSz="1016165"/>
              <a:r>
                <a:rPr lang="en-US" sz="1200" b="1" dirty="0" smtClean="0">
                  <a:latin typeface="+mn-lt"/>
                </a:rPr>
                <a:t>Packet </a:t>
              </a:r>
              <a:br>
                <a:rPr lang="en-US" sz="1200" b="1" dirty="0" smtClean="0">
                  <a:latin typeface="+mn-lt"/>
                </a:rPr>
              </a:br>
              <a:r>
                <a:rPr lang="en-US" sz="1200" b="1" dirty="0" smtClean="0">
                  <a:latin typeface="+mn-lt"/>
                </a:rPr>
                <a:t>Switched</a:t>
              </a:r>
            </a:p>
            <a:p>
              <a:pPr algn="ctr" defTabSz="1016165"/>
              <a:r>
                <a:rPr lang="en-US" sz="1200" b="1" dirty="0" smtClean="0">
                  <a:latin typeface="+mn-lt"/>
                </a:rPr>
                <a:t>Network</a:t>
              </a:r>
              <a:endParaRPr lang="en-US" sz="1200" b="1" dirty="0">
                <a:latin typeface="+mn-lt"/>
              </a:endParaRPr>
            </a:p>
          </p:txBody>
        </p:sp>
        <p:sp>
          <p:nvSpPr>
            <p:cNvPr id="22" name="Text Box 115"/>
            <p:cNvSpPr txBox="1">
              <a:spLocks noChangeArrowheads="1"/>
            </p:cNvSpPr>
            <p:nvPr/>
          </p:nvSpPr>
          <p:spPr bwMode="auto">
            <a:xfrm>
              <a:off x="1915330" y="3526120"/>
              <a:ext cx="409549" cy="22858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b"/>
            <a:lstStyle/>
            <a:p>
              <a:pPr algn="ctr" defTabSz="1016165"/>
              <a:r>
                <a:rPr lang="en-US" sz="1100" b="1" dirty="0">
                  <a:latin typeface="+mn-lt"/>
                </a:rPr>
                <a:t>FE/</a:t>
              </a:r>
              <a:r>
                <a:rPr lang="en-US" sz="1100" b="1" dirty="0" err="1">
                  <a:latin typeface="+mn-lt"/>
                </a:rPr>
                <a:t>GbE</a:t>
              </a:r>
              <a:endParaRPr lang="en-US" sz="1100" b="1" dirty="0">
                <a:latin typeface="+mn-lt"/>
              </a:endParaRPr>
            </a:p>
          </p:txBody>
        </p:sp>
      </p:grpSp>
      <p:grpSp>
        <p:nvGrpSpPr>
          <p:cNvPr id="16" name="Group 132"/>
          <p:cNvGrpSpPr>
            <a:grpSpLocks/>
          </p:cNvGrpSpPr>
          <p:nvPr/>
        </p:nvGrpSpPr>
        <p:grpSpPr bwMode="auto">
          <a:xfrm>
            <a:off x="619229" y="4581722"/>
            <a:ext cx="2358378" cy="1706129"/>
            <a:chOff x="368780" y="4785804"/>
            <a:chExt cx="3028423" cy="2307203"/>
          </a:xfrm>
        </p:grpSpPr>
        <p:sp>
          <p:nvSpPr>
            <p:cNvPr id="24" name="Freeform 9"/>
            <p:cNvSpPr>
              <a:spLocks/>
            </p:cNvSpPr>
            <p:nvPr/>
          </p:nvSpPr>
          <p:spPr bwMode="auto">
            <a:xfrm>
              <a:off x="1710343" y="4785804"/>
              <a:ext cx="1686860" cy="1472525"/>
            </a:xfrm>
            <a:custGeom>
              <a:avLst/>
              <a:gdLst>
                <a:gd name="T0" fmla="*/ 0 w 628"/>
                <a:gd name="T1" fmla="*/ 2147483647 h 580"/>
                <a:gd name="T2" fmla="*/ 2147483647 w 628"/>
                <a:gd name="T3" fmla="*/ 2147483647 h 580"/>
                <a:gd name="T4" fmla="*/ 2147483647 w 628"/>
                <a:gd name="T5" fmla="*/ 0 h 580"/>
                <a:gd name="T6" fmla="*/ 2147483647 w 628"/>
                <a:gd name="T7" fmla="*/ 0 h 5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8"/>
                <a:gd name="T13" fmla="*/ 0 h 580"/>
                <a:gd name="T14" fmla="*/ 628 w 628"/>
                <a:gd name="T15" fmla="*/ 580 h 5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8" h="580">
                  <a:moveTo>
                    <a:pt x="0" y="580"/>
                  </a:moveTo>
                  <a:lnTo>
                    <a:pt x="356" y="580"/>
                  </a:lnTo>
                  <a:lnTo>
                    <a:pt x="356" y="0"/>
                  </a:lnTo>
                  <a:lnTo>
                    <a:pt x="628" y="0"/>
                  </a:lnTo>
                </a:path>
              </a:pathLst>
            </a:custGeom>
            <a:noFill/>
            <a:ln w="50800" cap="rnd">
              <a:solidFill>
                <a:schemeClr val="tx1"/>
              </a:solidFill>
              <a:bevel/>
              <a:headEnd/>
              <a:tailEnd/>
            </a:ln>
            <a:scene3d>
              <a:camera prst="isometricOffAxis2Right"/>
              <a:lightRig rig="threePt" dir="t"/>
            </a:scene3d>
          </p:spPr>
          <p:txBody>
            <a:bodyPr wrap="none" lIns="90000" tIns="46800" rIns="90000" bIns="46800" anchor="b"/>
            <a:lstStyle/>
            <a:p>
              <a:pPr algn="ctr">
                <a:defRPr/>
              </a:pPr>
              <a:endParaRPr lang="en-US" sz="1200" b="1" dirty="0">
                <a:latin typeface="+mn-lt"/>
              </a:endParaRPr>
            </a:p>
          </p:txBody>
        </p:sp>
        <p:sp>
          <p:nvSpPr>
            <p:cNvPr id="25" name="Text Box 19"/>
            <p:cNvSpPr txBox="1">
              <a:spLocks noChangeArrowheads="1"/>
            </p:cNvSpPr>
            <p:nvPr/>
          </p:nvSpPr>
          <p:spPr bwMode="auto">
            <a:xfrm>
              <a:off x="837933" y="5926773"/>
              <a:ext cx="991542" cy="29819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b"/>
            <a:lstStyle/>
            <a:p>
              <a:pPr algn="ctr" defTabSz="1016165"/>
              <a:r>
                <a:rPr lang="en-US" sz="1200" b="1" dirty="0" smtClean="0">
                  <a:latin typeface="+mn-lt"/>
                </a:rPr>
                <a:t>SDH/SONET</a:t>
              </a:r>
              <a:endParaRPr lang="en-US" sz="1200" b="1" dirty="0">
                <a:latin typeface="+mn-lt"/>
              </a:endParaRPr>
            </a:p>
          </p:txBody>
        </p:sp>
        <p:sp>
          <p:nvSpPr>
            <p:cNvPr id="26" name="AutoShape 21"/>
            <p:cNvSpPr>
              <a:spLocks noChangeArrowheads="1"/>
            </p:cNvSpPr>
            <p:nvPr/>
          </p:nvSpPr>
          <p:spPr bwMode="auto">
            <a:xfrm>
              <a:off x="368780" y="5071938"/>
              <a:ext cx="1923644" cy="2021069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826" y="10800"/>
                  </a:moveTo>
                  <a:cubicBezTo>
                    <a:pt x="1826" y="15756"/>
                    <a:pt x="5844" y="19774"/>
                    <a:pt x="10800" y="19774"/>
                  </a:cubicBezTo>
                  <a:cubicBezTo>
                    <a:pt x="15756" y="19774"/>
                    <a:pt x="19774" y="15756"/>
                    <a:pt x="19774" y="10800"/>
                  </a:cubicBezTo>
                  <a:cubicBezTo>
                    <a:pt x="19774" y="5844"/>
                    <a:pt x="15756" y="1826"/>
                    <a:pt x="10800" y="1826"/>
                  </a:cubicBezTo>
                  <a:cubicBezTo>
                    <a:pt x="5844" y="1826"/>
                    <a:pt x="1826" y="5844"/>
                    <a:pt x="1826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5E3"/>
                </a:gs>
                <a:gs pos="50000">
                  <a:srgbClr val="F6B686"/>
                </a:gs>
                <a:gs pos="100000">
                  <a:srgbClr val="FFF5E3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>
              <a:prstShdw prst="shdw17" dist="17961" dir="2700000">
                <a:srgbClr val="946D50"/>
              </a:prstShdw>
            </a:effectLst>
          </p:spPr>
          <p:txBody>
            <a:bodyPr wrap="none" anchor="ctr"/>
            <a:lstStyle/>
            <a:p>
              <a:pPr algn="ctr"/>
              <a:endParaRPr lang="en-US" sz="1200" b="1" dirty="0">
                <a:latin typeface="+mn-lt"/>
              </a:endParaRPr>
            </a:p>
          </p:txBody>
        </p:sp>
        <p:sp>
          <p:nvSpPr>
            <p:cNvPr id="27" name="Text Box 116"/>
            <p:cNvSpPr txBox="1">
              <a:spLocks noChangeArrowheads="1"/>
            </p:cNvSpPr>
            <p:nvPr/>
          </p:nvSpPr>
          <p:spPr bwMode="auto">
            <a:xfrm>
              <a:off x="1505700" y="4817245"/>
              <a:ext cx="1088724" cy="36502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b"/>
            <a:lstStyle/>
            <a:p>
              <a:pPr algn="ctr" defTabSz="1016165"/>
              <a:r>
                <a:rPr lang="en-US" sz="1100" b="1" dirty="0" smtClean="0">
                  <a:latin typeface="+mn-lt"/>
                </a:rPr>
                <a:t>STM-1/OC-3</a:t>
              </a:r>
            </a:p>
            <a:p>
              <a:pPr algn="ctr" defTabSz="1016165"/>
              <a:r>
                <a:rPr lang="en-US" sz="1100" b="1" dirty="0" smtClean="0">
                  <a:latin typeface="+mn-lt"/>
                </a:rPr>
                <a:t>STM-4/OC-12</a:t>
              </a:r>
              <a:endParaRPr lang="en-US" sz="1100" b="1" dirty="0">
                <a:latin typeface="+mn-lt"/>
              </a:endParaRPr>
            </a:p>
          </p:txBody>
        </p:sp>
      </p:grpSp>
      <p:grpSp>
        <p:nvGrpSpPr>
          <p:cNvPr id="17" name="Group 141"/>
          <p:cNvGrpSpPr>
            <a:grpSpLocks/>
          </p:cNvGrpSpPr>
          <p:nvPr/>
        </p:nvGrpSpPr>
        <p:grpSpPr bwMode="auto">
          <a:xfrm>
            <a:off x="2537965" y="3979708"/>
            <a:ext cx="923839" cy="611445"/>
            <a:chOff x="2834173" y="3970059"/>
            <a:chExt cx="1186646" cy="827042"/>
          </a:xfrm>
        </p:grpSpPr>
        <p:sp>
          <p:nvSpPr>
            <p:cNvPr id="29" name="Text Box 20"/>
            <p:cNvSpPr txBox="1">
              <a:spLocks noChangeArrowheads="1"/>
            </p:cNvSpPr>
            <p:nvPr/>
          </p:nvSpPr>
          <p:spPr bwMode="auto">
            <a:xfrm>
              <a:off x="2834173" y="3970059"/>
              <a:ext cx="958849" cy="2444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 anchor="b"/>
            <a:lstStyle/>
            <a:p>
              <a:pPr algn="ctr" defTabSz="1016165"/>
              <a:r>
                <a:rPr lang="en-US" sz="1000" b="1" dirty="0">
                  <a:latin typeface="+mn-lt"/>
                </a:rPr>
                <a:t>Megaplex-4100</a:t>
              </a:r>
            </a:p>
          </p:txBody>
        </p:sp>
        <p:pic>
          <p:nvPicPr>
            <p:cNvPr id="30" name="Picture 125" descr="rad19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2890519" y="4206551"/>
              <a:ext cx="1130300" cy="590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8031479" y="3603408"/>
            <a:ext cx="61074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0">
            <a:spAutoFit/>
          </a:bodyPr>
          <a:lstStyle/>
          <a:p>
            <a:r>
              <a:rPr lang="en-US" sz="1000" b="1" dirty="0" smtClean="0">
                <a:latin typeface="+mn-lt"/>
                <a:cs typeface="Arial" pitchFamily="34" charset="0"/>
              </a:rPr>
              <a:t>SCADA RTU</a:t>
            </a:r>
            <a:endParaRPr lang="en-US" sz="1000" b="1" dirty="0">
              <a:latin typeface="+mn-lt"/>
            </a:endParaRPr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8031479" y="1672910"/>
            <a:ext cx="175507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spAutoFit/>
          </a:bodyPr>
          <a:lstStyle/>
          <a:p>
            <a:r>
              <a:rPr lang="en-US" sz="1000" b="1" dirty="0">
                <a:latin typeface="+mn-lt"/>
                <a:cs typeface="Arial" pitchFamily="34" charset="0"/>
              </a:rPr>
              <a:t>Add Drop </a:t>
            </a:r>
            <a:r>
              <a:rPr lang="en-US" sz="1000" b="1" dirty="0" smtClean="0">
                <a:latin typeface="+mn-lt"/>
                <a:cs typeface="Arial" pitchFamily="34" charset="0"/>
              </a:rPr>
              <a:t>Multiplexer (ADM</a:t>
            </a:r>
            <a:r>
              <a:rPr lang="en-US" sz="1000" b="1" dirty="0">
                <a:latin typeface="+mn-lt"/>
                <a:cs typeface="Arial" pitchFamily="34" charset="0"/>
              </a:rPr>
              <a:t>)</a:t>
            </a:r>
            <a:r>
              <a:rPr lang="en-US" sz="1000" b="1" dirty="0">
                <a:latin typeface="+mn-lt"/>
              </a:rPr>
              <a:t> </a:t>
            </a:r>
          </a:p>
        </p:txBody>
      </p:sp>
      <p:pic>
        <p:nvPicPr>
          <p:cNvPr id="33" name="Picture 7" descr="accsdv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575317" y="3591044"/>
            <a:ext cx="309837" cy="1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8031479" y="2719387"/>
            <a:ext cx="1767431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spAutoFit/>
          </a:bodyPr>
          <a:lstStyle/>
          <a:p>
            <a:r>
              <a:rPr lang="en-US" sz="1000" b="1" dirty="0">
                <a:latin typeface="+mn-lt"/>
                <a:cs typeface="Arial" pitchFamily="34" charset="0"/>
              </a:rPr>
              <a:t>Digital Cross </a:t>
            </a:r>
            <a:r>
              <a:rPr lang="en-US" sz="1000" b="1" dirty="0" smtClean="0">
                <a:latin typeface="+mn-lt"/>
                <a:cs typeface="Arial" pitchFamily="34" charset="0"/>
              </a:rPr>
              <a:t>Connect (DACS</a:t>
            </a:r>
            <a:r>
              <a:rPr lang="en-US" sz="1000" b="1" dirty="0">
                <a:latin typeface="+mn-lt"/>
                <a:cs typeface="Arial" pitchFamily="34" charset="0"/>
              </a:rPr>
              <a:t>)</a:t>
            </a:r>
          </a:p>
        </p:txBody>
      </p:sp>
      <p:pic>
        <p:nvPicPr>
          <p:cNvPr id="36" name="Picture 16" descr="dcc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623974" y="2696746"/>
            <a:ext cx="212516" cy="183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 Box 32"/>
          <p:cNvSpPr txBox="1">
            <a:spLocks noChangeArrowheads="1"/>
          </p:cNvSpPr>
          <p:nvPr/>
        </p:nvSpPr>
        <p:spPr bwMode="auto">
          <a:xfrm>
            <a:off x="8031479" y="2330641"/>
            <a:ext cx="24045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0">
            <a:spAutoFit/>
          </a:bodyPr>
          <a:lstStyle/>
          <a:p>
            <a:r>
              <a:rPr lang="en-US" sz="1000" b="1" dirty="0">
                <a:latin typeface="+mn-lt"/>
                <a:cs typeface="Arial" pitchFamily="34" charset="0"/>
              </a:rPr>
              <a:t>PBX </a:t>
            </a:r>
          </a:p>
        </p:txBody>
      </p:sp>
      <p:pic>
        <p:nvPicPr>
          <p:cNvPr id="38" name="Picture 49" descr="pbx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621208" y="2336692"/>
            <a:ext cx="218055" cy="2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 Box 35"/>
          <p:cNvSpPr txBox="1">
            <a:spLocks noChangeArrowheads="1"/>
          </p:cNvSpPr>
          <p:nvPr/>
        </p:nvSpPr>
        <p:spPr bwMode="auto">
          <a:xfrm>
            <a:off x="8031479" y="4214125"/>
            <a:ext cx="39273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0">
            <a:spAutoFit/>
          </a:bodyPr>
          <a:lstStyle/>
          <a:p>
            <a:r>
              <a:rPr lang="en-US" sz="1000" b="1" dirty="0">
                <a:latin typeface="+mn-lt"/>
                <a:cs typeface="Arial" pitchFamily="34" charset="0"/>
              </a:rPr>
              <a:t>Router </a:t>
            </a:r>
          </a:p>
        </p:txBody>
      </p:sp>
      <p:pic>
        <p:nvPicPr>
          <p:cNvPr id="40" name="Picture 36" descr="router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590037" y="4182055"/>
            <a:ext cx="280390" cy="20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16" descr="phone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7631011" y="3008359"/>
            <a:ext cx="198449" cy="16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ext Box 17"/>
          <p:cNvSpPr txBox="1">
            <a:spLocks noChangeArrowheads="1"/>
          </p:cNvSpPr>
          <p:nvPr/>
        </p:nvSpPr>
        <p:spPr bwMode="auto">
          <a:xfrm>
            <a:off x="8031479" y="5932699"/>
            <a:ext cx="1768113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0">
            <a:spAutoFit/>
          </a:bodyPr>
          <a:lstStyle/>
          <a:p>
            <a:r>
              <a:rPr lang="en-US" sz="1000" b="1" dirty="0" smtClean="0">
                <a:latin typeface="+mn-lt"/>
                <a:cs typeface="Arial" pitchFamily="34" charset="0"/>
              </a:rPr>
              <a:t>Intelligent Electronic Device (IED)</a:t>
            </a:r>
            <a:endParaRPr lang="en-US" sz="1000" b="1" dirty="0">
              <a:latin typeface="+mn-lt"/>
              <a:cs typeface="Arial" pitchFamily="34" charset="0"/>
            </a:endParaRPr>
          </a:p>
        </p:txBody>
      </p:sp>
      <p:sp>
        <p:nvSpPr>
          <p:cNvPr id="45" name="Text Box 35"/>
          <p:cNvSpPr txBox="1">
            <a:spLocks noChangeArrowheads="1"/>
          </p:cNvSpPr>
          <p:nvPr/>
        </p:nvSpPr>
        <p:spPr bwMode="auto">
          <a:xfrm>
            <a:off x="8031479" y="6260162"/>
            <a:ext cx="39273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0">
            <a:spAutoFit/>
          </a:bodyPr>
          <a:lstStyle/>
          <a:p>
            <a:r>
              <a:rPr lang="en-US" sz="1000" b="1" dirty="0">
                <a:latin typeface="+mn-lt"/>
                <a:cs typeface="Arial" pitchFamily="34" charset="0"/>
              </a:rPr>
              <a:t>Router </a:t>
            </a:r>
          </a:p>
        </p:txBody>
      </p:sp>
      <p:pic>
        <p:nvPicPr>
          <p:cNvPr id="46" name="Picture 36" descr="router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590037" y="6273364"/>
            <a:ext cx="280390" cy="20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Text Box 5"/>
          <p:cNvSpPr txBox="1">
            <a:spLocks noChangeArrowheads="1"/>
          </p:cNvSpPr>
          <p:nvPr/>
        </p:nvSpPr>
        <p:spPr bwMode="auto">
          <a:xfrm>
            <a:off x="8031479" y="4531422"/>
            <a:ext cx="61074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0">
            <a:spAutoFit/>
          </a:bodyPr>
          <a:lstStyle/>
          <a:p>
            <a:r>
              <a:rPr lang="en-US" sz="1000" b="1" dirty="0" smtClean="0">
                <a:latin typeface="+mn-lt"/>
                <a:cs typeface="Arial" pitchFamily="34" charset="0"/>
              </a:rPr>
              <a:t>SCADA RTU</a:t>
            </a:r>
            <a:endParaRPr lang="en-US" sz="1000" b="1" dirty="0">
              <a:latin typeface="+mn-lt"/>
            </a:endParaRPr>
          </a:p>
        </p:txBody>
      </p:sp>
      <p:pic>
        <p:nvPicPr>
          <p:cNvPr id="48" name="Picture 7" descr="accsdv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575317" y="4516921"/>
            <a:ext cx="309837" cy="1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Text Box 5"/>
          <p:cNvSpPr txBox="1">
            <a:spLocks noChangeArrowheads="1"/>
          </p:cNvSpPr>
          <p:nvPr/>
        </p:nvSpPr>
        <p:spPr bwMode="auto">
          <a:xfrm>
            <a:off x="8031479" y="4858883"/>
            <a:ext cx="109805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0">
            <a:spAutoFit/>
          </a:bodyPr>
          <a:lstStyle/>
          <a:p>
            <a:r>
              <a:rPr lang="en-US" sz="1000" b="1" dirty="0" smtClean="0">
                <a:latin typeface="+mn-lt"/>
                <a:cs typeface="Arial" pitchFamily="34" charset="0"/>
              </a:rPr>
              <a:t>TPR (</a:t>
            </a:r>
            <a:r>
              <a:rPr lang="en-US" sz="1000" b="1" dirty="0" err="1" smtClean="0">
                <a:latin typeface="+mn-lt"/>
                <a:cs typeface="Arial" pitchFamily="34" charset="0"/>
              </a:rPr>
              <a:t>Teleprotection</a:t>
            </a:r>
            <a:r>
              <a:rPr lang="en-US" sz="1000" b="1" dirty="0" smtClean="0">
                <a:latin typeface="+mn-lt"/>
                <a:cs typeface="Arial" pitchFamily="34" charset="0"/>
              </a:rPr>
              <a:t>)</a:t>
            </a:r>
            <a:endParaRPr lang="en-US" sz="1000" b="1" dirty="0">
              <a:latin typeface="+mn-lt"/>
            </a:endParaRPr>
          </a:p>
        </p:txBody>
      </p:sp>
      <p:pic>
        <p:nvPicPr>
          <p:cNvPr id="51" name="Picture 8" descr="adm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7600474" y="1984453"/>
            <a:ext cx="259531" cy="224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8" descr="adm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7600474" y="1632216"/>
            <a:ext cx="259531" cy="224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16" descr="phone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7631011" y="3299701"/>
            <a:ext cx="198449" cy="16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Text Box 6"/>
          <p:cNvSpPr txBox="1">
            <a:spLocks noChangeArrowheads="1"/>
          </p:cNvSpPr>
          <p:nvPr/>
        </p:nvSpPr>
        <p:spPr bwMode="auto">
          <a:xfrm>
            <a:off x="8031479" y="2012727"/>
            <a:ext cx="171800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spAutoFit/>
          </a:bodyPr>
          <a:lstStyle/>
          <a:p>
            <a:r>
              <a:rPr lang="en-US" sz="1000" b="1" dirty="0">
                <a:latin typeface="+mn-lt"/>
                <a:cs typeface="Arial" pitchFamily="34" charset="0"/>
              </a:rPr>
              <a:t>Add Drop </a:t>
            </a:r>
            <a:r>
              <a:rPr lang="en-US" sz="1000" b="1" dirty="0" smtClean="0">
                <a:latin typeface="+mn-lt"/>
                <a:cs typeface="Arial" pitchFamily="34" charset="0"/>
              </a:rPr>
              <a:t>Multiplexer (ADM</a:t>
            </a:r>
            <a:r>
              <a:rPr lang="en-US" sz="1000" b="1" dirty="0">
                <a:latin typeface="+mn-lt"/>
                <a:cs typeface="Arial" pitchFamily="34" charset="0"/>
              </a:rPr>
              <a:t>)</a:t>
            </a:r>
            <a:r>
              <a:rPr lang="en-US" sz="1000" b="1" dirty="0">
                <a:latin typeface="+mn-lt"/>
              </a:rPr>
              <a:t> </a:t>
            </a:r>
          </a:p>
        </p:txBody>
      </p:sp>
      <p:sp>
        <p:nvSpPr>
          <p:cNvPr id="55" name="Text Box 12"/>
          <p:cNvSpPr txBox="1">
            <a:spLocks noChangeArrowheads="1"/>
          </p:cNvSpPr>
          <p:nvPr/>
        </p:nvSpPr>
        <p:spPr bwMode="auto">
          <a:xfrm>
            <a:off x="8031479" y="3313020"/>
            <a:ext cx="60350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spAutoFit/>
          </a:bodyPr>
          <a:lstStyle/>
          <a:p>
            <a:r>
              <a:rPr lang="en-US" sz="1000" b="1" dirty="0" smtClean="0">
                <a:latin typeface="+mn-lt"/>
                <a:cs typeface="Arial" pitchFamily="34" charset="0"/>
              </a:rPr>
              <a:t>Phone</a:t>
            </a:r>
            <a:endParaRPr lang="en-US" sz="1000" b="1" dirty="0">
              <a:latin typeface="+mn-lt"/>
              <a:cs typeface="Arial" pitchFamily="34" charset="0"/>
            </a:endParaRPr>
          </a:p>
        </p:txBody>
      </p:sp>
      <p:pic>
        <p:nvPicPr>
          <p:cNvPr id="56" name="Picture 16" descr="phone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7631011" y="3890707"/>
            <a:ext cx="198449" cy="16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Text Box 12"/>
          <p:cNvSpPr txBox="1">
            <a:spLocks noChangeArrowheads="1"/>
          </p:cNvSpPr>
          <p:nvPr/>
        </p:nvSpPr>
        <p:spPr bwMode="auto">
          <a:xfrm>
            <a:off x="8031479" y="3906981"/>
            <a:ext cx="179214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spAutoFit/>
          </a:bodyPr>
          <a:lstStyle/>
          <a:p>
            <a:r>
              <a:rPr lang="en-US" sz="1000" b="1" dirty="0">
                <a:latin typeface="+mn-lt"/>
                <a:cs typeface="Arial" pitchFamily="34" charset="0"/>
              </a:rPr>
              <a:t>Phone - Fixed </a:t>
            </a:r>
          </a:p>
        </p:txBody>
      </p:sp>
      <p:sp>
        <p:nvSpPr>
          <p:cNvPr id="63" name="Text Box 39"/>
          <p:cNvSpPr txBox="1">
            <a:spLocks noChangeArrowheads="1"/>
          </p:cNvSpPr>
          <p:nvPr/>
        </p:nvSpPr>
        <p:spPr bwMode="auto">
          <a:xfrm>
            <a:off x="8031479" y="6613108"/>
            <a:ext cx="282129" cy="153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 anchorCtr="0">
            <a:spAutoFit/>
          </a:bodyPr>
          <a:lstStyle/>
          <a:p>
            <a:pPr defTabSz="1016165"/>
            <a:r>
              <a:rPr lang="en-US" sz="1000" b="1" dirty="0" err="1" smtClean="0">
                <a:latin typeface="+mn-lt"/>
              </a:rPr>
              <a:t>ASMi</a:t>
            </a:r>
            <a:endParaRPr lang="en-US" sz="1000" b="1" dirty="0">
              <a:latin typeface="+mn-lt"/>
            </a:endParaRPr>
          </a:p>
        </p:txBody>
      </p:sp>
      <p:pic>
        <p:nvPicPr>
          <p:cNvPr id="68" name="Picture 38" descr="rad6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7511328" y="6608238"/>
            <a:ext cx="437812" cy="174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" name="Text Box 39"/>
          <p:cNvSpPr txBox="1">
            <a:spLocks noChangeArrowheads="1"/>
          </p:cNvSpPr>
          <p:nvPr/>
        </p:nvSpPr>
        <p:spPr bwMode="auto">
          <a:xfrm>
            <a:off x="8031479" y="6944319"/>
            <a:ext cx="464871" cy="153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 anchorCtr="0">
            <a:spAutoFit/>
          </a:bodyPr>
          <a:lstStyle/>
          <a:p>
            <a:pPr defTabSz="1016165"/>
            <a:r>
              <a:rPr lang="en-US" sz="1000" b="1" dirty="0" smtClean="0">
                <a:latin typeface="+mn-lt"/>
              </a:rPr>
              <a:t>Optimux</a:t>
            </a:r>
            <a:endParaRPr lang="en-US" sz="1000" b="1" dirty="0">
              <a:latin typeface="+mn-lt"/>
            </a:endParaRPr>
          </a:p>
        </p:txBody>
      </p:sp>
      <p:pic>
        <p:nvPicPr>
          <p:cNvPr id="71" name="Picture 38" descr="rad6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7511328" y="6911294"/>
            <a:ext cx="437812" cy="174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Text Box 5"/>
          <p:cNvSpPr txBox="1">
            <a:spLocks noChangeArrowheads="1"/>
          </p:cNvSpPr>
          <p:nvPr/>
        </p:nvSpPr>
        <p:spPr bwMode="auto">
          <a:xfrm>
            <a:off x="8031479" y="5577726"/>
            <a:ext cx="69646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spAutoFit/>
          </a:bodyPr>
          <a:lstStyle/>
          <a:p>
            <a:r>
              <a:rPr lang="en-US" sz="1000" b="1" dirty="0" smtClean="0">
                <a:latin typeface="+mn-lt"/>
                <a:cs typeface="Arial" pitchFamily="34" charset="0"/>
              </a:rPr>
              <a:t>Relay/Alarm </a:t>
            </a:r>
            <a:endParaRPr lang="en-US" sz="1000" b="1" dirty="0">
              <a:latin typeface="+mn-lt"/>
              <a:cs typeface="Arial" pitchFamily="34" charset="0"/>
            </a:endParaRPr>
          </a:p>
        </p:txBody>
      </p:sp>
      <p:pic>
        <p:nvPicPr>
          <p:cNvPr id="73" name="Picture 8" descr="counter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7608249" y="5529927"/>
            <a:ext cx="243970" cy="24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Group 75"/>
          <p:cNvGrpSpPr/>
          <p:nvPr/>
        </p:nvGrpSpPr>
        <p:grpSpPr>
          <a:xfrm>
            <a:off x="7554240" y="5116257"/>
            <a:ext cx="351988" cy="285572"/>
            <a:chOff x="7208571" y="4654711"/>
            <a:chExt cx="319989" cy="259611"/>
          </a:xfrm>
        </p:grpSpPr>
        <p:pic>
          <p:nvPicPr>
            <p:cNvPr id="59" name="Picture 7" descr="accsdv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7208571" y="4758356"/>
              <a:ext cx="281670" cy="1559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5" name="Picture 19" descr="electric"/>
            <p:cNvPicPr>
              <a:picLocks noChangeAspect="1" noChangeArrowheads="1"/>
            </p:cNvPicPr>
            <p:nvPr/>
          </p:nvPicPr>
          <p:blipFill>
            <a:blip r:embed="rId16" cstate="email"/>
            <a:srcRect/>
            <a:stretch>
              <a:fillRect/>
            </a:stretch>
          </p:blipFill>
          <p:spPr bwMode="auto">
            <a:xfrm>
              <a:off x="7355915" y="4654711"/>
              <a:ext cx="172645" cy="244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" name="Group 76"/>
          <p:cNvGrpSpPr/>
          <p:nvPr/>
        </p:nvGrpSpPr>
        <p:grpSpPr>
          <a:xfrm>
            <a:off x="7559329" y="4735275"/>
            <a:ext cx="351988" cy="285572"/>
            <a:chOff x="7208571" y="4654711"/>
            <a:chExt cx="319989" cy="259611"/>
          </a:xfrm>
        </p:grpSpPr>
        <p:pic>
          <p:nvPicPr>
            <p:cNvPr id="78" name="Picture 7" descr="accsdv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7208571" y="4758356"/>
              <a:ext cx="281670" cy="1559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" name="Picture 19" descr="electric"/>
            <p:cNvPicPr>
              <a:picLocks noChangeAspect="1" noChangeArrowheads="1"/>
            </p:cNvPicPr>
            <p:nvPr/>
          </p:nvPicPr>
          <p:blipFill>
            <a:blip r:embed="rId16" cstate="email"/>
            <a:srcRect/>
            <a:stretch>
              <a:fillRect/>
            </a:stretch>
          </p:blipFill>
          <p:spPr bwMode="auto">
            <a:xfrm>
              <a:off x="7355915" y="4654711"/>
              <a:ext cx="172645" cy="244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0" name="Text Box 5"/>
          <p:cNvSpPr txBox="1">
            <a:spLocks noChangeArrowheads="1"/>
          </p:cNvSpPr>
          <p:nvPr/>
        </p:nvSpPr>
        <p:spPr bwMode="auto">
          <a:xfrm>
            <a:off x="8031479" y="5239877"/>
            <a:ext cx="109805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 anchorCtr="0">
            <a:spAutoFit/>
          </a:bodyPr>
          <a:lstStyle/>
          <a:p>
            <a:r>
              <a:rPr lang="en-US" sz="1000" b="1" dirty="0" smtClean="0">
                <a:latin typeface="+mn-lt"/>
                <a:cs typeface="Arial" pitchFamily="34" charset="0"/>
              </a:rPr>
              <a:t>TPR (</a:t>
            </a:r>
            <a:r>
              <a:rPr lang="en-US" sz="1000" b="1" dirty="0" err="1" smtClean="0">
                <a:latin typeface="+mn-lt"/>
                <a:cs typeface="Arial" pitchFamily="34" charset="0"/>
              </a:rPr>
              <a:t>Teleprotection</a:t>
            </a:r>
            <a:r>
              <a:rPr lang="en-US" sz="1000" b="1" dirty="0" smtClean="0">
                <a:latin typeface="+mn-lt"/>
                <a:cs typeface="Arial" pitchFamily="34" charset="0"/>
              </a:rPr>
              <a:t>)</a:t>
            </a:r>
            <a:endParaRPr lang="en-US" sz="1000" b="1" dirty="0">
              <a:latin typeface="+mn-lt"/>
            </a:endParaRPr>
          </a:p>
        </p:txBody>
      </p:sp>
      <p:pic>
        <p:nvPicPr>
          <p:cNvPr id="81" name="Picture 7" descr="accsdv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580393" y="5924084"/>
            <a:ext cx="309837" cy="1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" name="Text Box 12"/>
          <p:cNvSpPr txBox="1">
            <a:spLocks noChangeArrowheads="1"/>
          </p:cNvSpPr>
          <p:nvPr/>
        </p:nvSpPr>
        <p:spPr bwMode="auto">
          <a:xfrm>
            <a:off x="8031479" y="3013312"/>
            <a:ext cx="60350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spAutoFit/>
          </a:bodyPr>
          <a:lstStyle/>
          <a:p>
            <a:r>
              <a:rPr lang="en-US" sz="1000" b="1" dirty="0" smtClean="0">
                <a:latin typeface="+mn-lt"/>
                <a:cs typeface="Arial" pitchFamily="34" charset="0"/>
              </a:rPr>
              <a:t>Phone</a:t>
            </a:r>
            <a:endParaRPr lang="en-US" sz="1000" b="1" dirty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Fiber and Copper Aggregation of Transformation Sites</a:t>
            </a:r>
          </a:p>
        </p:txBody>
      </p:sp>
      <p:sp>
        <p:nvSpPr>
          <p:cNvPr id="74" name="Text Placeholder 73"/>
          <p:cNvSpPr>
            <a:spLocks noGrp="1"/>
          </p:cNvSpPr>
          <p:nvPr>
            <p:ph type="body" sz="quarter" idx="10"/>
          </p:nvPr>
        </p:nvSpPr>
        <p:spPr>
          <a:xfrm>
            <a:off x="822484" y="1717589"/>
            <a:ext cx="7837170" cy="2038865"/>
          </a:xfrm>
        </p:spPr>
        <p:txBody>
          <a:bodyPr/>
          <a:lstStyle/>
          <a:p>
            <a:pPr marL="352237" lvl="1" indent="-352237" defTabSz="1105534">
              <a:buClr>
                <a:srgbClr val="C00000"/>
              </a:buClr>
              <a:buChar char="•"/>
            </a:pPr>
            <a:r>
              <a:rPr lang="en-US" sz="2000" dirty="0" smtClean="0">
                <a:ea typeface="+mn-ea"/>
              </a:rPr>
              <a:t>Flexible connectivity of the communication devices over copper or F.O.</a:t>
            </a:r>
          </a:p>
          <a:p>
            <a:pPr marL="352237" lvl="1" indent="-352237" defTabSz="1105534">
              <a:buClr>
                <a:srgbClr val="C00000"/>
              </a:buClr>
              <a:buChar char="•"/>
            </a:pPr>
            <a:r>
              <a:rPr lang="en-US" sz="2000" dirty="0" smtClean="0">
                <a:ea typeface="+mn-ea"/>
              </a:rPr>
              <a:t>Variety of CPE’s allow connectivity of various interfaces in the transformation sites, including multi-service</a:t>
            </a:r>
          </a:p>
          <a:p>
            <a:pPr marL="352237" lvl="1" indent="-352237" defTabSz="1105534">
              <a:buClr>
                <a:srgbClr val="C00000"/>
              </a:buClr>
              <a:buChar char="•"/>
            </a:pPr>
            <a:r>
              <a:rPr lang="en-US" sz="2000" dirty="0" smtClean="0">
                <a:ea typeface="+mn-ea"/>
              </a:rPr>
              <a:t>Central management</a:t>
            </a:r>
          </a:p>
        </p:txBody>
      </p:sp>
      <p:sp>
        <p:nvSpPr>
          <p:cNvPr id="61" name="AutoShape 2"/>
          <p:cNvSpPr>
            <a:spLocks noChangeArrowheads="1"/>
          </p:cNvSpPr>
          <p:nvPr/>
        </p:nvSpPr>
        <p:spPr bwMode="auto">
          <a:xfrm>
            <a:off x="1767051" y="4369041"/>
            <a:ext cx="2717298" cy="1699110"/>
          </a:xfrm>
          <a:prstGeom prst="roundRect">
            <a:avLst>
              <a:gd name="adj" fmla="val 12014"/>
            </a:avLst>
          </a:prstGeom>
          <a:gradFill rotWithShape="1">
            <a:gsLst>
              <a:gs pos="0">
                <a:schemeClr val="bg1"/>
              </a:gs>
              <a:gs pos="100000">
                <a:srgbClr val="E8DBC0"/>
              </a:gs>
            </a:gsLst>
            <a:lin ang="5400000" scaled="1"/>
          </a:gradFill>
          <a:ln w="12700" algn="ctr">
            <a:solidFill>
              <a:srgbClr val="AD9C84"/>
            </a:solidFill>
            <a:round/>
            <a:headEnd/>
            <a:tailEnd/>
          </a:ln>
        </p:spPr>
        <p:txBody>
          <a:bodyPr wrap="none" lIns="100491" tIns="50246" rIns="100491" bIns="50246" anchor="ctr" anchorCtr="0">
            <a:noAutofit/>
          </a:bodyPr>
          <a:lstStyle/>
          <a:p>
            <a:pPr algn="ctr"/>
            <a:endParaRPr lang="en-US" sz="2200" b="1" dirty="0">
              <a:latin typeface="+mn-lt"/>
            </a:endParaRPr>
          </a:p>
        </p:txBody>
      </p:sp>
      <p:sp>
        <p:nvSpPr>
          <p:cNvPr id="134" name="Text Box 30"/>
          <p:cNvSpPr txBox="1">
            <a:spLocks noChangeArrowheads="1"/>
          </p:cNvSpPr>
          <p:nvPr/>
        </p:nvSpPr>
        <p:spPr bwMode="auto">
          <a:xfrm>
            <a:off x="8024785" y="4629862"/>
            <a:ext cx="506210" cy="204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9576" tIns="39576" rIns="39576" bIns="39576" anchor="ctr" anchorCtr="0">
            <a:noAutofit/>
          </a:bodyPr>
          <a:lstStyle/>
          <a:p>
            <a:pPr algn="ctr" defTabSz="1119859"/>
            <a:r>
              <a:rPr lang="en-US" sz="1100" b="1" dirty="0" smtClean="0">
                <a:latin typeface="+mn-lt"/>
              </a:rPr>
              <a:t>OP-108</a:t>
            </a:r>
            <a:endParaRPr lang="en-US" sz="1100" b="1" dirty="0">
              <a:latin typeface="+mn-lt"/>
            </a:endParaRPr>
          </a:p>
        </p:txBody>
      </p:sp>
      <p:sp>
        <p:nvSpPr>
          <p:cNvPr id="144" name="Text Box 56"/>
          <p:cNvSpPr txBox="1">
            <a:spLocks noChangeArrowheads="1"/>
          </p:cNvSpPr>
          <p:nvPr/>
        </p:nvSpPr>
        <p:spPr bwMode="auto">
          <a:xfrm>
            <a:off x="4558871" y="4487116"/>
            <a:ext cx="602836" cy="190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9576" tIns="39576" rIns="39576" bIns="39576" anchor="ctr" anchorCtr="0">
            <a:noAutofit/>
          </a:bodyPr>
          <a:lstStyle/>
          <a:p>
            <a:pPr algn="ctr" defTabSz="1119859"/>
            <a:r>
              <a:rPr lang="en-US" sz="900" b="1" dirty="0">
                <a:latin typeface="+mn-lt"/>
              </a:rPr>
              <a:t> </a:t>
            </a:r>
            <a:r>
              <a:rPr lang="en-US" sz="1200" b="1" dirty="0" smtClean="0">
                <a:latin typeface="+mn-lt"/>
              </a:rPr>
              <a:t>SHDSL</a:t>
            </a:r>
            <a:endParaRPr lang="en-US" sz="1200" b="1" dirty="0">
              <a:latin typeface="+mn-lt"/>
            </a:endParaRPr>
          </a:p>
        </p:txBody>
      </p:sp>
      <p:sp>
        <p:nvSpPr>
          <p:cNvPr id="145" name="Text Box 57"/>
          <p:cNvSpPr txBox="1">
            <a:spLocks noChangeArrowheads="1"/>
          </p:cNvSpPr>
          <p:nvPr/>
        </p:nvSpPr>
        <p:spPr bwMode="auto">
          <a:xfrm>
            <a:off x="5697983" y="4878724"/>
            <a:ext cx="212003" cy="19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9576" tIns="39576" rIns="39576" bIns="39576" anchor="ctr" anchorCtr="0">
            <a:noAutofit/>
          </a:bodyPr>
          <a:lstStyle/>
          <a:p>
            <a:pPr algn="ctr" defTabSz="1119859"/>
            <a:r>
              <a:rPr lang="en-US" sz="1200" b="1" dirty="0">
                <a:latin typeface="+mn-lt"/>
              </a:rPr>
              <a:t>FO</a:t>
            </a:r>
          </a:p>
        </p:txBody>
      </p:sp>
      <p:sp>
        <p:nvSpPr>
          <p:cNvPr id="147" name="Freeform 60"/>
          <p:cNvSpPr>
            <a:spLocks/>
          </p:cNvSpPr>
          <p:nvPr/>
        </p:nvSpPr>
        <p:spPr bwMode="auto">
          <a:xfrm flipV="1">
            <a:off x="3882914" y="5513008"/>
            <a:ext cx="2969043" cy="453900"/>
          </a:xfrm>
          <a:custGeom>
            <a:avLst/>
            <a:gdLst>
              <a:gd name="T0" fmla="*/ 0 w 999"/>
              <a:gd name="T1" fmla="*/ 2147483647 h 831"/>
              <a:gd name="T2" fmla="*/ 2147483647 w 999"/>
              <a:gd name="T3" fmla="*/ 2147483647 h 831"/>
              <a:gd name="T4" fmla="*/ 2147483647 w 999"/>
              <a:gd name="T5" fmla="*/ 0 h 831"/>
              <a:gd name="T6" fmla="*/ 2147483647 w 999"/>
              <a:gd name="T7" fmla="*/ 0 h 831"/>
              <a:gd name="T8" fmla="*/ 0 60000 65536"/>
              <a:gd name="T9" fmla="*/ 0 60000 65536"/>
              <a:gd name="T10" fmla="*/ 0 60000 65536"/>
              <a:gd name="T11" fmla="*/ 0 60000 65536"/>
              <a:gd name="T12" fmla="*/ 0 w 999"/>
              <a:gd name="T13" fmla="*/ 0 h 831"/>
              <a:gd name="T14" fmla="*/ 999 w 999"/>
              <a:gd name="T15" fmla="*/ 831 h 8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99" h="831">
                <a:moveTo>
                  <a:pt x="0" y="831"/>
                </a:moveTo>
                <a:lnTo>
                  <a:pt x="483" y="831"/>
                </a:lnTo>
                <a:lnTo>
                  <a:pt x="483" y="0"/>
                </a:lnTo>
                <a:lnTo>
                  <a:pt x="999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100520" tIns="50261" rIns="100520" bIns="50261" anchor="ctr" anchorCtr="0">
            <a:noAutofit/>
          </a:bodyPr>
          <a:lstStyle/>
          <a:p>
            <a:pPr algn="ctr"/>
            <a:endParaRPr lang="en-US" sz="2200" b="1" dirty="0">
              <a:latin typeface="+mn-lt"/>
            </a:endParaRPr>
          </a:p>
        </p:txBody>
      </p:sp>
      <p:sp>
        <p:nvSpPr>
          <p:cNvPr id="148" name="Line 61"/>
          <p:cNvSpPr>
            <a:spLocks noChangeShapeType="1"/>
          </p:cNvSpPr>
          <p:nvPr/>
        </p:nvSpPr>
        <p:spPr bwMode="auto">
          <a:xfrm flipH="1">
            <a:off x="3911809" y="4636103"/>
            <a:ext cx="4069782" cy="89751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100520" tIns="50261" rIns="100520" bIns="50261" anchor="ctr" anchorCtr="0">
            <a:noAutofit/>
          </a:bodyPr>
          <a:lstStyle/>
          <a:p>
            <a:pPr algn="ctr"/>
            <a:endParaRPr lang="en-US" sz="2200" b="1" dirty="0">
              <a:latin typeface="+mn-lt"/>
            </a:endParaRPr>
          </a:p>
        </p:txBody>
      </p:sp>
      <p:sp>
        <p:nvSpPr>
          <p:cNvPr id="164" name="Text Box 81"/>
          <p:cNvSpPr txBox="1">
            <a:spLocks noChangeArrowheads="1"/>
          </p:cNvSpPr>
          <p:nvPr/>
        </p:nvSpPr>
        <p:spPr bwMode="auto">
          <a:xfrm>
            <a:off x="5400593" y="3911785"/>
            <a:ext cx="565340" cy="204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9576" tIns="39576" rIns="39576" bIns="39576" anchor="ctr" anchorCtr="0">
            <a:noAutofit/>
          </a:bodyPr>
          <a:lstStyle/>
          <a:p>
            <a:pPr algn="ctr" defTabSz="1119859"/>
            <a:r>
              <a:rPr lang="en-US" sz="1100" b="1" dirty="0" smtClean="0">
                <a:latin typeface="+mn-lt"/>
              </a:rPr>
              <a:t>ASMi-54</a:t>
            </a:r>
            <a:endParaRPr lang="en-US" sz="1100" b="1" dirty="0">
              <a:latin typeface="+mn-lt"/>
            </a:endParaRPr>
          </a:p>
        </p:txBody>
      </p:sp>
      <p:cxnSp>
        <p:nvCxnSpPr>
          <p:cNvPr id="62" name="Elbow Connector 61"/>
          <p:cNvCxnSpPr/>
          <p:nvPr/>
        </p:nvCxnSpPr>
        <p:spPr bwMode="auto">
          <a:xfrm>
            <a:off x="1232610" y="5010616"/>
            <a:ext cx="2409040" cy="498422"/>
          </a:xfrm>
          <a:prstGeom prst="bentConnector3">
            <a:avLst>
              <a:gd name="adj1" fmla="val 17477"/>
            </a:avLst>
          </a:prstGeom>
          <a:ln w="12700">
            <a:headEnd type="non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Elbow Connector 62"/>
          <p:cNvCxnSpPr/>
          <p:nvPr/>
        </p:nvCxnSpPr>
        <p:spPr bwMode="auto">
          <a:xfrm flipV="1">
            <a:off x="1440293" y="5594087"/>
            <a:ext cx="2409040" cy="498422"/>
          </a:xfrm>
          <a:prstGeom prst="bentConnector3">
            <a:avLst>
              <a:gd name="adj1" fmla="val 8856"/>
            </a:avLst>
          </a:prstGeom>
          <a:ln w="12700">
            <a:headEnd type="non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4" name="Freeform 3"/>
          <p:cNvSpPr>
            <a:spLocks/>
          </p:cNvSpPr>
          <p:nvPr/>
        </p:nvSpPr>
        <p:spPr bwMode="auto">
          <a:xfrm flipV="1">
            <a:off x="2619588" y="5075722"/>
            <a:ext cx="976983" cy="359519"/>
          </a:xfrm>
          <a:custGeom>
            <a:avLst/>
            <a:gdLst>
              <a:gd name="T0" fmla="*/ 0 w 1044"/>
              <a:gd name="T1" fmla="*/ 2147483647 h 376"/>
              <a:gd name="T2" fmla="*/ 2147483647 w 1044"/>
              <a:gd name="T3" fmla="*/ 2147483647 h 376"/>
              <a:gd name="T4" fmla="*/ 2147483647 w 1044"/>
              <a:gd name="T5" fmla="*/ 0 h 376"/>
              <a:gd name="T6" fmla="*/ 2147483647 w 1044"/>
              <a:gd name="T7" fmla="*/ 0 h 376"/>
              <a:gd name="T8" fmla="*/ 0 60000 65536"/>
              <a:gd name="T9" fmla="*/ 0 60000 65536"/>
              <a:gd name="T10" fmla="*/ 0 60000 65536"/>
              <a:gd name="T11" fmla="*/ 0 60000 65536"/>
              <a:gd name="T12" fmla="*/ 0 w 1044"/>
              <a:gd name="T13" fmla="*/ 0 h 376"/>
              <a:gd name="T14" fmla="*/ 1044 w 1044"/>
              <a:gd name="T15" fmla="*/ 376 h 3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44" h="376">
                <a:moveTo>
                  <a:pt x="0" y="376"/>
                </a:moveTo>
                <a:lnTo>
                  <a:pt x="764" y="376"/>
                </a:lnTo>
                <a:lnTo>
                  <a:pt x="764" y="0"/>
                </a:lnTo>
                <a:lnTo>
                  <a:pt x="1044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100491" tIns="50246" rIns="100491" bIns="50246" anchor="ctr" anchorCtr="0">
            <a:noAutofit/>
          </a:bodyPr>
          <a:lstStyle/>
          <a:p>
            <a:pPr algn="ctr"/>
            <a:endParaRPr lang="en-US" sz="2200" b="1" dirty="0">
              <a:latin typeface="+mn-lt"/>
            </a:endParaRPr>
          </a:p>
        </p:txBody>
      </p:sp>
      <p:sp>
        <p:nvSpPr>
          <p:cNvPr id="65" name="Line 15"/>
          <p:cNvSpPr>
            <a:spLocks noChangeShapeType="1"/>
          </p:cNvSpPr>
          <p:nvPr/>
        </p:nvSpPr>
        <p:spPr bwMode="auto">
          <a:xfrm>
            <a:off x="2622472" y="4840642"/>
            <a:ext cx="0" cy="49034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100491" tIns="50246" rIns="100491" bIns="50246" anchor="ctr" anchorCtr="0">
            <a:noAutofit/>
          </a:bodyPr>
          <a:lstStyle/>
          <a:p>
            <a:pPr algn="ctr"/>
            <a:endParaRPr lang="en-US" sz="2200" b="1" dirty="0">
              <a:latin typeface="+mn-lt"/>
            </a:endParaRPr>
          </a:p>
        </p:txBody>
      </p:sp>
      <p:sp>
        <p:nvSpPr>
          <p:cNvPr id="66" name="Line 16"/>
          <p:cNvSpPr>
            <a:spLocks noChangeShapeType="1"/>
          </p:cNvSpPr>
          <p:nvPr/>
        </p:nvSpPr>
        <p:spPr bwMode="auto">
          <a:xfrm flipH="1">
            <a:off x="2347019" y="4984855"/>
            <a:ext cx="27401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100491" tIns="50246" rIns="100491" bIns="50246" anchor="ctr" anchorCtr="0">
            <a:noAutofit/>
          </a:bodyPr>
          <a:lstStyle/>
          <a:p>
            <a:pPr algn="ctr"/>
            <a:endParaRPr lang="en-US" sz="2200" b="1" dirty="0">
              <a:latin typeface="+mn-lt"/>
            </a:endParaRPr>
          </a:p>
        </p:txBody>
      </p:sp>
      <p:sp>
        <p:nvSpPr>
          <p:cNvPr id="67" name="Line 17"/>
          <p:cNvSpPr>
            <a:spLocks noChangeShapeType="1"/>
          </p:cNvSpPr>
          <p:nvPr/>
        </p:nvSpPr>
        <p:spPr bwMode="auto">
          <a:xfrm flipH="1">
            <a:off x="2621039" y="4889670"/>
            <a:ext cx="6057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100491" tIns="50246" rIns="100491" bIns="50246" anchor="ctr" anchorCtr="0">
            <a:noAutofit/>
          </a:bodyPr>
          <a:lstStyle/>
          <a:p>
            <a:pPr algn="ctr"/>
            <a:endParaRPr lang="en-US" sz="2200" b="1" dirty="0">
              <a:latin typeface="+mn-lt"/>
            </a:endParaRPr>
          </a:p>
        </p:txBody>
      </p:sp>
      <p:sp>
        <p:nvSpPr>
          <p:cNvPr id="68" name="Line 18"/>
          <p:cNvSpPr>
            <a:spLocks noChangeShapeType="1"/>
          </p:cNvSpPr>
          <p:nvPr/>
        </p:nvSpPr>
        <p:spPr bwMode="auto">
          <a:xfrm flipH="1">
            <a:off x="2560465" y="5186762"/>
            <a:ext cx="6057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100491" tIns="50246" rIns="100491" bIns="50246" anchor="ctr" anchorCtr="0">
            <a:noAutofit/>
          </a:bodyPr>
          <a:lstStyle/>
          <a:p>
            <a:pPr algn="ctr"/>
            <a:endParaRPr lang="en-US" sz="2200" b="1" dirty="0">
              <a:latin typeface="+mn-lt"/>
            </a:endParaRPr>
          </a:p>
        </p:txBody>
      </p:sp>
      <p:sp>
        <p:nvSpPr>
          <p:cNvPr id="69" name="Line 19"/>
          <p:cNvSpPr>
            <a:spLocks noChangeShapeType="1"/>
          </p:cNvSpPr>
          <p:nvPr/>
        </p:nvSpPr>
        <p:spPr bwMode="auto">
          <a:xfrm flipH="1">
            <a:off x="2621039" y="5284829"/>
            <a:ext cx="6057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100491" tIns="50246" rIns="100491" bIns="50246" anchor="ctr" anchorCtr="0">
            <a:noAutofit/>
          </a:bodyPr>
          <a:lstStyle/>
          <a:p>
            <a:pPr algn="ctr"/>
            <a:endParaRPr lang="en-US" sz="2200" b="1" dirty="0">
              <a:latin typeface="+mn-lt"/>
            </a:endParaRPr>
          </a:p>
        </p:txBody>
      </p:sp>
      <p:sp>
        <p:nvSpPr>
          <p:cNvPr id="70" name="Text Box 20"/>
          <p:cNvSpPr txBox="1">
            <a:spLocks noChangeArrowheads="1"/>
          </p:cNvSpPr>
          <p:nvPr/>
        </p:nvSpPr>
        <p:spPr bwMode="auto">
          <a:xfrm>
            <a:off x="3695469" y="5101677"/>
            <a:ext cx="532170" cy="204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9562" tIns="39562" rIns="39562" bIns="39562" anchor="ctr" anchorCtr="0">
            <a:noAutofit/>
          </a:bodyPr>
          <a:lstStyle/>
          <a:p>
            <a:pPr algn="ctr" defTabSz="1119523"/>
            <a:r>
              <a:rPr lang="en-US" sz="1000" b="1" dirty="0">
                <a:latin typeface="+mn-lt"/>
              </a:rPr>
              <a:t>MP-4100</a:t>
            </a:r>
          </a:p>
        </p:txBody>
      </p:sp>
      <p:pic>
        <p:nvPicPr>
          <p:cNvPr id="71" name="Picture 22" descr="nms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51863" y="4761320"/>
            <a:ext cx="524959" cy="37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Text Box 23"/>
          <p:cNvSpPr txBox="1">
            <a:spLocks noChangeArrowheads="1"/>
          </p:cNvSpPr>
          <p:nvPr/>
        </p:nvSpPr>
        <p:spPr bwMode="auto">
          <a:xfrm>
            <a:off x="2096077" y="4572396"/>
            <a:ext cx="323051" cy="204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9562" tIns="39562" rIns="39562" bIns="39562" anchor="ctr" anchorCtr="0">
            <a:noAutofit/>
          </a:bodyPr>
          <a:lstStyle/>
          <a:p>
            <a:pPr algn="ctr" defTabSz="1119523"/>
            <a:r>
              <a:rPr lang="en-US" sz="1000" b="1" dirty="0">
                <a:latin typeface="+mn-lt"/>
              </a:rPr>
              <a:t>NMS</a:t>
            </a:r>
          </a:p>
        </p:txBody>
      </p:sp>
      <p:sp>
        <p:nvSpPr>
          <p:cNvPr id="73" name="Text Box 53"/>
          <p:cNvSpPr txBox="1">
            <a:spLocks noChangeArrowheads="1"/>
          </p:cNvSpPr>
          <p:nvPr/>
        </p:nvSpPr>
        <p:spPr bwMode="auto">
          <a:xfrm>
            <a:off x="2708867" y="4367839"/>
            <a:ext cx="1062142" cy="247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9562" tIns="39562" rIns="39562" bIns="39562" anchor="ctr" anchorCtr="0">
            <a:noAutofit/>
          </a:bodyPr>
          <a:lstStyle/>
          <a:p>
            <a:pPr algn="ctr" defTabSz="1119523"/>
            <a:r>
              <a:rPr lang="en-US" sz="1500" b="1" dirty="0" smtClean="0">
                <a:latin typeface="+mn-lt"/>
              </a:rPr>
              <a:t>Aggregation Site</a:t>
            </a:r>
            <a:endParaRPr lang="en-US" sz="1500" b="1" dirty="0">
              <a:latin typeface="+mn-lt"/>
            </a:endParaRPr>
          </a:p>
        </p:txBody>
      </p:sp>
      <p:sp>
        <p:nvSpPr>
          <p:cNvPr id="75" name="Rectangle 74"/>
          <p:cNvSpPr>
            <a:spLocks noChangeArrowheads="1"/>
          </p:cNvSpPr>
          <p:nvPr/>
        </p:nvSpPr>
        <p:spPr bwMode="auto">
          <a:xfrm>
            <a:off x="2010265" y="5333664"/>
            <a:ext cx="372086" cy="2047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9447" tIns="48850" rIns="99447" bIns="48850" anchor="ctr" anchorCtr="0">
            <a:noAutofit/>
          </a:bodyPr>
          <a:lstStyle/>
          <a:p>
            <a:pPr algn="ctr" eaLnBrk="0" hangingPunct="0"/>
            <a:r>
              <a:rPr lang="en-US" sz="900" b="1" dirty="0" err="1">
                <a:latin typeface="+mn-lt"/>
              </a:rPr>
              <a:t>GbE</a:t>
            </a:r>
            <a:endParaRPr lang="en-US" sz="900" b="1" dirty="0">
              <a:latin typeface="+mn-lt"/>
            </a:endParaRPr>
          </a:p>
        </p:txBody>
      </p:sp>
      <p:sp>
        <p:nvSpPr>
          <p:cNvPr id="76" name="Rectangle 111"/>
          <p:cNvSpPr>
            <a:spLocks noChangeArrowheads="1"/>
          </p:cNvSpPr>
          <p:nvPr/>
        </p:nvSpPr>
        <p:spPr bwMode="auto">
          <a:xfrm>
            <a:off x="609796" y="5891802"/>
            <a:ext cx="683599" cy="4441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100459" tIns="50229" rIns="100459" bIns="50229" anchor="ctr" anchorCtr="0">
            <a:noAutofit/>
          </a:bodyPr>
          <a:lstStyle/>
          <a:p>
            <a:pPr algn="ctr"/>
            <a:r>
              <a:rPr lang="en-US" sz="1300" b="1" dirty="0">
                <a:latin typeface="+mn-lt"/>
              </a:rPr>
              <a:t>SDH/</a:t>
            </a:r>
            <a:br>
              <a:rPr lang="en-US" sz="1300" b="1" dirty="0">
                <a:latin typeface="+mn-lt"/>
              </a:rPr>
            </a:br>
            <a:r>
              <a:rPr lang="en-US" sz="1300" b="1" dirty="0">
                <a:latin typeface="+mn-lt"/>
              </a:rPr>
              <a:t>SONET</a:t>
            </a:r>
          </a:p>
        </p:txBody>
      </p:sp>
      <p:sp>
        <p:nvSpPr>
          <p:cNvPr id="78" name="AutoShape 110"/>
          <p:cNvSpPr>
            <a:spLocks noChangeArrowheads="1"/>
          </p:cNvSpPr>
          <p:nvPr/>
        </p:nvSpPr>
        <p:spPr bwMode="auto">
          <a:xfrm>
            <a:off x="429518" y="5593271"/>
            <a:ext cx="1044148" cy="10412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144" y="10800"/>
                </a:moveTo>
                <a:cubicBezTo>
                  <a:pt x="2144" y="15581"/>
                  <a:pt x="6019" y="19456"/>
                  <a:pt x="10800" y="19456"/>
                </a:cubicBezTo>
                <a:cubicBezTo>
                  <a:pt x="15581" y="19456"/>
                  <a:pt x="19456" y="15581"/>
                  <a:pt x="19456" y="10800"/>
                </a:cubicBezTo>
                <a:cubicBezTo>
                  <a:pt x="19456" y="6019"/>
                  <a:pt x="15581" y="2144"/>
                  <a:pt x="10800" y="2144"/>
                </a:cubicBezTo>
                <a:cubicBezTo>
                  <a:pt x="6019" y="2144"/>
                  <a:pt x="2144" y="6019"/>
                  <a:pt x="2144" y="10800"/>
                </a:cubicBezTo>
                <a:close/>
              </a:path>
            </a:pathLst>
          </a:custGeom>
          <a:gradFill rotWithShape="1">
            <a:gsLst>
              <a:gs pos="0">
                <a:srgbClr val="FFF5E3"/>
              </a:gs>
              <a:gs pos="50000">
                <a:srgbClr val="F6B686"/>
              </a:gs>
              <a:gs pos="100000">
                <a:srgbClr val="FFF5E3"/>
              </a:gs>
            </a:gsLst>
            <a:lin ang="2700000" scaled="1"/>
          </a:gradFill>
          <a:ln w="9525" algn="ctr">
            <a:noFill/>
            <a:round/>
            <a:headEnd/>
            <a:tailEnd/>
          </a:ln>
          <a:effectLst>
            <a:prstShdw prst="shdw17" dist="17961" dir="2700000">
              <a:srgbClr val="946D50"/>
            </a:prstShdw>
          </a:effectLst>
        </p:spPr>
        <p:txBody>
          <a:bodyPr wrap="none" lIns="100491" tIns="50246" rIns="100491" bIns="50246" anchor="ctr" anchorCtr="0">
            <a:noAutofit/>
          </a:bodyPr>
          <a:lstStyle/>
          <a:p>
            <a:pPr algn="ctr"/>
            <a:endParaRPr lang="en-US" sz="2200" b="1" dirty="0">
              <a:latin typeface="+mn-lt"/>
            </a:endParaRPr>
          </a:p>
        </p:txBody>
      </p:sp>
      <p:sp>
        <p:nvSpPr>
          <p:cNvPr id="79" name="Rectangle 74"/>
          <p:cNvSpPr>
            <a:spLocks noChangeArrowheads="1"/>
          </p:cNvSpPr>
          <p:nvPr/>
        </p:nvSpPr>
        <p:spPr bwMode="auto">
          <a:xfrm>
            <a:off x="1843265" y="5637237"/>
            <a:ext cx="760035" cy="2076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9447" tIns="48850" rIns="99447" bIns="48850" anchor="ctr" anchorCtr="0">
            <a:noAutofit/>
          </a:bodyPr>
          <a:lstStyle/>
          <a:p>
            <a:pPr algn="ctr" eaLnBrk="0" hangingPunct="0"/>
            <a:r>
              <a:rPr lang="en-US" sz="900" b="1" dirty="0" smtClean="0">
                <a:latin typeface="+mn-lt"/>
              </a:rPr>
              <a:t>STM-1/OC-3</a:t>
            </a:r>
          </a:p>
          <a:p>
            <a:pPr algn="ctr" eaLnBrk="0" hangingPunct="0"/>
            <a:r>
              <a:rPr lang="en-US" sz="900" b="1" dirty="0" smtClean="0">
                <a:latin typeface="+mn-lt"/>
              </a:rPr>
              <a:t>STM-4 OC-12</a:t>
            </a:r>
            <a:endParaRPr lang="en-US" sz="900" b="1" dirty="0">
              <a:latin typeface="+mn-lt"/>
            </a:endParaRPr>
          </a:p>
        </p:txBody>
      </p:sp>
      <p:sp>
        <p:nvSpPr>
          <p:cNvPr id="80" name="Freeform 76"/>
          <p:cNvSpPr>
            <a:spLocks/>
          </p:cNvSpPr>
          <p:nvPr/>
        </p:nvSpPr>
        <p:spPr bwMode="auto">
          <a:xfrm>
            <a:off x="417984" y="4608247"/>
            <a:ext cx="1067223" cy="848010"/>
          </a:xfrm>
          <a:custGeom>
            <a:avLst/>
            <a:gdLst>
              <a:gd name="T0" fmla="*/ 2147483647 w 855"/>
              <a:gd name="T1" fmla="*/ 2147483647 h 673"/>
              <a:gd name="T2" fmla="*/ 2147483647 w 855"/>
              <a:gd name="T3" fmla="*/ 2147483647 h 673"/>
              <a:gd name="T4" fmla="*/ 2147483647 w 855"/>
              <a:gd name="T5" fmla="*/ 2147483647 h 673"/>
              <a:gd name="T6" fmla="*/ 2147483647 w 855"/>
              <a:gd name="T7" fmla="*/ 2147483647 h 673"/>
              <a:gd name="T8" fmla="*/ 2147483647 w 855"/>
              <a:gd name="T9" fmla="*/ 2147483647 h 673"/>
              <a:gd name="T10" fmla="*/ 2147483647 w 855"/>
              <a:gd name="T11" fmla="*/ 2147483647 h 673"/>
              <a:gd name="T12" fmla="*/ 2147483647 w 855"/>
              <a:gd name="T13" fmla="*/ 2147483647 h 673"/>
              <a:gd name="T14" fmla="*/ 2147483647 w 855"/>
              <a:gd name="T15" fmla="*/ 2147483647 h 673"/>
              <a:gd name="T16" fmla="*/ 2147483647 w 855"/>
              <a:gd name="T17" fmla="*/ 2147483647 h 673"/>
              <a:gd name="T18" fmla="*/ 2147483647 w 855"/>
              <a:gd name="T19" fmla="*/ 2147483647 h 673"/>
              <a:gd name="T20" fmla="*/ 2147483647 w 855"/>
              <a:gd name="T21" fmla="*/ 2147483647 h 673"/>
              <a:gd name="T22" fmla="*/ 2147483647 w 855"/>
              <a:gd name="T23" fmla="*/ 2147483647 h 673"/>
              <a:gd name="T24" fmla="*/ 2147483647 w 855"/>
              <a:gd name="T25" fmla="*/ 2147483647 h 673"/>
              <a:gd name="T26" fmla="*/ 2147483647 w 855"/>
              <a:gd name="T27" fmla="*/ 2147483647 h 673"/>
              <a:gd name="T28" fmla="*/ 2147483647 w 855"/>
              <a:gd name="T29" fmla="*/ 2147483647 h 673"/>
              <a:gd name="T30" fmla="*/ 2147483647 w 855"/>
              <a:gd name="T31" fmla="*/ 2147483647 h 673"/>
              <a:gd name="T32" fmla="*/ 2147483647 w 855"/>
              <a:gd name="T33" fmla="*/ 2147483647 h 673"/>
              <a:gd name="T34" fmla="*/ 2147483647 w 855"/>
              <a:gd name="T35" fmla="*/ 2147483647 h 673"/>
              <a:gd name="T36" fmla="*/ 2147483647 w 855"/>
              <a:gd name="T37" fmla="*/ 2147483647 h 673"/>
              <a:gd name="T38" fmla="*/ 2147483647 w 855"/>
              <a:gd name="T39" fmla="*/ 2147483647 h 673"/>
              <a:gd name="T40" fmla="*/ 2147483647 w 855"/>
              <a:gd name="T41" fmla="*/ 2147483647 h 673"/>
              <a:gd name="T42" fmla="*/ 2147483647 w 855"/>
              <a:gd name="T43" fmla="*/ 2147483647 h 673"/>
              <a:gd name="T44" fmla="*/ 2147483647 w 855"/>
              <a:gd name="T45" fmla="*/ 2147483647 h 673"/>
              <a:gd name="T46" fmla="*/ 2147483647 w 855"/>
              <a:gd name="T47" fmla="*/ 2147483647 h 673"/>
              <a:gd name="T48" fmla="*/ 2147483647 w 855"/>
              <a:gd name="T49" fmla="*/ 2147483647 h 673"/>
              <a:gd name="T50" fmla="*/ 2147483647 w 855"/>
              <a:gd name="T51" fmla="*/ 2147483647 h 673"/>
              <a:gd name="T52" fmla="*/ 2147483647 w 855"/>
              <a:gd name="T53" fmla="*/ 2147483647 h 673"/>
              <a:gd name="T54" fmla="*/ 2147483647 w 855"/>
              <a:gd name="T55" fmla="*/ 2147483647 h 673"/>
              <a:gd name="T56" fmla="*/ 2147483647 w 855"/>
              <a:gd name="T57" fmla="*/ 2147483647 h 673"/>
              <a:gd name="T58" fmla="*/ 2147483647 w 855"/>
              <a:gd name="T59" fmla="*/ 2147483647 h 673"/>
              <a:gd name="T60" fmla="*/ 2147483647 w 855"/>
              <a:gd name="T61" fmla="*/ 2147483647 h 673"/>
              <a:gd name="T62" fmla="*/ 2147483647 w 855"/>
              <a:gd name="T63" fmla="*/ 2147483647 h 673"/>
              <a:gd name="T64" fmla="*/ 2147483647 w 855"/>
              <a:gd name="T65" fmla="*/ 2147483647 h 673"/>
              <a:gd name="T66" fmla="*/ 2147483647 w 855"/>
              <a:gd name="T67" fmla="*/ 2147483647 h 673"/>
              <a:gd name="T68" fmla="*/ 2147483647 w 855"/>
              <a:gd name="T69" fmla="*/ 2147483647 h 673"/>
              <a:gd name="T70" fmla="*/ 2147483647 w 855"/>
              <a:gd name="T71" fmla="*/ 2147483647 h 673"/>
              <a:gd name="T72" fmla="*/ 2147483647 w 855"/>
              <a:gd name="T73" fmla="*/ 2147483647 h 673"/>
              <a:gd name="T74" fmla="*/ 2147483647 w 855"/>
              <a:gd name="T75" fmla="*/ 2147483647 h 673"/>
              <a:gd name="T76" fmla="*/ 2147483647 w 855"/>
              <a:gd name="T77" fmla="*/ 2147483647 h 673"/>
              <a:gd name="T78" fmla="*/ 2147483647 w 855"/>
              <a:gd name="T79" fmla="*/ 2147483647 h 673"/>
              <a:gd name="T80" fmla="*/ 2147483647 w 855"/>
              <a:gd name="T81" fmla="*/ 2147483647 h 673"/>
              <a:gd name="T82" fmla="*/ 2147483647 w 855"/>
              <a:gd name="T83" fmla="*/ 2147483647 h 673"/>
              <a:gd name="T84" fmla="*/ 2147483647 w 855"/>
              <a:gd name="T85" fmla="*/ 2147483647 h 673"/>
              <a:gd name="T86" fmla="*/ 2147483647 w 855"/>
              <a:gd name="T87" fmla="*/ 2147483647 h 673"/>
              <a:gd name="T88" fmla="*/ 2147483647 w 855"/>
              <a:gd name="T89" fmla="*/ 2147483647 h 673"/>
              <a:gd name="T90" fmla="*/ 2147483647 w 855"/>
              <a:gd name="T91" fmla="*/ 2147483647 h 673"/>
              <a:gd name="T92" fmla="*/ 2147483647 w 855"/>
              <a:gd name="T93" fmla="*/ 2147483647 h 673"/>
              <a:gd name="T94" fmla="*/ 2147483647 w 855"/>
              <a:gd name="T95" fmla="*/ 2147483647 h 673"/>
              <a:gd name="T96" fmla="*/ 2147483647 w 855"/>
              <a:gd name="T97" fmla="*/ 2147483647 h 673"/>
              <a:gd name="T98" fmla="*/ 2147483647 w 855"/>
              <a:gd name="T99" fmla="*/ 2147483647 h 673"/>
              <a:gd name="T100" fmla="*/ 2147483647 w 855"/>
              <a:gd name="T101" fmla="*/ 2147483647 h 673"/>
              <a:gd name="T102" fmla="*/ 2147483647 w 855"/>
              <a:gd name="T103" fmla="*/ 2147483647 h 673"/>
              <a:gd name="T104" fmla="*/ 2147483647 w 855"/>
              <a:gd name="T105" fmla="*/ 2147483647 h 673"/>
              <a:gd name="T106" fmla="*/ 2147483647 w 855"/>
              <a:gd name="T107" fmla="*/ 2147483647 h 67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55"/>
              <a:gd name="T163" fmla="*/ 0 h 673"/>
              <a:gd name="T164" fmla="*/ 855 w 855"/>
              <a:gd name="T165" fmla="*/ 673 h 67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55" h="673">
                <a:moveTo>
                  <a:pt x="266" y="634"/>
                </a:moveTo>
                <a:cubicBezTo>
                  <a:pt x="239" y="634"/>
                  <a:pt x="178" y="655"/>
                  <a:pt x="140" y="648"/>
                </a:cubicBezTo>
                <a:cubicBezTo>
                  <a:pt x="102" y="641"/>
                  <a:pt x="63" y="624"/>
                  <a:pt x="39" y="595"/>
                </a:cubicBezTo>
                <a:cubicBezTo>
                  <a:pt x="16" y="566"/>
                  <a:pt x="2" y="511"/>
                  <a:pt x="1" y="474"/>
                </a:cubicBezTo>
                <a:cubicBezTo>
                  <a:pt x="0" y="437"/>
                  <a:pt x="19" y="396"/>
                  <a:pt x="33" y="375"/>
                </a:cubicBezTo>
                <a:cubicBezTo>
                  <a:pt x="46" y="353"/>
                  <a:pt x="70" y="351"/>
                  <a:pt x="81" y="344"/>
                </a:cubicBezTo>
                <a:cubicBezTo>
                  <a:pt x="92" y="337"/>
                  <a:pt x="96" y="337"/>
                  <a:pt x="100" y="332"/>
                </a:cubicBezTo>
                <a:cubicBezTo>
                  <a:pt x="104" y="327"/>
                  <a:pt x="105" y="321"/>
                  <a:pt x="105" y="311"/>
                </a:cubicBezTo>
                <a:cubicBezTo>
                  <a:pt x="105" y="301"/>
                  <a:pt x="99" y="286"/>
                  <a:pt x="98" y="272"/>
                </a:cubicBezTo>
                <a:cubicBezTo>
                  <a:pt x="97" y="257"/>
                  <a:pt x="93" y="241"/>
                  <a:pt x="98" y="225"/>
                </a:cubicBezTo>
                <a:cubicBezTo>
                  <a:pt x="103" y="210"/>
                  <a:pt x="116" y="191"/>
                  <a:pt x="130" y="179"/>
                </a:cubicBezTo>
                <a:cubicBezTo>
                  <a:pt x="144" y="167"/>
                  <a:pt x="167" y="157"/>
                  <a:pt x="185" y="151"/>
                </a:cubicBezTo>
                <a:cubicBezTo>
                  <a:pt x="204" y="145"/>
                  <a:pt x="227" y="145"/>
                  <a:pt x="241" y="143"/>
                </a:cubicBezTo>
                <a:cubicBezTo>
                  <a:pt x="254" y="140"/>
                  <a:pt x="260" y="141"/>
                  <a:pt x="264" y="134"/>
                </a:cubicBezTo>
                <a:cubicBezTo>
                  <a:pt x="268" y="127"/>
                  <a:pt x="263" y="111"/>
                  <a:pt x="267" y="100"/>
                </a:cubicBezTo>
                <a:cubicBezTo>
                  <a:pt x="272" y="89"/>
                  <a:pt x="281" y="74"/>
                  <a:pt x="291" y="65"/>
                </a:cubicBezTo>
                <a:cubicBezTo>
                  <a:pt x="301" y="57"/>
                  <a:pt x="314" y="52"/>
                  <a:pt x="328" y="48"/>
                </a:cubicBezTo>
                <a:cubicBezTo>
                  <a:pt x="341" y="45"/>
                  <a:pt x="362" y="45"/>
                  <a:pt x="373" y="45"/>
                </a:cubicBezTo>
                <a:cubicBezTo>
                  <a:pt x="384" y="45"/>
                  <a:pt x="387" y="49"/>
                  <a:pt x="391" y="48"/>
                </a:cubicBezTo>
                <a:cubicBezTo>
                  <a:pt x="396" y="47"/>
                  <a:pt x="392" y="43"/>
                  <a:pt x="396" y="38"/>
                </a:cubicBezTo>
                <a:cubicBezTo>
                  <a:pt x="401" y="33"/>
                  <a:pt x="408" y="21"/>
                  <a:pt x="418" y="15"/>
                </a:cubicBezTo>
                <a:cubicBezTo>
                  <a:pt x="428" y="9"/>
                  <a:pt x="439" y="5"/>
                  <a:pt x="455" y="3"/>
                </a:cubicBezTo>
                <a:cubicBezTo>
                  <a:pt x="471" y="2"/>
                  <a:pt x="497" y="0"/>
                  <a:pt x="514" y="3"/>
                </a:cubicBezTo>
                <a:cubicBezTo>
                  <a:pt x="531" y="7"/>
                  <a:pt x="542" y="15"/>
                  <a:pt x="556" y="22"/>
                </a:cubicBezTo>
                <a:cubicBezTo>
                  <a:pt x="569" y="30"/>
                  <a:pt x="587" y="40"/>
                  <a:pt x="596" y="52"/>
                </a:cubicBezTo>
                <a:cubicBezTo>
                  <a:pt x="605" y="64"/>
                  <a:pt x="609" y="83"/>
                  <a:pt x="613" y="95"/>
                </a:cubicBezTo>
                <a:cubicBezTo>
                  <a:pt x="616" y="106"/>
                  <a:pt x="611" y="113"/>
                  <a:pt x="616" y="117"/>
                </a:cubicBezTo>
                <a:cubicBezTo>
                  <a:pt x="621" y="120"/>
                  <a:pt x="632" y="113"/>
                  <a:pt x="643" y="115"/>
                </a:cubicBezTo>
                <a:cubicBezTo>
                  <a:pt x="654" y="117"/>
                  <a:pt x="668" y="119"/>
                  <a:pt x="681" y="129"/>
                </a:cubicBezTo>
                <a:cubicBezTo>
                  <a:pt x="695" y="138"/>
                  <a:pt x="712" y="156"/>
                  <a:pt x="723" y="172"/>
                </a:cubicBezTo>
                <a:cubicBezTo>
                  <a:pt x="735" y="187"/>
                  <a:pt x="748" y="206"/>
                  <a:pt x="754" y="223"/>
                </a:cubicBezTo>
                <a:cubicBezTo>
                  <a:pt x="759" y="241"/>
                  <a:pt x="762" y="262"/>
                  <a:pt x="759" y="278"/>
                </a:cubicBezTo>
                <a:cubicBezTo>
                  <a:pt x="755" y="295"/>
                  <a:pt x="732" y="313"/>
                  <a:pt x="732" y="321"/>
                </a:cubicBezTo>
                <a:cubicBezTo>
                  <a:pt x="732" y="330"/>
                  <a:pt x="748" y="324"/>
                  <a:pt x="760" y="330"/>
                </a:cubicBezTo>
                <a:cubicBezTo>
                  <a:pt x="773" y="336"/>
                  <a:pt x="794" y="346"/>
                  <a:pt x="807" y="356"/>
                </a:cubicBezTo>
                <a:cubicBezTo>
                  <a:pt x="821" y="366"/>
                  <a:pt x="835" y="380"/>
                  <a:pt x="842" y="394"/>
                </a:cubicBezTo>
                <a:cubicBezTo>
                  <a:pt x="850" y="407"/>
                  <a:pt x="855" y="419"/>
                  <a:pt x="852" y="440"/>
                </a:cubicBezTo>
                <a:cubicBezTo>
                  <a:pt x="850" y="461"/>
                  <a:pt x="835" y="499"/>
                  <a:pt x="827" y="516"/>
                </a:cubicBezTo>
                <a:cubicBezTo>
                  <a:pt x="819" y="533"/>
                  <a:pt x="813" y="536"/>
                  <a:pt x="804" y="542"/>
                </a:cubicBezTo>
                <a:cubicBezTo>
                  <a:pt x="795" y="548"/>
                  <a:pt x="780" y="550"/>
                  <a:pt x="770" y="554"/>
                </a:cubicBezTo>
                <a:cubicBezTo>
                  <a:pt x="760" y="558"/>
                  <a:pt x="753" y="559"/>
                  <a:pt x="745" y="564"/>
                </a:cubicBezTo>
                <a:cubicBezTo>
                  <a:pt x="738" y="569"/>
                  <a:pt x="734" y="577"/>
                  <a:pt x="727" y="586"/>
                </a:cubicBezTo>
                <a:cubicBezTo>
                  <a:pt x="719" y="596"/>
                  <a:pt x="712" y="609"/>
                  <a:pt x="702" y="619"/>
                </a:cubicBezTo>
                <a:cubicBezTo>
                  <a:pt x="692" y="628"/>
                  <a:pt x="682" y="637"/>
                  <a:pt x="666" y="641"/>
                </a:cubicBezTo>
                <a:cubicBezTo>
                  <a:pt x="650" y="645"/>
                  <a:pt x="622" y="645"/>
                  <a:pt x="604" y="643"/>
                </a:cubicBezTo>
                <a:cubicBezTo>
                  <a:pt x="587" y="640"/>
                  <a:pt x="571" y="631"/>
                  <a:pt x="561" y="626"/>
                </a:cubicBezTo>
                <a:cubicBezTo>
                  <a:pt x="551" y="621"/>
                  <a:pt x="551" y="614"/>
                  <a:pt x="546" y="610"/>
                </a:cubicBezTo>
                <a:cubicBezTo>
                  <a:pt x="541" y="607"/>
                  <a:pt x="536" y="605"/>
                  <a:pt x="532" y="607"/>
                </a:cubicBezTo>
                <a:cubicBezTo>
                  <a:pt x="529" y="609"/>
                  <a:pt x="533" y="612"/>
                  <a:pt x="526" y="619"/>
                </a:cubicBezTo>
                <a:cubicBezTo>
                  <a:pt x="518" y="626"/>
                  <a:pt x="506" y="638"/>
                  <a:pt x="489" y="646"/>
                </a:cubicBezTo>
                <a:cubicBezTo>
                  <a:pt x="471" y="655"/>
                  <a:pt x="442" y="668"/>
                  <a:pt x="418" y="670"/>
                </a:cubicBezTo>
                <a:cubicBezTo>
                  <a:pt x="395" y="673"/>
                  <a:pt x="370" y="668"/>
                  <a:pt x="350" y="664"/>
                </a:cubicBezTo>
                <a:cubicBezTo>
                  <a:pt x="329" y="659"/>
                  <a:pt x="312" y="651"/>
                  <a:pt x="299" y="646"/>
                </a:cubicBezTo>
                <a:cubicBezTo>
                  <a:pt x="287" y="642"/>
                  <a:pt x="293" y="634"/>
                  <a:pt x="266" y="634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E0CDA8"/>
              </a:gs>
            </a:gsLst>
            <a:path path="rect">
              <a:fillToRect l="50000" t="50000" r="50000" b="50000"/>
            </a:path>
          </a:gradFill>
          <a:ln w="12700">
            <a:noFill/>
            <a:round/>
            <a:headEnd/>
            <a:tailEnd/>
          </a:ln>
          <a:effectLst>
            <a:prstShdw prst="shdw17" dist="17961" dir="2700000">
              <a:srgbClr val="867B65"/>
            </a:prstShdw>
          </a:effectLst>
        </p:spPr>
        <p:txBody>
          <a:bodyPr lIns="100491" tIns="50246" rIns="100491" bIns="50246" anchor="ctr" anchorCtr="0">
            <a:noAutofit/>
          </a:bodyPr>
          <a:lstStyle/>
          <a:p>
            <a:pPr algn="ctr"/>
            <a:endParaRPr lang="en-US" sz="2200" b="1" dirty="0">
              <a:latin typeface="+mn-lt"/>
            </a:endParaRPr>
          </a:p>
        </p:txBody>
      </p:sp>
      <p:sp>
        <p:nvSpPr>
          <p:cNvPr id="81" name="Text Box 77"/>
          <p:cNvSpPr txBox="1">
            <a:spLocks noChangeArrowheads="1"/>
          </p:cNvSpPr>
          <p:nvPr/>
        </p:nvSpPr>
        <p:spPr bwMode="auto">
          <a:xfrm>
            <a:off x="728596" y="4921060"/>
            <a:ext cx="499036" cy="261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9447" tIns="48850" rIns="99447" bIns="48850" anchor="ctr" anchorCtr="0">
            <a:noAutofit/>
          </a:bodyPr>
          <a:lstStyle/>
          <a:p>
            <a:pPr algn="ctr" eaLnBrk="0" hangingPunct="0">
              <a:buClr>
                <a:srgbClr val="F46300"/>
              </a:buClr>
              <a:buSzPct val="70000"/>
              <a:buFont typeface="Wingdings" pitchFamily="2" charset="2"/>
              <a:buNone/>
            </a:pPr>
            <a:r>
              <a:rPr lang="en-US" sz="1300" b="1" dirty="0" smtClean="0">
                <a:latin typeface="+mn-lt"/>
              </a:rPr>
              <a:t>PSN</a:t>
            </a:r>
            <a:endParaRPr lang="en-US" sz="1300" b="1" dirty="0">
              <a:latin typeface="+mn-lt"/>
            </a:endParaRPr>
          </a:p>
        </p:txBody>
      </p:sp>
      <p:pic>
        <p:nvPicPr>
          <p:cNvPr id="82" name="Picture 80" descr="rad19">
            <a:hlinkClick r:id="" action="ppaction://noaction"/>
          </p:cNvPr>
          <p:cNvPicPr preferRelativeResize="0"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28175" y="5284839"/>
            <a:ext cx="810513" cy="389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" name="Picture 2" descr="http://image.shutterstock.com/display_pic_with_logo/79693/79693,1175901656,2/stock-photo-electric-power-transformation-substation-with-blue-sky-302713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83119" y="3825477"/>
            <a:ext cx="1033781" cy="737431"/>
          </a:xfrm>
          <a:prstGeom prst="rect">
            <a:avLst/>
          </a:prstGeom>
          <a:noFill/>
        </p:spPr>
      </p:pic>
      <p:pic>
        <p:nvPicPr>
          <p:cNvPr id="101" name="Picture 2" descr="http://image.shutterstock.com/display_pic_with_logo/79693/79693,1175901656,2/stock-photo-electric-power-transformation-substation-with-blue-sky-302713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298391" y="3811848"/>
            <a:ext cx="1033781" cy="737431"/>
          </a:xfrm>
          <a:prstGeom prst="rect">
            <a:avLst/>
          </a:prstGeom>
          <a:noFill/>
        </p:spPr>
      </p:pic>
      <p:pic>
        <p:nvPicPr>
          <p:cNvPr id="105" name="Picture 2" descr="http://image.shutterstock.com/display_pic_with_logo/79693/79693,1175901656,2/stock-photo-electric-power-transformation-substation-with-blue-sky-302713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383526" y="5502218"/>
            <a:ext cx="1033781" cy="737431"/>
          </a:xfrm>
          <a:prstGeom prst="rect">
            <a:avLst/>
          </a:prstGeom>
          <a:noFill/>
        </p:spPr>
      </p:pic>
      <p:sp>
        <p:nvSpPr>
          <p:cNvPr id="106" name="TextBox 105"/>
          <p:cNvSpPr txBox="1"/>
          <p:nvPr/>
        </p:nvSpPr>
        <p:spPr>
          <a:xfrm>
            <a:off x="7089400" y="6232782"/>
            <a:ext cx="1542120" cy="301591"/>
          </a:xfrm>
          <a:prstGeom prst="rect">
            <a:avLst/>
          </a:prstGeom>
          <a:noFill/>
        </p:spPr>
        <p:txBody>
          <a:bodyPr wrap="square" lIns="100554" tIns="50277" rIns="100554" bIns="50277" rtlCol="0">
            <a:spAutoFit/>
          </a:bodyPr>
          <a:lstStyle/>
          <a:p>
            <a:pPr algn="ctr"/>
            <a:r>
              <a:rPr lang="en-US" sz="1300" b="1" dirty="0" smtClean="0">
                <a:latin typeface="+mn-lt"/>
              </a:rPr>
              <a:t>LV Transformation</a:t>
            </a:r>
            <a:endParaRPr lang="en-US" sz="1300" b="1" dirty="0">
              <a:latin typeface="+mn-lt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8063647" y="3449745"/>
            <a:ext cx="1511816" cy="301591"/>
          </a:xfrm>
          <a:prstGeom prst="rect">
            <a:avLst/>
          </a:prstGeom>
          <a:noFill/>
        </p:spPr>
        <p:txBody>
          <a:bodyPr wrap="square" lIns="100554" tIns="50277" rIns="100554" bIns="50277" rtlCol="0">
            <a:spAutoFit/>
          </a:bodyPr>
          <a:lstStyle/>
          <a:p>
            <a:pPr algn="ctr"/>
            <a:r>
              <a:rPr lang="en-US" sz="1300" b="1" dirty="0" smtClean="0">
                <a:latin typeface="+mn-lt"/>
              </a:rPr>
              <a:t>LV Transformation</a:t>
            </a:r>
            <a:endParaRPr lang="en-US" sz="1300" b="1" dirty="0">
              <a:latin typeface="+mn-lt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5567529" y="3552047"/>
            <a:ext cx="1655814" cy="304699"/>
          </a:xfrm>
          <a:prstGeom prst="rect">
            <a:avLst/>
          </a:prstGeom>
          <a:noFill/>
        </p:spPr>
        <p:txBody>
          <a:bodyPr wrap="square" lIns="100554" tIns="50277" rIns="100554" bIns="50277" rtlCol="0">
            <a:spAutoFit/>
          </a:bodyPr>
          <a:lstStyle/>
          <a:p>
            <a:pPr algn="ctr"/>
            <a:r>
              <a:rPr lang="en-US" sz="1300" b="1" dirty="0" smtClean="0">
                <a:latin typeface="+mn-lt"/>
              </a:rPr>
              <a:t>LV Transformation</a:t>
            </a:r>
            <a:endParaRPr lang="en-US" sz="1300" b="1" dirty="0">
              <a:latin typeface="+mn-lt"/>
            </a:endParaRPr>
          </a:p>
        </p:txBody>
      </p:sp>
      <p:pic>
        <p:nvPicPr>
          <p:cNvPr id="112" name="Picture 64" descr="rad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45344" y="5852871"/>
            <a:ext cx="532169" cy="224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" name="Line 61"/>
          <p:cNvSpPr>
            <a:spLocks noChangeShapeType="1"/>
          </p:cNvSpPr>
          <p:nvPr/>
        </p:nvSpPr>
        <p:spPr bwMode="auto">
          <a:xfrm flipH="1">
            <a:off x="4298673" y="4218292"/>
            <a:ext cx="1253431" cy="116058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100520" tIns="50261" rIns="100520" bIns="50261" anchor="ctr" anchorCtr="0">
            <a:noAutofit/>
          </a:bodyPr>
          <a:lstStyle/>
          <a:p>
            <a:pPr algn="ctr"/>
            <a:endParaRPr lang="en-US" sz="2200" b="1" dirty="0">
              <a:latin typeface="+mn-lt"/>
            </a:endParaRPr>
          </a:p>
        </p:txBody>
      </p:sp>
      <p:pic>
        <p:nvPicPr>
          <p:cNvPr id="150" name="Picture 63" descr="rad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985410" y="4428001"/>
            <a:ext cx="532169" cy="223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" name="Text Box 56"/>
          <p:cNvSpPr txBox="1">
            <a:spLocks noChangeArrowheads="1"/>
          </p:cNvSpPr>
          <p:nvPr/>
        </p:nvSpPr>
        <p:spPr bwMode="auto">
          <a:xfrm>
            <a:off x="5596147" y="5775849"/>
            <a:ext cx="602836" cy="190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9576" tIns="39576" rIns="39576" bIns="39576" anchor="ctr" anchorCtr="0">
            <a:noAutofit/>
          </a:bodyPr>
          <a:lstStyle/>
          <a:p>
            <a:pPr algn="ctr" defTabSz="1119859"/>
            <a:r>
              <a:rPr lang="en-US" sz="900" b="1" dirty="0">
                <a:latin typeface="+mn-lt"/>
              </a:rPr>
              <a:t> </a:t>
            </a:r>
            <a:r>
              <a:rPr lang="en-US" sz="1200" b="1" dirty="0" smtClean="0">
                <a:latin typeface="+mn-lt"/>
              </a:rPr>
              <a:t>SHDSL</a:t>
            </a:r>
            <a:endParaRPr lang="en-US" sz="1200" b="1" dirty="0">
              <a:latin typeface="+mn-lt"/>
            </a:endParaRPr>
          </a:p>
        </p:txBody>
      </p:sp>
      <p:sp>
        <p:nvSpPr>
          <p:cNvPr id="121" name="Text Box 81"/>
          <p:cNvSpPr txBox="1">
            <a:spLocks noChangeArrowheads="1"/>
          </p:cNvSpPr>
          <p:nvPr/>
        </p:nvSpPr>
        <p:spPr bwMode="auto">
          <a:xfrm>
            <a:off x="6805856" y="5642105"/>
            <a:ext cx="565340" cy="204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9576" tIns="39576" rIns="39576" bIns="39576" anchor="ctr" anchorCtr="0">
            <a:noAutofit/>
          </a:bodyPr>
          <a:lstStyle/>
          <a:p>
            <a:pPr algn="ctr" defTabSz="1119859"/>
            <a:r>
              <a:rPr lang="en-US" sz="1100" b="1" dirty="0" smtClean="0">
                <a:latin typeface="+mn-lt"/>
              </a:rPr>
              <a:t>ASMi-52</a:t>
            </a:r>
            <a:endParaRPr lang="en-US" sz="1100" b="1" dirty="0">
              <a:latin typeface="+mn-lt"/>
            </a:endParaRPr>
          </a:p>
        </p:txBody>
      </p:sp>
      <p:pic>
        <p:nvPicPr>
          <p:cNvPr id="168" name="Picture 64" descr="rad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443132" y="4094260"/>
            <a:ext cx="532169" cy="224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2" descr="http://upload.wikimedia.org/wikipedia/en/thumb/2/27/Melbourne_Terminal_Station.JPG/300px-Melbourne_Terminal_Station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81267" y="2313119"/>
            <a:ext cx="705748" cy="52931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9" name="Picture 2" descr="http://upload.wikimedia.org/wikipedia/en/thumb/2/27/Melbourne_Terminal_Station.JPG/300px-Melbourne_Terminal_Station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476025" y="3590098"/>
            <a:ext cx="705748" cy="52931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1" name="Picture 2" descr="http://upload.wikimedia.org/wikipedia/en/thumb/2/27/Melbourne_Terminal_Station.JPG/300px-Melbourne_Terminal_Station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545997" y="4438502"/>
            <a:ext cx="705748" cy="52931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97634" name="Picture 2" descr="http://upload.wikimedia.org/wikipedia/en/thumb/2/27/Melbourne_Terminal_Station.JPG/300px-Melbourne_Terminal_Station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00502" y="1928275"/>
            <a:ext cx="705748" cy="529311"/>
          </a:xfrm>
          <a:prstGeom prst="rect">
            <a:avLst/>
          </a:prstGeom>
          <a:ln>
            <a:noFill/>
          </a:ln>
          <a:effectLst/>
        </p:spPr>
      </p:pic>
      <p:sp>
        <p:nvSpPr>
          <p:cNvPr id="65" name="Freeform 28"/>
          <p:cNvSpPr>
            <a:spLocks/>
          </p:cNvSpPr>
          <p:nvPr/>
        </p:nvSpPr>
        <p:spPr bwMode="auto">
          <a:xfrm>
            <a:off x="596481" y="1849192"/>
            <a:ext cx="4227941" cy="3492500"/>
          </a:xfrm>
          <a:custGeom>
            <a:avLst/>
            <a:gdLst>
              <a:gd name="T0" fmla="*/ 2147483647 w 855"/>
              <a:gd name="T1" fmla="*/ 2147483647 h 673"/>
              <a:gd name="T2" fmla="*/ 2147483647 w 855"/>
              <a:gd name="T3" fmla="*/ 2147483647 h 673"/>
              <a:gd name="T4" fmla="*/ 2147483647 w 855"/>
              <a:gd name="T5" fmla="*/ 2147483647 h 673"/>
              <a:gd name="T6" fmla="*/ 2147483647 w 855"/>
              <a:gd name="T7" fmla="*/ 2147483647 h 673"/>
              <a:gd name="T8" fmla="*/ 2147483647 w 855"/>
              <a:gd name="T9" fmla="*/ 2147483647 h 673"/>
              <a:gd name="T10" fmla="*/ 2147483647 w 855"/>
              <a:gd name="T11" fmla="*/ 2147483647 h 673"/>
              <a:gd name="T12" fmla="*/ 2147483647 w 855"/>
              <a:gd name="T13" fmla="*/ 2147483647 h 673"/>
              <a:gd name="T14" fmla="*/ 2147483647 w 855"/>
              <a:gd name="T15" fmla="*/ 2147483647 h 673"/>
              <a:gd name="T16" fmla="*/ 2147483647 w 855"/>
              <a:gd name="T17" fmla="*/ 2147483647 h 673"/>
              <a:gd name="T18" fmla="*/ 2147483647 w 855"/>
              <a:gd name="T19" fmla="*/ 2147483647 h 673"/>
              <a:gd name="T20" fmla="*/ 2147483647 w 855"/>
              <a:gd name="T21" fmla="*/ 2147483647 h 673"/>
              <a:gd name="T22" fmla="*/ 2147483647 w 855"/>
              <a:gd name="T23" fmla="*/ 2147483647 h 673"/>
              <a:gd name="T24" fmla="*/ 2147483647 w 855"/>
              <a:gd name="T25" fmla="*/ 2147483647 h 673"/>
              <a:gd name="T26" fmla="*/ 2147483647 w 855"/>
              <a:gd name="T27" fmla="*/ 2147483647 h 673"/>
              <a:gd name="T28" fmla="*/ 2147483647 w 855"/>
              <a:gd name="T29" fmla="*/ 2147483647 h 673"/>
              <a:gd name="T30" fmla="*/ 2147483647 w 855"/>
              <a:gd name="T31" fmla="*/ 2147483647 h 673"/>
              <a:gd name="T32" fmla="*/ 2147483647 w 855"/>
              <a:gd name="T33" fmla="*/ 2147483647 h 673"/>
              <a:gd name="T34" fmla="*/ 2147483647 w 855"/>
              <a:gd name="T35" fmla="*/ 2147483647 h 673"/>
              <a:gd name="T36" fmla="*/ 2147483647 w 855"/>
              <a:gd name="T37" fmla="*/ 2147483647 h 673"/>
              <a:gd name="T38" fmla="*/ 2147483647 w 855"/>
              <a:gd name="T39" fmla="*/ 2147483647 h 673"/>
              <a:gd name="T40" fmla="*/ 2147483647 w 855"/>
              <a:gd name="T41" fmla="*/ 2147483647 h 673"/>
              <a:gd name="T42" fmla="*/ 2147483647 w 855"/>
              <a:gd name="T43" fmla="*/ 2147483647 h 673"/>
              <a:gd name="T44" fmla="*/ 2147483647 w 855"/>
              <a:gd name="T45" fmla="*/ 2147483647 h 673"/>
              <a:gd name="T46" fmla="*/ 2147483647 w 855"/>
              <a:gd name="T47" fmla="*/ 2147483647 h 673"/>
              <a:gd name="T48" fmla="*/ 2147483647 w 855"/>
              <a:gd name="T49" fmla="*/ 2147483647 h 673"/>
              <a:gd name="T50" fmla="*/ 2147483647 w 855"/>
              <a:gd name="T51" fmla="*/ 2147483647 h 673"/>
              <a:gd name="T52" fmla="*/ 2147483647 w 855"/>
              <a:gd name="T53" fmla="*/ 2147483647 h 673"/>
              <a:gd name="T54" fmla="*/ 2147483647 w 855"/>
              <a:gd name="T55" fmla="*/ 2147483647 h 673"/>
              <a:gd name="T56" fmla="*/ 2147483647 w 855"/>
              <a:gd name="T57" fmla="*/ 2147483647 h 673"/>
              <a:gd name="T58" fmla="*/ 2147483647 w 855"/>
              <a:gd name="T59" fmla="*/ 2147483647 h 673"/>
              <a:gd name="T60" fmla="*/ 2147483647 w 855"/>
              <a:gd name="T61" fmla="*/ 2147483647 h 673"/>
              <a:gd name="T62" fmla="*/ 2147483647 w 855"/>
              <a:gd name="T63" fmla="*/ 2147483647 h 673"/>
              <a:gd name="T64" fmla="*/ 2147483647 w 855"/>
              <a:gd name="T65" fmla="*/ 2147483647 h 673"/>
              <a:gd name="T66" fmla="*/ 2147483647 w 855"/>
              <a:gd name="T67" fmla="*/ 2147483647 h 673"/>
              <a:gd name="T68" fmla="*/ 2147483647 w 855"/>
              <a:gd name="T69" fmla="*/ 2147483647 h 673"/>
              <a:gd name="T70" fmla="*/ 2147483647 w 855"/>
              <a:gd name="T71" fmla="*/ 2147483647 h 673"/>
              <a:gd name="T72" fmla="*/ 2147483647 w 855"/>
              <a:gd name="T73" fmla="*/ 2147483647 h 673"/>
              <a:gd name="T74" fmla="*/ 2147483647 w 855"/>
              <a:gd name="T75" fmla="*/ 2147483647 h 673"/>
              <a:gd name="T76" fmla="*/ 2147483647 w 855"/>
              <a:gd name="T77" fmla="*/ 2147483647 h 673"/>
              <a:gd name="T78" fmla="*/ 2147483647 w 855"/>
              <a:gd name="T79" fmla="*/ 2147483647 h 673"/>
              <a:gd name="T80" fmla="*/ 2147483647 w 855"/>
              <a:gd name="T81" fmla="*/ 2147483647 h 673"/>
              <a:gd name="T82" fmla="*/ 2147483647 w 855"/>
              <a:gd name="T83" fmla="*/ 2147483647 h 673"/>
              <a:gd name="T84" fmla="*/ 2147483647 w 855"/>
              <a:gd name="T85" fmla="*/ 2147483647 h 673"/>
              <a:gd name="T86" fmla="*/ 2147483647 w 855"/>
              <a:gd name="T87" fmla="*/ 2147483647 h 673"/>
              <a:gd name="T88" fmla="*/ 2147483647 w 855"/>
              <a:gd name="T89" fmla="*/ 2147483647 h 673"/>
              <a:gd name="T90" fmla="*/ 2147483647 w 855"/>
              <a:gd name="T91" fmla="*/ 2147483647 h 673"/>
              <a:gd name="T92" fmla="*/ 2147483647 w 855"/>
              <a:gd name="T93" fmla="*/ 2147483647 h 673"/>
              <a:gd name="T94" fmla="*/ 2147483647 w 855"/>
              <a:gd name="T95" fmla="*/ 2147483647 h 673"/>
              <a:gd name="T96" fmla="*/ 2147483647 w 855"/>
              <a:gd name="T97" fmla="*/ 2147483647 h 673"/>
              <a:gd name="T98" fmla="*/ 2147483647 w 855"/>
              <a:gd name="T99" fmla="*/ 2147483647 h 673"/>
              <a:gd name="T100" fmla="*/ 2147483647 w 855"/>
              <a:gd name="T101" fmla="*/ 2147483647 h 673"/>
              <a:gd name="T102" fmla="*/ 2147483647 w 855"/>
              <a:gd name="T103" fmla="*/ 2147483647 h 673"/>
              <a:gd name="T104" fmla="*/ 2147483647 w 855"/>
              <a:gd name="T105" fmla="*/ 2147483647 h 673"/>
              <a:gd name="T106" fmla="*/ 2147483647 w 855"/>
              <a:gd name="T107" fmla="*/ 2147483647 h 67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55"/>
              <a:gd name="T163" fmla="*/ 0 h 673"/>
              <a:gd name="T164" fmla="*/ 855 w 855"/>
              <a:gd name="T165" fmla="*/ 673 h 67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55" h="673">
                <a:moveTo>
                  <a:pt x="266" y="634"/>
                </a:moveTo>
                <a:cubicBezTo>
                  <a:pt x="239" y="634"/>
                  <a:pt x="178" y="655"/>
                  <a:pt x="140" y="648"/>
                </a:cubicBezTo>
                <a:cubicBezTo>
                  <a:pt x="102" y="641"/>
                  <a:pt x="63" y="624"/>
                  <a:pt x="39" y="595"/>
                </a:cubicBezTo>
                <a:cubicBezTo>
                  <a:pt x="16" y="566"/>
                  <a:pt x="2" y="511"/>
                  <a:pt x="1" y="474"/>
                </a:cubicBezTo>
                <a:cubicBezTo>
                  <a:pt x="0" y="437"/>
                  <a:pt x="19" y="396"/>
                  <a:pt x="33" y="375"/>
                </a:cubicBezTo>
                <a:cubicBezTo>
                  <a:pt x="46" y="353"/>
                  <a:pt x="70" y="351"/>
                  <a:pt x="81" y="344"/>
                </a:cubicBezTo>
                <a:cubicBezTo>
                  <a:pt x="92" y="337"/>
                  <a:pt x="96" y="337"/>
                  <a:pt x="100" y="332"/>
                </a:cubicBezTo>
                <a:cubicBezTo>
                  <a:pt x="104" y="327"/>
                  <a:pt x="105" y="321"/>
                  <a:pt x="105" y="311"/>
                </a:cubicBezTo>
                <a:cubicBezTo>
                  <a:pt x="105" y="301"/>
                  <a:pt x="99" y="286"/>
                  <a:pt x="98" y="272"/>
                </a:cubicBezTo>
                <a:cubicBezTo>
                  <a:pt x="97" y="257"/>
                  <a:pt x="93" y="241"/>
                  <a:pt x="98" y="225"/>
                </a:cubicBezTo>
                <a:cubicBezTo>
                  <a:pt x="103" y="210"/>
                  <a:pt x="116" y="191"/>
                  <a:pt x="130" y="179"/>
                </a:cubicBezTo>
                <a:cubicBezTo>
                  <a:pt x="144" y="167"/>
                  <a:pt x="167" y="157"/>
                  <a:pt x="185" y="151"/>
                </a:cubicBezTo>
                <a:cubicBezTo>
                  <a:pt x="204" y="145"/>
                  <a:pt x="227" y="145"/>
                  <a:pt x="241" y="143"/>
                </a:cubicBezTo>
                <a:cubicBezTo>
                  <a:pt x="254" y="140"/>
                  <a:pt x="260" y="141"/>
                  <a:pt x="264" y="134"/>
                </a:cubicBezTo>
                <a:cubicBezTo>
                  <a:pt x="268" y="127"/>
                  <a:pt x="263" y="111"/>
                  <a:pt x="267" y="100"/>
                </a:cubicBezTo>
                <a:cubicBezTo>
                  <a:pt x="272" y="89"/>
                  <a:pt x="281" y="74"/>
                  <a:pt x="291" y="65"/>
                </a:cubicBezTo>
                <a:cubicBezTo>
                  <a:pt x="301" y="57"/>
                  <a:pt x="314" y="52"/>
                  <a:pt x="328" y="48"/>
                </a:cubicBezTo>
                <a:cubicBezTo>
                  <a:pt x="341" y="45"/>
                  <a:pt x="362" y="45"/>
                  <a:pt x="373" y="45"/>
                </a:cubicBezTo>
                <a:cubicBezTo>
                  <a:pt x="384" y="45"/>
                  <a:pt x="387" y="49"/>
                  <a:pt x="391" y="48"/>
                </a:cubicBezTo>
                <a:cubicBezTo>
                  <a:pt x="396" y="47"/>
                  <a:pt x="392" y="43"/>
                  <a:pt x="396" y="38"/>
                </a:cubicBezTo>
                <a:cubicBezTo>
                  <a:pt x="401" y="33"/>
                  <a:pt x="408" y="21"/>
                  <a:pt x="418" y="15"/>
                </a:cubicBezTo>
                <a:cubicBezTo>
                  <a:pt x="428" y="9"/>
                  <a:pt x="439" y="5"/>
                  <a:pt x="455" y="3"/>
                </a:cubicBezTo>
                <a:cubicBezTo>
                  <a:pt x="471" y="2"/>
                  <a:pt x="497" y="0"/>
                  <a:pt x="514" y="3"/>
                </a:cubicBezTo>
                <a:cubicBezTo>
                  <a:pt x="531" y="7"/>
                  <a:pt x="542" y="15"/>
                  <a:pt x="556" y="22"/>
                </a:cubicBezTo>
                <a:cubicBezTo>
                  <a:pt x="569" y="30"/>
                  <a:pt x="587" y="40"/>
                  <a:pt x="596" y="52"/>
                </a:cubicBezTo>
                <a:cubicBezTo>
                  <a:pt x="605" y="64"/>
                  <a:pt x="609" y="83"/>
                  <a:pt x="613" y="95"/>
                </a:cubicBezTo>
                <a:cubicBezTo>
                  <a:pt x="616" y="106"/>
                  <a:pt x="611" y="113"/>
                  <a:pt x="616" y="117"/>
                </a:cubicBezTo>
                <a:cubicBezTo>
                  <a:pt x="621" y="120"/>
                  <a:pt x="632" y="113"/>
                  <a:pt x="643" y="115"/>
                </a:cubicBezTo>
                <a:cubicBezTo>
                  <a:pt x="654" y="117"/>
                  <a:pt x="668" y="119"/>
                  <a:pt x="681" y="129"/>
                </a:cubicBezTo>
                <a:cubicBezTo>
                  <a:pt x="695" y="138"/>
                  <a:pt x="712" y="156"/>
                  <a:pt x="723" y="172"/>
                </a:cubicBezTo>
                <a:cubicBezTo>
                  <a:pt x="735" y="187"/>
                  <a:pt x="748" y="206"/>
                  <a:pt x="754" y="223"/>
                </a:cubicBezTo>
                <a:cubicBezTo>
                  <a:pt x="759" y="241"/>
                  <a:pt x="762" y="262"/>
                  <a:pt x="759" y="278"/>
                </a:cubicBezTo>
                <a:cubicBezTo>
                  <a:pt x="755" y="295"/>
                  <a:pt x="732" y="313"/>
                  <a:pt x="732" y="321"/>
                </a:cubicBezTo>
                <a:cubicBezTo>
                  <a:pt x="732" y="330"/>
                  <a:pt x="748" y="324"/>
                  <a:pt x="760" y="330"/>
                </a:cubicBezTo>
                <a:cubicBezTo>
                  <a:pt x="773" y="336"/>
                  <a:pt x="794" y="346"/>
                  <a:pt x="807" y="356"/>
                </a:cubicBezTo>
                <a:cubicBezTo>
                  <a:pt x="821" y="366"/>
                  <a:pt x="835" y="380"/>
                  <a:pt x="842" y="394"/>
                </a:cubicBezTo>
                <a:cubicBezTo>
                  <a:pt x="850" y="407"/>
                  <a:pt x="855" y="419"/>
                  <a:pt x="852" y="440"/>
                </a:cubicBezTo>
                <a:cubicBezTo>
                  <a:pt x="850" y="461"/>
                  <a:pt x="835" y="499"/>
                  <a:pt x="827" y="516"/>
                </a:cubicBezTo>
                <a:cubicBezTo>
                  <a:pt x="819" y="533"/>
                  <a:pt x="810" y="537"/>
                  <a:pt x="801" y="543"/>
                </a:cubicBezTo>
                <a:cubicBezTo>
                  <a:pt x="792" y="549"/>
                  <a:pt x="779" y="551"/>
                  <a:pt x="770" y="554"/>
                </a:cubicBezTo>
                <a:cubicBezTo>
                  <a:pt x="761" y="557"/>
                  <a:pt x="753" y="559"/>
                  <a:pt x="745" y="564"/>
                </a:cubicBezTo>
                <a:cubicBezTo>
                  <a:pt x="738" y="569"/>
                  <a:pt x="734" y="577"/>
                  <a:pt x="727" y="586"/>
                </a:cubicBezTo>
                <a:cubicBezTo>
                  <a:pt x="719" y="596"/>
                  <a:pt x="712" y="609"/>
                  <a:pt x="702" y="619"/>
                </a:cubicBezTo>
                <a:cubicBezTo>
                  <a:pt x="692" y="628"/>
                  <a:pt x="682" y="637"/>
                  <a:pt x="666" y="641"/>
                </a:cubicBezTo>
                <a:cubicBezTo>
                  <a:pt x="650" y="645"/>
                  <a:pt x="622" y="645"/>
                  <a:pt x="604" y="643"/>
                </a:cubicBezTo>
                <a:cubicBezTo>
                  <a:pt x="587" y="640"/>
                  <a:pt x="571" y="631"/>
                  <a:pt x="561" y="626"/>
                </a:cubicBezTo>
                <a:cubicBezTo>
                  <a:pt x="551" y="621"/>
                  <a:pt x="551" y="614"/>
                  <a:pt x="546" y="610"/>
                </a:cubicBezTo>
                <a:cubicBezTo>
                  <a:pt x="541" y="607"/>
                  <a:pt x="536" y="605"/>
                  <a:pt x="532" y="607"/>
                </a:cubicBezTo>
                <a:cubicBezTo>
                  <a:pt x="529" y="609"/>
                  <a:pt x="533" y="612"/>
                  <a:pt x="526" y="619"/>
                </a:cubicBezTo>
                <a:cubicBezTo>
                  <a:pt x="518" y="626"/>
                  <a:pt x="506" y="638"/>
                  <a:pt x="489" y="646"/>
                </a:cubicBezTo>
                <a:cubicBezTo>
                  <a:pt x="471" y="655"/>
                  <a:pt x="442" y="668"/>
                  <a:pt x="418" y="670"/>
                </a:cubicBezTo>
                <a:cubicBezTo>
                  <a:pt x="395" y="673"/>
                  <a:pt x="370" y="668"/>
                  <a:pt x="350" y="664"/>
                </a:cubicBezTo>
                <a:cubicBezTo>
                  <a:pt x="329" y="659"/>
                  <a:pt x="312" y="651"/>
                  <a:pt x="299" y="646"/>
                </a:cubicBezTo>
                <a:cubicBezTo>
                  <a:pt x="287" y="642"/>
                  <a:pt x="293" y="634"/>
                  <a:pt x="266" y="634"/>
                </a:cubicBez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FFE895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prstShdw prst="shdw17" dist="17961" dir="2700000">
              <a:srgbClr val="998B59"/>
            </a:prstShdw>
          </a:effectLst>
        </p:spPr>
        <p:txBody>
          <a:bodyPr wrap="none" lIns="100554" tIns="50277" rIns="100554" bIns="50277" anchor="ctr"/>
          <a:lstStyle/>
          <a:p>
            <a:pPr algn="ctr"/>
            <a:endParaRPr lang="en-US" b="1">
              <a:latin typeface="+mj-lt"/>
            </a:endParaRPr>
          </a:p>
        </p:txBody>
      </p:sp>
      <p:cxnSp>
        <p:nvCxnSpPr>
          <p:cNvPr id="182" name="Straight Connector 181"/>
          <p:cNvCxnSpPr/>
          <p:nvPr/>
        </p:nvCxnSpPr>
        <p:spPr>
          <a:xfrm rot="5400000" flipH="1" flipV="1">
            <a:off x="6034355" y="1828870"/>
            <a:ext cx="983453" cy="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Ethernet Aggregation of Transformation Sites</a:t>
            </a:r>
          </a:p>
        </p:txBody>
      </p:sp>
      <p:sp>
        <p:nvSpPr>
          <p:cNvPr id="64" name="Text Placeholder 63"/>
          <p:cNvSpPr>
            <a:spLocks noGrp="1"/>
          </p:cNvSpPr>
          <p:nvPr>
            <p:ph type="body" sz="quarter" idx="10"/>
          </p:nvPr>
        </p:nvSpPr>
        <p:spPr>
          <a:xfrm>
            <a:off x="822484" y="5460385"/>
            <a:ext cx="7837170" cy="2033987"/>
          </a:xfrm>
        </p:spPr>
        <p:txBody>
          <a:bodyPr/>
          <a:lstStyle/>
          <a:p>
            <a:r>
              <a:rPr lang="en-US" sz="1800" dirty="0" smtClean="0"/>
              <a:t>Flexible connectivity of the communication devices over copper or F.O.</a:t>
            </a:r>
          </a:p>
          <a:p>
            <a:r>
              <a:rPr lang="en-US" sz="1800" dirty="0" smtClean="0"/>
              <a:t>Central network management solution including service center for point &amp; click service creation </a:t>
            </a:r>
          </a:p>
          <a:p>
            <a:r>
              <a:rPr lang="en-US" sz="1800" dirty="0" smtClean="0"/>
              <a:t>Traffic management, OAM &amp; Timing over packet solution from MV-Transformation to the core </a:t>
            </a:r>
          </a:p>
          <a:p>
            <a:r>
              <a:rPr lang="en-US" sz="1800" dirty="0" smtClean="0"/>
              <a:t>Path Redundancy with no single point of failure </a:t>
            </a:r>
          </a:p>
        </p:txBody>
      </p:sp>
      <p:sp>
        <p:nvSpPr>
          <p:cNvPr id="61" name="AutoShape 2"/>
          <p:cNvSpPr>
            <a:spLocks noChangeArrowheads="1"/>
          </p:cNvSpPr>
          <p:nvPr/>
        </p:nvSpPr>
        <p:spPr bwMode="auto">
          <a:xfrm>
            <a:off x="5711517" y="3271650"/>
            <a:ext cx="1686057" cy="1412379"/>
          </a:xfrm>
          <a:prstGeom prst="roundRect">
            <a:avLst>
              <a:gd name="adj" fmla="val 12014"/>
            </a:avLst>
          </a:prstGeom>
          <a:gradFill rotWithShape="1">
            <a:gsLst>
              <a:gs pos="0">
                <a:schemeClr val="bg1"/>
              </a:gs>
              <a:gs pos="100000">
                <a:srgbClr val="E8DBC0"/>
              </a:gs>
            </a:gsLst>
            <a:lin ang="5400000" scaled="1"/>
          </a:gradFill>
          <a:ln w="12700" algn="ctr">
            <a:solidFill>
              <a:srgbClr val="AD9C84"/>
            </a:solidFill>
            <a:round/>
            <a:headEnd/>
            <a:tailEnd/>
          </a:ln>
        </p:spPr>
        <p:txBody>
          <a:bodyPr wrap="none" lIns="100491" tIns="50246" rIns="100491" bIns="50246" anchor="ctr" anchorCtr="0">
            <a:noAutofit/>
          </a:bodyPr>
          <a:lstStyle/>
          <a:p>
            <a:pPr algn="ctr"/>
            <a:endParaRPr lang="en-US" sz="2200" b="1" dirty="0">
              <a:latin typeface="+mj-lt"/>
            </a:endParaRPr>
          </a:p>
        </p:txBody>
      </p:sp>
      <p:sp>
        <p:nvSpPr>
          <p:cNvPr id="134" name="Text Box 30"/>
          <p:cNvSpPr txBox="1">
            <a:spLocks noChangeArrowheads="1"/>
          </p:cNvSpPr>
          <p:nvPr/>
        </p:nvSpPr>
        <p:spPr bwMode="auto">
          <a:xfrm>
            <a:off x="8230372" y="4062983"/>
            <a:ext cx="506210" cy="204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9576" tIns="39576" rIns="39576" bIns="39576" anchor="ctr" anchorCtr="0">
            <a:noAutofit/>
          </a:bodyPr>
          <a:lstStyle/>
          <a:p>
            <a:pPr algn="ctr" defTabSz="1119859"/>
            <a:r>
              <a:rPr lang="en-US" sz="1100" b="1" dirty="0" smtClean="0">
                <a:latin typeface="+mj-lt"/>
              </a:rPr>
              <a:t>Optimux-108</a:t>
            </a:r>
            <a:endParaRPr lang="en-US" sz="1100" b="1" dirty="0">
              <a:latin typeface="+mj-lt"/>
            </a:endParaRPr>
          </a:p>
        </p:txBody>
      </p:sp>
      <p:sp>
        <p:nvSpPr>
          <p:cNvPr id="144" name="Text Box 56"/>
          <p:cNvSpPr txBox="1">
            <a:spLocks noChangeArrowheads="1"/>
          </p:cNvSpPr>
          <p:nvPr/>
        </p:nvSpPr>
        <p:spPr bwMode="auto">
          <a:xfrm>
            <a:off x="7524480" y="4739272"/>
            <a:ext cx="602836" cy="190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9576" tIns="39576" rIns="39576" bIns="39576" anchor="ctr" anchorCtr="0">
            <a:noAutofit/>
          </a:bodyPr>
          <a:lstStyle/>
          <a:p>
            <a:pPr algn="ctr" defTabSz="1119859"/>
            <a:r>
              <a:rPr lang="en-US" sz="1100" dirty="0">
                <a:latin typeface="+mj-lt"/>
              </a:rPr>
              <a:t> </a:t>
            </a:r>
            <a:r>
              <a:rPr lang="en-US" sz="1100" dirty="0" smtClean="0">
                <a:latin typeface="+mj-lt"/>
              </a:rPr>
              <a:t>SHDSL</a:t>
            </a:r>
            <a:endParaRPr lang="en-US" sz="1100" dirty="0">
              <a:latin typeface="+mj-lt"/>
            </a:endParaRPr>
          </a:p>
        </p:txBody>
      </p:sp>
      <p:sp>
        <p:nvSpPr>
          <p:cNvPr id="145" name="Text Box 57"/>
          <p:cNvSpPr txBox="1">
            <a:spLocks noChangeArrowheads="1"/>
          </p:cNvSpPr>
          <p:nvPr/>
        </p:nvSpPr>
        <p:spPr bwMode="auto">
          <a:xfrm>
            <a:off x="7657752" y="3815825"/>
            <a:ext cx="212003" cy="19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9576" tIns="39576" rIns="39576" bIns="39576" anchor="ctr" anchorCtr="0">
            <a:noAutofit/>
          </a:bodyPr>
          <a:lstStyle/>
          <a:p>
            <a:pPr algn="ctr" defTabSz="1119859"/>
            <a:r>
              <a:rPr lang="en-US" sz="1100" dirty="0">
                <a:latin typeface="+mj-lt"/>
              </a:rPr>
              <a:t>FO</a:t>
            </a:r>
          </a:p>
        </p:txBody>
      </p:sp>
      <p:sp>
        <p:nvSpPr>
          <p:cNvPr id="147" name="Freeform 60"/>
          <p:cNvSpPr>
            <a:spLocks/>
          </p:cNvSpPr>
          <p:nvPr/>
        </p:nvSpPr>
        <p:spPr bwMode="auto">
          <a:xfrm flipV="1">
            <a:off x="6696400" y="4162234"/>
            <a:ext cx="1706704" cy="766308"/>
          </a:xfrm>
          <a:custGeom>
            <a:avLst/>
            <a:gdLst>
              <a:gd name="T0" fmla="*/ 0 w 999"/>
              <a:gd name="T1" fmla="*/ 2147483647 h 831"/>
              <a:gd name="T2" fmla="*/ 2147483647 w 999"/>
              <a:gd name="T3" fmla="*/ 2147483647 h 831"/>
              <a:gd name="T4" fmla="*/ 2147483647 w 999"/>
              <a:gd name="T5" fmla="*/ 0 h 831"/>
              <a:gd name="T6" fmla="*/ 2147483647 w 999"/>
              <a:gd name="T7" fmla="*/ 0 h 831"/>
              <a:gd name="T8" fmla="*/ 0 60000 65536"/>
              <a:gd name="T9" fmla="*/ 0 60000 65536"/>
              <a:gd name="T10" fmla="*/ 0 60000 65536"/>
              <a:gd name="T11" fmla="*/ 0 60000 65536"/>
              <a:gd name="T12" fmla="*/ 0 w 999"/>
              <a:gd name="T13" fmla="*/ 0 h 831"/>
              <a:gd name="T14" fmla="*/ 999 w 999"/>
              <a:gd name="T15" fmla="*/ 831 h 8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99" h="831">
                <a:moveTo>
                  <a:pt x="0" y="831"/>
                </a:moveTo>
                <a:lnTo>
                  <a:pt x="483" y="831"/>
                </a:lnTo>
                <a:lnTo>
                  <a:pt x="483" y="0"/>
                </a:lnTo>
                <a:lnTo>
                  <a:pt x="999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100520" tIns="50261" rIns="100520" bIns="50261" anchor="ctr" anchorCtr="0">
            <a:noAutofit/>
          </a:bodyPr>
          <a:lstStyle/>
          <a:p>
            <a:pPr algn="ctr"/>
            <a:endParaRPr lang="en-US" sz="2200" b="1" dirty="0">
              <a:latin typeface="+mj-lt"/>
            </a:endParaRPr>
          </a:p>
        </p:txBody>
      </p:sp>
      <p:sp>
        <p:nvSpPr>
          <p:cNvPr id="148" name="Line 61"/>
          <p:cNvSpPr>
            <a:spLocks noChangeShapeType="1"/>
          </p:cNvSpPr>
          <p:nvPr/>
        </p:nvSpPr>
        <p:spPr bwMode="auto">
          <a:xfrm flipH="1">
            <a:off x="6864038" y="3994593"/>
            <a:ext cx="13725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100520" tIns="50261" rIns="100520" bIns="50261" anchor="ctr" anchorCtr="0">
            <a:noAutofit/>
          </a:bodyPr>
          <a:lstStyle/>
          <a:p>
            <a:pPr algn="ctr"/>
            <a:endParaRPr lang="en-US" sz="2200" b="1" dirty="0">
              <a:latin typeface="+mj-lt"/>
            </a:endParaRPr>
          </a:p>
        </p:txBody>
      </p:sp>
      <p:cxnSp>
        <p:nvCxnSpPr>
          <p:cNvPr id="62" name="Elbow Connector 61"/>
          <p:cNvCxnSpPr/>
          <p:nvPr/>
        </p:nvCxnSpPr>
        <p:spPr bwMode="auto">
          <a:xfrm>
            <a:off x="3853507" y="3732657"/>
            <a:ext cx="2261313" cy="297961"/>
          </a:xfrm>
          <a:prstGeom prst="bentConnector3">
            <a:avLst>
              <a:gd name="adj1" fmla="val 56487"/>
            </a:avLst>
          </a:prstGeom>
          <a:ln w="12700">
            <a:headEnd type="non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Elbow Connector 62"/>
          <p:cNvCxnSpPr/>
          <p:nvPr/>
        </p:nvCxnSpPr>
        <p:spPr bwMode="auto">
          <a:xfrm>
            <a:off x="3856996" y="3795524"/>
            <a:ext cx="2329296" cy="351579"/>
          </a:xfrm>
          <a:prstGeom prst="bentConnector3">
            <a:avLst>
              <a:gd name="adj1" fmla="val 50000"/>
            </a:avLst>
          </a:prstGeom>
          <a:ln w="12700">
            <a:headEnd type="non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0" name="Text Box 20"/>
          <p:cNvSpPr txBox="1">
            <a:spLocks noChangeArrowheads="1"/>
          </p:cNvSpPr>
          <p:nvPr/>
        </p:nvSpPr>
        <p:spPr bwMode="auto">
          <a:xfrm>
            <a:off x="6248578" y="4241430"/>
            <a:ext cx="532170" cy="204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9562" tIns="39562" rIns="39562" bIns="39562" anchor="ctr" anchorCtr="0">
            <a:noAutofit/>
          </a:bodyPr>
          <a:lstStyle/>
          <a:p>
            <a:pPr algn="ctr" defTabSz="1119523"/>
            <a:r>
              <a:rPr lang="en-US" sz="1200" b="1" dirty="0">
                <a:latin typeface="+mj-lt"/>
              </a:rPr>
              <a:t>MP-4100</a:t>
            </a:r>
          </a:p>
        </p:txBody>
      </p:sp>
      <p:sp>
        <p:nvSpPr>
          <p:cNvPr id="73" name="Text Box 53"/>
          <p:cNvSpPr txBox="1">
            <a:spLocks noChangeArrowheads="1"/>
          </p:cNvSpPr>
          <p:nvPr/>
        </p:nvSpPr>
        <p:spPr bwMode="auto">
          <a:xfrm>
            <a:off x="5796078" y="3285966"/>
            <a:ext cx="1599209" cy="332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9562" tIns="39562" rIns="39562" bIns="39562" anchor="ctr" anchorCtr="0">
            <a:noAutofit/>
          </a:bodyPr>
          <a:lstStyle/>
          <a:p>
            <a:pPr algn="ctr" defTabSz="1119523"/>
            <a:r>
              <a:rPr lang="en-US" sz="1500" b="1" dirty="0" smtClean="0">
                <a:latin typeface="+mj-lt"/>
              </a:rPr>
              <a:t>Sub-Station</a:t>
            </a:r>
            <a:endParaRPr lang="en-US" sz="1500" b="1" dirty="0">
              <a:latin typeface="+mj-lt"/>
            </a:endParaRPr>
          </a:p>
        </p:txBody>
      </p:sp>
      <p:pic>
        <p:nvPicPr>
          <p:cNvPr id="112" name="Picture 64" descr="rad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217393" y="4783070"/>
            <a:ext cx="532169" cy="22498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50" name="Picture 63" descr="rad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217393" y="3861123"/>
            <a:ext cx="532169" cy="22354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2" name="Picture 80" descr="rad19">
            <a:hlinkClick r:id="" action="ppaction://noaction"/>
          </p:cNvPr>
          <p:cNvPicPr preferRelativeResize="0"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109407" y="3869283"/>
            <a:ext cx="810513" cy="389392"/>
          </a:xfrm>
          <a:prstGeom prst="rect">
            <a:avLst/>
          </a:prstGeom>
          <a:ln>
            <a:noFill/>
          </a:ln>
          <a:effectLst/>
        </p:spPr>
      </p:pic>
      <p:sp>
        <p:nvSpPr>
          <p:cNvPr id="51" name="Rectangle 74"/>
          <p:cNvSpPr>
            <a:spLocks noChangeArrowheads="1"/>
          </p:cNvSpPr>
          <p:nvPr/>
        </p:nvSpPr>
        <p:spPr bwMode="auto">
          <a:xfrm>
            <a:off x="4994271" y="4127384"/>
            <a:ext cx="760035" cy="2076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9447" tIns="48850" rIns="99447" bIns="48850" anchor="ctr" anchorCtr="0">
            <a:noAutofit/>
          </a:bodyPr>
          <a:lstStyle/>
          <a:p>
            <a:pPr algn="ctr" eaLnBrk="0" hangingPunct="0"/>
            <a:r>
              <a:rPr lang="en-US" sz="1100" dirty="0" smtClean="0">
                <a:latin typeface="+mj-lt"/>
              </a:rPr>
              <a:t>STM-1/OC-3</a:t>
            </a: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5188245" y="3844769"/>
            <a:ext cx="372086" cy="2047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9447" tIns="48850" rIns="99447" bIns="48850" anchor="ctr" anchorCtr="0">
            <a:noAutofit/>
          </a:bodyPr>
          <a:lstStyle/>
          <a:p>
            <a:pPr algn="ctr" eaLnBrk="0" hangingPunct="0"/>
            <a:r>
              <a:rPr lang="en-US" sz="1100" dirty="0" err="1">
                <a:latin typeface="+mj-lt"/>
              </a:rPr>
              <a:t>GbE</a:t>
            </a:r>
            <a:endParaRPr lang="en-US" sz="1100" dirty="0">
              <a:latin typeface="+mj-lt"/>
            </a:endParaRPr>
          </a:p>
        </p:txBody>
      </p:sp>
      <p:grpSp>
        <p:nvGrpSpPr>
          <p:cNvPr id="2" name="Group 105"/>
          <p:cNvGrpSpPr>
            <a:grpSpLocks noChangeAspect="1"/>
          </p:cNvGrpSpPr>
          <p:nvPr/>
        </p:nvGrpSpPr>
        <p:grpSpPr>
          <a:xfrm>
            <a:off x="7602446" y="2600742"/>
            <a:ext cx="525680" cy="429143"/>
            <a:chOff x="5092623" y="3639717"/>
            <a:chExt cx="682702" cy="557327"/>
          </a:xfrm>
        </p:grpSpPr>
        <p:sp>
          <p:nvSpPr>
            <p:cNvPr id="77" name="TextBox 76"/>
            <p:cNvSpPr txBox="1"/>
            <p:nvPr/>
          </p:nvSpPr>
          <p:spPr>
            <a:xfrm>
              <a:off x="5178113" y="3888602"/>
              <a:ext cx="520872" cy="308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 smtClean="0">
                  <a:latin typeface="+mj-lt"/>
                </a:rPr>
                <a:t>ETX</a:t>
              </a:r>
            </a:p>
          </p:txBody>
        </p:sp>
        <p:pic>
          <p:nvPicPr>
            <p:cNvPr id="60" name="Picture 91" descr="rad4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5092623" y="3639717"/>
              <a:ext cx="682702" cy="27360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86" name="TextBox 85"/>
          <p:cNvSpPr txBox="1"/>
          <p:nvPr/>
        </p:nvSpPr>
        <p:spPr>
          <a:xfrm>
            <a:off x="6359925" y="1693541"/>
            <a:ext cx="1342314" cy="27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latin typeface="+mj-lt"/>
              </a:rPr>
              <a:t>Sub-Station</a:t>
            </a:r>
            <a:endParaRPr lang="en-US" sz="1100" b="1" dirty="0">
              <a:latin typeface="+mj-lt"/>
            </a:endParaRPr>
          </a:p>
        </p:txBody>
      </p:sp>
      <p:grpSp>
        <p:nvGrpSpPr>
          <p:cNvPr id="5" name="Group 105"/>
          <p:cNvGrpSpPr>
            <a:grpSpLocks noChangeAspect="1"/>
          </p:cNvGrpSpPr>
          <p:nvPr/>
        </p:nvGrpSpPr>
        <p:grpSpPr>
          <a:xfrm>
            <a:off x="6251823" y="2213078"/>
            <a:ext cx="525680" cy="429143"/>
            <a:chOff x="5092623" y="3639717"/>
            <a:chExt cx="682702" cy="557327"/>
          </a:xfrm>
          <a:effectLst/>
        </p:grpSpPr>
        <p:sp>
          <p:nvSpPr>
            <p:cNvPr id="89" name="TextBox 88"/>
            <p:cNvSpPr txBox="1"/>
            <p:nvPr/>
          </p:nvSpPr>
          <p:spPr>
            <a:xfrm>
              <a:off x="5114394" y="3888602"/>
              <a:ext cx="520872" cy="308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 smtClean="0">
                  <a:latin typeface="+mj-lt"/>
                </a:rPr>
                <a:t>ETX</a:t>
              </a:r>
            </a:p>
          </p:txBody>
        </p:sp>
        <p:pic>
          <p:nvPicPr>
            <p:cNvPr id="90" name="Picture 91" descr="rad4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5092623" y="3639717"/>
              <a:ext cx="682702" cy="27360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cxnSp>
        <p:nvCxnSpPr>
          <p:cNvPr id="107" name="Elbow Connector 106"/>
          <p:cNvCxnSpPr/>
          <p:nvPr/>
        </p:nvCxnSpPr>
        <p:spPr>
          <a:xfrm flipV="1">
            <a:off x="4308595" y="2727040"/>
            <a:ext cx="3293847" cy="923313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Elbow Connector 125"/>
          <p:cNvCxnSpPr/>
          <p:nvPr/>
        </p:nvCxnSpPr>
        <p:spPr>
          <a:xfrm rot="10800000" flipV="1">
            <a:off x="3684118" y="2318412"/>
            <a:ext cx="2713412" cy="126232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Rectangle 126"/>
          <p:cNvSpPr>
            <a:spLocks noChangeArrowheads="1"/>
          </p:cNvSpPr>
          <p:nvPr/>
        </p:nvSpPr>
        <p:spPr bwMode="auto">
          <a:xfrm>
            <a:off x="5188245" y="3463934"/>
            <a:ext cx="372086" cy="2047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9447" tIns="48850" rIns="99447" bIns="48850" anchor="ctr" anchorCtr="0">
            <a:noAutofit/>
          </a:bodyPr>
          <a:lstStyle/>
          <a:p>
            <a:pPr algn="ctr" eaLnBrk="0" hangingPunct="0"/>
            <a:r>
              <a:rPr lang="en-US" sz="1100" dirty="0" err="1" smtClean="0">
                <a:latin typeface="+mj-lt"/>
              </a:rPr>
              <a:t>GbE</a:t>
            </a:r>
            <a:r>
              <a:rPr lang="en-US" sz="1100" dirty="0" smtClean="0">
                <a:latin typeface="+mj-lt"/>
              </a:rPr>
              <a:t>/FE</a:t>
            </a:r>
            <a:endParaRPr lang="en-US" sz="1100" dirty="0">
              <a:latin typeface="+mj-lt"/>
            </a:endParaRPr>
          </a:p>
        </p:txBody>
      </p:sp>
      <p:sp>
        <p:nvSpPr>
          <p:cNvPr id="128" name="Rectangle 127"/>
          <p:cNvSpPr>
            <a:spLocks noChangeArrowheads="1"/>
          </p:cNvSpPr>
          <p:nvPr/>
        </p:nvSpPr>
        <p:spPr bwMode="auto">
          <a:xfrm>
            <a:off x="5188245" y="2118077"/>
            <a:ext cx="372086" cy="2047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9447" tIns="48850" rIns="99447" bIns="48850" anchor="ctr" anchorCtr="0">
            <a:noAutofit/>
          </a:bodyPr>
          <a:lstStyle/>
          <a:p>
            <a:pPr algn="ctr" eaLnBrk="0" hangingPunct="0"/>
            <a:r>
              <a:rPr lang="en-US" sz="1100" dirty="0" err="1" smtClean="0">
                <a:latin typeface="+mj-lt"/>
              </a:rPr>
              <a:t>GbE</a:t>
            </a:r>
            <a:r>
              <a:rPr lang="en-US" sz="1100" dirty="0" smtClean="0">
                <a:latin typeface="+mj-lt"/>
              </a:rPr>
              <a:t>/FE</a:t>
            </a:r>
            <a:endParaRPr lang="en-US" sz="1100" dirty="0">
              <a:latin typeface="+mj-lt"/>
            </a:endParaRPr>
          </a:p>
        </p:txBody>
      </p:sp>
      <p:sp>
        <p:nvSpPr>
          <p:cNvPr id="129" name="Text Box 20"/>
          <p:cNvSpPr txBox="1">
            <a:spLocks noChangeArrowheads="1"/>
          </p:cNvSpPr>
          <p:nvPr/>
        </p:nvSpPr>
        <p:spPr bwMode="auto">
          <a:xfrm>
            <a:off x="3355607" y="3213511"/>
            <a:ext cx="827421" cy="220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9562" tIns="39562" rIns="39562" bIns="39562" anchor="ctr" anchorCtr="0">
            <a:noAutofit/>
          </a:bodyPr>
          <a:lstStyle/>
          <a:p>
            <a:pPr algn="ctr" defTabSz="1119523"/>
            <a:r>
              <a:rPr lang="en-US" sz="1200" b="1" dirty="0" smtClean="0">
                <a:latin typeface="+mj-lt"/>
              </a:rPr>
              <a:t>ETX-5300A</a:t>
            </a:r>
            <a:endParaRPr lang="en-US" sz="1200" b="1" dirty="0">
              <a:latin typeface="+mj-lt"/>
            </a:endParaRPr>
          </a:p>
        </p:txBody>
      </p:sp>
      <p:grpSp>
        <p:nvGrpSpPr>
          <p:cNvPr id="6" name="Group 155"/>
          <p:cNvGrpSpPr/>
          <p:nvPr/>
        </p:nvGrpSpPr>
        <p:grpSpPr>
          <a:xfrm>
            <a:off x="880224" y="4501266"/>
            <a:ext cx="907621" cy="770859"/>
            <a:chOff x="1707016" y="4123102"/>
            <a:chExt cx="1097873" cy="700781"/>
          </a:xfrm>
        </p:grpSpPr>
        <p:sp>
          <p:nvSpPr>
            <p:cNvPr id="157" name="Freeform 3"/>
            <p:cNvSpPr>
              <a:spLocks/>
            </p:cNvSpPr>
            <p:nvPr/>
          </p:nvSpPr>
          <p:spPr bwMode="auto">
            <a:xfrm flipV="1">
              <a:off x="2318217" y="4591822"/>
              <a:ext cx="486672" cy="0"/>
            </a:xfrm>
            <a:custGeom>
              <a:avLst/>
              <a:gdLst>
                <a:gd name="T0" fmla="*/ 0 w 1044"/>
                <a:gd name="T1" fmla="*/ 2147483647 h 376"/>
                <a:gd name="T2" fmla="*/ 2147483647 w 1044"/>
                <a:gd name="T3" fmla="*/ 2147483647 h 376"/>
                <a:gd name="T4" fmla="*/ 2147483647 w 1044"/>
                <a:gd name="T5" fmla="*/ 0 h 376"/>
                <a:gd name="T6" fmla="*/ 2147483647 w 1044"/>
                <a:gd name="T7" fmla="*/ 0 h 3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4"/>
                <a:gd name="T13" fmla="*/ 0 h 376"/>
                <a:gd name="T14" fmla="*/ 1044 w 1044"/>
                <a:gd name="T15" fmla="*/ 376 h 3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4" h="376">
                  <a:moveTo>
                    <a:pt x="0" y="376"/>
                  </a:moveTo>
                  <a:lnTo>
                    <a:pt x="764" y="376"/>
                  </a:lnTo>
                  <a:lnTo>
                    <a:pt x="764" y="0"/>
                  </a:lnTo>
                  <a:lnTo>
                    <a:pt x="1044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382" tIns="45692" rIns="91382" bIns="45692" anchor="ctr" anchorCtr="0">
              <a:noAutofit/>
            </a:bodyPr>
            <a:lstStyle/>
            <a:p>
              <a:pPr algn="ctr"/>
              <a:endParaRPr lang="en-US" sz="2200" b="1" dirty="0">
                <a:latin typeface="+mj-lt"/>
              </a:endParaRPr>
            </a:p>
          </p:txBody>
        </p:sp>
        <p:sp>
          <p:nvSpPr>
            <p:cNvPr id="158" name="Line 15"/>
            <p:cNvSpPr>
              <a:spLocks noChangeShapeType="1"/>
            </p:cNvSpPr>
            <p:nvPr/>
          </p:nvSpPr>
          <p:spPr bwMode="auto">
            <a:xfrm>
              <a:off x="2316664" y="4378114"/>
              <a:ext cx="0" cy="4457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1382" tIns="45692" rIns="91382" bIns="45692" anchor="ctr" anchorCtr="0">
              <a:noAutofit/>
            </a:bodyPr>
            <a:lstStyle/>
            <a:p>
              <a:pPr algn="ctr"/>
              <a:endParaRPr lang="en-US" sz="2200" b="1" dirty="0">
                <a:latin typeface="+mj-lt"/>
              </a:endParaRPr>
            </a:p>
          </p:txBody>
        </p:sp>
        <p:sp>
          <p:nvSpPr>
            <p:cNvPr id="159" name="Line 16"/>
            <p:cNvSpPr>
              <a:spLocks noChangeShapeType="1"/>
            </p:cNvSpPr>
            <p:nvPr/>
          </p:nvSpPr>
          <p:spPr bwMode="auto">
            <a:xfrm flipH="1">
              <a:off x="2066250" y="4509219"/>
              <a:ext cx="24910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1382" tIns="45692" rIns="91382" bIns="45692" anchor="ctr" anchorCtr="0">
              <a:noAutofit/>
            </a:bodyPr>
            <a:lstStyle/>
            <a:p>
              <a:pPr algn="ctr"/>
              <a:endParaRPr lang="en-US" sz="2200" b="1" dirty="0">
                <a:latin typeface="+mj-lt"/>
              </a:endParaRPr>
            </a:p>
          </p:txBody>
        </p:sp>
        <p:sp>
          <p:nvSpPr>
            <p:cNvPr id="160" name="Line 17"/>
            <p:cNvSpPr>
              <a:spLocks noChangeShapeType="1"/>
            </p:cNvSpPr>
            <p:nvPr/>
          </p:nvSpPr>
          <p:spPr bwMode="auto">
            <a:xfrm flipH="1">
              <a:off x="2315358" y="4422687"/>
              <a:ext cx="5506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1382" tIns="45692" rIns="91382" bIns="45692" anchor="ctr" anchorCtr="0">
              <a:noAutofit/>
            </a:bodyPr>
            <a:lstStyle/>
            <a:p>
              <a:pPr algn="ctr"/>
              <a:endParaRPr lang="en-US" sz="2200" b="1" dirty="0">
                <a:latin typeface="+mj-lt"/>
              </a:endParaRPr>
            </a:p>
          </p:txBody>
        </p:sp>
        <p:sp>
          <p:nvSpPr>
            <p:cNvPr id="161" name="Line 18"/>
            <p:cNvSpPr>
              <a:spLocks noChangeShapeType="1"/>
            </p:cNvSpPr>
            <p:nvPr/>
          </p:nvSpPr>
          <p:spPr bwMode="auto">
            <a:xfrm flipH="1">
              <a:off x="2260294" y="4692771"/>
              <a:ext cx="5506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1382" tIns="45692" rIns="91382" bIns="45692" anchor="ctr" anchorCtr="0">
              <a:noAutofit/>
            </a:bodyPr>
            <a:lstStyle/>
            <a:p>
              <a:pPr algn="ctr"/>
              <a:endParaRPr lang="en-US" sz="2200" b="1" dirty="0">
                <a:latin typeface="+mj-lt"/>
              </a:endParaRPr>
            </a:p>
          </p:txBody>
        </p:sp>
        <p:sp>
          <p:nvSpPr>
            <p:cNvPr id="162" name="Line 19"/>
            <p:cNvSpPr>
              <a:spLocks noChangeShapeType="1"/>
            </p:cNvSpPr>
            <p:nvPr/>
          </p:nvSpPr>
          <p:spPr bwMode="auto">
            <a:xfrm flipH="1">
              <a:off x="2315358" y="4781923"/>
              <a:ext cx="5506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91382" tIns="45692" rIns="91382" bIns="45692" anchor="ctr" anchorCtr="0">
              <a:noAutofit/>
            </a:bodyPr>
            <a:lstStyle/>
            <a:p>
              <a:pPr algn="ctr"/>
              <a:endParaRPr lang="en-US" sz="2200" b="1" dirty="0">
                <a:latin typeface="+mj-lt"/>
              </a:endParaRPr>
            </a:p>
          </p:txBody>
        </p:sp>
        <p:pic>
          <p:nvPicPr>
            <p:cNvPr id="163" name="Picture 22" descr="nms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1707016" y="4306005"/>
              <a:ext cx="477235" cy="34219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65" name="Text Box 23"/>
            <p:cNvSpPr txBox="1">
              <a:spLocks noChangeArrowheads="1"/>
            </p:cNvSpPr>
            <p:nvPr/>
          </p:nvSpPr>
          <p:spPr bwMode="auto">
            <a:xfrm>
              <a:off x="1823282" y="4123102"/>
              <a:ext cx="293684" cy="186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5976" tIns="35976" rIns="35976" bIns="35976" anchor="ctr" anchorCtr="0">
              <a:noAutofit/>
            </a:bodyPr>
            <a:lstStyle/>
            <a:p>
              <a:pPr algn="ctr" defTabSz="1119523"/>
              <a:r>
                <a:rPr lang="en-US" sz="1100" b="1" dirty="0">
                  <a:latin typeface="+mj-lt"/>
                </a:rPr>
                <a:t>NMS</a:t>
              </a:r>
            </a:p>
          </p:txBody>
        </p:sp>
      </p:grpSp>
      <p:cxnSp>
        <p:nvCxnSpPr>
          <p:cNvPr id="173" name="Straight Connector 172"/>
          <p:cNvCxnSpPr/>
          <p:nvPr/>
        </p:nvCxnSpPr>
        <p:spPr>
          <a:xfrm rot="5400000" flipH="1" flipV="1">
            <a:off x="1968953" y="1751011"/>
            <a:ext cx="905256" cy="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/>
          <p:nvPr/>
        </p:nvCxnSpPr>
        <p:spPr>
          <a:xfrm>
            <a:off x="2442537" y="1476504"/>
            <a:ext cx="5393817" cy="1397"/>
          </a:xfrm>
          <a:prstGeom prst="straightConnector1">
            <a:avLst/>
          </a:prstGeom>
          <a:ln w="127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 rot="5400000" flipH="1" flipV="1">
            <a:off x="7261302" y="1978198"/>
            <a:ext cx="1226531" cy="18567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TextBox 175"/>
          <p:cNvSpPr txBox="1"/>
          <p:nvPr/>
        </p:nvSpPr>
        <p:spPr>
          <a:xfrm>
            <a:off x="3938723" y="1214567"/>
            <a:ext cx="2399348" cy="259841"/>
          </a:xfrm>
          <a:prstGeom prst="rect">
            <a:avLst/>
          </a:prstGeom>
          <a:noFill/>
        </p:spPr>
        <p:txBody>
          <a:bodyPr wrap="square" lIns="100554" tIns="50277" rIns="100554" bIns="50277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200" b="1" dirty="0" smtClean="0">
                <a:latin typeface="+mj-lt"/>
              </a:rPr>
              <a:t>TM, OAM Timing &amp; Redundancy</a:t>
            </a:r>
          </a:p>
        </p:txBody>
      </p:sp>
      <p:sp>
        <p:nvSpPr>
          <p:cNvPr id="187" name="Text Box 20"/>
          <p:cNvSpPr txBox="1">
            <a:spLocks noChangeArrowheads="1"/>
          </p:cNvSpPr>
          <p:nvPr/>
        </p:nvSpPr>
        <p:spPr bwMode="auto">
          <a:xfrm>
            <a:off x="1966855" y="2955101"/>
            <a:ext cx="827421" cy="220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9562" tIns="39562" rIns="39562" bIns="39562" anchor="ctr" anchorCtr="0">
            <a:noAutofit/>
          </a:bodyPr>
          <a:lstStyle/>
          <a:p>
            <a:pPr algn="ctr" defTabSz="1119523"/>
            <a:r>
              <a:rPr lang="en-US" sz="1200" b="1" dirty="0" smtClean="0">
                <a:latin typeface="+mj-lt"/>
              </a:rPr>
              <a:t>ETX-5300A</a:t>
            </a:r>
            <a:endParaRPr lang="en-US" sz="1200" b="1" dirty="0">
              <a:latin typeface="+mj-lt"/>
            </a:endParaRPr>
          </a:p>
        </p:txBody>
      </p:sp>
      <p:sp>
        <p:nvSpPr>
          <p:cNvPr id="188" name="Text Box 20"/>
          <p:cNvSpPr txBox="1">
            <a:spLocks noChangeArrowheads="1"/>
          </p:cNvSpPr>
          <p:nvPr/>
        </p:nvSpPr>
        <p:spPr bwMode="auto">
          <a:xfrm>
            <a:off x="1966855" y="4447097"/>
            <a:ext cx="827421" cy="220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9562" tIns="39562" rIns="39562" bIns="39562" anchor="ctr" anchorCtr="0">
            <a:noAutofit/>
          </a:bodyPr>
          <a:lstStyle/>
          <a:p>
            <a:pPr algn="ctr" defTabSz="1119523"/>
            <a:r>
              <a:rPr lang="en-US" sz="1200" b="1" dirty="0" smtClean="0">
                <a:latin typeface="+mj-lt"/>
              </a:rPr>
              <a:t>ETX-5300A</a:t>
            </a:r>
            <a:endParaRPr lang="en-US" sz="1200" b="1" dirty="0">
              <a:latin typeface="+mj-lt"/>
            </a:endParaRPr>
          </a:p>
        </p:txBody>
      </p:sp>
      <p:sp>
        <p:nvSpPr>
          <p:cNvPr id="167" name="Rounded Rectangle 166"/>
          <p:cNvSpPr/>
          <p:nvPr/>
        </p:nvSpPr>
        <p:spPr>
          <a:xfrm>
            <a:off x="1496498" y="2670124"/>
            <a:ext cx="1847968" cy="2287793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554" tIns="50277" rIns="100554" bIns="50277" rtlCol="0" anchor="ctr"/>
          <a:lstStyle/>
          <a:p>
            <a:pPr algn="ctr"/>
            <a:endParaRPr lang="en-US" b="1">
              <a:latin typeface="+mj-lt"/>
            </a:endParaRPr>
          </a:p>
        </p:txBody>
      </p:sp>
      <p:pic>
        <p:nvPicPr>
          <p:cNvPr id="169" name="Picture 124" descr="rad26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007540" y="3428142"/>
            <a:ext cx="1301059" cy="46895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70" name="Picture 124" descr="rad26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730036" y="2508649"/>
            <a:ext cx="1301059" cy="46895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71" name="Picture 124" descr="rad26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730036" y="4650928"/>
            <a:ext cx="1301059" cy="468953"/>
          </a:xfrm>
          <a:prstGeom prst="rect">
            <a:avLst/>
          </a:prstGeom>
          <a:ln>
            <a:noFill/>
          </a:ln>
          <a:effectLst/>
        </p:spPr>
      </p:pic>
      <p:sp>
        <p:nvSpPr>
          <p:cNvPr id="172" name="TextBox 171"/>
          <p:cNvSpPr txBox="1"/>
          <p:nvPr/>
        </p:nvSpPr>
        <p:spPr>
          <a:xfrm>
            <a:off x="1824628" y="3626659"/>
            <a:ext cx="1200140" cy="441629"/>
          </a:xfrm>
          <a:prstGeom prst="rect">
            <a:avLst/>
          </a:prstGeom>
          <a:noFill/>
        </p:spPr>
        <p:txBody>
          <a:bodyPr wrap="none" lIns="100554" tIns="50277" rIns="100554" bIns="50277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300" b="1" dirty="0" smtClean="0">
                <a:latin typeface="+mj-lt"/>
              </a:rPr>
              <a:t>1GbE / 10GbE </a:t>
            </a:r>
          </a:p>
          <a:p>
            <a:pPr algn="ctr">
              <a:lnSpc>
                <a:spcPct val="85000"/>
              </a:lnSpc>
            </a:pPr>
            <a:r>
              <a:rPr lang="en-US" sz="1300" b="1" dirty="0" smtClean="0">
                <a:latin typeface="+mj-lt"/>
              </a:rPr>
              <a:t>Ring</a:t>
            </a:r>
          </a:p>
        </p:txBody>
      </p:sp>
      <p:sp>
        <p:nvSpPr>
          <p:cNvPr id="191" name="Text Box 53"/>
          <p:cNvSpPr txBox="1">
            <a:spLocks noChangeArrowheads="1"/>
          </p:cNvSpPr>
          <p:nvPr/>
        </p:nvSpPr>
        <p:spPr bwMode="auto">
          <a:xfrm>
            <a:off x="1110045" y="2212755"/>
            <a:ext cx="2247527" cy="292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9562" tIns="39562" rIns="39562" bIns="39562" anchor="ctr" anchorCtr="0">
            <a:noAutofit/>
          </a:bodyPr>
          <a:lstStyle/>
          <a:p>
            <a:pPr algn="ctr" defTabSz="1119523"/>
            <a:r>
              <a:rPr lang="en-US" sz="1500" b="1" dirty="0" smtClean="0">
                <a:latin typeface="+mj-lt"/>
              </a:rPr>
              <a:t>Aggregation/Core Network</a:t>
            </a:r>
            <a:endParaRPr lang="en-US" sz="1500" b="1" dirty="0">
              <a:latin typeface="+mj-lt"/>
            </a:endParaRPr>
          </a:p>
        </p:txBody>
      </p:sp>
      <p:sp>
        <p:nvSpPr>
          <p:cNvPr id="67" name="Text Box 30"/>
          <p:cNvSpPr txBox="1">
            <a:spLocks noChangeArrowheads="1"/>
          </p:cNvSpPr>
          <p:nvPr/>
        </p:nvSpPr>
        <p:spPr bwMode="auto">
          <a:xfrm>
            <a:off x="8230372" y="4977383"/>
            <a:ext cx="506210" cy="204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9576" tIns="39576" rIns="39576" bIns="39576" anchor="ctr" anchorCtr="0">
            <a:noAutofit/>
          </a:bodyPr>
          <a:lstStyle/>
          <a:p>
            <a:pPr algn="ctr" defTabSz="1119859"/>
            <a:r>
              <a:rPr lang="en-US" sz="1100" b="1" dirty="0" smtClean="0">
                <a:latin typeface="+mj-lt"/>
              </a:rPr>
              <a:t>Optimux-108</a:t>
            </a:r>
            <a:endParaRPr lang="en-US" sz="1100" b="1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“Smart Grid”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Network Elements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217" y="1197266"/>
            <a:ext cx="8968739" cy="61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45669" y="2928433"/>
            <a:ext cx="1721830" cy="391876"/>
          </a:xfrm>
          <a:prstGeom prst="rect">
            <a:avLst/>
          </a:prstGeom>
          <a:noFill/>
        </p:spPr>
        <p:txBody>
          <a:bodyPr wrap="none" lIns="100554" tIns="50277" rIns="100554" bIns="50277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200" b="1" dirty="0" smtClean="0">
                <a:solidFill>
                  <a:srgbClr val="FF0000"/>
                </a:solidFill>
                <a:latin typeface="+mn-lt"/>
              </a:rPr>
              <a:t>Transmission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552" y="4200254"/>
            <a:ext cx="1598259" cy="391876"/>
          </a:xfrm>
          <a:prstGeom prst="rect">
            <a:avLst/>
          </a:prstGeom>
          <a:noFill/>
        </p:spPr>
        <p:txBody>
          <a:bodyPr wrap="none" lIns="100554" tIns="50277" rIns="100554" bIns="50277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200" b="1" dirty="0" smtClean="0">
                <a:solidFill>
                  <a:srgbClr val="FF0000"/>
                </a:solidFill>
                <a:latin typeface="+mn-lt"/>
              </a:rPr>
              <a:t>Distribution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1029" y="5275944"/>
            <a:ext cx="1467842" cy="860205"/>
          </a:xfrm>
          <a:prstGeom prst="rect">
            <a:avLst/>
          </a:prstGeom>
          <a:noFill/>
        </p:spPr>
        <p:txBody>
          <a:bodyPr wrap="none" lIns="100554" tIns="50277" rIns="100554" bIns="50277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200" b="1" dirty="0" smtClean="0">
                <a:solidFill>
                  <a:srgbClr val="FF0000"/>
                </a:solidFill>
                <a:latin typeface="+mn-lt"/>
              </a:rPr>
              <a:t>Smart Grid</a:t>
            </a:r>
          </a:p>
          <a:p>
            <a:pPr algn="ctr">
              <a:lnSpc>
                <a:spcPct val="85000"/>
              </a:lnSpc>
            </a:pPr>
            <a:r>
              <a:rPr lang="en-US" sz="1800" i="1" dirty="0" smtClean="0">
                <a:solidFill>
                  <a:srgbClr val="FF0000"/>
                </a:solidFill>
                <a:latin typeface="+mn-lt"/>
              </a:rPr>
              <a:t>DA</a:t>
            </a:r>
          </a:p>
          <a:p>
            <a:pPr algn="ctr">
              <a:lnSpc>
                <a:spcPct val="85000"/>
              </a:lnSpc>
            </a:pPr>
            <a:r>
              <a:rPr lang="en-US" sz="1800" i="1" dirty="0" smtClean="0">
                <a:solidFill>
                  <a:srgbClr val="FF0000"/>
                </a:solidFill>
                <a:latin typeface="+mn-lt"/>
              </a:rPr>
              <a:t>Metering</a:t>
            </a:r>
          </a:p>
        </p:txBody>
      </p:sp>
      <p:grpSp>
        <p:nvGrpSpPr>
          <p:cNvPr id="2" name="Group 6"/>
          <p:cNvGrpSpPr/>
          <p:nvPr/>
        </p:nvGrpSpPr>
        <p:grpSpPr>
          <a:xfrm>
            <a:off x="4013670" y="3554285"/>
            <a:ext cx="2419116" cy="1187450"/>
            <a:chOff x="3435349" y="3175000"/>
            <a:chExt cx="2199196" cy="1079500"/>
          </a:xfrm>
        </p:grpSpPr>
        <p:sp>
          <p:nvSpPr>
            <p:cNvPr id="5" name="7-Point Star 4"/>
            <p:cNvSpPr/>
            <p:nvPr/>
          </p:nvSpPr>
          <p:spPr>
            <a:xfrm>
              <a:off x="3435349" y="3175000"/>
              <a:ext cx="1708151" cy="1079500"/>
            </a:xfrm>
            <a:prstGeom prst="star7">
              <a:avLst/>
            </a:prstGeom>
            <a:solidFill>
              <a:srgbClr val="FFFF00">
                <a:alpha val="5098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865162" y="3563713"/>
              <a:ext cx="769383" cy="2638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500" b="1" dirty="0" smtClean="0">
                  <a:solidFill>
                    <a:srgbClr val="0000FF"/>
                  </a:solidFill>
                  <a:latin typeface="+mn-lt"/>
                </a:rPr>
                <a:t>Evolving</a:t>
              </a:r>
            </a:p>
          </p:txBody>
        </p:sp>
      </p:grpSp>
      <p:grpSp>
        <p:nvGrpSpPr>
          <p:cNvPr id="7" name="Group 8"/>
          <p:cNvGrpSpPr/>
          <p:nvPr/>
        </p:nvGrpSpPr>
        <p:grpSpPr>
          <a:xfrm>
            <a:off x="2986873" y="4200254"/>
            <a:ext cx="1891911" cy="974555"/>
            <a:chOff x="2501899" y="3762241"/>
            <a:chExt cx="1719919" cy="885959"/>
          </a:xfrm>
        </p:grpSpPr>
        <p:sp>
          <p:nvSpPr>
            <p:cNvPr id="14" name="7-Point Star 13"/>
            <p:cNvSpPr/>
            <p:nvPr/>
          </p:nvSpPr>
          <p:spPr>
            <a:xfrm>
              <a:off x="2501899" y="3762241"/>
              <a:ext cx="1181101" cy="885959"/>
            </a:xfrm>
            <a:prstGeom prst="star7">
              <a:avLst/>
            </a:prstGeom>
            <a:solidFill>
              <a:srgbClr val="FFFF00">
                <a:alpha val="5098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452435" y="4066688"/>
              <a:ext cx="769383" cy="2638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500" b="1" dirty="0" smtClean="0">
                  <a:solidFill>
                    <a:srgbClr val="0000FF"/>
                  </a:solidFill>
                  <a:latin typeface="+mn-lt"/>
                </a:rPr>
                <a:t>Evolving</a:t>
              </a:r>
            </a:p>
          </p:txBody>
        </p:sp>
      </p:grpSp>
      <p:grpSp>
        <p:nvGrpSpPr>
          <p:cNvPr id="9" name="Group 20"/>
          <p:cNvGrpSpPr/>
          <p:nvPr/>
        </p:nvGrpSpPr>
        <p:grpSpPr>
          <a:xfrm>
            <a:off x="2683023" y="4964266"/>
            <a:ext cx="1124585" cy="1121631"/>
            <a:chOff x="2225673" y="4456796"/>
            <a:chExt cx="1022350" cy="1019662"/>
          </a:xfrm>
        </p:grpSpPr>
        <p:sp>
          <p:nvSpPr>
            <p:cNvPr id="15" name="7-Point Star 14"/>
            <p:cNvSpPr/>
            <p:nvPr/>
          </p:nvSpPr>
          <p:spPr>
            <a:xfrm>
              <a:off x="2225673" y="4456796"/>
              <a:ext cx="1022350" cy="774700"/>
            </a:xfrm>
            <a:prstGeom prst="star7">
              <a:avLst/>
            </a:prstGeom>
            <a:solidFill>
              <a:srgbClr val="FF0000">
                <a:alpha val="2392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596905" y="5213683"/>
              <a:ext cx="498680" cy="262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500" b="1" dirty="0" smtClean="0">
                  <a:solidFill>
                    <a:srgbClr val="0000FF"/>
                  </a:solidFill>
                  <a:latin typeface="+mn-lt"/>
                </a:rPr>
                <a:t>New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02305" y="1307913"/>
            <a:ext cx="1520321" cy="391876"/>
          </a:xfrm>
          <a:prstGeom prst="rect">
            <a:avLst/>
          </a:prstGeom>
          <a:noFill/>
        </p:spPr>
        <p:txBody>
          <a:bodyPr wrap="none" lIns="100554" tIns="50277" rIns="100554" bIns="50277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200" b="1" dirty="0" smtClean="0">
                <a:solidFill>
                  <a:srgbClr val="FF0000"/>
                </a:solidFill>
                <a:latin typeface="+mn-lt"/>
              </a:rPr>
              <a:t>Generation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22484" y="1677086"/>
            <a:ext cx="7837170" cy="5452761"/>
          </a:xfrm>
        </p:spPr>
        <p:txBody>
          <a:bodyPr/>
          <a:lstStyle/>
          <a:p>
            <a:r>
              <a:rPr lang="en-US" b="1" dirty="0" smtClean="0"/>
              <a:t>Carrier Applications</a:t>
            </a:r>
          </a:p>
          <a:p>
            <a:pPr lvl="1"/>
            <a:r>
              <a:rPr lang="en-US" dirty="0" smtClean="0"/>
              <a:t>Smart demarcation for efficient traffic management and remote  SLA monitoring </a:t>
            </a:r>
          </a:p>
          <a:p>
            <a:pPr lvl="1"/>
            <a:r>
              <a:rPr lang="en-US" dirty="0" smtClean="0"/>
              <a:t>Ethernet service over any infrastructure</a:t>
            </a:r>
          </a:p>
          <a:p>
            <a:pPr lvl="1"/>
            <a:r>
              <a:rPr lang="en-US" dirty="0" smtClean="0"/>
              <a:t>Leased line replacement</a:t>
            </a:r>
          </a:p>
          <a:p>
            <a:pPr>
              <a:spcBef>
                <a:spcPts val="1800"/>
              </a:spcBef>
            </a:pPr>
            <a:r>
              <a:rPr lang="en-US" b="1" dirty="0" smtClean="0"/>
              <a:t>Utilities</a:t>
            </a:r>
          </a:p>
          <a:p>
            <a:pPr lvl="1"/>
            <a:r>
              <a:rPr lang="en-US" dirty="0" smtClean="0"/>
              <a:t>Migration to IP networks</a:t>
            </a:r>
          </a:p>
          <a:p>
            <a:pPr lvl="1"/>
            <a:r>
              <a:rPr lang="en-US" dirty="0" smtClean="0"/>
              <a:t>Smart Grid solutions</a:t>
            </a:r>
          </a:p>
          <a:p>
            <a:pPr>
              <a:spcBef>
                <a:spcPts val="1800"/>
              </a:spcBef>
            </a:pPr>
            <a:r>
              <a:rPr lang="en-US" b="1" dirty="0" smtClean="0"/>
              <a:t>Transportation</a:t>
            </a:r>
          </a:p>
          <a:p>
            <a:pPr lvl="1"/>
            <a:r>
              <a:rPr lang="en-US" dirty="0" smtClean="0"/>
              <a:t>ATC</a:t>
            </a:r>
          </a:p>
          <a:p>
            <a:pPr lvl="1"/>
            <a:r>
              <a:rPr lang="en-US" dirty="0" smtClean="0"/>
              <a:t>Highway</a:t>
            </a:r>
          </a:p>
          <a:p>
            <a:pPr lvl="1"/>
            <a:r>
              <a:rPr lang="en-US" dirty="0" smtClean="0"/>
              <a:t>Railway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So, What is a Smart Grid?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2484" y="1889283"/>
            <a:ext cx="7837170" cy="2932537"/>
          </a:xfrm>
        </p:spPr>
        <p:txBody>
          <a:bodyPr/>
          <a:lstStyle/>
          <a:p>
            <a:pPr>
              <a:buNone/>
            </a:pPr>
            <a:r>
              <a:rPr lang="en-US" sz="3200" i="1" dirty="0" smtClean="0"/>
              <a:t>“An integrated </a:t>
            </a:r>
            <a:r>
              <a:rPr lang="en-US" sz="3200" b="1" i="1" u="sng" dirty="0" smtClean="0">
                <a:solidFill>
                  <a:srgbClr val="FF0000"/>
                </a:solidFill>
              </a:rPr>
              <a:t>communications</a:t>
            </a:r>
            <a:r>
              <a:rPr lang="en-US" sz="3200" i="1" dirty="0" smtClean="0"/>
              <a:t> and power system infrastructure which allows for robust two-way communications, advanced sensors, and distributed computers to improve the efficiency, reliability and safety of power delivery and use.” </a:t>
            </a:r>
            <a:endParaRPr lang="en-US" sz="3200" dirty="0" smtClean="0"/>
          </a:p>
          <a:p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r>
              <a:rPr lang="en-US" sz="2000" i="1" dirty="0" smtClean="0"/>
              <a:t>Next to the power system the most critical infrastructure to creating a reliable high-performance Smart Grid </a:t>
            </a:r>
            <a:r>
              <a:rPr lang="en-US" sz="2000" b="1" i="1" dirty="0" smtClean="0">
                <a:solidFill>
                  <a:srgbClr val="FF0000"/>
                </a:solidFill>
              </a:rPr>
              <a:t>is the communications infrastructure.</a:t>
            </a:r>
            <a:endParaRPr lang="en-US" sz="2200" b="1" i="1" dirty="0" smtClean="0">
              <a:solidFill>
                <a:srgbClr val="FF0000"/>
              </a:solidFill>
            </a:endParaRPr>
          </a:p>
          <a:p>
            <a:endParaRPr lang="en-US" sz="2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 Grid Main Applications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22484" y="2012851"/>
            <a:ext cx="7837170" cy="3955463"/>
          </a:xfrm>
        </p:spPr>
        <p:txBody>
          <a:bodyPr/>
          <a:lstStyle/>
          <a:p>
            <a:r>
              <a:rPr lang="en-US" sz="2000" b="1" dirty="0" smtClean="0"/>
              <a:t>Smart Metering and AMI </a:t>
            </a:r>
            <a:r>
              <a:rPr lang="en-US" sz="2000" dirty="0" smtClean="0"/>
              <a:t>– providing frequent and granular consumption and power quality measurements and 2-way communications and control between the utility and the customer premise. This includes the possibility of a customer premise “home area network” (HAN).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b="1" dirty="0" smtClean="0"/>
              <a:t>Distribution Automation (DA) </a:t>
            </a:r>
            <a:r>
              <a:rPr lang="en-US" sz="2000" dirty="0" smtClean="0"/>
              <a:t>– delivering a range of advanced services within distribution feeder circuits, including automatic restoration, dynamic reconfiguration, dynamic volt/VAR controls, distributed generation and electric vehicle support. </a:t>
            </a:r>
          </a:p>
          <a:p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900" dirty="0" smtClean="0"/>
              <a:t>Sub-Station Networking</a:t>
            </a:r>
            <a:endParaRPr lang="en-US" sz="59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6099" name="AutoShape 3"/>
          <p:cNvSpPr>
            <a:spLocks noChangeArrowheads="1"/>
          </p:cNvSpPr>
          <p:nvPr/>
        </p:nvSpPr>
        <p:spPr bwMode="auto">
          <a:xfrm>
            <a:off x="354017" y="5694809"/>
            <a:ext cx="4141787" cy="159894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B7D9E5"/>
              </a:gs>
            </a:gsLst>
            <a:lin ang="5400000" scaled="1"/>
          </a:gradFill>
          <a:ln w="12700" algn="ctr">
            <a:solidFill>
              <a:srgbClr val="84BDD6"/>
            </a:solidFill>
            <a:round/>
            <a:headEnd/>
            <a:tailEnd/>
          </a:ln>
          <a:effectLst/>
        </p:spPr>
        <p:txBody>
          <a:bodyPr wrap="none" lIns="91414" tIns="45706" rIns="91414" bIns="45706" anchor="ctr"/>
          <a:lstStyle/>
          <a:p>
            <a:pPr algn="ctr"/>
            <a:endParaRPr lang="en-US" b="1">
              <a:latin typeface="+mn-lt"/>
            </a:endParaRPr>
          </a:p>
        </p:txBody>
      </p:sp>
      <p:sp>
        <p:nvSpPr>
          <p:cNvPr id="2436100" name="AutoShape 4"/>
          <p:cNvSpPr>
            <a:spLocks noChangeArrowheads="1"/>
          </p:cNvSpPr>
          <p:nvPr/>
        </p:nvSpPr>
        <p:spPr bwMode="auto">
          <a:xfrm>
            <a:off x="4168780" y="5376406"/>
            <a:ext cx="2136775" cy="2008611"/>
          </a:xfrm>
          <a:custGeom>
            <a:avLst/>
            <a:gdLst>
              <a:gd name="G0" fmla="+- 1370 0 0"/>
              <a:gd name="G1" fmla="+- 21600 0 1370"/>
              <a:gd name="G2" fmla="+- 21600 0 137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370" y="10800"/>
                </a:moveTo>
                <a:cubicBezTo>
                  <a:pt x="1370" y="16008"/>
                  <a:pt x="5592" y="20230"/>
                  <a:pt x="10800" y="20230"/>
                </a:cubicBezTo>
                <a:cubicBezTo>
                  <a:pt x="16008" y="20230"/>
                  <a:pt x="20230" y="16008"/>
                  <a:pt x="20230" y="10800"/>
                </a:cubicBezTo>
                <a:cubicBezTo>
                  <a:pt x="20230" y="5592"/>
                  <a:pt x="16008" y="1370"/>
                  <a:pt x="10800" y="1370"/>
                </a:cubicBezTo>
                <a:cubicBezTo>
                  <a:pt x="5592" y="1370"/>
                  <a:pt x="1370" y="5592"/>
                  <a:pt x="1370" y="10800"/>
                </a:cubicBezTo>
                <a:close/>
              </a:path>
            </a:pathLst>
          </a:custGeom>
          <a:gradFill rotWithShape="1">
            <a:gsLst>
              <a:gs pos="0">
                <a:srgbClr val="FFF5E3"/>
              </a:gs>
              <a:gs pos="50000">
                <a:srgbClr val="F6B686"/>
              </a:gs>
              <a:gs pos="100000">
                <a:srgbClr val="FFF5E3"/>
              </a:gs>
            </a:gsLst>
            <a:lin ang="2700000" scaled="1"/>
          </a:gradFill>
          <a:ln w="9525" algn="ctr">
            <a:noFill/>
            <a:round/>
            <a:headEnd/>
            <a:tailEnd/>
          </a:ln>
          <a:effectLst>
            <a:prstShdw prst="shdw17" dist="17961" dir="2700000">
              <a:srgbClr val="F6B686">
                <a:gamma/>
                <a:shade val="60000"/>
                <a:invGamma/>
              </a:srgbClr>
            </a:prstShdw>
          </a:effectLst>
        </p:spPr>
        <p:txBody>
          <a:bodyPr wrap="none" lIns="91414" tIns="45706" rIns="91414" bIns="45706" anchor="ctr"/>
          <a:lstStyle/>
          <a:p>
            <a:pPr algn="ctr"/>
            <a:endParaRPr lang="en-US" b="1">
              <a:latin typeface="+mn-lt"/>
            </a:endParaRPr>
          </a:p>
        </p:txBody>
      </p:sp>
      <p:sp>
        <p:nvSpPr>
          <p:cNvPr id="2436101" name="AutoShape 5"/>
          <p:cNvSpPr>
            <a:spLocks noChangeArrowheads="1"/>
          </p:cNvSpPr>
          <p:nvPr/>
        </p:nvSpPr>
        <p:spPr bwMode="auto">
          <a:xfrm>
            <a:off x="5886453" y="1425875"/>
            <a:ext cx="4035425" cy="305658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B7D9E5"/>
              </a:gs>
            </a:gsLst>
            <a:lin ang="5400000" scaled="1"/>
          </a:gradFill>
          <a:ln w="12700" algn="ctr">
            <a:solidFill>
              <a:srgbClr val="84BDD6"/>
            </a:solidFill>
            <a:round/>
            <a:headEnd/>
            <a:tailEnd/>
          </a:ln>
          <a:effectLst/>
        </p:spPr>
        <p:txBody>
          <a:bodyPr wrap="none" lIns="91414" tIns="45706" rIns="91414" bIns="45706" anchor="ctr"/>
          <a:lstStyle/>
          <a:p>
            <a:pPr algn="ctr"/>
            <a:endParaRPr lang="en-US" b="1">
              <a:latin typeface="+mn-lt"/>
            </a:endParaRPr>
          </a:p>
        </p:txBody>
      </p:sp>
      <p:sp>
        <p:nvSpPr>
          <p:cNvPr id="2436102" name="AutoShape 6"/>
          <p:cNvSpPr>
            <a:spLocks noChangeArrowheads="1"/>
          </p:cNvSpPr>
          <p:nvPr/>
        </p:nvSpPr>
        <p:spPr bwMode="auto">
          <a:xfrm>
            <a:off x="360363" y="1425875"/>
            <a:ext cx="4035425" cy="305658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B7D9E5"/>
              </a:gs>
            </a:gsLst>
            <a:lin ang="5400000" scaled="1"/>
          </a:gradFill>
          <a:ln w="12700" algn="ctr">
            <a:solidFill>
              <a:srgbClr val="84BDD6"/>
            </a:solidFill>
            <a:round/>
            <a:headEnd/>
            <a:tailEnd/>
          </a:ln>
          <a:effectLst/>
        </p:spPr>
        <p:txBody>
          <a:bodyPr wrap="none" lIns="91414" tIns="45706" rIns="91414" bIns="45706" anchor="ctr"/>
          <a:lstStyle/>
          <a:p>
            <a:pPr algn="ctr"/>
            <a:endParaRPr lang="en-US" b="1">
              <a:latin typeface="+mn-lt"/>
            </a:endParaRPr>
          </a:p>
        </p:txBody>
      </p:sp>
      <p:sp>
        <p:nvSpPr>
          <p:cNvPr id="2436103" name="AutoShape 7"/>
          <p:cNvSpPr>
            <a:spLocks noChangeArrowheads="1"/>
          </p:cNvSpPr>
          <p:nvPr/>
        </p:nvSpPr>
        <p:spPr bwMode="auto">
          <a:xfrm>
            <a:off x="3154363" y="3356683"/>
            <a:ext cx="4137025" cy="2008611"/>
          </a:xfrm>
          <a:custGeom>
            <a:avLst/>
            <a:gdLst>
              <a:gd name="G0" fmla="+- 1370 0 0"/>
              <a:gd name="G1" fmla="+- 21600 0 1370"/>
              <a:gd name="G2" fmla="+- 21600 0 137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370" y="10800"/>
                </a:moveTo>
                <a:cubicBezTo>
                  <a:pt x="1370" y="16008"/>
                  <a:pt x="5592" y="20230"/>
                  <a:pt x="10800" y="20230"/>
                </a:cubicBezTo>
                <a:cubicBezTo>
                  <a:pt x="16008" y="20230"/>
                  <a:pt x="20230" y="16008"/>
                  <a:pt x="20230" y="10800"/>
                </a:cubicBezTo>
                <a:cubicBezTo>
                  <a:pt x="20230" y="5592"/>
                  <a:pt x="16008" y="1370"/>
                  <a:pt x="10800" y="1370"/>
                </a:cubicBezTo>
                <a:cubicBezTo>
                  <a:pt x="5592" y="1370"/>
                  <a:pt x="1370" y="5592"/>
                  <a:pt x="1370" y="10800"/>
                </a:cubicBezTo>
                <a:close/>
              </a:path>
            </a:pathLst>
          </a:custGeom>
          <a:gradFill rotWithShape="1">
            <a:gsLst>
              <a:gs pos="0">
                <a:srgbClr val="FFF5E3"/>
              </a:gs>
              <a:gs pos="50000">
                <a:srgbClr val="F6B686"/>
              </a:gs>
              <a:gs pos="100000">
                <a:srgbClr val="FFF5E3"/>
              </a:gs>
            </a:gsLst>
            <a:lin ang="2700000" scaled="1"/>
          </a:gradFill>
          <a:ln w="9525" algn="ctr">
            <a:noFill/>
            <a:round/>
            <a:headEnd/>
            <a:tailEnd/>
          </a:ln>
          <a:effectLst>
            <a:prstShdw prst="shdw17" dist="17961" dir="2700000">
              <a:srgbClr val="F6B686">
                <a:gamma/>
                <a:shade val="60000"/>
                <a:invGamma/>
              </a:srgbClr>
            </a:prstShdw>
          </a:effectLst>
        </p:spPr>
        <p:txBody>
          <a:bodyPr wrap="none" lIns="91414" tIns="45706" rIns="91414" bIns="45706" anchor="ctr"/>
          <a:lstStyle/>
          <a:p>
            <a:pPr algn="ctr"/>
            <a:endParaRPr lang="en-US" b="1">
              <a:latin typeface="+mn-lt"/>
            </a:endParaRPr>
          </a:p>
        </p:txBody>
      </p:sp>
      <p:sp>
        <p:nvSpPr>
          <p:cNvPr id="243610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1006183"/>
            <a:r>
              <a:rPr lang="en-US" dirty="0" smtClean="0"/>
              <a:t>Utility Network  </a:t>
            </a:r>
            <a:endParaRPr lang="en-US" dirty="0"/>
          </a:p>
        </p:txBody>
      </p:sp>
      <p:sp>
        <p:nvSpPr>
          <p:cNvPr id="2436105" name="Line 9"/>
          <p:cNvSpPr>
            <a:spLocks noChangeShapeType="1"/>
          </p:cNvSpPr>
          <p:nvPr/>
        </p:nvSpPr>
        <p:spPr bwMode="auto">
          <a:xfrm flipH="1">
            <a:off x="2455867" y="3142326"/>
            <a:ext cx="346075" cy="66053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14" tIns="45706" rIns="91414" bIns="45706"/>
          <a:lstStyle/>
          <a:p>
            <a:pPr algn="ctr"/>
            <a:endParaRPr lang="en-US" b="1">
              <a:latin typeface="+mn-lt"/>
            </a:endParaRPr>
          </a:p>
        </p:txBody>
      </p:sp>
      <p:sp>
        <p:nvSpPr>
          <p:cNvPr id="2436106" name="Freeform 10"/>
          <p:cNvSpPr>
            <a:spLocks/>
          </p:cNvSpPr>
          <p:nvPr/>
        </p:nvSpPr>
        <p:spPr bwMode="auto">
          <a:xfrm>
            <a:off x="2552700" y="2108648"/>
            <a:ext cx="1066800" cy="1683105"/>
          </a:xfrm>
          <a:custGeom>
            <a:avLst/>
            <a:gdLst/>
            <a:ahLst/>
            <a:cxnLst>
              <a:cxn ang="0">
                <a:pos x="672" y="0"/>
              </a:cxn>
              <a:cxn ang="0">
                <a:pos x="672" y="672"/>
              </a:cxn>
              <a:cxn ang="0">
                <a:pos x="19" y="1049"/>
              </a:cxn>
              <a:cxn ang="0">
                <a:pos x="0" y="1060"/>
              </a:cxn>
            </a:cxnLst>
            <a:rect l="0" t="0" r="r" b="b"/>
            <a:pathLst>
              <a:path w="672" h="1060">
                <a:moveTo>
                  <a:pt x="672" y="0"/>
                </a:moveTo>
                <a:lnTo>
                  <a:pt x="672" y="672"/>
                </a:lnTo>
                <a:lnTo>
                  <a:pt x="19" y="1049"/>
                </a:lnTo>
                <a:lnTo>
                  <a:pt x="0" y="1060"/>
                </a:ln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lIns="91414" tIns="45706" rIns="91414" bIns="45706"/>
          <a:lstStyle/>
          <a:p>
            <a:pPr algn="ctr"/>
            <a:endParaRPr lang="en-US" b="1">
              <a:latin typeface="+mn-lt"/>
            </a:endParaRPr>
          </a:p>
        </p:txBody>
      </p:sp>
      <p:sp>
        <p:nvSpPr>
          <p:cNvPr id="2436107" name="Freeform 11"/>
          <p:cNvSpPr>
            <a:spLocks/>
          </p:cNvSpPr>
          <p:nvPr/>
        </p:nvSpPr>
        <p:spPr bwMode="auto">
          <a:xfrm>
            <a:off x="2466979" y="2791413"/>
            <a:ext cx="804863" cy="1013038"/>
          </a:xfrm>
          <a:custGeom>
            <a:avLst/>
            <a:gdLst/>
            <a:ahLst/>
            <a:cxnLst>
              <a:cxn ang="0">
                <a:pos x="507" y="0"/>
              </a:cxn>
              <a:cxn ang="0">
                <a:pos x="507" y="257"/>
              </a:cxn>
              <a:cxn ang="0">
                <a:pos x="0" y="638"/>
              </a:cxn>
            </a:cxnLst>
            <a:rect l="0" t="0" r="r" b="b"/>
            <a:pathLst>
              <a:path w="507" h="638">
                <a:moveTo>
                  <a:pt x="507" y="0"/>
                </a:moveTo>
                <a:lnTo>
                  <a:pt x="507" y="257"/>
                </a:lnTo>
                <a:lnTo>
                  <a:pt x="0" y="638"/>
                </a:ln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lIns="91414" tIns="45706" rIns="91414" bIns="45706"/>
          <a:lstStyle/>
          <a:p>
            <a:pPr algn="ctr"/>
            <a:endParaRPr lang="en-US" b="1">
              <a:latin typeface="+mn-lt"/>
            </a:endParaRPr>
          </a:p>
        </p:txBody>
      </p:sp>
      <p:sp>
        <p:nvSpPr>
          <p:cNvPr id="2436108" name="Freeform 12"/>
          <p:cNvSpPr>
            <a:spLocks/>
          </p:cNvSpPr>
          <p:nvPr/>
        </p:nvSpPr>
        <p:spPr bwMode="auto">
          <a:xfrm flipH="1">
            <a:off x="2028829" y="2108648"/>
            <a:ext cx="384175" cy="1683105"/>
          </a:xfrm>
          <a:custGeom>
            <a:avLst/>
            <a:gdLst/>
            <a:ahLst/>
            <a:cxnLst>
              <a:cxn ang="0">
                <a:pos x="672" y="0"/>
              </a:cxn>
              <a:cxn ang="0">
                <a:pos x="672" y="672"/>
              </a:cxn>
              <a:cxn ang="0">
                <a:pos x="19" y="1049"/>
              </a:cxn>
              <a:cxn ang="0">
                <a:pos x="0" y="1060"/>
              </a:cxn>
            </a:cxnLst>
            <a:rect l="0" t="0" r="r" b="b"/>
            <a:pathLst>
              <a:path w="672" h="1060">
                <a:moveTo>
                  <a:pt x="672" y="0"/>
                </a:moveTo>
                <a:lnTo>
                  <a:pt x="672" y="672"/>
                </a:lnTo>
                <a:lnTo>
                  <a:pt x="19" y="1049"/>
                </a:lnTo>
                <a:lnTo>
                  <a:pt x="0" y="1060"/>
                </a:ln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lIns="91414" tIns="45706" rIns="91414" bIns="45706"/>
          <a:lstStyle/>
          <a:p>
            <a:pPr algn="ctr"/>
            <a:endParaRPr lang="en-US" b="1">
              <a:latin typeface="+mn-lt"/>
            </a:endParaRPr>
          </a:p>
        </p:txBody>
      </p:sp>
      <p:sp>
        <p:nvSpPr>
          <p:cNvPr id="2436109" name="Freeform 13"/>
          <p:cNvSpPr>
            <a:spLocks/>
          </p:cNvSpPr>
          <p:nvPr/>
        </p:nvSpPr>
        <p:spPr bwMode="auto">
          <a:xfrm flipH="1">
            <a:off x="1552575" y="2791413"/>
            <a:ext cx="804863" cy="1013038"/>
          </a:xfrm>
          <a:custGeom>
            <a:avLst/>
            <a:gdLst/>
            <a:ahLst/>
            <a:cxnLst>
              <a:cxn ang="0">
                <a:pos x="507" y="0"/>
              </a:cxn>
              <a:cxn ang="0">
                <a:pos x="507" y="257"/>
              </a:cxn>
              <a:cxn ang="0">
                <a:pos x="0" y="638"/>
              </a:cxn>
            </a:cxnLst>
            <a:rect l="0" t="0" r="r" b="b"/>
            <a:pathLst>
              <a:path w="507" h="638">
                <a:moveTo>
                  <a:pt x="507" y="0"/>
                </a:moveTo>
                <a:lnTo>
                  <a:pt x="507" y="257"/>
                </a:lnTo>
                <a:lnTo>
                  <a:pt x="0" y="638"/>
                </a:ln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lIns="91414" tIns="45706" rIns="91414" bIns="45706"/>
          <a:lstStyle/>
          <a:p>
            <a:pPr algn="ctr"/>
            <a:endParaRPr lang="en-US" b="1">
              <a:latin typeface="+mn-lt"/>
            </a:endParaRPr>
          </a:p>
        </p:txBody>
      </p:sp>
      <p:sp>
        <p:nvSpPr>
          <p:cNvPr id="2436110" name="Freeform 14"/>
          <p:cNvSpPr>
            <a:spLocks/>
          </p:cNvSpPr>
          <p:nvPr/>
        </p:nvSpPr>
        <p:spPr bwMode="auto">
          <a:xfrm flipH="1">
            <a:off x="1095376" y="2108648"/>
            <a:ext cx="1066800" cy="1683105"/>
          </a:xfrm>
          <a:custGeom>
            <a:avLst/>
            <a:gdLst/>
            <a:ahLst/>
            <a:cxnLst>
              <a:cxn ang="0">
                <a:pos x="672" y="0"/>
              </a:cxn>
              <a:cxn ang="0">
                <a:pos x="672" y="672"/>
              </a:cxn>
              <a:cxn ang="0">
                <a:pos x="19" y="1049"/>
              </a:cxn>
              <a:cxn ang="0">
                <a:pos x="0" y="1060"/>
              </a:cxn>
            </a:cxnLst>
            <a:rect l="0" t="0" r="r" b="b"/>
            <a:pathLst>
              <a:path w="672" h="1060">
                <a:moveTo>
                  <a:pt x="672" y="0"/>
                </a:moveTo>
                <a:lnTo>
                  <a:pt x="672" y="672"/>
                </a:lnTo>
                <a:lnTo>
                  <a:pt x="19" y="1049"/>
                </a:lnTo>
                <a:lnTo>
                  <a:pt x="0" y="1060"/>
                </a:ln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lIns="91414" tIns="45706" rIns="91414" bIns="45706"/>
          <a:lstStyle/>
          <a:p>
            <a:pPr algn="ctr"/>
            <a:endParaRPr lang="en-US" b="1">
              <a:latin typeface="+mn-lt"/>
            </a:endParaRPr>
          </a:p>
        </p:txBody>
      </p:sp>
      <p:sp>
        <p:nvSpPr>
          <p:cNvPr id="2436111" name="Line 15"/>
          <p:cNvSpPr>
            <a:spLocks noChangeShapeType="1"/>
          </p:cNvSpPr>
          <p:nvPr/>
        </p:nvSpPr>
        <p:spPr bwMode="auto">
          <a:xfrm>
            <a:off x="8042275" y="2764424"/>
            <a:ext cx="1588" cy="107655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14" tIns="45706" rIns="91414" bIns="45706"/>
          <a:lstStyle/>
          <a:p>
            <a:pPr algn="ctr"/>
            <a:endParaRPr lang="en-US" b="1">
              <a:latin typeface="+mn-lt"/>
            </a:endParaRPr>
          </a:p>
        </p:txBody>
      </p:sp>
      <p:sp>
        <p:nvSpPr>
          <p:cNvPr id="2436112" name="Line 16"/>
          <p:cNvSpPr>
            <a:spLocks noChangeShapeType="1"/>
          </p:cNvSpPr>
          <p:nvPr/>
        </p:nvSpPr>
        <p:spPr bwMode="auto">
          <a:xfrm>
            <a:off x="2432050" y="2819998"/>
            <a:ext cx="1588" cy="107655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14" tIns="45706" rIns="91414" bIns="45706"/>
          <a:lstStyle/>
          <a:p>
            <a:pPr algn="ctr"/>
            <a:endParaRPr lang="en-US" b="1">
              <a:latin typeface="+mn-lt"/>
            </a:endParaRPr>
          </a:p>
        </p:txBody>
      </p:sp>
      <p:sp>
        <p:nvSpPr>
          <p:cNvPr id="2436113" name="Freeform 17"/>
          <p:cNvSpPr>
            <a:spLocks/>
          </p:cNvSpPr>
          <p:nvPr/>
        </p:nvSpPr>
        <p:spPr bwMode="auto">
          <a:xfrm rot="5400000">
            <a:off x="8009629" y="2601678"/>
            <a:ext cx="976518" cy="104775"/>
          </a:xfrm>
          <a:custGeom>
            <a:avLst/>
            <a:gdLst/>
            <a:ahLst/>
            <a:cxnLst>
              <a:cxn ang="0">
                <a:pos x="599" y="107"/>
              </a:cxn>
              <a:cxn ang="0">
                <a:pos x="150" y="107"/>
              </a:cxn>
              <a:cxn ang="0">
                <a:pos x="150" y="0"/>
              </a:cxn>
              <a:cxn ang="0">
                <a:pos x="0" y="0"/>
              </a:cxn>
            </a:cxnLst>
            <a:rect l="0" t="0" r="r" b="b"/>
            <a:pathLst>
              <a:path w="599" h="107">
                <a:moveTo>
                  <a:pt x="599" y="107"/>
                </a:moveTo>
                <a:lnTo>
                  <a:pt x="150" y="107"/>
                </a:lnTo>
                <a:lnTo>
                  <a:pt x="150" y="0"/>
                </a:lnTo>
                <a:lnTo>
                  <a:pt x="0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lIns="91414" tIns="45706" rIns="91414" bIns="45706"/>
          <a:lstStyle/>
          <a:p>
            <a:pPr algn="ctr"/>
            <a:endParaRPr lang="en-US" b="1">
              <a:latin typeface="+mn-lt"/>
            </a:endParaRPr>
          </a:p>
        </p:txBody>
      </p:sp>
      <p:sp>
        <p:nvSpPr>
          <p:cNvPr id="2436114" name="Text Box 18"/>
          <p:cNvSpPr txBox="1">
            <a:spLocks noChangeArrowheads="1"/>
          </p:cNvSpPr>
          <p:nvPr/>
        </p:nvSpPr>
        <p:spPr bwMode="auto">
          <a:xfrm flipH="1">
            <a:off x="7748649" y="2291245"/>
            <a:ext cx="452497" cy="286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521" tIns="50262" rIns="100521" bIns="50262">
            <a:spAutoFit/>
          </a:bodyPr>
          <a:lstStyle/>
          <a:p>
            <a:pPr algn="ctr" defTabSz="1006183"/>
            <a:r>
              <a:rPr lang="en-US" sz="1200" b="1" dirty="0">
                <a:latin typeface="+mn-lt"/>
                <a:cs typeface="Arial" pitchFamily="34" charset="0"/>
              </a:rPr>
              <a:t>PBX</a:t>
            </a:r>
          </a:p>
        </p:txBody>
      </p:sp>
      <p:sp>
        <p:nvSpPr>
          <p:cNvPr id="2436115" name="Text Box 19"/>
          <p:cNvSpPr txBox="1">
            <a:spLocks noChangeArrowheads="1"/>
          </p:cNvSpPr>
          <p:nvPr/>
        </p:nvSpPr>
        <p:spPr bwMode="auto">
          <a:xfrm>
            <a:off x="6047682" y="1613240"/>
            <a:ext cx="1165811" cy="28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521" tIns="50262" rIns="100521" bIns="50262">
            <a:spAutoFit/>
          </a:bodyPr>
          <a:lstStyle/>
          <a:p>
            <a:pPr algn="ctr" defTabSz="1006183"/>
            <a:r>
              <a:rPr lang="en-US" sz="1200" b="1" dirty="0">
                <a:latin typeface="+mn-lt"/>
                <a:cs typeface="Arial" pitchFamily="34" charset="0"/>
              </a:rPr>
              <a:t>Teleprotection</a:t>
            </a:r>
          </a:p>
        </p:txBody>
      </p:sp>
      <p:sp>
        <p:nvSpPr>
          <p:cNvPr id="2436116" name="Text Box 20"/>
          <p:cNvSpPr txBox="1">
            <a:spLocks noChangeArrowheads="1"/>
          </p:cNvSpPr>
          <p:nvPr/>
        </p:nvSpPr>
        <p:spPr bwMode="auto">
          <a:xfrm>
            <a:off x="7943628" y="1519560"/>
            <a:ext cx="783293" cy="433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521" tIns="50262" rIns="100521" bIns="50262">
            <a:spAutoFit/>
          </a:bodyPr>
          <a:lstStyle/>
          <a:p>
            <a:pPr algn="ctr" defTabSz="1006183"/>
            <a:r>
              <a:rPr lang="en-US" sz="1200" b="1" dirty="0">
                <a:latin typeface="+mn-lt"/>
                <a:cs typeface="Arial" pitchFamily="34" charset="0"/>
              </a:rPr>
              <a:t>Dry </a:t>
            </a:r>
          </a:p>
          <a:p>
            <a:pPr algn="ctr" defTabSz="1006183">
              <a:lnSpc>
                <a:spcPct val="80000"/>
              </a:lnSpc>
            </a:pPr>
            <a:r>
              <a:rPr lang="en-US" sz="1200" b="1" dirty="0">
                <a:latin typeface="+mn-lt"/>
                <a:cs typeface="Arial" pitchFamily="34" charset="0"/>
              </a:rPr>
              <a:t>Contacts</a:t>
            </a:r>
          </a:p>
        </p:txBody>
      </p:sp>
      <p:sp>
        <p:nvSpPr>
          <p:cNvPr id="2436117" name="Text Box 21"/>
          <p:cNvSpPr txBox="1">
            <a:spLocks noChangeArrowheads="1"/>
          </p:cNvSpPr>
          <p:nvPr/>
        </p:nvSpPr>
        <p:spPr bwMode="auto">
          <a:xfrm>
            <a:off x="7354991" y="1594186"/>
            <a:ext cx="518858" cy="286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521" tIns="50262" rIns="100521" bIns="50262">
            <a:spAutoFit/>
          </a:bodyPr>
          <a:lstStyle/>
          <a:p>
            <a:pPr algn="ctr" defTabSz="1006183"/>
            <a:r>
              <a:rPr lang="en-US" sz="1200" b="1" dirty="0">
                <a:latin typeface="+mn-lt"/>
                <a:cs typeface="Arial" pitchFamily="34" charset="0"/>
              </a:rPr>
              <a:t>Data</a:t>
            </a:r>
          </a:p>
        </p:txBody>
      </p:sp>
      <p:sp>
        <p:nvSpPr>
          <p:cNvPr id="2436118" name="Text Box 22"/>
          <p:cNvSpPr txBox="1">
            <a:spLocks noChangeArrowheads="1"/>
          </p:cNvSpPr>
          <p:nvPr/>
        </p:nvSpPr>
        <p:spPr bwMode="auto">
          <a:xfrm>
            <a:off x="8611519" y="2256316"/>
            <a:ext cx="472310" cy="396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521" tIns="50262" rIns="100521" bIns="50262">
            <a:spAutoFit/>
          </a:bodyPr>
          <a:lstStyle/>
          <a:p>
            <a:pPr algn="ctr" defTabSz="1006183">
              <a:lnSpc>
                <a:spcPct val="80000"/>
              </a:lnSpc>
            </a:pPr>
            <a:r>
              <a:rPr lang="en-US" sz="1200" b="1" dirty="0">
                <a:latin typeface="+mn-lt"/>
                <a:cs typeface="Arial" pitchFamily="34" charset="0"/>
              </a:rPr>
              <a:t>Hot </a:t>
            </a:r>
          </a:p>
          <a:p>
            <a:pPr algn="ctr" defTabSz="1006183">
              <a:lnSpc>
                <a:spcPct val="80000"/>
              </a:lnSpc>
            </a:pPr>
            <a:r>
              <a:rPr lang="en-US" sz="1200" b="1" dirty="0">
                <a:latin typeface="+mn-lt"/>
                <a:cs typeface="Arial" pitchFamily="34" charset="0"/>
              </a:rPr>
              <a:t>Line</a:t>
            </a:r>
          </a:p>
        </p:txBody>
      </p:sp>
      <p:sp>
        <p:nvSpPr>
          <p:cNvPr id="2436119" name="Freeform 23"/>
          <p:cNvSpPr>
            <a:spLocks/>
          </p:cNvSpPr>
          <p:nvPr/>
        </p:nvSpPr>
        <p:spPr bwMode="auto">
          <a:xfrm rot="5400000" flipV="1">
            <a:off x="7830241" y="2603269"/>
            <a:ext cx="973343" cy="104775"/>
          </a:xfrm>
          <a:custGeom>
            <a:avLst/>
            <a:gdLst/>
            <a:ahLst/>
            <a:cxnLst>
              <a:cxn ang="0">
                <a:pos x="599" y="107"/>
              </a:cxn>
              <a:cxn ang="0">
                <a:pos x="150" y="107"/>
              </a:cxn>
              <a:cxn ang="0">
                <a:pos x="150" y="0"/>
              </a:cxn>
              <a:cxn ang="0">
                <a:pos x="0" y="0"/>
              </a:cxn>
            </a:cxnLst>
            <a:rect l="0" t="0" r="r" b="b"/>
            <a:pathLst>
              <a:path w="599" h="107">
                <a:moveTo>
                  <a:pt x="599" y="107"/>
                </a:moveTo>
                <a:lnTo>
                  <a:pt x="150" y="107"/>
                </a:lnTo>
                <a:lnTo>
                  <a:pt x="150" y="0"/>
                </a:lnTo>
                <a:lnTo>
                  <a:pt x="0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lIns="91414" tIns="45706" rIns="91414" bIns="45706"/>
          <a:lstStyle/>
          <a:p>
            <a:pPr algn="ctr"/>
            <a:endParaRPr lang="en-US" b="1">
              <a:latin typeface="+mn-lt"/>
            </a:endParaRPr>
          </a:p>
        </p:txBody>
      </p:sp>
      <p:sp>
        <p:nvSpPr>
          <p:cNvPr id="2436120" name="Line 24"/>
          <p:cNvSpPr>
            <a:spLocks noChangeShapeType="1"/>
          </p:cNvSpPr>
          <p:nvPr/>
        </p:nvSpPr>
        <p:spPr bwMode="auto">
          <a:xfrm flipH="1">
            <a:off x="8064504" y="3142326"/>
            <a:ext cx="346075" cy="66053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14" tIns="45706" rIns="91414" bIns="45706"/>
          <a:lstStyle/>
          <a:p>
            <a:pPr algn="ctr"/>
            <a:endParaRPr lang="en-US" b="1">
              <a:latin typeface="+mn-lt"/>
            </a:endParaRPr>
          </a:p>
        </p:txBody>
      </p:sp>
      <p:sp>
        <p:nvSpPr>
          <p:cNvPr id="2436121" name="Oval 25"/>
          <p:cNvSpPr>
            <a:spLocks noChangeArrowheads="1"/>
          </p:cNvSpPr>
          <p:nvPr/>
        </p:nvSpPr>
        <p:spPr bwMode="auto">
          <a:xfrm>
            <a:off x="8356600" y="3091517"/>
            <a:ext cx="88900" cy="8574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14" tIns="45706" rIns="91414" bIns="45706" anchor="ctr"/>
          <a:lstStyle/>
          <a:p>
            <a:pPr algn="ctr"/>
            <a:endParaRPr lang="en-US" b="1">
              <a:latin typeface="+mn-lt"/>
            </a:endParaRPr>
          </a:p>
        </p:txBody>
      </p:sp>
      <p:sp>
        <p:nvSpPr>
          <p:cNvPr id="2436122" name="Freeform 26"/>
          <p:cNvSpPr>
            <a:spLocks/>
          </p:cNvSpPr>
          <p:nvPr/>
        </p:nvSpPr>
        <p:spPr bwMode="auto">
          <a:xfrm rot="5400000">
            <a:off x="2399409" y="2612796"/>
            <a:ext cx="976517" cy="104775"/>
          </a:xfrm>
          <a:custGeom>
            <a:avLst/>
            <a:gdLst/>
            <a:ahLst/>
            <a:cxnLst>
              <a:cxn ang="0">
                <a:pos x="599" y="107"/>
              </a:cxn>
              <a:cxn ang="0">
                <a:pos x="150" y="107"/>
              </a:cxn>
              <a:cxn ang="0">
                <a:pos x="150" y="0"/>
              </a:cxn>
              <a:cxn ang="0">
                <a:pos x="0" y="0"/>
              </a:cxn>
            </a:cxnLst>
            <a:rect l="0" t="0" r="r" b="b"/>
            <a:pathLst>
              <a:path w="599" h="107">
                <a:moveTo>
                  <a:pt x="599" y="107"/>
                </a:moveTo>
                <a:lnTo>
                  <a:pt x="150" y="107"/>
                </a:lnTo>
                <a:lnTo>
                  <a:pt x="150" y="0"/>
                </a:lnTo>
                <a:lnTo>
                  <a:pt x="0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lIns="91414" tIns="45706" rIns="91414" bIns="45706"/>
          <a:lstStyle/>
          <a:p>
            <a:pPr algn="ctr"/>
            <a:endParaRPr lang="en-US" b="1">
              <a:latin typeface="+mn-lt"/>
            </a:endParaRP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2524125" y="1938750"/>
            <a:ext cx="525463" cy="261993"/>
            <a:chOff x="5262" y="1556"/>
            <a:chExt cx="366" cy="202"/>
          </a:xfrm>
        </p:grpSpPr>
        <p:pic>
          <p:nvPicPr>
            <p:cNvPr id="2436124" name="Picture 28" descr="accsdv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262" y="1556"/>
              <a:ext cx="366" cy="20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436125" name="Picture 29" descr="EN00910_[1]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340" y="1583"/>
              <a:ext cx="222" cy="16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2436126" name="Picture 30" descr="pbx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52664" y="2538951"/>
            <a:ext cx="368300" cy="354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36127" name="Text Box 31"/>
          <p:cNvSpPr txBox="1">
            <a:spLocks noChangeArrowheads="1"/>
          </p:cNvSpPr>
          <p:nvPr/>
        </p:nvSpPr>
        <p:spPr bwMode="auto">
          <a:xfrm flipH="1">
            <a:off x="2147950" y="2303948"/>
            <a:ext cx="452497" cy="286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521" tIns="50262" rIns="100521" bIns="50262">
            <a:spAutoFit/>
          </a:bodyPr>
          <a:lstStyle/>
          <a:p>
            <a:pPr algn="ctr" defTabSz="1006183"/>
            <a:r>
              <a:rPr lang="en-US" sz="1200" b="1" dirty="0">
                <a:latin typeface="+mn-lt"/>
                <a:cs typeface="Arial" pitchFamily="34" charset="0"/>
              </a:rPr>
              <a:t>PBX</a:t>
            </a:r>
          </a:p>
        </p:txBody>
      </p:sp>
      <p:pic>
        <p:nvPicPr>
          <p:cNvPr id="2436128" name="Picture 32" descr="rnc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85814" y="1886351"/>
            <a:ext cx="577850" cy="363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36129" name="Text Box 33"/>
          <p:cNvSpPr txBox="1">
            <a:spLocks noChangeArrowheads="1"/>
          </p:cNvSpPr>
          <p:nvPr/>
        </p:nvSpPr>
        <p:spPr bwMode="auto">
          <a:xfrm>
            <a:off x="351691" y="2345235"/>
            <a:ext cx="709554" cy="47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521" tIns="50262" rIns="100521" bIns="50262">
            <a:spAutoFit/>
          </a:bodyPr>
          <a:lstStyle/>
          <a:p>
            <a:pPr algn="ctr" defTabSz="1006183"/>
            <a:r>
              <a:rPr lang="en-US" sz="1200" b="1" dirty="0">
                <a:latin typeface="+mn-lt"/>
                <a:cs typeface="Arial" pitchFamily="34" charset="0"/>
              </a:rPr>
              <a:t>C37.94</a:t>
            </a:r>
          </a:p>
          <a:p>
            <a:pPr algn="ctr" defTabSz="1006183"/>
            <a:r>
              <a:rPr lang="en-US" sz="1200" b="1" dirty="0">
                <a:latin typeface="+mn-lt"/>
                <a:cs typeface="Arial" pitchFamily="34" charset="0"/>
              </a:rPr>
              <a:t>64 kbps</a:t>
            </a:r>
          </a:p>
        </p:txBody>
      </p:sp>
      <p:sp>
        <p:nvSpPr>
          <p:cNvPr id="2436130" name="Text Box 34"/>
          <p:cNvSpPr txBox="1">
            <a:spLocks noChangeArrowheads="1"/>
          </p:cNvSpPr>
          <p:nvPr/>
        </p:nvSpPr>
        <p:spPr bwMode="auto">
          <a:xfrm>
            <a:off x="442222" y="1625943"/>
            <a:ext cx="1165811" cy="28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521" tIns="50262" rIns="100521" bIns="50262">
            <a:spAutoFit/>
          </a:bodyPr>
          <a:lstStyle/>
          <a:p>
            <a:pPr algn="ctr" defTabSz="1006183"/>
            <a:r>
              <a:rPr lang="en-US" sz="1200" b="1" dirty="0">
                <a:latin typeface="+mn-lt"/>
                <a:cs typeface="Arial" pitchFamily="34" charset="0"/>
              </a:rPr>
              <a:t>Teleprotection</a:t>
            </a:r>
          </a:p>
        </p:txBody>
      </p:sp>
      <p:sp>
        <p:nvSpPr>
          <p:cNvPr id="2436131" name="Text Box 35"/>
          <p:cNvSpPr txBox="1">
            <a:spLocks noChangeArrowheads="1"/>
          </p:cNvSpPr>
          <p:nvPr/>
        </p:nvSpPr>
        <p:spPr bwMode="auto">
          <a:xfrm>
            <a:off x="2338166" y="1541790"/>
            <a:ext cx="783293" cy="433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521" tIns="50262" rIns="100521" bIns="50262">
            <a:spAutoFit/>
          </a:bodyPr>
          <a:lstStyle/>
          <a:p>
            <a:pPr algn="ctr" defTabSz="1006183"/>
            <a:r>
              <a:rPr lang="en-US" sz="1200" b="1" dirty="0">
                <a:latin typeface="+mn-lt"/>
                <a:cs typeface="Arial" pitchFamily="34" charset="0"/>
              </a:rPr>
              <a:t>Dry </a:t>
            </a:r>
          </a:p>
          <a:p>
            <a:pPr algn="ctr" defTabSz="1006183">
              <a:lnSpc>
                <a:spcPct val="80000"/>
              </a:lnSpc>
            </a:pPr>
            <a:r>
              <a:rPr lang="en-US" sz="1200" b="1" dirty="0">
                <a:latin typeface="+mn-lt"/>
                <a:cs typeface="Arial" pitchFamily="34" charset="0"/>
              </a:rPr>
              <a:t>Contacts</a:t>
            </a:r>
          </a:p>
        </p:txBody>
      </p:sp>
      <p:sp>
        <p:nvSpPr>
          <p:cNvPr id="2436132" name="Text Box 36"/>
          <p:cNvSpPr txBox="1">
            <a:spLocks noChangeArrowheads="1"/>
          </p:cNvSpPr>
          <p:nvPr/>
        </p:nvSpPr>
        <p:spPr bwMode="auto">
          <a:xfrm>
            <a:off x="1749525" y="1606889"/>
            <a:ext cx="518858" cy="286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521" tIns="50262" rIns="100521" bIns="50262">
            <a:spAutoFit/>
          </a:bodyPr>
          <a:lstStyle/>
          <a:p>
            <a:pPr algn="ctr" defTabSz="1006183"/>
            <a:r>
              <a:rPr lang="en-US" sz="1200" b="1" dirty="0">
                <a:latin typeface="+mn-lt"/>
                <a:cs typeface="Arial" pitchFamily="34" charset="0"/>
              </a:rPr>
              <a:t>Data</a:t>
            </a:r>
          </a:p>
        </p:txBody>
      </p:sp>
      <p:sp>
        <p:nvSpPr>
          <p:cNvPr id="2436133" name="Text Box 37"/>
          <p:cNvSpPr txBox="1">
            <a:spLocks noChangeArrowheads="1"/>
          </p:cNvSpPr>
          <p:nvPr/>
        </p:nvSpPr>
        <p:spPr bwMode="auto">
          <a:xfrm>
            <a:off x="3114392" y="1527500"/>
            <a:ext cx="937181" cy="433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521" tIns="50262" rIns="100521" bIns="50262">
            <a:spAutoFit/>
          </a:bodyPr>
          <a:lstStyle/>
          <a:p>
            <a:pPr algn="ctr" defTabSz="1006183">
              <a:lnSpc>
                <a:spcPct val="90000"/>
              </a:lnSpc>
            </a:pPr>
            <a:r>
              <a:rPr lang="en-US" sz="1200" b="1" dirty="0">
                <a:latin typeface="+mn-lt"/>
                <a:cs typeface="Arial" pitchFamily="34" charset="0"/>
              </a:rPr>
              <a:t>Low speed </a:t>
            </a:r>
          </a:p>
          <a:p>
            <a:pPr algn="ctr" defTabSz="1006183">
              <a:lnSpc>
                <a:spcPct val="90000"/>
              </a:lnSpc>
            </a:pPr>
            <a:r>
              <a:rPr lang="en-US" sz="1200" b="1" dirty="0">
                <a:latin typeface="+mn-lt"/>
                <a:cs typeface="Arial" pitchFamily="34" charset="0"/>
              </a:rPr>
              <a:t>Data</a:t>
            </a:r>
          </a:p>
        </p:txBody>
      </p:sp>
      <p:sp>
        <p:nvSpPr>
          <p:cNvPr id="2436134" name="Text Box 38"/>
          <p:cNvSpPr txBox="1">
            <a:spLocks noChangeArrowheads="1"/>
          </p:cNvSpPr>
          <p:nvPr/>
        </p:nvSpPr>
        <p:spPr bwMode="auto">
          <a:xfrm>
            <a:off x="3001293" y="2269015"/>
            <a:ext cx="472310" cy="396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521" tIns="50262" rIns="100521" bIns="50262">
            <a:spAutoFit/>
          </a:bodyPr>
          <a:lstStyle/>
          <a:p>
            <a:pPr algn="ctr" defTabSz="1006183">
              <a:lnSpc>
                <a:spcPct val="80000"/>
              </a:lnSpc>
            </a:pPr>
            <a:r>
              <a:rPr lang="en-US" sz="1200" b="1" dirty="0">
                <a:latin typeface="+mn-lt"/>
                <a:cs typeface="Arial" pitchFamily="34" charset="0"/>
              </a:rPr>
              <a:t>Hot </a:t>
            </a:r>
          </a:p>
          <a:p>
            <a:pPr algn="ctr" defTabSz="1006183">
              <a:lnSpc>
                <a:spcPct val="80000"/>
              </a:lnSpc>
            </a:pPr>
            <a:r>
              <a:rPr lang="en-US" sz="1200" b="1" dirty="0">
                <a:latin typeface="+mn-lt"/>
                <a:cs typeface="Arial" pitchFamily="34" charset="0"/>
              </a:rPr>
              <a:t>Line</a:t>
            </a:r>
          </a:p>
        </p:txBody>
      </p:sp>
      <p:sp>
        <p:nvSpPr>
          <p:cNvPr id="2436135" name="Freeform 39"/>
          <p:cNvSpPr>
            <a:spLocks/>
          </p:cNvSpPr>
          <p:nvPr/>
        </p:nvSpPr>
        <p:spPr bwMode="auto">
          <a:xfrm rot="5400000" flipV="1">
            <a:off x="2222401" y="2615174"/>
            <a:ext cx="971754" cy="104775"/>
          </a:xfrm>
          <a:custGeom>
            <a:avLst/>
            <a:gdLst/>
            <a:ahLst/>
            <a:cxnLst>
              <a:cxn ang="0">
                <a:pos x="599" y="107"/>
              </a:cxn>
              <a:cxn ang="0">
                <a:pos x="150" y="107"/>
              </a:cxn>
              <a:cxn ang="0">
                <a:pos x="150" y="0"/>
              </a:cxn>
              <a:cxn ang="0">
                <a:pos x="0" y="0"/>
              </a:cxn>
            </a:cxnLst>
            <a:rect l="0" t="0" r="r" b="b"/>
            <a:pathLst>
              <a:path w="599" h="107">
                <a:moveTo>
                  <a:pt x="599" y="107"/>
                </a:moveTo>
                <a:lnTo>
                  <a:pt x="150" y="107"/>
                </a:lnTo>
                <a:lnTo>
                  <a:pt x="150" y="0"/>
                </a:lnTo>
                <a:lnTo>
                  <a:pt x="0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lIns="91414" tIns="45706" rIns="91414" bIns="45706"/>
          <a:lstStyle/>
          <a:p>
            <a:pPr algn="ctr"/>
            <a:endParaRPr lang="en-US" b="1">
              <a:latin typeface="+mn-lt"/>
            </a:endParaRPr>
          </a:p>
        </p:txBody>
      </p:sp>
      <p:sp>
        <p:nvSpPr>
          <p:cNvPr id="2436136" name="Oval 40"/>
          <p:cNvSpPr>
            <a:spLocks noChangeArrowheads="1"/>
          </p:cNvSpPr>
          <p:nvPr/>
        </p:nvSpPr>
        <p:spPr bwMode="auto">
          <a:xfrm>
            <a:off x="2746375" y="3102628"/>
            <a:ext cx="88900" cy="8574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14" tIns="45706" rIns="91414" bIns="45706" anchor="ctr"/>
          <a:lstStyle/>
          <a:p>
            <a:pPr algn="ctr"/>
            <a:endParaRPr lang="en-US" b="1">
              <a:latin typeface="+mn-lt"/>
            </a:endParaRPr>
          </a:p>
        </p:txBody>
      </p:sp>
      <p:sp>
        <p:nvSpPr>
          <p:cNvPr id="2436137" name="Text Box 41"/>
          <p:cNvSpPr txBox="1">
            <a:spLocks noChangeArrowheads="1"/>
          </p:cNvSpPr>
          <p:nvPr/>
        </p:nvSpPr>
        <p:spPr bwMode="auto">
          <a:xfrm>
            <a:off x="1034766" y="2280132"/>
            <a:ext cx="937181" cy="396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521" tIns="50262" rIns="100521" bIns="50262">
            <a:spAutoFit/>
          </a:bodyPr>
          <a:lstStyle/>
          <a:p>
            <a:pPr algn="ctr" defTabSz="1006183">
              <a:lnSpc>
                <a:spcPct val="80000"/>
              </a:lnSpc>
            </a:pPr>
            <a:r>
              <a:rPr lang="en-US" sz="1200" b="1" dirty="0">
                <a:latin typeface="+mn-lt"/>
                <a:cs typeface="Arial" pitchFamily="34" charset="0"/>
              </a:rPr>
              <a:t>Low speed </a:t>
            </a:r>
          </a:p>
          <a:p>
            <a:pPr algn="ctr" defTabSz="1006183">
              <a:lnSpc>
                <a:spcPct val="80000"/>
              </a:lnSpc>
            </a:pPr>
            <a:r>
              <a:rPr lang="en-US" sz="1200" b="1" dirty="0">
                <a:latin typeface="+mn-lt"/>
                <a:cs typeface="Arial" pitchFamily="34" charset="0"/>
              </a:rPr>
              <a:t>Data</a:t>
            </a:r>
          </a:p>
        </p:txBody>
      </p: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1208092" y="2635807"/>
            <a:ext cx="684168" cy="255869"/>
            <a:chOff x="5596" y="2679"/>
            <a:chExt cx="242" cy="141"/>
          </a:xfrm>
        </p:grpSpPr>
        <p:pic>
          <p:nvPicPr>
            <p:cNvPr id="2436139" name="Picture 43" descr="accsdv"/>
            <p:cNvPicPr>
              <a:picLocks noChangeAspect="1" noChangeArrowheads="1"/>
            </p:cNvPicPr>
            <p:nvPr/>
          </p:nvPicPr>
          <p:blipFill>
            <a:blip r:embed="rId7" cstate="email">
              <a:lum bright="12000"/>
            </a:blip>
            <a:srcRect/>
            <a:stretch>
              <a:fillRect/>
            </a:stretch>
          </p:blipFill>
          <p:spPr bwMode="auto">
            <a:xfrm>
              <a:off x="5596" y="2684"/>
              <a:ext cx="242" cy="13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436140" name="Text Box 44"/>
            <p:cNvSpPr txBox="1">
              <a:spLocks noChangeArrowheads="1"/>
            </p:cNvSpPr>
            <p:nvPr/>
          </p:nvSpPr>
          <p:spPr bwMode="auto">
            <a:xfrm>
              <a:off x="5596" y="2679"/>
              <a:ext cx="229" cy="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100550" tIns="50276" rIns="100550" bIns="50276">
              <a:spAutoFit/>
            </a:bodyPr>
            <a:lstStyle/>
            <a:p>
              <a:pPr algn="ctr" defTabSz="1006183"/>
              <a:r>
                <a:rPr lang="en-US" sz="1000" b="1" dirty="0">
                  <a:latin typeface="+mn-lt"/>
                  <a:cs typeface="Arial" pitchFamily="34" charset="0"/>
                </a:rPr>
                <a:t>9.6 kbps</a:t>
              </a:r>
            </a:p>
          </p:txBody>
        </p:sp>
      </p:grpSp>
      <p:sp>
        <p:nvSpPr>
          <p:cNvPr id="2436141" name="Text Box 45"/>
          <p:cNvSpPr txBox="1">
            <a:spLocks noChangeArrowheads="1"/>
          </p:cNvSpPr>
          <p:nvPr/>
        </p:nvSpPr>
        <p:spPr bwMode="auto">
          <a:xfrm>
            <a:off x="6630703" y="2289661"/>
            <a:ext cx="937181" cy="396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521" tIns="50262" rIns="100521" bIns="50262">
            <a:spAutoFit/>
          </a:bodyPr>
          <a:lstStyle/>
          <a:p>
            <a:pPr algn="ctr" defTabSz="1006183">
              <a:lnSpc>
                <a:spcPct val="80000"/>
              </a:lnSpc>
            </a:pPr>
            <a:r>
              <a:rPr lang="en-US" sz="1200" b="1" dirty="0">
                <a:latin typeface="+mn-lt"/>
                <a:cs typeface="Arial" pitchFamily="34" charset="0"/>
              </a:rPr>
              <a:t>Low speed </a:t>
            </a:r>
          </a:p>
          <a:p>
            <a:pPr algn="ctr" defTabSz="1006183">
              <a:lnSpc>
                <a:spcPct val="80000"/>
              </a:lnSpc>
            </a:pPr>
            <a:r>
              <a:rPr lang="en-US" sz="1200" b="1" dirty="0">
                <a:latin typeface="+mn-lt"/>
                <a:cs typeface="Arial" pitchFamily="34" charset="0"/>
              </a:rPr>
              <a:t>Data</a:t>
            </a:r>
          </a:p>
        </p:txBody>
      </p:sp>
      <p:sp>
        <p:nvSpPr>
          <p:cNvPr id="2436142" name="Text Box 46"/>
          <p:cNvSpPr txBox="1">
            <a:spLocks noChangeArrowheads="1"/>
          </p:cNvSpPr>
          <p:nvPr/>
        </p:nvSpPr>
        <p:spPr bwMode="auto">
          <a:xfrm>
            <a:off x="8673816" y="1525914"/>
            <a:ext cx="937181" cy="433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521" tIns="50262" rIns="100521" bIns="50262">
            <a:spAutoFit/>
          </a:bodyPr>
          <a:lstStyle/>
          <a:p>
            <a:pPr algn="ctr" defTabSz="1006183">
              <a:lnSpc>
                <a:spcPct val="90000"/>
              </a:lnSpc>
            </a:pPr>
            <a:r>
              <a:rPr lang="en-US" sz="1200" b="1" dirty="0">
                <a:latin typeface="+mn-lt"/>
                <a:cs typeface="Arial" pitchFamily="34" charset="0"/>
              </a:rPr>
              <a:t>Low speed </a:t>
            </a:r>
          </a:p>
          <a:p>
            <a:pPr algn="ctr" defTabSz="1006183">
              <a:lnSpc>
                <a:spcPct val="90000"/>
              </a:lnSpc>
            </a:pPr>
            <a:r>
              <a:rPr lang="en-US" sz="1200" b="1" dirty="0">
                <a:latin typeface="+mn-lt"/>
                <a:cs typeface="Arial" pitchFamily="34" charset="0"/>
              </a:rPr>
              <a:t>Data</a:t>
            </a:r>
          </a:p>
        </p:txBody>
      </p: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3248702" y="1932394"/>
            <a:ext cx="740323" cy="264865"/>
            <a:chOff x="5317" y="2536"/>
            <a:chExt cx="261" cy="147"/>
          </a:xfrm>
        </p:grpSpPr>
        <p:pic>
          <p:nvPicPr>
            <p:cNvPr id="2436144" name="Picture 48" descr="accsdv"/>
            <p:cNvPicPr>
              <a:picLocks noChangeAspect="1" noChangeArrowheads="1"/>
            </p:cNvPicPr>
            <p:nvPr/>
          </p:nvPicPr>
          <p:blipFill>
            <a:blip r:embed="rId8" cstate="email">
              <a:lum bright="12000"/>
            </a:blip>
            <a:srcRect/>
            <a:stretch>
              <a:fillRect/>
            </a:stretch>
          </p:blipFill>
          <p:spPr bwMode="auto">
            <a:xfrm>
              <a:off x="5337" y="2540"/>
              <a:ext cx="241" cy="13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436145" name="Text Box 49"/>
            <p:cNvSpPr txBox="1">
              <a:spLocks noChangeArrowheads="1"/>
            </p:cNvSpPr>
            <p:nvPr/>
          </p:nvSpPr>
          <p:spPr bwMode="auto">
            <a:xfrm flipH="1">
              <a:off x="5317" y="2536"/>
              <a:ext cx="260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100550" tIns="50276" rIns="100550" bIns="50276">
              <a:spAutoFit/>
            </a:bodyPr>
            <a:lstStyle/>
            <a:p>
              <a:pPr algn="ctr" defTabSz="1006183"/>
              <a:r>
                <a:rPr lang="en-US" sz="1000" b="1" dirty="0">
                  <a:latin typeface="+mn-lt"/>
                  <a:cs typeface="Arial" pitchFamily="34" charset="0"/>
                </a:rPr>
                <a:t>38.4 kbps</a:t>
              </a:r>
            </a:p>
          </p:txBody>
        </p:sp>
      </p:grpSp>
      <p:sp>
        <p:nvSpPr>
          <p:cNvPr id="2436146" name="Text Box 50"/>
          <p:cNvSpPr txBox="1">
            <a:spLocks noChangeArrowheads="1"/>
          </p:cNvSpPr>
          <p:nvPr/>
        </p:nvSpPr>
        <p:spPr bwMode="auto">
          <a:xfrm>
            <a:off x="5979378" y="2270604"/>
            <a:ext cx="709554" cy="47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521" tIns="50262" rIns="100521" bIns="50262">
            <a:spAutoFit/>
          </a:bodyPr>
          <a:lstStyle/>
          <a:p>
            <a:pPr algn="ctr" defTabSz="1006183"/>
            <a:r>
              <a:rPr lang="en-US" sz="1200" b="1" dirty="0">
                <a:latin typeface="+mn-lt"/>
                <a:cs typeface="Arial" pitchFamily="34" charset="0"/>
              </a:rPr>
              <a:t>C37.94</a:t>
            </a:r>
          </a:p>
          <a:p>
            <a:pPr algn="ctr" defTabSz="1006183"/>
            <a:r>
              <a:rPr lang="en-US" sz="1200" b="1" dirty="0">
                <a:latin typeface="+mn-lt"/>
                <a:cs typeface="Arial" pitchFamily="34" charset="0"/>
              </a:rPr>
              <a:t>64 kbps</a:t>
            </a:r>
          </a:p>
        </p:txBody>
      </p:sp>
      <p:pic>
        <p:nvPicPr>
          <p:cNvPr id="2436147" name="Picture 51" descr="phone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119439" y="2629457"/>
            <a:ext cx="311150" cy="231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36148" name="Freeform 52"/>
          <p:cNvSpPr>
            <a:spLocks/>
          </p:cNvSpPr>
          <p:nvPr/>
        </p:nvSpPr>
        <p:spPr bwMode="auto">
          <a:xfrm>
            <a:off x="8161338" y="2108648"/>
            <a:ext cx="1066800" cy="1683105"/>
          </a:xfrm>
          <a:custGeom>
            <a:avLst/>
            <a:gdLst/>
            <a:ahLst/>
            <a:cxnLst>
              <a:cxn ang="0">
                <a:pos x="672" y="0"/>
              </a:cxn>
              <a:cxn ang="0">
                <a:pos x="672" y="672"/>
              </a:cxn>
              <a:cxn ang="0">
                <a:pos x="19" y="1049"/>
              </a:cxn>
              <a:cxn ang="0">
                <a:pos x="0" y="1060"/>
              </a:cxn>
            </a:cxnLst>
            <a:rect l="0" t="0" r="r" b="b"/>
            <a:pathLst>
              <a:path w="672" h="1060">
                <a:moveTo>
                  <a:pt x="672" y="0"/>
                </a:moveTo>
                <a:lnTo>
                  <a:pt x="672" y="672"/>
                </a:lnTo>
                <a:lnTo>
                  <a:pt x="19" y="1049"/>
                </a:lnTo>
                <a:lnTo>
                  <a:pt x="0" y="1060"/>
                </a:ln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lIns="91414" tIns="45706" rIns="91414" bIns="45706"/>
          <a:lstStyle/>
          <a:p>
            <a:pPr algn="ctr"/>
            <a:endParaRPr lang="en-US" b="1">
              <a:latin typeface="+mn-lt"/>
            </a:endParaRPr>
          </a:p>
        </p:txBody>
      </p:sp>
      <p:sp>
        <p:nvSpPr>
          <p:cNvPr id="2436149" name="Freeform 53"/>
          <p:cNvSpPr>
            <a:spLocks/>
          </p:cNvSpPr>
          <p:nvPr/>
        </p:nvSpPr>
        <p:spPr bwMode="auto">
          <a:xfrm>
            <a:off x="8075613" y="2791413"/>
            <a:ext cx="804862" cy="1013038"/>
          </a:xfrm>
          <a:custGeom>
            <a:avLst/>
            <a:gdLst/>
            <a:ahLst/>
            <a:cxnLst>
              <a:cxn ang="0">
                <a:pos x="507" y="0"/>
              </a:cxn>
              <a:cxn ang="0">
                <a:pos x="507" y="257"/>
              </a:cxn>
              <a:cxn ang="0">
                <a:pos x="0" y="638"/>
              </a:cxn>
            </a:cxnLst>
            <a:rect l="0" t="0" r="r" b="b"/>
            <a:pathLst>
              <a:path w="507" h="638">
                <a:moveTo>
                  <a:pt x="507" y="0"/>
                </a:moveTo>
                <a:lnTo>
                  <a:pt x="507" y="257"/>
                </a:lnTo>
                <a:lnTo>
                  <a:pt x="0" y="638"/>
                </a:ln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lIns="91414" tIns="45706" rIns="91414" bIns="45706"/>
          <a:lstStyle/>
          <a:p>
            <a:pPr algn="ctr"/>
            <a:endParaRPr lang="en-US" b="1">
              <a:latin typeface="+mn-lt"/>
            </a:endParaRPr>
          </a:p>
        </p:txBody>
      </p:sp>
      <p:sp>
        <p:nvSpPr>
          <p:cNvPr id="2436150" name="Freeform 54"/>
          <p:cNvSpPr>
            <a:spLocks/>
          </p:cNvSpPr>
          <p:nvPr/>
        </p:nvSpPr>
        <p:spPr bwMode="auto">
          <a:xfrm flipH="1">
            <a:off x="7637465" y="2108648"/>
            <a:ext cx="384175" cy="1683105"/>
          </a:xfrm>
          <a:custGeom>
            <a:avLst/>
            <a:gdLst/>
            <a:ahLst/>
            <a:cxnLst>
              <a:cxn ang="0">
                <a:pos x="672" y="0"/>
              </a:cxn>
              <a:cxn ang="0">
                <a:pos x="672" y="672"/>
              </a:cxn>
              <a:cxn ang="0">
                <a:pos x="19" y="1049"/>
              </a:cxn>
              <a:cxn ang="0">
                <a:pos x="0" y="1060"/>
              </a:cxn>
            </a:cxnLst>
            <a:rect l="0" t="0" r="r" b="b"/>
            <a:pathLst>
              <a:path w="672" h="1060">
                <a:moveTo>
                  <a:pt x="672" y="0"/>
                </a:moveTo>
                <a:lnTo>
                  <a:pt x="672" y="672"/>
                </a:lnTo>
                <a:lnTo>
                  <a:pt x="19" y="1049"/>
                </a:lnTo>
                <a:lnTo>
                  <a:pt x="0" y="1060"/>
                </a:ln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lIns="91414" tIns="45706" rIns="91414" bIns="45706"/>
          <a:lstStyle/>
          <a:p>
            <a:pPr algn="ctr"/>
            <a:endParaRPr lang="en-US" b="1">
              <a:latin typeface="+mn-lt"/>
            </a:endParaRPr>
          </a:p>
        </p:txBody>
      </p:sp>
      <p:sp>
        <p:nvSpPr>
          <p:cNvPr id="2436151" name="Freeform 55"/>
          <p:cNvSpPr>
            <a:spLocks/>
          </p:cNvSpPr>
          <p:nvPr/>
        </p:nvSpPr>
        <p:spPr bwMode="auto">
          <a:xfrm flipH="1">
            <a:off x="7161214" y="2791413"/>
            <a:ext cx="804862" cy="1013038"/>
          </a:xfrm>
          <a:custGeom>
            <a:avLst/>
            <a:gdLst/>
            <a:ahLst/>
            <a:cxnLst>
              <a:cxn ang="0">
                <a:pos x="507" y="0"/>
              </a:cxn>
              <a:cxn ang="0">
                <a:pos x="507" y="257"/>
              </a:cxn>
              <a:cxn ang="0">
                <a:pos x="0" y="638"/>
              </a:cxn>
            </a:cxnLst>
            <a:rect l="0" t="0" r="r" b="b"/>
            <a:pathLst>
              <a:path w="507" h="638">
                <a:moveTo>
                  <a:pt x="507" y="0"/>
                </a:moveTo>
                <a:lnTo>
                  <a:pt x="507" y="257"/>
                </a:lnTo>
                <a:lnTo>
                  <a:pt x="0" y="638"/>
                </a:ln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lIns="91414" tIns="45706" rIns="91414" bIns="45706"/>
          <a:lstStyle/>
          <a:p>
            <a:pPr algn="ctr"/>
            <a:endParaRPr lang="en-US" b="1">
              <a:latin typeface="+mn-lt"/>
            </a:endParaRPr>
          </a:p>
        </p:txBody>
      </p:sp>
      <p:sp>
        <p:nvSpPr>
          <p:cNvPr id="2436152" name="Freeform 56"/>
          <p:cNvSpPr>
            <a:spLocks/>
          </p:cNvSpPr>
          <p:nvPr/>
        </p:nvSpPr>
        <p:spPr bwMode="auto">
          <a:xfrm flipH="1">
            <a:off x="6704013" y="2108648"/>
            <a:ext cx="1066800" cy="1683105"/>
          </a:xfrm>
          <a:custGeom>
            <a:avLst/>
            <a:gdLst/>
            <a:ahLst/>
            <a:cxnLst>
              <a:cxn ang="0">
                <a:pos x="672" y="0"/>
              </a:cxn>
              <a:cxn ang="0">
                <a:pos x="672" y="672"/>
              </a:cxn>
              <a:cxn ang="0">
                <a:pos x="19" y="1049"/>
              </a:cxn>
              <a:cxn ang="0">
                <a:pos x="0" y="1060"/>
              </a:cxn>
            </a:cxnLst>
            <a:rect l="0" t="0" r="r" b="b"/>
            <a:pathLst>
              <a:path w="672" h="1060">
                <a:moveTo>
                  <a:pt x="672" y="0"/>
                </a:moveTo>
                <a:lnTo>
                  <a:pt x="672" y="672"/>
                </a:lnTo>
                <a:lnTo>
                  <a:pt x="19" y="1049"/>
                </a:lnTo>
                <a:lnTo>
                  <a:pt x="0" y="1060"/>
                </a:ln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lIns="91414" tIns="45706" rIns="91414" bIns="45706"/>
          <a:lstStyle/>
          <a:p>
            <a:pPr algn="ctr"/>
            <a:endParaRPr lang="en-US" b="1">
              <a:latin typeface="+mn-lt"/>
            </a:endParaRPr>
          </a:p>
        </p:txBody>
      </p:sp>
      <p:grpSp>
        <p:nvGrpSpPr>
          <p:cNvPr id="5" name="Group 57"/>
          <p:cNvGrpSpPr>
            <a:grpSpLocks/>
          </p:cNvGrpSpPr>
          <p:nvPr/>
        </p:nvGrpSpPr>
        <p:grpSpPr bwMode="auto">
          <a:xfrm>
            <a:off x="8132767" y="1926048"/>
            <a:ext cx="528637" cy="261993"/>
            <a:chOff x="5262" y="1556"/>
            <a:chExt cx="366" cy="202"/>
          </a:xfrm>
        </p:grpSpPr>
        <p:pic>
          <p:nvPicPr>
            <p:cNvPr id="2436154" name="Picture 58" descr="accsdv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5262" y="1556"/>
              <a:ext cx="366" cy="20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436155" name="Picture 59" descr="EN00910_[1]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340" y="1583"/>
              <a:ext cx="222" cy="16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2436156" name="Picture 60" descr="CG97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497763" y="1826009"/>
            <a:ext cx="260350" cy="408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36157" name="Picture 61" descr="pbx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7850192" y="2526249"/>
            <a:ext cx="369887" cy="355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36158" name="Picture 62" descr="rnc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391275" y="1873648"/>
            <a:ext cx="577850" cy="363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" name="Group 63"/>
          <p:cNvGrpSpPr>
            <a:grpSpLocks/>
          </p:cNvGrpSpPr>
          <p:nvPr/>
        </p:nvGrpSpPr>
        <p:grpSpPr bwMode="auto">
          <a:xfrm>
            <a:off x="6798382" y="2643749"/>
            <a:ext cx="712089" cy="255882"/>
            <a:chOff x="5586" y="2679"/>
            <a:chExt cx="252" cy="140"/>
          </a:xfrm>
        </p:grpSpPr>
        <p:pic>
          <p:nvPicPr>
            <p:cNvPr id="2436160" name="Picture 64" descr="accsdv"/>
            <p:cNvPicPr>
              <a:picLocks noChangeAspect="1" noChangeArrowheads="1"/>
            </p:cNvPicPr>
            <p:nvPr/>
          </p:nvPicPr>
          <p:blipFill>
            <a:blip r:embed="rId13" cstate="email">
              <a:lum bright="12000"/>
            </a:blip>
            <a:srcRect/>
            <a:stretch>
              <a:fillRect/>
            </a:stretch>
          </p:blipFill>
          <p:spPr bwMode="auto">
            <a:xfrm>
              <a:off x="5596" y="2684"/>
              <a:ext cx="242" cy="13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436161" name="Text Box 65"/>
            <p:cNvSpPr txBox="1">
              <a:spLocks noChangeArrowheads="1"/>
            </p:cNvSpPr>
            <p:nvPr/>
          </p:nvSpPr>
          <p:spPr bwMode="auto">
            <a:xfrm>
              <a:off x="5586" y="2679"/>
              <a:ext cx="229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100550" tIns="50276" rIns="100550" bIns="50276">
              <a:spAutoFit/>
            </a:bodyPr>
            <a:lstStyle/>
            <a:p>
              <a:pPr algn="ctr" defTabSz="1006183"/>
              <a:r>
                <a:rPr lang="en-US" sz="1000" b="1" dirty="0">
                  <a:latin typeface="+mn-lt"/>
                  <a:cs typeface="Arial" pitchFamily="34" charset="0"/>
                </a:rPr>
                <a:t>9.6 kbps</a:t>
              </a:r>
            </a:p>
          </p:txBody>
        </p:sp>
      </p:grpSp>
      <p:grpSp>
        <p:nvGrpSpPr>
          <p:cNvPr id="7" name="Group 66"/>
          <p:cNvGrpSpPr>
            <a:grpSpLocks/>
          </p:cNvGrpSpPr>
          <p:nvPr/>
        </p:nvGrpSpPr>
        <p:grpSpPr bwMode="auto">
          <a:xfrm>
            <a:off x="8838306" y="1921287"/>
            <a:ext cx="737487" cy="264789"/>
            <a:chOff x="5320" y="2536"/>
            <a:chExt cx="260" cy="148"/>
          </a:xfrm>
        </p:grpSpPr>
        <p:pic>
          <p:nvPicPr>
            <p:cNvPr id="2436163" name="Picture 67" descr="accsdv"/>
            <p:cNvPicPr>
              <a:picLocks noChangeAspect="1" noChangeArrowheads="1"/>
            </p:cNvPicPr>
            <p:nvPr/>
          </p:nvPicPr>
          <p:blipFill>
            <a:blip r:embed="rId8" cstate="email">
              <a:lum bright="12000"/>
            </a:blip>
            <a:srcRect/>
            <a:stretch>
              <a:fillRect/>
            </a:stretch>
          </p:blipFill>
          <p:spPr bwMode="auto">
            <a:xfrm>
              <a:off x="5337" y="2540"/>
              <a:ext cx="241" cy="13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436164" name="Text Box 68"/>
            <p:cNvSpPr txBox="1">
              <a:spLocks noChangeArrowheads="1"/>
            </p:cNvSpPr>
            <p:nvPr/>
          </p:nvSpPr>
          <p:spPr bwMode="auto">
            <a:xfrm flipH="1">
              <a:off x="5320" y="2536"/>
              <a:ext cx="260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100550" tIns="50276" rIns="100550" bIns="50276">
              <a:spAutoFit/>
            </a:bodyPr>
            <a:lstStyle/>
            <a:p>
              <a:pPr algn="ctr" defTabSz="1006183"/>
              <a:r>
                <a:rPr lang="en-US" sz="1000" b="1" dirty="0">
                  <a:latin typeface="+mn-lt"/>
                  <a:cs typeface="Arial" pitchFamily="34" charset="0"/>
                </a:rPr>
                <a:t>38.4 kbps</a:t>
              </a:r>
            </a:p>
          </p:txBody>
        </p:sp>
      </p:grpSp>
      <p:pic>
        <p:nvPicPr>
          <p:cNvPr id="2436165" name="Picture 69" descr="phone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8734425" y="2618339"/>
            <a:ext cx="311150" cy="230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36166" name="Picture 70" descr="mux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7750176" y="3637731"/>
            <a:ext cx="635000" cy="635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36168" name="Picture 72" descr="adm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6907213" y="3721883"/>
            <a:ext cx="561975" cy="485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36169" name="Picture 73" descr="adm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3478213" y="4761919"/>
            <a:ext cx="561975" cy="485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36170" name="Picture 74" descr="adm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4943475" y="5162053"/>
            <a:ext cx="560388" cy="485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36171" name="Picture 75" descr="adm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6340479" y="4815905"/>
            <a:ext cx="561975" cy="485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36172" name="Text Box 76"/>
          <p:cNvSpPr txBox="1">
            <a:spLocks noChangeArrowheads="1"/>
          </p:cNvSpPr>
          <p:nvPr/>
        </p:nvSpPr>
        <p:spPr bwMode="auto">
          <a:xfrm>
            <a:off x="4654608" y="4139387"/>
            <a:ext cx="7854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1">
            <a:spAutoFit/>
          </a:bodyPr>
          <a:lstStyle/>
          <a:p>
            <a:pPr algn="ctr"/>
            <a:r>
              <a:rPr lang="en-US" sz="1300" b="1" dirty="0" smtClean="0">
                <a:latin typeface="+mn-lt"/>
                <a:cs typeface="Arial" pitchFamily="34" charset="0"/>
              </a:rPr>
              <a:t>SDH Access</a:t>
            </a:r>
            <a:endParaRPr lang="en-US" sz="1300" b="1" dirty="0">
              <a:latin typeface="+mn-lt"/>
              <a:cs typeface="Arial" pitchFamily="34" charset="0"/>
            </a:endParaRPr>
          </a:p>
          <a:p>
            <a:pPr algn="ctr"/>
            <a:r>
              <a:rPr lang="en-US" sz="1300" b="1" dirty="0">
                <a:latin typeface="+mn-lt"/>
                <a:cs typeface="Arial" pitchFamily="34" charset="0"/>
              </a:rPr>
              <a:t> Network </a:t>
            </a:r>
          </a:p>
        </p:txBody>
      </p:sp>
      <p:pic>
        <p:nvPicPr>
          <p:cNvPr id="2436174" name="Picture 78" descr="adm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6089650" y="6105226"/>
            <a:ext cx="561975" cy="485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36175" name="Picture 79" descr="adm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3860804" y="6062351"/>
            <a:ext cx="561975" cy="485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36176" name="Text Box 80"/>
          <p:cNvSpPr txBox="1">
            <a:spLocks noChangeArrowheads="1"/>
          </p:cNvSpPr>
          <p:nvPr/>
        </p:nvSpPr>
        <p:spPr bwMode="auto">
          <a:xfrm>
            <a:off x="1681784" y="6942843"/>
            <a:ext cx="1291508" cy="33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521" tIns="50262" rIns="100521" bIns="50262">
            <a:spAutoFit/>
          </a:bodyPr>
          <a:lstStyle/>
          <a:p>
            <a:pPr algn="ctr" defTabSz="1006183"/>
            <a:r>
              <a:rPr lang="en-US" sz="1500" b="1" dirty="0">
                <a:latin typeface="+mn-lt"/>
                <a:cs typeface="Arial" pitchFamily="34" charset="0"/>
              </a:rPr>
              <a:t>Headquarters</a:t>
            </a:r>
          </a:p>
        </p:txBody>
      </p:sp>
      <p:sp>
        <p:nvSpPr>
          <p:cNvPr id="2436177" name="Line 81"/>
          <p:cNvSpPr>
            <a:spLocks noChangeShapeType="1"/>
          </p:cNvSpPr>
          <p:nvPr/>
        </p:nvSpPr>
        <p:spPr bwMode="auto">
          <a:xfrm>
            <a:off x="2716217" y="3950531"/>
            <a:ext cx="292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414" tIns="45706" rIns="91414" bIns="45706"/>
          <a:lstStyle/>
          <a:p>
            <a:pPr algn="ctr"/>
            <a:endParaRPr lang="en-US" b="1">
              <a:latin typeface="+mn-lt"/>
            </a:endParaRPr>
          </a:p>
        </p:txBody>
      </p:sp>
      <p:pic>
        <p:nvPicPr>
          <p:cNvPr id="2436178" name="Picture 82" descr="adm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2962279" y="3734586"/>
            <a:ext cx="561975" cy="485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36179" name="Picture 83" descr="mux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2155829" y="3655198"/>
            <a:ext cx="635000" cy="635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36180" name="Line 84"/>
          <p:cNvSpPr>
            <a:spLocks noChangeShapeType="1"/>
          </p:cNvSpPr>
          <p:nvPr/>
        </p:nvSpPr>
        <p:spPr bwMode="auto">
          <a:xfrm>
            <a:off x="7464425" y="3944180"/>
            <a:ext cx="292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414" tIns="45706" rIns="91414" bIns="45706"/>
          <a:lstStyle/>
          <a:p>
            <a:pPr algn="ctr"/>
            <a:endParaRPr lang="en-US" b="1">
              <a:latin typeface="+mn-lt"/>
            </a:endParaRPr>
          </a:p>
        </p:txBody>
      </p:sp>
      <p:sp>
        <p:nvSpPr>
          <p:cNvPr id="2436181" name="Line 85"/>
          <p:cNvSpPr>
            <a:spLocks noChangeShapeType="1"/>
          </p:cNvSpPr>
          <p:nvPr/>
        </p:nvSpPr>
        <p:spPr bwMode="auto">
          <a:xfrm>
            <a:off x="3344867" y="6330695"/>
            <a:ext cx="5175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414" tIns="45706" rIns="91414" bIns="45706"/>
          <a:lstStyle/>
          <a:p>
            <a:pPr algn="ctr"/>
            <a:endParaRPr lang="en-US" b="1">
              <a:latin typeface="+mn-lt"/>
            </a:endParaRPr>
          </a:p>
        </p:txBody>
      </p:sp>
      <p:pic>
        <p:nvPicPr>
          <p:cNvPr id="2436182" name="Picture 86" descr="mux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2709866" y="6025831"/>
            <a:ext cx="635000" cy="635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36183" name="Picture 87" descr="CG97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1887542" y="1838715"/>
            <a:ext cx="261938" cy="406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36184" name="Picture 88" descr="CG97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1346200" y="5835291"/>
            <a:ext cx="261938" cy="406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36185" name="Picture 89" descr="pbx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24088" y="5878162"/>
            <a:ext cx="368300" cy="354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" name="Group 90"/>
          <p:cNvGrpSpPr>
            <a:grpSpLocks/>
          </p:cNvGrpSpPr>
          <p:nvPr/>
        </p:nvGrpSpPr>
        <p:grpSpPr bwMode="auto">
          <a:xfrm>
            <a:off x="511853" y="6719715"/>
            <a:ext cx="740323" cy="264865"/>
            <a:chOff x="5317" y="2536"/>
            <a:chExt cx="261" cy="147"/>
          </a:xfrm>
        </p:grpSpPr>
        <p:pic>
          <p:nvPicPr>
            <p:cNvPr id="2436187" name="Picture 91" descr="accsdv"/>
            <p:cNvPicPr>
              <a:picLocks noChangeAspect="1" noChangeArrowheads="1"/>
            </p:cNvPicPr>
            <p:nvPr/>
          </p:nvPicPr>
          <p:blipFill>
            <a:blip r:embed="rId8" cstate="email">
              <a:lum bright="12000"/>
            </a:blip>
            <a:srcRect/>
            <a:stretch>
              <a:fillRect/>
            </a:stretch>
          </p:blipFill>
          <p:spPr bwMode="auto">
            <a:xfrm>
              <a:off x="5337" y="2540"/>
              <a:ext cx="241" cy="13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436188" name="Text Box 92"/>
            <p:cNvSpPr txBox="1">
              <a:spLocks noChangeArrowheads="1"/>
            </p:cNvSpPr>
            <p:nvPr/>
          </p:nvSpPr>
          <p:spPr bwMode="auto">
            <a:xfrm flipH="1">
              <a:off x="5317" y="2536"/>
              <a:ext cx="260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100550" tIns="50276" rIns="100550" bIns="50276">
              <a:spAutoFit/>
            </a:bodyPr>
            <a:lstStyle/>
            <a:p>
              <a:pPr algn="ctr" defTabSz="1006183"/>
              <a:r>
                <a:rPr lang="en-US" sz="1000" b="1" dirty="0">
                  <a:latin typeface="+mn-lt"/>
                  <a:cs typeface="Arial" pitchFamily="34" charset="0"/>
                </a:rPr>
                <a:t>38.4 kbps</a:t>
              </a:r>
            </a:p>
          </p:txBody>
        </p:sp>
      </p:grpSp>
      <p:pic>
        <p:nvPicPr>
          <p:cNvPr id="2436189" name="Picture 93" descr="phone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776413" y="5870224"/>
            <a:ext cx="311150" cy="231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9" name="Group 94"/>
          <p:cNvGrpSpPr>
            <a:grpSpLocks/>
          </p:cNvGrpSpPr>
          <p:nvPr/>
        </p:nvGrpSpPr>
        <p:grpSpPr bwMode="auto">
          <a:xfrm>
            <a:off x="496895" y="5860698"/>
            <a:ext cx="684168" cy="255869"/>
            <a:chOff x="5596" y="2679"/>
            <a:chExt cx="242" cy="141"/>
          </a:xfrm>
        </p:grpSpPr>
        <p:pic>
          <p:nvPicPr>
            <p:cNvPr id="2436191" name="Picture 95" descr="accsdv"/>
            <p:cNvPicPr>
              <a:picLocks noChangeAspect="1" noChangeArrowheads="1"/>
            </p:cNvPicPr>
            <p:nvPr/>
          </p:nvPicPr>
          <p:blipFill>
            <a:blip r:embed="rId7" cstate="email">
              <a:lum bright="12000"/>
            </a:blip>
            <a:srcRect/>
            <a:stretch>
              <a:fillRect/>
            </a:stretch>
          </p:blipFill>
          <p:spPr bwMode="auto">
            <a:xfrm>
              <a:off x="5596" y="2684"/>
              <a:ext cx="242" cy="13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436192" name="Text Box 96"/>
            <p:cNvSpPr txBox="1">
              <a:spLocks noChangeArrowheads="1"/>
            </p:cNvSpPr>
            <p:nvPr/>
          </p:nvSpPr>
          <p:spPr bwMode="auto">
            <a:xfrm>
              <a:off x="5596" y="2679"/>
              <a:ext cx="229" cy="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100550" tIns="50276" rIns="100550" bIns="50276">
              <a:spAutoFit/>
            </a:bodyPr>
            <a:lstStyle/>
            <a:p>
              <a:pPr algn="ctr" defTabSz="1006183"/>
              <a:r>
                <a:rPr lang="en-US" sz="1000" b="1" dirty="0">
                  <a:latin typeface="+mn-lt"/>
                  <a:cs typeface="Arial" pitchFamily="34" charset="0"/>
                </a:rPr>
                <a:t>9.6 kbps</a:t>
              </a:r>
            </a:p>
          </p:txBody>
        </p:sp>
      </p:grpSp>
      <p:pic>
        <p:nvPicPr>
          <p:cNvPr id="2436193" name="Picture 97" descr="rnc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9588" y="6197317"/>
            <a:ext cx="577850" cy="3636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36199" name="Text Box 103"/>
          <p:cNvSpPr txBox="1">
            <a:spLocks noChangeArrowheads="1"/>
          </p:cNvSpPr>
          <p:nvPr/>
        </p:nvSpPr>
        <p:spPr bwMode="auto">
          <a:xfrm>
            <a:off x="622392" y="4061680"/>
            <a:ext cx="1129093" cy="33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521" tIns="50262" rIns="100521" bIns="50262">
            <a:spAutoFit/>
          </a:bodyPr>
          <a:lstStyle/>
          <a:p>
            <a:pPr algn="ctr" defTabSz="1006183"/>
            <a:r>
              <a:rPr lang="en-US" sz="1500" b="1" dirty="0">
                <a:latin typeface="+mn-lt"/>
                <a:cs typeface="Arial" pitchFamily="34" charset="0"/>
              </a:rPr>
              <a:t>Sub-Station</a:t>
            </a:r>
          </a:p>
        </p:txBody>
      </p:sp>
      <p:sp>
        <p:nvSpPr>
          <p:cNvPr id="2436200" name="Text Box 104"/>
          <p:cNvSpPr txBox="1">
            <a:spLocks noChangeArrowheads="1"/>
          </p:cNvSpPr>
          <p:nvPr/>
        </p:nvSpPr>
        <p:spPr bwMode="auto">
          <a:xfrm>
            <a:off x="8323355" y="4063268"/>
            <a:ext cx="1129093" cy="33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521" tIns="50262" rIns="100521" bIns="50262">
            <a:spAutoFit/>
          </a:bodyPr>
          <a:lstStyle/>
          <a:p>
            <a:pPr algn="ctr" defTabSz="1006183"/>
            <a:r>
              <a:rPr lang="en-US" sz="1500" b="1" dirty="0">
                <a:latin typeface="+mn-lt"/>
                <a:cs typeface="Arial" pitchFamily="34" charset="0"/>
              </a:rPr>
              <a:t>Sub-Station</a:t>
            </a:r>
          </a:p>
        </p:txBody>
      </p:sp>
      <p:sp>
        <p:nvSpPr>
          <p:cNvPr id="98" name="Text Placeholder 2"/>
          <p:cNvSpPr txBox="1">
            <a:spLocks/>
          </p:cNvSpPr>
          <p:nvPr/>
        </p:nvSpPr>
        <p:spPr>
          <a:xfrm>
            <a:off x="2179320" y="2682240"/>
            <a:ext cx="6118860" cy="27660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00554" tIns="50277" rIns="100554" bIns="50277"/>
          <a:lstStyle/>
          <a:p>
            <a:pPr marL="377078" indent="-377078" defTabSz="1005540"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sz="3100" b="1" u="sng" kern="0" dirty="0" smtClean="0">
                <a:solidFill>
                  <a:srgbClr val="0000FF"/>
                </a:solidFill>
              </a:rPr>
              <a:t>Challenges</a:t>
            </a:r>
          </a:p>
          <a:p>
            <a:pPr marL="377078" indent="-377078" defTabSz="1005540">
              <a:spcBef>
                <a:spcPct val="20000"/>
              </a:spcBef>
              <a:buClr>
                <a:srgbClr val="C00000"/>
              </a:buClr>
              <a:buFontTx/>
              <a:buChar char="•"/>
              <a:defRPr/>
            </a:pPr>
            <a:r>
              <a:rPr lang="en-US" sz="3100" kern="0" dirty="0" smtClean="0">
                <a:solidFill>
                  <a:schemeClr val="tx1"/>
                </a:solidFill>
              </a:rPr>
              <a:t>Obsolete equipment</a:t>
            </a:r>
          </a:p>
          <a:p>
            <a:pPr marL="377078" indent="-377078" defTabSz="1005540">
              <a:spcBef>
                <a:spcPct val="20000"/>
              </a:spcBef>
              <a:buClr>
                <a:srgbClr val="C00000"/>
              </a:buClr>
              <a:buFontTx/>
              <a:buChar char="•"/>
              <a:defRPr/>
            </a:pPr>
            <a:r>
              <a:rPr lang="en-US" sz="3100" kern="0" dirty="0" smtClean="0">
                <a:solidFill>
                  <a:schemeClr val="tx1"/>
                </a:solidFill>
              </a:rPr>
              <a:t>New Ethernet based network elements</a:t>
            </a:r>
          </a:p>
          <a:p>
            <a:pPr marL="377078" indent="-377078" defTabSz="1005540">
              <a:spcBef>
                <a:spcPct val="20000"/>
              </a:spcBef>
              <a:buClr>
                <a:srgbClr val="C00000"/>
              </a:buClr>
              <a:buFontTx/>
              <a:buChar char="•"/>
              <a:defRPr/>
            </a:pPr>
            <a:r>
              <a:rPr lang="en-US" sz="3100" kern="0" dirty="0" smtClean="0">
                <a:solidFill>
                  <a:schemeClr val="tx1"/>
                </a:solidFill>
              </a:rPr>
              <a:t>New Packet based core networks</a:t>
            </a:r>
          </a:p>
          <a:p>
            <a:pPr marL="377078" indent="-377078" defTabSz="1005540">
              <a:spcBef>
                <a:spcPct val="20000"/>
              </a:spcBef>
              <a:buFontTx/>
              <a:buChar char="•"/>
              <a:defRPr/>
            </a:pPr>
            <a:endParaRPr lang="en-US" sz="3500" kern="0" dirty="0">
              <a:solidFill>
                <a:schemeClr val="tx1"/>
              </a:solidFill>
            </a:endParaRPr>
          </a:p>
        </p:txBody>
      </p:sp>
      <p:sp>
        <p:nvSpPr>
          <p:cNvPr id="99" name="Text Box 77"/>
          <p:cNvSpPr txBox="1">
            <a:spLocks noChangeArrowheads="1"/>
          </p:cNvSpPr>
          <p:nvPr/>
        </p:nvSpPr>
        <p:spPr bwMode="auto">
          <a:xfrm>
            <a:off x="4886093" y="6239479"/>
            <a:ext cx="653862" cy="23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spAutoFit/>
          </a:bodyPr>
          <a:lstStyle/>
          <a:p>
            <a:pPr algn="ctr"/>
            <a:r>
              <a:rPr lang="en-US" sz="1500" b="1" dirty="0" smtClean="0">
                <a:latin typeface="+mn-lt"/>
                <a:cs typeface="Arial" pitchFamily="34" charset="0"/>
              </a:rPr>
              <a:t>IP Core</a:t>
            </a:r>
            <a:endParaRPr lang="en-US" sz="1500" b="1" dirty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AutoShape 4"/>
          <p:cNvSpPr>
            <a:spLocks noChangeArrowheads="1"/>
          </p:cNvSpPr>
          <p:nvPr/>
        </p:nvSpPr>
        <p:spPr bwMode="auto">
          <a:xfrm>
            <a:off x="5763792" y="1425875"/>
            <a:ext cx="4035425" cy="3056581"/>
          </a:xfrm>
          <a:prstGeom prst="roundRect">
            <a:avLst>
              <a:gd name="adj" fmla="val 10246"/>
            </a:avLst>
          </a:prstGeom>
          <a:gradFill rotWithShape="1">
            <a:gsLst>
              <a:gs pos="0">
                <a:schemeClr val="bg1"/>
              </a:gs>
              <a:gs pos="100000">
                <a:srgbClr val="B7D9E5"/>
              </a:gs>
            </a:gsLst>
            <a:lin ang="5400000" scaled="1"/>
          </a:gradFill>
          <a:ln w="12700" algn="ctr">
            <a:solidFill>
              <a:srgbClr val="84BDD6"/>
            </a:solidFill>
            <a:round/>
            <a:headEnd/>
            <a:tailEnd/>
          </a:ln>
          <a:effectLst/>
        </p:spPr>
        <p:txBody>
          <a:bodyPr wrap="none" lIns="91414" tIns="45706" rIns="91414" bIns="45706" anchor="ctr"/>
          <a:lstStyle/>
          <a:p>
            <a:pPr algn="ctr"/>
            <a:endParaRPr lang="en-US" b="1">
              <a:latin typeface="+mn-lt"/>
            </a:endParaRPr>
          </a:p>
        </p:txBody>
      </p:sp>
      <p:sp>
        <p:nvSpPr>
          <p:cNvPr id="137" name="AutoShape 5"/>
          <p:cNvSpPr>
            <a:spLocks noChangeArrowheads="1"/>
          </p:cNvSpPr>
          <p:nvPr/>
        </p:nvSpPr>
        <p:spPr bwMode="auto">
          <a:xfrm>
            <a:off x="360363" y="1425875"/>
            <a:ext cx="4035425" cy="3056581"/>
          </a:xfrm>
          <a:prstGeom prst="roundRect">
            <a:avLst>
              <a:gd name="adj" fmla="val 10246"/>
            </a:avLst>
          </a:prstGeom>
          <a:gradFill rotWithShape="1">
            <a:gsLst>
              <a:gs pos="0">
                <a:schemeClr val="bg1"/>
              </a:gs>
              <a:gs pos="100000">
                <a:srgbClr val="B7D9E5"/>
              </a:gs>
            </a:gsLst>
            <a:lin ang="5400000" scaled="1"/>
          </a:gradFill>
          <a:ln w="12700" algn="ctr">
            <a:solidFill>
              <a:srgbClr val="84BDD6"/>
            </a:solidFill>
            <a:round/>
            <a:headEnd/>
            <a:tailEnd/>
          </a:ln>
          <a:effectLst/>
        </p:spPr>
        <p:txBody>
          <a:bodyPr wrap="none" lIns="91414" tIns="45706" rIns="91414" bIns="45706" anchor="ctr"/>
          <a:lstStyle/>
          <a:p>
            <a:pPr algn="ctr"/>
            <a:endParaRPr lang="en-US" b="1">
              <a:latin typeface="+mn-lt"/>
            </a:endParaRPr>
          </a:p>
        </p:txBody>
      </p:sp>
      <p:sp>
        <p:nvSpPr>
          <p:cNvPr id="2486274" name="AutoShape 2"/>
          <p:cNvSpPr>
            <a:spLocks noChangeArrowheads="1"/>
          </p:cNvSpPr>
          <p:nvPr/>
        </p:nvSpPr>
        <p:spPr bwMode="auto">
          <a:xfrm>
            <a:off x="354017" y="5446261"/>
            <a:ext cx="4141787" cy="199941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B7D9E5"/>
              </a:gs>
            </a:gsLst>
            <a:lin ang="5400000" scaled="1"/>
          </a:gradFill>
          <a:ln w="12700" algn="ctr">
            <a:solidFill>
              <a:srgbClr val="84BDD6"/>
            </a:solidFill>
            <a:round/>
            <a:headEnd/>
            <a:tailEnd/>
          </a:ln>
          <a:effectLst/>
        </p:spPr>
        <p:txBody>
          <a:bodyPr wrap="none" lIns="91414" tIns="45706" rIns="91414" bIns="45706" anchor="ctr"/>
          <a:lstStyle/>
          <a:p>
            <a:pPr algn="ctr"/>
            <a:endParaRPr lang="en-US" b="1">
              <a:latin typeface="+mn-lt"/>
            </a:endParaRPr>
          </a:p>
        </p:txBody>
      </p:sp>
      <p:sp>
        <p:nvSpPr>
          <p:cNvPr id="2486275" name="AutoShape 3"/>
          <p:cNvSpPr>
            <a:spLocks noChangeArrowheads="1"/>
          </p:cNvSpPr>
          <p:nvPr/>
        </p:nvSpPr>
        <p:spPr bwMode="auto">
          <a:xfrm>
            <a:off x="4168780" y="5364140"/>
            <a:ext cx="2136775" cy="2008611"/>
          </a:xfrm>
          <a:custGeom>
            <a:avLst/>
            <a:gdLst>
              <a:gd name="G0" fmla="+- 1370 0 0"/>
              <a:gd name="G1" fmla="+- 21600 0 1370"/>
              <a:gd name="G2" fmla="+- 21600 0 137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370" y="10800"/>
                </a:moveTo>
                <a:cubicBezTo>
                  <a:pt x="1370" y="16008"/>
                  <a:pt x="5592" y="20230"/>
                  <a:pt x="10800" y="20230"/>
                </a:cubicBezTo>
                <a:cubicBezTo>
                  <a:pt x="16008" y="20230"/>
                  <a:pt x="20230" y="16008"/>
                  <a:pt x="20230" y="10800"/>
                </a:cubicBezTo>
                <a:cubicBezTo>
                  <a:pt x="20230" y="5592"/>
                  <a:pt x="16008" y="1370"/>
                  <a:pt x="10800" y="1370"/>
                </a:cubicBezTo>
                <a:cubicBezTo>
                  <a:pt x="5592" y="1370"/>
                  <a:pt x="1370" y="5592"/>
                  <a:pt x="1370" y="10800"/>
                </a:cubicBezTo>
                <a:close/>
              </a:path>
            </a:pathLst>
          </a:custGeom>
          <a:gradFill rotWithShape="1">
            <a:gsLst>
              <a:gs pos="0">
                <a:srgbClr val="FFF5E3"/>
              </a:gs>
              <a:gs pos="50000">
                <a:srgbClr val="F6B686"/>
              </a:gs>
              <a:gs pos="100000">
                <a:srgbClr val="FFF5E3"/>
              </a:gs>
            </a:gsLst>
            <a:lin ang="2700000" scaled="1"/>
          </a:gradFill>
          <a:ln w="9525" algn="ctr">
            <a:noFill/>
            <a:round/>
            <a:headEnd/>
            <a:tailEnd/>
          </a:ln>
          <a:effectLst>
            <a:prstShdw prst="shdw17" dist="17961" dir="2700000">
              <a:srgbClr val="F6B686">
                <a:gamma/>
                <a:shade val="60000"/>
                <a:invGamma/>
              </a:srgbClr>
            </a:prstShdw>
          </a:effectLst>
        </p:spPr>
        <p:txBody>
          <a:bodyPr wrap="none" lIns="91414" tIns="45706" rIns="91414" bIns="45706" anchor="ctr"/>
          <a:lstStyle/>
          <a:p>
            <a:pPr algn="ctr"/>
            <a:endParaRPr lang="en-US" b="1">
              <a:latin typeface="+mn-lt"/>
            </a:endParaRPr>
          </a:p>
        </p:txBody>
      </p:sp>
      <p:sp>
        <p:nvSpPr>
          <p:cNvPr id="2486278" name="AutoShape 6"/>
          <p:cNvSpPr>
            <a:spLocks noChangeArrowheads="1"/>
          </p:cNvSpPr>
          <p:nvPr/>
        </p:nvSpPr>
        <p:spPr bwMode="auto">
          <a:xfrm>
            <a:off x="3154363" y="3344418"/>
            <a:ext cx="4137025" cy="2008611"/>
          </a:xfrm>
          <a:custGeom>
            <a:avLst/>
            <a:gdLst>
              <a:gd name="G0" fmla="+- 1370 0 0"/>
              <a:gd name="G1" fmla="+- 21600 0 1370"/>
              <a:gd name="G2" fmla="+- 21600 0 137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370" y="10800"/>
                </a:moveTo>
                <a:cubicBezTo>
                  <a:pt x="1370" y="16008"/>
                  <a:pt x="5592" y="20230"/>
                  <a:pt x="10800" y="20230"/>
                </a:cubicBezTo>
                <a:cubicBezTo>
                  <a:pt x="16008" y="20230"/>
                  <a:pt x="20230" y="16008"/>
                  <a:pt x="20230" y="10800"/>
                </a:cubicBezTo>
                <a:cubicBezTo>
                  <a:pt x="20230" y="5592"/>
                  <a:pt x="16008" y="1370"/>
                  <a:pt x="10800" y="1370"/>
                </a:cubicBezTo>
                <a:cubicBezTo>
                  <a:pt x="5592" y="1370"/>
                  <a:pt x="1370" y="5592"/>
                  <a:pt x="1370" y="10800"/>
                </a:cubicBezTo>
                <a:close/>
              </a:path>
            </a:pathLst>
          </a:custGeom>
          <a:gradFill rotWithShape="1">
            <a:gsLst>
              <a:gs pos="0">
                <a:srgbClr val="FFF5E3"/>
              </a:gs>
              <a:gs pos="50000">
                <a:srgbClr val="F6B686"/>
              </a:gs>
              <a:gs pos="100000">
                <a:srgbClr val="FFF5E3"/>
              </a:gs>
            </a:gsLst>
            <a:lin ang="2700000" scaled="1"/>
          </a:gradFill>
          <a:ln w="9525" algn="ctr">
            <a:noFill/>
            <a:round/>
            <a:headEnd/>
            <a:tailEnd/>
          </a:ln>
          <a:effectLst>
            <a:prstShdw prst="shdw17" dist="17961" dir="2700000">
              <a:srgbClr val="F6B686">
                <a:gamma/>
                <a:shade val="60000"/>
                <a:invGamma/>
              </a:srgbClr>
            </a:prstShdw>
          </a:effectLst>
        </p:spPr>
        <p:txBody>
          <a:bodyPr wrap="none" lIns="91414" tIns="45706" rIns="91414" bIns="45706" anchor="ctr"/>
          <a:lstStyle/>
          <a:p>
            <a:pPr algn="ctr"/>
            <a:endParaRPr lang="en-US" b="1">
              <a:latin typeface="+mn-lt"/>
            </a:endParaRPr>
          </a:p>
        </p:txBody>
      </p:sp>
      <p:sp>
        <p:nvSpPr>
          <p:cNvPr id="2486279" name="Line 7"/>
          <p:cNvSpPr>
            <a:spLocks noChangeShapeType="1"/>
          </p:cNvSpPr>
          <p:nvPr/>
        </p:nvSpPr>
        <p:spPr bwMode="auto">
          <a:xfrm flipH="1">
            <a:off x="2455867" y="3130061"/>
            <a:ext cx="346075" cy="66053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14" tIns="45706" rIns="91414" bIns="45706"/>
          <a:lstStyle/>
          <a:p>
            <a:pPr algn="ctr"/>
            <a:endParaRPr lang="en-US" b="1">
              <a:latin typeface="+mn-lt"/>
            </a:endParaRPr>
          </a:p>
        </p:txBody>
      </p:sp>
      <p:sp>
        <p:nvSpPr>
          <p:cNvPr id="2486280" name="Freeform 8"/>
          <p:cNvSpPr>
            <a:spLocks/>
          </p:cNvSpPr>
          <p:nvPr/>
        </p:nvSpPr>
        <p:spPr bwMode="auto">
          <a:xfrm>
            <a:off x="2552700" y="2096381"/>
            <a:ext cx="1066800" cy="1683105"/>
          </a:xfrm>
          <a:custGeom>
            <a:avLst/>
            <a:gdLst/>
            <a:ahLst/>
            <a:cxnLst>
              <a:cxn ang="0">
                <a:pos x="672" y="0"/>
              </a:cxn>
              <a:cxn ang="0">
                <a:pos x="672" y="672"/>
              </a:cxn>
              <a:cxn ang="0">
                <a:pos x="19" y="1049"/>
              </a:cxn>
              <a:cxn ang="0">
                <a:pos x="0" y="1060"/>
              </a:cxn>
            </a:cxnLst>
            <a:rect l="0" t="0" r="r" b="b"/>
            <a:pathLst>
              <a:path w="672" h="1060">
                <a:moveTo>
                  <a:pt x="672" y="0"/>
                </a:moveTo>
                <a:lnTo>
                  <a:pt x="672" y="672"/>
                </a:lnTo>
                <a:lnTo>
                  <a:pt x="19" y="1049"/>
                </a:lnTo>
                <a:lnTo>
                  <a:pt x="0" y="1060"/>
                </a:ln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lIns="91414" tIns="45706" rIns="91414" bIns="45706"/>
          <a:lstStyle/>
          <a:p>
            <a:pPr algn="ctr"/>
            <a:endParaRPr lang="en-US" b="1">
              <a:latin typeface="+mn-lt"/>
            </a:endParaRPr>
          </a:p>
        </p:txBody>
      </p:sp>
      <p:sp>
        <p:nvSpPr>
          <p:cNvPr id="2486281" name="Freeform 9"/>
          <p:cNvSpPr>
            <a:spLocks/>
          </p:cNvSpPr>
          <p:nvPr/>
        </p:nvSpPr>
        <p:spPr bwMode="auto">
          <a:xfrm>
            <a:off x="2466979" y="2779147"/>
            <a:ext cx="804863" cy="1013038"/>
          </a:xfrm>
          <a:custGeom>
            <a:avLst/>
            <a:gdLst/>
            <a:ahLst/>
            <a:cxnLst>
              <a:cxn ang="0">
                <a:pos x="507" y="0"/>
              </a:cxn>
              <a:cxn ang="0">
                <a:pos x="507" y="257"/>
              </a:cxn>
              <a:cxn ang="0">
                <a:pos x="0" y="638"/>
              </a:cxn>
            </a:cxnLst>
            <a:rect l="0" t="0" r="r" b="b"/>
            <a:pathLst>
              <a:path w="507" h="638">
                <a:moveTo>
                  <a:pt x="507" y="0"/>
                </a:moveTo>
                <a:lnTo>
                  <a:pt x="507" y="257"/>
                </a:lnTo>
                <a:lnTo>
                  <a:pt x="0" y="638"/>
                </a:ln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lIns="91414" tIns="45706" rIns="91414" bIns="45706"/>
          <a:lstStyle/>
          <a:p>
            <a:pPr algn="ctr"/>
            <a:endParaRPr lang="en-US" b="1">
              <a:latin typeface="+mn-lt"/>
            </a:endParaRPr>
          </a:p>
        </p:txBody>
      </p:sp>
      <p:sp>
        <p:nvSpPr>
          <p:cNvPr id="2486282" name="Freeform 10"/>
          <p:cNvSpPr>
            <a:spLocks/>
          </p:cNvSpPr>
          <p:nvPr/>
        </p:nvSpPr>
        <p:spPr bwMode="auto">
          <a:xfrm flipH="1">
            <a:off x="2028825" y="2096382"/>
            <a:ext cx="1003300" cy="1837124"/>
          </a:xfrm>
          <a:custGeom>
            <a:avLst/>
            <a:gdLst/>
            <a:ahLst/>
            <a:cxnLst>
              <a:cxn ang="0">
                <a:pos x="672" y="0"/>
              </a:cxn>
              <a:cxn ang="0">
                <a:pos x="672" y="672"/>
              </a:cxn>
              <a:cxn ang="0">
                <a:pos x="19" y="1049"/>
              </a:cxn>
              <a:cxn ang="0">
                <a:pos x="0" y="1060"/>
              </a:cxn>
            </a:cxnLst>
            <a:rect l="0" t="0" r="r" b="b"/>
            <a:pathLst>
              <a:path w="672" h="1060">
                <a:moveTo>
                  <a:pt x="672" y="0"/>
                </a:moveTo>
                <a:lnTo>
                  <a:pt x="672" y="672"/>
                </a:lnTo>
                <a:lnTo>
                  <a:pt x="19" y="1049"/>
                </a:lnTo>
                <a:lnTo>
                  <a:pt x="0" y="1060"/>
                </a:ln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lIns="91414" tIns="45706" rIns="91414" bIns="45706"/>
          <a:lstStyle/>
          <a:p>
            <a:pPr algn="ctr"/>
            <a:endParaRPr lang="en-US" b="1">
              <a:latin typeface="+mn-lt"/>
            </a:endParaRPr>
          </a:p>
        </p:txBody>
      </p:sp>
      <p:sp>
        <p:nvSpPr>
          <p:cNvPr id="2486283" name="Freeform 11"/>
          <p:cNvSpPr>
            <a:spLocks/>
          </p:cNvSpPr>
          <p:nvPr/>
        </p:nvSpPr>
        <p:spPr bwMode="auto">
          <a:xfrm flipH="1">
            <a:off x="1552575" y="2779147"/>
            <a:ext cx="804863" cy="1013038"/>
          </a:xfrm>
          <a:custGeom>
            <a:avLst/>
            <a:gdLst/>
            <a:ahLst/>
            <a:cxnLst>
              <a:cxn ang="0">
                <a:pos x="507" y="0"/>
              </a:cxn>
              <a:cxn ang="0">
                <a:pos x="507" y="257"/>
              </a:cxn>
              <a:cxn ang="0">
                <a:pos x="0" y="638"/>
              </a:cxn>
            </a:cxnLst>
            <a:rect l="0" t="0" r="r" b="b"/>
            <a:pathLst>
              <a:path w="507" h="638">
                <a:moveTo>
                  <a:pt x="507" y="0"/>
                </a:moveTo>
                <a:lnTo>
                  <a:pt x="507" y="257"/>
                </a:lnTo>
                <a:lnTo>
                  <a:pt x="0" y="638"/>
                </a:ln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lIns="91414" tIns="45706" rIns="91414" bIns="45706"/>
          <a:lstStyle/>
          <a:p>
            <a:pPr algn="ctr"/>
            <a:endParaRPr lang="en-US" b="1">
              <a:latin typeface="+mn-lt"/>
            </a:endParaRPr>
          </a:p>
        </p:txBody>
      </p:sp>
      <p:sp>
        <p:nvSpPr>
          <p:cNvPr id="2486284" name="Freeform 12"/>
          <p:cNvSpPr>
            <a:spLocks/>
          </p:cNvSpPr>
          <p:nvPr/>
        </p:nvSpPr>
        <p:spPr bwMode="auto">
          <a:xfrm flipH="1">
            <a:off x="1095376" y="2096381"/>
            <a:ext cx="1066800" cy="1683105"/>
          </a:xfrm>
          <a:custGeom>
            <a:avLst/>
            <a:gdLst/>
            <a:ahLst/>
            <a:cxnLst>
              <a:cxn ang="0">
                <a:pos x="672" y="0"/>
              </a:cxn>
              <a:cxn ang="0">
                <a:pos x="672" y="672"/>
              </a:cxn>
              <a:cxn ang="0">
                <a:pos x="19" y="1049"/>
              </a:cxn>
              <a:cxn ang="0">
                <a:pos x="0" y="1060"/>
              </a:cxn>
            </a:cxnLst>
            <a:rect l="0" t="0" r="r" b="b"/>
            <a:pathLst>
              <a:path w="672" h="1060">
                <a:moveTo>
                  <a:pt x="672" y="0"/>
                </a:moveTo>
                <a:lnTo>
                  <a:pt x="672" y="672"/>
                </a:lnTo>
                <a:lnTo>
                  <a:pt x="19" y="1049"/>
                </a:lnTo>
                <a:lnTo>
                  <a:pt x="0" y="1060"/>
                </a:ln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lIns="91414" tIns="45706" rIns="91414" bIns="45706"/>
          <a:lstStyle/>
          <a:p>
            <a:pPr algn="ctr"/>
            <a:endParaRPr lang="en-US" b="1">
              <a:latin typeface="+mn-lt"/>
            </a:endParaRPr>
          </a:p>
        </p:txBody>
      </p:sp>
      <p:sp>
        <p:nvSpPr>
          <p:cNvPr id="2486285" name="Line 13"/>
          <p:cNvSpPr>
            <a:spLocks noChangeShapeType="1"/>
          </p:cNvSpPr>
          <p:nvPr/>
        </p:nvSpPr>
        <p:spPr bwMode="auto">
          <a:xfrm>
            <a:off x="8042275" y="2752158"/>
            <a:ext cx="1588" cy="107655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14" tIns="45706" rIns="91414" bIns="45706"/>
          <a:lstStyle/>
          <a:p>
            <a:pPr algn="ctr"/>
            <a:endParaRPr lang="en-US" b="1">
              <a:latin typeface="+mn-lt"/>
            </a:endParaRPr>
          </a:p>
        </p:txBody>
      </p:sp>
      <p:sp>
        <p:nvSpPr>
          <p:cNvPr id="2486286" name="Line 14"/>
          <p:cNvSpPr>
            <a:spLocks noChangeShapeType="1"/>
          </p:cNvSpPr>
          <p:nvPr/>
        </p:nvSpPr>
        <p:spPr bwMode="auto">
          <a:xfrm>
            <a:off x="2432050" y="2807732"/>
            <a:ext cx="1588" cy="107655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14" tIns="45706" rIns="91414" bIns="45706"/>
          <a:lstStyle/>
          <a:p>
            <a:pPr algn="ctr"/>
            <a:endParaRPr lang="en-US" b="1">
              <a:latin typeface="+mn-lt"/>
            </a:endParaRPr>
          </a:p>
        </p:txBody>
      </p:sp>
      <p:sp>
        <p:nvSpPr>
          <p:cNvPr id="2486287" name="Freeform 15"/>
          <p:cNvSpPr>
            <a:spLocks/>
          </p:cNvSpPr>
          <p:nvPr/>
        </p:nvSpPr>
        <p:spPr bwMode="auto">
          <a:xfrm rot="5400000">
            <a:off x="8009629" y="2589412"/>
            <a:ext cx="976518" cy="104775"/>
          </a:xfrm>
          <a:custGeom>
            <a:avLst/>
            <a:gdLst/>
            <a:ahLst/>
            <a:cxnLst>
              <a:cxn ang="0">
                <a:pos x="599" y="107"/>
              </a:cxn>
              <a:cxn ang="0">
                <a:pos x="150" y="107"/>
              </a:cxn>
              <a:cxn ang="0">
                <a:pos x="150" y="0"/>
              </a:cxn>
              <a:cxn ang="0">
                <a:pos x="0" y="0"/>
              </a:cxn>
            </a:cxnLst>
            <a:rect l="0" t="0" r="r" b="b"/>
            <a:pathLst>
              <a:path w="599" h="107">
                <a:moveTo>
                  <a:pt x="599" y="107"/>
                </a:moveTo>
                <a:lnTo>
                  <a:pt x="150" y="107"/>
                </a:lnTo>
                <a:lnTo>
                  <a:pt x="150" y="0"/>
                </a:lnTo>
                <a:lnTo>
                  <a:pt x="0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lIns="91414" tIns="45706" rIns="91414" bIns="45706"/>
          <a:lstStyle/>
          <a:p>
            <a:pPr algn="ctr"/>
            <a:endParaRPr lang="en-US" b="1">
              <a:latin typeface="+mn-lt"/>
            </a:endParaRPr>
          </a:p>
        </p:txBody>
      </p:sp>
      <p:sp>
        <p:nvSpPr>
          <p:cNvPr id="2486288" name="Text Box 16"/>
          <p:cNvSpPr txBox="1">
            <a:spLocks noChangeArrowheads="1"/>
          </p:cNvSpPr>
          <p:nvPr/>
        </p:nvSpPr>
        <p:spPr bwMode="auto">
          <a:xfrm flipH="1">
            <a:off x="7748649" y="2278979"/>
            <a:ext cx="452497" cy="286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521" tIns="50262" rIns="100521" bIns="50262">
            <a:spAutoFit/>
          </a:bodyPr>
          <a:lstStyle/>
          <a:p>
            <a:pPr algn="ctr" defTabSz="1006183"/>
            <a:r>
              <a:rPr lang="en-US" sz="1200" b="1" dirty="0">
                <a:latin typeface="+mn-lt"/>
                <a:cs typeface="Arial" pitchFamily="34" charset="0"/>
              </a:rPr>
              <a:t>PBX</a:t>
            </a:r>
          </a:p>
        </p:txBody>
      </p:sp>
      <p:sp>
        <p:nvSpPr>
          <p:cNvPr id="2486289" name="Text Box 17"/>
          <p:cNvSpPr txBox="1">
            <a:spLocks noChangeArrowheads="1"/>
          </p:cNvSpPr>
          <p:nvPr/>
        </p:nvSpPr>
        <p:spPr bwMode="auto">
          <a:xfrm>
            <a:off x="5804621" y="1600974"/>
            <a:ext cx="1216945" cy="28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521" tIns="50262" rIns="100521" bIns="50262">
            <a:spAutoFit/>
          </a:bodyPr>
          <a:lstStyle/>
          <a:p>
            <a:pPr algn="ctr" defTabSz="1006183"/>
            <a:r>
              <a:rPr lang="en-US" sz="1200" b="1" dirty="0">
                <a:latin typeface="+mn-lt"/>
                <a:cs typeface="Arial" pitchFamily="34" charset="0"/>
              </a:rPr>
              <a:t>Tele-protection</a:t>
            </a:r>
          </a:p>
        </p:txBody>
      </p:sp>
      <p:sp>
        <p:nvSpPr>
          <p:cNvPr id="2486290" name="Text Box 18"/>
          <p:cNvSpPr txBox="1">
            <a:spLocks noChangeArrowheads="1"/>
          </p:cNvSpPr>
          <p:nvPr/>
        </p:nvSpPr>
        <p:spPr bwMode="auto">
          <a:xfrm>
            <a:off x="7943628" y="1507294"/>
            <a:ext cx="783293" cy="433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521" tIns="50262" rIns="100521" bIns="50262">
            <a:spAutoFit/>
          </a:bodyPr>
          <a:lstStyle/>
          <a:p>
            <a:pPr algn="ctr" defTabSz="1006183"/>
            <a:r>
              <a:rPr lang="en-US" sz="1200" b="1" dirty="0">
                <a:latin typeface="+mn-lt"/>
                <a:cs typeface="Arial" pitchFamily="34" charset="0"/>
              </a:rPr>
              <a:t>Dry </a:t>
            </a:r>
          </a:p>
          <a:p>
            <a:pPr algn="ctr" defTabSz="1006183">
              <a:lnSpc>
                <a:spcPct val="80000"/>
              </a:lnSpc>
            </a:pPr>
            <a:r>
              <a:rPr lang="en-US" sz="1200" b="1" dirty="0">
                <a:latin typeface="+mn-lt"/>
                <a:cs typeface="Arial" pitchFamily="34" charset="0"/>
              </a:rPr>
              <a:t>Contacts</a:t>
            </a:r>
          </a:p>
        </p:txBody>
      </p:sp>
      <p:sp>
        <p:nvSpPr>
          <p:cNvPr id="2486291" name="Text Box 19"/>
          <p:cNvSpPr txBox="1">
            <a:spLocks noChangeArrowheads="1"/>
          </p:cNvSpPr>
          <p:nvPr/>
        </p:nvSpPr>
        <p:spPr bwMode="auto">
          <a:xfrm>
            <a:off x="8611519" y="2244047"/>
            <a:ext cx="472310" cy="396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521" tIns="50262" rIns="100521" bIns="50262">
            <a:spAutoFit/>
          </a:bodyPr>
          <a:lstStyle/>
          <a:p>
            <a:pPr algn="ctr" defTabSz="1006183">
              <a:lnSpc>
                <a:spcPct val="80000"/>
              </a:lnSpc>
            </a:pPr>
            <a:r>
              <a:rPr lang="en-US" sz="1200" b="1" dirty="0">
                <a:latin typeface="+mn-lt"/>
                <a:cs typeface="Arial" pitchFamily="34" charset="0"/>
              </a:rPr>
              <a:t>Hot </a:t>
            </a:r>
          </a:p>
          <a:p>
            <a:pPr algn="ctr" defTabSz="1006183">
              <a:lnSpc>
                <a:spcPct val="80000"/>
              </a:lnSpc>
            </a:pPr>
            <a:r>
              <a:rPr lang="en-US" sz="1200" b="1" dirty="0">
                <a:latin typeface="+mn-lt"/>
                <a:cs typeface="Arial" pitchFamily="34" charset="0"/>
              </a:rPr>
              <a:t>Line</a:t>
            </a:r>
          </a:p>
        </p:txBody>
      </p:sp>
      <p:sp>
        <p:nvSpPr>
          <p:cNvPr id="2486292" name="Freeform 20"/>
          <p:cNvSpPr>
            <a:spLocks/>
          </p:cNvSpPr>
          <p:nvPr/>
        </p:nvSpPr>
        <p:spPr bwMode="auto">
          <a:xfrm rot="5400000" flipV="1">
            <a:off x="7830241" y="2590999"/>
            <a:ext cx="973343" cy="104775"/>
          </a:xfrm>
          <a:custGeom>
            <a:avLst/>
            <a:gdLst/>
            <a:ahLst/>
            <a:cxnLst>
              <a:cxn ang="0">
                <a:pos x="599" y="107"/>
              </a:cxn>
              <a:cxn ang="0">
                <a:pos x="150" y="107"/>
              </a:cxn>
              <a:cxn ang="0">
                <a:pos x="150" y="0"/>
              </a:cxn>
              <a:cxn ang="0">
                <a:pos x="0" y="0"/>
              </a:cxn>
            </a:cxnLst>
            <a:rect l="0" t="0" r="r" b="b"/>
            <a:pathLst>
              <a:path w="599" h="107">
                <a:moveTo>
                  <a:pt x="599" y="107"/>
                </a:moveTo>
                <a:lnTo>
                  <a:pt x="150" y="107"/>
                </a:lnTo>
                <a:lnTo>
                  <a:pt x="150" y="0"/>
                </a:lnTo>
                <a:lnTo>
                  <a:pt x="0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lIns="91414" tIns="45706" rIns="91414" bIns="45706"/>
          <a:lstStyle/>
          <a:p>
            <a:pPr algn="ctr"/>
            <a:endParaRPr lang="en-US" b="1">
              <a:latin typeface="+mn-lt"/>
            </a:endParaRPr>
          </a:p>
        </p:txBody>
      </p:sp>
      <p:sp>
        <p:nvSpPr>
          <p:cNvPr id="2486293" name="Line 21"/>
          <p:cNvSpPr>
            <a:spLocks noChangeShapeType="1"/>
          </p:cNvSpPr>
          <p:nvPr/>
        </p:nvSpPr>
        <p:spPr bwMode="auto">
          <a:xfrm flipH="1">
            <a:off x="8064504" y="3130061"/>
            <a:ext cx="346075" cy="66053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14" tIns="45706" rIns="91414" bIns="45706"/>
          <a:lstStyle/>
          <a:p>
            <a:pPr algn="ctr"/>
            <a:endParaRPr lang="en-US" b="1">
              <a:latin typeface="+mn-lt"/>
            </a:endParaRPr>
          </a:p>
        </p:txBody>
      </p:sp>
      <p:sp>
        <p:nvSpPr>
          <p:cNvPr id="2486294" name="Oval 22"/>
          <p:cNvSpPr>
            <a:spLocks noChangeArrowheads="1"/>
          </p:cNvSpPr>
          <p:nvPr/>
        </p:nvSpPr>
        <p:spPr bwMode="auto">
          <a:xfrm>
            <a:off x="8356600" y="3079251"/>
            <a:ext cx="88900" cy="8574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14" tIns="45706" rIns="91414" bIns="45706" anchor="ctr"/>
          <a:lstStyle/>
          <a:p>
            <a:pPr algn="ctr"/>
            <a:endParaRPr lang="en-US" b="1">
              <a:latin typeface="+mn-lt"/>
            </a:endParaRPr>
          </a:p>
        </p:txBody>
      </p:sp>
      <p:sp>
        <p:nvSpPr>
          <p:cNvPr id="2486295" name="Freeform 23"/>
          <p:cNvSpPr>
            <a:spLocks/>
          </p:cNvSpPr>
          <p:nvPr/>
        </p:nvSpPr>
        <p:spPr bwMode="auto">
          <a:xfrm rot="5400000">
            <a:off x="2399409" y="2600530"/>
            <a:ext cx="976517" cy="104775"/>
          </a:xfrm>
          <a:custGeom>
            <a:avLst/>
            <a:gdLst/>
            <a:ahLst/>
            <a:cxnLst>
              <a:cxn ang="0">
                <a:pos x="599" y="107"/>
              </a:cxn>
              <a:cxn ang="0">
                <a:pos x="150" y="107"/>
              </a:cxn>
              <a:cxn ang="0">
                <a:pos x="150" y="0"/>
              </a:cxn>
              <a:cxn ang="0">
                <a:pos x="0" y="0"/>
              </a:cxn>
            </a:cxnLst>
            <a:rect l="0" t="0" r="r" b="b"/>
            <a:pathLst>
              <a:path w="599" h="107">
                <a:moveTo>
                  <a:pt x="599" y="107"/>
                </a:moveTo>
                <a:lnTo>
                  <a:pt x="150" y="107"/>
                </a:lnTo>
                <a:lnTo>
                  <a:pt x="150" y="0"/>
                </a:lnTo>
                <a:lnTo>
                  <a:pt x="0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lIns="91414" tIns="45706" rIns="91414" bIns="45706"/>
          <a:lstStyle/>
          <a:p>
            <a:pPr algn="ctr"/>
            <a:endParaRPr lang="en-US" b="1">
              <a:latin typeface="+mn-lt"/>
            </a:endParaRP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2524125" y="1926484"/>
            <a:ext cx="525463" cy="261993"/>
            <a:chOff x="5262" y="1556"/>
            <a:chExt cx="366" cy="202"/>
          </a:xfrm>
        </p:grpSpPr>
        <p:pic>
          <p:nvPicPr>
            <p:cNvPr id="2486297" name="Picture 25" descr="accsdv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262" y="1556"/>
              <a:ext cx="366" cy="20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486298" name="Picture 26" descr="EN00910_[1]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340" y="1583"/>
              <a:ext cx="222" cy="16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2486299" name="Picture 27" descr="pbx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52664" y="2526685"/>
            <a:ext cx="368300" cy="354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86300" name="Text Box 28"/>
          <p:cNvSpPr txBox="1">
            <a:spLocks noChangeArrowheads="1"/>
          </p:cNvSpPr>
          <p:nvPr/>
        </p:nvSpPr>
        <p:spPr bwMode="auto">
          <a:xfrm flipH="1">
            <a:off x="2147950" y="2291682"/>
            <a:ext cx="452497" cy="286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521" tIns="50262" rIns="100521" bIns="50262">
            <a:spAutoFit/>
          </a:bodyPr>
          <a:lstStyle/>
          <a:p>
            <a:pPr algn="ctr" defTabSz="1006183"/>
            <a:r>
              <a:rPr lang="en-US" sz="1200" b="1" dirty="0">
                <a:latin typeface="+mn-lt"/>
                <a:cs typeface="Arial" pitchFamily="34" charset="0"/>
              </a:rPr>
              <a:t>PBX</a:t>
            </a:r>
          </a:p>
        </p:txBody>
      </p:sp>
      <p:pic>
        <p:nvPicPr>
          <p:cNvPr id="2486301" name="Picture 29" descr="rnc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85814" y="1874085"/>
            <a:ext cx="577850" cy="363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86302" name="Text Box 30"/>
          <p:cNvSpPr txBox="1">
            <a:spLocks noChangeArrowheads="1"/>
          </p:cNvSpPr>
          <p:nvPr/>
        </p:nvSpPr>
        <p:spPr bwMode="auto">
          <a:xfrm>
            <a:off x="351691" y="2332967"/>
            <a:ext cx="709554" cy="47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521" tIns="50262" rIns="100521" bIns="50262">
            <a:spAutoFit/>
          </a:bodyPr>
          <a:lstStyle/>
          <a:p>
            <a:pPr algn="ctr" defTabSz="1006183"/>
            <a:r>
              <a:rPr lang="en-US" sz="1200" b="1" dirty="0">
                <a:latin typeface="+mn-lt"/>
                <a:cs typeface="Arial" pitchFamily="34" charset="0"/>
              </a:rPr>
              <a:t>C37.94</a:t>
            </a:r>
          </a:p>
          <a:p>
            <a:pPr algn="ctr" defTabSz="1006183"/>
            <a:r>
              <a:rPr lang="en-US" sz="1200" b="1" dirty="0">
                <a:latin typeface="+mn-lt"/>
                <a:cs typeface="Arial" pitchFamily="34" charset="0"/>
              </a:rPr>
              <a:t>64 kbps</a:t>
            </a:r>
          </a:p>
        </p:txBody>
      </p:sp>
      <p:sp>
        <p:nvSpPr>
          <p:cNvPr id="2486303" name="Text Box 31"/>
          <p:cNvSpPr txBox="1">
            <a:spLocks noChangeArrowheads="1"/>
          </p:cNvSpPr>
          <p:nvPr/>
        </p:nvSpPr>
        <p:spPr bwMode="auto">
          <a:xfrm>
            <a:off x="415061" y="1613677"/>
            <a:ext cx="1216945" cy="28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521" tIns="50262" rIns="100521" bIns="50262">
            <a:spAutoFit/>
          </a:bodyPr>
          <a:lstStyle/>
          <a:p>
            <a:pPr algn="ctr" defTabSz="1006183"/>
            <a:r>
              <a:rPr lang="en-US" sz="1200" b="1" dirty="0">
                <a:latin typeface="+mn-lt"/>
                <a:cs typeface="Arial" pitchFamily="34" charset="0"/>
              </a:rPr>
              <a:t>Tele-protection</a:t>
            </a:r>
          </a:p>
        </p:txBody>
      </p:sp>
      <p:sp>
        <p:nvSpPr>
          <p:cNvPr id="2486304" name="Text Box 32"/>
          <p:cNvSpPr txBox="1">
            <a:spLocks noChangeArrowheads="1"/>
          </p:cNvSpPr>
          <p:nvPr/>
        </p:nvSpPr>
        <p:spPr bwMode="auto">
          <a:xfrm>
            <a:off x="2338166" y="1529525"/>
            <a:ext cx="783293" cy="433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521" tIns="50262" rIns="100521" bIns="50262">
            <a:spAutoFit/>
          </a:bodyPr>
          <a:lstStyle/>
          <a:p>
            <a:pPr algn="ctr" defTabSz="1006183"/>
            <a:r>
              <a:rPr lang="en-US" sz="1200" b="1" dirty="0">
                <a:latin typeface="+mn-lt"/>
                <a:cs typeface="Arial" pitchFamily="34" charset="0"/>
              </a:rPr>
              <a:t>Dry </a:t>
            </a:r>
          </a:p>
          <a:p>
            <a:pPr algn="ctr" defTabSz="1006183">
              <a:lnSpc>
                <a:spcPct val="80000"/>
              </a:lnSpc>
            </a:pPr>
            <a:r>
              <a:rPr lang="en-US" sz="1200" b="1" dirty="0">
                <a:latin typeface="+mn-lt"/>
                <a:cs typeface="Arial" pitchFamily="34" charset="0"/>
              </a:rPr>
              <a:t>Contacts</a:t>
            </a:r>
          </a:p>
        </p:txBody>
      </p:sp>
      <p:sp>
        <p:nvSpPr>
          <p:cNvPr id="2486305" name="Text Box 33"/>
          <p:cNvSpPr txBox="1">
            <a:spLocks noChangeArrowheads="1"/>
          </p:cNvSpPr>
          <p:nvPr/>
        </p:nvSpPr>
        <p:spPr bwMode="auto">
          <a:xfrm>
            <a:off x="3114392" y="1515234"/>
            <a:ext cx="937181" cy="433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521" tIns="50262" rIns="100521" bIns="50262">
            <a:spAutoFit/>
          </a:bodyPr>
          <a:lstStyle/>
          <a:p>
            <a:pPr algn="ctr" defTabSz="1006183">
              <a:lnSpc>
                <a:spcPct val="90000"/>
              </a:lnSpc>
            </a:pPr>
            <a:r>
              <a:rPr lang="en-US" sz="1200" b="1" dirty="0">
                <a:latin typeface="+mn-lt"/>
                <a:cs typeface="Arial" pitchFamily="34" charset="0"/>
              </a:rPr>
              <a:t>Low speed </a:t>
            </a:r>
          </a:p>
          <a:p>
            <a:pPr algn="ctr" defTabSz="1006183">
              <a:lnSpc>
                <a:spcPct val="90000"/>
              </a:lnSpc>
            </a:pPr>
            <a:r>
              <a:rPr lang="en-US" sz="1200" b="1" dirty="0">
                <a:latin typeface="+mn-lt"/>
                <a:cs typeface="Arial" pitchFamily="34" charset="0"/>
              </a:rPr>
              <a:t>Data</a:t>
            </a:r>
          </a:p>
        </p:txBody>
      </p:sp>
      <p:sp>
        <p:nvSpPr>
          <p:cNvPr id="2486306" name="Text Box 34"/>
          <p:cNvSpPr txBox="1">
            <a:spLocks noChangeArrowheads="1"/>
          </p:cNvSpPr>
          <p:nvPr/>
        </p:nvSpPr>
        <p:spPr bwMode="auto">
          <a:xfrm>
            <a:off x="3001293" y="2256749"/>
            <a:ext cx="472310" cy="396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521" tIns="50262" rIns="100521" bIns="50262">
            <a:spAutoFit/>
          </a:bodyPr>
          <a:lstStyle/>
          <a:p>
            <a:pPr algn="ctr" defTabSz="1006183">
              <a:lnSpc>
                <a:spcPct val="80000"/>
              </a:lnSpc>
            </a:pPr>
            <a:r>
              <a:rPr lang="en-US" sz="1200" b="1" dirty="0">
                <a:latin typeface="+mn-lt"/>
                <a:cs typeface="Arial" pitchFamily="34" charset="0"/>
              </a:rPr>
              <a:t>Hot </a:t>
            </a:r>
          </a:p>
          <a:p>
            <a:pPr algn="ctr" defTabSz="1006183">
              <a:lnSpc>
                <a:spcPct val="80000"/>
              </a:lnSpc>
            </a:pPr>
            <a:r>
              <a:rPr lang="en-US" sz="1200" b="1" dirty="0">
                <a:latin typeface="+mn-lt"/>
                <a:cs typeface="Arial" pitchFamily="34" charset="0"/>
              </a:rPr>
              <a:t>Line</a:t>
            </a:r>
          </a:p>
        </p:txBody>
      </p:sp>
      <p:sp>
        <p:nvSpPr>
          <p:cNvPr id="2486307" name="Freeform 35"/>
          <p:cNvSpPr>
            <a:spLocks/>
          </p:cNvSpPr>
          <p:nvPr/>
        </p:nvSpPr>
        <p:spPr bwMode="auto">
          <a:xfrm rot="5400000" flipV="1">
            <a:off x="2222401" y="2602908"/>
            <a:ext cx="971754" cy="104775"/>
          </a:xfrm>
          <a:custGeom>
            <a:avLst/>
            <a:gdLst/>
            <a:ahLst/>
            <a:cxnLst>
              <a:cxn ang="0">
                <a:pos x="599" y="107"/>
              </a:cxn>
              <a:cxn ang="0">
                <a:pos x="150" y="107"/>
              </a:cxn>
              <a:cxn ang="0">
                <a:pos x="150" y="0"/>
              </a:cxn>
              <a:cxn ang="0">
                <a:pos x="0" y="0"/>
              </a:cxn>
            </a:cxnLst>
            <a:rect l="0" t="0" r="r" b="b"/>
            <a:pathLst>
              <a:path w="599" h="107">
                <a:moveTo>
                  <a:pt x="599" y="107"/>
                </a:moveTo>
                <a:lnTo>
                  <a:pt x="150" y="107"/>
                </a:lnTo>
                <a:lnTo>
                  <a:pt x="150" y="0"/>
                </a:lnTo>
                <a:lnTo>
                  <a:pt x="0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lIns="91414" tIns="45706" rIns="91414" bIns="45706"/>
          <a:lstStyle/>
          <a:p>
            <a:pPr algn="ctr"/>
            <a:endParaRPr lang="en-US" b="1">
              <a:latin typeface="+mn-lt"/>
            </a:endParaRPr>
          </a:p>
        </p:txBody>
      </p:sp>
      <p:sp>
        <p:nvSpPr>
          <p:cNvPr id="2486308" name="Oval 36"/>
          <p:cNvSpPr>
            <a:spLocks noChangeArrowheads="1"/>
          </p:cNvSpPr>
          <p:nvPr/>
        </p:nvSpPr>
        <p:spPr bwMode="auto">
          <a:xfrm>
            <a:off x="2746375" y="3090363"/>
            <a:ext cx="88900" cy="8574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14" tIns="45706" rIns="91414" bIns="45706" anchor="ctr"/>
          <a:lstStyle/>
          <a:p>
            <a:pPr algn="ctr"/>
            <a:endParaRPr lang="en-US" b="1">
              <a:latin typeface="+mn-lt"/>
            </a:endParaRPr>
          </a:p>
        </p:txBody>
      </p:sp>
      <p:sp>
        <p:nvSpPr>
          <p:cNvPr id="2486309" name="Text Box 37"/>
          <p:cNvSpPr txBox="1">
            <a:spLocks noChangeArrowheads="1"/>
          </p:cNvSpPr>
          <p:nvPr/>
        </p:nvSpPr>
        <p:spPr bwMode="auto">
          <a:xfrm>
            <a:off x="1034766" y="2267866"/>
            <a:ext cx="937181" cy="396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521" tIns="50262" rIns="100521" bIns="50262">
            <a:spAutoFit/>
          </a:bodyPr>
          <a:lstStyle/>
          <a:p>
            <a:pPr algn="ctr" defTabSz="1006183">
              <a:lnSpc>
                <a:spcPct val="80000"/>
              </a:lnSpc>
            </a:pPr>
            <a:r>
              <a:rPr lang="en-US" sz="1200" b="1" dirty="0">
                <a:latin typeface="+mn-lt"/>
                <a:cs typeface="Arial" pitchFamily="34" charset="0"/>
              </a:rPr>
              <a:t>Low speed </a:t>
            </a:r>
          </a:p>
          <a:p>
            <a:pPr algn="ctr" defTabSz="1006183">
              <a:lnSpc>
                <a:spcPct val="80000"/>
              </a:lnSpc>
            </a:pPr>
            <a:r>
              <a:rPr lang="en-US" sz="1200" b="1" dirty="0">
                <a:latin typeface="+mn-lt"/>
                <a:cs typeface="Arial" pitchFamily="34" charset="0"/>
              </a:rPr>
              <a:t>Data</a:t>
            </a:r>
          </a:p>
        </p:txBody>
      </p: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1184760" y="2623561"/>
            <a:ext cx="707270" cy="255870"/>
            <a:chOff x="5588" y="2679"/>
            <a:chExt cx="250" cy="141"/>
          </a:xfrm>
        </p:grpSpPr>
        <p:pic>
          <p:nvPicPr>
            <p:cNvPr id="2486311" name="Picture 39" descr="accsdv"/>
            <p:cNvPicPr>
              <a:picLocks noChangeAspect="1" noChangeArrowheads="1"/>
            </p:cNvPicPr>
            <p:nvPr/>
          </p:nvPicPr>
          <p:blipFill>
            <a:blip r:embed="rId7" cstate="email">
              <a:lum bright="12000"/>
            </a:blip>
            <a:srcRect/>
            <a:stretch>
              <a:fillRect/>
            </a:stretch>
          </p:blipFill>
          <p:spPr bwMode="auto">
            <a:xfrm>
              <a:off x="5596" y="2684"/>
              <a:ext cx="242" cy="13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486312" name="Text Box 40"/>
            <p:cNvSpPr txBox="1">
              <a:spLocks noChangeArrowheads="1"/>
            </p:cNvSpPr>
            <p:nvPr/>
          </p:nvSpPr>
          <p:spPr bwMode="auto">
            <a:xfrm>
              <a:off x="5588" y="2679"/>
              <a:ext cx="232" cy="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100550" tIns="50276" rIns="100550" bIns="50276">
              <a:spAutoFit/>
            </a:bodyPr>
            <a:lstStyle/>
            <a:p>
              <a:pPr algn="ctr" defTabSz="1006183"/>
              <a:r>
                <a:rPr lang="en-US" sz="1000" b="1" dirty="0">
                  <a:latin typeface="+mn-lt"/>
                  <a:cs typeface="Arial" pitchFamily="34" charset="0"/>
                </a:rPr>
                <a:t>9.6 Kbps</a:t>
              </a:r>
            </a:p>
          </p:txBody>
        </p:sp>
      </p:grpSp>
      <p:sp>
        <p:nvSpPr>
          <p:cNvPr id="2486313" name="Text Box 41"/>
          <p:cNvSpPr txBox="1">
            <a:spLocks noChangeArrowheads="1"/>
          </p:cNvSpPr>
          <p:nvPr/>
        </p:nvSpPr>
        <p:spPr bwMode="auto">
          <a:xfrm>
            <a:off x="8673816" y="1513648"/>
            <a:ext cx="937181" cy="433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521" tIns="50262" rIns="100521" bIns="50262">
            <a:spAutoFit/>
          </a:bodyPr>
          <a:lstStyle/>
          <a:p>
            <a:pPr algn="ctr" defTabSz="1006183">
              <a:lnSpc>
                <a:spcPct val="90000"/>
              </a:lnSpc>
            </a:pPr>
            <a:r>
              <a:rPr lang="en-US" sz="1200" b="1" dirty="0">
                <a:latin typeface="+mn-lt"/>
                <a:cs typeface="Arial" pitchFamily="34" charset="0"/>
              </a:rPr>
              <a:t>Low speed </a:t>
            </a:r>
          </a:p>
          <a:p>
            <a:pPr algn="ctr" defTabSz="1006183">
              <a:lnSpc>
                <a:spcPct val="90000"/>
              </a:lnSpc>
            </a:pPr>
            <a:r>
              <a:rPr lang="en-US" sz="1200" b="1" dirty="0">
                <a:latin typeface="+mn-lt"/>
                <a:cs typeface="Arial" pitchFamily="34" charset="0"/>
              </a:rPr>
              <a:t>Data</a:t>
            </a:r>
          </a:p>
        </p:txBody>
      </p:sp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3224590" y="1920146"/>
            <a:ext cx="765617" cy="256073"/>
            <a:chOff x="5309" y="2536"/>
            <a:chExt cx="269" cy="142"/>
          </a:xfrm>
        </p:grpSpPr>
        <p:pic>
          <p:nvPicPr>
            <p:cNvPr id="2486315" name="Picture 43" descr="accsdv"/>
            <p:cNvPicPr>
              <a:picLocks noChangeAspect="1" noChangeArrowheads="1"/>
            </p:cNvPicPr>
            <p:nvPr/>
          </p:nvPicPr>
          <p:blipFill>
            <a:blip r:embed="rId8" cstate="email">
              <a:lum bright="12000"/>
            </a:blip>
            <a:srcRect/>
            <a:stretch>
              <a:fillRect/>
            </a:stretch>
          </p:blipFill>
          <p:spPr bwMode="auto">
            <a:xfrm>
              <a:off x="5337" y="2540"/>
              <a:ext cx="241" cy="13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486316" name="Text Box 44"/>
            <p:cNvSpPr txBox="1">
              <a:spLocks noChangeArrowheads="1"/>
            </p:cNvSpPr>
            <p:nvPr/>
          </p:nvSpPr>
          <p:spPr bwMode="auto">
            <a:xfrm flipH="1">
              <a:off x="5309" y="2536"/>
              <a:ext cx="254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100550" tIns="50276" rIns="100550" bIns="50276">
              <a:spAutoFit/>
            </a:bodyPr>
            <a:lstStyle/>
            <a:p>
              <a:pPr algn="ctr" defTabSz="1006183"/>
              <a:r>
                <a:rPr lang="en-US" sz="1000" b="1" dirty="0">
                  <a:latin typeface="+mn-lt"/>
                  <a:cs typeface="Arial" pitchFamily="34" charset="0"/>
                </a:rPr>
                <a:t>38.4 Kbps</a:t>
              </a:r>
            </a:p>
          </p:txBody>
        </p:sp>
      </p:grpSp>
      <p:sp>
        <p:nvSpPr>
          <p:cNvPr id="2486317" name="Text Box 45"/>
          <p:cNvSpPr txBox="1">
            <a:spLocks noChangeArrowheads="1"/>
          </p:cNvSpPr>
          <p:nvPr/>
        </p:nvSpPr>
        <p:spPr bwMode="auto">
          <a:xfrm>
            <a:off x="5852379" y="2258338"/>
            <a:ext cx="709554" cy="47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521" tIns="50262" rIns="100521" bIns="50262">
            <a:spAutoFit/>
          </a:bodyPr>
          <a:lstStyle/>
          <a:p>
            <a:pPr algn="ctr" defTabSz="1006183"/>
            <a:r>
              <a:rPr lang="en-US" sz="1200" b="1" dirty="0">
                <a:latin typeface="+mn-lt"/>
                <a:cs typeface="Arial" pitchFamily="34" charset="0"/>
              </a:rPr>
              <a:t>C37.94</a:t>
            </a:r>
          </a:p>
          <a:p>
            <a:pPr algn="ctr" defTabSz="1006183"/>
            <a:r>
              <a:rPr lang="en-US" sz="1200" b="1" dirty="0">
                <a:latin typeface="+mn-lt"/>
                <a:cs typeface="Arial" pitchFamily="34" charset="0"/>
              </a:rPr>
              <a:t>64 kbps</a:t>
            </a:r>
          </a:p>
        </p:txBody>
      </p:sp>
      <p:pic>
        <p:nvPicPr>
          <p:cNvPr id="2486318" name="Picture 46" descr="phone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119439" y="2617191"/>
            <a:ext cx="311150" cy="231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86319" name="Freeform 47"/>
          <p:cNvSpPr>
            <a:spLocks/>
          </p:cNvSpPr>
          <p:nvPr/>
        </p:nvSpPr>
        <p:spPr bwMode="auto">
          <a:xfrm>
            <a:off x="8161338" y="2096381"/>
            <a:ext cx="1066800" cy="1683105"/>
          </a:xfrm>
          <a:custGeom>
            <a:avLst/>
            <a:gdLst/>
            <a:ahLst/>
            <a:cxnLst>
              <a:cxn ang="0">
                <a:pos x="672" y="0"/>
              </a:cxn>
              <a:cxn ang="0">
                <a:pos x="672" y="672"/>
              </a:cxn>
              <a:cxn ang="0">
                <a:pos x="19" y="1049"/>
              </a:cxn>
              <a:cxn ang="0">
                <a:pos x="0" y="1060"/>
              </a:cxn>
            </a:cxnLst>
            <a:rect l="0" t="0" r="r" b="b"/>
            <a:pathLst>
              <a:path w="672" h="1060">
                <a:moveTo>
                  <a:pt x="672" y="0"/>
                </a:moveTo>
                <a:lnTo>
                  <a:pt x="672" y="672"/>
                </a:lnTo>
                <a:lnTo>
                  <a:pt x="19" y="1049"/>
                </a:lnTo>
                <a:lnTo>
                  <a:pt x="0" y="1060"/>
                </a:ln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lIns="91414" tIns="45706" rIns="91414" bIns="45706"/>
          <a:lstStyle/>
          <a:p>
            <a:pPr algn="ctr"/>
            <a:endParaRPr lang="en-US" b="1">
              <a:latin typeface="+mn-lt"/>
            </a:endParaRPr>
          </a:p>
        </p:txBody>
      </p:sp>
      <p:sp>
        <p:nvSpPr>
          <p:cNvPr id="2486320" name="Freeform 48"/>
          <p:cNvSpPr>
            <a:spLocks/>
          </p:cNvSpPr>
          <p:nvPr/>
        </p:nvSpPr>
        <p:spPr bwMode="auto">
          <a:xfrm>
            <a:off x="8075613" y="2779147"/>
            <a:ext cx="804862" cy="1013038"/>
          </a:xfrm>
          <a:custGeom>
            <a:avLst/>
            <a:gdLst/>
            <a:ahLst/>
            <a:cxnLst>
              <a:cxn ang="0">
                <a:pos x="507" y="0"/>
              </a:cxn>
              <a:cxn ang="0">
                <a:pos x="507" y="257"/>
              </a:cxn>
              <a:cxn ang="0">
                <a:pos x="0" y="638"/>
              </a:cxn>
            </a:cxnLst>
            <a:rect l="0" t="0" r="r" b="b"/>
            <a:pathLst>
              <a:path w="507" h="638">
                <a:moveTo>
                  <a:pt x="507" y="0"/>
                </a:moveTo>
                <a:lnTo>
                  <a:pt x="507" y="257"/>
                </a:lnTo>
                <a:lnTo>
                  <a:pt x="0" y="638"/>
                </a:ln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lIns="91414" tIns="45706" rIns="91414" bIns="45706"/>
          <a:lstStyle/>
          <a:p>
            <a:pPr algn="ctr"/>
            <a:endParaRPr lang="en-US" b="1">
              <a:latin typeface="+mn-lt"/>
            </a:endParaRPr>
          </a:p>
        </p:txBody>
      </p:sp>
      <p:sp>
        <p:nvSpPr>
          <p:cNvPr id="2486321" name="Freeform 49"/>
          <p:cNvSpPr>
            <a:spLocks/>
          </p:cNvSpPr>
          <p:nvPr/>
        </p:nvSpPr>
        <p:spPr bwMode="auto">
          <a:xfrm flipH="1">
            <a:off x="6532564" y="2096381"/>
            <a:ext cx="1238250" cy="1683105"/>
          </a:xfrm>
          <a:custGeom>
            <a:avLst/>
            <a:gdLst/>
            <a:ahLst/>
            <a:cxnLst>
              <a:cxn ang="0">
                <a:pos x="672" y="0"/>
              </a:cxn>
              <a:cxn ang="0">
                <a:pos x="672" y="672"/>
              </a:cxn>
              <a:cxn ang="0">
                <a:pos x="19" y="1049"/>
              </a:cxn>
              <a:cxn ang="0">
                <a:pos x="0" y="1060"/>
              </a:cxn>
            </a:cxnLst>
            <a:rect l="0" t="0" r="r" b="b"/>
            <a:pathLst>
              <a:path w="672" h="1060">
                <a:moveTo>
                  <a:pt x="672" y="0"/>
                </a:moveTo>
                <a:lnTo>
                  <a:pt x="672" y="672"/>
                </a:lnTo>
                <a:lnTo>
                  <a:pt x="19" y="1049"/>
                </a:lnTo>
                <a:lnTo>
                  <a:pt x="0" y="1060"/>
                </a:ln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lIns="91414" tIns="45706" rIns="91414" bIns="45706"/>
          <a:lstStyle/>
          <a:p>
            <a:pPr algn="ctr"/>
            <a:endParaRPr lang="en-US" b="1">
              <a:latin typeface="+mn-lt"/>
            </a:endParaRPr>
          </a:p>
        </p:txBody>
      </p:sp>
      <p:grpSp>
        <p:nvGrpSpPr>
          <p:cNvPr id="5" name="Group 50"/>
          <p:cNvGrpSpPr>
            <a:grpSpLocks/>
          </p:cNvGrpSpPr>
          <p:nvPr/>
        </p:nvGrpSpPr>
        <p:grpSpPr bwMode="auto">
          <a:xfrm>
            <a:off x="8132767" y="1913781"/>
            <a:ext cx="528637" cy="261993"/>
            <a:chOff x="5262" y="1556"/>
            <a:chExt cx="366" cy="202"/>
          </a:xfrm>
        </p:grpSpPr>
        <p:pic>
          <p:nvPicPr>
            <p:cNvPr id="2486323" name="Picture 51" descr="accsdv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5262" y="1556"/>
              <a:ext cx="366" cy="20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486324" name="Picture 52" descr="EN00910_[1]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340" y="1583"/>
              <a:ext cx="222" cy="16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2486325" name="Picture 53" descr="pbx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850192" y="2513982"/>
            <a:ext cx="369887" cy="355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86326" name="Picture 54" descr="rnc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34114" y="1861382"/>
            <a:ext cx="577850" cy="363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" name="Group 55"/>
          <p:cNvGrpSpPr>
            <a:grpSpLocks/>
          </p:cNvGrpSpPr>
          <p:nvPr/>
        </p:nvGrpSpPr>
        <p:grpSpPr bwMode="auto">
          <a:xfrm>
            <a:off x="8814205" y="1908997"/>
            <a:ext cx="757080" cy="255843"/>
            <a:chOff x="5312" y="2536"/>
            <a:chExt cx="266" cy="143"/>
          </a:xfrm>
        </p:grpSpPr>
        <p:pic>
          <p:nvPicPr>
            <p:cNvPr id="2486328" name="Picture 56" descr="accsdv"/>
            <p:cNvPicPr>
              <a:picLocks noChangeAspect="1" noChangeArrowheads="1"/>
            </p:cNvPicPr>
            <p:nvPr/>
          </p:nvPicPr>
          <p:blipFill>
            <a:blip r:embed="rId8" cstate="email">
              <a:lum bright="12000"/>
            </a:blip>
            <a:srcRect/>
            <a:stretch>
              <a:fillRect/>
            </a:stretch>
          </p:blipFill>
          <p:spPr bwMode="auto">
            <a:xfrm>
              <a:off x="5337" y="2540"/>
              <a:ext cx="241" cy="13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486329" name="Text Box 57"/>
            <p:cNvSpPr txBox="1">
              <a:spLocks noChangeArrowheads="1"/>
            </p:cNvSpPr>
            <p:nvPr/>
          </p:nvSpPr>
          <p:spPr bwMode="auto">
            <a:xfrm flipH="1">
              <a:off x="5312" y="2536"/>
              <a:ext cx="254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100550" tIns="50276" rIns="100550" bIns="50276">
              <a:spAutoFit/>
            </a:bodyPr>
            <a:lstStyle/>
            <a:p>
              <a:pPr algn="ctr" defTabSz="1006183"/>
              <a:r>
                <a:rPr lang="en-US" sz="1000" b="1" dirty="0">
                  <a:latin typeface="+mn-lt"/>
                  <a:cs typeface="Arial" pitchFamily="34" charset="0"/>
                </a:rPr>
                <a:t>38.4 Kbps</a:t>
              </a:r>
            </a:p>
          </p:txBody>
        </p:sp>
      </p:grpSp>
      <p:pic>
        <p:nvPicPr>
          <p:cNvPr id="2486330" name="Picture 58" descr="phone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8734425" y="2606074"/>
            <a:ext cx="311150" cy="230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86331" name="Picture 59" descr="mux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7750176" y="3625466"/>
            <a:ext cx="635000" cy="635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86332" name="Picture 60" descr="adm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3478213" y="4749653"/>
            <a:ext cx="561975" cy="485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86333" name="Picture 61" descr="adm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4943475" y="5149787"/>
            <a:ext cx="560388" cy="485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86334" name="Picture 62" descr="adm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6340479" y="4803639"/>
            <a:ext cx="561975" cy="485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86335" name="Text Box 63"/>
          <p:cNvSpPr txBox="1">
            <a:spLocks noChangeArrowheads="1"/>
          </p:cNvSpPr>
          <p:nvPr/>
        </p:nvSpPr>
        <p:spPr bwMode="auto">
          <a:xfrm>
            <a:off x="4654612" y="4127119"/>
            <a:ext cx="7854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1">
            <a:spAutoFit/>
          </a:bodyPr>
          <a:lstStyle/>
          <a:p>
            <a:pPr algn="ctr"/>
            <a:r>
              <a:rPr lang="en-US" sz="13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SDH </a:t>
            </a:r>
            <a:r>
              <a:rPr lang="en-US" sz="1300" b="1" dirty="0">
                <a:solidFill>
                  <a:srgbClr val="FF0000"/>
                </a:solidFill>
                <a:latin typeface="+mn-lt"/>
                <a:cs typeface="Arial" pitchFamily="34" charset="0"/>
              </a:rPr>
              <a:t>Access</a:t>
            </a:r>
          </a:p>
          <a:p>
            <a:pPr algn="ctr"/>
            <a:r>
              <a:rPr lang="en-US" sz="1300" b="1" dirty="0">
                <a:solidFill>
                  <a:srgbClr val="FF0000"/>
                </a:solidFill>
                <a:latin typeface="+mn-lt"/>
                <a:cs typeface="Arial" pitchFamily="34" charset="0"/>
              </a:rPr>
              <a:t> Network </a:t>
            </a:r>
          </a:p>
        </p:txBody>
      </p:sp>
      <p:pic>
        <p:nvPicPr>
          <p:cNvPr id="2486337" name="Picture 65" descr="adm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6089650" y="6092960"/>
            <a:ext cx="561975" cy="485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86338" name="Picture 66" descr="adm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3860804" y="6050085"/>
            <a:ext cx="561975" cy="485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86339" name="Text Box 67"/>
          <p:cNvSpPr txBox="1">
            <a:spLocks noChangeArrowheads="1"/>
          </p:cNvSpPr>
          <p:nvPr/>
        </p:nvSpPr>
        <p:spPr bwMode="auto">
          <a:xfrm>
            <a:off x="1741774" y="5444124"/>
            <a:ext cx="1216936" cy="33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521" tIns="50262" rIns="100521" bIns="50262">
            <a:spAutoFit/>
          </a:bodyPr>
          <a:lstStyle/>
          <a:p>
            <a:pPr algn="ctr" defTabSz="1006183"/>
            <a:r>
              <a:rPr lang="en-US" sz="1500" b="1" dirty="0">
                <a:latin typeface="+mn-lt"/>
                <a:cs typeface="Arial" pitchFamily="34" charset="0"/>
              </a:rPr>
              <a:t>Headquarter</a:t>
            </a:r>
          </a:p>
        </p:txBody>
      </p:sp>
      <p:sp>
        <p:nvSpPr>
          <p:cNvPr id="2486340" name="Line 68"/>
          <p:cNvSpPr>
            <a:spLocks noChangeShapeType="1"/>
          </p:cNvSpPr>
          <p:nvPr/>
        </p:nvSpPr>
        <p:spPr bwMode="auto">
          <a:xfrm>
            <a:off x="2716217" y="3938265"/>
            <a:ext cx="292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414" tIns="45706" rIns="91414" bIns="45706"/>
          <a:lstStyle/>
          <a:p>
            <a:pPr algn="ctr"/>
            <a:endParaRPr lang="en-US" b="1">
              <a:latin typeface="+mn-lt"/>
            </a:endParaRPr>
          </a:p>
        </p:txBody>
      </p:sp>
      <p:sp>
        <p:nvSpPr>
          <p:cNvPr id="2486342" name="Line 70"/>
          <p:cNvSpPr>
            <a:spLocks noChangeShapeType="1"/>
          </p:cNvSpPr>
          <p:nvPr/>
        </p:nvSpPr>
        <p:spPr bwMode="auto">
          <a:xfrm>
            <a:off x="7464425" y="3931914"/>
            <a:ext cx="292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414" tIns="45706" rIns="91414" bIns="45706"/>
          <a:lstStyle/>
          <a:p>
            <a:pPr algn="ctr"/>
            <a:endParaRPr lang="en-US" b="1">
              <a:latin typeface="+mn-lt"/>
            </a:endParaRPr>
          </a:p>
        </p:txBody>
      </p:sp>
      <p:sp>
        <p:nvSpPr>
          <p:cNvPr id="2486343" name="Line 71"/>
          <p:cNvSpPr>
            <a:spLocks noChangeShapeType="1"/>
          </p:cNvSpPr>
          <p:nvPr/>
        </p:nvSpPr>
        <p:spPr bwMode="auto">
          <a:xfrm>
            <a:off x="3344867" y="6318429"/>
            <a:ext cx="5175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414" tIns="45706" rIns="91414" bIns="45706"/>
          <a:lstStyle/>
          <a:p>
            <a:pPr algn="ctr"/>
            <a:endParaRPr lang="en-US" b="1">
              <a:latin typeface="+mn-lt"/>
            </a:endParaRPr>
          </a:p>
        </p:txBody>
      </p:sp>
      <p:grpSp>
        <p:nvGrpSpPr>
          <p:cNvPr id="7" name="Group 72"/>
          <p:cNvGrpSpPr>
            <a:grpSpLocks/>
          </p:cNvGrpSpPr>
          <p:nvPr/>
        </p:nvGrpSpPr>
        <p:grpSpPr bwMode="auto">
          <a:xfrm rot="5360799">
            <a:off x="7231045" y="2142512"/>
            <a:ext cx="171486" cy="835025"/>
            <a:chOff x="4605" y="1154"/>
            <a:chExt cx="108" cy="542"/>
          </a:xfrm>
        </p:grpSpPr>
        <p:sp>
          <p:nvSpPr>
            <p:cNvPr id="2486345" name="Line 73"/>
            <p:cNvSpPr>
              <a:spLocks noChangeShapeType="1"/>
            </p:cNvSpPr>
            <p:nvPr/>
          </p:nvSpPr>
          <p:spPr bwMode="auto">
            <a:xfrm rot="-5400000">
              <a:off x="4388" y="1425"/>
              <a:ext cx="54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91440" bIns="91440">
              <a:spAutoFit/>
            </a:bodyPr>
            <a:lstStyle/>
            <a:p>
              <a:pPr algn="ctr"/>
              <a:endParaRPr lang="en-US" b="1">
                <a:latin typeface="+mn-lt"/>
              </a:endParaRPr>
            </a:p>
          </p:txBody>
        </p:sp>
        <p:sp>
          <p:nvSpPr>
            <p:cNvPr id="2486346" name="Line 74"/>
            <p:cNvSpPr>
              <a:spLocks noChangeShapeType="1"/>
            </p:cNvSpPr>
            <p:nvPr/>
          </p:nvSpPr>
          <p:spPr bwMode="auto">
            <a:xfrm rot="-5400000">
              <a:off x="4686" y="1508"/>
              <a:ext cx="0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91440" bIns="91440">
              <a:spAutoFit/>
            </a:bodyPr>
            <a:lstStyle/>
            <a:p>
              <a:pPr algn="ctr"/>
              <a:endParaRPr lang="en-US" b="1">
                <a:latin typeface="+mn-lt"/>
              </a:endParaRPr>
            </a:p>
          </p:txBody>
        </p:sp>
        <p:sp>
          <p:nvSpPr>
            <p:cNvPr id="2486347" name="Line 75"/>
            <p:cNvSpPr>
              <a:spLocks noChangeShapeType="1"/>
            </p:cNvSpPr>
            <p:nvPr/>
          </p:nvSpPr>
          <p:spPr bwMode="auto">
            <a:xfrm rot="-5400000">
              <a:off x="4632" y="1603"/>
              <a:ext cx="0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91440" bIns="91440">
              <a:spAutoFit/>
            </a:bodyPr>
            <a:lstStyle/>
            <a:p>
              <a:pPr algn="ctr"/>
              <a:endParaRPr lang="en-US" b="1">
                <a:latin typeface="+mn-lt"/>
              </a:endParaRPr>
            </a:p>
          </p:txBody>
        </p:sp>
        <p:sp>
          <p:nvSpPr>
            <p:cNvPr id="2486348" name="Line 76"/>
            <p:cNvSpPr>
              <a:spLocks noChangeShapeType="1"/>
            </p:cNvSpPr>
            <p:nvPr/>
          </p:nvSpPr>
          <p:spPr bwMode="auto">
            <a:xfrm rot="-5400000">
              <a:off x="4686" y="1307"/>
              <a:ext cx="0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91440" bIns="91440">
              <a:spAutoFit/>
            </a:bodyPr>
            <a:lstStyle/>
            <a:p>
              <a:pPr algn="ctr"/>
              <a:endParaRPr lang="en-US" b="1">
                <a:latin typeface="+mn-lt"/>
              </a:endParaRPr>
            </a:p>
          </p:txBody>
        </p:sp>
        <p:sp>
          <p:nvSpPr>
            <p:cNvPr id="2486349" name="Line 77"/>
            <p:cNvSpPr>
              <a:spLocks noChangeShapeType="1"/>
            </p:cNvSpPr>
            <p:nvPr/>
          </p:nvSpPr>
          <p:spPr bwMode="auto">
            <a:xfrm rot="-5400000">
              <a:off x="4632" y="1192"/>
              <a:ext cx="0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91440" bIns="91440">
              <a:spAutoFit/>
            </a:bodyPr>
            <a:lstStyle/>
            <a:p>
              <a:pPr algn="ctr"/>
              <a:endParaRPr lang="en-US" b="1">
                <a:latin typeface="+mn-lt"/>
              </a:endParaRPr>
            </a:p>
          </p:txBody>
        </p:sp>
      </p:grpSp>
      <p:sp>
        <p:nvSpPr>
          <p:cNvPr id="2486350" name="Line 78"/>
          <p:cNvSpPr>
            <a:spLocks noChangeShapeType="1"/>
          </p:cNvSpPr>
          <p:nvPr/>
        </p:nvSpPr>
        <p:spPr bwMode="auto">
          <a:xfrm>
            <a:off x="7388225" y="2236108"/>
            <a:ext cx="0" cy="32391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414" tIns="45706" rIns="91414" bIns="45706"/>
          <a:lstStyle/>
          <a:p>
            <a:pPr algn="ctr"/>
            <a:endParaRPr lang="en-US" b="1">
              <a:latin typeface="+mn-lt"/>
            </a:endParaRPr>
          </a:p>
        </p:txBody>
      </p:sp>
      <p:pic>
        <p:nvPicPr>
          <p:cNvPr id="2486351" name="Picture 79" descr="CG97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1346200" y="5823025"/>
            <a:ext cx="261938" cy="406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86352" name="Picture 80" descr="pbx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24088" y="5865896"/>
            <a:ext cx="368300" cy="354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" name="Group 81"/>
          <p:cNvGrpSpPr>
            <a:grpSpLocks/>
          </p:cNvGrpSpPr>
          <p:nvPr/>
        </p:nvGrpSpPr>
        <p:grpSpPr bwMode="auto">
          <a:xfrm>
            <a:off x="487739" y="6707464"/>
            <a:ext cx="765617" cy="256074"/>
            <a:chOff x="5309" y="2536"/>
            <a:chExt cx="269" cy="142"/>
          </a:xfrm>
        </p:grpSpPr>
        <p:pic>
          <p:nvPicPr>
            <p:cNvPr id="2486354" name="Picture 82" descr="accsdv"/>
            <p:cNvPicPr>
              <a:picLocks noChangeAspect="1" noChangeArrowheads="1"/>
            </p:cNvPicPr>
            <p:nvPr/>
          </p:nvPicPr>
          <p:blipFill>
            <a:blip r:embed="rId8" cstate="email">
              <a:lum bright="12000"/>
            </a:blip>
            <a:srcRect/>
            <a:stretch>
              <a:fillRect/>
            </a:stretch>
          </p:blipFill>
          <p:spPr bwMode="auto">
            <a:xfrm>
              <a:off x="5337" y="2540"/>
              <a:ext cx="241" cy="13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486355" name="Text Box 83"/>
            <p:cNvSpPr txBox="1">
              <a:spLocks noChangeArrowheads="1"/>
            </p:cNvSpPr>
            <p:nvPr/>
          </p:nvSpPr>
          <p:spPr bwMode="auto">
            <a:xfrm flipH="1">
              <a:off x="5309" y="2536"/>
              <a:ext cx="254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100550" tIns="50276" rIns="100550" bIns="50276">
              <a:spAutoFit/>
            </a:bodyPr>
            <a:lstStyle/>
            <a:p>
              <a:pPr algn="ctr" defTabSz="1006183"/>
              <a:r>
                <a:rPr lang="en-US" sz="1000" b="1" dirty="0">
                  <a:latin typeface="+mn-lt"/>
                  <a:cs typeface="Arial" pitchFamily="34" charset="0"/>
                </a:rPr>
                <a:t>38.4 Kbps</a:t>
              </a:r>
            </a:p>
          </p:txBody>
        </p:sp>
      </p:grpSp>
      <p:pic>
        <p:nvPicPr>
          <p:cNvPr id="2486356" name="Picture 84" descr="phone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776413" y="5857958"/>
            <a:ext cx="311150" cy="231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9" name="Group 85"/>
          <p:cNvGrpSpPr>
            <a:grpSpLocks/>
          </p:cNvGrpSpPr>
          <p:nvPr/>
        </p:nvGrpSpPr>
        <p:grpSpPr bwMode="auto">
          <a:xfrm>
            <a:off x="473562" y="5848452"/>
            <a:ext cx="707270" cy="255870"/>
            <a:chOff x="5588" y="2679"/>
            <a:chExt cx="250" cy="141"/>
          </a:xfrm>
        </p:grpSpPr>
        <p:pic>
          <p:nvPicPr>
            <p:cNvPr id="2486358" name="Picture 86" descr="accsdv"/>
            <p:cNvPicPr>
              <a:picLocks noChangeAspect="1" noChangeArrowheads="1"/>
            </p:cNvPicPr>
            <p:nvPr/>
          </p:nvPicPr>
          <p:blipFill>
            <a:blip r:embed="rId7" cstate="email">
              <a:lum bright="12000"/>
            </a:blip>
            <a:srcRect/>
            <a:stretch>
              <a:fillRect/>
            </a:stretch>
          </p:blipFill>
          <p:spPr bwMode="auto">
            <a:xfrm>
              <a:off x="5596" y="2684"/>
              <a:ext cx="242" cy="13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486359" name="Text Box 87"/>
            <p:cNvSpPr txBox="1">
              <a:spLocks noChangeArrowheads="1"/>
            </p:cNvSpPr>
            <p:nvPr/>
          </p:nvSpPr>
          <p:spPr bwMode="auto">
            <a:xfrm>
              <a:off x="5588" y="2679"/>
              <a:ext cx="232" cy="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100550" tIns="50276" rIns="100550" bIns="50276">
              <a:spAutoFit/>
            </a:bodyPr>
            <a:lstStyle/>
            <a:p>
              <a:pPr algn="ctr" defTabSz="1006183"/>
              <a:r>
                <a:rPr lang="en-US" sz="1000" b="1" dirty="0">
                  <a:latin typeface="+mn-lt"/>
                  <a:cs typeface="Arial" pitchFamily="34" charset="0"/>
                </a:rPr>
                <a:t>9.6 Kbps</a:t>
              </a:r>
            </a:p>
          </p:txBody>
        </p:sp>
      </p:grpSp>
      <p:pic>
        <p:nvPicPr>
          <p:cNvPr id="2486360" name="Picture 88" descr="rnc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9588" y="6185051"/>
            <a:ext cx="577850" cy="3636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86361" name="Line 89"/>
          <p:cNvSpPr>
            <a:spLocks noChangeShapeType="1"/>
          </p:cNvSpPr>
          <p:nvPr/>
        </p:nvSpPr>
        <p:spPr bwMode="auto">
          <a:xfrm flipH="1">
            <a:off x="3816354" y="6521671"/>
            <a:ext cx="185738" cy="26516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414" tIns="45706" rIns="91414" bIns="45706"/>
          <a:lstStyle/>
          <a:p>
            <a:pPr algn="ctr"/>
            <a:endParaRPr lang="en-US" b="1">
              <a:latin typeface="+mn-lt"/>
            </a:endParaRPr>
          </a:p>
        </p:txBody>
      </p:sp>
      <p:grpSp>
        <p:nvGrpSpPr>
          <p:cNvPr id="10" name="Group 91"/>
          <p:cNvGrpSpPr>
            <a:grpSpLocks/>
          </p:cNvGrpSpPr>
          <p:nvPr/>
        </p:nvGrpSpPr>
        <p:grpSpPr bwMode="auto">
          <a:xfrm rot="10803096">
            <a:off x="2293510" y="6697504"/>
            <a:ext cx="185275" cy="656464"/>
            <a:chOff x="4605" y="1154"/>
            <a:chExt cx="108" cy="542"/>
          </a:xfrm>
        </p:grpSpPr>
        <p:sp>
          <p:nvSpPr>
            <p:cNvPr id="2486364" name="Line 92"/>
            <p:cNvSpPr>
              <a:spLocks noChangeShapeType="1"/>
            </p:cNvSpPr>
            <p:nvPr/>
          </p:nvSpPr>
          <p:spPr bwMode="auto">
            <a:xfrm rot="-5400000">
              <a:off x="4388" y="1425"/>
              <a:ext cx="54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91440" bIns="91440">
              <a:spAutoFit/>
            </a:bodyPr>
            <a:lstStyle/>
            <a:p>
              <a:pPr algn="ctr"/>
              <a:endParaRPr lang="en-US" b="1">
                <a:latin typeface="+mn-lt"/>
              </a:endParaRPr>
            </a:p>
          </p:txBody>
        </p:sp>
        <p:sp>
          <p:nvSpPr>
            <p:cNvPr id="2486365" name="Line 93"/>
            <p:cNvSpPr>
              <a:spLocks noChangeShapeType="1"/>
            </p:cNvSpPr>
            <p:nvPr/>
          </p:nvSpPr>
          <p:spPr bwMode="auto">
            <a:xfrm rot="-5400000">
              <a:off x="4686" y="1508"/>
              <a:ext cx="0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91440" bIns="91440">
              <a:spAutoFit/>
            </a:bodyPr>
            <a:lstStyle/>
            <a:p>
              <a:pPr algn="ctr"/>
              <a:endParaRPr lang="en-US" b="1">
                <a:latin typeface="+mn-lt"/>
              </a:endParaRPr>
            </a:p>
          </p:txBody>
        </p:sp>
        <p:sp>
          <p:nvSpPr>
            <p:cNvPr id="2486366" name="Line 94"/>
            <p:cNvSpPr>
              <a:spLocks noChangeShapeType="1"/>
            </p:cNvSpPr>
            <p:nvPr/>
          </p:nvSpPr>
          <p:spPr bwMode="auto">
            <a:xfrm rot="-5400000">
              <a:off x="4632" y="1603"/>
              <a:ext cx="0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91440" bIns="91440">
              <a:spAutoFit/>
            </a:bodyPr>
            <a:lstStyle/>
            <a:p>
              <a:pPr algn="ctr"/>
              <a:endParaRPr lang="en-US" b="1">
                <a:latin typeface="+mn-lt"/>
              </a:endParaRPr>
            </a:p>
          </p:txBody>
        </p:sp>
        <p:sp>
          <p:nvSpPr>
            <p:cNvPr id="2486367" name="Line 95"/>
            <p:cNvSpPr>
              <a:spLocks noChangeShapeType="1"/>
            </p:cNvSpPr>
            <p:nvPr/>
          </p:nvSpPr>
          <p:spPr bwMode="auto">
            <a:xfrm rot="-5400000">
              <a:off x="4686" y="1307"/>
              <a:ext cx="0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91440" bIns="91440">
              <a:spAutoFit/>
            </a:bodyPr>
            <a:lstStyle/>
            <a:p>
              <a:pPr algn="ctr"/>
              <a:endParaRPr lang="en-US" b="1">
                <a:latin typeface="+mn-lt"/>
              </a:endParaRPr>
            </a:p>
          </p:txBody>
        </p:sp>
        <p:sp>
          <p:nvSpPr>
            <p:cNvPr id="2486368" name="Line 96"/>
            <p:cNvSpPr>
              <a:spLocks noChangeShapeType="1"/>
            </p:cNvSpPr>
            <p:nvPr/>
          </p:nvSpPr>
          <p:spPr bwMode="auto">
            <a:xfrm rot="-5400000">
              <a:off x="4632" y="1192"/>
              <a:ext cx="0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91440" bIns="91440">
              <a:spAutoFit/>
            </a:bodyPr>
            <a:lstStyle/>
            <a:p>
              <a:pPr algn="ctr"/>
              <a:endParaRPr lang="en-US" b="1">
                <a:latin typeface="+mn-lt"/>
              </a:endParaRPr>
            </a:p>
          </p:txBody>
        </p:sp>
      </p:grpSp>
      <p:sp>
        <p:nvSpPr>
          <p:cNvPr id="2486369" name="Line 97"/>
          <p:cNvSpPr>
            <a:spLocks noChangeShapeType="1"/>
          </p:cNvSpPr>
          <p:nvPr/>
        </p:nvSpPr>
        <p:spPr bwMode="auto">
          <a:xfrm flipH="1">
            <a:off x="2386013" y="7026603"/>
            <a:ext cx="596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414" tIns="45706" rIns="91414" bIns="45706"/>
          <a:lstStyle/>
          <a:p>
            <a:pPr algn="ctr"/>
            <a:endParaRPr lang="en-US" b="1">
              <a:latin typeface="+mn-lt"/>
            </a:endParaRPr>
          </a:p>
        </p:txBody>
      </p:sp>
      <p:sp>
        <p:nvSpPr>
          <p:cNvPr id="2486370" name="Freeform 98"/>
          <p:cNvSpPr>
            <a:spLocks/>
          </p:cNvSpPr>
          <p:nvPr/>
        </p:nvSpPr>
        <p:spPr bwMode="auto">
          <a:xfrm flipH="1">
            <a:off x="7532688" y="2563205"/>
            <a:ext cx="423862" cy="1170234"/>
          </a:xfrm>
          <a:custGeom>
            <a:avLst/>
            <a:gdLst/>
            <a:ahLst/>
            <a:cxnLst>
              <a:cxn ang="0">
                <a:pos x="672" y="0"/>
              </a:cxn>
              <a:cxn ang="0">
                <a:pos x="672" y="672"/>
              </a:cxn>
              <a:cxn ang="0">
                <a:pos x="19" y="1049"/>
              </a:cxn>
              <a:cxn ang="0">
                <a:pos x="0" y="1060"/>
              </a:cxn>
            </a:cxnLst>
            <a:rect l="0" t="0" r="r" b="b"/>
            <a:pathLst>
              <a:path w="672" h="1060">
                <a:moveTo>
                  <a:pt x="672" y="0"/>
                </a:moveTo>
                <a:lnTo>
                  <a:pt x="672" y="672"/>
                </a:lnTo>
                <a:lnTo>
                  <a:pt x="19" y="1049"/>
                </a:lnTo>
                <a:lnTo>
                  <a:pt x="0" y="1060"/>
                </a:ln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lIns="91414" tIns="45706" rIns="91414" bIns="45706"/>
          <a:lstStyle/>
          <a:p>
            <a:pPr algn="ctr"/>
            <a:endParaRPr lang="en-US" b="1">
              <a:latin typeface="+mn-lt"/>
            </a:endParaRPr>
          </a:p>
        </p:txBody>
      </p:sp>
      <p:pic>
        <p:nvPicPr>
          <p:cNvPr id="2486371" name="Picture 99" descr="adm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6907213" y="3709617"/>
            <a:ext cx="561975" cy="485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86372" name="Picture 100" descr="rad7"/>
          <p:cNvPicPr preferRelativeResize="0"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7073905" y="3103065"/>
            <a:ext cx="696913" cy="220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86373" name="Picture 101" descr="rad7"/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2974976" y="6769378"/>
            <a:ext cx="1009650" cy="3747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86374" name="Text Box 102"/>
          <p:cNvSpPr txBox="1">
            <a:spLocks noChangeArrowheads="1"/>
          </p:cNvSpPr>
          <p:nvPr/>
        </p:nvSpPr>
        <p:spPr bwMode="auto">
          <a:xfrm>
            <a:off x="381092" y="4049412"/>
            <a:ext cx="1129093" cy="33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521" tIns="50262" rIns="100521" bIns="50262">
            <a:spAutoFit/>
          </a:bodyPr>
          <a:lstStyle/>
          <a:p>
            <a:pPr algn="ctr" defTabSz="1006183"/>
            <a:r>
              <a:rPr lang="en-US" sz="1500" b="1" dirty="0">
                <a:latin typeface="+mn-lt"/>
                <a:cs typeface="Arial" pitchFamily="34" charset="0"/>
              </a:rPr>
              <a:t>Sub-Station</a:t>
            </a:r>
          </a:p>
        </p:txBody>
      </p:sp>
      <p:sp>
        <p:nvSpPr>
          <p:cNvPr id="2486375" name="Text Box 103"/>
          <p:cNvSpPr txBox="1">
            <a:spLocks noChangeArrowheads="1"/>
          </p:cNvSpPr>
          <p:nvPr/>
        </p:nvSpPr>
        <p:spPr bwMode="auto">
          <a:xfrm>
            <a:off x="8323355" y="4051002"/>
            <a:ext cx="1129093" cy="33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521" tIns="50262" rIns="100521" bIns="50262">
            <a:spAutoFit/>
          </a:bodyPr>
          <a:lstStyle/>
          <a:p>
            <a:pPr algn="ctr" defTabSz="1006183"/>
            <a:r>
              <a:rPr lang="en-US" sz="1500" b="1" dirty="0">
                <a:latin typeface="+mn-lt"/>
                <a:cs typeface="Arial" pitchFamily="34" charset="0"/>
              </a:rPr>
              <a:t>Sub-Station</a:t>
            </a:r>
          </a:p>
        </p:txBody>
      </p:sp>
      <p:sp>
        <p:nvSpPr>
          <p:cNvPr id="2486376" name="Text Box 104"/>
          <p:cNvSpPr txBox="1">
            <a:spLocks noChangeArrowheads="1"/>
          </p:cNvSpPr>
          <p:nvPr/>
        </p:nvSpPr>
        <p:spPr bwMode="auto">
          <a:xfrm>
            <a:off x="8286951" y="3773130"/>
            <a:ext cx="549254" cy="33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521" tIns="50262" rIns="100521" bIns="50262">
            <a:spAutoFit/>
          </a:bodyPr>
          <a:lstStyle/>
          <a:p>
            <a:pPr algn="ctr" defTabSz="1006183"/>
            <a:r>
              <a:rPr lang="en-US" sz="1500" b="1" dirty="0">
                <a:latin typeface="+mn-lt"/>
                <a:cs typeface="Arial" pitchFamily="34" charset="0"/>
              </a:rPr>
              <a:t>PDH</a:t>
            </a:r>
          </a:p>
        </p:txBody>
      </p:sp>
      <p:sp>
        <p:nvSpPr>
          <p:cNvPr id="2486377" name="Text Box 105"/>
          <p:cNvSpPr txBox="1">
            <a:spLocks noChangeArrowheads="1"/>
          </p:cNvSpPr>
          <p:nvPr/>
        </p:nvSpPr>
        <p:spPr bwMode="auto">
          <a:xfrm>
            <a:off x="3165676" y="5743632"/>
            <a:ext cx="549254" cy="33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521" tIns="50262" rIns="100521" bIns="50262">
            <a:spAutoFit/>
          </a:bodyPr>
          <a:lstStyle/>
          <a:p>
            <a:pPr algn="ctr" defTabSz="1006183"/>
            <a:r>
              <a:rPr lang="en-US" sz="1500" b="1" dirty="0">
                <a:latin typeface="+mn-lt"/>
                <a:cs typeface="Arial" pitchFamily="34" charset="0"/>
              </a:rPr>
              <a:t>PDH</a:t>
            </a:r>
          </a:p>
        </p:txBody>
      </p:sp>
      <p:sp>
        <p:nvSpPr>
          <p:cNvPr id="2486378" name="Rectangle 10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defTabSz="1006183"/>
            <a:r>
              <a:rPr lang="en-US" dirty="0" smtClean="0"/>
              <a:t>Utility Network </a:t>
            </a:r>
            <a:endParaRPr lang="en-US" sz="2400" dirty="0"/>
          </a:p>
        </p:txBody>
      </p:sp>
      <p:grpSp>
        <p:nvGrpSpPr>
          <p:cNvPr id="11" name="Group 107"/>
          <p:cNvGrpSpPr>
            <a:grpSpLocks/>
          </p:cNvGrpSpPr>
          <p:nvPr/>
        </p:nvGrpSpPr>
        <p:grpSpPr bwMode="auto">
          <a:xfrm>
            <a:off x="7034217" y="2017008"/>
            <a:ext cx="684212" cy="255870"/>
            <a:chOff x="5596" y="2679"/>
            <a:chExt cx="242" cy="141"/>
          </a:xfrm>
        </p:grpSpPr>
        <p:pic>
          <p:nvPicPr>
            <p:cNvPr id="2486380" name="Picture 108" descr="accsdv"/>
            <p:cNvPicPr>
              <a:picLocks noChangeAspect="1" noChangeArrowheads="1"/>
            </p:cNvPicPr>
            <p:nvPr/>
          </p:nvPicPr>
          <p:blipFill>
            <a:blip r:embed="rId7" cstate="email">
              <a:lum bright="12000"/>
            </a:blip>
            <a:srcRect/>
            <a:stretch>
              <a:fillRect/>
            </a:stretch>
          </p:blipFill>
          <p:spPr bwMode="auto">
            <a:xfrm>
              <a:off x="5596" y="2684"/>
              <a:ext cx="242" cy="13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486381" name="Text Box 109"/>
            <p:cNvSpPr txBox="1">
              <a:spLocks noChangeArrowheads="1"/>
            </p:cNvSpPr>
            <p:nvPr/>
          </p:nvSpPr>
          <p:spPr bwMode="auto">
            <a:xfrm>
              <a:off x="5632" y="2679"/>
              <a:ext cx="149" cy="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100550" tIns="50276" rIns="100550" bIns="50276">
              <a:spAutoFit/>
            </a:bodyPr>
            <a:lstStyle/>
            <a:p>
              <a:pPr algn="ctr" defTabSz="1006183"/>
              <a:r>
                <a:rPr lang="en-US" sz="1000" b="1" dirty="0">
                  <a:latin typeface="+mn-lt"/>
                  <a:cs typeface="Arial" pitchFamily="34" charset="0"/>
                </a:rPr>
                <a:t>RTU</a:t>
              </a:r>
            </a:p>
          </p:txBody>
        </p:sp>
      </p:grpSp>
      <p:grpSp>
        <p:nvGrpSpPr>
          <p:cNvPr id="12" name="Group 110"/>
          <p:cNvGrpSpPr>
            <a:grpSpLocks/>
          </p:cNvGrpSpPr>
          <p:nvPr/>
        </p:nvGrpSpPr>
        <p:grpSpPr bwMode="auto">
          <a:xfrm rot="5360799">
            <a:off x="1868470" y="1737615"/>
            <a:ext cx="171486" cy="835025"/>
            <a:chOff x="4605" y="1154"/>
            <a:chExt cx="108" cy="542"/>
          </a:xfrm>
        </p:grpSpPr>
        <p:sp>
          <p:nvSpPr>
            <p:cNvPr id="2486383" name="Line 111"/>
            <p:cNvSpPr>
              <a:spLocks noChangeShapeType="1"/>
            </p:cNvSpPr>
            <p:nvPr/>
          </p:nvSpPr>
          <p:spPr bwMode="auto">
            <a:xfrm rot="-5400000">
              <a:off x="4388" y="1425"/>
              <a:ext cx="54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91440" bIns="91440">
              <a:spAutoFit/>
            </a:bodyPr>
            <a:lstStyle/>
            <a:p>
              <a:pPr algn="ctr"/>
              <a:endParaRPr lang="en-US" b="1">
                <a:latin typeface="+mn-lt"/>
              </a:endParaRPr>
            </a:p>
          </p:txBody>
        </p:sp>
        <p:sp>
          <p:nvSpPr>
            <p:cNvPr id="2486384" name="Line 112"/>
            <p:cNvSpPr>
              <a:spLocks noChangeShapeType="1"/>
            </p:cNvSpPr>
            <p:nvPr/>
          </p:nvSpPr>
          <p:spPr bwMode="auto">
            <a:xfrm rot="-5400000">
              <a:off x="4686" y="1508"/>
              <a:ext cx="0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91440" bIns="91440">
              <a:spAutoFit/>
            </a:bodyPr>
            <a:lstStyle/>
            <a:p>
              <a:pPr algn="ctr"/>
              <a:endParaRPr lang="en-US" b="1">
                <a:latin typeface="+mn-lt"/>
              </a:endParaRPr>
            </a:p>
          </p:txBody>
        </p:sp>
        <p:sp>
          <p:nvSpPr>
            <p:cNvPr id="2486385" name="Line 113"/>
            <p:cNvSpPr>
              <a:spLocks noChangeShapeType="1"/>
            </p:cNvSpPr>
            <p:nvPr/>
          </p:nvSpPr>
          <p:spPr bwMode="auto">
            <a:xfrm rot="-5400000">
              <a:off x="4632" y="1603"/>
              <a:ext cx="0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91440" bIns="91440">
              <a:spAutoFit/>
            </a:bodyPr>
            <a:lstStyle/>
            <a:p>
              <a:pPr algn="ctr"/>
              <a:endParaRPr lang="en-US" b="1">
                <a:latin typeface="+mn-lt"/>
              </a:endParaRPr>
            </a:p>
          </p:txBody>
        </p:sp>
        <p:sp>
          <p:nvSpPr>
            <p:cNvPr id="2486386" name="Line 114"/>
            <p:cNvSpPr>
              <a:spLocks noChangeShapeType="1"/>
            </p:cNvSpPr>
            <p:nvPr/>
          </p:nvSpPr>
          <p:spPr bwMode="auto">
            <a:xfrm rot="-5400000">
              <a:off x="4686" y="1307"/>
              <a:ext cx="0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91440" bIns="91440">
              <a:spAutoFit/>
            </a:bodyPr>
            <a:lstStyle/>
            <a:p>
              <a:pPr algn="ctr"/>
              <a:endParaRPr lang="en-US" b="1">
                <a:latin typeface="+mn-lt"/>
              </a:endParaRPr>
            </a:p>
          </p:txBody>
        </p:sp>
        <p:sp>
          <p:nvSpPr>
            <p:cNvPr id="2486387" name="Line 115"/>
            <p:cNvSpPr>
              <a:spLocks noChangeShapeType="1"/>
            </p:cNvSpPr>
            <p:nvPr/>
          </p:nvSpPr>
          <p:spPr bwMode="auto">
            <a:xfrm rot="-5400000">
              <a:off x="4632" y="1192"/>
              <a:ext cx="0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91440" bIns="91440">
              <a:spAutoFit/>
            </a:bodyPr>
            <a:lstStyle/>
            <a:p>
              <a:pPr algn="ctr"/>
              <a:endParaRPr lang="en-US" b="1">
                <a:latin typeface="+mn-lt"/>
              </a:endParaRPr>
            </a:p>
          </p:txBody>
        </p:sp>
      </p:grpSp>
      <p:sp>
        <p:nvSpPr>
          <p:cNvPr id="2486388" name="Line 116"/>
          <p:cNvSpPr>
            <a:spLocks noChangeShapeType="1"/>
          </p:cNvSpPr>
          <p:nvPr/>
        </p:nvSpPr>
        <p:spPr bwMode="auto">
          <a:xfrm>
            <a:off x="2025650" y="1831210"/>
            <a:ext cx="0" cy="32391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414" tIns="45706" rIns="91414" bIns="45706"/>
          <a:lstStyle/>
          <a:p>
            <a:pPr algn="ctr"/>
            <a:endParaRPr lang="en-US" b="1">
              <a:latin typeface="+mn-lt"/>
            </a:endParaRPr>
          </a:p>
        </p:txBody>
      </p:sp>
      <p:grpSp>
        <p:nvGrpSpPr>
          <p:cNvPr id="13" name="Group 117"/>
          <p:cNvGrpSpPr>
            <a:grpSpLocks/>
          </p:cNvGrpSpPr>
          <p:nvPr/>
        </p:nvGrpSpPr>
        <p:grpSpPr bwMode="auto">
          <a:xfrm>
            <a:off x="1687516" y="1666097"/>
            <a:ext cx="684212" cy="255870"/>
            <a:chOff x="5596" y="2679"/>
            <a:chExt cx="242" cy="141"/>
          </a:xfrm>
        </p:grpSpPr>
        <p:pic>
          <p:nvPicPr>
            <p:cNvPr id="2486390" name="Picture 118" descr="accsdv"/>
            <p:cNvPicPr>
              <a:picLocks noChangeAspect="1" noChangeArrowheads="1"/>
            </p:cNvPicPr>
            <p:nvPr/>
          </p:nvPicPr>
          <p:blipFill>
            <a:blip r:embed="rId7" cstate="email">
              <a:lum bright="12000"/>
            </a:blip>
            <a:srcRect/>
            <a:stretch>
              <a:fillRect/>
            </a:stretch>
          </p:blipFill>
          <p:spPr bwMode="auto">
            <a:xfrm>
              <a:off x="5596" y="2684"/>
              <a:ext cx="242" cy="13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486391" name="Text Box 119"/>
            <p:cNvSpPr txBox="1">
              <a:spLocks noChangeArrowheads="1"/>
            </p:cNvSpPr>
            <p:nvPr/>
          </p:nvSpPr>
          <p:spPr bwMode="auto">
            <a:xfrm>
              <a:off x="5632" y="2679"/>
              <a:ext cx="149" cy="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100550" tIns="50276" rIns="100550" bIns="50276">
              <a:spAutoFit/>
            </a:bodyPr>
            <a:lstStyle/>
            <a:p>
              <a:pPr algn="ctr" defTabSz="1006183"/>
              <a:r>
                <a:rPr lang="en-US" sz="1000" b="1" dirty="0">
                  <a:latin typeface="+mn-lt"/>
                  <a:cs typeface="Arial" pitchFamily="34" charset="0"/>
                </a:rPr>
                <a:t>RTU</a:t>
              </a:r>
            </a:p>
          </p:txBody>
        </p:sp>
      </p:grpSp>
      <p:pic>
        <p:nvPicPr>
          <p:cNvPr id="2486392" name="Picture 120" descr="mux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2709866" y="6013566"/>
            <a:ext cx="635000" cy="635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86394" name="Picture 122" descr="rad7"/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2847975" y="3885871"/>
            <a:ext cx="1009650" cy="3747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2" name="Text Box 77"/>
          <p:cNvSpPr txBox="1">
            <a:spLocks noChangeArrowheads="1"/>
          </p:cNvSpPr>
          <p:nvPr/>
        </p:nvSpPr>
        <p:spPr bwMode="auto">
          <a:xfrm>
            <a:off x="4886093" y="6227212"/>
            <a:ext cx="653862" cy="23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spAutoFit/>
          </a:bodyPr>
          <a:lstStyle/>
          <a:p>
            <a:pPr algn="ctr"/>
            <a:r>
              <a:rPr lang="en-US" sz="1500" b="1" dirty="0" smtClean="0">
                <a:latin typeface="+mn-lt"/>
                <a:cs typeface="Arial" pitchFamily="34" charset="0"/>
              </a:rPr>
              <a:t>IP Core</a:t>
            </a:r>
            <a:endParaRPr lang="en-US" sz="1500" b="1" dirty="0">
              <a:latin typeface="+mn-lt"/>
              <a:cs typeface="Arial" pitchFamily="34" charset="0"/>
            </a:endParaRPr>
          </a:p>
        </p:txBody>
      </p:sp>
      <p:grpSp>
        <p:nvGrpSpPr>
          <p:cNvPr id="14" name="Group 120"/>
          <p:cNvGrpSpPr/>
          <p:nvPr/>
        </p:nvGrpSpPr>
        <p:grpSpPr>
          <a:xfrm>
            <a:off x="1592580" y="2746468"/>
            <a:ext cx="6202680" cy="4098901"/>
            <a:chOff x="1447800" y="2507940"/>
            <a:chExt cx="5638800" cy="3726274"/>
          </a:xfrm>
        </p:grpSpPr>
        <p:pic>
          <p:nvPicPr>
            <p:cNvPr id="123" name="Picture 32" descr="Layer2_switch"/>
            <p:cNvPicPr>
              <a:picLocks noChangeAspect="1" noChangeArrowheads="1"/>
            </p:cNvPicPr>
            <p:nvPr/>
          </p:nvPicPr>
          <p:blipFill>
            <a:blip r:embed="rId19" cstate="email"/>
            <a:srcRect/>
            <a:stretch>
              <a:fillRect/>
            </a:stretch>
          </p:blipFill>
          <p:spPr bwMode="auto">
            <a:xfrm>
              <a:off x="6616700" y="2507940"/>
              <a:ext cx="469900" cy="214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4" name="Picture 32" descr="Layer2_switch"/>
            <p:cNvPicPr>
              <a:picLocks noChangeAspect="1" noChangeArrowheads="1"/>
            </p:cNvPicPr>
            <p:nvPr/>
          </p:nvPicPr>
          <p:blipFill>
            <a:blip r:embed="rId19" cstate="email"/>
            <a:srcRect/>
            <a:stretch>
              <a:fillRect/>
            </a:stretch>
          </p:blipFill>
          <p:spPr bwMode="auto">
            <a:xfrm>
              <a:off x="3276600" y="6019800"/>
              <a:ext cx="469900" cy="214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5" name="Picture 32" descr="Layer2_switch"/>
            <p:cNvPicPr>
              <a:picLocks noChangeAspect="1" noChangeArrowheads="1"/>
            </p:cNvPicPr>
            <p:nvPr/>
          </p:nvPicPr>
          <p:blipFill>
            <a:blip r:embed="rId19" cstate="email"/>
            <a:srcRect/>
            <a:stretch>
              <a:fillRect/>
            </a:stretch>
          </p:blipFill>
          <p:spPr bwMode="auto">
            <a:xfrm>
              <a:off x="1447800" y="2895600"/>
              <a:ext cx="469900" cy="214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6" name="TextBox 125"/>
          <p:cNvSpPr txBox="1"/>
          <p:nvPr/>
        </p:nvSpPr>
        <p:spPr>
          <a:xfrm>
            <a:off x="8214360" y="6353146"/>
            <a:ext cx="1676400" cy="507832"/>
          </a:xfrm>
          <a:prstGeom prst="rect">
            <a:avLst/>
          </a:prstGeom>
          <a:noFill/>
        </p:spPr>
        <p:txBody>
          <a:bodyPr wrap="square" lIns="100554" tIns="50277" rIns="100554" bIns="50277" rtlCol="0">
            <a:spAutoFit/>
          </a:bodyPr>
          <a:lstStyle/>
          <a:p>
            <a:r>
              <a:rPr lang="en-US" sz="1300" b="1" dirty="0" smtClean="0">
                <a:latin typeface="+mn-lt"/>
              </a:rPr>
              <a:t>Secure Industrial Ethernet switch</a:t>
            </a:r>
            <a:endParaRPr lang="en-US" sz="1300" b="1" dirty="0">
              <a:latin typeface="+mn-lt"/>
            </a:endParaRPr>
          </a:p>
        </p:txBody>
      </p:sp>
      <p:pic>
        <p:nvPicPr>
          <p:cNvPr id="127" name="Picture 32" descr="Layer2_switch"/>
          <p:cNvPicPr>
            <a:picLocks noChangeAspect="1" noChangeArrowheads="1"/>
          </p:cNvPicPr>
          <p:nvPr/>
        </p:nvPicPr>
        <p:blipFill>
          <a:blip r:embed="rId20" cstate="email"/>
          <a:srcRect/>
          <a:stretch>
            <a:fillRect/>
          </a:stretch>
        </p:blipFill>
        <p:spPr bwMode="auto">
          <a:xfrm>
            <a:off x="7543800" y="6466808"/>
            <a:ext cx="516890" cy="269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" name="Picture 115" descr="rad7"/>
          <p:cNvPicPr preferRelativeResize="0">
            <a:picLocks noChangeAspect="1" noChangeArrowheads="1"/>
          </p:cNvPicPr>
          <p:nvPr/>
        </p:nvPicPr>
        <p:blipFill>
          <a:blip r:embed="rId21" cstate="email"/>
          <a:srcRect/>
          <a:stretch>
            <a:fillRect/>
          </a:stretch>
        </p:blipFill>
        <p:spPr bwMode="auto">
          <a:xfrm>
            <a:off x="7459984" y="5911093"/>
            <a:ext cx="696913" cy="252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9" name="TextBox 128"/>
          <p:cNvSpPr txBox="1"/>
          <p:nvPr/>
        </p:nvSpPr>
        <p:spPr>
          <a:xfrm>
            <a:off x="8214360" y="5790758"/>
            <a:ext cx="1676400" cy="501646"/>
          </a:xfrm>
          <a:prstGeom prst="rect">
            <a:avLst/>
          </a:prstGeom>
          <a:noFill/>
        </p:spPr>
        <p:txBody>
          <a:bodyPr wrap="square" lIns="100554" tIns="50277" rIns="100554" bIns="50277" rtlCol="0">
            <a:spAutoFit/>
          </a:bodyPr>
          <a:lstStyle/>
          <a:p>
            <a:r>
              <a:rPr lang="en-US" sz="1300" b="1" dirty="0" smtClean="0">
                <a:latin typeface="+mn-lt"/>
              </a:rPr>
              <a:t>Ethernet over PDH gateway</a:t>
            </a:r>
            <a:endParaRPr lang="en-US" sz="1300" b="1" dirty="0">
              <a:latin typeface="+mn-lt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8298180" y="5179666"/>
            <a:ext cx="1676400" cy="304699"/>
          </a:xfrm>
          <a:prstGeom prst="rect">
            <a:avLst/>
          </a:prstGeom>
          <a:noFill/>
        </p:spPr>
        <p:txBody>
          <a:bodyPr wrap="square" lIns="100554" tIns="50277" rIns="100554" bIns="50277" rtlCol="0">
            <a:spAutoFit/>
          </a:bodyPr>
          <a:lstStyle/>
          <a:p>
            <a:r>
              <a:rPr lang="en-US" sz="1300" b="1" dirty="0" smtClean="0">
                <a:latin typeface="+mn-lt"/>
              </a:rPr>
              <a:t>NG-SDH ADM</a:t>
            </a:r>
            <a:endParaRPr lang="en-US" sz="1300" b="1" dirty="0">
              <a:latin typeface="+mn-lt"/>
            </a:endParaRPr>
          </a:p>
        </p:txBody>
      </p:sp>
      <p:pic>
        <p:nvPicPr>
          <p:cNvPr id="134" name="Picture 122" descr="rad7"/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7292340" y="5184578"/>
            <a:ext cx="1009650" cy="3747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5" name="Group 114"/>
          <p:cNvGrpSpPr>
            <a:grpSpLocks/>
          </p:cNvGrpSpPr>
          <p:nvPr/>
        </p:nvGrpSpPr>
        <p:grpSpPr bwMode="auto">
          <a:xfrm>
            <a:off x="1592580" y="3668673"/>
            <a:ext cx="1173480" cy="593885"/>
            <a:chOff x="438" y="2571"/>
            <a:chExt cx="786" cy="370"/>
          </a:xfrm>
        </p:grpSpPr>
        <p:pic>
          <p:nvPicPr>
            <p:cNvPr id="132" name="Picture 115" descr="rad5"/>
            <p:cNvPicPr>
              <a:picLocks noChangeAspect="1" noChangeArrowheads="1"/>
            </p:cNvPicPr>
            <p:nvPr/>
          </p:nvPicPr>
          <p:blipFill>
            <a:blip r:embed="rId22" cstate="email"/>
            <a:srcRect/>
            <a:stretch>
              <a:fillRect/>
            </a:stretch>
          </p:blipFill>
          <p:spPr bwMode="auto">
            <a:xfrm>
              <a:off x="438" y="2571"/>
              <a:ext cx="786" cy="37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35" name="Text Box 116"/>
            <p:cNvSpPr txBox="1">
              <a:spLocks noChangeArrowheads="1"/>
            </p:cNvSpPr>
            <p:nvPr/>
          </p:nvSpPr>
          <p:spPr bwMode="auto">
            <a:xfrm>
              <a:off x="608" y="2680"/>
              <a:ext cx="536" cy="17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1200" b="1" dirty="0">
                <a:latin typeface="+mn-lt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86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86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AutoShape 2"/>
          <p:cNvSpPr>
            <a:spLocks noChangeArrowheads="1"/>
          </p:cNvSpPr>
          <p:nvPr/>
        </p:nvSpPr>
        <p:spPr bwMode="auto">
          <a:xfrm>
            <a:off x="354016" y="5446260"/>
            <a:ext cx="4141787" cy="199941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B7D9E5"/>
              </a:gs>
            </a:gsLst>
            <a:lin ang="5400000" scaled="1"/>
          </a:gradFill>
          <a:ln w="12700" algn="ctr">
            <a:solidFill>
              <a:srgbClr val="84BDD6"/>
            </a:solidFill>
            <a:round/>
            <a:headEnd/>
            <a:tailEnd/>
          </a:ln>
          <a:effectLst/>
        </p:spPr>
        <p:txBody>
          <a:bodyPr wrap="none" lIns="91423" tIns="45711" rIns="91423" bIns="45711" anchor="ctr"/>
          <a:lstStyle/>
          <a:p>
            <a:pPr algn="ctr"/>
            <a:endParaRPr lang="en-US" b="1">
              <a:latin typeface="+mn-lt"/>
            </a:endParaRPr>
          </a:p>
        </p:txBody>
      </p:sp>
      <p:sp>
        <p:nvSpPr>
          <p:cNvPr id="136" name="Text Box 67"/>
          <p:cNvSpPr txBox="1">
            <a:spLocks noChangeArrowheads="1"/>
          </p:cNvSpPr>
          <p:nvPr/>
        </p:nvSpPr>
        <p:spPr bwMode="auto">
          <a:xfrm>
            <a:off x="1741774" y="5444124"/>
            <a:ext cx="1216956" cy="332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531" tIns="50267" rIns="100531" bIns="50267">
            <a:spAutoFit/>
          </a:bodyPr>
          <a:lstStyle/>
          <a:p>
            <a:pPr algn="ctr" defTabSz="1006284"/>
            <a:r>
              <a:rPr lang="en-US" sz="1500" b="1" dirty="0">
                <a:latin typeface="+mn-lt"/>
                <a:cs typeface="Arial" pitchFamily="34" charset="0"/>
              </a:rPr>
              <a:t>Headquarter</a:t>
            </a:r>
          </a:p>
        </p:txBody>
      </p:sp>
      <p:sp>
        <p:nvSpPr>
          <p:cNvPr id="2486275" name="AutoShape 3"/>
          <p:cNvSpPr>
            <a:spLocks noChangeArrowheads="1"/>
          </p:cNvSpPr>
          <p:nvPr/>
        </p:nvSpPr>
        <p:spPr bwMode="auto">
          <a:xfrm>
            <a:off x="4168779" y="5376406"/>
            <a:ext cx="2136775" cy="2008611"/>
          </a:xfrm>
          <a:custGeom>
            <a:avLst/>
            <a:gdLst>
              <a:gd name="G0" fmla="+- 1370 0 0"/>
              <a:gd name="G1" fmla="+- 21600 0 1370"/>
              <a:gd name="G2" fmla="+- 21600 0 137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370" y="10800"/>
                </a:moveTo>
                <a:cubicBezTo>
                  <a:pt x="1370" y="16008"/>
                  <a:pt x="5592" y="20230"/>
                  <a:pt x="10800" y="20230"/>
                </a:cubicBezTo>
                <a:cubicBezTo>
                  <a:pt x="16008" y="20230"/>
                  <a:pt x="20230" y="16008"/>
                  <a:pt x="20230" y="10800"/>
                </a:cubicBezTo>
                <a:cubicBezTo>
                  <a:pt x="20230" y="5592"/>
                  <a:pt x="16008" y="1370"/>
                  <a:pt x="10800" y="1370"/>
                </a:cubicBezTo>
                <a:cubicBezTo>
                  <a:pt x="5592" y="1370"/>
                  <a:pt x="1370" y="5592"/>
                  <a:pt x="1370" y="10800"/>
                </a:cubicBezTo>
                <a:close/>
              </a:path>
            </a:pathLst>
          </a:custGeom>
          <a:gradFill rotWithShape="1">
            <a:gsLst>
              <a:gs pos="0">
                <a:srgbClr val="FFF5E3"/>
              </a:gs>
              <a:gs pos="50000">
                <a:srgbClr val="F6B686"/>
              </a:gs>
              <a:gs pos="100000">
                <a:srgbClr val="FFF5E3"/>
              </a:gs>
            </a:gsLst>
            <a:lin ang="2700000" scaled="1"/>
          </a:gradFill>
          <a:ln w="9525" algn="ctr">
            <a:noFill/>
            <a:round/>
            <a:headEnd/>
            <a:tailEnd/>
          </a:ln>
          <a:effectLst>
            <a:prstShdw prst="shdw17" dist="17961" dir="2700000">
              <a:srgbClr val="F6B686">
                <a:gamma/>
                <a:shade val="60000"/>
                <a:invGamma/>
              </a:srgbClr>
            </a:prstShdw>
          </a:effectLst>
        </p:spPr>
        <p:txBody>
          <a:bodyPr wrap="none" lIns="91423" tIns="45711" rIns="91423" bIns="45711" anchor="ctr"/>
          <a:lstStyle/>
          <a:p>
            <a:pPr algn="ctr"/>
            <a:endParaRPr lang="en-US" b="1">
              <a:latin typeface="+mn-lt"/>
            </a:endParaRPr>
          </a:p>
        </p:txBody>
      </p:sp>
      <p:sp>
        <p:nvSpPr>
          <p:cNvPr id="2486276" name="AutoShape 4"/>
          <p:cNvSpPr>
            <a:spLocks noChangeArrowheads="1"/>
          </p:cNvSpPr>
          <p:nvPr/>
        </p:nvSpPr>
        <p:spPr bwMode="auto">
          <a:xfrm>
            <a:off x="5763792" y="1425875"/>
            <a:ext cx="4035425" cy="3056581"/>
          </a:xfrm>
          <a:prstGeom prst="roundRect">
            <a:avLst>
              <a:gd name="adj" fmla="val 10246"/>
            </a:avLst>
          </a:prstGeom>
          <a:gradFill rotWithShape="1">
            <a:gsLst>
              <a:gs pos="0">
                <a:schemeClr val="bg1"/>
              </a:gs>
              <a:gs pos="100000">
                <a:srgbClr val="B7D9E5"/>
              </a:gs>
            </a:gsLst>
            <a:lin ang="5400000" scaled="1"/>
          </a:gradFill>
          <a:ln w="12700" algn="ctr">
            <a:solidFill>
              <a:srgbClr val="84BDD6"/>
            </a:solidFill>
            <a:round/>
            <a:headEnd/>
            <a:tailEnd/>
          </a:ln>
          <a:effectLst/>
        </p:spPr>
        <p:txBody>
          <a:bodyPr wrap="none" lIns="91423" tIns="45711" rIns="91423" bIns="45711" anchor="ctr"/>
          <a:lstStyle/>
          <a:p>
            <a:pPr algn="ctr"/>
            <a:endParaRPr lang="en-US" b="1">
              <a:latin typeface="+mn-lt"/>
            </a:endParaRPr>
          </a:p>
        </p:txBody>
      </p:sp>
      <p:sp>
        <p:nvSpPr>
          <p:cNvPr id="2486277" name="AutoShape 5"/>
          <p:cNvSpPr>
            <a:spLocks noChangeArrowheads="1"/>
          </p:cNvSpPr>
          <p:nvPr/>
        </p:nvSpPr>
        <p:spPr bwMode="auto">
          <a:xfrm>
            <a:off x="360363" y="1425875"/>
            <a:ext cx="4035425" cy="3056581"/>
          </a:xfrm>
          <a:prstGeom prst="roundRect">
            <a:avLst>
              <a:gd name="adj" fmla="val 10246"/>
            </a:avLst>
          </a:prstGeom>
          <a:gradFill rotWithShape="1">
            <a:gsLst>
              <a:gs pos="0">
                <a:schemeClr val="bg1"/>
              </a:gs>
              <a:gs pos="100000">
                <a:srgbClr val="B7D9E5"/>
              </a:gs>
            </a:gsLst>
            <a:lin ang="5400000" scaled="1"/>
          </a:gradFill>
          <a:ln w="12700" algn="ctr">
            <a:solidFill>
              <a:srgbClr val="84BDD6"/>
            </a:solidFill>
            <a:round/>
            <a:headEnd/>
            <a:tailEnd/>
          </a:ln>
          <a:effectLst/>
        </p:spPr>
        <p:txBody>
          <a:bodyPr wrap="none" lIns="91423" tIns="45711" rIns="91423" bIns="45711" anchor="ctr"/>
          <a:lstStyle/>
          <a:p>
            <a:pPr algn="ctr"/>
            <a:endParaRPr lang="en-US" b="1">
              <a:latin typeface="+mn-lt"/>
            </a:endParaRPr>
          </a:p>
        </p:txBody>
      </p:sp>
      <p:sp>
        <p:nvSpPr>
          <p:cNvPr id="2486279" name="Line 7"/>
          <p:cNvSpPr>
            <a:spLocks noChangeShapeType="1"/>
          </p:cNvSpPr>
          <p:nvPr/>
        </p:nvSpPr>
        <p:spPr bwMode="auto">
          <a:xfrm flipH="1">
            <a:off x="2455866" y="3142326"/>
            <a:ext cx="346075" cy="66053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3" tIns="45711" rIns="91423" bIns="45711"/>
          <a:lstStyle/>
          <a:p>
            <a:pPr algn="ctr"/>
            <a:endParaRPr lang="en-US" b="1">
              <a:latin typeface="+mn-lt"/>
            </a:endParaRPr>
          </a:p>
        </p:txBody>
      </p:sp>
      <p:sp>
        <p:nvSpPr>
          <p:cNvPr id="2486280" name="Freeform 8"/>
          <p:cNvSpPr>
            <a:spLocks/>
          </p:cNvSpPr>
          <p:nvPr/>
        </p:nvSpPr>
        <p:spPr bwMode="auto">
          <a:xfrm>
            <a:off x="2552700" y="2108646"/>
            <a:ext cx="1066800" cy="1683105"/>
          </a:xfrm>
          <a:custGeom>
            <a:avLst/>
            <a:gdLst/>
            <a:ahLst/>
            <a:cxnLst>
              <a:cxn ang="0">
                <a:pos x="672" y="0"/>
              </a:cxn>
              <a:cxn ang="0">
                <a:pos x="672" y="672"/>
              </a:cxn>
              <a:cxn ang="0">
                <a:pos x="19" y="1049"/>
              </a:cxn>
              <a:cxn ang="0">
                <a:pos x="0" y="1060"/>
              </a:cxn>
            </a:cxnLst>
            <a:rect l="0" t="0" r="r" b="b"/>
            <a:pathLst>
              <a:path w="672" h="1060">
                <a:moveTo>
                  <a:pt x="672" y="0"/>
                </a:moveTo>
                <a:lnTo>
                  <a:pt x="672" y="672"/>
                </a:lnTo>
                <a:lnTo>
                  <a:pt x="19" y="1049"/>
                </a:lnTo>
                <a:lnTo>
                  <a:pt x="0" y="1060"/>
                </a:ln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lIns="91423" tIns="45711" rIns="91423" bIns="45711"/>
          <a:lstStyle/>
          <a:p>
            <a:pPr algn="ctr"/>
            <a:endParaRPr lang="en-US" b="1">
              <a:latin typeface="+mn-lt"/>
            </a:endParaRPr>
          </a:p>
        </p:txBody>
      </p:sp>
      <p:sp>
        <p:nvSpPr>
          <p:cNvPr id="2486281" name="Freeform 9"/>
          <p:cNvSpPr>
            <a:spLocks/>
          </p:cNvSpPr>
          <p:nvPr/>
        </p:nvSpPr>
        <p:spPr bwMode="auto">
          <a:xfrm>
            <a:off x="2466978" y="2791413"/>
            <a:ext cx="804863" cy="1013038"/>
          </a:xfrm>
          <a:custGeom>
            <a:avLst/>
            <a:gdLst/>
            <a:ahLst/>
            <a:cxnLst>
              <a:cxn ang="0">
                <a:pos x="507" y="0"/>
              </a:cxn>
              <a:cxn ang="0">
                <a:pos x="507" y="257"/>
              </a:cxn>
              <a:cxn ang="0">
                <a:pos x="0" y="638"/>
              </a:cxn>
            </a:cxnLst>
            <a:rect l="0" t="0" r="r" b="b"/>
            <a:pathLst>
              <a:path w="507" h="638">
                <a:moveTo>
                  <a:pt x="507" y="0"/>
                </a:moveTo>
                <a:lnTo>
                  <a:pt x="507" y="257"/>
                </a:lnTo>
                <a:lnTo>
                  <a:pt x="0" y="638"/>
                </a:ln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lIns="91423" tIns="45711" rIns="91423" bIns="45711"/>
          <a:lstStyle/>
          <a:p>
            <a:pPr algn="ctr"/>
            <a:endParaRPr lang="en-US" b="1">
              <a:latin typeface="+mn-lt"/>
            </a:endParaRPr>
          </a:p>
        </p:txBody>
      </p:sp>
      <p:sp>
        <p:nvSpPr>
          <p:cNvPr id="2486282" name="Freeform 10"/>
          <p:cNvSpPr>
            <a:spLocks/>
          </p:cNvSpPr>
          <p:nvPr/>
        </p:nvSpPr>
        <p:spPr bwMode="auto">
          <a:xfrm flipH="1">
            <a:off x="2028825" y="2108647"/>
            <a:ext cx="1003300" cy="1837124"/>
          </a:xfrm>
          <a:custGeom>
            <a:avLst/>
            <a:gdLst/>
            <a:ahLst/>
            <a:cxnLst>
              <a:cxn ang="0">
                <a:pos x="672" y="0"/>
              </a:cxn>
              <a:cxn ang="0">
                <a:pos x="672" y="672"/>
              </a:cxn>
              <a:cxn ang="0">
                <a:pos x="19" y="1049"/>
              </a:cxn>
              <a:cxn ang="0">
                <a:pos x="0" y="1060"/>
              </a:cxn>
            </a:cxnLst>
            <a:rect l="0" t="0" r="r" b="b"/>
            <a:pathLst>
              <a:path w="672" h="1060">
                <a:moveTo>
                  <a:pt x="672" y="0"/>
                </a:moveTo>
                <a:lnTo>
                  <a:pt x="672" y="672"/>
                </a:lnTo>
                <a:lnTo>
                  <a:pt x="19" y="1049"/>
                </a:lnTo>
                <a:lnTo>
                  <a:pt x="0" y="1060"/>
                </a:ln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lIns="91423" tIns="45711" rIns="91423" bIns="45711"/>
          <a:lstStyle/>
          <a:p>
            <a:pPr algn="ctr"/>
            <a:endParaRPr lang="en-US" b="1">
              <a:latin typeface="+mn-lt"/>
            </a:endParaRPr>
          </a:p>
        </p:txBody>
      </p:sp>
      <p:sp>
        <p:nvSpPr>
          <p:cNvPr id="2486283" name="Freeform 11"/>
          <p:cNvSpPr>
            <a:spLocks/>
          </p:cNvSpPr>
          <p:nvPr/>
        </p:nvSpPr>
        <p:spPr bwMode="auto">
          <a:xfrm flipH="1">
            <a:off x="1552575" y="2791413"/>
            <a:ext cx="804863" cy="1013038"/>
          </a:xfrm>
          <a:custGeom>
            <a:avLst/>
            <a:gdLst/>
            <a:ahLst/>
            <a:cxnLst>
              <a:cxn ang="0">
                <a:pos x="507" y="0"/>
              </a:cxn>
              <a:cxn ang="0">
                <a:pos x="507" y="257"/>
              </a:cxn>
              <a:cxn ang="0">
                <a:pos x="0" y="638"/>
              </a:cxn>
            </a:cxnLst>
            <a:rect l="0" t="0" r="r" b="b"/>
            <a:pathLst>
              <a:path w="507" h="638">
                <a:moveTo>
                  <a:pt x="507" y="0"/>
                </a:moveTo>
                <a:lnTo>
                  <a:pt x="507" y="257"/>
                </a:lnTo>
                <a:lnTo>
                  <a:pt x="0" y="638"/>
                </a:ln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lIns="91423" tIns="45711" rIns="91423" bIns="45711"/>
          <a:lstStyle/>
          <a:p>
            <a:pPr algn="ctr"/>
            <a:endParaRPr lang="en-US" b="1">
              <a:latin typeface="+mn-lt"/>
            </a:endParaRPr>
          </a:p>
        </p:txBody>
      </p:sp>
      <p:sp>
        <p:nvSpPr>
          <p:cNvPr id="2486284" name="Freeform 12"/>
          <p:cNvSpPr>
            <a:spLocks/>
          </p:cNvSpPr>
          <p:nvPr/>
        </p:nvSpPr>
        <p:spPr bwMode="auto">
          <a:xfrm flipH="1">
            <a:off x="1095378" y="2108644"/>
            <a:ext cx="1175233" cy="1815128"/>
          </a:xfrm>
          <a:custGeom>
            <a:avLst/>
            <a:gdLst/>
            <a:ahLst/>
            <a:cxnLst>
              <a:cxn ang="0">
                <a:pos x="672" y="0"/>
              </a:cxn>
              <a:cxn ang="0">
                <a:pos x="672" y="672"/>
              </a:cxn>
              <a:cxn ang="0">
                <a:pos x="19" y="1049"/>
              </a:cxn>
              <a:cxn ang="0">
                <a:pos x="0" y="1060"/>
              </a:cxn>
            </a:cxnLst>
            <a:rect l="0" t="0" r="r" b="b"/>
            <a:pathLst>
              <a:path w="672" h="1060">
                <a:moveTo>
                  <a:pt x="672" y="0"/>
                </a:moveTo>
                <a:lnTo>
                  <a:pt x="672" y="672"/>
                </a:lnTo>
                <a:lnTo>
                  <a:pt x="19" y="1049"/>
                </a:lnTo>
                <a:lnTo>
                  <a:pt x="0" y="1060"/>
                </a:ln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lIns="91423" tIns="45711" rIns="91423" bIns="45711"/>
          <a:lstStyle/>
          <a:p>
            <a:pPr algn="ctr"/>
            <a:endParaRPr lang="en-US" b="1">
              <a:latin typeface="+mn-lt"/>
            </a:endParaRPr>
          </a:p>
        </p:txBody>
      </p:sp>
      <p:sp>
        <p:nvSpPr>
          <p:cNvPr id="2486285" name="Line 13"/>
          <p:cNvSpPr>
            <a:spLocks noChangeShapeType="1"/>
          </p:cNvSpPr>
          <p:nvPr/>
        </p:nvSpPr>
        <p:spPr bwMode="auto">
          <a:xfrm>
            <a:off x="8042275" y="2764423"/>
            <a:ext cx="1588" cy="107655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3" tIns="45711" rIns="91423" bIns="45711"/>
          <a:lstStyle/>
          <a:p>
            <a:pPr algn="ctr"/>
            <a:endParaRPr lang="en-US" b="1">
              <a:latin typeface="+mn-lt"/>
            </a:endParaRPr>
          </a:p>
        </p:txBody>
      </p:sp>
      <p:sp>
        <p:nvSpPr>
          <p:cNvPr id="2486286" name="Line 14"/>
          <p:cNvSpPr>
            <a:spLocks noChangeShapeType="1"/>
          </p:cNvSpPr>
          <p:nvPr/>
        </p:nvSpPr>
        <p:spPr bwMode="auto">
          <a:xfrm>
            <a:off x="2432050" y="2819997"/>
            <a:ext cx="1588" cy="107655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3" tIns="45711" rIns="91423" bIns="45711"/>
          <a:lstStyle/>
          <a:p>
            <a:pPr algn="ctr"/>
            <a:endParaRPr lang="en-US" b="1">
              <a:latin typeface="+mn-lt"/>
            </a:endParaRPr>
          </a:p>
        </p:txBody>
      </p:sp>
      <p:sp>
        <p:nvSpPr>
          <p:cNvPr id="2486287" name="Freeform 15"/>
          <p:cNvSpPr>
            <a:spLocks/>
          </p:cNvSpPr>
          <p:nvPr/>
        </p:nvSpPr>
        <p:spPr bwMode="auto">
          <a:xfrm rot="5400000">
            <a:off x="8009629" y="2601678"/>
            <a:ext cx="976518" cy="104775"/>
          </a:xfrm>
          <a:custGeom>
            <a:avLst/>
            <a:gdLst/>
            <a:ahLst/>
            <a:cxnLst>
              <a:cxn ang="0">
                <a:pos x="599" y="107"/>
              </a:cxn>
              <a:cxn ang="0">
                <a:pos x="150" y="107"/>
              </a:cxn>
              <a:cxn ang="0">
                <a:pos x="150" y="0"/>
              </a:cxn>
              <a:cxn ang="0">
                <a:pos x="0" y="0"/>
              </a:cxn>
            </a:cxnLst>
            <a:rect l="0" t="0" r="r" b="b"/>
            <a:pathLst>
              <a:path w="599" h="107">
                <a:moveTo>
                  <a:pt x="599" y="107"/>
                </a:moveTo>
                <a:lnTo>
                  <a:pt x="150" y="107"/>
                </a:lnTo>
                <a:lnTo>
                  <a:pt x="150" y="0"/>
                </a:lnTo>
                <a:lnTo>
                  <a:pt x="0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lIns="91423" tIns="45711" rIns="91423" bIns="45711"/>
          <a:lstStyle/>
          <a:p>
            <a:pPr algn="ctr"/>
            <a:endParaRPr lang="en-US" b="1">
              <a:latin typeface="+mn-lt"/>
            </a:endParaRPr>
          </a:p>
        </p:txBody>
      </p:sp>
      <p:sp>
        <p:nvSpPr>
          <p:cNvPr id="2486288" name="Text Box 16"/>
          <p:cNvSpPr txBox="1">
            <a:spLocks noChangeArrowheads="1"/>
          </p:cNvSpPr>
          <p:nvPr/>
        </p:nvSpPr>
        <p:spPr bwMode="auto">
          <a:xfrm flipH="1">
            <a:off x="7748648" y="2291245"/>
            <a:ext cx="452517" cy="286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531" tIns="50267" rIns="100531" bIns="50267">
            <a:spAutoFit/>
          </a:bodyPr>
          <a:lstStyle/>
          <a:p>
            <a:pPr algn="ctr" defTabSz="1006284"/>
            <a:r>
              <a:rPr lang="en-US" sz="1200" b="1" dirty="0">
                <a:latin typeface="+mn-lt"/>
                <a:cs typeface="Arial" pitchFamily="34" charset="0"/>
              </a:rPr>
              <a:t>PBX</a:t>
            </a:r>
          </a:p>
        </p:txBody>
      </p:sp>
      <p:sp>
        <p:nvSpPr>
          <p:cNvPr id="2486289" name="Text Box 17"/>
          <p:cNvSpPr txBox="1">
            <a:spLocks noChangeArrowheads="1"/>
          </p:cNvSpPr>
          <p:nvPr/>
        </p:nvSpPr>
        <p:spPr bwMode="auto">
          <a:xfrm>
            <a:off x="5804621" y="1613240"/>
            <a:ext cx="1216945" cy="28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531" tIns="50267" rIns="100531" bIns="50267">
            <a:spAutoFit/>
          </a:bodyPr>
          <a:lstStyle/>
          <a:p>
            <a:pPr algn="ctr" defTabSz="1006284"/>
            <a:r>
              <a:rPr lang="en-US" sz="1200" b="1" dirty="0">
                <a:latin typeface="+mn-lt"/>
                <a:cs typeface="Arial" pitchFamily="34" charset="0"/>
              </a:rPr>
              <a:t>Tele-protection</a:t>
            </a:r>
          </a:p>
        </p:txBody>
      </p:sp>
      <p:sp>
        <p:nvSpPr>
          <p:cNvPr id="2486290" name="Text Box 18"/>
          <p:cNvSpPr txBox="1">
            <a:spLocks noChangeArrowheads="1"/>
          </p:cNvSpPr>
          <p:nvPr/>
        </p:nvSpPr>
        <p:spPr bwMode="auto">
          <a:xfrm>
            <a:off x="7943617" y="1519560"/>
            <a:ext cx="783314" cy="433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531" tIns="50267" rIns="100531" bIns="50267">
            <a:spAutoFit/>
          </a:bodyPr>
          <a:lstStyle/>
          <a:p>
            <a:pPr algn="ctr" defTabSz="1006284"/>
            <a:r>
              <a:rPr lang="en-US" sz="1200" b="1" dirty="0">
                <a:latin typeface="+mn-lt"/>
                <a:cs typeface="Arial" pitchFamily="34" charset="0"/>
              </a:rPr>
              <a:t>Dry </a:t>
            </a:r>
          </a:p>
          <a:p>
            <a:pPr algn="ctr" defTabSz="1006284">
              <a:lnSpc>
                <a:spcPct val="80000"/>
              </a:lnSpc>
            </a:pPr>
            <a:r>
              <a:rPr lang="en-US" sz="1200" b="1" dirty="0">
                <a:latin typeface="+mn-lt"/>
                <a:cs typeface="Arial" pitchFamily="34" charset="0"/>
              </a:rPr>
              <a:t>Contacts</a:t>
            </a:r>
          </a:p>
        </p:txBody>
      </p:sp>
      <p:sp>
        <p:nvSpPr>
          <p:cNvPr id="2486291" name="Text Box 19"/>
          <p:cNvSpPr txBox="1">
            <a:spLocks noChangeArrowheads="1"/>
          </p:cNvSpPr>
          <p:nvPr/>
        </p:nvSpPr>
        <p:spPr bwMode="auto">
          <a:xfrm>
            <a:off x="8611509" y="2256313"/>
            <a:ext cx="472330" cy="396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531" tIns="50267" rIns="100531" bIns="50267">
            <a:spAutoFit/>
          </a:bodyPr>
          <a:lstStyle/>
          <a:p>
            <a:pPr algn="ctr" defTabSz="1006284">
              <a:lnSpc>
                <a:spcPct val="80000"/>
              </a:lnSpc>
            </a:pPr>
            <a:r>
              <a:rPr lang="en-US" sz="1200" b="1" dirty="0">
                <a:latin typeface="+mn-lt"/>
                <a:cs typeface="Arial" pitchFamily="34" charset="0"/>
              </a:rPr>
              <a:t>Hot </a:t>
            </a:r>
          </a:p>
          <a:p>
            <a:pPr algn="ctr" defTabSz="1006284">
              <a:lnSpc>
                <a:spcPct val="80000"/>
              </a:lnSpc>
            </a:pPr>
            <a:r>
              <a:rPr lang="en-US" sz="1200" b="1" dirty="0">
                <a:latin typeface="+mn-lt"/>
                <a:cs typeface="Arial" pitchFamily="34" charset="0"/>
              </a:rPr>
              <a:t>Line</a:t>
            </a:r>
          </a:p>
        </p:txBody>
      </p:sp>
      <p:sp>
        <p:nvSpPr>
          <p:cNvPr id="2486292" name="Freeform 20"/>
          <p:cNvSpPr>
            <a:spLocks/>
          </p:cNvSpPr>
          <p:nvPr/>
        </p:nvSpPr>
        <p:spPr bwMode="auto">
          <a:xfrm rot="5400000" flipV="1">
            <a:off x="7830241" y="2603268"/>
            <a:ext cx="973343" cy="104775"/>
          </a:xfrm>
          <a:custGeom>
            <a:avLst/>
            <a:gdLst/>
            <a:ahLst/>
            <a:cxnLst>
              <a:cxn ang="0">
                <a:pos x="599" y="107"/>
              </a:cxn>
              <a:cxn ang="0">
                <a:pos x="150" y="107"/>
              </a:cxn>
              <a:cxn ang="0">
                <a:pos x="150" y="0"/>
              </a:cxn>
              <a:cxn ang="0">
                <a:pos x="0" y="0"/>
              </a:cxn>
            </a:cxnLst>
            <a:rect l="0" t="0" r="r" b="b"/>
            <a:pathLst>
              <a:path w="599" h="107">
                <a:moveTo>
                  <a:pt x="599" y="107"/>
                </a:moveTo>
                <a:lnTo>
                  <a:pt x="150" y="107"/>
                </a:lnTo>
                <a:lnTo>
                  <a:pt x="150" y="0"/>
                </a:lnTo>
                <a:lnTo>
                  <a:pt x="0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lIns="91423" tIns="45711" rIns="91423" bIns="45711"/>
          <a:lstStyle/>
          <a:p>
            <a:pPr algn="ctr"/>
            <a:endParaRPr lang="en-US" b="1">
              <a:latin typeface="+mn-lt"/>
            </a:endParaRPr>
          </a:p>
        </p:txBody>
      </p:sp>
      <p:sp>
        <p:nvSpPr>
          <p:cNvPr id="2486293" name="Line 21"/>
          <p:cNvSpPr>
            <a:spLocks noChangeShapeType="1"/>
          </p:cNvSpPr>
          <p:nvPr/>
        </p:nvSpPr>
        <p:spPr bwMode="auto">
          <a:xfrm flipH="1">
            <a:off x="8064503" y="3142326"/>
            <a:ext cx="346075" cy="66053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3" tIns="45711" rIns="91423" bIns="45711"/>
          <a:lstStyle/>
          <a:p>
            <a:pPr algn="ctr"/>
            <a:endParaRPr lang="en-US" b="1">
              <a:latin typeface="+mn-lt"/>
            </a:endParaRPr>
          </a:p>
        </p:txBody>
      </p:sp>
      <p:sp>
        <p:nvSpPr>
          <p:cNvPr id="2486294" name="Oval 22"/>
          <p:cNvSpPr>
            <a:spLocks noChangeArrowheads="1"/>
          </p:cNvSpPr>
          <p:nvPr/>
        </p:nvSpPr>
        <p:spPr bwMode="auto">
          <a:xfrm>
            <a:off x="8356600" y="3091516"/>
            <a:ext cx="88900" cy="8574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3" tIns="45711" rIns="91423" bIns="45711" anchor="ctr"/>
          <a:lstStyle/>
          <a:p>
            <a:pPr algn="ctr"/>
            <a:endParaRPr lang="en-US" b="1">
              <a:latin typeface="+mn-lt"/>
            </a:endParaRPr>
          </a:p>
        </p:txBody>
      </p:sp>
      <p:sp>
        <p:nvSpPr>
          <p:cNvPr id="2486295" name="Freeform 23"/>
          <p:cNvSpPr>
            <a:spLocks/>
          </p:cNvSpPr>
          <p:nvPr/>
        </p:nvSpPr>
        <p:spPr bwMode="auto">
          <a:xfrm rot="5400000">
            <a:off x="2399408" y="2612795"/>
            <a:ext cx="976517" cy="104775"/>
          </a:xfrm>
          <a:custGeom>
            <a:avLst/>
            <a:gdLst/>
            <a:ahLst/>
            <a:cxnLst>
              <a:cxn ang="0">
                <a:pos x="599" y="107"/>
              </a:cxn>
              <a:cxn ang="0">
                <a:pos x="150" y="107"/>
              </a:cxn>
              <a:cxn ang="0">
                <a:pos x="150" y="0"/>
              </a:cxn>
              <a:cxn ang="0">
                <a:pos x="0" y="0"/>
              </a:cxn>
            </a:cxnLst>
            <a:rect l="0" t="0" r="r" b="b"/>
            <a:pathLst>
              <a:path w="599" h="107">
                <a:moveTo>
                  <a:pt x="599" y="107"/>
                </a:moveTo>
                <a:lnTo>
                  <a:pt x="150" y="107"/>
                </a:lnTo>
                <a:lnTo>
                  <a:pt x="150" y="0"/>
                </a:lnTo>
                <a:lnTo>
                  <a:pt x="0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lIns="91423" tIns="45711" rIns="91423" bIns="45711"/>
          <a:lstStyle/>
          <a:p>
            <a:pPr algn="ctr"/>
            <a:endParaRPr lang="en-US" b="1">
              <a:latin typeface="+mn-lt"/>
            </a:endParaRP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2524125" y="1938749"/>
            <a:ext cx="525463" cy="261993"/>
            <a:chOff x="5262" y="1556"/>
            <a:chExt cx="366" cy="202"/>
          </a:xfrm>
        </p:grpSpPr>
        <p:pic>
          <p:nvPicPr>
            <p:cNvPr id="2486297" name="Picture 25" descr="accsdv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262" y="1556"/>
              <a:ext cx="366" cy="20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486298" name="Picture 26" descr="EN00910_[1]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340" y="1583"/>
              <a:ext cx="222" cy="16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2486299" name="Picture 27" descr="pbx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52664" y="2538950"/>
            <a:ext cx="368300" cy="354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86300" name="Text Box 28"/>
          <p:cNvSpPr txBox="1">
            <a:spLocks noChangeArrowheads="1"/>
          </p:cNvSpPr>
          <p:nvPr/>
        </p:nvSpPr>
        <p:spPr bwMode="auto">
          <a:xfrm flipH="1">
            <a:off x="2147949" y="2303948"/>
            <a:ext cx="452517" cy="286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531" tIns="50267" rIns="100531" bIns="50267">
            <a:spAutoFit/>
          </a:bodyPr>
          <a:lstStyle/>
          <a:p>
            <a:pPr algn="ctr" defTabSz="1006284"/>
            <a:r>
              <a:rPr lang="en-US" sz="1200" b="1" dirty="0">
                <a:latin typeface="+mn-lt"/>
                <a:cs typeface="Arial" pitchFamily="34" charset="0"/>
              </a:rPr>
              <a:t>PBX</a:t>
            </a:r>
          </a:p>
        </p:txBody>
      </p:sp>
      <p:pic>
        <p:nvPicPr>
          <p:cNvPr id="2486301" name="Picture 29" descr="rnc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85814" y="1886350"/>
            <a:ext cx="577850" cy="363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86302" name="Text Box 30"/>
          <p:cNvSpPr txBox="1">
            <a:spLocks noChangeArrowheads="1"/>
          </p:cNvSpPr>
          <p:nvPr/>
        </p:nvSpPr>
        <p:spPr bwMode="auto">
          <a:xfrm>
            <a:off x="351681" y="2345234"/>
            <a:ext cx="709574" cy="47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531" tIns="50267" rIns="100531" bIns="50267">
            <a:spAutoFit/>
          </a:bodyPr>
          <a:lstStyle/>
          <a:p>
            <a:pPr algn="ctr" defTabSz="1006284"/>
            <a:r>
              <a:rPr lang="en-US" sz="1200" b="1" dirty="0">
                <a:latin typeface="+mn-lt"/>
                <a:cs typeface="Arial" pitchFamily="34" charset="0"/>
              </a:rPr>
              <a:t>C37.94</a:t>
            </a:r>
          </a:p>
          <a:p>
            <a:pPr algn="ctr" defTabSz="1006284"/>
            <a:r>
              <a:rPr lang="en-US" sz="1200" b="1" dirty="0">
                <a:latin typeface="+mn-lt"/>
                <a:cs typeface="Arial" pitchFamily="34" charset="0"/>
              </a:rPr>
              <a:t>64 kbps</a:t>
            </a:r>
          </a:p>
        </p:txBody>
      </p:sp>
      <p:sp>
        <p:nvSpPr>
          <p:cNvPr id="2486303" name="Text Box 31"/>
          <p:cNvSpPr txBox="1">
            <a:spLocks noChangeArrowheads="1"/>
          </p:cNvSpPr>
          <p:nvPr/>
        </p:nvSpPr>
        <p:spPr bwMode="auto">
          <a:xfrm>
            <a:off x="415060" y="1625943"/>
            <a:ext cx="1216945" cy="287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531" tIns="50267" rIns="100531" bIns="50267">
            <a:spAutoFit/>
          </a:bodyPr>
          <a:lstStyle/>
          <a:p>
            <a:pPr algn="ctr" defTabSz="1006284"/>
            <a:r>
              <a:rPr lang="en-US" sz="1200" b="1" dirty="0">
                <a:latin typeface="+mn-lt"/>
                <a:cs typeface="Arial" pitchFamily="34" charset="0"/>
              </a:rPr>
              <a:t>Tele-protection</a:t>
            </a:r>
          </a:p>
        </p:txBody>
      </p:sp>
      <p:sp>
        <p:nvSpPr>
          <p:cNvPr id="2486304" name="Text Box 32"/>
          <p:cNvSpPr txBox="1">
            <a:spLocks noChangeArrowheads="1"/>
          </p:cNvSpPr>
          <p:nvPr/>
        </p:nvSpPr>
        <p:spPr bwMode="auto">
          <a:xfrm>
            <a:off x="2338156" y="1541790"/>
            <a:ext cx="783314" cy="433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531" tIns="50267" rIns="100531" bIns="50267">
            <a:spAutoFit/>
          </a:bodyPr>
          <a:lstStyle/>
          <a:p>
            <a:pPr algn="ctr" defTabSz="1006284"/>
            <a:r>
              <a:rPr lang="en-US" sz="1200" b="1" dirty="0">
                <a:latin typeface="+mn-lt"/>
                <a:cs typeface="Arial" pitchFamily="34" charset="0"/>
              </a:rPr>
              <a:t>Dry </a:t>
            </a:r>
          </a:p>
          <a:p>
            <a:pPr algn="ctr" defTabSz="1006284">
              <a:lnSpc>
                <a:spcPct val="80000"/>
              </a:lnSpc>
            </a:pPr>
            <a:r>
              <a:rPr lang="en-US" sz="1200" b="1" dirty="0">
                <a:latin typeface="+mn-lt"/>
                <a:cs typeface="Arial" pitchFamily="34" charset="0"/>
              </a:rPr>
              <a:t>Contacts</a:t>
            </a:r>
          </a:p>
        </p:txBody>
      </p:sp>
      <p:sp>
        <p:nvSpPr>
          <p:cNvPr id="2486305" name="Text Box 33"/>
          <p:cNvSpPr txBox="1">
            <a:spLocks noChangeArrowheads="1"/>
          </p:cNvSpPr>
          <p:nvPr/>
        </p:nvSpPr>
        <p:spPr bwMode="auto">
          <a:xfrm>
            <a:off x="3114381" y="1527499"/>
            <a:ext cx="937201" cy="433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531" tIns="50267" rIns="100531" bIns="50267">
            <a:spAutoFit/>
          </a:bodyPr>
          <a:lstStyle/>
          <a:p>
            <a:pPr algn="ctr" defTabSz="1006284">
              <a:lnSpc>
                <a:spcPct val="90000"/>
              </a:lnSpc>
            </a:pPr>
            <a:r>
              <a:rPr lang="en-US" sz="1200" b="1" dirty="0">
                <a:latin typeface="+mn-lt"/>
                <a:cs typeface="Arial" pitchFamily="34" charset="0"/>
              </a:rPr>
              <a:t>Low speed </a:t>
            </a:r>
          </a:p>
          <a:p>
            <a:pPr algn="ctr" defTabSz="1006284">
              <a:lnSpc>
                <a:spcPct val="90000"/>
              </a:lnSpc>
            </a:pPr>
            <a:r>
              <a:rPr lang="en-US" sz="1200" b="1" dirty="0">
                <a:latin typeface="+mn-lt"/>
                <a:cs typeface="Arial" pitchFamily="34" charset="0"/>
              </a:rPr>
              <a:t>Data</a:t>
            </a:r>
          </a:p>
        </p:txBody>
      </p:sp>
      <p:sp>
        <p:nvSpPr>
          <p:cNvPr id="2486306" name="Text Box 34"/>
          <p:cNvSpPr txBox="1">
            <a:spLocks noChangeArrowheads="1"/>
          </p:cNvSpPr>
          <p:nvPr/>
        </p:nvSpPr>
        <p:spPr bwMode="auto">
          <a:xfrm>
            <a:off x="3001283" y="2269015"/>
            <a:ext cx="472330" cy="396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531" tIns="50267" rIns="100531" bIns="50267">
            <a:spAutoFit/>
          </a:bodyPr>
          <a:lstStyle/>
          <a:p>
            <a:pPr algn="ctr" defTabSz="1006284">
              <a:lnSpc>
                <a:spcPct val="80000"/>
              </a:lnSpc>
            </a:pPr>
            <a:r>
              <a:rPr lang="en-US" sz="1200" b="1" dirty="0">
                <a:latin typeface="+mn-lt"/>
                <a:cs typeface="Arial" pitchFamily="34" charset="0"/>
              </a:rPr>
              <a:t>Hot </a:t>
            </a:r>
          </a:p>
          <a:p>
            <a:pPr algn="ctr" defTabSz="1006284">
              <a:lnSpc>
                <a:spcPct val="80000"/>
              </a:lnSpc>
            </a:pPr>
            <a:r>
              <a:rPr lang="en-US" sz="1200" b="1" dirty="0">
                <a:latin typeface="+mn-lt"/>
                <a:cs typeface="Arial" pitchFamily="34" charset="0"/>
              </a:rPr>
              <a:t>Line</a:t>
            </a:r>
          </a:p>
        </p:txBody>
      </p:sp>
      <p:sp>
        <p:nvSpPr>
          <p:cNvPr id="2486307" name="Freeform 35"/>
          <p:cNvSpPr>
            <a:spLocks/>
          </p:cNvSpPr>
          <p:nvPr/>
        </p:nvSpPr>
        <p:spPr bwMode="auto">
          <a:xfrm rot="5400000" flipV="1">
            <a:off x="2222401" y="2615174"/>
            <a:ext cx="971754" cy="104775"/>
          </a:xfrm>
          <a:custGeom>
            <a:avLst/>
            <a:gdLst/>
            <a:ahLst/>
            <a:cxnLst>
              <a:cxn ang="0">
                <a:pos x="599" y="107"/>
              </a:cxn>
              <a:cxn ang="0">
                <a:pos x="150" y="107"/>
              </a:cxn>
              <a:cxn ang="0">
                <a:pos x="150" y="0"/>
              </a:cxn>
              <a:cxn ang="0">
                <a:pos x="0" y="0"/>
              </a:cxn>
            </a:cxnLst>
            <a:rect l="0" t="0" r="r" b="b"/>
            <a:pathLst>
              <a:path w="599" h="107">
                <a:moveTo>
                  <a:pt x="599" y="107"/>
                </a:moveTo>
                <a:lnTo>
                  <a:pt x="150" y="107"/>
                </a:lnTo>
                <a:lnTo>
                  <a:pt x="150" y="0"/>
                </a:lnTo>
                <a:lnTo>
                  <a:pt x="0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lIns="91423" tIns="45711" rIns="91423" bIns="45711"/>
          <a:lstStyle/>
          <a:p>
            <a:pPr algn="ctr"/>
            <a:endParaRPr lang="en-US" b="1">
              <a:latin typeface="+mn-lt"/>
            </a:endParaRPr>
          </a:p>
        </p:txBody>
      </p:sp>
      <p:sp>
        <p:nvSpPr>
          <p:cNvPr id="2486308" name="Oval 36"/>
          <p:cNvSpPr>
            <a:spLocks noChangeArrowheads="1"/>
          </p:cNvSpPr>
          <p:nvPr/>
        </p:nvSpPr>
        <p:spPr bwMode="auto">
          <a:xfrm>
            <a:off x="2746375" y="3102628"/>
            <a:ext cx="88900" cy="8574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23" tIns="45711" rIns="91423" bIns="45711" anchor="ctr"/>
          <a:lstStyle/>
          <a:p>
            <a:pPr algn="ctr"/>
            <a:endParaRPr lang="en-US" b="1">
              <a:latin typeface="+mn-lt"/>
            </a:endParaRPr>
          </a:p>
        </p:txBody>
      </p:sp>
      <p:sp>
        <p:nvSpPr>
          <p:cNvPr id="2486309" name="Text Box 37"/>
          <p:cNvSpPr txBox="1">
            <a:spLocks noChangeArrowheads="1"/>
          </p:cNvSpPr>
          <p:nvPr/>
        </p:nvSpPr>
        <p:spPr bwMode="auto">
          <a:xfrm>
            <a:off x="1034755" y="2280131"/>
            <a:ext cx="937201" cy="396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531" tIns="50267" rIns="100531" bIns="50267">
            <a:spAutoFit/>
          </a:bodyPr>
          <a:lstStyle/>
          <a:p>
            <a:pPr algn="ctr" defTabSz="1006284">
              <a:lnSpc>
                <a:spcPct val="80000"/>
              </a:lnSpc>
            </a:pPr>
            <a:r>
              <a:rPr lang="en-US" sz="1200" b="1" dirty="0">
                <a:latin typeface="+mn-lt"/>
                <a:cs typeface="Arial" pitchFamily="34" charset="0"/>
              </a:rPr>
              <a:t>Low speed </a:t>
            </a:r>
          </a:p>
          <a:p>
            <a:pPr algn="ctr" defTabSz="1006284">
              <a:lnSpc>
                <a:spcPct val="80000"/>
              </a:lnSpc>
            </a:pPr>
            <a:r>
              <a:rPr lang="en-US" sz="1200" b="1" dirty="0">
                <a:latin typeface="+mn-lt"/>
                <a:cs typeface="Arial" pitchFamily="34" charset="0"/>
              </a:rPr>
              <a:t>Data</a:t>
            </a:r>
          </a:p>
        </p:txBody>
      </p: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1184760" y="2635826"/>
            <a:ext cx="707270" cy="255870"/>
            <a:chOff x="5588" y="2679"/>
            <a:chExt cx="250" cy="141"/>
          </a:xfrm>
        </p:grpSpPr>
        <p:pic>
          <p:nvPicPr>
            <p:cNvPr id="2486311" name="Picture 39" descr="accsdv"/>
            <p:cNvPicPr>
              <a:picLocks noChangeAspect="1" noChangeArrowheads="1"/>
            </p:cNvPicPr>
            <p:nvPr/>
          </p:nvPicPr>
          <p:blipFill>
            <a:blip r:embed="rId7" cstate="email">
              <a:lum bright="12000"/>
            </a:blip>
            <a:srcRect/>
            <a:stretch>
              <a:fillRect/>
            </a:stretch>
          </p:blipFill>
          <p:spPr bwMode="auto">
            <a:xfrm>
              <a:off x="5596" y="2684"/>
              <a:ext cx="242" cy="13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486312" name="Text Box 40"/>
            <p:cNvSpPr txBox="1">
              <a:spLocks noChangeArrowheads="1"/>
            </p:cNvSpPr>
            <p:nvPr/>
          </p:nvSpPr>
          <p:spPr bwMode="auto">
            <a:xfrm>
              <a:off x="5588" y="2679"/>
              <a:ext cx="232" cy="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100550" tIns="50276" rIns="100550" bIns="50276">
              <a:spAutoFit/>
            </a:bodyPr>
            <a:lstStyle/>
            <a:p>
              <a:pPr algn="ctr" defTabSz="1006284"/>
              <a:r>
                <a:rPr lang="en-US" sz="1000" b="1" dirty="0">
                  <a:latin typeface="+mn-lt"/>
                  <a:cs typeface="Arial" pitchFamily="34" charset="0"/>
                </a:rPr>
                <a:t>9.6 Kbps</a:t>
              </a:r>
            </a:p>
          </p:txBody>
        </p:sp>
      </p:grpSp>
      <p:sp>
        <p:nvSpPr>
          <p:cNvPr id="2486313" name="Text Box 41"/>
          <p:cNvSpPr txBox="1">
            <a:spLocks noChangeArrowheads="1"/>
          </p:cNvSpPr>
          <p:nvPr/>
        </p:nvSpPr>
        <p:spPr bwMode="auto">
          <a:xfrm>
            <a:off x="8673805" y="1525913"/>
            <a:ext cx="937201" cy="433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531" tIns="50267" rIns="100531" bIns="50267">
            <a:spAutoFit/>
          </a:bodyPr>
          <a:lstStyle/>
          <a:p>
            <a:pPr algn="ctr" defTabSz="1006284">
              <a:lnSpc>
                <a:spcPct val="90000"/>
              </a:lnSpc>
            </a:pPr>
            <a:r>
              <a:rPr lang="en-US" sz="1200" b="1" dirty="0">
                <a:latin typeface="+mn-lt"/>
                <a:cs typeface="Arial" pitchFamily="34" charset="0"/>
              </a:rPr>
              <a:t>Low speed </a:t>
            </a:r>
          </a:p>
          <a:p>
            <a:pPr algn="ctr" defTabSz="1006284">
              <a:lnSpc>
                <a:spcPct val="90000"/>
              </a:lnSpc>
            </a:pPr>
            <a:r>
              <a:rPr lang="en-US" sz="1200" b="1" dirty="0">
                <a:latin typeface="+mn-lt"/>
                <a:cs typeface="Arial" pitchFamily="34" charset="0"/>
              </a:rPr>
              <a:t>Data</a:t>
            </a:r>
          </a:p>
        </p:txBody>
      </p:sp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3224589" y="1932411"/>
            <a:ext cx="765617" cy="256073"/>
            <a:chOff x="5309" y="2536"/>
            <a:chExt cx="269" cy="142"/>
          </a:xfrm>
        </p:grpSpPr>
        <p:pic>
          <p:nvPicPr>
            <p:cNvPr id="2486315" name="Picture 43" descr="accsdv"/>
            <p:cNvPicPr>
              <a:picLocks noChangeAspect="1" noChangeArrowheads="1"/>
            </p:cNvPicPr>
            <p:nvPr/>
          </p:nvPicPr>
          <p:blipFill>
            <a:blip r:embed="rId8" cstate="email">
              <a:lum bright="12000"/>
            </a:blip>
            <a:srcRect/>
            <a:stretch>
              <a:fillRect/>
            </a:stretch>
          </p:blipFill>
          <p:spPr bwMode="auto">
            <a:xfrm>
              <a:off x="5337" y="2540"/>
              <a:ext cx="241" cy="13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486316" name="Text Box 44"/>
            <p:cNvSpPr txBox="1">
              <a:spLocks noChangeArrowheads="1"/>
            </p:cNvSpPr>
            <p:nvPr/>
          </p:nvSpPr>
          <p:spPr bwMode="auto">
            <a:xfrm flipH="1">
              <a:off x="5309" y="2536"/>
              <a:ext cx="254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100550" tIns="50276" rIns="100550" bIns="50276">
              <a:spAutoFit/>
            </a:bodyPr>
            <a:lstStyle/>
            <a:p>
              <a:pPr algn="ctr" defTabSz="1006284"/>
              <a:r>
                <a:rPr lang="en-US" sz="1000" b="1" dirty="0">
                  <a:latin typeface="+mn-lt"/>
                  <a:cs typeface="Arial" pitchFamily="34" charset="0"/>
                </a:rPr>
                <a:t>38.4 Kbps</a:t>
              </a:r>
            </a:p>
          </p:txBody>
        </p:sp>
      </p:grpSp>
      <p:sp>
        <p:nvSpPr>
          <p:cNvPr id="2486317" name="Text Box 45"/>
          <p:cNvSpPr txBox="1">
            <a:spLocks noChangeArrowheads="1"/>
          </p:cNvSpPr>
          <p:nvPr/>
        </p:nvSpPr>
        <p:spPr bwMode="auto">
          <a:xfrm>
            <a:off x="5852368" y="2270604"/>
            <a:ext cx="709574" cy="47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531" tIns="50267" rIns="100531" bIns="50267">
            <a:spAutoFit/>
          </a:bodyPr>
          <a:lstStyle/>
          <a:p>
            <a:pPr algn="ctr" defTabSz="1006284"/>
            <a:r>
              <a:rPr lang="en-US" sz="1200" b="1" dirty="0">
                <a:latin typeface="+mn-lt"/>
                <a:cs typeface="Arial" pitchFamily="34" charset="0"/>
              </a:rPr>
              <a:t>C37.94</a:t>
            </a:r>
          </a:p>
          <a:p>
            <a:pPr algn="ctr" defTabSz="1006284"/>
            <a:r>
              <a:rPr lang="en-US" sz="1200" b="1" dirty="0">
                <a:latin typeface="+mn-lt"/>
                <a:cs typeface="Arial" pitchFamily="34" charset="0"/>
              </a:rPr>
              <a:t>64 kbps</a:t>
            </a:r>
          </a:p>
        </p:txBody>
      </p:sp>
      <p:pic>
        <p:nvPicPr>
          <p:cNvPr id="2486318" name="Picture 46" descr="phone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119439" y="2629456"/>
            <a:ext cx="311150" cy="231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86319" name="Freeform 47"/>
          <p:cNvSpPr>
            <a:spLocks/>
          </p:cNvSpPr>
          <p:nvPr/>
        </p:nvSpPr>
        <p:spPr bwMode="auto">
          <a:xfrm>
            <a:off x="8161338" y="2108646"/>
            <a:ext cx="1066800" cy="1683105"/>
          </a:xfrm>
          <a:custGeom>
            <a:avLst/>
            <a:gdLst/>
            <a:ahLst/>
            <a:cxnLst>
              <a:cxn ang="0">
                <a:pos x="672" y="0"/>
              </a:cxn>
              <a:cxn ang="0">
                <a:pos x="672" y="672"/>
              </a:cxn>
              <a:cxn ang="0">
                <a:pos x="19" y="1049"/>
              </a:cxn>
              <a:cxn ang="0">
                <a:pos x="0" y="1060"/>
              </a:cxn>
            </a:cxnLst>
            <a:rect l="0" t="0" r="r" b="b"/>
            <a:pathLst>
              <a:path w="672" h="1060">
                <a:moveTo>
                  <a:pt x="672" y="0"/>
                </a:moveTo>
                <a:lnTo>
                  <a:pt x="672" y="672"/>
                </a:lnTo>
                <a:lnTo>
                  <a:pt x="19" y="1049"/>
                </a:lnTo>
                <a:lnTo>
                  <a:pt x="0" y="1060"/>
                </a:ln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lIns="91423" tIns="45711" rIns="91423" bIns="45711"/>
          <a:lstStyle/>
          <a:p>
            <a:pPr algn="ctr"/>
            <a:endParaRPr lang="en-US" b="1">
              <a:latin typeface="+mn-lt"/>
            </a:endParaRPr>
          </a:p>
        </p:txBody>
      </p:sp>
      <p:sp>
        <p:nvSpPr>
          <p:cNvPr id="2486320" name="Freeform 48"/>
          <p:cNvSpPr>
            <a:spLocks/>
          </p:cNvSpPr>
          <p:nvPr/>
        </p:nvSpPr>
        <p:spPr bwMode="auto">
          <a:xfrm>
            <a:off x="8075613" y="2791413"/>
            <a:ext cx="804862" cy="1013038"/>
          </a:xfrm>
          <a:custGeom>
            <a:avLst/>
            <a:gdLst/>
            <a:ahLst/>
            <a:cxnLst>
              <a:cxn ang="0">
                <a:pos x="507" y="0"/>
              </a:cxn>
              <a:cxn ang="0">
                <a:pos x="507" y="257"/>
              </a:cxn>
              <a:cxn ang="0">
                <a:pos x="0" y="638"/>
              </a:cxn>
            </a:cxnLst>
            <a:rect l="0" t="0" r="r" b="b"/>
            <a:pathLst>
              <a:path w="507" h="638">
                <a:moveTo>
                  <a:pt x="507" y="0"/>
                </a:moveTo>
                <a:lnTo>
                  <a:pt x="507" y="257"/>
                </a:lnTo>
                <a:lnTo>
                  <a:pt x="0" y="638"/>
                </a:ln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lIns="91423" tIns="45711" rIns="91423" bIns="45711"/>
          <a:lstStyle/>
          <a:p>
            <a:pPr algn="ctr"/>
            <a:endParaRPr lang="en-US" b="1">
              <a:latin typeface="+mn-lt"/>
            </a:endParaRPr>
          </a:p>
        </p:txBody>
      </p:sp>
      <p:sp>
        <p:nvSpPr>
          <p:cNvPr id="2486321" name="Freeform 49"/>
          <p:cNvSpPr>
            <a:spLocks/>
          </p:cNvSpPr>
          <p:nvPr/>
        </p:nvSpPr>
        <p:spPr bwMode="auto">
          <a:xfrm flipH="1">
            <a:off x="6532564" y="2108646"/>
            <a:ext cx="1238250" cy="1683105"/>
          </a:xfrm>
          <a:custGeom>
            <a:avLst/>
            <a:gdLst/>
            <a:ahLst/>
            <a:cxnLst>
              <a:cxn ang="0">
                <a:pos x="672" y="0"/>
              </a:cxn>
              <a:cxn ang="0">
                <a:pos x="672" y="672"/>
              </a:cxn>
              <a:cxn ang="0">
                <a:pos x="19" y="1049"/>
              </a:cxn>
              <a:cxn ang="0">
                <a:pos x="0" y="1060"/>
              </a:cxn>
            </a:cxnLst>
            <a:rect l="0" t="0" r="r" b="b"/>
            <a:pathLst>
              <a:path w="672" h="1060">
                <a:moveTo>
                  <a:pt x="672" y="0"/>
                </a:moveTo>
                <a:lnTo>
                  <a:pt x="672" y="672"/>
                </a:lnTo>
                <a:lnTo>
                  <a:pt x="19" y="1049"/>
                </a:lnTo>
                <a:lnTo>
                  <a:pt x="0" y="1060"/>
                </a:ln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lIns="91423" tIns="45711" rIns="91423" bIns="45711"/>
          <a:lstStyle/>
          <a:p>
            <a:pPr algn="ctr"/>
            <a:endParaRPr lang="en-US" b="1">
              <a:latin typeface="+mn-lt"/>
            </a:endParaRPr>
          </a:p>
        </p:txBody>
      </p:sp>
      <p:grpSp>
        <p:nvGrpSpPr>
          <p:cNvPr id="5" name="Group 50"/>
          <p:cNvGrpSpPr>
            <a:grpSpLocks/>
          </p:cNvGrpSpPr>
          <p:nvPr/>
        </p:nvGrpSpPr>
        <p:grpSpPr bwMode="auto">
          <a:xfrm>
            <a:off x="8132766" y="1926046"/>
            <a:ext cx="528637" cy="261993"/>
            <a:chOff x="5262" y="1556"/>
            <a:chExt cx="366" cy="202"/>
          </a:xfrm>
        </p:grpSpPr>
        <p:pic>
          <p:nvPicPr>
            <p:cNvPr id="2486323" name="Picture 51" descr="accsdv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5262" y="1556"/>
              <a:ext cx="366" cy="20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486324" name="Picture 52" descr="EN00910_[1]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340" y="1583"/>
              <a:ext cx="222" cy="16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2486325" name="Picture 53" descr="pbx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850191" y="2526247"/>
            <a:ext cx="369887" cy="355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86326" name="Picture 54" descr="rnc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34114" y="1873647"/>
            <a:ext cx="577850" cy="363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" name="Group 55"/>
          <p:cNvGrpSpPr>
            <a:grpSpLocks/>
          </p:cNvGrpSpPr>
          <p:nvPr/>
        </p:nvGrpSpPr>
        <p:grpSpPr bwMode="auto">
          <a:xfrm>
            <a:off x="8814205" y="1921263"/>
            <a:ext cx="757080" cy="255843"/>
            <a:chOff x="5312" y="2536"/>
            <a:chExt cx="266" cy="143"/>
          </a:xfrm>
        </p:grpSpPr>
        <p:pic>
          <p:nvPicPr>
            <p:cNvPr id="2486328" name="Picture 56" descr="accsdv"/>
            <p:cNvPicPr>
              <a:picLocks noChangeAspect="1" noChangeArrowheads="1"/>
            </p:cNvPicPr>
            <p:nvPr/>
          </p:nvPicPr>
          <p:blipFill>
            <a:blip r:embed="rId8" cstate="email">
              <a:lum bright="12000"/>
            </a:blip>
            <a:srcRect/>
            <a:stretch>
              <a:fillRect/>
            </a:stretch>
          </p:blipFill>
          <p:spPr bwMode="auto">
            <a:xfrm>
              <a:off x="5337" y="2540"/>
              <a:ext cx="241" cy="13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486329" name="Text Box 57"/>
            <p:cNvSpPr txBox="1">
              <a:spLocks noChangeArrowheads="1"/>
            </p:cNvSpPr>
            <p:nvPr/>
          </p:nvSpPr>
          <p:spPr bwMode="auto">
            <a:xfrm flipH="1">
              <a:off x="5312" y="2536"/>
              <a:ext cx="254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100550" tIns="50276" rIns="100550" bIns="50276">
              <a:spAutoFit/>
            </a:bodyPr>
            <a:lstStyle/>
            <a:p>
              <a:pPr algn="ctr" defTabSz="1006284"/>
              <a:r>
                <a:rPr lang="en-US" sz="1000" b="1" dirty="0">
                  <a:latin typeface="+mn-lt"/>
                  <a:cs typeface="Arial" pitchFamily="34" charset="0"/>
                </a:rPr>
                <a:t>38.4 Kbps</a:t>
              </a:r>
            </a:p>
          </p:txBody>
        </p:sp>
      </p:grpSp>
      <p:pic>
        <p:nvPicPr>
          <p:cNvPr id="2486330" name="Picture 58" descr="phone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8734425" y="2618339"/>
            <a:ext cx="311150" cy="230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86333" name="Picture 61" descr="adm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4943475" y="5162052"/>
            <a:ext cx="560388" cy="485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86335" name="Text Box 63"/>
          <p:cNvSpPr txBox="1">
            <a:spLocks noChangeArrowheads="1"/>
          </p:cNvSpPr>
          <p:nvPr/>
        </p:nvSpPr>
        <p:spPr bwMode="auto">
          <a:xfrm>
            <a:off x="4654611" y="4139385"/>
            <a:ext cx="7854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1">
            <a:spAutoFit/>
          </a:bodyPr>
          <a:lstStyle/>
          <a:p>
            <a:pPr algn="ctr"/>
            <a:r>
              <a:rPr lang="en-US" sz="1300" b="1" dirty="0" smtClean="0">
                <a:latin typeface="+mn-lt"/>
                <a:cs typeface="Arial" pitchFamily="34" charset="0"/>
              </a:rPr>
              <a:t>SDH </a:t>
            </a:r>
            <a:r>
              <a:rPr lang="en-US" sz="1300" b="1" dirty="0">
                <a:latin typeface="+mn-lt"/>
                <a:cs typeface="Arial" pitchFamily="34" charset="0"/>
              </a:rPr>
              <a:t>Access</a:t>
            </a:r>
          </a:p>
          <a:p>
            <a:pPr algn="ctr"/>
            <a:r>
              <a:rPr lang="en-US" sz="1300" b="1" dirty="0">
                <a:latin typeface="+mn-lt"/>
                <a:cs typeface="Arial" pitchFamily="34" charset="0"/>
              </a:rPr>
              <a:t> Network </a:t>
            </a:r>
          </a:p>
        </p:txBody>
      </p:sp>
      <p:pic>
        <p:nvPicPr>
          <p:cNvPr id="2486337" name="Picture 65" descr="adm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6089650" y="6105225"/>
            <a:ext cx="561975" cy="485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86338" name="Picture 66" descr="adm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3860803" y="6062351"/>
            <a:ext cx="561975" cy="485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86340" name="Line 68"/>
          <p:cNvSpPr>
            <a:spLocks noChangeShapeType="1"/>
          </p:cNvSpPr>
          <p:nvPr/>
        </p:nvSpPr>
        <p:spPr bwMode="auto">
          <a:xfrm>
            <a:off x="2716216" y="3950531"/>
            <a:ext cx="292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423" tIns="45711" rIns="91423" bIns="45711"/>
          <a:lstStyle/>
          <a:p>
            <a:pPr algn="ctr"/>
            <a:endParaRPr lang="en-US" b="1">
              <a:latin typeface="+mn-lt"/>
            </a:endParaRPr>
          </a:p>
        </p:txBody>
      </p:sp>
      <p:sp>
        <p:nvSpPr>
          <p:cNvPr id="2486343" name="Line 71"/>
          <p:cNvSpPr>
            <a:spLocks noChangeShapeType="1"/>
          </p:cNvSpPr>
          <p:nvPr/>
        </p:nvSpPr>
        <p:spPr bwMode="auto">
          <a:xfrm>
            <a:off x="3344866" y="6330695"/>
            <a:ext cx="5175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423" tIns="45711" rIns="91423" bIns="45711"/>
          <a:lstStyle/>
          <a:p>
            <a:pPr algn="ctr"/>
            <a:endParaRPr lang="en-US" b="1">
              <a:latin typeface="+mn-lt"/>
            </a:endParaRPr>
          </a:p>
        </p:txBody>
      </p:sp>
      <p:grpSp>
        <p:nvGrpSpPr>
          <p:cNvPr id="7" name="Group 72"/>
          <p:cNvGrpSpPr>
            <a:grpSpLocks/>
          </p:cNvGrpSpPr>
          <p:nvPr/>
        </p:nvGrpSpPr>
        <p:grpSpPr bwMode="auto">
          <a:xfrm rot="5360799">
            <a:off x="7231045" y="2154778"/>
            <a:ext cx="171486" cy="835025"/>
            <a:chOff x="4605" y="1154"/>
            <a:chExt cx="108" cy="542"/>
          </a:xfrm>
        </p:grpSpPr>
        <p:sp>
          <p:nvSpPr>
            <p:cNvPr id="2486345" name="Line 73"/>
            <p:cNvSpPr>
              <a:spLocks noChangeShapeType="1"/>
            </p:cNvSpPr>
            <p:nvPr/>
          </p:nvSpPr>
          <p:spPr bwMode="auto">
            <a:xfrm rot="-5400000">
              <a:off x="4388" y="1425"/>
              <a:ext cx="54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91440" bIns="91440">
              <a:spAutoFit/>
            </a:bodyPr>
            <a:lstStyle/>
            <a:p>
              <a:pPr algn="ctr"/>
              <a:endParaRPr lang="en-US" b="1">
                <a:latin typeface="+mn-lt"/>
              </a:endParaRPr>
            </a:p>
          </p:txBody>
        </p:sp>
        <p:sp>
          <p:nvSpPr>
            <p:cNvPr id="2486346" name="Line 74"/>
            <p:cNvSpPr>
              <a:spLocks noChangeShapeType="1"/>
            </p:cNvSpPr>
            <p:nvPr/>
          </p:nvSpPr>
          <p:spPr bwMode="auto">
            <a:xfrm rot="-5400000">
              <a:off x="4686" y="1508"/>
              <a:ext cx="0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91440" bIns="91440">
              <a:spAutoFit/>
            </a:bodyPr>
            <a:lstStyle/>
            <a:p>
              <a:pPr algn="ctr"/>
              <a:endParaRPr lang="en-US" b="1">
                <a:latin typeface="+mn-lt"/>
              </a:endParaRPr>
            </a:p>
          </p:txBody>
        </p:sp>
        <p:sp>
          <p:nvSpPr>
            <p:cNvPr id="2486347" name="Line 75"/>
            <p:cNvSpPr>
              <a:spLocks noChangeShapeType="1"/>
            </p:cNvSpPr>
            <p:nvPr/>
          </p:nvSpPr>
          <p:spPr bwMode="auto">
            <a:xfrm rot="-5400000">
              <a:off x="4632" y="1603"/>
              <a:ext cx="0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91440" bIns="91440">
              <a:spAutoFit/>
            </a:bodyPr>
            <a:lstStyle/>
            <a:p>
              <a:pPr algn="ctr"/>
              <a:endParaRPr lang="en-US" b="1">
                <a:latin typeface="+mn-lt"/>
              </a:endParaRPr>
            </a:p>
          </p:txBody>
        </p:sp>
        <p:sp>
          <p:nvSpPr>
            <p:cNvPr id="2486348" name="Line 76"/>
            <p:cNvSpPr>
              <a:spLocks noChangeShapeType="1"/>
            </p:cNvSpPr>
            <p:nvPr/>
          </p:nvSpPr>
          <p:spPr bwMode="auto">
            <a:xfrm rot="-5400000">
              <a:off x="4686" y="1307"/>
              <a:ext cx="0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91440" bIns="91440">
              <a:spAutoFit/>
            </a:bodyPr>
            <a:lstStyle/>
            <a:p>
              <a:pPr algn="ctr"/>
              <a:endParaRPr lang="en-US" b="1">
                <a:latin typeface="+mn-lt"/>
              </a:endParaRPr>
            </a:p>
          </p:txBody>
        </p:sp>
        <p:sp>
          <p:nvSpPr>
            <p:cNvPr id="2486349" name="Line 77"/>
            <p:cNvSpPr>
              <a:spLocks noChangeShapeType="1"/>
            </p:cNvSpPr>
            <p:nvPr/>
          </p:nvSpPr>
          <p:spPr bwMode="auto">
            <a:xfrm rot="-5400000">
              <a:off x="4632" y="1192"/>
              <a:ext cx="0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91440" bIns="91440">
              <a:spAutoFit/>
            </a:bodyPr>
            <a:lstStyle/>
            <a:p>
              <a:pPr algn="ctr"/>
              <a:endParaRPr lang="en-US" b="1">
                <a:latin typeface="+mn-lt"/>
              </a:endParaRPr>
            </a:p>
          </p:txBody>
        </p:sp>
      </p:grpSp>
      <p:sp>
        <p:nvSpPr>
          <p:cNvPr id="2486350" name="Line 78"/>
          <p:cNvSpPr>
            <a:spLocks noChangeShapeType="1"/>
          </p:cNvSpPr>
          <p:nvPr/>
        </p:nvSpPr>
        <p:spPr bwMode="auto">
          <a:xfrm>
            <a:off x="7388225" y="2248373"/>
            <a:ext cx="0" cy="32391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423" tIns="45711" rIns="91423" bIns="45711"/>
          <a:lstStyle/>
          <a:p>
            <a:pPr algn="ctr"/>
            <a:endParaRPr lang="en-US" b="1">
              <a:latin typeface="+mn-lt"/>
            </a:endParaRPr>
          </a:p>
        </p:txBody>
      </p:sp>
      <p:pic>
        <p:nvPicPr>
          <p:cNvPr id="2486351" name="Picture 79" descr="CG97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1346200" y="5835291"/>
            <a:ext cx="261938" cy="406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86352" name="Picture 80" descr="pbx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24088" y="5878162"/>
            <a:ext cx="368300" cy="354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" name="Group 81"/>
          <p:cNvGrpSpPr>
            <a:grpSpLocks/>
          </p:cNvGrpSpPr>
          <p:nvPr/>
        </p:nvGrpSpPr>
        <p:grpSpPr bwMode="auto">
          <a:xfrm>
            <a:off x="487738" y="6719729"/>
            <a:ext cx="765617" cy="256074"/>
            <a:chOff x="5309" y="2536"/>
            <a:chExt cx="269" cy="142"/>
          </a:xfrm>
        </p:grpSpPr>
        <p:pic>
          <p:nvPicPr>
            <p:cNvPr id="2486354" name="Picture 82" descr="accsdv"/>
            <p:cNvPicPr>
              <a:picLocks noChangeAspect="1" noChangeArrowheads="1"/>
            </p:cNvPicPr>
            <p:nvPr/>
          </p:nvPicPr>
          <p:blipFill>
            <a:blip r:embed="rId8" cstate="email">
              <a:lum bright="12000"/>
            </a:blip>
            <a:srcRect/>
            <a:stretch>
              <a:fillRect/>
            </a:stretch>
          </p:blipFill>
          <p:spPr bwMode="auto">
            <a:xfrm>
              <a:off x="5337" y="2540"/>
              <a:ext cx="241" cy="13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486355" name="Text Box 83"/>
            <p:cNvSpPr txBox="1">
              <a:spLocks noChangeArrowheads="1"/>
            </p:cNvSpPr>
            <p:nvPr/>
          </p:nvSpPr>
          <p:spPr bwMode="auto">
            <a:xfrm flipH="1">
              <a:off x="5309" y="2536"/>
              <a:ext cx="254" cy="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100550" tIns="50276" rIns="100550" bIns="50276">
              <a:spAutoFit/>
            </a:bodyPr>
            <a:lstStyle/>
            <a:p>
              <a:pPr algn="ctr" defTabSz="1006284"/>
              <a:r>
                <a:rPr lang="en-US" sz="1000" b="1" dirty="0">
                  <a:latin typeface="+mn-lt"/>
                  <a:cs typeface="Arial" pitchFamily="34" charset="0"/>
                </a:rPr>
                <a:t>38.4 Kbps</a:t>
              </a:r>
            </a:p>
          </p:txBody>
        </p:sp>
      </p:grpSp>
      <p:pic>
        <p:nvPicPr>
          <p:cNvPr id="2486356" name="Picture 84" descr="phone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776413" y="5870224"/>
            <a:ext cx="311150" cy="231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9" name="Group 85"/>
          <p:cNvGrpSpPr>
            <a:grpSpLocks/>
          </p:cNvGrpSpPr>
          <p:nvPr/>
        </p:nvGrpSpPr>
        <p:grpSpPr bwMode="auto">
          <a:xfrm>
            <a:off x="473561" y="5860717"/>
            <a:ext cx="707270" cy="255870"/>
            <a:chOff x="5588" y="2679"/>
            <a:chExt cx="250" cy="141"/>
          </a:xfrm>
        </p:grpSpPr>
        <p:pic>
          <p:nvPicPr>
            <p:cNvPr id="2486358" name="Picture 86" descr="accsdv"/>
            <p:cNvPicPr>
              <a:picLocks noChangeAspect="1" noChangeArrowheads="1"/>
            </p:cNvPicPr>
            <p:nvPr/>
          </p:nvPicPr>
          <p:blipFill>
            <a:blip r:embed="rId7" cstate="email">
              <a:lum bright="12000"/>
            </a:blip>
            <a:srcRect/>
            <a:stretch>
              <a:fillRect/>
            </a:stretch>
          </p:blipFill>
          <p:spPr bwMode="auto">
            <a:xfrm>
              <a:off x="5596" y="2684"/>
              <a:ext cx="242" cy="13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486359" name="Text Box 87"/>
            <p:cNvSpPr txBox="1">
              <a:spLocks noChangeArrowheads="1"/>
            </p:cNvSpPr>
            <p:nvPr/>
          </p:nvSpPr>
          <p:spPr bwMode="auto">
            <a:xfrm>
              <a:off x="5588" y="2679"/>
              <a:ext cx="232" cy="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100550" tIns="50276" rIns="100550" bIns="50276">
              <a:spAutoFit/>
            </a:bodyPr>
            <a:lstStyle/>
            <a:p>
              <a:pPr algn="ctr" defTabSz="1006284"/>
              <a:r>
                <a:rPr lang="en-US" sz="1000" b="1" dirty="0">
                  <a:latin typeface="+mn-lt"/>
                  <a:cs typeface="Arial" pitchFamily="34" charset="0"/>
                </a:rPr>
                <a:t>9.6 Kbps</a:t>
              </a:r>
            </a:p>
          </p:txBody>
        </p:sp>
      </p:grpSp>
      <p:pic>
        <p:nvPicPr>
          <p:cNvPr id="2486360" name="Picture 88" descr="rnc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9588" y="6197317"/>
            <a:ext cx="577850" cy="3636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86361" name="Line 89"/>
          <p:cNvSpPr>
            <a:spLocks noChangeShapeType="1"/>
          </p:cNvSpPr>
          <p:nvPr/>
        </p:nvSpPr>
        <p:spPr bwMode="auto">
          <a:xfrm flipH="1">
            <a:off x="3816353" y="6533937"/>
            <a:ext cx="185738" cy="26516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423" tIns="45711" rIns="91423" bIns="45711"/>
          <a:lstStyle/>
          <a:p>
            <a:pPr algn="ctr"/>
            <a:endParaRPr lang="en-US" b="1">
              <a:latin typeface="+mn-lt"/>
            </a:endParaRPr>
          </a:p>
        </p:txBody>
      </p:sp>
      <p:sp>
        <p:nvSpPr>
          <p:cNvPr id="2486369" name="Line 97"/>
          <p:cNvSpPr>
            <a:spLocks noChangeShapeType="1"/>
          </p:cNvSpPr>
          <p:nvPr/>
        </p:nvSpPr>
        <p:spPr bwMode="auto">
          <a:xfrm flipH="1">
            <a:off x="2386013" y="7038869"/>
            <a:ext cx="596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423" tIns="45711" rIns="91423" bIns="45711"/>
          <a:lstStyle/>
          <a:p>
            <a:pPr algn="ctr"/>
            <a:endParaRPr lang="en-US" b="1">
              <a:latin typeface="+mn-lt"/>
            </a:endParaRPr>
          </a:p>
        </p:txBody>
      </p:sp>
      <p:sp>
        <p:nvSpPr>
          <p:cNvPr id="2486370" name="Freeform 98"/>
          <p:cNvSpPr>
            <a:spLocks/>
          </p:cNvSpPr>
          <p:nvPr/>
        </p:nvSpPr>
        <p:spPr bwMode="auto">
          <a:xfrm flipH="1">
            <a:off x="7532688" y="2575470"/>
            <a:ext cx="423862" cy="1170234"/>
          </a:xfrm>
          <a:custGeom>
            <a:avLst/>
            <a:gdLst/>
            <a:ahLst/>
            <a:cxnLst>
              <a:cxn ang="0">
                <a:pos x="672" y="0"/>
              </a:cxn>
              <a:cxn ang="0">
                <a:pos x="672" y="672"/>
              </a:cxn>
              <a:cxn ang="0">
                <a:pos x="19" y="1049"/>
              </a:cxn>
              <a:cxn ang="0">
                <a:pos x="0" y="1060"/>
              </a:cxn>
            </a:cxnLst>
            <a:rect l="0" t="0" r="r" b="b"/>
            <a:pathLst>
              <a:path w="672" h="1060">
                <a:moveTo>
                  <a:pt x="672" y="0"/>
                </a:moveTo>
                <a:lnTo>
                  <a:pt x="672" y="672"/>
                </a:lnTo>
                <a:lnTo>
                  <a:pt x="19" y="1049"/>
                </a:lnTo>
                <a:lnTo>
                  <a:pt x="0" y="1060"/>
                </a:lnTo>
              </a:path>
            </a:pathLst>
          </a:custGeom>
          <a:noFill/>
          <a:ln w="12700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lIns="91423" tIns="45711" rIns="91423" bIns="45711"/>
          <a:lstStyle/>
          <a:p>
            <a:pPr algn="ctr"/>
            <a:endParaRPr lang="en-US" b="1">
              <a:latin typeface="+mn-lt"/>
            </a:endParaRPr>
          </a:p>
        </p:txBody>
      </p:sp>
      <p:pic>
        <p:nvPicPr>
          <p:cNvPr id="2486372" name="Picture 100" descr="rad7"/>
          <p:cNvPicPr preferRelativeResize="0"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7073904" y="3115331"/>
            <a:ext cx="696913" cy="220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86373" name="Picture 101" descr="rad7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2974976" y="6781643"/>
            <a:ext cx="1009650" cy="3747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86374" name="Text Box 102"/>
          <p:cNvSpPr txBox="1">
            <a:spLocks noChangeArrowheads="1"/>
          </p:cNvSpPr>
          <p:nvPr/>
        </p:nvSpPr>
        <p:spPr bwMode="auto">
          <a:xfrm>
            <a:off x="381091" y="4061680"/>
            <a:ext cx="1129113" cy="332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531" tIns="50267" rIns="100531" bIns="50267">
            <a:spAutoFit/>
          </a:bodyPr>
          <a:lstStyle/>
          <a:p>
            <a:pPr algn="ctr" defTabSz="1006284"/>
            <a:r>
              <a:rPr lang="en-US" sz="1500" b="1" dirty="0">
                <a:latin typeface="+mn-lt"/>
                <a:cs typeface="Arial" pitchFamily="34" charset="0"/>
              </a:rPr>
              <a:t>Sub-Station</a:t>
            </a:r>
          </a:p>
        </p:txBody>
      </p:sp>
      <p:sp>
        <p:nvSpPr>
          <p:cNvPr id="2486375" name="Text Box 103"/>
          <p:cNvSpPr txBox="1">
            <a:spLocks noChangeArrowheads="1"/>
          </p:cNvSpPr>
          <p:nvPr/>
        </p:nvSpPr>
        <p:spPr bwMode="auto">
          <a:xfrm>
            <a:off x="8446921" y="4112695"/>
            <a:ext cx="1129113" cy="332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531" tIns="50267" rIns="100531" bIns="50267">
            <a:spAutoFit/>
          </a:bodyPr>
          <a:lstStyle/>
          <a:p>
            <a:pPr algn="ctr" defTabSz="1006284"/>
            <a:r>
              <a:rPr lang="en-US" sz="1500" b="1" dirty="0">
                <a:latin typeface="+mn-lt"/>
                <a:cs typeface="Arial" pitchFamily="34" charset="0"/>
              </a:rPr>
              <a:t>Sub-Station</a:t>
            </a:r>
          </a:p>
        </p:txBody>
      </p:sp>
      <p:sp>
        <p:nvSpPr>
          <p:cNvPr id="2486376" name="Text Box 104"/>
          <p:cNvSpPr txBox="1">
            <a:spLocks noChangeArrowheads="1"/>
          </p:cNvSpPr>
          <p:nvPr/>
        </p:nvSpPr>
        <p:spPr bwMode="auto">
          <a:xfrm>
            <a:off x="8249878" y="3785396"/>
            <a:ext cx="571716" cy="3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531" tIns="50267" rIns="100531" bIns="50267">
            <a:spAutoFit/>
          </a:bodyPr>
          <a:lstStyle/>
          <a:p>
            <a:pPr algn="ctr" defTabSz="1006284"/>
            <a:r>
              <a:rPr lang="en-US" sz="1600" b="1" dirty="0">
                <a:latin typeface="+mn-lt"/>
                <a:cs typeface="Arial" pitchFamily="34" charset="0"/>
              </a:rPr>
              <a:t>PDH</a:t>
            </a:r>
          </a:p>
        </p:txBody>
      </p:sp>
      <p:sp>
        <p:nvSpPr>
          <p:cNvPr id="2486377" name="Text Box 105"/>
          <p:cNvSpPr txBox="1">
            <a:spLocks noChangeArrowheads="1"/>
          </p:cNvSpPr>
          <p:nvPr/>
        </p:nvSpPr>
        <p:spPr bwMode="auto">
          <a:xfrm>
            <a:off x="3165675" y="5755897"/>
            <a:ext cx="549274" cy="332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531" tIns="50267" rIns="100531" bIns="50267">
            <a:spAutoFit/>
          </a:bodyPr>
          <a:lstStyle/>
          <a:p>
            <a:pPr algn="ctr" defTabSz="1006284"/>
            <a:r>
              <a:rPr lang="en-US" sz="1500" b="1" dirty="0">
                <a:latin typeface="+mn-lt"/>
                <a:cs typeface="Arial" pitchFamily="34" charset="0"/>
              </a:rPr>
              <a:t>PDH</a:t>
            </a:r>
          </a:p>
        </p:txBody>
      </p:sp>
      <p:sp>
        <p:nvSpPr>
          <p:cNvPr id="2486378" name="Rectangle 10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defTabSz="1006284"/>
            <a:r>
              <a:rPr lang="en-US" dirty="0" smtClean="0"/>
              <a:t>Utility Network </a:t>
            </a:r>
            <a:endParaRPr lang="en-US" sz="2400" dirty="0"/>
          </a:p>
        </p:txBody>
      </p:sp>
      <p:grpSp>
        <p:nvGrpSpPr>
          <p:cNvPr id="10" name="Group 107"/>
          <p:cNvGrpSpPr>
            <a:grpSpLocks/>
          </p:cNvGrpSpPr>
          <p:nvPr/>
        </p:nvGrpSpPr>
        <p:grpSpPr bwMode="auto">
          <a:xfrm>
            <a:off x="7034216" y="2029273"/>
            <a:ext cx="684212" cy="255870"/>
            <a:chOff x="5596" y="2679"/>
            <a:chExt cx="242" cy="141"/>
          </a:xfrm>
        </p:grpSpPr>
        <p:pic>
          <p:nvPicPr>
            <p:cNvPr id="2486380" name="Picture 108" descr="accsdv"/>
            <p:cNvPicPr>
              <a:picLocks noChangeAspect="1" noChangeArrowheads="1"/>
            </p:cNvPicPr>
            <p:nvPr/>
          </p:nvPicPr>
          <p:blipFill>
            <a:blip r:embed="rId7" cstate="email">
              <a:lum bright="12000"/>
            </a:blip>
            <a:srcRect/>
            <a:stretch>
              <a:fillRect/>
            </a:stretch>
          </p:blipFill>
          <p:spPr bwMode="auto">
            <a:xfrm>
              <a:off x="5596" y="2684"/>
              <a:ext cx="242" cy="13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486381" name="Text Box 109"/>
            <p:cNvSpPr txBox="1">
              <a:spLocks noChangeArrowheads="1"/>
            </p:cNvSpPr>
            <p:nvPr/>
          </p:nvSpPr>
          <p:spPr bwMode="auto">
            <a:xfrm>
              <a:off x="5632" y="2679"/>
              <a:ext cx="149" cy="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100550" tIns="50276" rIns="100550" bIns="50276">
              <a:spAutoFit/>
            </a:bodyPr>
            <a:lstStyle/>
            <a:p>
              <a:pPr algn="ctr" defTabSz="1006284"/>
              <a:r>
                <a:rPr lang="en-US" sz="1000" b="1" dirty="0">
                  <a:latin typeface="+mn-lt"/>
                  <a:cs typeface="Arial" pitchFamily="34" charset="0"/>
                </a:rPr>
                <a:t>RTU</a:t>
              </a:r>
            </a:p>
          </p:txBody>
        </p:sp>
      </p:grpSp>
      <p:grpSp>
        <p:nvGrpSpPr>
          <p:cNvPr id="11" name="Group 110"/>
          <p:cNvGrpSpPr>
            <a:grpSpLocks/>
          </p:cNvGrpSpPr>
          <p:nvPr/>
        </p:nvGrpSpPr>
        <p:grpSpPr bwMode="auto">
          <a:xfrm rot="5360799">
            <a:off x="1868470" y="1749881"/>
            <a:ext cx="171486" cy="835025"/>
            <a:chOff x="4605" y="1154"/>
            <a:chExt cx="108" cy="542"/>
          </a:xfrm>
        </p:grpSpPr>
        <p:sp>
          <p:nvSpPr>
            <p:cNvPr id="2486383" name="Line 111"/>
            <p:cNvSpPr>
              <a:spLocks noChangeShapeType="1"/>
            </p:cNvSpPr>
            <p:nvPr/>
          </p:nvSpPr>
          <p:spPr bwMode="auto">
            <a:xfrm rot="-5400000">
              <a:off x="4388" y="1425"/>
              <a:ext cx="54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91440" bIns="91440">
              <a:spAutoFit/>
            </a:bodyPr>
            <a:lstStyle/>
            <a:p>
              <a:pPr algn="ctr"/>
              <a:endParaRPr lang="en-US" b="1">
                <a:latin typeface="+mn-lt"/>
              </a:endParaRPr>
            </a:p>
          </p:txBody>
        </p:sp>
        <p:sp>
          <p:nvSpPr>
            <p:cNvPr id="2486384" name="Line 112"/>
            <p:cNvSpPr>
              <a:spLocks noChangeShapeType="1"/>
            </p:cNvSpPr>
            <p:nvPr/>
          </p:nvSpPr>
          <p:spPr bwMode="auto">
            <a:xfrm rot="-5400000">
              <a:off x="4686" y="1508"/>
              <a:ext cx="0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91440" bIns="91440">
              <a:spAutoFit/>
            </a:bodyPr>
            <a:lstStyle/>
            <a:p>
              <a:pPr algn="ctr"/>
              <a:endParaRPr lang="en-US" b="1">
                <a:latin typeface="+mn-lt"/>
              </a:endParaRPr>
            </a:p>
          </p:txBody>
        </p:sp>
        <p:sp>
          <p:nvSpPr>
            <p:cNvPr id="2486385" name="Line 113"/>
            <p:cNvSpPr>
              <a:spLocks noChangeShapeType="1"/>
            </p:cNvSpPr>
            <p:nvPr/>
          </p:nvSpPr>
          <p:spPr bwMode="auto">
            <a:xfrm rot="-5400000">
              <a:off x="4632" y="1603"/>
              <a:ext cx="0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91440" bIns="91440">
              <a:spAutoFit/>
            </a:bodyPr>
            <a:lstStyle/>
            <a:p>
              <a:pPr algn="ctr"/>
              <a:endParaRPr lang="en-US" b="1">
                <a:latin typeface="+mn-lt"/>
              </a:endParaRPr>
            </a:p>
          </p:txBody>
        </p:sp>
        <p:sp>
          <p:nvSpPr>
            <p:cNvPr id="2486386" name="Line 114"/>
            <p:cNvSpPr>
              <a:spLocks noChangeShapeType="1"/>
            </p:cNvSpPr>
            <p:nvPr/>
          </p:nvSpPr>
          <p:spPr bwMode="auto">
            <a:xfrm rot="-5400000">
              <a:off x="4686" y="1307"/>
              <a:ext cx="0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91440" bIns="91440">
              <a:spAutoFit/>
            </a:bodyPr>
            <a:lstStyle/>
            <a:p>
              <a:pPr algn="ctr"/>
              <a:endParaRPr lang="en-US" b="1">
                <a:latin typeface="+mn-lt"/>
              </a:endParaRPr>
            </a:p>
          </p:txBody>
        </p:sp>
        <p:sp>
          <p:nvSpPr>
            <p:cNvPr id="2486387" name="Line 115"/>
            <p:cNvSpPr>
              <a:spLocks noChangeShapeType="1"/>
            </p:cNvSpPr>
            <p:nvPr/>
          </p:nvSpPr>
          <p:spPr bwMode="auto">
            <a:xfrm rot="-5400000">
              <a:off x="4632" y="1192"/>
              <a:ext cx="0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91440" bIns="91440">
              <a:spAutoFit/>
            </a:bodyPr>
            <a:lstStyle/>
            <a:p>
              <a:pPr algn="ctr"/>
              <a:endParaRPr lang="en-US" b="1">
                <a:latin typeface="+mn-lt"/>
              </a:endParaRPr>
            </a:p>
          </p:txBody>
        </p:sp>
      </p:grpSp>
      <p:sp>
        <p:nvSpPr>
          <p:cNvPr id="2486388" name="Line 116"/>
          <p:cNvSpPr>
            <a:spLocks noChangeShapeType="1"/>
          </p:cNvSpPr>
          <p:nvPr/>
        </p:nvSpPr>
        <p:spPr bwMode="auto">
          <a:xfrm>
            <a:off x="2025650" y="1843476"/>
            <a:ext cx="0" cy="32391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423" tIns="45711" rIns="91423" bIns="45711"/>
          <a:lstStyle/>
          <a:p>
            <a:pPr algn="ctr"/>
            <a:endParaRPr lang="en-US" b="1">
              <a:latin typeface="+mn-lt"/>
            </a:endParaRPr>
          </a:p>
        </p:txBody>
      </p:sp>
      <p:grpSp>
        <p:nvGrpSpPr>
          <p:cNvPr id="12" name="Group 117"/>
          <p:cNvGrpSpPr>
            <a:grpSpLocks/>
          </p:cNvGrpSpPr>
          <p:nvPr/>
        </p:nvGrpSpPr>
        <p:grpSpPr bwMode="auto">
          <a:xfrm>
            <a:off x="1687516" y="1678362"/>
            <a:ext cx="684212" cy="255870"/>
            <a:chOff x="5596" y="2679"/>
            <a:chExt cx="242" cy="141"/>
          </a:xfrm>
        </p:grpSpPr>
        <p:pic>
          <p:nvPicPr>
            <p:cNvPr id="2486390" name="Picture 118" descr="accsdv"/>
            <p:cNvPicPr>
              <a:picLocks noChangeAspect="1" noChangeArrowheads="1"/>
            </p:cNvPicPr>
            <p:nvPr/>
          </p:nvPicPr>
          <p:blipFill>
            <a:blip r:embed="rId7" cstate="email">
              <a:lum bright="12000"/>
            </a:blip>
            <a:srcRect/>
            <a:stretch>
              <a:fillRect/>
            </a:stretch>
          </p:blipFill>
          <p:spPr bwMode="auto">
            <a:xfrm>
              <a:off x="5596" y="2684"/>
              <a:ext cx="242" cy="13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486391" name="Text Box 119"/>
            <p:cNvSpPr txBox="1">
              <a:spLocks noChangeArrowheads="1"/>
            </p:cNvSpPr>
            <p:nvPr/>
          </p:nvSpPr>
          <p:spPr bwMode="auto">
            <a:xfrm>
              <a:off x="5632" y="2679"/>
              <a:ext cx="149" cy="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100550" tIns="50276" rIns="100550" bIns="50276">
              <a:spAutoFit/>
            </a:bodyPr>
            <a:lstStyle/>
            <a:p>
              <a:pPr algn="ctr" defTabSz="1006284"/>
              <a:r>
                <a:rPr lang="en-US" sz="1000" b="1" dirty="0">
                  <a:latin typeface="+mn-lt"/>
                  <a:cs typeface="Arial" pitchFamily="34" charset="0"/>
                </a:rPr>
                <a:t>RTU</a:t>
              </a:r>
            </a:p>
          </p:txBody>
        </p:sp>
      </p:grpSp>
      <p:pic>
        <p:nvPicPr>
          <p:cNvPr id="2486392" name="Picture 120" descr="mux"/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2709866" y="6025831"/>
            <a:ext cx="635000" cy="635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6" name="TextBox 125"/>
          <p:cNvSpPr txBox="1"/>
          <p:nvPr/>
        </p:nvSpPr>
        <p:spPr>
          <a:xfrm>
            <a:off x="8214360" y="6365411"/>
            <a:ext cx="1676400" cy="507832"/>
          </a:xfrm>
          <a:prstGeom prst="rect">
            <a:avLst/>
          </a:prstGeom>
          <a:noFill/>
        </p:spPr>
        <p:txBody>
          <a:bodyPr wrap="square" lIns="100564" tIns="50282" rIns="100564" bIns="50282" rtlCol="0">
            <a:spAutoFit/>
          </a:bodyPr>
          <a:lstStyle/>
          <a:p>
            <a:r>
              <a:rPr lang="en-US" sz="1300" b="1" dirty="0" smtClean="0">
                <a:latin typeface="+mn-lt"/>
              </a:rPr>
              <a:t>Secure Industrial Ethernet switch</a:t>
            </a:r>
            <a:endParaRPr lang="en-US" sz="1300" b="1" dirty="0">
              <a:latin typeface="+mn-lt"/>
            </a:endParaRPr>
          </a:p>
        </p:txBody>
      </p:sp>
      <p:pic>
        <p:nvPicPr>
          <p:cNvPr id="127" name="Picture 32" descr="Layer2_switch"/>
          <p:cNvPicPr>
            <a:picLocks noChangeAspect="1" noChangeArrowheads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7543800" y="6479074"/>
            <a:ext cx="516890" cy="269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" name="Picture 115" descr="rad7"/>
          <p:cNvPicPr preferRelativeResize="0">
            <a:picLocks noChangeAspect="1" noChangeArrowheads="1"/>
          </p:cNvPicPr>
          <p:nvPr/>
        </p:nvPicPr>
        <p:blipFill>
          <a:blip r:embed="rId20" cstate="email"/>
          <a:srcRect/>
          <a:stretch>
            <a:fillRect/>
          </a:stretch>
        </p:blipFill>
        <p:spPr bwMode="auto">
          <a:xfrm>
            <a:off x="7459983" y="5886287"/>
            <a:ext cx="696913" cy="252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9" name="TextBox 128"/>
          <p:cNvSpPr txBox="1"/>
          <p:nvPr/>
        </p:nvSpPr>
        <p:spPr>
          <a:xfrm>
            <a:off x="8184336" y="5757875"/>
            <a:ext cx="1676400" cy="501656"/>
          </a:xfrm>
          <a:prstGeom prst="rect">
            <a:avLst/>
          </a:prstGeom>
          <a:noFill/>
        </p:spPr>
        <p:txBody>
          <a:bodyPr wrap="square" lIns="100564" tIns="50282" rIns="100564" bIns="50282" rtlCol="0">
            <a:spAutoFit/>
          </a:bodyPr>
          <a:lstStyle/>
          <a:p>
            <a:r>
              <a:rPr lang="en-US" sz="1300" b="1" dirty="0" smtClean="0">
                <a:latin typeface="+mn-lt"/>
              </a:rPr>
              <a:t>Ethernet over PDH gateway</a:t>
            </a:r>
            <a:endParaRPr lang="en-US" sz="1300" b="1" dirty="0">
              <a:latin typeface="+mn-lt"/>
            </a:endParaRPr>
          </a:p>
        </p:txBody>
      </p:sp>
      <p:grpSp>
        <p:nvGrpSpPr>
          <p:cNvPr id="13" name="Group 131"/>
          <p:cNvGrpSpPr/>
          <p:nvPr/>
        </p:nvGrpSpPr>
        <p:grpSpPr>
          <a:xfrm>
            <a:off x="3506470" y="3268980"/>
            <a:ext cx="3482342" cy="2074958"/>
            <a:chOff x="9071387" y="2018334"/>
            <a:chExt cx="2012841" cy="1650657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grpSpPr>
        <p:sp>
          <p:nvSpPr>
            <p:cNvPr id="137" name="Freeform 1456"/>
            <p:cNvSpPr>
              <a:spLocks/>
            </p:cNvSpPr>
            <p:nvPr/>
          </p:nvSpPr>
          <p:spPr bwMode="auto">
            <a:xfrm>
              <a:off x="9071387" y="2018334"/>
              <a:ext cx="2012841" cy="1650657"/>
            </a:xfrm>
            <a:custGeom>
              <a:avLst/>
              <a:gdLst>
                <a:gd name="T0" fmla="*/ 2147483647 w 855"/>
                <a:gd name="T1" fmla="*/ 2147483647 h 673"/>
                <a:gd name="T2" fmla="*/ 2147483647 w 855"/>
                <a:gd name="T3" fmla="*/ 2147483647 h 673"/>
                <a:gd name="T4" fmla="*/ 2147483647 w 855"/>
                <a:gd name="T5" fmla="*/ 2147483647 h 673"/>
                <a:gd name="T6" fmla="*/ 2147483647 w 855"/>
                <a:gd name="T7" fmla="*/ 2147483647 h 673"/>
                <a:gd name="T8" fmla="*/ 2147483647 w 855"/>
                <a:gd name="T9" fmla="*/ 2147483647 h 673"/>
                <a:gd name="T10" fmla="*/ 2147483647 w 855"/>
                <a:gd name="T11" fmla="*/ 2147483647 h 673"/>
                <a:gd name="T12" fmla="*/ 2147483647 w 855"/>
                <a:gd name="T13" fmla="*/ 2147483647 h 673"/>
                <a:gd name="T14" fmla="*/ 2147483647 w 855"/>
                <a:gd name="T15" fmla="*/ 2147483647 h 673"/>
                <a:gd name="T16" fmla="*/ 2147483647 w 855"/>
                <a:gd name="T17" fmla="*/ 2147483647 h 673"/>
                <a:gd name="T18" fmla="*/ 2147483647 w 855"/>
                <a:gd name="T19" fmla="*/ 2147483647 h 673"/>
                <a:gd name="T20" fmla="*/ 2147483647 w 855"/>
                <a:gd name="T21" fmla="*/ 2147483647 h 673"/>
                <a:gd name="T22" fmla="*/ 2147483647 w 855"/>
                <a:gd name="T23" fmla="*/ 2147483647 h 673"/>
                <a:gd name="T24" fmla="*/ 2147483647 w 855"/>
                <a:gd name="T25" fmla="*/ 2147483647 h 673"/>
                <a:gd name="T26" fmla="*/ 2147483647 w 855"/>
                <a:gd name="T27" fmla="*/ 2147483647 h 673"/>
                <a:gd name="T28" fmla="*/ 2147483647 w 855"/>
                <a:gd name="T29" fmla="*/ 2147483647 h 673"/>
                <a:gd name="T30" fmla="*/ 2147483647 w 855"/>
                <a:gd name="T31" fmla="*/ 2147483647 h 673"/>
                <a:gd name="T32" fmla="*/ 2147483647 w 855"/>
                <a:gd name="T33" fmla="*/ 2147483647 h 673"/>
                <a:gd name="T34" fmla="*/ 2147483647 w 855"/>
                <a:gd name="T35" fmla="*/ 2147483647 h 673"/>
                <a:gd name="T36" fmla="*/ 2147483647 w 855"/>
                <a:gd name="T37" fmla="*/ 2147483647 h 673"/>
                <a:gd name="T38" fmla="*/ 2147483647 w 855"/>
                <a:gd name="T39" fmla="*/ 2147483647 h 673"/>
                <a:gd name="T40" fmla="*/ 2147483647 w 855"/>
                <a:gd name="T41" fmla="*/ 2147483647 h 673"/>
                <a:gd name="T42" fmla="*/ 2147483647 w 855"/>
                <a:gd name="T43" fmla="*/ 2147483647 h 673"/>
                <a:gd name="T44" fmla="*/ 2147483647 w 855"/>
                <a:gd name="T45" fmla="*/ 2147483647 h 673"/>
                <a:gd name="T46" fmla="*/ 2147483647 w 855"/>
                <a:gd name="T47" fmla="*/ 2147483647 h 673"/>
                <a:gd name="T48" fmla="*/ 2147483647 w 855"/>
                <a:gd name="T49" fmla="*/ 2147483647 h 673"/>
                <a:gd name="T50" fmla="*/ 2147483647 w 855"/>
                <a:gd name="T51" fmla="*/ 2147483647 h 673"/>
                <a:gd name="T52" fmla="*/ 2147483647 w 855"/>
                <a:gd name="T53" fmla="*/ 2147483647 h 673"/>
                <a:gd name="T54" fmla="*/ 2147483647 w 855"/>
                <a:gd name="T55" fmla="*/ 2147483647 h 673"/>
                <a:gd name="T56" fmla="*/ 2147483647 w 855"/>
                <a:gd name="T57" fmla="*/ 2147483647 h 673"/>
                <a:gd name="T58" fmla="*/ 2147483647 w 855"/>
                <a:gd name="T59" fmla="*/ 2147483647 h 673"/>
                <a:gd name="T60" fmla="*/ 2147483647 w 855"/>
                <a:gd name="T61" fmla="*/ 2147483647 h 673"/>
                <a:gd name="T62" fmla="*/ 2147483647 w 855"/>
                <a:gd name="T63" fmla="*/ 2147483647 h 673"/>
                <a:gd name="T64" fmla="*/ 2147483647 w 855"/>
                <a:gd name="T65" fmla="*/ 2147483647 h 673"/>
                <a:gd name="T66" fmla="*/ 2147483647 w 855"/>
                <a:gd name="T67" fmla="*/ 2147483647 h 673"/>
                <a:gd name="T68" fmla="*/ 2147483647 w 855"/>
                <a:gd name="T69" fmla="*/ 2147483647 h 673"/>
                <a:gd name="T70" fmla="*/ 2147483647 w 855"/>
                <a:gd name="T71" fmla="*/ 2147483647 h 673"/>
                <a:gd name="T72" fmla="*/ 2147483647 w 855"/>
                <a:gd name="T73" fmla="*/ 2147483647 h 673"/>
                <a:gd name="T74" fmla="*/ 2147483647 w 855"/>
                <a:gd name="T75" fmla="*/ 2147483647 h 673"/>
                <a:gd name="T76" fmla="*/ 2147483647 w 855"/>
                <a:gd name="T77" fmla="*/ 2147483647 h 673"/>
                <a:gd name="T78" fmla="*/ 2147483647 w 855"/>
                <a:gd name="T79" fmla="*/ 2147483647 h 673"/>
                <a:gd name="T80" fmla="*/ 2147483647 w 855"/>
                <a:gd name="T81" fmla="*/ 2147483647 h 673"/>
                <a:gd name="T82" fmla="*/ 2147483647 w 855"/>
                <a:gd name="T83" fmla="*/ 2147483647 h 673"/>
                <a:gd name="T84" fmla="*/ 2147483647 w 855"/>
                <a:gd name="T85" fmla="*/ 2147483647 h 673"/>
                <a:gd name="T86" fmla="*/ 2147483647 w 855"/>
                <a:gd name="T87" fmla="*/ 2147483647 h 673"/>
                <a:gd name="T88" fmla="*/ 2147483647 w 855"/>
                <a:gd name="T89" fmla="*/ 2147483647 h 673"/>
                <a:gd name="T90" fmla="*/ 2147483647 w 855"/>
                <a:gd name="T91" fmla="*/ 2147483647 h 673"/>
                <a:gd name="T92" fmla="*/ 2147483647 w 855"/>
                <a:gd name="T93" fmla="*/ 2147483647 h 673"/>
                <a:gd name="T94" fmla="*/ 2147483647 w 855"/>
                <a:gd name="T95" fmla="*/ 2147483647 h 673"/>
                <a:gd name="T96" fmla="*/ 2147483647 w 855"/>
                <a:gd name="T97" fmla="*/ 2147483647 h 673"/>
                <a:gd name="T98" fmla="*/ 2147483647 w 855"/>
                <a:gd name="T99" fmla="*/ 2147483647 h 673"/>
                <a:gd name="T100" fmla="*/ 2147483647 w 855"/>
                <a:gd name="T101" fmla="*/ 2147483647 h 673"/>
                <a:gd name="T102" fmla="*/ 2147483647 w 855"/>
                <a:gd name="T103" fmla="*/ 2147483647 h 673"/>
                <a:gd name="T104" fmla="*/ 2147483647 w 855"/>
                <a:gd name="T105" fmla="*/ 2147483647 h 673"/>
                <a:gd name="T106" fmla="*/ 2147483647 w 855"/>
                <a:gd name="T107" fmla="*/ 2147483647 h 67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55"/>
                <a:gd name="T163" fmla="*/ 0 h 673"/>
                <a:gd name="T164" fmla="*/ 855 w 855"/>
                <a:gd name="T165" fmla="*/ 673 h 67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55" h="673">
                  <a:moveTo>
                    <a:pt x="266" y="634"/>
                  </a:moveTo>
                  <a:cubicBezTo>
                    <a:pt x="239" y="634"/>
                    <a:pt x="178" y="655"/>
                    <a:pt x="140" y="648"/>
                  </a:cubicBezTo>
                  <a:cubicBezTo>
                    <a:pt x="102" y="641"/>
                    <a:pt x="63" y="624"/>
                    <a:pt x="39" y="595"/>
                  </a:cubicBezTo>
                  <a:cubicBezTo>
                    <a:pt x="16" y="566"/>
                    <a:pt x="2" y="511"/>
                    <a:pt x="1" y="474"/>
                  </a:cubicBezTo>
                  <a:cubicBezTo>
                    <a:pt x="0" y="437"/>
                    <a:pt x="19" y="396"/>
                    <a:pt x="33" y="375"/>
                  </a:cubicBezTo>
                  <a:cubicBezTo>
                    <a:pt x="46" y="353"/>
                    <a:pt x="70" y="351"/>
                    <a:pt x="81" y="344"/>
                  </a:cubicBezTo>
                  <a:cubicBezTo>
                    <a:pt x="92" y="337"/>
                    <a:pt x="96" y="337"/>
                    <a:pt x="100" y="332"/>
                  </a:cubicBezTo>
                  <a:cubicBezTo>
                    <a:pt x="104" y="327"/>
                    <a:pt x="105" y="321"/>
                    <a:pt x="105" y="311"/>
                  </a:cubicBezTo>
                  <a:cubicBezTo>
                    <a:pt x="105" y="301"/>
                    <a:pt x="99" y="286"/>
                    <a:pt x="98" y="272"/>
                  </a:cubicBezTo>
                  <a:cubicBezTo>
                    <a:pt x="97" y="257"/>
                    <a:pt x="93" y="241"/>
                    <a:pt x="98" y="225"/>
                  </a:cubicBezTo>
                  <a:cubicBezTo>
                    <a:pt x="103" y="210"/>
                    <a:pt x="116" y="191"/>
                    <a:pt x="130" y="179"/>
                  </a:cubicBezTo>
                  <a:cubicBezTo>
                    <a:pt x="144" y="167"/>
                    <a:pt x="167" y="157"/>
                    <a:pt x="185" y="151"/>
                  </a:cubicBezTo>
                  <a:cubicBezTo>
                    <a:pt x="204" y="145"/>
                    <a:pt x="227" y="145"/>
                    <a:pt x="241" y="143"/>
                  </a:cubicBezTo>
                  <a:cubicBezTo>
                    <a:pt x="254" y="140"/>
                    <a:pt x="260" y="141"/>
                    <a:pt x="264" y="134"/>
                  </a:cubicBezTo>
                  <a:cubicBezTo>
                    <a:pt x="268" y="127"/>
                    <a:pt x="263" y="111"/>
                    <a:pt x="267" y="100"/>
                  </a:cubicBezTo>
                  <a:cubicBezTo>
                    <a:pt x="272" y="89"/>
                    <a:pt x="281" y="74"/>
                    <a:pt x="291" y="65"/>
                  </a:cubicBezTo>
                  <a:cubicBezTo>
                    <a:pt x="301" y="57"/>
                    <a:pt x="314" y="52"/>
                    <a:pt x="328" y="48"/>
                  </a:cubicBezTo>
                  <a:cubicBezTo>
                    <a:pt x="341" y="45"/>
                    <a:pt x="362" y="45"/>
                    <a:pt x="373" y="45"/>
                  </a:cubicBezTo>
                  <a:cubicBezTo>
                    <a:pt x="384" y="45"/>
                    <a:pt x="387" y="49"/>
                    <a:pt x="391" y="48"/>
                  </a:cubicBezTo>
                  <a:cubicBezTo>
                    <a:pt x="396" y="47"/>
                    <a:pt x="392" y="43"/>
                    <a:pt x="396" y="38"/>
                  </a:cubicBezTo>
                  <a:cubicBezTo>
                    <a:pt x="401" y="33"/>
                    <a:pt x="408" y="21"/>
                    <a:pt x="418" y="15"/>
                  </a:cubicBezTo>
                  <a:cubicBezTo>
                    <a:pt x="428" y="9"/>
                    <a:pt x="439" y="5"/>
                    <a:pt x="455" y="3"/>
                  </a:cubicBezTo>
                  <a:cubicBezTo>
                    <a:pt x="471" y="2"/>
                    <a:pt x="497" y="0"/>
                    <a:pt x="514" y="3"/>
                  </a:cubicBezTo>
                  <a:cubicBezTo>
                    <a:pt x="531" y="7"/>
                    <a:pt x="542" y="15"/>
                    <a:pt x="556" y="22"/>
                  </a:cubicBezTo>
                  <a:cubicBezTo>
                    <a:pt x="569" y="30"/>
                    <a:pt x="587" y="40"/>
                    <a:pt x="596" y="52"/>
                  </a:cubicBezTo>
                  <a:cubicBezTo>
                    <a:pt x="605" y="64"/>
                    <a:pt x="609" y="83"/>
                    <a:pt x="613" y="95"/>
                  </a:cubicBezTo>
                  <a:cubicBezTo>
                    <a:pt x="616" y="106"/>
                    <a:pt x="611" y="113"/>
                    <a:pt x="616" y="117"/>
                  </a:cubicBezTo>
                  <a:cubicBezTo>
                    <a:pt x="621" y="120"/>
                    <a:pt x="632" y="113"/>
                    <a:pt x="643" y="115"/>
                  </a:cubicBezTo>
                  <a:cubicBezTo>
                    <a:pt x="654" y="117"/>
                    <a:pt x="668" y="119"/>
                    <a:pt x="681" y="129"/>
                  </a:cubicBezTo>
                  <a:cubicBezTo>
                    <a:pt x="695" y="138"/>
                    <a:pt x="712" y="156"/>
                    <a:pt x="723" y="172"/>
                  </a:cubicBezTo>
                  <a:cubicBezTo>
                    <a:pt x="735" y="187"/>
                    <a:pt x="748" y="206"/>
                    <a:pt x="754" y="223"/>
                  </a:cubicBezTo>
                  <a:cubicBezTo>
                    <a:pt x="759" y="241"/>
                    <a:pt x="762" y="262"/>
                    <a:pt x="759" y="278"/>
                  </a:cubicBezTo>
                  <a:cubicBezTo>
                    <a:pt x="755" y="295"/>
                    <a:pt x="732" y="313"/>
                    <a:pt x="732" y="321"/>
                  </a:cubicBezTo>
                  <a:cubicBezTo>
                    <a:pt x="732" y="330"/>
                    <a:pt x="748" y="324"/>
                    <a:pt x="760" y="330"/>
                  </a:cubicBezTo>
                  <a:cubicBezTo>
                    <a:pt x="773" y="336"/>
                    <a:pt x="794" y="346"/>
                    <a:pt x="807" y="356"/>
                  </a:cubicBezTo>
                  <a:cubicBezTo>
                    <a:pt x="821" y="366"/>
                    <a:pt x="835" y="380"/>
                    <a:pt x="842" y="394"/>
                  </a:cubicBezTo>
                  <a:cubicBezTo>
                    <a:pt x="850" y="407"/>
                    <a:pt x="855" y="419"/>
                    <a:pt x="852" y="440"/>
                  </a:cubicBezTo>
                  <a:cubicBezTo>
                    <a:pt x="850" y="461"/>
                    <a:pt x="835" y="499"/>
                    <a:pt x="827" y="516"/>
                  </a:cubicBezTo>
                  <a:cubicBezTo>
                    <a:pt x="819" y="533"/>
                    <a:pt x="813" y="536"/>
                    <a:pt x="804" y="542"/>
                  </a:cubicBezTo>
                  <a:cubicBezTo>
                    <a:pt x="795" y="548"/>
                    <a:pt x="780" y="550"/>
                    <a:pt x="770" y="554"/>
                  </a:cubicBezTo>
                  <a:cubicBezTo>
                    <a:pt x="760" y="558"/>
                    <a:pt x="753" y="559"/>
                    <a:pt x="745" y="564"/>
                  </a:cubicBezTo>
                  <a:cubicBezTo>
                    <a:pt x="738" y="569"/>
                    <a:pt x="734" y="577"/>
                    <a:pt x="727" y="586"/>
                  </a:cubicBezTo>
                  <a:cubicBezTo>
                    <a:pt x="719" y="596"/>
                    <a:pt x="712" y="609"/>
                    <a:pt x="702" y="619"/>
                  </a:cubicBezTo>
                  <a:cubicBezTo>
                    <a:pt x="692" y="628"/>
                    <a:pt x="682" y="637"/>
                    <a:pt x="666" y="641"/>
                  </a:cubicBezTo>
                  <a:cubicBezTo>
                    <a:pt x="650" y="645"/>
                    <a:pt x="622" y="645"/>
                    <a:pt x="604" y="643"/>
                  </a:cubicBezTo>
                  <a:cubicBezTo>
                    <a:pt x="587" y="640"/>
                    <a:pt x="571" y="631"/>
                    <a:pt x="561" y="626"/>
                  </a:cubicBezTo>
                  <a:cubicBezTo>
                    <a:pt x="551" y="621"/>
                    <a:pt x="551" y="614"/>
                    <a:pt x="546" y="610"/>
                  </a:cubicBezTo>
                  <a:cubicBezTo>
                    <a:pt x="541" y="607"/>
                    <a:pt x="536" y="605"/>
                    <a:pt x="532" y="607"/>
                  </a:cubicBezTo>
                  <a:cubicBezTo>
                    <a:pt x="529" y="609"/>
                    <a:pt x="533" y="612"/>
                    <a:pt x="526" y="619"/>
                  </a:cubicBezTo>
                  <a:cubicBezTo>
                    <a:pt x="518" y="626"/>
                    <a:pt x="506" y="638"/>
                    <a:pt x="489" y="646"/>
                  </a:cubicBezTo>
                  <a:cubicBezTo>
                    <a:pt x="471" y="655"/>
                    <a:pt x="442" y="668"/>
                    <a:pt x="418" y="670"/>
                  </a:cubicBezTo>
                  <a:cubicBezTo>
                    <a:pt x="395" y="673"/>
                    <a:pt x="370" y="668"/>
                    <a:pt x="350" y="664"/>
                  </a:cubicBezTo>
                  <a:cubicBezTo>
                    <a:pt x="329" y="659"/>
                    <a:pt x="312" y="651"/>
                    <a:pt x="299" y="646"/>
                  </a:cubicBezTo>
                  <a:cubicBezTo>
                    <a:pt x="287" y="642"/>
                    <a:pt x="293" y="634"/>
                    <a:pt x="266" y="634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E0CDA8"/>
                </a:gs>
              </a:gsLst>
              <a:path path="rect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>
              <a:prstShdw prst="shdw17" dist="17961" dir="2700000">
                <a:srgbClr val="867B65"/>
              </a:prstShdw>
            </a:effec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latin typeface="+mn-lt"/>
              </a:endParaRPr>
            </a:p>
          </p:txBody>
        </p:sp>
        <p:sp>
          <p:nvSpPr>
            <p:cNvPr id="138" name="Rectangle 1457"/>
            <p:cNvSpPr>
              <a:spLocks noChangeArrowheads="1"/>
            </p:cNvSpPr>
            <p:nvPr/>
          </p:nvSpPr>
          <p:spPr bwMode="auto">
            <a:xfrm>
              <a:off x="9659560" y="2566725"/>
              <a:ext cx="855733" cy="602042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  <a:effectLst>
              <a:prstShdw prst="shdw17" dist="17961" dir="2700000">
                <a:srgbClr val="867B65"/>
              </a:prstShdw>
            </a:effec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800" b="1" dirty="0" smtClean="0">
                  <a:solidFill>
                    <a:srgbClr val="FF0000"/>
                  </a:solidFill>
                  <a:latin typeface="+mn-lt"/>
                </a:rPr>
                <a:t>PSN</a:t>
              </a:r>
              <a:endParaRPr lang="en-US" sz="1800" b="1" dirty="0">
                <a:solidFill>
                  <a:srgbClr val="FF0000"/>
                </a:solidFill>
                <a:latin typeface="+mn-lt"/>
              </a:endParaRPr>
            </a:p>
          </p:txBody>
        </p:sp>
      </p:grpSp>
      <p:pic>
        <p:nvPicPr>
          <p:cNvPr id="139" name="Picture 61" descr="adm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4929505" y="5134112"/>
            <a:ext cx="560388" cy="485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6" name="Text Box 102"/>
          <p:cNvSpPr txBox="1">
            <a:spLocks noChangeArrowheads="1"/>
          </p:cNvSpPr>
          <p:nvPr/>
        </p:nvSpPr>
        <p:spPr bwMode="auto">
          <a:xfrm>
            <a:off x="2297074" y="3902061"/>
            <a:ext cx="1132767" cy="332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531" tIns="50267" rIns="100531" bIns="50267">
            <a:spAutoFit/>
          </a:bodyPr>
          <a:lstStyle/>
          <a:p>
            <a:pPr algn="ctr" defTabSz="1006284"/>
            <a:r>
              <a:rPr lang="en-US" sz="1500" b="1" dirty="0" smtClean="0">
                <a:latin typeface="+mn-lt"/>
                <a:cs typeface="Arial" pitchFamily="34" charset="0"/>
              </a:rPr>
              <a:t>Access </a:t>
            </a:r>
            <a:r>
              <a:rPr lang="en-US" sz="1500" b="1" dirty="0" err="1" smtClean="0">
                <a:latin typeface="+mn-lt"/>
                <a:cs typeface="Arial" pitchFamily="34" charset="0"/>
              </a:rPr>
              <a:t>Mux</a:t>
            </a:r>
            <a:endParaRPr lang="en-US" sz="1500" b="1" dirty="0">
              <a:latin typeface="+mn-lt"/>
              <a:cs typeface="Arial" pitchFamily="34" charset="0"/>
            </a:endParaRPr>
          </a:p>
        </p:txBody>
      </p:sp>
      <p:sp>
        <p:nvSpPr>
          <p:cNvPr id="133" name="Text Box 77"/>
          <p:cNvSpPr txBox="1">
            <a:spLocks noChangeArrowheads="1"/>
          </p:cNvSpPr>
          <p:nvPr/>
        </p:nvSpPr>
        <p:spPr bwMode="auto">
          <a:xfrm>
            <a:off x="4886093" y="6239479"/>
            <a:ext cx="653862" cy="23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 anchorCtr="1">
            <a:spAutoFit/>
          </a:bodyPr>
          <a:lstStyle/>
          <a:p>
            <a:pPr algn="ctr"/>
            <a:r>
              <a:rPr lang="en-US" sz="1500" b="1" dirty="0" smtClean="0">
                <a:latin typeface="+mn-lt"/>
                <a:cs typeface="Arial" pitchFamily="34" charset="0"/>
              </a:rPr>
              <a:t>IP Core</a:t>
            </a:r>
            <a:endParaRPr lang="en-US" sz="1500" b="1" dirty="0">
              <a:latin typeface="+mn-lt"/>
              <a:cs typeface="Arial" pitchFamily="34" charset="0"/>
            </a:endParaRPr>
          </a:p>
        </p:txBody>
      </p:sp>
      <p:grpSp>
        <p:nvGrpSpPr>
          <p:cNvPr id="14" name="Group 91"/>
          <p:cNvGrpSpPr>
            <a:grpSpLocks/>
          </p:cNvGrpSpPr>
          <p:nvPr/>
        </p:nvGrpSpPr>
        <p:grpSpPr bwMode="auto">
          <a:xfrm rot="10803096">
            <a:off x="2293510" y="6697504"/>
            <a:ext cx="185275" cy="656464"/>
            <a:chOff x="4605" y="1154"/>
            <a:chExt cx="108" cy="542"/>
          </a:xfrm>
        </p:grpSpPr>
        <p:sp>
          <p:nvSpPr>
            <p:cNvPr id="141" name="Line 92"/>
            <p:cNvSpPr>
              <a:spLocks noChangeShapeType="1"/>
            </p:cNvSpPr>
            <p:nvPr/>
          </p:nvSpPr>
          <p:spPr bwMode="auto">
            <a:xfrm rot="-5400000">
              <a:off x="4388" y="1425"/>
              <a:ext cx="54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91440" bIns="91440">
              <a:spAutoFit/>
            </a:bodyPr>
            <a:lstStyle/>
            <a:p>
              <a:pPr algn="ctr"/>
              <a:endParaRPr lang="en-US" b="1">
                <a:latin typeface="+mn-lt"/>
              </a:endParaRPr>
            </a:p>
          </p:txBody>
        </p:sp>
        <p:sp>
          <p:nvSpPr>
            <p:cNvPr id="142" name="Line 93"/>
            <p:cNvSpPr>
              <a:spLocks noChangeShapeType="1"/>
            </p:cNvSpPr>
            <p:nvPr/>
          </p:nvSpPr>
          <p:spPr bwMode="auto">
            <a:xfrm rot="-5400000">
              <a:off x="4686" y="1508"/>
              <a:ext cx="0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91440" bIns="91440">
              <a:spAutoFit/>
            </a:bodyPr>
            <a:lstStyle/>
            <a:p>
              <a:pPr algn="ctr"/>
              <a:endParaRPr lang="en-US" b="1">
                <a:latin typeface="+mn-lt"/>
              </a:endParaRPr>
            </a:p>
          </p:txBody>
        </p:sp>
        <p:sp>
          <p:nvSpPr>
            <p:cNvPr id="143" name="Line 94"/>
            <p:cNvSpPr>
              <a:spLocks noChangeShapeType="1"/>
            </p:cNvSpPr>
            <p:nvPr/>
          </p:nvSpPr>
          <p:spPr bwMode="auto">
            <a:xfrm rot="-5400000">
              <a:off x="4632" y="1603"/>
              <a:ext cx="0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91440" bIns="91440">
              <a:spAutoFit/>
            </a:bodyPr>
            <a:lstStyle/>
            <a:p>
              <a:pPr algn="ctr"/>
              <a:endParaRPr lang="en-US" b="1">
                <a:latin typeface="+mn-lt"/>
              </a:endParaRPr>
            </a:p>
          </p:txBody>
        </p:sp>
        <p:sp>
          <p:nvSpPr>
            <p:cNvPr id="144" name="Line 95"/>
            <p:cNvSpPr>
              <a:spLocks noChangeShapeType="1"/>
            </p:cNvSpPr>
            <p:nvPr/>
          </p:nvSpPr>
          <p:spPr bwMode="auto">
            <a:xfrm rot="-5400000">
              <a:off x="4686" y="1307"/>
              <a:ext cx="0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91440" bIns="91440">
              <a:spAutoFit/>
            </a:bodyPr>
            <a:lstStyle/>
            <a:p>
              <a:pPr algn="ctr"/>
              <a:endParaRPr lang="en-US" b="1">
                <a:latin typeface="+mn-lt"/>
              </a:endParaRPr>
            </a:p>
          </p:txBody>
        </p:sp>
        <p:sp>
          <p:nvSpPr>
            <p:cNvPr id="145" name="Line 96"/>
            <p:cNvSpPr>
              <a:spLocks noChangeShapeType="1"/>
            </p:cNvSpPr>
            <p:nvPr/>
          </p:nvSpPr>
          <p:spPr bwMode="auto">
            <a:xfrm rot="-5400000">
              <a:off x="4632" y="1192"/>
              <a:ext cx="0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tIns="91440" bIns="91440">
              <a:spAutoFit/>
            </a:bodyPr>
            <a:lstStyle/>
            <a:p>
              <a:pPr algn="ctr"/>
              <a:endParaRPr lang="en-US" b="1">
                <a:latin typeface="+mn-lt"/>
              </a:endParaRPr>
            </a:p>
          </p:txBody>
        </p:sp>
      </p:grpSp>
      <p:grpSp>
        <p:nvGrpSpPr>
          <p:cNvPr id="15" name="Group 114"/>
          <p:cNvGrpSpPr>
            <a:grpSpLocks/>
          </p:cNvGrpSpPr>
          <p:nvPr/>
        </p:nvGrpSpPr>
        <p:grpSpPr bwMode="auto">
          <a:xfrm>
            <a:off x="2111270" y="3804269"/>
            <a:ext cx="1364358" cy="756869"/>
            <a:chOff x="438" y="2571"/>
            <a:chExt cx="786" cy="370"/>
          </a:xfrm>
        </p:grpSpPr>
        <p:pic>
          <p:nvPicPr>
            <p:cNvPr id="132" name="Picture 115" descr="rad5"/>
            <p:cNvPicPr>
              <a:picLocks noChangeAspect="1" noChangeArrowheads="1"/>
            </p:cNvPicPr>
            <p:nvPr/>
          </p:nvPicPr>
          <p:blipFill>
            <a:blip r:embed="rId21" cstate="email"/>
            <a:srcRect/>
            <a:stretch>
              <a:fillRect/>
            </a:stretch>
          </p:blipFill>
          <p:spPr bwMode="auto">
            <a:xfrm>
              <a:off x="438" y="2571"/>
              <a:ext cx="786" cy="37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35" name="Text Box 116"/>
            <p:cNvSpPr txBox="1">
              <a:spLocks noChangeArrowheads="1"/>
            </p:cNvSpPr>
            <p:nvPr/>
          </p:nvSpPr>
          <p:spPr bwMode="auto">
            <a:xfrm>
              <a:off x="608" y="2680"/>
              <a:ext cx="536" cy="1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1200" b="1" dirty="0">
                <a:latin typeface="+mn-lt"/>
                <a:cs typeface="Arial" pitchFamily="34" charset="0"/>
              </a:endParaRPr>
            </a:p>
          </p:txBody>
        </p:sp>
      </p:grpSp>
      <p:grpSp>
        <p:nvGrpSpPr>
          <p:cNvPr id="16" name="Group 114"/>
          <p:cNvGrpSpPr>
            <a:grpSpLocks/>
          </p:cNvGrpSpPr>
          <p:nvPr/>
        </p:nvGrpSpPr>
        <p:grpSpPr bwMode="auto">
          <a:xfrm>
            <a:off x="6991089" y="3724598"/>
            <a:ext cx="1304603" cy="766828"/>
            <a:chOff x="438" y="2571"/>
            <a:chExt cx="786" cy="370"/>
          </a:xfrm>
        </p:grpSpPr>
        <p:pic>
          <p:nvPicPr>
            <p:cNvPr id="148" name="Picture 115" descr="rad5"/>
            <p:cNvPicPr>
              <a:picLocks noChangeAspect="1" noChangeArrowheads="1"/>
            </p:cNvPicPr>
            <p:nvPr/>
          </p:nvPicPr>
          <p:blipFill>
            <a:blip r:embed="rId21" cstate="email"/>
            <a:srcRect/>
            <a:stretch>
              <a:fillRect/>
            </a:stretch>
          </p:blipFill>
          <p:spPr bwMode="auto">
            <a:xfrm>
              <a:off x="438" y="2571"/>
              <a:ext cx="786" cy="37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9" name="Text Box 116"/>
            <p:cNvSpPr txBox="1">
              <a:spLocks noChangeArrowheads="1"/>
            </p:cNvSpPr>
            <p:nvPr/>
          </p:nvSpPr>
          <p:spPr bwMode="auto">
            <a:xfrm>
              <a:off x="608" y="2680"/>
              <a:ext cx="536" cy="1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1200" b="1" dirty="0">
                <a:latin typeface="+mn-lt"/>
                <a:cs typeface="Arial" pitchFamily="34" charset="0"/>
              </a:endParaRPr>
            </a:p>
          </p:txBody>
        </p:sp>
      </p:grpSp>
      <p:grpSp>
        <p:nvGrpSpPr>
          <p:cNvPr id="17" name="Group 120"/>
          <p:cNvGrpSpPr/>
          <p:nvPr/>
        </p:nvGrpSpPr>
        <p:grpSpPr>
          <a:xfrm>
            <a:off x="3191961" y="4023361"/>
            <a:ext cx="3911801" cy="2844235"/>
            <a:chOff x="2919887" y="3648546"/>
            <a:chExt cx="3556183" cy="2585668"/>
          </a:xfrm>
        </p:grpSpPr>
        <p:pic>
          <p:nvPicPr>
            <p:cNvPr id="124" name="Picture 32" descr="Layer2_switch"/>
            <p:cNvPicPr>
              <a:picLocks noChangeAspect="1" noChangeArrowheads="1"/>
            </p:cNvPicPr>
            <p:nvPr/>
          </p:nvPicPr>
          <p:blipFill>
            <a:blip r:embed="rId22" cstate="email"/>
            <a:srcRect/>
            <a:stretch>
              <a:fillRect/>
            </a:stretch>
          </p:blipFill>
          <p:spPr bwMode="auto">
            <a:xfrm>
              <a:off x="3276600" y="6019800"/>
              <a:ext cx="469900" cy="214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5" name="Picture 32" descr="Layer2_switch"/>
            <p:cNvPicPr>
              <a:picLocks noChangeAspect="1" noChangeArrowheads="1"/>
            </p:cNvPicPr>
            <p:nvPr/>
          </p:nvPicPr>
          <p:blipFill>
            <a:blip r:embed="rId22" cstate="email"/>
            <a:srcRect/>
            <a:stretch>
              <a:fillRect/>
            </a:stretch>
          </p:blipFill>
          <p:spPr bwMode="auto">
            <a:xfrm>
              <a:off x="2919887" y="3929204"/>
              <a:ext cx="545956" cy="249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" name="Picture 32" descr="Layer2_switch"/>
            <p:cNvPicPr>
              <a:picLocks noChangeAspect="1" noChangeArrowheads="1"/>
            </p:cNvPicPr>
            <p:nvPr/>
          </p:nvPicPr>
          <p:blipFill>
            <a:blip r:embed="rId22" cstate="email"/>
            <a:srcRect/>
            <a:stretch>
              <a:fillRect/>
            </a:stretch>
          </p:blipFill>
          <p:spPr bwMode="auto">
            <a:xfrm>
              <a:off x="5847155" y="3648546"/>
              <a:ext cx="628915" cy="2869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1296"/>
          <p:cNvSpPr>
            <a:spLocks noChangeAspect="1" noChangeArrowheads="1"/>
          </p:cNvSpPr>
          <p:nvPr/>
        </p:nvSpPr>
        <p:spPr bwMode="auto">
          <a:xfrm>
            <a:off x="581640" y="4097296"/>
            <a:ext cx="1546806" cy="1259116"/>
          </a:xfrm>
          <a:prstGeom prst="roundRect">
            <a:avLst>
              <a:gd name="adj" fmla="val 14520"/>
            </a:avLst>
          </a:prstGeom>
          <a:gradFill rotWithShape="1">
            <a:gsLst>
              <a:gs pos="0">
                <a:schemeClr val="bg1"/>
              </a:gs>
              <a:gs pos="100000">
                <a:srgbClr val="B7D9E5"/>
              </a:gs>
            </a:gsLst>
            <a:lin ang="5400000" scaled="1"/>
          </a:gradFill>
          <a:ln w="12700">
            <a:solidFill>
              <a:srgbClr val="84BDD6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+mn-lt"/>
              <a:cs typeface="Times New Roman" pitchFamily="18" charset="0"/>
            </a:endParaRPr>
          </a:p>
        </p:txBody>
      </p:sp>
      <p:sp>
        <p:nvSpPr>
          <p:cNvPr id="18" name="AutoShape 1296"/>
          <p:cNvSpPr>
            <a:spLocks noChangeAspect="1" noChangeArrowheads="1"/>
          </p:cNvSpPr>
          <p:nvPr/>
        </p:nvSpPr>
        <p:spPr bwMode="auto">
          <a:xfrm>
            <a:off x="581640" y="5919976"/>
            <a:ext cx="1546806" cy="1150935"/>
          </a:xfrm>
          <a:prstGeom prst="roundRect">
            <a:avLst>
              <a:gd name="adj" fmla="val 14520"/>
            </a:avLst>
          </a:prstGeom>
          <a:gradFill rotWithShape="1">
            <a:gsLst>
              <a:gs pos="0">
                <a:srgbClr val="FFFFFF"/>
              </a:gs>
              <a:gs pos="100000">
                <a:srgbClr val="FFE895"/>
              </a:gs>
            </a:gsLst>
            <a:lin ang="5400000" scaled="1"/>
          </a:gradFill>
          <a:ln w="9525" algn="ctr">
            <a:solidFill>
              <a:srgbClr val="FFCE2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+mn-lt"/>
              <a:cs typeface="Times New Roman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 rot="16200000">
            <a:off x="1492479" y="5081975"/>
            <a:ext cx="1652239" cy="1296096"/>
            <a:chOff x="1624594" y="3543767"/>
            <a:chExt cx="1652239" cy="1092820"/>
          </a:xfrm>
        </p:grpSpPr>
        <p:cxnSp>
          <p:nvCxnSpPr>
            <p:cNvPr id="20" name="Elbow Connector 19"/>
            <p:cNvCxnSpPr/>
            <p:nvPr/>
          </p:nvCxnSpPr>
          <p:spPr>
            <a:xfrm rot="16200000" flipV="1">
              <a:off x="1440599" y="3727762"/>
              <a:ext cx="1092819" cy="724830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lbow Connector 20"/>
            <p:cNvCxnSpPr/>
            <p:nvPr/>
          </p:nvCxnSpPr>
          <p:spPr>
            <a:xfrm rot="5400000" flipH="1" flipV="1">
              <a:off x="2368008" y="3727763"/>
              <a:ext cx="1092819" cy="724830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ounded Rectangle 21"/>
          <p:cNvSpPr/>
          <p:nvPr/>
        </p:nvSpPr>
        <p:spPr bwMode="auto">
          <a:xfrm>
            <a:off x="4463000" y="4229484"/>
            <a:ext cx="2580346" cy="2359551"/>
          </a:xfrm>
          <a:prstGeom prst="roundRect">
            <a:avLst>
              <a:gd name="adj" fmla="val 9559"/>
            </a:avLst>
          </a:prstGeom>
          <a:gradFill rotWithShape="1">
            <a:gsLst>
              <a:gs pos="0">
                <a:schemeClr val="bg1"/>
              </a:gs>
              <a:gs pos="100000">
                <a:srgbClr val="E8DBC0"/>
              </a:gs>
            </a:gsLst>
            <a:lin ang="5400000" scaled="1"/>
          </a:gradFill>
          <a:ln w="12700" algn="ctr">
            <a:solidFill>
              <a:srgbClr val="AD9C84"/>
            </a:solidFill>
            <a:round/>
            <a:headEnd/>
            <a:tailEnd/>
          </a:ln>
        </p:spPr>
        <p:txBody>
          <a:bodyPr wrap="none" lIns="91382" tIns="45692" rIns="91382" bIns="45692" anchor="ctr" anchorCtr="0">
            <a:noAutofit/>
          </a:bodyPr>
          <a:lstStyle/>
          <a:p>
            <a:pPr marR="0" indent="0" algn="ctr" fontAlgn="base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sz="2000" b="1" smtClean="0"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40008" y="4534764"/>
            <a:ext cx="4090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i="0" dirty="0" smtClean="0">
                <a:latin typeface="+mn-lt"/>
              </a:rPr>
              <a:t>PLC</a:t>
            </a:r>
            <a:endParaRPr lang="en-US" sz="1200" b="1" i="0" dirty="0"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53158" y="6099881"/>
            <a:ext cx="8467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i="0" dirty="0" smtClean="0">
                <a:latin typeface="+mn-lt"/>
              </a:rPr>
              <a:t>Power</a:t>
            </a:r>
          </a:p>
          <a:p>
            <a:pPr algn="ctr"/>
            <a:r>
              <a:rPr lang="en-US" sz="1100" b="1" i="0" dirty="0" smtClean="0">
                <a:latin typeface="+mn-lt"/>
              </a:rPr>
              <a:t>Monitoring</a:t>
            </a:r>
            <a:endParaRPr lang="en-US" sz="1100" b="1" i="0" dirty="0"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37940" y="4787020"/>
            <a:ext cx="95891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i="0" dirty="0" smtClean="0">
                <a:latin typeface="+mn-lt"/>
              </a:rPr>
              <a:t>Meters</a:t>
            </a:r>
          </a:p>
          <a:p>
            <a:pPr algn="ctr"/>
            <a:r>
              <a:rPr lang="en-US" sz="1100" b="1" i="0" dirty="0" smtClean="0">
                <a:latin typeface="+mn-lt"/>
              </a:rPr>
              <a:t>Concentrator</a:t>
            </a:r>
            <a:endParaRPr lang="en-US" sz="1100" b="1" i="0" dirty="0">
              <a:latin typeface="+mn-lt"/>
            </a:endParaRPr>
          </a:p>
        </p:txBody>
      </p:sp>
      <p:cxnSp>
        <p:nvCxnSpPr>
          <p:cNvPr id="26" name="Straight Connector 25"/>
          <p:cNvCxnSpPr/>
          <p:nvPr/>
        </p:nvCxnSpPr>
        <p:spPr bwMode="auto">
          <a:xfrm rot="10800000" flipV="1">
            <a:off x="5907602" y="5337501"/>
            <a:ext cx="457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486390" y="4107073"/>
            <a:ext cx="17373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latin typeface="+mn-lt"/>
              </a:rPr>
              <a:t>Distribution </a:t>
            </a:r>
            <a:br>
              <a:rPr lang="en-US" sz="1300" b="1" dirty="0" smtClean="0">
                <a:latin typeface="+mn-lt"/>
              </a:rPr>
            </a:br>
            <a:r>
              <a:rPr lang="en-US" sz="1300" b="1" dirty="0" smtClean="0">
                <a:latin typeface="+mn-lt"/>
              </a:rPr>
              <a:t>Automation Center</a:t>
            </a:r>
            <a:endParaRPr lang="en-US" sz="1300" b="1" i="0" dirty="0" smtClean="0"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75175" y="4656717"/>
            <a:ext cx="5693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latin typeface="+mn-lt"/>
              </a:rPr>
              <a:t>2G/3G</a:t>
            </a:r>
            <a:endParaRPr lang="en-US" sz="1100" b="1" i="0" dirty="0" smtClean="0"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87823" y="4221815"/>
            <a:ext cx="17307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latin typeface="+mn-lt"/>
              </a:rPr>
              <a:t>Distribution Site</a:t>
            </a:r>
            <a:endParaRPr lang="en-US" sz="1300" b="1" i="0" dirty="0" smtClean="0">
              <a:latin typeface="+mn-lt"/>
            </a:endParaRPr>
          </a:p>
        </p:txBody>
      </p:sp>
      <p:sp>
        <p:nvSpPr>
          <p:cNvPr id="30" name="Freeform 21"/>
          <p:cNvSpPr>
            <a:spLocks/>
          </p:cNvSpPr>
          <p:nvPr/>
        </p:nvSpPr>
        <p:spPr bwMode="auto">
          <a:xfrm>
            <a:off x="2556199" y="5024456"/>
            <a:ext cx="2088812" cy="1616014"/>
          </a:xfrm>
          <a:custGeom>
            <a:avLst/>
            <a:gdLst>
              <a:gd name="T0" fmla="*/ 2147483647 w 835"/>
              <a:gd name="T1" fmla="*/ 2147483647 h 646"/>
              <a:gd name="T2" fmla="*/ 2147483647 w 835"/>
              <a:gd name="T3" fmla="*/ 2147483647 h 646"/>
              <a:gd name="T4" fmla="*/ 2147483647 w 835"/>
              <a:gd name="T5" fmla="*/ 2147483647 h 646"/>
              <a:gd name="T6" fmla="*/ 2147483647 w 835"/>
              <a:gd name="T7" fmla="*/ 2147483647 h 646"/>
              <a:gd name="T8" fmla="*/ 2147483647 w 835"/>
              <a:gd name="T9" fmla="*/ 2147483647 h 646"/>
              <a:gd name="T10" fmla="*/ 2147483647 w 835"/>
              <a:gd name="T11" fmla="*/ 2147483647 h 646"/>
              <a:gd name="T12" fmla="*/ 2147483647 w 835"/>
              <a:gd name="T13" fmla="*/ 2147483647 h 646"/>
              <a:gd name="T14" fmla="*/ 2147483647 w 835"/>
              <a:gd name="T15" fmla="*/ 2147483647 h 646"/>
              <a:gd name="T16" fmla="*/ 2147483647 w 835"/>
              <a:gd name="T17" fmla="*/ 2147483647 h 646"/>
              <a:gd name="T18" fmla="*/ 2147483647 w 835"/>
              <a:gd name="T19" fmla="*/ 2147483647 h 646"/>
              <a:gd name="T20" fmla="*/ 2147483647 w 835"/>
              <a:gd name="T21" fmla="*/ 2147483647 h 646"/>
              <a:gd name="T22" fmla="*/ 2147483647 w 835"/>
              <a:gd name="T23" fmla="*/ 2147483647 h 646"/>
              <a:gd name="T24" fmla="*/ 2147483647 w 835"/>
              <a:gd name="T25" fmla="*/ 2147483647 h 646"/>
              <a:gd name="T26" fmla="*/ 2147483647 w 835"/>
              <a:gd name="T27" fmla="*/ 2147483647 h 646"/>
              <a:gd name="T28" fmla="*/ 2147483647 w 835"/>
              <a:gd name="T29" fmla="*/ 2147483647 h 646"/>
              <a:gd name="T30" fmla="*/ 2147483647 w 835"/>
              <a:gd name="T31" fmla="*/ 2147483647 h 646"/>
              <a:gd name="T32" fmla="*/ 2147483647 w 835"/>
              <a:gd name="T33" fmla="*/ 2147483647 h 646"/>
              <a:gd name="T34" fmla="*/ 2147483647 w 835"/>
              <a:gd name="T35" fmla="*/ 2147483647 h 646"/>
              <a:gd name="T36" fmla="*/ 2147483647 w 835"/>
              <a:gd name="T37" fmla="*/ 2147483647 h 646"/>
              <a:gd name="T38" fmla="*/ 2147483647 w 835"/>
              <a:gd name="T39" fmla="*/ 2147483647 h 646"/>
              <a:gd name="T40" fmla="*/ 2147483647 w 835"/>
              <a:gd name="T41" fmla="*/ 2147483647 h 646"/>
              <a:gd name="T42" fmla="*/ 2147483647 w 835"/>
              <a:gd name="T43" fmla="*/ 2147483647 h 646"/>
              <a:gd name="T44" fmla="*/ 2147483647 w 835"/>
              <a:gd name="T45" fmla="*/ 2147483647 h 646"/>
              <a:gd name="T46" fmla="*/ 2147483647 w 835"/>
              <a:gd name="T47" fmla="*/ 2147483647 h 646"/>
              <a:gd name="T48" fmla="*/ 2147483647 w 835"/>
              <a:gd name="T49" fmla="*/ 2147483647 h 646"/>
              <a:gd name="T50" fmla="*/ 2147483647 w 835"/>
              <a:gd name="T51" fmla="*/ 2147483647 h 646"/>
              <a:gd name="T52" fmla="*/ 2147483647 w 835"/>
              <a:gd name="T53" fmla="*/ 2147483647 h 646"/>
              <a:gd name="T54" fmla="*/ 2147483647 w 835"/>
              <a:gd name="T55" fmla="*/ 2147483647 h 646"/>
              <a:gd name="T56" fmla="*/ 2147483647 w 835"/>
              <a:gd name="T57" fmla="*/ 2147483647 h 646"/>
              <a:gd name="T58" fmla="*/ 2147483647 w 835"/>
              <a:gd name="T59" fmla="*/ 2147483647 h 646"/>
              <a:gd name="T60" fmla="*/ 2147483647 w 835"/>
              <a:gd name="T61" fmla="*/ 2147483647 h 646"/>
              <a:gd name="T62" fmla="*/ 2147483647 w 835"/>
              <a:gd name="T63" fmla="*/ 2147483647 h 646"/>
              <a:gd name="T64" fmla="*/ 2147483647 w 835"/>
              <a:gd name="T65" fmla="*/ 2147483647 h 646"/>
              <a:gd name="T66" fmla="*/ 2147483647 w 835"/>
              <a:gd name="T67" fmla="*/ 2147483647 h 646"/>
              <a:gd name="T68" fmla="*/ 2147483647 w 835"/>
              <a:gd name="T69" fmla="*/ 2147483647 h 646"/>
              <a:gd name="T70" fmla="*/ 2147483647 w 835"/>
              <a:gd name="T71" fmla="*/ 2147483647 h 646"/>
              <a:gd name="T72" fmla="*/ 2147483647 w 835"/>
              <a:gd name="T73" fmla="*/ 2147483647 h 646"/>
              <a:gd name="T74" fmla="*/ 2147483647 w 835"/>
              <a:gd name="T75" fmla="*/ 2147483647 h 646"/>
              <a:gd name="T76" fmla="*/ 2147483647 w 835"/>
              <a:gd name="T77" fmla="*/ 2147483647 h 646"/>
              <a:gd name="T78" fmla="*/ 2147483647 w 835"/>
              <a:gd name="T79" fmla="*/ 2147483647 h 646"/>
              <a:gd name="T80" fmla="*/ 2147483647 w 835"/>
              <a:gd name="T81" fmla="*/ 2147483647 h 646"/>
              <a:gd name="T82" fmla="*/ 2147483647 w 835"/>
              <a:gd name="T83" fmla="*/ 2147483647 h 646"/>
              <a:gd name="T84" fmla="*/ 2147483647 w 835"/>
              <a:gd name="T85" fmla="*/ 2147483647 h 646"/>
              <a:gd name="T86" fmla="*/ 2147483647 w 835"/>
              <a:gd name="T87" fmla="*/ 2147483647 h 646"/>
              <a:gd name="T88" fmla="*/ 2147483647 w 835"/>
              <a:gd name="T89" fmla="*/ 2147483647 h 646"/>
              <a:gd name="T90" fmla="*/ 2147483647 w 835"/>
              <a:gd name="T91" fmla="*/ 2147483647 h 646"/>
              <a:gd name="T92" fmla="*/ 2147483647 w 835"/>
              <a:gd name="T93" fmla="*/ 2147483647 h 646"/>
              <a:gd name="T94" fmla="*/ 2147483647 w 835"/>
              <a:gd name="T95" fmla="*/ 2147483647 h 646"/>
              <a:gd name="T96" fmla="*/ 2147483647 w 835"/>
              <a:gd name="T97" fmla="*/ 2147483647 h 646"/>
              <a:gd name="T98" fmla="*/ 2147483647 w 835"/>
              <a:gd name="T99" fmla="*/ 2147483647 h 646"/>
              <a:gd name="T100" fmla="*/ 2147483647 w 835"/>
              <a:gd name="T101" fmla="*/ 2147483647 h 646"/>
              <a:gd name="T102" fmla="*/ 2147483647 w 835"/>
              <a:gd name="T103" fmla="*/ 2147483647 h 646"/>
              <a:gd name="T104" fmla="*/ 2147483647 w 835"/>
              <a:gd name="T105" fmla="*/ 2147483647 h 646"/>
              <a:gd name="T106" fmla="*/ 2147483647 w 835"/>
              <a:gd name="T107" fmla="*/ 2147483647 h 64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35"/>
              <a:gd name="T163" fmla="*/ 0 h 646"/>
              <a:gd name="T164" fmla="*/ 835 w 835"/>
              <a:gd name="T165" fmla="*/ 646 h 64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35" h="646">
                <a:moveTo>
                  <a:pt x="260" y="609"/>
                </a:moveTo>
                <a:cubicBezTo>
                  <a:pt x="233" y="609"/>
                  <a:pt x="174" y="629"/>
                  <a:pt x="137" y="622"/>
                </a:cubicBezTo>
                <a:cubicBezTo>
                  <a:pt x="100" y="615"/>
                  <a:pt x="61" y="599"/>
                  <a:pt x="38" y="571"/>
                </a:cubicBezTo>
                <a:cubicBezTo>
                  <a:pt x="16" y="543"/>
                  <a:pt x="2" y="491"/>
                  <a:pt x="1" y="455"/>
                </a:cubicBezTo>
                <a:cubicBezTo>
                  <a:pt x="0" y="420"/>
                  <a:pt x="19" y="380"/>
                  <a:pt x="32" y="360"/>
                </a:cubicBezTo>
                <a:cubicBezTo>
                  <a:pt x="45" y="339"/>
                  <a:pt x="69" y="337"/>
                  <a:pt x="79" y="330"/>
                </a:cubicBezTo>
                <a:cubicBezTo>
                  <a:pt x="90" y="323"/>
                  <a:pt x="93" y="323"/>
                  <a:pt x="97" y="318"/>
                </a:cubicBezTo>
                <a:cubicBezTo>
                  <a:pt x="102" y="314"/>
                  <a:pt x="102" y="309"/>
                  <a:pt x="102" y="299"/>
                </a:cubicBezTo>
                <a:cubicBezTo>
                  <a:pt x="102" y="289"/>
                  <a:pt x="97" y="275"/>
                  <a:pt x="96" y="261"/>
                </a:cubicBezTo>
                <a:cubicBezTo>
                  <a:pt x="95" y="247"/>
                  <a:pt x="91" y="231"/>
                  <a:pt x="96" y="216"/>
                </a:cubicBezTo>
                <a:cubicBezTo>
                  <a:pt x="101" y="201"/>
                  <a:pt x="113" y="183"/>
                  <a:pt x="127" y="172"/>
                </a:cubicBezTo>
                <a:cubicBezTo>
                  <a:pt x="141" y="160"/>
                  <a:pt x="163" y="151"/>
                  <a:pt x="181" y="145"/>
                </a:cubicBezTo>
                <a:cubicBezTo>
                  <a:pt x="199" y="139"/>
                  <a:pt x="222" y="139"/>
                  <a:pt x="235" y="137"/>
                </a:cubicBezTo>
                <a:cubicBezTo>
                  <a:pt x="248" y="134"/>
                  <a:pt x="254" y="135"/>
                  <a:pt x="258" y="129"/>
                </a:cubicBezTo>
                <a:cubicBezTo>
                  <a:pt x="262" y="122"/>
                  <a:pt x="257" y="106"/>
                  <a:pt x="261" y="96"/>
                </a:cubicBezTo>
                <a:cubicBezTo>
                  <a:pt x="265" y="85"/>
                  <a:pt x="274" y="71"/>
                  <a:pt x="284" y="63"/>
                </a:cubicBezTo>
                <a:cubicBezTo>
                  <a:pt x="294" y="54"/>
                  <a:pt x="307" y="50"/>
                  <a:pt x="320" y="46"/>
                </a:cubicBezTo>
                <a:cubicBezTo>
                  <a:pt x="333" y="43"/>
                  <a:pt x="354" y="43"/>
                  <a:pt x="364" y="43"/>
                </a:cubicBezTo>
                <a:cubicBezTo>
                  <a:pt x="375" y="43"/>
                  <a:pt x="378" y="47"/>
                  <a:pt x="382" y="46"/>
                </a:cubicBezTo>
                <a:cubicBezTo>
                  <a:pt x="386" y="45"/>
                  <a:pt x="383" y="41"/>
                  <a:pt x="387" y="36"/>
                </a:cubicBezTo>
                <a:cubicBezTo>
                  <a:pt x="391" y="31"/>
                  <a:pt x="399" y="21"/>
                  <a:pt x="408" y="15"/>
                </a:cubicBezTo>
                <a:cubicBezTo>
                  <a:pt x="418" y="9"/>
                  <a:pt x="429" y="5"/>
                  <a:pt x="445" y="3"/>
                </a:cubicBezTo>
                <a:cubicBezTo>
                  <a:pt x="460" y="2"/>
                  <a:pt x="485" y="0"/>
                  <a:pt x="502" y="3"/>
                </a:cubicBezTo>
                <a:cubicBezTo>
                  <a:pt x="518" y="7"/>
                  <a:pt x="530" y="14"/>
                  <a:pt x="543" y="21"/>
                </a:cubicBezTo>
                <a:cubicBezTo>
                  <a:pt x="556" y="29"/>
                  <a:pt x="573" y="38"/>
                  <a:pt x="582" y="50"/>
                </a:cubicBezTo>
                <a:cubicBezTo>
                  <a:pt x="591" y="61"/>
                  <a:pt x="595" y="80"/>
                  <a:pt x="598" y="91"/>
                </a:cubicBezTo>
                <a:cubicBezTo>
                  <a:pt x="602" y="101"/>
                  <a:pt x="597" y="109"/>
                  <a:pt x="602" y="112"/>
                </a:cubicBezTo>
                <a:cubicBezTo>
                  <a:pt x="607" y="116"/>
                  <a:pt x="617" y="109"/>
                  <a:pt x="628" y="111"/>
                </a:cubicBezTo>
                <a:cubicBezTo>
                  <a:pt x="639" y="112"/>
                  <a:pt x="652" y="115"/>
                  <a:pt x="666" y="124"/>
                </a:cubicBezTo>
                <a:cubicBezTo>
                  <a:pt x="679" y="133"/>
                  <a:pt x="695" y="150"/>
                  <a:pt x="706" y="165"/>
                </a:cubicBezTo>
                <a:cubicBezTo>
                  <a:pt x="718" y="180"/>
                  <a:pt x="730" y="198"/>
                  <a:pt x="736" y="215"/>
                </a:cubicBezTo>
                <a:cubicBezTo>
                  <a:pt x="742" y="231"/>
                  <a:pt x="744" y="252"/>
                  <a:pt x="741" y="267"/>
                </a:cubicBezTo>
                <a:cubicBezTo>
                  <a:pt x="738" y="283"/>
                  <a:pt x="715" y="300"/>
                  <a:pt x="715" y="309"/>
                </a:cubicBezTo>
                <a:cubicBezTo>
                  <a:pt x="715" y="317"/>
                  <a:pt x="730" y="311"/>
                  <a:pt x="742" y="317"/>
                </a:cubicBezTo>
                <a:cubicBezTo>
                  <a:pt x="755" y="323"/>
                  <a:pt x="775" y="332"/>
                  <a:pt x="788" y="342"/>
                </a:cubicBezTo>
                <a:cubicBezTo>
                  <a:pt x="801" y="351"/>
                  <a:pt x="815" y="365"/>
                  <a:pt x="823" y="378"/>
                </a:cubicBezTo>
                <a:cubicBezTo>
                  <a:pt x="830" y="391"/>
                  <a:pt x="835" y="403"/>
                  <a:pt x="833" y="422"/>
                </a:cubicBezTo>
                <a:cubicBezTo>
                  <a:pt x="830" y="442"/>
                  <a:pt x="816" y="479"/>
                  <a:pt x="808" y="495"/>
                </a:cubicBezTo>
                <a:cubicBezTo>
                  <a:pt x="800" y="511"/>
                  <a:pt x="794" y="513"/>
                  <a:pt x="785" y="519"/>
                </a:cubicBezTo>
                <a:cubicBezTo>
                  <a:pt x="776" y="525"/>
                  <a:pt x="761" y="527"/>
                  <a:pt x="752" y="531"/>
                </a:cubicBezTo>
                <a:cubicBezTo>
                  <a:pt x="743" y="535"/>
                  <a:pt x="735" y="536"/>
                  <a:pt x="728" y="541"/>
                </a:cubicBezTo>
                <a:cubicBezTo>
                  <a:pt x="720" y="546"/>
                  <a:pt x="717" y="554"/>
                  <a:pt x="710" y="563"/>
                </a:cubicBezTo>
                <a:cubicBezTo>
                  <a:pt x="702" y="572"/>
                  <a:pt x="695" y="585"/>
                  <a:pt x="685" y="594"/>
                </a:cubicBezTo>
                <a:cubicBezTo>
                  <a:pt x="675" y="603"/>
                  <a:pt x="666" y="611"/>
                  <a:pt x="651" y="615"/>
                </a:cubicBezTo>
                <a:cubicBezTo>
                  <a:pt x="635" y="620"/>
                  <a:pt x="607" y="620"/>
                  <a:pt x="590" y="617"/>
                </a:cubicBezTo>
                <a:cubicBezTo>
                  <a:pt x="573" y="615"/>
                  <a:pt x="557" y="606"/>
                  <a:pt x="548" y="601"/>
                </a:cubicBezTo>
                <a:cubicBezTo>
                  <a:pt x="538" y="596"/>
                  <a:pt x="538" y="589"/>
                  <a:pt x="533" y="586"/>
                </a:cubicBezTo>
                <a:cubicBezTo>
                  <a:pt x="528" y="582"/>
                  <a:pt x="523" y="581"/>
                  <a:pt x="520" y="582"/>
                </a:cubicBezTo>
                <a:cubicBezTo>
                  <a:pt x="517" y="584"/>
                  <a:pt x="521" y="587"/>
                  <a:pt x="513" y="594"/>
                </a:cubicBezTo>
                <a:cubicBezTo>
                  <a:pt x="506" y="601"/>
                  <a:pt x="494" y="612"/>
                  <a:pt x="477" y="620"/>
                </a:cubicBezTo>
                <a:cubicBezTo>
                  <a:pt x="460" y="629"/>
                  <a:pt x="431" y="641"/>
                  <a:pt x="408" y="644"/>
                </a:cubicBezTo>
                <a:cubicBezTo>
                  <a:pt x="386" y="646"/>
                  <a:pt x="361" y="641"/>
                  <a:pt x="341" y="637"/>
                </a:cubicBezTo>
                <a:cubicBezTo>
                  <a:pt x="322" y="633"/>
                  <a:pt x="305" y="625"/>
                  <a:pt x="292" y="620"/>
                </a:cubicBezTo>
                <a:cubicBezTo>
                  <a:pt x="280" y="616"/>
                  <a:pt x="286" y="609"/>
                  <a:pt x="260" y="609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B7D9E5"/>
              </a:gs>
            </a:gsLst>
            <a:path path="rect">
              <a:fillToRect l="50000" t="50000" r="50000" b="50000"/>
            </a:path>
          </a:gradFill>
          <a:ln w="12700">
            <a:noFill/>
            <a:round/>
            <a:headEnd/>
            <a:tailEnd/>
          </a:ln>
          <a:effectLst>
            <a:prstShdw prst="shdw17" dist="17961" dir="2700000">
              <a:srgbClr val="6E8289"/>
            </a:prstShdw>
          </a:effec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29154" y="6718800"/>
            <a:ext cx="11047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0" dirty="0" smtClean="0">
                <a:latin typeface="+mn-lt"/>
              </a:rPr>
              <a:t>Secondary</a:t>
            </a:r>
          </a:p>
          <a:p>
            <a:pPr algn="ctr"/>
            <a:r>
              <a:rPr lang="en-US" sz="1100" b="1" i="0" dirty="0" smtClean="0">
                <a:latin typeface="+mn-lt"/>
              </a:rPr>
              <a:t>Substations</a:t>
            </a:r>
          </a:p>
        </p:txBody>
      </p:sp>
      <p:sp>
        <p:nvSpPr>
          <p:cNvPr id="32" name="Rectangle 1299"/>
          <p:cNvSpPr>
            <a:spLocks noChangeAspect="1" noChangeArrowheads="1"/>
          </p:cNvSpPr>
          <p:nvPr/>
        </p:nvSpPr>
        <p:spPr bwMode="auto">
          <a:xfrm>
            <a:off x="784282" y="5935606"/>
            <a:ext cx="1141522" cy="277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853" tIns="42927" rIns="85853" bIns="42927" anchor="ctr" anchorCtr="0">
            <a:noAutofit/>
          </a:bodyPr>
          <a:lstStyle/>
          <a:p>
            <a:pPr algn="ctr" defTabSz="859750"/>
            <a:r>
              <a:rPr lang="en-US" sz="1300" b="1" dirty="0">
                <a:latin typeface="+mn-lt"/>
              </a:rPr>
              <a:t>Control </a:t>
            </a:r>
            <a:r>
              <a:rPr lang="en-US" sz="1300" b="1" dirty="0" smtClean="0">
                <a:latin typeface="+mn-lt"/>
              </a:rPr>
              <a:t>Center</a:t>
            </a:r>
            <a:endParaRPr lang="en-US" sz="1300" b="1" dirty="0">
              <a:latin typeface="+mn-lt"/>
            </a:endParaRPr>
          </a:p>
        </p:txBody>
      </p:sp>
      <p:pic>
        <p:nvPicPr>
          <p:cNvPr id="33" name="Picture 1303" descr="controom-l"/>
          <p:cNvPicPr preferRelativeResize="0"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11046" y="6297281"/>
            <a:ext cx="687994" cy="619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6" descr="nm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3172" y="4626682"/>
            <a:ext cx="763742" cy="545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5" name="Elbow Connector 34"/>
          <p:cNvCxnSpPr/>
          <p:nvPr/>
        </p:nvCxnSpPr>
        <p:spPr>
          <a:xfrm rot="5400000">
            <a:off x="5114789" y="5513454"/>
            <a:ext cx="670560" cy="36576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/>
          <p:nvPr/>
        </p:nvCxnSpPr>
        <p:spPr>
          <a:xfrm rot="16200000" flipH="1">
            <a:off x="5648189" y="5513454"/>
            <a:ext cx="670560" cy="36576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052862" y="6125520"/>
            <a:ext cx="4267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i="0" dirty="0" smtClean="0">
                <a:latin typeface="+mn-lt"/>
              </a:rPr>
              <a:t>RTU</a:t>
            </a:r>
            <a:endParaRPr lang="en-US" sz="1100" b="1" i="0" dirty="0">
              <a:latin typeface="+mn-lt"/>
            </a:endParaRPr>
          </a:p>
        </p:txBody>
      </p:sp>
      <p:sp>
        <p:nvSpPr>
          <p:cNvPr id="38" name="Freeform 37"/>
          <p:cNvSpPr/>
          <p:nvPr/>
        </p:nvSpPr>
        <p:spPr>
          <a:xfrm rot="554218" flipH="1">
            <a:off x="4382173" y="3903555"/>
            <a:ext cx="1118776" cy="906751"/>
          </a:xfrm>
          <a:custGeom>
            <a:avLst/>
            <a:gdLst>
              <a:gd name="connsiteX0" fmla="*/ 0 w 1607820"/>
              <a:gd name="connsiteY0" fmla="*/ 899160 h 899160"/>
              <a:gd name="connsiteX1" fmla="*/ 1036320 w 1607820"/>
              <a:gd name="connsiteY1" fmla="*/ 266700 h 899160"/>
              <a:gd name="connsiteX2" fmla="*/ 609600 w 1607820"/>
              <a:gd name="connsiteY2" fmla="*/ 617220 h 899160"/>
              <a:gd name="connsiteX3" fmla="*/ 1607820 w 1607820"/>
              <a:gd name="connsiteY3" fmla="*/ 0 h 899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7820" h="899160">
                <a:moveTo>
                  <a:pt x="0" y="899160"/>
                </a:moveTo>
                <a:lnTo>
                  <a:pt x="1036320" y="266700"/>
                </a:lnTo>
                <a:lnTo>
                  <a:pt x="609600" y="617220"/>
                </a:lnTo>
                <a:lnTo>
                  <a:pt x="1607820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6"/>
          <p:cNvGrpSpPr>
            <a:grpSpLocks/>
          </p:cNvGrpSpPr>
          <p:nvPr/>
        </p:nvGrpSpPr>
        <p:grpSpPr bwMode="auto">
          <a:xfrm>
            <a:off x="6521491" y="4760382"/>
            <a:ext cx="977068" cy="1371934"/>
            <a:chOff x="1912" y="1184"/>
            <a:chExt cx="336" cy="544"/>
          </a:xfrm>
        </p:grpSpPr>
        <p:sp>
          <p:nvSpPr>
            <p:cNvPr id="40" name="Line 30"/>
            <p:cNvSpPr>
              <a:spLocks noChangeShapeType="1"/>
            </p:cNvSpPr>
            <p:nvPr/>
          </p:nvSpPr>
          <p:spPr bwMode="auto">
            <a:xfrm>
              <a:off x="2196" y="1184"/>
              <a:ext cx="0" cy="5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41" name="Line 31"/>
            <p:cNvSpPr>
              <a:spLocks noChangeShapeType="1"/>
            </p:cNvSpPr>
            <p:nvPr/>
          </p:nvSpPr>
          <p:spPr bwMode="auto">
            <a:xfrm flipH="1">
              <a:off x="2157" y="1592"/>
              <a:ext cx="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42" name="Line 32"/>
            <p:cNvSpPr>
              <a:spLocks noChangeShapeType="1"/>
            </p:cNvSpPr>
            <p:nvPr/>
          </p:nvSpPr>
          <p:spPr bwMode="auto">
            <a:xfrm flipH="1">
              <a:off x="2196" y="1507"/>
              <a:ext cx="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43" name="Line 33"/>
            <p:cNvSpPr>
              <a:spLocks noChangeShapeType="1"/>
            </p:cNvSpPr>
            <p:nvPr/>
          </p:nvSpPr>
          <p:spPr bwMode="auto">
            <a:xfrm flipH="1">
              <a:off x="1912" y="1413"/>
              <a:ext cx="28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44" name="Line 34"/>
            <p:cNvSpPr>
              <a:spLocks noChangeShapeType="1"/>
            </p:cNvSpPr>
            <p:nvPr/>
          </p:nvSpPr>
          <p:spPr bwMode="auto">
            <a:xfrm flipH="1">
              <a:off x="2196" y="1319"/>
              <a:ext cx="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45" name="Line 35"/>
            <p:cNvSpPr>
              <a:spLocks noChangeShapeType="1"/>
            </p:cNvSpPr>
            <p:nvPr/>
          </p:nvSpPr>
          <p:spPr bwMode="auto">
            <a:xfrm flipH="1">
              <a:off x="2157" y="1226"/>
              <a:ext cx="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46" name="Line 32"/>
            <p:cNvSpPr>
              <a:spLocks noChangeShapeType="1"/>
            </p:cNvSpPr>
            <p:nvPr/>
          </p:nvSpPr>
          <p:spPr bwMode="auto">
            <a:xfrm flipH="1">
              <a:off x="2196" y="1679"/>
              <a:ext cx="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090590" y="3249475"/>
            <a:ext cx="1360982" cy="1052928"/>
            <a:chOff x="4182568" y="2989879"/>
            <a:chExt cx="1360982" cy="1052928"/>
          </a:xfrm>
        </p:grpSpPr>
        <p:sp>
          <p:nvSpPr>
            <p:cNvPr id="48" name="Freeform 21"/>
            <p:cNvSpPr>
              <a:spLocks/>
            </p:cNvSpPr>
            <p:nvPr/>
          </p:nvSpPr>
          <p:spPr bwMode="auto">
            <a:xfrm>
              <a:off x="4182568" y="2989879"/>
              <a:ext cx="1360982" cy="1052928"/>
            </a:xfrm>
            <a:custGeom>
              <a:avLst/>
              <a:gdLst>
                <a:gd name="T0" fmla="*/ 2147483647 w 835"/>
                <a:gd name="T1" fmla="*/ 2147483647 h 646"/>
                <a:gd name="T2" fmla="*/ 2147483647 w 835"/>
                <a:gd name="T3" fmla="*/ 2147483647 h 646"/>
                <a:gd name="T4" fmla="*/ 2147483647 w 835"/>
                <a:gd name="T5" fmla="*/ 2147483647 h 646"/>
                <a:gd name="T6" fmla="*/ 2147483647 w 835"/>
                <a:gd name="T7" fmla="*/ 2147483647 h 646"/>
                <a:gd name="T8" fmla="*/ 2147483647 w 835"/>
                <a:gd name="T9" fmla="*/ 2147483647 h 646"/>
                <a:gd name="T10" fmla="*/ 2147483647 w 835"/>
                <a:gd name="T11" fmla="*/ 2147483647 h 646"/>
                <a:gd name="T12" fmla="*/ 2147483647 w 835"/>
                <a:gd name="T13" fmla="*/ 2147483647 h 646"/>
                <a:gd name="T14" fmla="*/ 2147483647 w 835"/>
                <a:gd name="T15" fmla="*/ 2147483647 h 646"/>
                <a:gd name="T16" fmla="*/ 2147483647 w 835"/>
                <a:gd name="T17" fmla="*/ 2147483647 h 646"/>
                <a:gd name="T18" fmla="*/ 2147483647 w 835"/>
                <a:gd name="T19" fmla="*/ 2147483647 h 646"/>
                <a:gd name="T20" fmla="*/ 2147483647 w 835"/>
                <a:gd name="T21" fmla="*/ 2147483647 h 646"/>
                <a:gd name="T22" fmla="*/ 2147483647 w 835"/>
                <a:gd name="T23" fmla="*/ 2147483647 h 646"/>
                <a:gd name="T24" fmla="*/ 2147483647 w 835"/>
                <a:gd name="T25" fmla="*/ 2147483647 h 646"/>
                <a:gd name="T26" fmla="*/ 2147483647 w 835"/>
                <a:gd name="T27" fmla="*/ 2147483647 h 646"/>
                <a:gd name="T28" fmla="*/ 2147483647 w 835"/>
                <a:gd name="T29" fmla="*/ 2147483647 h 646"/>
                <a:gd name="T30" fmla="*/ 2147483647 w 835"/>
                <a:gd name="T31" fmla="*/ 2147483647 h 646"/>
                <a:gd name="T32" fmla="*/ 2147483647 w 835"/>
                <a:gd name="T33" fmla="*/ 2147483647 h 646"/>
                <a:gd name="T34" fmla="*/ 2147483647 w 835"/>
                <a:gd name="T35" fmla="*/ 2147483647 h 646"/>
                <a:gd name="T36" fmla="*/ 2147483647 w 835"/>
                <a:gd name="T37" fmla="*/ 2147483647 h 646"/>
                <a:gd name="T38" fmla="*/ 2147483647 w 835"/>
                <a:gd name="T39" fmla="*/ 2147483647 h 646"/>
                <a:gd name="T40" fmla="*/ 2147483647 w 835"/>
                <a:gd name="T41" fmla="*/ 2147483647 h 646"/>
                <a:gd name="T42" fmla="*/ 2147483647 w 835"/>
                <a:gd name="T43" fmla="*/ 2147483647 h 646"/>
                <a:gd name="T44" fmla="*/ 2147483647 w 835"/>
                <a:gd name="T45" fmla="*/ 2147483647 h 646"/>
                <a:gd name="T46" fmla="*/ 2147483647 w 835"/>
                <a:gd name="T47" fmla="*/ 2147483647 h 646"/>
                <a:gd name="T48" fmla="*/ 2147483647 w 835"/>
                <a:gd name="T49" fmla="*/ 2147483647 h 646"/>
                <a:gd name="T50" fmla="*/ 2147483647 w 835"/>
                <a:gd name="T51" fmla="*/ 2147483647 h 646"/>
                <a:gd name="T52" fmla="*/ 2147483647 w 835"/>
                <a:gd name="T53" fmla="*/ 2147483647 h 646"/>
                <a:gd name="T54" fmla="*/ 2147483647 w 835"/>
                <a:gd name="T55" fmla="*/ 2147483647 h 646"/>
                <a:gd name="T56" fmla="*/ 2147483647 w 835"/>
                <a:gd name="T57" fmla="*/ 2147483647 h 646"/>
                <a:gd name="T58" fmla="*/ 2147483647 w 835"/>
                <a:gd name="T59" fmla="*/ 2147483647 h 646"/>
                <a:gd name="T60" fmla="*/ 2147483647 w 835"/>
                <a:gd name="T61" fmla="*/ 2147483647 h 646"/>
                <a:gd name="T62" fmla="*/ 2147483647 w 835"/>
                <a:gd name="T63" fmla="*/ 2147483647 h 646"/>
                <a:gd name="T64" fmla="*/ 2147483647 w 835"/>
                <a:gd name="T65" fmla="*/ 2147483647 h 646"/>
                <a:gd name="T66" fmla="*/ 2147483647 w 835"/>
                <a:gd name="T67" fmla="*/ 2147483647 h 646"/>
                <a:gd name="T68" fmla="*/ 2147483647 w 835"/>
                <a:gd name="T69" fmla="*/ 2147483647 h 646"/>
                <a:gd name="T70" fmla="*/ 2147483647 w 835"/>
                <a:gd name="T71" fmla="*/ 2147483647 h 646"/>
                <a:gd name="T72" fmla="*/ 2147483647 w 835"/>
                <a:gd name="T73" fmla="*/ 2147483647 h 646"/>
                <a:gd name="T74" fmla="*/ 2147483647 w 835"/>
                <a:gd name="T75" fmla="*/ 2147483647 h 646"/>
                <a:gd name="T76" fmla="*/ 2147483647 w 835"/>
                <a:gd name="T77" fmla="*/ 2147483647 h 646"/>
                <a:gd name="T78" fmla="*/ 2147483647 w 835"/>
                <a:gd name="T79" fmla="*/ 2147483647 h 646"/>
                <a:gd name="T80" fmla="*/ 2147483647 w 835"/>
                <a:gd name="T81" fmla="*/ 2147483647 h 646"/>
                <a:gd name="T82" fmla="*/ 2147483647 w 835"/>
                <a:gd name="T83" fmla="*/ 2147483647 h 646"/>
                <a:gd name="T84" fmla="*/ 2147483647 w 835"/>
                <a:gd name="T85" fmla="*/ 2147483647 h 646"/>
                <a:gd name="T86" fmla="*/ 2147483647 w 835"/>
                <a:gd name="T87" fmla="*/ 2147483647 h 646"/>
                <a:gd name="T88" fmla="*/ 2147483647 w 835"/>
                <a:gd name="T89" fmla="*/ 2147483647 h 646"/>
                <a:gd name="T90" fmla="*/ 2147483647 w 835"/>
                <a:gd name="T91" fmla="*/ 2147483647 h 646"/>
                <a:gd name="T92" fmla="*/ 2147483647 w 835"/>
                <a:gd name="T93" fmla="*/ 2147483647 h 646"/>
                <a:gd name="T94" fmla="*/ 2147483647 w 835"/>
                <a:gd name="T95" fmla="*/ 2147483647 h 646"/>
                <a:gd name="T96" fmla="*/ 2147483647 w 835"/>
                <a:gd name="T97" fmla="*/ 2147483647 h 646"/>
                <a:gd name="T98" fmla="*/ 2147483647 w 835"/>
                <a:gd name="T99" fmla="*/ 2147483647 h 646"/>
                <a:gd name="T100" fmla="*/ 2147483647 w 835"/>
                <a:gd name="T101" fmla="*/ 2147483647 h 646"/>
                <a:gd name="T102" fmla="*/ 2147483647 w 835"/>
                <a:gd name="T103" fmla="*/ 2147483647 h 646"/>
                <a:gd name="T104" fmla="*/ 2147483647 w 835"/>
                <a:gd name="T105" fmla="*/ 2147483647 h 646"/>
                <a:gd name="T106" fmla="*/ 2147483647 w 835"/>
                <a:gd name="T107" fmla="*/ 2147483647 h 64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35"/>
                <a:gd name="T163" fmla="*/ 0 h 646"/>
                <a:gd name="T164" fmla="*/ 835 w 835"/>
                <a:gd name="T165" fmla="*/ 646 h 64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35" h="646">
                  <a:moveTo>
                    <a:pt x="260" y="609"/>
                  </a:moveTo>
                  <a:cubicBezTo>
                    <a:pt x="233" y="609"/>
                    <a:pt x="174" y="629"/>
                    <a:pt x="137" y="622"/>
                  </a:cubicBezTo>
                  <a:cubicBezTo>
                    <a:pt x="100" y="615"/>
                    <a:pt x="61" y="599"/>
                    <a:pt x="38" y="571"/>
                  </a:cubicBezTo>
                  <a:cubicBezTo>
                    <a:pt x="16" y="543"/>
                    <a:pt x="2" y="491"/>
                    <a:pt x="1" y="455"/>
                  </a:cubicBezTo>
                  <a:cubicBezTo>
                    <a:pt x="0" y="420"/>
                    <a:pt x="19" y="380"/>
                    <a:pt x="32" y="360"/>
                  </a:cubicBezTo>
                  <a:cubicBezTo>
                    <a:pt x="45" y="339"/>
                    <a:pt x="69" y="337"/>
                    <a:pt x="79" y="330"/>
                  </a:cubicBezTo>
                  <a:cubicBezTo>
                    <a:pt x="90" y="323"/>
                    <a:pt x="93" y="323"/>
                    <a:pt x="97" y="318"/>
                  </a:cubicBezTo>
                  <a:cubicBezTo>
                    <a:pt x="102" y="314"/>
                    <a:pt x="102" y="309"/>
                    <a:pt x="102" y="299"/>
                  </a:cubicBezTo>
                  <a:cubicBezTo>
                    <a:pt x="102" y="289"/>
                    <a:pt x="97" y="275"/>
                    <a:pt x="96" y="261"/>
                  </a:cubicBezTo>
                  <a:cubicBezTo>
                    <a:pt x="95" y="247"/>
                    <a:pt x="91" y="231"/>
                    <a:pt x="96" y="216"/>
                  </a:cubicBezTo>
                  <a:cubicBezTo>
                    <a:pt x="101" y="201"/>
                    <a:pt x="113" y="183"/>
                    <a:pt x="127" y="172"/>
                  </a:cubicBezTo>
                  <a:cubicBezTo>
                    <a:pt x="141" y="160"/>
                    <a:pt x="163" y="151"/>
                    <a:pt x="181" y="145"/>
                  </a:cubicBezTo>
                  <a:cubicBezTo>
                    <a:pt x="199" y="139"/>
                    <a:pt x="222" y="139"/>
                    <a:pt x="235" y="137"/>
                  </a:cubicBezTo>
                  <a:cubicBezTo>
                    <a:pt x="248" y="134"/>
                    <a:pt x="254" y="135"/>
                    <a:pt x="258" y="129"/>
                  </a:cubicBezTo>
                  <a:cubicBezTo>
                    <a:pt x="262" y="122"/>
                    <a:pt x="257" y="106"/>
                    <a:pt x="261" y="96"/>
                  </a:cubicBezTo>
                  <a:cubicBezTo>
                    <a:pt x="265" y="85"/>
                    <a:pt x="274" y="71"/>
                    <a:pt x="284" y="63"/>
                  </a:cubicBezTo>
                  <a:cubicBezTo>
                    <a:pt x="294" y="54"/>
                    <a:pt x="307" y="50"/>
                    <a:pt x="320" y="46"/>
                  </a:cubicBezTo>
                  <a:cubicBezTo>
                    <a:pt x="333" y="43"/>
                    <a:pt x="354" y="43"/>
                    <a:pt x="364" y="43"/>
                  </a:cubicBezTo>
                  <a:cubicBezTo>
                    <a:pt x="375" y="43"/>
                    <a:pt x="378" y="47"/>
                    <a:pt x="382" y="46"/>
                  </a:cubicBezTo>
                  <a:cubicBezTo>
                    <a:pt x="386" y="45"/>
                    <a:pt x="383" y="41"/>
                    <a:pt x="387" y="36"/>
                  </a:cubicBezTo>
                  <a:cubicBezTo>
                    <a:pt x="391" y="31"/>
                    <a:pt x="399" y="21"/>
                    <a:pt x="408" y="15"/>
                  </a:cubicBezTo>
                  <a:cubicBezTo>
                    <a:pt x="418" y="9"/>
                    <a:pt x="429" y="5"/>
                    <a:pt x="445" y="3"/>
                  </a:cubicBezTo>
                  <a:cubicBezTo>
                    <a:pt x="460" y="2"/>
                    <a:pt x="485" y="0"/>
                    <a:pt x="502" y="3"/>
                  </a:cubicBezTo>
                  <a:cubicBezTo>
                    <a:pt x="518" y="7"/>
                    <a:pt x="530" y="14"/>
                    <a:pt x="543" y="21"/>
                  </a:cubicBezTo>
                  <a:cubicBezTo>
                    <a:pt x="556" y="29"/>
                    <a:pt x="573" y="38"/>
                    <a:pt x="582" y="50"/>
                  </a:cubicBezTo>
                  <a:cubicBezTo>
                    <a:pt x="591" y="61"/>
                    <a:pt x="595" y="80"/>
                    <a:pt x="598" y="91"/>
                  </a:cubicBezTo>
                  <a:cubicBezTo>
                    <a:pt x="602" y="101"/>
                    <a:pt x="597" y="109"/>
                    <a:pt x="602" y="112"/>
                  </a:cubicBezTo>
                  <a:cubicBezTo>
                    <a:pt x="607" y="116"/>
                    <a:pt x="617" y="109"/>
                    <a:pt x="628" y="111"/>
                  </a:cubicBezTo>
                  <a:cubicBezTo>
                    <a:pt x="639" y="112"/>
                    <a:pt x="652" y="115"/>
                    <a:pt x="666" y="124"/>
                  </a:cubicBezTo>
                  <a:cubicBezTo>
                    <a:pt x="679" y="133"/>
                    <a:pt x="695" y="150"/>
                    <a:pt x="706" y="165"/>
                  </a:cubicBezTo>
                  <a:cubicBezTo>
                    <a:pt x="718" y="180"/>
                    <a:pt x="730" y="198"/>
                    <a:pt x="736" y="215"/>
                  </a:cubicBezTo>
                  <a:cubicBezTo>
                    <a:pt x="742" y="231"/>
                    <a:pt x="744" y="252"/>
                    <a:pt x="741" y="267"/>
                  </a:cubicBezTo>
                  <a:cubicBezTo>
                    <a:pt x="738" y="283"/>
                    <a:pt x="715" y="300"/>
                    <a:pt x="715" y="309"/>
                  </a:cubicBezTo>
                  <a:cubicBezTo>
                    <a:pt x="715" y="317"/>
                    <a:pt x="730" y="311"/>
                    <a:pt x="742" y="317"/>
                  </a:cubicBezTo>
                  <a:cubicBezTo>
                    <a:pt x="755" y="323"/>
                    <a:pt x="775" y="332"/>
                    <a:pt x="788" y="342"/>
                  </a:cubicBezTo>
                  <a:cubicBezTo>
                    <a:pt x="801" y="351"/>
                    <a:pt x="815" y="365"/>
                    <a:pt x="823" y="378"/>
                  </a:cubicBezTo>
                  <a:cubicBezTo>
                    <a:pt x="830" y="391"/>
                    <a:pt x="835" y="403"/>
                    <a:pt x="833" y="422"/>
                  </a:cubicBezTo>
                  <a:cubicBezTo>
                    <a:pt x="830" y="442"/>
                    <a:pt x="816" y="479"/>
                    <a:pt x="808" y="495"/>
                  </a:cubicBezTo>
                  <a:cubicBezTo>
                    <a:pt x="800" y="511"/>
                    <a:pt x="794" y="513"/>
                    <a:pt x="785" y="519"/>
                  </a:cubicBezTo>
                  <a:cubicBezTo>
                    <a:pt x="776" y="525"/>
                    <a:pt x="761" y="527"/>
                    <a:pt x="752" y="531"/>
                  </a:cubicBezTo>
                  <a:cubicBezTo>
                    <a:pt x="743" y="535"/>
                    <a:pt x="735" y="536"/>
                    <a:pt x="728" y="541"/>
                  </a:cubicBezTo>
                  <a:cubicBezTo>
                    <a:pt x="720" y="546"/>
                    <a:pt x="717" y="554"/>
                    <a:pt x="710" y="563"/>
                  </a:cubicBezTo>
                  <a:cubicBezTo>
                    <a:pt x="702" y="572"/>
                    <a:pt x="695" y="585"/>
                    <a:pt x="685" y="594"/>
                  </a:cubicBezTo>
                  <a:cubicBezTo>
                    <a:pt x="675" y="603"/>
                    <a:pt x="666" y="611"/>
                    <a:pt x="651" y="615"/>
                  </a:cubicBezTo>
                  <a:cubicBezTo>
                    <a:pt x="635" y="620"/>
                    <a:pt x="607" y="620"/>
                    <a:pt x="590" y="617"/>
                  </a:cubicBezTo>
                  <a:cubicBezTo>
                    <a:pt x="573" y="615"/>
                    <a:pt x="557" y="606"/>
                    <a:pt x="548" y="601"/>
                  </a:cubicBezTo>
                  <a:cubicBezTo>
                    <a:pt x="538" y="596"/>
                    <a:pt x="538" y="589"/>
                    <a:pt x="533" y="586"/>
                  </a:cubicBezTo>
                  <a:cubicBezTo>
                    <a:pt x="528" y="582"/>
                    <a:pt x="523" y="581"/>
                    <a:pt x="520" y="582"/>
                  </a:cubicBezTo>
                  <a:cubicBezTo>
                    <a:pt x="517" y="584"/>
                    <a:pt x="521" y="587"/>
                    <a:pt x="513" y="594"/>
                  </a:cubicBezTo>
                  <a:cubicBezTo>
                    <a:pt x="506" y="601"/>
                    <a:pt x="494" y="612"/>
                    <a:pt x="477" y="620"/>
                  </a:cubicBezTo>
                  <a:cubicBezTo>
                    <a:pt x="460" y="629"/>
                    <a:pt x="431" y="641"/>
                    <a:pt x="408" y="644"/>
                  </a:cubicBezTo>
                  <a:cubicBezTo>
                    <a:pt x="386" y="646"/>
                    <a:pt x="361" y="641"/>
                    <a:pt x="341" y="637"/>
                  </a:cubicBezTo>
                  <a:cubicBezTo>
                    <a:pt x="322" y="633"/>
                    <a:pt x="305" y="625"/>
                    <a:pt x="292" y="620"/>
                  </a:cubicBezTo>
                  <a:cubicBezTo>
                    <a:pt x="280" y="616"/>
                    <a:pt x="286" y="609"/>
                    <a:pt x="260" y="609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E0CDA8"/>
                </a:gs>
              </a:gsLst>
              <a:path path="rect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>
              <a:prstShdw prst="shdw17" dist="17961" dir="2700000">
                <a:srgbClr val="867B65"/>
              </a:prst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+mn-lt"/>
                <a:cs typeface="Times New Roman" pitchFamily="18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310683" y="3269205"/>
              <a:ext cx="11047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0" dirty="0" smtClean="0">
                  <a:latin typeface="+mn-lt"/>
                </a:rPr>
                <a:t>Mobile</a:t>
              </a:r>
            </a:p>
            <a:p>
              <a:pPr algn="ctr"/>
              <a:r>
                <a:rPr lang="en-US" sz="1200" b="1" dirty="0" smtClean="0">
                  <a:latin typeface="+mn-lt"/>
                </a:rPr>
                <a:t>Network</a:t>
              </a:r>
              <a:endParaRPr lang="en-US" sz="1200" b="1" i="0" dirty="0" smtClean="0">
                <a:latin typeface="+mn-lt"/>
              </a:endParaRPr>
            </a:p>
          </p:txBody>
        </p:sp>
      </p:grpSp>
      <p:pic>
        <p:nvPicPr>
          <p:cNvPr id="50" name="Picture 8" descr="count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70383" y="5859420"/>
            <a:ext cx="315913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8" descr="count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70383" y="5411745"/>
            <a:ext cx="315913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8" descr="count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70383" y="4954545"/>
            <a:ext cx="315913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76" descr="MCj02790920000[1]"/>
          <p:cNvPicPr>
            <a:picLocks noChangeAspect="1" noChangeArrowheads="1"/>
          </p:cNvPicPr>
          <p:nvPr/>
        </p:nvPicPr>
        <p:blipFill>
          <a:blip r:embed="rId5" cstate="email">
            <a:grayscl/>
          </a:blip>
          <a:srcRect/>
          <a:stretch>
            <a:fillRect/>
          </a:stretch>
        </p:blipFill>
        <p:spPr bwMode="auto">
          <a:xfrm>
            <a:off x="3925370" y="6202735"/>
            <a:ext cx="493489" cy="542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76" descr="MCj02790920000[1]"/>
          <p:cNvPicPr>
            <a:picLocks noChangeAspect="1" noChangeArrowheads="1"/>
          </p:cNvPicPr>
          <p:nvPr/>
        </p:nvPicPr>
        <p:blipFill>
          <a:blip r:embed="rId5" cstate="email">
            <a:grayscl/>
          </a:blip>
          <a:srcRect/>
          <a:stretch>
            <a:fillRect/>
          </a:stretch>
        </p:blipFill>
        <p:spPr bwMode="auto">
          <a:xfrm>
            <a:off x="3178006" y="6210634"/>
            <a:ext cx="493489" cy="542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76" descr="MCj02790920000[1]"/>
          <p:cNvPicPr>
            <a:picLocks noChangeAspect="1" noChangeArrowheads="1"/>
          </p:cNvPicPr>
          <p:nvPr/>
        </p:nvPicPr>
        <p:blipFill>
          <a:blip r:embed="rId5" cstate="email">
            <a:grayscl/>
          </a:blip>
          <a:srcRect/>
          <a:stretch>
            <a:fillRect/>
          </a:stretch>
        </p:blipFill>
        <p:spPr bwMode="auto">
          <a:xfrm>
            <a:off x="2444581" y="6115384"/>
            <a:ext cx="493489" cy="542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76" descr="MCj02790920000[1]"/>
          <p:cNvPicPr>
            <a:picLocks noChangeAspect="1" noChangeArrowheads="1"/>
          </p:cNvPicPr>
          <p:nvPr/>
        </p:nvPicPr>
        <p:blipFill>
          <a:blip r:embed="rId5" cstate="email">
            <a:grayscl/>
          </a:blip>
          <a:srcRect/>
          <a:stretch>
            <a:fillRect/>
          </a:stretch>
        </p:blipFill>
        <p:spPr bwMode="auto">
          <a:xfrm>
            <a:off x="2925012" y="4988414"/>
            <a:ext cx="493489" cy="542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7" descr="accsdv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8163" y="5170581"/>
            <a:ext cx="458470" cy="253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7" descr="accsdv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7276" y="5909721"/>
            <a:ext cx="458470" cy="253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7" descr="accsdv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38483" y="5909721"/>
            <a:ext cx="458470" cy="253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0" name="Group 59"/>
          <p:cNvGrpSpPr/>
          <p:nvPr/>
        </p:nvGrpSpPr>
        <p:grpSpPr>
          <a:xfrm>
            <a:off x="5420921" y="4837069"/>
            <a:ext cx="643819" cy="602471"/>
            <a:chOff x="5692775" y="3292474"/>
            <a:chExt cx="643819" cy="602471"/>
          </a:xfrm>
        </p:grpSpPr>
        <p:pic>
          <p:nvPicPr>
            <p:cNvPr id="61" name="Picture 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692775" y="3292474"/>
              <a:ext cx="115559" cy="447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62" name="Group 97"/>
            <p:cNvGrpSpPr/>
            <p:nvPr/>
          </p:nvGrpSpPr>
          <p:grpSpPr>
            <a:xfrm>
              <a:off x="5717163" y="3367967"/>
              <a:ext cx="619431" cy="526973"/>
              <a:chOff x="8629800" y="1401347"/>
              <a:chExt cx="408238" cy="347303"/>
            </a:xfrm>
          </p:grpSpPr>
          <p:pic>
            <p:nvPicPr>
              <p:cNvPr id="63" name="Picture 28" descr="RADiFlow_Logo"/>
              <p:cNvPicPr>
                <a:picLocks noChangeAspect="1" noChangeArrowheads="1"/>
              </p:cNvPicPr>
              <p:nvPr/>
            </p:nvPicPr>
            <p:blipFill>
              <a:blip r:embed="rId8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696004" y="1401347"/>
                <a:ext cx="342034" cy="1574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4" name="Picture 32" descr="Layer2_switch"/>
              <p:cNvPicPr>
                <a:picLocks noChangeAspect="1" noChangeArrowheads="1"/>
              </p:cNvPicPr>
              <p:nvPr/>
            </p:nvPicPr>
            <p:blipFill>
              <a:blip r:embed="rId9" cstate="screen"/>
              <a:srcRect/>
              <a:stretch>
                <a:fillRect/>
              </a:stretch>
            </p:blipFill>
            <p:spPr bwMode="auto">
              <a:xfrm>
                <a:off x="8629800" y="1578466"/>
                <a:ext cx="354462" cy="1701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65" name="Freeform 64"/>
          <p:cNvSpPr/>
          <p:nvPr/>
        </p:nvSpPr>
        <p:spPr>
          <a:xfrm rot="21045782">
            <a:off x="2058325" y="3750332"/>
            <a:ext cx="1180410" cy="683375"/>
          </a:xfrm>
          <a:custGeom>
            <a:avLst/>
            <a:gdLst>
              <a:gd name="connsiteX0" fmla="*/ 0 w 1607820"/>
              <a:gd name="connsiteY0" fmla="*/ 899160 h 899160"/>
              <a:gd name="connsiteX1" fmla="*/ 1036320 w 1607820"/>
              <a:gd name="connsiteY1" fmla="*/ 266700 h 899160"/>
              <a:gd name="connsiteX2" fmla="*/ 609600 w 1607820"/>
              <a:gd name="connsiteY2" fmla="*/ 617220 h 899160"/>
              <a:gd name="connsiteX3" fmla="*/ 1607820 w 1607820"/>
              <a:gd name="connsiteY3" fmla="*/ 0 h 899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7820" h="899160">
                <a:moveTo>
                  <a:pt x="0" y="899160"/>
                </a:moveTo>
                <a:lnTo>
                  <a:pt x="1036320" y="266700"/>
                </a:lnTo>
                <a:lnTo>
                  <a:pt x="609600" y="617220"/>
                </a:lnTo>
                <a:lnTo>
                  <a:pt x="1607820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76" descr="MCj02790920000[1]"/>
          <p:cNvPicPr>
            <a:picLocks noChangeAspect="1" noChangeArrowheads="1"/>
          </p:cNvPicPr>
          <p:nvPr/>
        </p:nvPicPr>
        <p:blipFill>
          <a:blip r:embed="rId5" cstate="email">
            <a:grayscl/>
          </a:blip>
          <a:srcRect/>
          <a:stretch>
            <a:fillRect/>
          </a:stretch>
        </p:blipFill>
        <p:spPr bwMode="auto">
          <a:xfrm>
            <a:off x="3758102" y="4976101"/>
            <a:ext cx="493489" cy="542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057" y="5295835"/>
            <a:ext cx="1192168" cy="654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009" t="10627" r="22153" b="56612"/>
          <a:stretch/>
        </p:blipFill>
        <p:spPr bwMode="auto">
          <a:xfrm>
            <a:off x="2025066" y="5724896"/>
            <a:ext cx="2527511" cy="1109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9"/>
          <p:cNvGrpSpPr/>
          <p:nvPr/>
        </p:nvGrpSpPr>
        <p:grpSpPr>
          <a:xfrm>
            <a:off x="7172427" y="4285236"/>
            <a:ext cx="2885973" cy="2288560"/>
            <a:chOff x="166081" y="3711281"/>
            <a:chExt cx="3517277" cy="2382725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38676"/>
            <a:stretch>
              <a:fillRect/>
            </a:stretch>
          </p:blipFill>
          <p:spPr bwMode="auto">
            <a:xfrm>
              <a:off x="166081" y="3711281"/>
              <a:ext cx="3333705" cy="2382725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68429"/>
            <a:stretch/>
          </p:blipFill>
          <p:spPr bwMode="auto">
            <a:xfrm>
              <a:off x="266549" y="4898197"/>
              <a:ext cx="3416809" cy="11510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67295" y="3692083"/>
            <a:ext cx="2010311" cy="66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pPr algn="l">
              <a:lnSpc>
                <a:spcPct val="85000"/>
              </a:lnSpc>
            </a:pPr>
            <a:r>
              <a:rPr lang="en-US" dirty="0" smtClean="0"/>
              <a:t>Distributed firewall business-case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822484" y="1325932"/>
            <a:ext cx="7837170" cy="2932537"/>
          </a:xfrm>
        </p:spPr>
        <p:txBody>
          <a:bodyPr/>
          <a:lstStyle/>
          <a:p>
            <a:r>
              <a:rPr lang="en-US" sz="2000" dirty="0" smtClean="0"/>
              <a:t>In a Smart-Grid DA application an attacker that gains access to 1 site can manipulate the behavior of critical devices in distributed remote sites</a:t>
            </a:r>
          </a:p>
          <a:p>
            <a:r>
              <a:rPr lang="en-US" sz="2000" dirty="0" err="1" smtClean="0"/>
              <a:t>RADiFlow</a:t>
            </a:r>
            <a:r>
              <a:rPr lang="en-US" sz="2000" dirty="0" smtClean="0"/>
              <a:t> distributed service-aware firewall can block such invalid commands by detailed analysis of the commands received in each site</a:t>
            </a:r>
          </a:p>
          <a:p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RADiFlow</a:t>
            </a:r>
            <a:r>
              <a:rPr lang="en-US" dirty="0" smtClean="0"/>
              <a:t> Offering – </a:t>
            </a:r>
            <a:br>
              <a:rPr lang="en-US" dirty="0" smtClean="0"/>
            </a:br>
            <a:r>
              <a:rPr lang="en-US" dirty="0" smtClean="0"/>
              <a:t>Service-aware Industrial Switch</a:t>
            </a:r>
            <a:endParaRPr lang="en-US" dirty="0"/>
          </a:p>
        </p:txBody>
      </p:sp>
      <p:sp>
        <p:nvSpPr>
          <p:cNvPr id="6" name="Cube 5"/>
          <p:cNvSpPr/>
          <p:nvPr/>
        </p:nvSpPr>
        <p:spPr bwMode="auto">
          <a:xfrm>
            <a:off x="207090" y="3712731"/>
            <a:ext cx="2212848" cy="1207008"/>
          </a:xfrm>
          <a:prstGeom prst="cube">
            <a:avLst/>
          </a:prstGeom>
          <a:solidFill>
            <a:srgbClr val="00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554" tIns="50277" rIns="100554" bIns="50277" numCol="1" rtlCol="0" anchor="t" anchorCtr="0" compatLnSpc="1">
            <a:prstTxWarp prst="textNoShape">
              <a:avLst/>
            </a:prstTxWarp>
          </a:bodyPr>
          <a:lstStyle/>
          <a:p>
            <a:pPr algn="ctr" defTabSz="1005540" eaLnBrk="0" hangingPunct="0"/>
            <a:r>
              <a:rPr lang="en-US" sz="2200" b="1" dirty="0" smtClean="0">
                <a:latin typeface="+mn-lt"/>
              </a:rPr>
              <a:t>Multi-Service</a:t>
            </a:r>
            <a:endParaRPr lang="en-US" sz="2200" b="1" dirty="0" smtClean="0">
              <a:latin typeface="+mn-lt"/>
              <a:cs typeface="Arial" pitchFamily="34" charset="0"/>
            </a:endParaRPr>
          </a:p>
        </p:txBody>
      </p:sp>
      <p:sp>
        <p:nvSpPr>
          <p:cNvPr id="7" name="Cube 6"/>
          <p:cNvSpPr/>
          <p:nvPr/>
        </p:nvSpPr>
        <p:spPr bwMode="auto">
          <a:xfrm>
            <a:off x="2194118" y="3712731"/>
            <a:ext cx="2212848" cy="1207008"/>
          </a:xfrm>
          <a:prstGeom prst="cube">
            <a:avLst/>
          </a:prstGeom>
          <a:solidFill>
            <a:srgbClr val="00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554" tIns="50277" rIns="100554" bIns="50277" numCol="1" rtlCol="0" anchor="t" anchorCtr="0" compatLnSpc="1">
            <a:prstTxWarp prst="textNoShape">
              <a:avLst/>
            </a:prstTxWarp>
          </a:bodyPr>
          <a:lstStyle/>
          <a:p>
            <a:pPr algn="ctr" defTabSz="1005540" eaLnBrk="0" hangingPunct="0"/>
            <a:r>
              <a:rPr lang="en-US" sz="2200" b="1" dirty="0" smtClean="0">
                <a:latin typeface="+mn-lt"/>
                <a:cs typeface="Arial" pitchFamily="34" charset="0"/>
              </a:rPr>
              <a:t>Resilient</a:t>
            </a:r>
          </a:p>
          <a:p>
            <a:pPr algn="ctr" defTabSz="1005540" eaLnBrk="0" hangingPunct="0"/>
            <a:r>
              <a:rPr lang="en-US" sz="2200" b="1" dirty="0" smtClean="0">
                <a:latin typeface="+mn-lt"/>
              </a:rPr>
              <a:t>Network</a:t>
            </a:r>
            <a:endParaRPr lang="en-US" sz="2200" b="1" dirty="0" smtClean="0">
              <a:latin typeface="+mn-lt"/>
              <a:cs typeface="Arial" pitchFamily="34" charset="0"/>
            </a:endParaRPr>
          </a:p>
        </p:txBody>
      </p:sp>
      <p:sp>
        <p:nvSpPr>
          <p:cNvPr id="8" name="Cube 7"/>
          <p:cNvSpPr/>
          <p:nvPr/>
        </p:nvSpPr>
        <p:spPr bwMode="auto">
          <a:xfrm>
            <a:off x="4166355" y="3712731"/>
            <a:ext cx="2212848" cy="1207008"/>
          </a:xfrm>
          <a:prstGeom prst="cube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554" tIns="50277" rIns="100554" bIns="50277" numCol="1" rtlCol="0" anchor="t" anchorCtr="0" compatLnSpc="1">
            <a:prstTxWarp prst="textNoShape">
              <a:avLst/>
            </a:prstTxWarp>
          </a:bodyPr>
          <a:lstStyle/>
          <a:p>
            <a:pPr algn="ctr" defTabSz="1005540" eaLnBrk="0" hangingPunct="0"/>
            <a:r>
              <a:rPr lang="en-US" sz="2200" b="1" dirty="0" smtClean="0">
                <a:latin typeface="+mn-lt"/>
                <a:cs typeface="Arial" pitchFamily="34" charset="0"/>
              </a:rPr>
              <a:t>Ruggedized</a:t>
            </a:r>
          </a:p>
          <a:p>
            <a:pPr algn="ctr" defTabSz="1005540" eaLnBrk="0" hangingPunct="0"/>
            <a:r>
              <a:rPr lang="en-US" sz="2200" b="1" dirty="0" smtClean="0">
                <a:latin typeface="+mn-lt"/>
              </a:rPr>
              <a:t>System</a:t>
            </a:r>
            <a:endParaRPr lang="en-US" sz="2200" b="1" dirty="0" smtClean="0">
              <a:latin typeface="+mn-lt"/>
              <a:cs typeface="Arial" pitchFamily="34" charset="0"/>
            </a:endParaRPr>
          </a:p>
        </p:txBody>
      </p:sp>
      <p:sp>
        <p:nvSpPr>
          <p:cNvPr id="9" name="Cube 8"/>
          <p:cNvSpPr/>
          <p:nvPr/>
        </p:nvSpPr>
        <p:spPr bwMode="auto">
          <a:xfrm>
            <a:off x="1272097" y="2741405"/>
            <a:ext cx="2212848" cy="1207008"/>
          </a:xfrm>
          <a:prstGeom prst="cube">
            <a:avLst/>
          </a:prstGeom>
          <a:solidFill>
            <a:srgbClr val="66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554" tIns="50277" rIns="100554" bIns="50277" numCol="1" rtlCol="0" anchor="t" anchorCtr="0" compatLnSpc="1">
            <a:prstTxWarp prst="textNoShape">
              <a:avLst/>
            </a:prstTxWarp>
          </a:bodyPr>
          <a:lstStyle/>
          <a:p>
            <a:pPr algn="ctr" defTabSz="1005540" eaLnBrk="0" hangingPunct="0"/>
            <a:r>
              <a:rPr lang="en-US" sz="2200" b="1" dirty="0" smtClean="0">
                <a:latin typeface="+mn-lt"/>
              </a:rPr>
              <a:t>Secure Access</a:t>
            </a:r>
            <a:endParaRPr lang="en-US" sz="2200" b="1" dirty="0" smtClean="0">
              <a:latin typeface="+mn-lt"/>
              <a:cs typeface="Arial" pitchFamily="34" charset="0"/>
            </a:endParaRPr>
          </a:p>
        </p:txBody>
      </p:sp>
      <p:sp>
        <p:nvSpPr>
          <p:cNvPr id="10" name="Cube 9"/>
          <p:cNvSpPr/>
          <p:nvPr/>
        </p:nvSpPr>
        <p:spPr bwMode="auto">
          <a:xfrm>
            <a:off x="3259125" y="2741405"/>
            <a:ext cx="2212848" cy="1207008"/>
          </a:xfrm>
          <a:prstGeom prst="cube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554" tIns="50277" rIns="100554" bIns="50277" numCol="1" rtlCol="0" anchor="t" anchorCtr="0" compatLnSpc="1">
            <a:prstTxWarp prst="textNoShape">
              <a:avLst/>
            </a:prstTxWarp>
          </a:bodyPr>
          <a:lstStyle/>
          <a:p>
            <a:pPr algn="ctr" defTabSz="1005540" eaLnBrk="0" hangingPunct="0"/>
            <a:r>
              <a:rPr lang="en-US" sz="2200" b="1" dirty="0" smtClean="0">
                <a:latin typeface="+mn-lt"/>
                <a:cs typeface="Arial" pitchFamily="34" charset="0"/>
              </a:rPr>
              <a:t>Service Validation</a:t>
            </a:r>
          </a:p>
        </p:txBody>
      </p:sp>
      <p:sp>
        <p:nvSpPr>
          <p:cNvPr id="15" name="Cube 14"/>
          <p:cNvSpPr/>
          <p:nvPr/>
        </p:nvSpPr>
        <p:spPr bwMode="auto">
          <a:xfrm>
            <a:off x="2154673" y="1784870"/>
            <a:ext cx="2212848" cy="1207008"/>
          </a:xfrm>
          <a:prstGeom prst="cube">
            <a:avLst/>
          </a:prstGeom>
          <a:solidFill>
            <a:srgbClr val="E56DD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554" tIns="50277" rIns="100554" bIns="50277" numCol="1" rtlCol="0" anchor="t" anchorCtr="0" compatLnSpc="1">
            <a:prstTxWarp prst="textNoShape">
              <a:avLst/>
            </a:prstTxWarp>
          </a:bodyPr>
          <a:lstStyle/>
          <a:p>
            <a:pPr algn="ctr" defTabSz="1005540" eaLnBrk="0" hangingPunct="0"/>
            <a:r>
              <a:rPr lang="en-US" sz="2200" b="1" dirty="0" smtClean="0">
                <a:latin typeface="+mn-lt"/>
                <a:cs typeface="Arial" pitchFamily="34" charset="0"/>
              </a:rPr>
              <a:t>Service</a:t>
            </a:r>
          </a:p>
          <a:p>
            <a:pPr algn="ctr" defTabSz="1005540" eaLnBrk="0" hangingPunct="0"/>
            <a:r>
              <a:rPr lang="en-US" sz="2200" b="1" dirty="0" smtClean="0">
                <a:latin typeface="+mn-lt"/>
              </a:rPr>
              <a:t>Management</a:t>
            </a:r>
            <a:endParaRPr lang="en-US" sz="2200" b="1" dirty="0" smtClean="0">
              <a:latin typeface="+mn-lt"/>
              <a:cs typeface="Arial" pitchFamily="34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6510837" y="1811325"/>
            <a:ext cx="3351987" cy="2549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554" tIns="50277" rIns="100554" bIns="50277" numCol="1" anchor="t" anchorCtr="0" compatLnSpc="1">
            <a:prstTxWarp prst="textNoShape">
              <a:avLst/>
            </a:prstTxWarp>
          </a:bodyPr>
          <a:lstStyle/>
          <a:p>
            <a:pPr defTabSz="1005540" eaLnBrk="0" hangingPunct="0">
              <a:lnSpc>
                <a:spcPct val="150000"/>
              </a:lnSpc>
              <a:spcBef>
                <a:spcPct val="20000"/>
              </a:spcBef>
              <a:buClr>
                <a:srgbClr val="2D5793"/>
              </a:buClr>
              <a:defRPr/>
            </a:pPr>
            <a:r>
              <a:rPr lang="en-US" sz="2200" b="1" kern="0" dirty="0" smtClean="0">
                <a:solidFill>
                  <a:srgbClr val="0000FF"/>
                </a:solidFill>
                <a:latin typeface="+mn-lt"/>
              </a:rPr>
              <a:t>Operational Simplicity</a:t>
            </a:r>
          </a:p>
          <a:p>
            <a:pPr defTabSz="1005540" eaLnBrk="0" hangingPunct="0">
              <a:lnSpc>
                <a:spcPct val="150000"/>
              </a:lnSpc>
              <a:spcBef>
                <a:spcPct val="20000"/>
              </a:spcBef>
              <a:buClr>
                <a:srgbClr val="2D5793"/>
              </a:buClr>
              <a:defRPr/>
            </a:pPr>
            <a:endParaRPr lang="en-US" sz="2200" b="1" kern="0" dirty="0" smtClean="0">
              <a:solidFill>
                <a:srgbClr val="0000FF"/>
              </a:solidFill>
              <a:latin typeface="+mn-lt"/>
            </a:endParaRPr>
          </a:p>
          <a:p>
            <a:pPr defTabSz="1005540" eaLnBrk="0" hangingPunct="0">
              <a:lnSpc>
                <a:spcPct val="150000"/>
              </a:lnSpc>
              <a:spcBef>
                <a:spcPct val="20000"/>
              </a:spcBef>
              <a:buClr>
                <a:srgbClr val="2D5793"/>
              </a:buClr>
              <a:defRPr/>
            </a:pPr>
            <a:r>
              <a:rPr lang="en-US" sz="2200" b="1" kern="0" dirty="0" smtClean="0">
                <a:solidFill>
                  <a:srgbClr val="0000FF"/>
                </a:solidFill>
                <a:latin typeface="+mn-lt"/>
              </a:rPr>
              <a:t>Defense-in-depth solution</a:t>
            </a:r>
          </a:p>
          <a:p>
            <a:pPr algn="l">
              <a:lnSpc>
                <a:spcPct val="150000"/>
              </a:lnSpc>
              <a:spcBef>
                <a:spcPct val="20000"/>
              </a:spcBef>
              <a:buClr>
                <a:srgbClr val="2D5793"/>
              </a:buClr>
            </a:pPr>
            <a:endParaRPr lang="en-US" sz="2200" b="1" kern="0" dirty="0" smtClean="0">
              <a:solidFill>
                <a:srgbClr val="0000FF"/>
              </a:solidFill>
              <a:latin typeface="+mn-lt"/>
            </a:endParaRPr>
          </a:p>
          <a:p>
            <a:pPr algn="l">
              <a:lnSpc>
                <a:spcPct val="150000"/>
              </a:lnSpc>
              <a:spcBef>
                <a:spcPct val="20000"/>
              </a:spcBef>
              <a:buClr>
                <a:srgbClr val="2D5793"/>
              </a:buClr>
            </a:pPr>
            <a:r>
              <a:rPr lang="en-US" sz="2200" b="1" dirty="0" smtClean="0">
                <a:solidFill>
                  <a:srgbClr val="0000FF"/>
                </a:solidFill>
                <a:latin typeface="+mn-lt"/>
              </a:rPr>
              <a:t>Solid infrastructure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364165" y="5436972"/>
            <a:ext cx="7890149" cy="1005840"/>
          </a:xfrm>
          <a:prstGeom prst="roundRect">
            <a:avLst/>
          </a:prstGeom>
          <a:solidFill>
            <a:srgbClr val="009AD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100554" tIns="50277" rIns="100554" bIns="50277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2400" b="1" i="0" dirty="0" smtClean="0">
                <a:solidFill>
                  <a:schemeClr val="bg1"/>
                </a:solidFill>
                <a:latin typeface="+mn-lt"/>
              </a:rPr>
              <a:t>Enabling the introduction of Ethernet as the</a:t>
            </a:r>
          </a:p>
          <a:p>
            <a:pPr algn="ctr">
              <a:defRPr/>
            </a:pPr>
            <a:r>
              <a:rPr lang="en-US" sz="2400" b="1" i="0" dirty="0" smtClean="0">
                <a:solidFill>
                  <a:schemeClr val="bg1"/>
                </a:solidFill>
                <a:latin typeface="+mn-lt"/>
              </a:rPr>
              <a:t>Secure infrastructure for Critical Industrial applications</a:t>
            </a:r>
            <a:endParaRPr lang="en-US" sz="2400" b="1" i="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Portfolio Overview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822484" y="1459635"/>
            <a:ext cx="7837170" cy="2932537"/>
          </a:xfrm>
        </p:spPr>
        <p:txBody>
          <a:bodyPr/>
          <a:lstStyle/>
          <a:p>
            <a:r>
              <a:rPr lang="en-US" sz="2000" b="1" dirty="0" smtClean="0"/>
              <a:t>Industrial design</a:t>
            </a:r>
          </a:p>
          <a:p>
            <a:pPr lvl="1"/>
            <a:r>
              <a:rPr lang="en-US" sz="1800" dirty="0" smtClean="0"/>
              <a:t>Modular DIN rail switches (3/7 I/O slots) or Compact system</a:t>
            </a:r>
          </a:p>
          <a:p>
            <a:pPr lvl="1"/>
            <a:r>
              <a:rPr lang="en-US" sz="1800" dirty="0" smtClean="0"/>
              <a:t>Harsh environment - IP30, - 40 ÷ +75° C, IEC 61850-3 EMI</a:t>
            </a:r>
          </a:p>
          <a:p>
            <a:pPr lvl="1"/>
            <a:r>
              <a:rPr lang="en-US" sz="1800" dirty="0" smtClean="0"/>
              <a:t>ETH or RS-232/RS-485 serial interface modules</a:t>
            </a:r>
          </a:p>
          <a:p>
            <a:r>
              <a:rPr lang="en-US" sz="2000" b="1" dirty="0" smtClean="0"/>
              <a:t>Networking</a:t>
            </a:r>
          </a:p>
          <a:p>
            <a:pPr lvl="1"/>
            <a:r>
              <a:rPr lang="en-US" sz="1800" dirty="0" smtClean="0"/>
              <a:t>Advanced Ethernet switching and IP routing functionality</a:t>
            </a:r>
          </a:p>
          <a:p>
            <a:pPr lvl="1"/>
            <a:r>
              <a:rPr lang="en-US" sz="1800" dirty="0" smtClean="0"/>
              <a:t>Serial Tunneling or Service translation</a:t>
            </a:r>
          </a:p>
          <a:p>
            <a:pPr lvl="1"/>
            <a:r>
              <a:rPr lang="en-US" sz="1800" dirty="0" smtClean="0"/>
              <a:t>Multi-Service network modems – </a:t>
            </a:r>
            <a:r>
              <a:rPr lang="en-US" sz="1800" dirty="0" err="1" smtClean="0"/>
              <a:t>xDSL</a:t>
            </a:r>
            <a:r>
              <a:rPr lang="en-US" sz="1800" dirty="0" smtClean="0"/>
              <a:t>, Cellular</a:t>
            </a:r>
          </a:p>
          <a:p>
            <a:r>
              <a:rPr lang="en-US" sz="2000" b="1" dirty="0" smtClean="0"/>
              <a:t>Integrated security mechanisms</a:t>
            </a:r>
          </a:p>
          <a:p>
            <a:pPr lvl="1"/>
            <a:r>
              <a:rPr lang="en-US" sz="1800" dirty="0" smtClean="0"/>
              <a:t>MAC/IP filtering per port</a:t>
            </a:r>
          </a:p>
          <a:p>
            <a:pPr lvl="1"/>
            <a:r>
              <a:rPr lang="en-US" sz="1800" dirty="0" smtClean="0"/>
              <a:t>Distributed app-aware firewall</a:t>
            </a:r>
          </a:p>
          <a:p>
            <a:pPr lvl="1"/>
            <a:r>
              <a:rPr lang="en-US" sz="1800" dirty="0" smtClean="0"/>
              <a:t>Remote access and Inter-site connectivity</a:t>
            </a:r>
          </a:p>
          <a:p>
            <a:r>
              <a:rPr lang="en-US" sz="2000" b="1" dirty="0" err="1" smtClean="0"/>
              <a:t>iSIM</a:t>
            </a:r>
            <a:r>
              <a:rPr lang="en-US" sz="2000" b="1" dirty="0" smtClean="0"/>
              <a:t> – An intuitive Network management tool</a:t>
            </a:r>
          </a:p>
          <a:p>
            <a:pPr lvl="1"/>
            <a:r>
              <a:rPr lang="en-US" sz="1800" dirty="0" smtClean="0"/>
              <a:t>Topology planning and Service provisioning</a:t>
            </a:r>
          </a:p>
          <a:p>
            <a:pPr lvl="1"/>
            <a:r>
              <a:rPr lang="en-US" sz="1800" dirty="0" smtClean="0"/>
              <a:t>Network diagnostics</a:t>
            </a:r>
          </a:p>
          <a:p>
            <a:pPr lvl="1"/>
            <a:r>
              <a:rPr lang="en-US" sz="1800" dirty="0" smtClean="0"/>
              <a:t>Integration with the </a:t>
            </a:r>
            <a:r>
              <a:rPr lang="en-US" sz="1800" dirty="0" err="1" smtClean="0"/>
              <a:t>RADView</a:t>
            </a:r>
            <a:r>
              <a:rPr lang="en-US" sz="1800" dirty="0" smtClean="0"/>
              <a:t> EMS</a:t>
            </a:r>
          </a:p>
        </p:txBody>
      </p:sp>
      <p:pic>
        <p:nvPicPr>
          <p:cNvPr id="19461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74748" y="4630336"/>
            <a:ext cx="2779885" cy="19010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1" name="Picture 10" descr="3700 photo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318354" y="2710188"/>
            <a:ext cx="2740047" cy="1649056"/>
          </a:xfrm>
          <a:prstGeom prst="rect">
            <a:avLst/>
          </a:prstGeom>
        </p:spPr>
      </p:pic>
      <p:pic>
        <p:nvPicPr>
          <p:cNvPr id="12" name="Picture 11" descr="3300 photo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996504" y="1456467"/>
            <a:ext cx="2038795" cy="1486252"/>
          </a:xfrm>
          <a:prstGeom prst="rect">
            <a:avLst/>
          </a:prstGeom>
        </p:spPr>
      </p:pic>
      <p:pic>
        <p:nvPicPr>
          <p:cNvPr id="13" name="Picture 12" descr="3080 photo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9011405" y="1724385"/>
            <a:ext cx="851828" cy="10832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900" dirty="0" smtClean="0"/>
              <a:t>Smart Meters</a:t>
            </a:r>
            <a:endParaRPr lang="en-US" sz="59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8"/>
          <p:cNvGrpSpPr/>
          <p:nvPr/>
        </p:nvGrpSpPr>
        <p:grpSpPr>
          <a:xfrm>
            <a:off x="6909329" y="2637627"/>
            <a:ext cx="2190493" cy="1025525"/>
            <a:chOff x="6404354" y="5217046"/>
            <a:chExt cx="2190493" cy="1025525"/>
          </a:xfrm>
        </p:grpSpPr>
        <p:sp>
          <p:nvSpPr>
            <p:cNvPr id="276" name="Freeform 21"/>
            <p:cNvSpPr>
              <a:spLocks/>
            </p:cNvSpPr>
            <p:nvPr/>
          </p:nvSpPr>
          <p:spPr bwMode="auto">
            <a:xfrm>
              <a:off x="6404354" y="5217046"/>
              <a:ext cx="1647825" cy="1025525"/>
            </a:xfrm>
            <a:custGeom>
              <a:avLst/>
              <a:gdLst>
                <a:gd name="T0" fmla="*/ 2147483647 w 835"/>
                <a:gd name="T1" fmla="*/ 2147483647 h 646"/>
                <a:gd name="T2" fmla="*/ 2147483647 w 835"/>
                <a:gd name="T3" fmla="*/ 2147483647 h 646"/>
                <a:gd name="T4" fmla="*/ 2147483647 w 835"/>
                <a:gd name="T5" fmla="*/ 2147483647 h 646"/>
                <a:gd name="T6" fmla="*/ 2147483647 w 835"/>
                <a:gd name="T7" fmla="*/ 2147483647 h 646"/>
                <a:gd name="T8" fmla="*/ 2147483647 w 835"/>
                <a:gd name="T9" fmla="*/ 2147483647 h 646"/>
                <a:gd name="T10" fmla="*/ 2147483647 w 835"/>
                <a:gd name="T11" fmla="*/ 2147483647 h 646"/>
                <a:gd name="T12" fmla="*/ 2147483647 w 835"/>
                <a:gd name="T13" fmla="*/ 2147483647 h 646"/>
                <a:gd name="T14" fmla="*/ 2147483647 w 835"/>
                <a:gd name="T15" fmla="*/ 2147483647 h 646"/>
                <a:gd name="T16" fmla="*/ 2147483647 w 835"/>
                <a:gd name="T17" fmla="*/ 2147483647 h 646"/>
                <a:gd name="T18" fmla="*/ 2147483647 w 835"/>
                <a:gd name="T19" fmla="*/ 2147483647 h 646"/>
                <a:gd name="T20" fmla="*/ 2147483647 w 835"/>
                <a:gd name="T21" fmla="*/ 2147483647 h 646"/>
                <a:gd name="T22" fmla="*/ 2147483647 w 835"/>
                <a:gd name="T23" fmla="*/ 2147483647 h 646"/>
                <a:gd name="T24" fmla="*/ 2147483647 w 835"/>
                <a:gd name="T25" fmla="*/ 2147483647 h 646"/>
                <a:gd name="T26" fmla="*/ 2147483647 w 835"/>
                <a:gd name="T27" fmla="*/ 2147483647 h 646"/>
                <a:gd name="T28" fmla="*/ 2147483647 w 835"/>
                <a:gd name="T29" fmla="*/ 2147483647 h 646"/>
                <a:gd name="T30" fmla="*/ 2147483647 w 835"/>
                <a:gd name="T31" fmla="*/ 2147483647 h 646"/>
                <a:gd name="T32" fmla="*/ 2147483647 w 835"/>
                <a:gd name="T33" fmla="*/ 2147483647 h 646"/>
                <a:gd name="T34" fmla="*/ 2147483647 w 835"/>
                <a:gd name="T35" fmla="*/ 2147483647 h 646"/>
                <a:gd name="T36" fmla="*/ 2147483647 w 835"/>
                <a:gd name="T37" fmla="*/ 2147483647 h 646"/>
                <a:gd name="T38" fmla="*/ 2147483647 w 835"/>
                <a:gd name="T39" fmla="*/ 2147483647 h 646"/>
                <a:gd name="T40" fmla="*/ 2147483647 w 835"/>
                <a:gd name="T41" fmla="*/ 2147483647 h 646"/>
                <a:gd name="T42" fmla="*/ 2147483647 w 835"/>
                <a:gd name="T43" fmla="*/ 2147483647 h 646"/>
                <a:gd name="T44" fmla="*/ 2147483647 w 835"/>
                <a:gd name="T45" fmla="*/ 2147483647 h 646"/>
                <a:gd name="T46" fmla="*/ 2147483647 w 835"/>
                <a:gd name="T47" fmla="*/ 2147483647 h 646"/>
                <a:gd name="T48" fmla="*/ 2147483647 w 835"/>
                <a:gd name="T49" fmla="*/ 2147483647 h 646"/>
                <a:gd name="T50" fmla="*/ 2147483647 w 835"/>
                <a:gd name="T51" fmla="*/ 2147483647 h 646"/>
                <a:gd name="T52" fmla="*/ 2147483647 w 835"/>
                <a:gd name="T53" fmla="*/ 2147483647 h 646"/>
                <a:gd name="T54" fmla="*/ 2147483647 w 835"/>
                <a:gd name="T55" fmla="*/ 2147483647 h 646"/>
                <a:gd name="T56" fmla="*/ 2147483647 w 835"/>
                <a:gd name="T57" fmla="*/ 2147483647 h 646"/>
                <a:gd name="T58" fmla="*/ 2147483647 w 835"/>
                <a:gd name="T59" fmla="*/ 2147483647 h 646"/>
                <a:gd name="T60" fmla="*/ 2147483647 w 835"/>
                <a:gd name="T61" fmla="*/ 2147483647 h 646"/>
                <a:gd name="T62" fmla="*/ 2147483647 w 835"/>
                <a:gd name="T63" fmla="*/ 2147483647 h 646"/>
                <a:gd name="T64" fmla="*/ 2147483647 w 835"/>
                <a:gd name="T65" fmla="*/ 2147483647 h 646"/>
                <a:gd name="T66" fmla="*/ 2147483647 w 835"/>
                <a:gd name="T67" fmla="*/ 2147483647 h 646"/>
                <a:gd name="T68" fmla="*/ 2147483647 w 835"/>
                <a:gd name="T69" fmla="*/ 2147483647 h 646"/>
                <a:gd name="T70" fmla="*/ 2147483647 w 835"/>
                <a:gd name="T71" fmla="*/ 2147483647 h 646"/>
                <a:gd name="T72" fmla="*/ 2147483647 w 835"/>
                <a:gd name="T73" fmla="*/ 2147483647 h 646"/>
                <a:gd name="T74" fmla="*/ 2147483647 w 835"/>
                <a:gd name="T75" fmla="*/ 2147483647 h 646"/>
                <a:gd name="T76" fmla="*/ 2147483647 w 835"/>
                <a:gd name="T77" fmla="*/ 2147483647 h 646"/>
                <a:gd name="T78" fmla="*/ 2147483647 w 835"/>
                <a:gd name="T79" fmla="*/ 2147483647 h 646"/>
                <a:gd name="T80" fmla="*/ 2147483647 w 835"/>
                <a:gd name="T81" fmla="*/ 2147483647 h 646"/>
                <a:gd name="T82" fmla="*/ 2147483647 w 835"/>
                <a:gd name="T83" fmla="*/ 2147483647 h 646"/>
                <a:gd name="T84" fmla="*/ 2147483647 w 835"/>
                <a:gd name="T85" fmla="*/ 2147483647 h 646"/>
                <a:gd name="T86" fmla="*/ 2147483647 w 835"/>
                <a:gd name="T87" fmla="*/ 2147483647 h 646"/>
                <a:gd name="T88" fmla="*/ 2147483647 w 835"/>
                <a:gd name="T89" fmla="*/ 2147483647 h 646"/>
                <a:gd name="T90" fmla="*/ 2147483647 w 835"/>
                <a:gd name="T91" fmla="*/ 2147483647 h 646"/>
                <a:gd name="T92" fmla="*/ 2147483647 w 835"/>
                <a:gd name="T93" fmla="*/ 2147483647 h 646"/>
                <a:gd name="T94" fmla="*/ 2147483647 w 835"/>
                <a:gd name="T95" fmla="*/ 2147483647 h 646"/>
                <a:gd name="T96" fmla="*/ 2147483647 w 835"/>
                <a:gd name="T97" fmla="*/ 2147483647 h 646"/>
                <a:gd name="T98" fmla="*/ 2147483647 w 835"/>
                <a:gd name="T99" fmla="*/ 2147483647 h 646"/>
                <a:gd name="T100" fmla="*/ 2147483647 w 835"/>
                <a:gd name="T101" fmla="*/ 2147483647 h 646"/>
                <a:gd name="T102" fmla="*/ 2147483647 w 835"/>
                <a:gd name="T103" fmla="*/ 2147483647 h 646"/>
                <a:gd name="T104" fmla="*/ 2147483647 w 835"/>
                <a:gd name="T105" fmla="*/ 2147483647 h 646"/>
                <a:gd name="T106" fmla="*/ 2147483647 w 835"/>
                <a:gd name="T107" fmla="*/ 2147483647 h 64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35"/>
                <a:gd name="T163" fmla="*/ 0 h 646"/>
                <a:gd name="T164" fmla="*/ 835 w 835"/>
                <a:gd name="T165" fmla="*/ 646 h 64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35" h="646">
                  <a:moveTo>
                    <a:pt x="260" y="609"/>
                  </a:moveTo>
                  <a:cubicBezTo>
                    <a:pt x="233" y="609"/>
                    <a:pt x="174" y="629"/>
                    <a:pt x="137" y="622"/>
                  </a:cubicBezTo>
                  <a:cubicBezTo>
                    <a:pt x="100" y="615"/>
                    <a:pt x="61" y="599"/>
                    <a:pt x="38" y="571"/>
                  </a:cubicBezTo>
                  <a:cubicBezTo>
                    <a:pt x="16" y="543"/>
                    <a:pt x="2" y="491"/>
                    <a:pt x="1" y="455"/>
                  </a:cubicBezTo>
                  <a:cubicBezTo>
                    <a:pt x="0" y="420"/>
                    <a:pt x="19" y="380"/>
                    <a:pt x="32" y="360"/>
                  </a:cubicBezTo>
                  <a:cubicBezTo>
                    <a:pt x="45" y="339"/>
                    <a:pt x="69" y="337"/>
                    <a:pt x="79" y="330"/>
                  </a:cubicBezTo>
                  <a:cubicBezTo>
                    <a:pt x="90" y="323"/>
                    <a:pt x="93" y="323"/>
                    <a:pt x="97" y="318"/>
                  </a:cubicBezTo>
                  <a:cubicBezTo>
                    <a:pt x="102" y="314"/>
                    <a:pt x="102" y="309"/>
                    <a:pt x="102" y="299"/>
                  </a:cubicBezTo>
                  <a:cubicBezTo>
                    <a:pt x="102" y="289"/>
                    <a:pt x="97" y="275"/>
                    <a:pt x="96" y="261"/>
                  </a:cubicBezTo>
                  <a:cubicBezTo>
                    <a:pt x="95" y="247"/>
                    <a:pt x="91" y="231"/>
                    <a:pt x="96" y="216"/>
                  </a:cubicBezTo>
                  <a:cubicBezTo>
                    <a:pt x="101" y="201"/>
                    <a:pt x="113" y="183"/>
                    <a:pt x="127" y="172"/>
                  </a:cubicBezTo>
                  <a:cubicBezTo>
                    <a:pt x="141" y="160"/>
                    <a:pt x="163" y="151"/>
                    <a:pt x="181" y="145"/>
                  </a:cubicBezTo>
                  <a:cubicBezTo>
                    <a:pt x="199" y="139"/>
                    <a:pt x="222" y="139"/>
                    <a:pt x="235" y="137"/>
                  </a:cubicBezTo>
                  <a:cubicBezTo>
                    <a:pt x="248" y="134"/>
                    <a:pt x="254" y="135"/>
                    <a:pt x="258" y="129"/>
                  </a:cubicBezTo>
                  <a:cubicBezTo>
                    <a:pt x="262" y="122"/>
                    <a:pt x="257" y="106"/>
                    <a:pt x="261" y="96"/>
                  </a:cubicBezTo>
                  <a:cubicBezTo>
                    <a:pt x="265" y="85"/>
                    <a:pt x="274" y="71"/>
                    <a:pt x="284" y="63"/>
                  </a:cubicBezTo>
                  <a:cubicBezTo>
                    <a:pt x="294" y="54"/>
                    <a:pt x="307" y="50"/>
                    <a:pt x="320" y="46"/>
                  </a:cubicBezTo>
                  <a:cubicBezTo>
                    <a:pt x="333" y="43"/>
                    <a:pt x="354" y="43"/>
                    <a:pt x="364" y="43"/>
                  </a:cubicBezTo>
                  <a:cubicBezTo>
                    <a:pt x="375" y="43"/>
                    <a:pt x="378" y="47"/>
                    <a:pt x="382" y="46"/>
                  </a:cubicBezTo>
                  <a:cubicBezTo>
                    <a:pt x="386" y="45"/>
                    <a:pt x="383" y="41"/>
                    <a:pt x="387" y="36"/>
                  </a:cubicBezTo>
                  <a:cubicBezTo>
                    <a:pt x="391" y="31"/>
                    <a:pt x="399" y="21"/>
                    <a:pt x="408" y="15"/>
                  </a:cubicBezTo>
                  <a:cubicBezTo>
                    <a:pt x="418" y="9"/>
                    <a:pt x="429" y="5"/>
                    <a:pt x="445" y="3"/>
                  </a:cubicBezTo>
                  <a:cubicBezTo>
                    <a:pt x="460" y="2"/>
                    <a:pt x="485" y="0"/>
                    <a:pt x="502" y="3"/>
                  </a:cubicBezTo>
                  <a:cubicBezTo>
                    <a:pt x="518" y="7"/>
                    <a:pt x="530" y="14"/>
                    <a:pt x="543" y="21"/>
                  </a:cubicBezTo>
                  <a:cubicBezTo>
                    <a:pt x="556" y="29"/>
                    <a:pt x="573" y="38"/>
                    <a:pt x="582" y="50"/>
                  </a:cubicBezTo>
                  <a:cubicBezTo>
                    <a:pt x="591" y="61"/>
                    <a:pt x="595" y="80"/>
                    <a:pt x="598" y="91"/>
                  </a:cubicBezTo>
                  <a:cubicBezTo>
                    <a:pt x="602" y="101"/>
                    <a:pt x="597" y="109"/>
                    <a:pt x="602" y="112"/>
                  </a:cubicBezTo>
                  <a:cubicBezTo>
                    <a:pt x="607" y="116"/>
                    <a:pt x="617" y="109"/>
                    <a:pt x="628" y="111"/>
                  </a:cubicBezTo>
                  <a:cubicBezTo>
                    <a:pt x="639" y="112"/>
                    <a:pt x="652" y="115"/>
                    <a:pt x="666" y="124"/>
                  </a:cubicBezTo>
                  <a:cubicBezTo>
                    <a:pt x="679" y="133"/>
                    <a:pt x="695" y="150"/>
                    <a:pt x="706" y="165"/>
                  </a:cubicBezTo>
                  <a:cubicBezTo>
                    <a:pt x="718" y="180"/>
                    <a:pt x="730" y="198"/>
                    <a:pt x="736" y="215"/>
                  </a:cubicBezTo>
                  <a:cubicBezTo>
                    <a:pt x="742" y="231"/>
                    <a:pt x="744" y="252"/>
                    <a:pt x="741" y="267"/>
                  </a:cubicBezTo>
                  <a:cubicBezTo>
                    <a:pt x="738" y="283"/>
                    <a:pt x="715" y="300"/>
                    <a:pt x="715" y="309"/>
                  </a:cubicBezTo>
                  <a:cubicBezTo>
                    <a:pt x="715" y="317"/>
                    <a:pt x="730" y="311"/>
                    <a:pt x="742" y="317"/>
                  </a:cubicBezTo>
                  <a:cubicBezTo>
                    <a:pt x="755" y="323"/>
                    <a:pt x="775" y="332"/>
                    <a:pt x="788" y="342"/>
                  </a:cubicBezTo>
                  <a:cubicBezTo>
                    <a:pt x="801" y="351"/>
                    <a:pt x="815" y="365"/>
                    <a:pt x="823" y="378"/>
                  </a:cubicBezTo>
                  <a:cubicBezTo>
                    <a:pt x="830" y="391"/>
                    <a:pt x="835" y="403"/>
                    <a:pt x="833" y="422"/>
                  </a:cubicBezTo>
                  <a:cubicBezTo>
                    <a:pt x="830" y="442"/>
                    <a:pt x="816" y="479"/>
                    <a:pt x="808" y="495"/>
                  </a:cubicBezTo>
                  <a:cubicBezTo>
                    <a:pt x="800" y="511"/>
                    <a:pt x="794" y="513"/>
                    <a:pt x="785" y="519"/>
                  </a:cubicBezTo>
                  <a:cubicBezTo>
                    <a:pt x="776" y="525"/>
                    <a:pt x="761" y="527"/>
                    <a:pt x="752" y="531"/>
                  </a:cubicBezTo>
                  <a:cubicBezTo>
                    <a:pt x="743" y="535"/>
                    <a:pt x="735" y="536"/>
                    <a:pt x="728" y="541"/>
                  </a:cubicBezTo>
                  <a:cubicBezTo>
                    <a:pt x="720" y="546"/>
                    <a:pt x="717" y="554"/>
                    <a:pt x="710" y="563"/>
                  </a:cubicBezTo>
                  <a:cubicBezTo>
                    <a:pt x="702" y="572"/>
                    <a:pt x="695" y="585"/>
                    <a:pt x="685" y="594"/>
                  </a:cubicBezTo>
                  <a:cubicBezTo>
                    <a:pt x="675" y="603"/>
                    <a:pt x="666" y="611"/>
                    <a:pt x="651" y="615"/>
                  </a:cubicBezTo>
                  <a:cubicBezTo>
                    <a:pt x="635" y="620"/>
                    <a:pt x="607" y="620"/>
                    <a:pt x="590" y="617"/>
                  </a:cubicBezTo>
                  <a:cubicBezTo>
                    <a:pt x="573" y="615"/>
                    <a:pt x="557" y="606"/>
                    <a:pt x="548" y="601"/>
                  </a:cubicBezTo>
                  <a:cubicBezTo>
                    <a:pt x="538" y="596"/>
                    <a:pt x="538" y="589"/>
                    <a:pt x="533" y="586"/>
                  </a:cubicBezTo>
                  <a:cubicBezTo>
                    <a:pt x="528" y="582"/>
                    <a:pt x="523" y="581"/>
                    <a:pt x="520" y="582"/>
                  </a:cubicBezTo>
                  <a:cubicBezTo>
                    <a:pt x="517" y="584"/>
                    <a:pt x="521" y="587"/>
                    <a:pt x="513" y="594"/>
                  </a:cubicBezTo>
                  <a:cubicBezTo>
                    <a:pt x="506" y="601"/>
                    <a:pt x="494" y="612"/>
                    <a:pt x="477" y="620"/>
                  </a:cubicBezTo>
                  <a:cubicBezTo>
                    <a:pt x="460" y="629"/>
                    <a:pt x="431" y="641"/>
                    <a:pt x="408" y="644"/>
                  </a:cubicBezTo>
                  <a:cubicBezTo>
                    <a:pt x="386" y="646"/>
                    <a:pt x="361" y="641"/>
                    <a:pt x="341" y="637"/>
                  </a:cubicBezTo>
                  <a:cubicBezTo>
                    <a:pt x="322" y="633"/>
                    <a:pt x="305" y="625"/>
                    <a:pt x="292" y="620"/>
                  </a:cubicBezTo>
                  <a:cubicBezTo>
                    <a:pt x="280" y="616"/>
                    <a:pt x="286" y="609"/>
                    <a:pt x="260" y="609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B7D9E5"/>
                </a:gs>
              </a:gsLst>
              <a:path path="rect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>
              <a:prstShdw prst="shdw17" dist="17961" dir="2700000">
                <a:srgbClr val="6E8289"/>
              </a:prstShdw>
            </a:effectLst>
          </p:spPr>
          <p:txBody>
            <a:bodyPr wrap="none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smtClean="0">
                  <a:solidFill>
                    <a:prstClr val="black"/>
                  </a:solidFill>
                  <a:latin typeface="+mn-lt"/>
                  <a:cs typeface="+mn-cs"/>
                </a:rPr>
                <a:t>“NG”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smtClean="0">
                  <a:solidFill>
                    <a:prstClr val="black"/>
                  </a:solidFill>
                  <a:latin typeface="+mn-lt"/>
                  <a:cs typeface="+mn-cs"/>
                </a:rPr>
                <a:t>Access</a:t>
              </a:r>
            </a:p>
          </p:txBody>
        </p:sp>
        <p:pic>
          <p:nvPicPr>
            <p:cNvPr id="278" name="Picture 160" descr="rad4"/>
            <p:cNvPicPr preferRelativeResize="0"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70007" y="5610652"/>
              <a:ext cx="824840" cy="323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Packet</a:t>
            </a:r>
            <a:r>
              <a:rPr lang="en-US" dirty="0" smtClean="0"/>
              <a:t> Networks &amp; Infrastructure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22484" y="4611264"/>
            <a:ext cx="5182900" cy="2555656"/>
          </a:xfrm>
        </p:spPr>
        <p:txBody>
          <a:bodyPr/>
          <a:lstStyle/>
          <a:p>
            <a:r>
              <a:rPr lang="en-US" sz="1800" b="1" dirty="0" smtClean="0"/>
              <a:t>PSN</a:t>
            </a:r>
            <a:r>
              <a:rPr lang="en-US" sz="1800" dirty="0" smtClean="0"/>
              <a:t> – </a:t>
            </a:r>
            <a:r>
              <a:rPr lang="en-US" sz="1800" b="1" dirty="0" smtClean="0"/>
              <a:t>P</a:t>
            </a:r>
            <a:r>
              <a:rPr lang="en-US" sz="1800" dirty="0" smtClean="0"/>
              <a:t>acket </a:t>
            </a:r>
            <a:r>
              <a:rPr lang="en-US" sz="1800" b="1" dirty="0" smtClean="0"/>
              <a:t>S</a:t>
            </a:r>
            <a:r>
              <a:rPr lang="en-US" sz="1800" dirty="0" smtClean="0"/>
              <a:t>witched </a:t>
            </a:r>
            <a:r>
              <a:rPr lang="en-US" sz="1800" b="1" dirty="0" smtClean="0"/>
              <a:t>N</a:t>
            </a:r>
            <a:r>
              <a:rPr lang="en-US" sz="1800" dirty="0" smtClean="0"/>
              <a:t>etworks</a:t>
            </a:r>
          </a:p>
          <a:p>
            <a:r>
              <a:rPr lang="en-US" sz="1800" b="1" dirty="0" smtClean="0">
                <a:solidFill>
                  <a:srgbClr val="FF0000"/>
                </a:solidFill>
              </a:rPr>
              <a:t>New</a:t>
            </a:r>
            <a:r>
              <a:rPr lang="en-US" sz="1800" dirty="0" smtClean="0"/>
              <a:t> – pre aggregation  device for saving costs on PE ports</a:t>
            </a:r>
          </a:p>
          <a:p>
            <a:r>
              <a:rPr lang="en-US" sz="2000" dirty="0" smtClean="0"/>
              <a:t>Market segments:</a:t>
            </a:r>
          </a:p>
          <a:p>
            <a:pPr lvl="1"/>
            <a:r>
              <a:rPr lang="en-US" sz="1800" dirty="0" smtClean="0"/>
              <a:t>Retail: Internet access, VPN, Hosted services</a:t>
            </a:r>
          </a:p>
          <a:p>
            <a:pPr lvl="1"/>
            <a:r>
              <a:rPr lang="en-US" sz="1800" dirty="0" smtClean="0"/>
              <a:t>Wholesale</a:t>
            </a:r>
          </a:p>
          <a:p>
            <a:pPr lvl="1"/>
            <a:r>
              <a:rPr lang="en-US" sz="1800" dirty="0" smtClean="0"/>
              <a:t>Mobile backhauling</a:t>
            </a:r>
            <a:endParaRPr lang="en-US" sz="1800" dirty="0"/>
          </a:p>
        </p:txBody>
      </p:sp>
      <p:grpSp>
        <p:nvGrpSpPr>
          <p:cNvPr id="139" name="Group 269"/>
          <p:cNvGrpSpPr/>
          <p:nvPr/>
        </p:nvGrpSpPr>
        <p:grpSpPr>
          <a:xfrm>
            <a:off x="7010407" y="3467106"/>
            <a:ext cx="2623497" cy="468243"/>
            <a:chOff x="7010400" y="3467100"/>
            <a:chExt cx="2623497" cy="468243"/>
          </a:xfrm>
        </p:grpSpPr>
        <p:sp>
          <p:nvSpPr>
            <p:cNvPr id="152" name="TextBox 151"/>
            <p:cNvSpPr txBox="1"/>
            <p:nvPr/>
          </p:nvSpPr>
          <p:spPr>
            <a:xfrm>
              <a:off x="7296150" y="3581400"/>
              <a:ext cx="817299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700" dirty="0" smtClean="0">
                  <a:latin typeface="+mn-lt"/>
                </a:rPr>
                <a:t>Fiber</a:t>
              </a:r>
            </a:p>
          </p:txBody>
        </p:sp>
        <p:grpSp>
          <p:nvGrpSpPr>
            <p:cNvPr id="140" name="Group 257"/>
            <p:cNvGrpSpPr/>
            <p:nvPr/>
          </p:nvGrpSpPr>
          <p:grpSpPr>
            <a:xfrm>
              <a:off x="7010400" y="3467100"/>
              <a:ext cx="2623497" cy="438152"/>
              <a:chOff x="7010400" y="3467100"/>
              <a:chExt cx="2623497" cy="438152"/>
            </a:xfrm>
          </p:grpSpPr>
          <p:pic>
            <p:nvPicPr>
              <p:cNvPr id="148" name="Picture 160" descr="rad4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631238" y="3581400"/>
                <a:ext cx="824840" cy="3238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50" name="Straight Connector 149"/>
              <p:cNvCxnSpPr>
                <a:stCxn id="148" idx="1"/>
              </p:cNvCxnSpPr>
              <p:nvPr/>
            </p:nvCxnSpPr>
            <p:spPr>
              <a:xfrm rot="10800000">
                <a:off x="7010400" y="3467100"/>
                <a:ext cx="1620838" cy="27622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4" name="Group 221"/>
              <p:cNvGrpSpPr/>
              <p:nvPr/>
            </p:nvGrpSpPr>
            <p:grpSpPr>
              <a:xfrm>
                <a:off x="9424347" y="3610970"/>
                <a:ext cx="209550" cy="266700"/>
                <a:chOff x="8801100" y="5867400"/>
                <a:chExt cx="209550" cy="266700"/>
              </a:xfrm>
            </p:grpSpPr>
            <p:cxnSp>
              <p:nvCxnSpPr>
                <p:cNvPr id="223" name="Straight Connector 222"/>
                <p:cNvCxnSpPr/>
                <p:nvPr/>
              </p:nvCxnSpPr>
              <p:spPr>
                <a:xfrm>
                  <a:off x="8801100" y="6000750"/>
                  <a:ext cx="1905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4" name="Straight Connector 223"/>
                <p:cNvCxnSpPr/>
                <p:nvPr/>
              </p:nvCxnSpPr>
              <p:spPr>
                <a:xfrm rot="5400000">
                  <a:off x="8877300" y="6000750"/>
                  <a:ext cx="2667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46" name="Group 255"/>
          <p:cNvGrpSpPr/>
          <p:nvPr/>
        </p:nvGrpSpPr>
        <p:grpSpPr>
          <a:xfrm>
            <a:off x="6145218" y="1222375"/>
            <a:ext cx="2797197" cy="930274"/>
            <a:chOff x="6145214" y="1222375"/>
            <a:chExt cx="2797197" cy="930274"/>
          </a:xfrm>
        </p:grpSpPr>
        <p:pic>
          <p:nvPicPr>
            <p:cNvPr id="194" name="Picture 51" descr="rad18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45214" y="1663701"/>
              <a:ext cx="801687" cy="271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96" name="Straight Connector 195"/>
            <p:cNvCxnSpPr>
              <a:stCxn id="194" idx="2"/>
            </p:cNvCxnSpPr>
            <p:nvPr/>
          </p:nvCxnSpPr>
          <p:spPr>
            <a:xfrm rot="5400000">
              <a:off x="6307537" y="1914128"/>
              <a:ext cx="217485" cy="25955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1" name="TextBox 200"/>
            <p:cNvSpPr txBox="1"/>
            <p:nvPr/>
          </p:nvSpPr>
          <p:spPr>
            <a:xfrm>
              <a:off x="6877049" y="1352550"/>
              <a:ext cx="8172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latin typeface="+mn-lt"/>
                </a:rPr>
                <a:t>SDH/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latin typeface="+mn-lt"/>
                </a:rPr>
                <a:t>SONET</a:t>
              </a:r>
            </a:p>
          </p:txBody>
        </p:sp>
        <p:cxnSp>
          <p:nvCxnSpPr>
            <p:cNvPr id="203" name="Straight Connector 202"/>
            <p:cNvCxnSpPr/>
            <p:nvPr/>
          </p:nvCxnSpPr>
          <p:spPr>
            <a:xfrm>
              <a:off x="7630849" y="1640652"/>
              <a:ext cx="55430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/>
          </p:nvCxnSpPr>
          <p:spPr>
            <a:xfrm>
              <a:off x="7618435" y="1554927"/>
              <a:ext cx="55430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7" name="TextBox 206"/>
            <p:cNvSpPr txBox="1"/>
            <p:nvPr/>
          </p:nvSpPr>
          <p:spPr>
            <a:xfrm>
              <a:off x="7366000" y="1222375"/>
              <a:ext cx="8172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latin typeface="+mn-lt"/>
                </a:rPr>
                <a:t>PDH</a:t>
              </a:r>
              <a:endParaRPr lang="en-US" sz="1700" dirty="0" smtClean="0">
                <a:latin typeface="+mn-lt"/>
              </a:endParaRPr>
            </a:p>
          </p:txBody>
        </p:sp>
        <p:grpSp>
          <p:nvGrpSpPr>
            <p:cNvPr id="147" name="Group 211"/>
            <p:cNvGrpSpPr/>
            <p:nvPr/>
          </p:nvGrpSpPr>
          <p:grpSpPr>
            <a:xfrm>
              <a:off x="8732861" y="1404582"/>
              <a:ext cx="209550" cy="266700"/>
              <a:chOff x="8801100" y="5867400"/>
              <a:chExt cx="209550" cy="266700"/>
            </a:xfrm>
          </p:grpSpPr>
          <p:cxnSp>
            <p:nvCxnSpPr>
              <p:cNvPr id="209" name="Straight Connector 208"/>
              <p:cNvCxnSpPr/>
              <p:nvPr/>
            </p:nvCxnSpPr>
            <p:spPr>
              <a:xfrm>
                <a:off x="8801100" y="6000750"/>
                <a:ext cx="1905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>
              <a:xfrm rot="5400000">
                <a:off x="8877300" y="6000750"/>
                <a:ext cx="2667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0" name="AutoShape 50"/>
            <p:cNvSpPr>
              <a:spLocks noChangeArrowheads="1"/>
            </p:cNvSpPr>
            <p:nvPr/>
          </p:nvSpPr>
          <p:spPr bwMode="auto">
            <a:xfrm>
              <a:off x="6852461" y="1236663"/>
              <a:ext cx="781144" cy="782141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619" y="10800"/>
                  </a:moveTo>
                  <a:cubicBezTo>
                    <a:pt x="1619" y="15871"/>
                    <a:pt x="5729" y="19981"/>
                    <a:pt x="10800" y="19981"/>
                  </a:cubicBezTo>
                  <a:cubicBezTo>
                    <a:pt x="15871" y="19981"/>
                    <a:pt x="19981" y="15871"/>
                    <a:pt x="19981" y="10800"/>
                  </a:cubicBezTo>
                  <a:cubicBezTo>
                    <a:pt x="19981" y="5729"/>
                    <a:pt x="15871" y="1619"/>
                    <a:pt x="10800" y="1619"/>
                  </a:cubicBezTo>
                  <a:cubicBezTo>
                    <a:pt x="5729" y="1619"/>
                    <a:pt x="1619" y="5729"/>
                    <a:pt x="1619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5E3"/>
                </a:gs>
                <a:gs pos="50000">
                  <a:srgbClr val="F6B686"/>
                </a:gs>
                <a:gs pos="100000">
                  <a:srgbClr val="FFF5E3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>
              <a:prstShdw prst="shdw17" dist="17961" dir="2700000">
                <a:srgbClr val="946D50"/>
              </a:prstShdw>
            </a:effectLst>
          </p:spPr>
          <p:txBody>
            <a:bodyPr wrap="none" lIns="35996" tIns="35996" rIns="35996" bIns="35996" anchor="ctr" anchorCtr="1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n-lt"/>
                <a:cs typeface="Arial" pitchFamily="34" charset="0"/>
              </a:endParaRPr>
            </a:p>
          </p:txBody>
        </p:sp>
        <p:pic>
          <p:nvPicPr>
            <p:cNvPr id="206" name="Picture 160" descr="rad4"/>
            <p:cNvPicPr preferRelativeResize="0"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945438" y="1371600"/>
              <a:ext cx="824840" cy="323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9" name="Group 268"/>
          <p:cNvGrpSpPr/>
          <p:nvPr/>
        </p:nvGrpSpPr>
        <p:grpSpPr>
          <a:xfrm>
            <a:off x="6983197" y="1905002"/>
            <a:ext cx="2866792" cy="1476654"/>
            <a:chOff x="6983196" y="1905000"/>
            <a:chExt cx="2866792" cy="1476651"/>
          </a:xfrm>
        </p:grpSpPr>
        <p:grpSp>
          <p:nvGrpSpPr>
            <p:cNvPr id="153" name="Group 267"/>
            <p:cNvGrpSpPr/>
            <p:nvPr/>
          </p:nvGrpSpPr>
          <p:grpSpPr>
            <a:xfrm>
              <a:off x="6983196" y="1905000"/>
              <a:ext cx="2866792" cy="1462484"/>
              <a:chOff x="6983196" y="1905000"/>
              <a:chExt cx="2866792" cy="1462484"/>
            </a:xfrm>
          </p:grpSpPr>
          <p:sp>
            <p:nvSpPr>
              <p:cNvPr id="151" name="TextBox 150"/>
              <p:cNvSpPr txBox="1"/>
              <p:nvPr/>
            </p:nvSpPr>
            <p:spPr>
              <a:xfrm>
                <a:off x="7448550" y="2266951"/>
                <a:ext cx="817299" cy="3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700" dirty="0" smtClean="0">
                    <a:latin typeface="+mn-lt"/>
                  </a:rPr>
                  <a:t>Fiber</a:t>
                </a:r>
              </a:p>
            </p:txBody>
          </p:sp>
          <p:grpSp>
            <p:nvGrpSpPr>
              <p:cNvPr id="158" name="Group 266"/>
              <p:cNvGrpSpPr/>
              <p:nvPr/>
            </p:nvGrpSpPr>
            <p:grpSpPr>
              <a:xfrm>
                <a:off x="6983196" y="1905000"/>
                <a:ext cx="2866792" cy="1462484"/>
                <a:chOff x="6983196" y="1905000"/>
                <a:chExt cx="2866792" cy="1462484"/>
              </a:xfrm>
            </p:grpSpPr>
            <p:grpSp>
              <p:nvGrpSpPr>
                <p:cNvPr id="159" name="Group 146"/>
                <p:cNvGrpSpPr/>
                <p:nvPr/>
              </p:nvGrpSpPr>
              <p:grpSpPr>
                <a:xfrm>
                  <a:off x="6983196" y="1905000"/>
                  <a:ext cx="2701482" cy="1462484"/>
                  <a:chOff x="6983196" y="1905000"/>
                  <a:chExt cx="2701482" cy="1462484"/>
                </a:xfrm>
              </p:grpSpPr>
              <p:cxnSp>
                <p:nvCxnSpPr>
                  <p:cNvPr id="133" name="Straight Connector 132"/>
                  <p:cNvCxnSpPr/>
                  <p:nvPr/>
                </p:nvCxnSpPr>
                <p:spPr>
                  <a:xfrm>
                    <a:off x="7868444" y="2975360"/>
                    <a:ext cx="1142206" cy="9169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5" name="Straight Connector 134"/>
                  <p:cNvCxnSpPr/>
                  <p:nvPr/>
                </p:nvCxnSpPr>
                <p:spPr>
                  <a:xfrm flipV="1">
                    <a:off x="7677150" y="2152650"/>
                    <a:ext cx="819150" cy="697106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" name="Straight Connector 137"/>
                  <p:cNvCxnSpPr/>
                  <p:nvPr/>
                </p:nvCxnSpPr>
                <p:spPr>
                  <a:xfrm flipV="1">
                    <a:off x="7810500" y="2609850"/>
                    <a:ext cx="1104900" cy="278006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141" name="Picture 160" descr="rad4"/>
                  <p:cNvPicPr preferRelativeResize="0"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8364538" y="1905000"/>
                    <a:ext cx="824840" cy="32385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42" name="Picture 160" descr="rad4"/>
                  <p:cNvPicPr preferRelativeResize="0"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8764588" y="2381250"/>
                    <a:ext cx="824840" cy="32385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43" name="Picture 160" descr="rad4"/>
                  <p:cNvPicPr preferRelativeResize="0"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8859838" y="2952750"/>
                    <a:ext cx="824840" cy="32385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31" name="Picture 160" descr="rad4"/>
                  <p:cNvPicPr preferRelativeResize="0"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7145338" y="2746760"/>
                    <a:ext cx="912812" cy="3583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cxnSp>
                <p:nvCxnSpPr>
                  <p:cNvPr id="145" name="Straight Connector 144"/>
                  <p:cNvCxnSpPr>
                    <a:stCxn id="131" idx="1"/>
                  </p:cNvCxnSpPr>
                  <p:nvPr/>
                </p:nvCxnSpPr>
                <p:spPr>
                  <a:xfrm rot="10800000" flipV="1">
                    <a:off x="6983196" y="2925957"/>
                    <a:ext cx="162143" cy="441527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4" name="Group 212"/>
                <p:cNvGrpSpPr/>
                <p:nvPr/>
              </p:nvGrpSpPr>
              <p:grpSpPr>
                <a:xfrm>
                  <a:off x="9185512" y="1980062"/>
                  <a:ext cx="209550" cy="266700"/>
                  <a:chOff x="8801100" y="5867400"/>
                  <a:chExt cx="209550" cy="266700"/>
                </a:xfrm>
              </p:grpSpPr>
              <p:cxnSp>
                <p:nvCxnSpPr>
                  <p:cNvPr id="214" name="Straight Connector 213"/>
                  <p:cNvCxnSpPr/>
                  <p:nvPr/>
                </p:nvCxnSpPr>
                <p:spPr>
                  <a:xfrm>
                    <a:off x="8801100" y="6000750"/>
                    <a:ext cx="190500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5" name="Straight Connector 214"/>
                  <p:cNvCxnSpPr/>
                  <p:nvPr/>
                </p:nvCxnSpPr>
                <p:spPr>
                  <a:xfrm rot="5400000">
                    <a:off x="8877300" y="6000750"/>
                    <a:ext cx="266700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5" name="Group 215"/>
                <p:cNvGrpSpPr/>
                <p:nvPr/>
              </p:nvGrpSpPr>
              <p:grpSpPr>
                <a:xfrm>
                  <a:off x="9569924" y="2446362"/>
                  <a:ext cx="209550" cy="266700"/>
                  <a:chOff x="8801100" y="5867400"/>
                  <a:chExt cx="209550" cy="266700"/>
                </a:xfrm>
              </p:grpSpPr>
              <p:cxnSp>
                <p:nvCxnSpPr>
                  <p:cNvPr id="217" name="Straight Connector 216"/>
                  <p:cNvCxnSpPr/>
                  <p:nvPr/>
                </p:nvCxnSpPr>
                <p:spPr>
                  <a:xfrm>
                    <a:off x="8801100" y="6000750"/>
                    <a:ext cx="190500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8" name="Straight Connector 217"/>
                  <p:cNvCxnSpPr/>
                  <p:nvPr/>
                </p:nvCxnSpPr>
                <p:spPr>
                  <a:xfrm rot="5400000">
                    <a:off x="8877300" y="6000750"/>
                    <a:ext cx="266700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4" name="Group 218"/>
                <p:cNvGrpSpPr/>
                <p:nvPr/>
              </p:nvGrpSpPr>
              <p:grpSpPr>
                <a:xfrm>
                  <a:off x="9640438" y="2994546"/>
                  <a:ext cx="209550" cy="266700"/>
                  <a:chOff x="8801100" y="5867400"/>
                  <a:chExt cx="209550" cy="266700"/>
                </a:xfrm>
              </p:grpSpPr>
              <p:cxnSp>
                <p:nvCxnSpPr>
                  <p:cNvPr id="220" name="Straight Connector 219"/>
                  <p:cNvCxnSpPr/>
                  <p:nvPr/>
                </p:nvCxnSpPr>
                <p:spPr>
                  <a:xfrm>
                    <a:off x="8801100" y="6000750"/>
                    <a:ext cx="190500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0"/>
                  <p:cNvCxnSpPr/>
                  <p:nvPr/>
                </p:nvCxnSpPr>
                <p:spPr>
                  <a:xfrm rot="5400000">
                    <a:off x="8877300" y="6000750"/>
                    <a:ext cx="266700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264" name="TextBox 263"/>
            <p:cNvSpPr txBox="1"/>
            <p:nvPr/>
          </p:nvSpPr>
          <p:spPr>
            <a:xfrm>
              <a:off x="7128112" y="3073875"/>
              <a:ext cx="1415387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 smtClean="0">
                  <a:latin typeface="+mn-lt"/>
                </a:rPr>
                <a:t>Pre-Aggregation</a:t>
              </a:r>
            </a:p>
          </p:txBody>
        </p:sp>
      </p:grpSp>
      <p:grpSp>
        <p:nvGrpSpPr>
          <p:cNvPr id="186" name="Group 274"/>
          <p:cNvGrpSpPr/>
          <p:nvPr/>
        </p:nvGrpSpPr>
        <p:grpSpPr>
          <a:xfrm>
            <a:off x="6613771" y="3592436"/>
            <a:ext cx="2644826" cy="1674658"/>
            <a:chOff x="6613762" y="3592433"/>
            <a:chExt cx="2644823" cy="1674659"/>
          </a:xfrm>
        </p:grpSpPr>
        <p:grpSp>
          <p:nvGrpSpPr>
            <p:cNvPr id="188" name="Group 264"/>
            <p:cNvGrpSpPr/>
            <p:nvPr/>
          </p:nvGrpSpPr>
          <p:grpSpPr>
            <a:xfrm>
              <a:off x="6613762" y="3592433"/>
              <a:ext cx="2644823" cy="1674659"/>
              <a:chOff x="6613762" y="3592433"/>
              <a:chExt cx="2644823" cy="1674659"/>
            </a:xfrm>
          </p:grpSpPr>
          <p:cxnSp>
            <p:nvCxnSpPr>
              <p:cNvPr id="185" name="Shape 184"/>
              <p:cNvCxnSpPr>
                <a:stCxn id="183" idx="1"/>
              </p:cNvCxnSpPr>
              <p:nvPr/>
            </p:nvCxnSpPr>
            <p:spPr>
              <a:xfrm rot="10800000">
                <a:off x="6698887" y="3592433"/>
                <a:ext cx="167382" cy="676137"/>
              </a:xfrm>
              <a:prstGeom prst="bentConnector2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5" name="Group 259"/>
              <p:cNvGrpSpPr/>
              <p:nvPr/>
            </p:nvGrpSpPr>
            <p:grpSpPr>
              <a:xfrm>
                <a:off x="6613762" y="3738866"/>
                <a:ext cx="2644823" cy="1528226"/>
                <a:chOff x="6613762" y="3738866"/>
                <a:chExt cx="2644823" cy="1528226"/>
              </a:xfrm>
            </p:grpSpPr>
            <p:pic>
              <p:nvPicPr>
                <p:cNvPr id="183" name="Picture 75" descr="dslam"/>
                <p:cNvPicPr preferRelativeResize="0"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6866269" y="3738866"/>
                  <a:ext cx="563231" cy="10594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187" name="Straight Connector 186"/>
                <p:cNvCxnSpPr/>
                <p:nvPr/>
              </p:nvCxnSpPr>
              <p:spPr>
                <a:xfrm>
                  <a:off x="7429500" y="4533900"/>
                  <a:ext cx="990600" cy="4191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Straight Connector 188"/>
                <p:cNvCxnSpPr>
                  <a:stCxn id="183" idx="3"/>
                </p:cNvCxnSpPr>
                <p:nvPr/>
              </p:nvCxnSpPr>
              <p:spPr>
                <a:xfrm>
                  <a:off x="7429500" y="4268570"/>
                  <a:ext cx="1047750" cy="11293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0" name="TextBox 189"/>
                <p:cNvSpPr txBox="1"/>
                <p:nvPr/>
              </p:nvSpPr>
              <p:spPr>
                <a:xfrm>
                  <a:off x="7562850" y="4057650"/>
                  <a:ext cx="1028699" cy="3539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700" dirty="0" smtClean="0">
                      <a:latin typeface="+mn-lt"/>
                    </a:rPr>
                    <a:t>Copper</a:t>
                  </a:r>
                </a:p>
              </p:txBody>
            </p:sp>
            <p:pic>
              <p:nvPicPr>
                <p:cNvPr id="191" name="Picture 160" descr="rad4"/>
                <p:cNvPicPr preferRelativeResize="0"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8250238" y="4305300"/>
                  <a:ext cx="824840" cy="3238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92" name="Picture 160" descr="rad4"/>
                <p:cNvPicPr preferRelativeResize="0"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8040688" y="4857750"/>
                  <a:ext cx="824840" cy="3238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93" name="TextBox 192"/>
                <p:cNvSpPr txBox="1"/>
                <p:nvPr/>
              </p:nvSpPr>
              <p:spPr>
                <a:xfrm>
                  <a:off x="6613762" y="4743882"/>
                  <a:ext cx="923632" cy="523210"/>
                </a:xfrm>
                <a:prstGeom prst="rect">
                  <a:avLst/>
                </a:prstGeom>
                <a:noFill/>
              </p:spPr>
              <p:txBody>
                <a:bodyPr wrap="none" lIns="91431" tIns="45715" rIns="91431" bIns="45715" rtlCol="0">
                  <a:spAutoFit/>
                </a:bodyPr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400" b="1" dirty="0" smtClean="0">
                      <a:latin typeface="+mn-lt"/>
                    </a:rPr>
                    <a:t>MSAN/</a:t>
                  </a:r>
                </a:p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400" b="1" dirty="0" smtClean="0">
                      <a:latin typeface="+mn-lt"/>
                    </a:rPr>
                    <a:t>IP-DSLAM</a:t>
                  </a:r>
                </a:p>
              </p:txBody>
            </p:sp>
            <p:grpSp>
              <p:nvGrpSpPr>
                <p:cNvPr id="197" name="Group 224"/>
                <p:cNvGrpSpPr/>
                <p:nvPr/>
              </p:nvGrpSpPr>
              <p:grpSpPr>
                <a:xfrm>
                  <a:off x="8855691" y="4925704"/>
                  <a:ext cx="209550" cy="266700"/>
                  <a:chOff x="8801100" y="5867400"/>
                  <a:chExt cx="209550" cy="266700"/>
                </a:xfrm>
              </p:grpSpPr>
              <p:cxnSp>
                <p:nvCxnSpPr>
                  <p:cNvPr id="226" name="Straight Connector 225"/>
                  <p:cNvCxnSpPr/>
                  <p:nvPr/>
                </p:nvCxnSpPr>
                <p:spPr>
                  <a:xfrm>
                    <a:off x="8801100" y="6000750"/>
                    <a:ext cx="190500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7" name="Straight Connector 226"/>
                  <p:cNvCxnSpPr/>
                  <p:nvPr/>
                </p:nvCxnSpPr>
                <p:spPr>
                  <a:xfrm rot="5400000">
                    <a:off x="8877300" y="6000750"/>
                    <a:ext cx="266700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8" name="Group 227"/>
                <p:cNvGrpSpPr/>
                <p:nvPr/>
              </p:nvGrpSpPr>
              <p:grpSpPr>
                <a:xfrm>
                  <a:off x="9049035" y="4395716"/>
                  <a:ext cx="209550" cy="266700"/>
                  <a:chOff x="8801100" y="5867400"/>
                  <a:chExt cx="209550" cy="266700"/>
                </a:xfrm>
              </p:grpSpPr>
              <p:cxnSp>
                <p:nvCxnSpPr>
                  <p:cNvPr id="229" name="Straight Connector 228"/>
                  <p:cNvCxnSpPr/>
                  <p:nvPr/>
                </p:nvCxnSpPr>
                <p:spPr>
                  <a:xfrm>
                    <a:off x="8801100" y="6000750"/>
                    <a:ext cx="190500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0" name="Straight Connector 229"/>
                  <p:cNvCxnSpPr/>
                  <p:nvPr/>
                </p:nvCxnSpPr>
                <p:spPr>
                  <a:xfrm rot="5400000">
                    <a:off x="8877300" y="6000750"/>
                    <a:ext cx="266700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274" name="TextBox 273"/>
            <p:cNvSpPr txBox="1"/>
            <p:nvPr/>
          </p:nvSpPr>
          <p:spPr>
            <a:xfrm>
              <a:off x="7267699" y="4687722"/>
              <a:ext cx="896362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700" dirty="0" smtClean="0">
                  <a:latin typeface="+mn-lt"/>
                </a:rPr>
                <a:t>Copper</a:t>
              </a:r>
            </a:p>
          </p:txBody>
        </p:sp>
      </p:grpSp>
      <p:sp>
        <p:nvSpPr>
          <p:cNvPr id="280" name="TextBox 279"/>
          <p:cNvSpPr txBox="1"/>
          <p:nvPr/>
        </p:nvSpPr>
        <p:spPr>
          <a:xfrm>
            <a:off x="8368246" y="3282917"/>
            <a:ext cx="817299" cy="353925"/>
          </a:xfrm>
          <a:prstGeom prst="rect">
            <a:avLst/>
          </a:prstGeom>
          <a:noFill/>
        </p:spPr>
        <p:txBody>
          <a:bodyPr wrap="square" lIns="91376" tIns="45689" rIns="91376" bIns="45689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700" b="1" dirty="0" smtClean="0">
                <a:latin typeface="+mn-lt"/>
              </a:rPr>
              <a:t>CPE</a:t>
            </a:r>
          </a:p>
        </p:txBody>
      </p:sp>
      <p:sp>
        <p:nvSpPr>
          <p:cNvPr id="261" name="Freeform 21"/>
          <p:cNvSpPr>
            <a:spLocks/>
          </p:cNvSpPr>
          <p:nvPr/>
        </p:nvSpPr>
        <p:spPr bwMode="auto">
          <a:xfrm>
            <a:off x="2469887" y="2558017"/>
            <a:ext cx="1647825" cy="1025525"/>
          </a:xfrm>
          <a:custGeom>
            <a:avLst/>
            <a:gdLst>
              <a:gd name="T0" fmla="*/ 2147483647 w 835"/>
              <a:gd name="T1" fmla="*/ 2147483647 h 646"/>
              <a:gd name="T2" fmla="*/ 2147483647 w 835"/>
              <a:gd name="T3" fmla="*/ 2147483647 h 646"/>
              <a:gd name="T4" fmla="*/ 2147483647 w 835"/>
              <a:gd name="T5" fmla="*/ 2147483647 h 646"/>
              <a:gd name="T6" fmla="*/ 2147483647 w 835"/>
              <a:gd name="T7" fmla="*/ 2147483647 h 646"/>
              <a:gd name="T8" fmla="*/ 2147483647 w 835"/>
              <a:gd name="T9" fmla="*/ 2147483647 h 646"/>
              <a:gd name="T10" fmla="*/ 2147483647 w 835"/>
              <a:gd name="T11" fmla="*/ 2147483647 h 646"/>
              <a:gd name="T12" fmla="*/ 2147483647 w 835"/>
              <a:gd name="T13" fmla="*/ 2147483647 h 646"/>
              <a:gd name="T14" fmla="*/ 2147483647 w 835"/>
              <a:gd name="T15" fmla="*/ 2147483647 h 646"/>
              <a:gd name="T16" fmla="*/ 2147483647 w 835"/>
              <a:gd name="T17" fmla="*/ 2147483647 h 646"/>
              <a:gd name="T18" fmla="*/ 2147483647 w 835"/>
              <a:gd name="T19" fmla="*/ 2147483647 h 646"/>
              <a:gd name="T20" fmla="*/ 2147483647 w 835"/>
              <a:gd name="T21" fmla="*/ 2147483647 h 646"/>
              <a:gd name="T22" fmla="*/ 2147483647 w 835"/>
              <a:gd name="T23" fmla="*/ 2147483647 h 646"/>
              <a:gd name="T24" fmla="*/ 2147483647 w 835"/>
              <a:gd name="T25" fmla="*/ 2147483647 h 646"/>
              <a:gd name="T26" fmla="*/ 2147483647 w 835"/>
              <a:gd name="T27" fmla="*/ 2147483647 h 646"/>
              <a:gd name="T28" fmla="*/ 2147483647 w 835"/>
              <a:gd name="T29" fmla="*/ 2147483647 h 646"/>
              <a:gd name="T30" fmla="*/ 2147483647 w 835"/>
              <a:gd name="T31" fmla="*/ 2147483647 h 646"/>
              <a:gd name="T32" fmla="*/ 2147483647 w 835"/>
              <a:gd name="T33" fmla="*/ 2147483647 h 646"/>
              <a:gd name="T34" fmla="*/ 2147483647 w 835"/>
              <a:gd name="T35" fmla="*/ 2147483647 h 646"/>
              <a:gd name="T36" fmla="*/ 2147483647 w 835"/>
              <a:gd name="T37" fmla="*/ 2147483647 h 646"/>
              <a:gd name="T38" fmla="*/ 2147483647 w 835"/>
              <a:gd name="T39" fmla="*/ 2147483647 h 646"/>
              <a:gd name="T40" fmla="*/ 2147483647 w 835"/>
              <a:gd name="T41" fmla="*/ 2147483647 h 646"/>
              <a:gd name="T42" fmla="*/ 2147483647 w 835"/>
              <a:gd name="T43" fmla="*/ 2147483647 h 646"/>
              <a:gd name="T44" fmla="*/ 2147483647 w 835"/>
              <a:gd name="T45" fmla="*/ 2147483647 h 646"/>
              <a:gd name="T46" fmla="*/ 2147483647 w 835"/>
              <a:gd name="T47" fmla="*/ 2147483647 h 646"/>
              <a:gd name="T48" fmla="*/ 2147483647 w 835"/>
              <a:gd name="T49" fmla="*/ 2147483647 h 646"/>
              <a:gd name="T50" fmla="*/ 2147483647 w 835"/>
              <a:gd name="T51" fmla="*/ 2147483647 h 646"/>
              <a:gd name="T52" fmla="*/ 2147483647 w 835"/>
              <a:gd name="T53" fmla="*/ 2147483647 h 646"/>
              <a:gd name="T54" fmla="*/ 2147483647 w 835"/>
              <a:gd name="T55" fmla="*/ 2147483647 h 646"/>
              <a:gd name="T56" fmla="*/ 2147483647 w 835"/>
              <a:gd name="T57" fmla="*/ 2147483647 h 646"/>
              <a:gd name="T58" fmla="*/ 2147483647 w 835"/>
              <a:gd name="T59" fmla="*/ 2147483647 h 646"/>
              <a:gd name="T60" fmla="*/ 2147483647 w 835"/>
              <a:gd name="T61" fmla="*/ 2147483647 h 646"/>
              <a:gd name="T62" fmla="*/ 2147483647 w 835"/>
              <a:gd name="T63" fmla="*/ 2147483647 h 646"/>
              <a:gd name="T64" fmla="*/ 2147483647 w 835"/>
              <a:gd name="T65" fmla="*/ 2147483647 h 646"/>
              <a:gd name="T66" fmla="*/ 2147483647 w 835"/>
              <a:gd name="T67" fmla="*/ 2147483647 h 646"/>
              <a:gd name="T68" fmla="*/ 2147483647 w 835"/>
              <a:gd name="T69" fmla="*/ 2147483647 h 646"/>
              <a:gd name="T70" fmla="*/ 2147483647 w 835"/>
              <a:gd name="T71" fmla="*/ 2147483647 h 646"/>
              <a:gd name="T72" fmla="*/ 2147483647 w 835"/>
              <a:gd name="T73" fmla="*/ 2147483647 h 646"/>
              <a:gd name="T74" fmla="*/ 2147483647 w 835"/>
              <a:gd name="T75" fmla="*/ 2147483647 h 646"/>
              <a:gd name="T76" fmla="*/ 2147483647 w 835"/>
              <a:gd name="T77" fmla="*/ 2147483647 h 646"/>
              <a:gd name="T78" fmla="*/ 2147483647 w 835"/>
              <a:gd name="T79" fmla="*/ 2147483647 h 646"/>
              <a:gd name="T80" fmla="*/ 2147483647 w 835"/>
              <a:gd name="T81" fmla="*/ 2147483647 h 646"/>
              <a:gd name="T82" fmla="*/ 2147483647 w 835"/>
              <a:gd name="T83" fmla="*/ 2147483647 h 646"/>
              <a:gd name="T84" fmla="*/ 2147483647 w 835"/>
              <a:gd name="T85" fmla="*/ 2147483647 h 646"/>
              <a:gd name="T86" fmla="*/ 2147483647 w 835"/>
              <a:gd name="T87" fmla="*/ 2147483647 h 646"/>
              <a:gd name="T88" fmla="*/ 2147483647 w 835"/>
              <a:gd name="T89" fmla="*/ 2147483647 h 646"/>
              <a:gd name="T90" fmla="*/ 2147483647 w 835"/>
              <a:gd name="T91" fmla="*/ 2147483647 h 646"/>
              <a:gd name="T92" fmla="*/ 2147483647 w 835"/>
              <a:gd name="T93" fmla="*/ 2147483647 h 646"/>
              <a:gd name="T94" fmla="*/ 2147483647 w 835"/>
              <a:gd name="T95" fmla="*/ 2147483647 h 646"/>
              <a:gd name="T96" fmla="*/ 2147483647 w 835"/>
              <a:gd name="T97" fmla="*/ 2147483647 h 646"/>
              <a:gd name="T98" fmla="*/ 2147483647 w 835"/>
              <a:gd name="T99" fmla="*/ 2147483647 h 646"/>
              <a:gd name="T100" fmla="*/ 2147483647 w 835"/>
              <a:gd name="T101" fmla="*/ 2147483647 h 646"/>
              <a:gd name="T102" fmla="*/ 2147483647 w 835"/>
              <a:gd name="T103" fmla="*/ 2147483647 h 646"/>
              <a:gd name="T104" fmla="*/ 2147483647 w 835"/>
              <a:gd name="T105" fmla="*/ 2147483647 h 646"/>
              <a:gd name="T106" fmla="*/ 2147483647 w 835"/>
              <a:gd name="T107" fmla="*/ 2147483647 h 64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35"/>
              <a:gd name="T163" fmla="*/ 0 h 646"/>
              <a:gd name="T164" fmla="*/ 835 w 835"/>
              <a:gd name="T165" fmla="*/ 646 h 64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35" h="646">
                <a:moveTo>
                  <a:pt x="260" y="609"/>
                </a:moveTo>
                <a:cubicBezTo>
                  <a:pt x="233" y="609"/>
                  <a:pt x="174" y="629"/>
                  <a:pt x="137" y="622"/>
                </a:cubicBezTo>
                <a:cubicBezTo>
                  <a:pt x="100" y="615"/>
                  <a:pt x="61" y="599"/>
                  <a:pt x="38" y="571"/>
                </a:cubicBezTo>
                <a:cubicBezTo>
                  <a:pt x="16" y="543"/>
                  <a:pt x="2" y="491"/>
                  <a:pt x="1" y="455"/>
                </a:cubicBezTo>
                <a:cubicBezTo>
                  <a:pt x="0" y="420"/>
                  <a:pt x="19" y="380"/>
                  <a:pt x="32" y="360"/>
                </a:cubicBezTo>
                <a:cubicBezTo>
                  <a:pt x="45" y="339"/>
                  <a:pt x="69" y="337"/>
                  <a:pt x="79" y="330"/>
                </a:cubicBezTo>
                <a:cubicBezTo>
                  <a:pt x="90" y="323"/>
                  <a:pt x="93" y="323"/>
                  <a:pt x="97" y="318"/>
                </a:cubicBezTo>
                <a:cubicBezTo>
                  <a:pt x="102" y="314"/>
                  <a:pt x="102" y="309"/>
                  <a:pt x="102" y="299"/>
                </a:cubicBezTo>
                <a:cubicBezTo>
                  <a:pt x="102" y="289"/>
                  <a:pt x="97" y="275"/>
                  <a:pt x="96" y="261"/>
                </a:cubicBezTo>
                <a:cubicBezTo>
                  <a:pt x="95" y="247"/>
                  <a:pt x="91" y="231"/>
                  <a:pt x="96" y="216"/>
                </a:cubicBezTo>
                <a:cubicBezTo>
                  <a:pt x="101" y="201"/>
                  <a:pt x="113" y="183"/>
                  <a:pt x="127" y="172"/>
                </a:cubicBezTo>
                <a:cubicBezTo>
                  <a:pt x="141" y="160"/>
                  <a:pt x="163" y="151"/>
                  <a:pt x="181" y="145"/>
                </a:cubicBezTo>
                <a:cubicBezTo>
                  <a:pt x="199" y="139"/>
                  <a:pt x="222" y="139"/>
                  <a:pt x="235" y="137"/>
                </a:cubicBezTo>
                <a:cubicBezTo>
                  <a:pt x="248" y="134"/>
                  <a:pt x="254" y="135"/>
                  <a:pt x="258" y="129"/>
                </a:cubicBezTo>
                <a:cubicBezTo>
                  <a:pt x="262" y="122"/>
                  <a:pt x="257" y="106"/>
                  <a:pt x="261" y="96"/>
                </a:cubicBezTo>
                <a:cubicBezTo>
                  <a:pt x="265" y="85"/>
                  <a:pt x="274" y="71"/>
                  <a:pt x="284" y="63"/>
                </a:cubicBezTo>
                <a:cubicBezTo>
                  <a:pt x="294" y="54"/>
                  <a:pt x="307" y="50"/>
                  <a:pt x="320" y="46"/>
                </a:cubicBezTo>
                <a:cubicBezTo>
                  <a:pt x="333" y="43"/>
                  <a:pt x="354" y="43"/>
                  <a:pt x="364" y="43"/>
                </a:cubicBezTo>
                <a:cubicBezTo>
                  <a:pt x="375" y="43"/>
                  <a:pt x="378" y="47"/>
                  <a:pt x="382" y="46"/>
                </a:cubicBezTo>
                <a:cubicBezTo>
                  <a:pt x="386" y="45"/>
                  <a:pt x="383" y="41"/>
                  <a:pt x="387" y="36"/>
                </a:cubicBezTo>
                <a:cubicBezTo>
                  <a:pt x="391" y="31"/>
                  <a:pt x="399" y="21"/>
                  <a:pt x="408" y="15"/>
                </a:cubicBezTo>
                <a:cubicBezTo>
                  <a:pt x="418" y="9"/>
                  <a:pt x="429" y="5"/>
                  <a:pt x="445" y="3"/>
                </a:cubicBezTo>
                <a:cubicBezTo>
                  <a:pt x="460" y="2"/>
                  <a:pt x="485" y="0"/>
                  <a:pt x="502" y="3"/>
                </a:cubicBezTo>
                <a:cubicBezTo>
                  <a:pt x="518" y="7"/>
                  <a:pt x="530" y="14"/>
                  <a:pt x="543" y="21"/>
                </a:cubicBezTo>
                <a:cubicBezTo>
                  <a:pt x="556" y="29"/>
                  <a:pt x="573" y="38"/>
                  <a:pt x="582" y="50"/>
                </a:cubicBezTo>
                <a:cubicBezTo>
                  <a:pt x="591" y="61"/>
                  <a:pt x="595" y="80"/>
                  <a:pt x="598" y="91"/>
                </a:cubicBezTo>
                <a:cubicBezTo>
                  <a:pt x="602" y="101"/>
                  <a:pt x="597" y="109"/>
                  <a:pt x="602" y="112"/>
                </a:cubicBezTo>
                <a:cubicBezTo>
                  <a:pt x="607" y="116"/>
                  <a:pt x="617" y="109"/>
                  <a:pt x="628" y="111"/>
                </a:cubicBezTo>
                <a:cubicBezTo>
                  <a:pt x="639" y="112"/>
                  <a:pt x="652" y="115"/>
                  <a:pt x="666" y="124"/>
                </a:cubicBezTo>
                <a:cubicBezTo>
                  <a:pt x="679" y="133"/>
                  <a:pt x="695" y="150"/>
                  <a:pt x="706" y="165"/>
                </a:cubicBezTo>
                <a:cubicBezTo>
                  <a:pt x="718" y="180"/>
                  <a:pt x="730" y="198"/>
                  <a:pt x="736" y="215"/>
                </a:cubicBezTo>
                <a:cubicBezTo>
                  <a:pt x="742" y="231"/>
                  <a:pt x="744" y="252"/>
                  <a:pt x="741" y="267"/>
                </a:cubicBezTo>
                <a:cubicBezTo>
                  <a:pt x="738" y="283"/>
                  <a:pt x="715" y="300"/>
                  <a:pt x="715" y="309"/>
                </a:cubicBezTo>
                <a:cubicBezTo>
                  <a:pt x="715" y="317"/>
                  <a:pt x="730" y="311"/>
                  <a:pt x="742" y="317"/>
                </a:cubicBezTo>
                <a:cubicBezTo>
                  <a:pt x="755" y="323"/>
                  <a:pt x="775" y="332"/>
                  <a:pt x="788" y="342"/>
                </a:cubicBezTo>
                <a:cubicBezTo>
                  <a:pt x="801" y="351"/>
                  <a:pt x="815" y="365"/>
                  <a:pt x="823" y="378"/>
                </a:cubicBezTo>
                <a:cubicBezTo>
                  <a:pt x="830" y="391"/>
                  <a:pt x="835" y="403"/>
                  <a:pt x="833" y="422"/>
                </a:cubicBezTo>
                <a:cubicBezTo>
                  <a:pt x="830" y="442"/>
                  <a:pt x="816" y="479"/>
                  <a:pt x="808" y="495"/>
                </a:cubicBezTo>
                <a:cubicBezTo>
                  <a:pt x="800" y="511"/>
                  <a:pt x="794" y="513"/>
                  <a:pt x="785" y="519"/>
                </a:cubicBezTo>
                <a:cubicBezTo>
                  <a:pt x="776" y="525"/>
                  <a:pt x="761" y="527"/>
                  <a:pt x="752" y="531"/>
                </a:cubicBezTo>
                <a:cubicBezTo>
                  <a:pt x="743" y="535"/>
                  <a:pt x="735" y="536"/>
                  <a:pt x="728" y="541"/>
                </a:cubicBezTo>
                <a:cubicBezTo>
                  <a:pt x="720" y="546"/>
                  <a:pt x="717" y="554"/>
                  <a:pt x="710" y="563"/>
                </a:cubicBezTo>
                <a:cubicBezTo>
                  <a:pt x="702" y="572"/>
                  <a:pt x="695" y="585"/>
                  <a:pt x="685" y="594"/>
                </a:cubicBezTo>
                <a:cubicBezTo>
                  <a:pt x="675" y="603"/>
                  <a:pt x="666" y="611"/>
                  <a:pt x="651" y="615"/>
                </a:cubicBezTo>
                <a:cubicBezTo>
                  <a:pt x="635" y="620"/>
                  <a:pt x="607" y="620"/>
                  <a:pt x="590" y="617"/>
                </a:cubicBezTo>
                <a:cubicBezTo>
                  <a:pt x="573" y="615"/>
                  <a:pt x="557" y="606"/>
                  <a:pt x="548" y="601"/>
                </a:cubicBezTo>
                <a:cubicBezTo>
                  <a:pt x="538" y="596"/>
                  <a:pt x="538" y="589"/>
                  <a:pt x="533" y="586"/>
                </a:cubicBezTo>
                <a:cubicBezTo>
                  <a:pt x="528" y="582"/>
                  <a:pt x="523" y="581"/>
                  <a:pt x="520" y="582"/>
                </a:cubicBezTo>
                <a:cubicBezTo>
                  <a:pt x="517" y="584"/>
                  <a:pt x="521" y="587"/>
                  <a:pt x="513" y="594"/>
                </a:cubicBezTo>
                <a:cubicBezTo>
                  <a:pt x="506" y="601"/>
                  <a:pt x="494" y="612"/>
                  <a:pt x="477" y="620"/>
                </a:cubicBezTo>
                <a:cubicBezTo>
                  <a:pt x="460" y="629"/>
                  <a:pt x="431" y="641"/>
                  <a:pt x="408" y="644"/>
                </a:cubicBezTo>
                <a:cubicBezTo>
                  <a:pt x="386" y="646"/>
                  <a:pt x="361" y="641"/>
                  <a:pt x="341" y="637"/>
                </a:cubicBezTo>
                <a:cubicBezTo>
                  <a:pt x="322" y="633"/>
                  <a:pt x="305" y="625"/>
                  <a:pt x="292" y="620"/>
                </a:cubicBezTo>
                <a:cubicBezTo>
                  <a:pt x="280" y="616"/>
                  <a:pt x="286" y="609"/>
                  <a:pt x="260" y="609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B7D9E5"/>
              </a:gs>
            </a:gsLst>
            <a:path path="rect">
              <a:fillToRect l="50000" t="50000" r="50000" b="50000"/>
            </a:path>
          </a:gradFill>
          <a:ln w="12700">
            <a:noFill/>
            <a:round/>
            <a:headEnd/>
            <a:tailEnd/>
          </a:ln>
          <a:effectLst>
            <a:prstShdw prst="shdw17" dist="17961" dir="2700000">
              <a:srgbClr val="6E8289"/>
            </a:prstShdw>
          </a:effectLst>
        </p:spPr>
        <p:txBody>
          <a:bodyPr wrap="none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+mn-lt"/>
                <a:cs typeface="+mn-cs"/>
              </a:rPr>
              <a:t>Access</a:t>
            </a:r>
          </a:p>
        </p:txBody>
      </p:sp>
      <p:sp>
        <p:nvSpPr>
          <p:cNvPr id="263" name="Freeform 71"/>
          <p:cNvSpPr>
            <a:spLocks/>
          </p:cNvSpPr>
          <p:nvPr/>
        </p:nvSpPr>
        <p:spPr bwMode="auto">
          <a:xfrm>
            <a:off x="3924608" y="2084653"/>
            <a:ext cx="3260177" cy="1729982"/>
          </a:xfrm>
          <a:custGeom>
            <a:avLst/>
            <a:gdLst>
              <a:gd name="T0" fmla="*/ 2147483647 w 855"/>
              <a:gd name="T1" fmla="*/ 2147483647 h 673"/>
              <a:gd name="T2" fmla="*/ 2147483647 w 855"/>
              <a:gd name="T3" fmla="*/ 2147483647 h 673"/>
              <a:gd name="T4" fmla="*/ 2147483647 w 855"/>
              <a:gd name="T5" fmla="*/ 2147483647 h 673"/>
              <a:gd name="T6" fmla="*/ 2147483647 w 855"/>
              <a:gd name="T7" fmla="*/ 2147483647 h 673"/>
              <a:gd name="T8" fmla="*/ 2147483647 w 855"/>
              <a:gd name="T9" fmla="*/ 2147483647 h 673"/>
              <a:gd name="T10" fmla="*/ 2147483647 w 855"/>
              <a:gd name="T11" fmla="*/ 2147483647 h 673"/>
              <a:gd name="T12" fmla="*/ 2147483647 w 855"/>
              <a:gd name="T13" fmla="*/ 2147483647 h 673"/>
              <a:gd name="T14" fmla="*/ 2147483647 w 855"/>
              <a:gd name="T15" fmla="*/ 2147483647 h 673"/>
              <a:gd name="T16" fmla="*/ 2147483647 w 855"/>
              <a:gd name="T17" fmla="*/ 2147483647 h 673"/>
              <a:gd name="T18" fmla="*/ 2147483647 w 855"/>
              <a:gd name="T19" fmla="*/ 2147483647 h 673"/>
              <a:gd name="T20" fmla="*/ 2147483647 w 855"/>
              <a:gd name="T21" fmla="*/ 2147483647 h 673"/>
              <a:gd name="T22" fmla="*/ 2147483647 w 855"/>
              <a:gd name="T23" fmla="*/ 2147483647 h 673"/>
              <a:gd name="T24" fmla="*/ 2147483647 w 855"/>
              <a:gd name="T25" fmla="*/ 2147483647 h 673"/>
              <a:gd name="T26" fmla="*/ 2147483647 w 855"/>
              <a:gd name="T27" fmla="*/ 2147483647 h 673"/>
              <a:gd name="T28" fmla="*/ 2147483647 w 855"/>
              <a:gd name="T29" fmla="*/ 2147483647 h 673"/>
              <a:gd name="T30" fmla="*/ 2147483647 w 855"/>
              <a:gd name="T31" fmla="*/ 2147483647 h 673"/>
              <a:gd name="T32" fmla="*/ 2147483647 w 855"/>
              <a:gd name="T33" fmla="*/ 2147483647 h 673"/>
              <a:gd name="T34" fmla="*/ 2147483647 w 855"/>
              <a:gd name="T35" fmla="*/ 2147483647 h 673"/>
              <a:gd name="T36" fmla="*/ 2147483647 w 855"/>
              <a:gd name="T37" fmla="*/ 2147483647 h 673"/>
              <a:gd name="T38" fmla="*/ 2147483647 w 855"/>
              <a:gd name="T39" fmla="*/ 2147483647 h 673"/>
              <a:gd name="T40" fmla="*/ 2147483647 w 855"/>
              <a:gd name="T41" fmla="*/ 2147483647 h 673"/>
              <a:gd name="T42" fmla="*/ 2147483647 w 855"/>
              <a:gd name="T43" fmla="*/ 2147483647 h 673"/>
              <a:gd name="T44" fmla="*/ 2147483647 w 855"/>
              <a:gd name="T45" fmla="*/ 2147483647 h 673"/>
              <a:gd name="T46" fmla="*/ 2147483647 w 855"/>
              <a:gd name="T47" fmla="*/ 2147483647 h 673"/>
              <a:gd name="T48" fmla="*/ 2147483647 w 855"/>
              <a:gd name="T49" fmla="*/ 2147483647 h 673"/>
              <a:gd name="T50" fmla="*/ 2147483647 w 855"/>
              <a:gd name="T51" fmla="*/ 2147483647 h 673"/>
              <a:gd name="T52" fmla="*/ 2147483647 w 855"/>
              <a:gd name="T53" fmla="*/ 2147483647 h 673"/>
              <a:gd name="T54" fmla="*/ 2147483647 w 855"/>
              <a:gd name="T55" fmla="*/ 2147483647 h 673"/>
              <a:gd name="T56" fmla="*/ 2147483647 w 855"/>
              <a:gd name="T57" fmla="*/ 2147483647 h 673"/>
              <a:gd name="T58" fmla="*/ 2147483647 w 855"/>
              <a:gd name="T59" fmla="*/ 2147483647 h 673"/>
              <a:gd name="T60" fmla="*/ 2147483647 w 855"/>
              <a:gd name="T61" fmla="*/ 2147483647 h 673"/>
              <a:gd name="T62" fmla="*/ 2147483647 w 855"/>
              <a:gd name="T63" fmla="*/ 2147483647 h 673"/>
              <a:gd name="T64" fmla="*/ 2147483647 w 855"/>
              <a:gd name="T65" fmla="*/ 2147483647 h 673"/>
              <a:gd name="T66" fmla="*/ 2147483647 w 855"/>
              <a:gd name="T67" fmla="*/ 2147483647 h 673"/>
              <a:gd name="T68" fmla="*/ 2147483647 w 855"/>
              <a:gd name="T69" fmla="*/ 2147483647 h 673"/>
              <a:gd name="T70" fmla="*/ 2147483647 w 855"/>
              <a:gd name="T71" fmla="*/ 2147483647 h 673"/>
              <a:gd name="T72" fmla="*/ 2147483647 w 855"/>
              <a:gd name="T73" fmla="*/ 2147483647 h 673"/>
              <a:gd name="T74" fmla="*/ 2147483647 w 855"/>
              <a:gd name="T75" fmla="*/ 2147483647 h 673"/>
              <a:gd name="T76" fmla="*/ 2147483647 w 855"/>
              <a:gd name="T77" fmla="*/ 2147483647 h 673"/>
              <a:gd name="T78" fmla="*/ 2147483647 w 855"/>
              <a:gd name="T79" fmla="*/ 2147483647 h 673"/>
              <a:gd name="T80" fmla="*/ 2147483647 w 855"/>
              <a:gd name="T81" fmla="*/ 2147483647 h 673"/>
              <a:gd name="T82" fmla="*/ 2147483647 w 855"/>
              <a:gd name="T83" fmla="*/ 2147483647 h 673"/>
              <a:gd name="T84" fmla="*/ 2147483647 w 855"/>
              <a:gd name="T85" fmla="*/ 2147483647 h 673"/>
              <a:gd name="T86" fmla="*/ 2147483647 w 855"/>
              <a:gd name="T87" fmla="*/ 2147483647 h 673"/>
              <a:gd name="T88" fmla="*/ 2147483647 w 855"/>
              <a:gd name="T89" fmla="*/ 2147483647 h 673"/>
              <a:gd name="T90" fmla="*/ 2147483647 w 855"/>
              <a:gd name="T91" fmla="*/ 2147483647 h 673"/>
              <a:gd name="T92" fmla="*/ 2147483647 w 855"/>
              <a:gd name="T93" fmla="*/ 2147483647 h 673"/>
              <a:gd name="T94" fmla="*/ 2147483647 w 855"/>
              <a:gd name="T95" fmla="*/ 2147483647 h 673"/>
              <a:gd name="T96" fmla="*/ 2147483647 w 855"/>
              <a:gd name="T97" fmla="*/ 2147483647 h 673"/>
              <a:gd name="T98" fmla="*/ 2147483647 w 855"/>
              <a:gd name="T99" fmla="*/ 2147483647 h 673"/>
              <a:gd name="T100" fmla="*/ 2147483647 w 855"/>
              <a:gd name="T101" fmla="*/ 2147483647 h 673"/>
              <a:gd name="T102" fmla="*/ 2147483647 w 855"/>
              <a:gd name="T103" fmla="*/ 2147483647 h 673"/>
              <a:gd name="T104" fmla="*/ 2147483647 w 855"/>
              <a:gd name="T105" fmla="*/ 2147483647 h 673"/>
              <a:gd name="T106" fmla="*/ 2147483647 w 855"/>
              <a:gd name="T107" fmla="*/ 2147483647 h 67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55"/>
              <a:gd name="T163" fmla="*/ 0 h 673"/>
              <a:gd name="T164" fmla="*/ 855 w 855"/>
              <a:gd name="T165" fmla="*/ 673 h 67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55" h="673">
                <a:moveTo>
                  <a:pt x="266" y="634"/>
                </a:moveTo>
                <a:cubicBezTo>
                  <a:pt x="239" y="634"/>
                  <a:pt x="178" y="655"/>
                  <a:pt x="140" y="648"/>
                </a:cubicBezTo>
                <a:cubicBezTo>
                  <a:pt x="102" y="641"/>
                  <a:pt x="63" y="624"/>
                  <a:pt x="39" y="595"/>
                </a:cubicBezTo>
                <a:cubicBezTo>
                  <a:pt x="16" y="566"/>
                  <a:pt x="2" y="511"/>
                  <a:pt x="1" y="474"/>
                </a:cubicBezTo>
                <a:cubicBezTo>
                  <a:pt x="0" y="437"/>
                  <a:pt x="19" y="396"/>
                  <a:pt x="33" y="375"/>
                </a:cubicBezTo>
                <a:cubicBezTo>
                  <a:pt x="46" y="353"/>
                  <a:pt x="70" y="351"/>
                  <a:pt x="81" y="344"/>
                </a:cubicBezTo>
                <a:cubicBezTo>
                  <a:pt x="92" y="337"/>
                  <a:pt x="96" y="337"/>
                  <a:pt x="100" y="332"/>
                </a:cubicBezTo>
                <a:cubicBezTo>
                  <a:pt x="104" y="327"/>
                  <a:pt x="105" y="321"/>
                  <a:pt x="105" y="311"/>
                </a:cubicBezTo>
                <a:cubicBezTo>
                  <a:pt x="105" y="301"/>
                  <a:pt x="99" y="286"/>
                  <a:pt x="98" y="272"/>
                </a:cubicBezTo>
                <a:cubicBezTo>
                  <a:pt x="97" y="257"/>
                  <a:pt x="93" y="241"/>
                  <a:pt x="98" y="225"/>
                </a:cubicBezTo>
                <a:cubicBezTo>
                  <a:pt x="103" y="210"/>
                  <a:pt x="116" y="191"/>
                  <a:pt x="130" y="179"/>
                </a:cubicBezTo>
                <a:cubicBezTo>
                  <a:pt x="144" y="167"/>
                  <a:pt x="167" y="157"/>
                  <a:pt x="185" y="151"/>
                </a:cubicBezTo>
                <a:cubicBezTo>
                  <a:pt x="204" y="145"/>
                  <a:pt x="227" y="145"/>
                  <a:pt x="241" y="143"/>
                </a:cubicBezTo>
                <a:cubicBezTo>
                  <a:pt x="254" y="140"/>
                  <a:pt x="260" y="141"/>
                  <a:pt x="264" y="134"/>
                </a:cubicBezTo>
                <a:cubicBezTo>
                  <a:pt x="268" y="127"/>
                  <a:pt x="263" y="111"/>
                  <a:pt x="267" y="100"/>
                </a:cubicBezTo>
                <a:cubicBezTo>
                  <a:pt x="272" y="89"/>
                  <a:pt x="281" y="74"/>
                  <a:pt x="291" y="65"/>
                </a:cubicBezTo>
                <a:cubicBezTo>
                  <a:pt x="301" y="57"/>
                  <a:pt x="314" y="52"/>
                  <a:pt x="328" y="48"/>
                </a:cubicBezTo>
                <a:cubicBezTo>
                  <a:pt x="341" y="45"/>
                  <a:pt x="362" y="45"/>
                  <a:pt x="373" y="45"/>
                </a:cubicBezTo>
                <a:cubicBezTo>
                  <a:pt x="384" y="45"/>
                  <a:pt x="387" y="49"/>
                  <a:pt x="391" y="48"/>
                </a:cubicBezTo>
                <a:cubicBezTo>
                  <a:pt x="396" y="47"/>
                  <a:pt x="392" y="43"/>
                  <a:pt x="396" y="38"/>
                </a:cubicBezTo>
                <a:cubicBezTo>
                  <a:pt x="401" y="33"/>
                  <a:pt x="408" y="21"/>
                  <a:pt x="418" y="15"/>
                </a:cubicBezTo>
                <a:cubicBezTo>
                  <a:pt x="428" y="9"/>
                  <a:pt x="439" y="5"/>
                  <a:pt x="455" y="3"/>
                </a:cubicBezTo>
                <a:cubicBezTo>
                  <a:pt x="471" y="2"/>
                  <a:pt x="497" y="0"/>
                  <a:pt x="514" y="3"/>
                </a:cubicBezTo>
                <a:cubicBezTo>
                  <a:pt x="531" y="7"/>
                  <a:pt x="542" y="15"/>
                  <a:pt x="556" y="22"/>
                </a:cubicBezTo>
                <a:cubicBezTo>
                  <a:pt x="569" y="30"/>
                  <a:pt x="587" y="40"/>
                  <a:pt x="596" y="52"/>
                </a:cubicBezTo>
                <a:cubicBezTo>
                  <a:pt x="605" y="64"/>
                  <a:pt x="609" y="83"/>
                  <a:pt x="613" y="95"/>
                </a:cubicBezTo>
                <a:cubicBezTo>
                  <a:pt x="616" y="106"/>
                  <a:pt x="611" y="113"/>
                  <a:pt x="616" y="117"/>
                </a:cubicBezTo>
                <a:cubicBezTo>
                  <a:pt x="621" y="120"/>
                  <a:pt x="632" y="113"/>
                  <a:pt x="643" y="115"/>
                </a:cubicBezTo>
                <a:cubicBezTo>
                  <a:pt x="654" y="117"/>
                  <a:pt x="668" y="119"/>
                  <a:pt x="681" y="129"/>
                </a:cubicBezTo>
                <a:cubicBezTo>
                  <a:pt x="695" y="138"/>
                  <a:pt x="712" y="156"/>
                  <a:pt x="723" y="172"/>
                </a:cubicBezTo>
                <a:cubicBezTo>
                  <a:pt x="735" y="187"/>
                  <a:pt x="748" y="206"/>
                  <a:pt x="754" y="223"/>
                </a:cubicBezTo>
                <a:cubicBezTo>
                  <a:pt x="759" y="241"/>
                  <a:pt x="762" y="262"/>
                  <a:pt x="759" y="278"/>
                </a:cubicBezTo>
                <a:cubicBezTo>
                  <a:pt x="755" y="295"/>
                  <a:pt x="732" y="313"/>
                  <a:pt x="732" y="321"/>
                </a:cubicBezTo>
                <a:cubicBezTo>
                  <a:pt x="732" y="330"/>
                  <a:pt x="748" y="324"/>
                  <a:pt x="760" y="330"/>
                </a:cubicBezTo>
                <a:cubicBezTo>
                  <a:pt x="773" y="336"/>
                  <a:pt x="794" y="346"/>
                  <a:pt x="807" y="356"/>
                </a:cubicBezTo>
                <a:cubicBezTo>
                  <a:pt x="821" y="366"/>
                  <a:pt x="835" y="380"/>
                  <a:pt x="842" y="394"/>
                </a:cubicBezTo>
                <a:cubicBezTo>
                  <a:pt x="850" y="407"/>
                  <a:pt x="855" y="419"/>
                  <a:pt x="852" y="440"/>
                </a:cubicBezTo>
                <a:cubicBezTo>
                  <a:pt x="850" y="461"/>
                  <a:pt x="835" y="499"/>
                  <a:pt x="827" y="516"/>
                </a:cubicBezTo>
                <a:cubicBezTo>
                  <a:pt x="819" y="533"/>
                  <a:pt x="813" y="536"/>
                  <a:pt x="804" y="542"/>
                </a:cubicBezTo>
                <a:cubicBezTo>
                  <a:pt x="795" y="548"/>
                  <a:pt x="780" y="550"/>
                  <a:pt x="770" y="554"/>
                </a:cubicBezTo>
                <a:cubicBezTo>
                  <a:pt x="760" y="558"/>
                  <a:pt x="753" y="559"/>
                  <a:pt x="745" y="564"/>
                </a:cubicBezTo>
                <a:cubicBezTo>
                  <a:pt x="738" y="569"/>
                  <a:pt x="734" y="577"/>
                  <a:pt x="727" y="586"/>
                </a:cubicBezTo>
                <a:cubicBezTo>
                  <a:pt x="719" y="596"/>
                  <a:pt x="712" y="609"/>
                  <a:pt x="702" y="619"/>
                </a:cubicBezTo>
                <a:cubicBezTo>
                  <a:pt x="692" y="628"/>
                  <a:pt x="682" y="637"/>
                  <a:pt x="666" y="641"/>
                </a:cubicBezTo>
                <a:cubicBezTo>
                  <a:pt x="650" y="645"/>
                  <a:pt x="622" y="645"/>
                  <a:pt x="604" y="643"/>
                </a:cubicBezTo>
                <a:cubicBezTo>
                  <a:pt x="587" y="640"/>
                  <a:pt x="571" y="631"/>
                  <a:pt x="561" y="626"/>
                </a:cubicBezTo>
                <a:cubicBezTo>
                  <a:pt x="551" y="621"/>
                  <a:pt x="551" y="614"/>
                  <a:pt x="546" y="610"/>
                </a:cubicBezTo>
                <a:cubicBezTo>
                  <a:pt x="541" y="607"/>
                  <a:pt x="536" y="605"/>
                  <a:pt x="532" y="607"/>
                </a:cubicBezTo>
                <a:cubicBezTo>
                  <a:pt x="529" y="609"/>
                  <a:pt x="533" y="612"/>
                  <a:pt x="526" y="619"/>
                </a:cubicBezTo>
                <a:cubicBezTo>
                  <a:pt x="518" y="626"/>
                  <a:pt x="506" y="638"/>
                  <a:pt x="489" y="646"/>
                </a:cubicBezTo>
                <a:cubicBezTo>
                  <a:pt x="471" y="655"/>
                  <a:pt x="442" y="668"/>
                  <a:pt x="418" y="670"/>
                </a:cubicBezTo>
                <a:cubicBezTo>
                  <a:pt x="395" y="673"/>
                  <a:pt x="370" y="668"/>
                  <a:pt x="350" y="664"/>
                </a:cubicBezTo>
                <a:cubicBezTo>
                  <a:pt x="329" y="659"/>
                  <a:pt x="312" y="651"/>
                  <a:pt x="299" y="646"/>
                </a:cubicBezTo>
                <a:cubicBezTo>
                  <a:pt x="287" y="642"/>
                  <a:pt x="293" y="634"/>
                  <a:pt x="266" y="634"/>
                </a:cubicBezTo>
                <a:close/>
              </a:path>
            </a:pathLst>
          </a:custGeom>
          <a:gradFill flip="none" rotWithShape="1">
            <a:gsLst>
              <a:gs pos="0">
                <a:srgbClr val="FFFFFF"/>
              </a:gs>
              <a:gs pos="100000">
                <a:srgbClr val="FFE895"/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>
            <a:prstShdw prst="shdw17" dist="17961" dir="2700000">
              <a:srgbClr val="998B59"/>
            </a:prstShdw>
          </a:effectLst>
        </p:spPr>
        <p:txBody>
          <a:bodyPr lIns="100491" tIns="50247" rIns="100491" bIns="50247" anchor="ctr"/>
          <a:lstStyle/>
          <a:p>
            <a:pPr algn="ctr" defTabSz="1004335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+mn-lt"/>
                <a:cs typeface="+mn-cs"/>
              </a:rPr>
              <a:t>PSN</a:t>
            </a:r>
          </a:p>
          <a:p>
            <a:pPr algn="ctr" defTabSz="1004335"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grpSp>
        <p:nvGrpSpPr>
          <p:cNvPr id="202" name="Group 454"/>
          <p:cNvGrpSpPr>
            <a:grpSpLocks/>
          </p:cNvGrpSpPr>
          <p:nvPr/>
        </p:nvGrpSpPr>
        <p:grpSpPr bwMode="auto">
          <a:xfrm>
            <a:off x="3772211" y="2969734"/>
            <a:ext cx="573865" cy="452471"/>
            <a:chOff x="480" y="2498"/>
            <a:chExt cx="872" cy="878"/>
          </a:xfrm>
        </p:grpSpPr>
        <p:sp>
          <p:nvSpPr>
            <p:cNvPr id="341" name="Oval 455"/>
            <p:cNvSpPr>
              <a:spLocks noChangeArrowheads="1"/>
            </p:cNvSpPr>
            <p:nvPr/>
          </p:nvSpPr>
          <p:spPr bwMode="auto">
            <a:xfrm>
              <a:off x="482" y="3096"/>
              <a:ext cx="870" cy="280"/>
            </a:xfrm>
            <a:prstGeom prst="ellipse">
              <a:avLst/>
            </a:prstGeom>
            <a:solidFill>
              <a:schemeClr val="accent1"/>
            </a:solidFill>
            <a:ln w="7938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n-lt"/>
              </a:endParaRPr>
            </a:p>
          </p:txBody>
        </p:sp>
        <p:sp>
          <p:nvSpPr>
            <p:cNvPr id="342" name="Rectangle 456"/>
            <p:cNvSpPr>
              <a:spLocks noChangeArrowheads="1"/>
            </p:cNvSpPr>
            <p:nvPr/>
          </p:nvSpPr>
          <p:spPr bwMode="auto">
            <a:xfrm>
              <a:off x="480" y="2641"/>
              <a:ext cx="869" cy="597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n-lt"/>
              </a:endParaRPr>
            </a:p>
          </p:txBody>
        </p:sp>
        <p:sp>
          <p:nvSpPr>
            <p:cNvPr id="343" name="Rectangle 457"/>
            <p:cNvSpPr>
              <a:spLocks noChangeArrowheads="1"/>
            </p:cNvSpPr>
            <p:nvPr/>
          </p:nvSpPr>
          <p:spPr bwMode="auto">
            <a:xfrm>
              <a:off x="480" y="2641"/>
              <a:ext cx="869" cy="59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n-lt"/>
              </a:endParaRPr>
            </a:p>
          </p:txBody>
        </p:sp>
        <p:sp>
          <p:nvSpPr>
            <p:cNvPr id="344" name="Oval 458"/>
            <p:cNvSpPr>
              <a:spLocks noChangeArrowheads="1"/>
            </p:cNvSpPr>
            <p:nvPr/>
          </p:nvSpPr>
          <p:spPr bwMode="auto">
            <a:xfrm>
              <a:off x="482" y="2498"/>
              <a:ext cx="870" cy="280"/>
            </a:xfrm>
            <a:prstGeom prst="ellipse">
              <a:avLst/>
            </a:prstGeom>
            <a:solidFill>
              <a:srgbClr val="777E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n-lt"/>
              </a:endParaRPr>
            </a:p>
          </p:txBody>
        </p:sp>
        <p:grpSp>
          <p:nvGrpSpPr>
            <p:cNvPr id="204" name="Group 459"/>
            <p:cNvGrpSpPr>
              <a:grpSpLocks/>
            </p:cNvGrpSpPr>
            <p:nvPr/>
          </p:nvGrpSpPr>
          <p:grpSpPr bwMode="auto">
            <a:xfrm>
              <a:off x="612" y="2531"/>
              <a:ext cx="604" cy="214"/>
              <a:chOff x="612" y="2531"/>
              <a:chExt cx="604" cy="214"/>
            </a:xfrm>
          </p:grpSpPr>
          <p:grpSp>
            <p:nvGrpSpPr>
              <p:cNvPr id="208" name="Group 460"/>
              <p:cNvGrpSpPr>
                <a:grpSpLocks/>
              </p:cNvGrpSpPr>
              <p:nvPr/>
            </p:nvGrpSpPr>
            <p:grpSpPr bwMode="auto">
              <a:xfrm>
                <a:off x="612" y="2531"/>
                <a:ext cx="599" cy="209"/>
                <a:chOff x="612" y="2531"/>
                <a:chExt cx="599" cy="209"/>
              </a:xfrm>
            </p:grpSpPr>
            <p:sp>
              <p:nvSpPr>
                <p:cNvPr id="361" name="Freeform 461"/>
                <p:cNvSpPr>
                  <a:spLocks/>
                </p:cNvSpPr>
                <p:nvPr/>
              </p:nvSpPr>
              <p:spPr bwMode="auto">
                <a:xfrm>
                  <a:off x="925" y="2536"/>
                  <a:ext cx="286" cy="90"/>
                </a:xfrm>
                <a:custGeom>
                  <a:avLst/>
                  <a:gdLst>
                    <a:gd name="T0" fmla="*/ 0 w 286"/>
                    <a:gd name="T1" fmla="*/ 70 h 90"/>
                    <a:gd name="T2" fmla="*/ 64 w 286"/>
                    <a:gd name="T3" fmla="*/ 90 h 90"/>
                    <a:gd name="T4" fmla="*/ 217 w 286"/>
                    <a:gd name="T5" fmla="*/ 30 h 90"/>
                    <a:gd name="T6" fmla="*/ 286 w 286"/>
                    <a:gd name="T7" fmla="*/ 50 h 90"/>
                    <a:gd name="T8" fmla="*/ 249 w 286"/>
                    <a:gd name="T9" fmla="*/ 0 h 90"/>
                    <a:gd name="T10" fmla="*/ 69 w 286"/>
                    <a:gd name="T11" fmla="*/ 0 h 90"/>
                    <a:gd name="T12" fmla="*/ 143 w 286"/>
                    <a:gd name="T13" fmla="*/ 15 h 90"/>
                    <a:gd name="T14" fmla="*/ 0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70"/>
                      </a:moveTo>
                      <a:lnTo>
                        <a:pt x="64" y="90"/>
                      </a:lnTo>
                      <a:lnTo>
                        <a:pt x="217" y="30"/>
                      </a:lnTo>
                      <a:lnTo>
                        <a:pt x="286" y="50"/>
                      </a:lnTo>
                      <a:lnTo>
                        <a:pt x="249" y="0"/>
                      </a:lnTo>
                      <a:lnTo>
                        <a:pt x="69" y="0"/>
                      </a:lnTo>
                      <a:lnTo>
                        <a:pt x="143" y="15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362" name="Freeform 462"/>
                <p:cNvSpPr>
                  <a:spLocks/>
                </p:cNvSpPr>
                <p:nvPr/>
              </p:nvSpPr>
              <p:spPr bwMode="auto">
                <a:xfrm>
                  <a:off x="925" y="2536"/>
                  <a:ext cx="286" cy="90"/>
                </a:xfrm>
                <a:custGeom>
                  <a:avLst/>
                  <a:gdLst>
                    <a:gd name="T0" fmla="*/ 0 w 286"/>
                    <a:gd name="T1" fmla="*/ 70 h 90"/>
                    <a:gd name="T2" fmla="*/ 64 w 286"/>
                    <a:gd name="T3" fmla="*/ 90 h 90"/>
                    <a:gd name="T4" fmla="*/ 217 w 286"/>
                    <a:gd name="T5" fmla="*/ 30 h 90"/>
                    <a:gd name="T6" fmla="*/ 286 w 286"/>
                    <a:gd name="T7" fmla="*/ 50 h 90"/>
                    <a:gd name="T8" fmla="*/ 249 w 286"/>
                    <a:gd name="T9" fmla="*/ 0 h 90"/>
                    <a:gd name="T10" fmla="*/ 69 w 286"/>
                    <a:gd name="T11" fmla="*/ 0 h 90"/>
                    <a:gd name="T12" fmla="*/ 143 w 286"/>
                    <a:gd name="T13" fmla="*/ 15 h 90"/>
                    <a:gd name="T14" fmla="*/ 0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70"/>
                      </a:moveTo>
                      <a:lnTo>
                        <a:pt x="64" y="90"/>
                      </a:lnTo>
                      <a:lnTo>
                        <a:pt x="217" y="30"/>
                      </a:lnTo>
                      <a:lnTo>
                        <a:pt x="286" y="50"/>
                      </a:lnTo>
                      <a:lnTo>
                        <a:pt x="249" y="0"/>
                      </a:lnTo>
                      <a:lnTo>
                        <a:pt x="69" y="0"/>
                      </a:lnTo>
                      <a:lnTo>
                        <a:pt x="143" y="15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363" name="Freeform 463"/>
                <p:cNvSpPr>
                  <a:spLocks/>
                </p:cNvSpPr>
                <p:nvPr/>
              </p:nvSpPr>
              <p:spPr bwMode="auto">
                <a:xfrm>
                  <a:off x="612" y="2641"/>
                  <a:ext cx="286" cy="94"/>
                </a:xfrm>
                <a:custGeom>
                  <a:avLst/>
                  <a:gdLst>
                    <a:gd name="T0" fmla="*/ 286 w 286"/>
                    <a:gd name="T1" fmla="*/ 19 h 94"/>
                    <a:gd name="T2" fmla="*/ 223 w 286"/>
                    <a:gd name="T3" fmla="*/ 0 h 94"/>
                    <a:gd name="T4" fmla="*/ 75 w 286"/>
                    <a:gd name="T5" fmla="*/ 59 h 94"/>
                    <a:gd name="T6" fmla="*/ 0 w 286"/>
                    <a:gd name="T7" fmla="*/ 39 h 94"/>
                    <a:gd name="T8" fmla="*/ 38 w 286"/>
                    <a:gd name="T9" fmla="*/ 94 h 94"/>
                    <a:gd name="T10" fmla="*/ 223 w 286"/>
                    <a:gd name="T11" fmla="*/ 94 h 94"/>
                    <a:gd name="T12" fmla="*/ 143 w 286"/>
                    <a:gd name="T13" fmla="*/ 74 h 94"/>
                    <a:gd name="T14" fmla="*/ 286 w 286"/>
                    <a:gd name="T15" fmla="*/ 19 h 9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4"/>
                    <a:gd name="T26" fmla="*/ 286 w 286"/>
                    <a:gd name="T27" fmla="*/ 94 h 9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4">
                      <a:moveTo>
                        <a:pt x="286" y="19"/>
                      </a:moveTo>
                      <a:lnTo>
                        <a:pt x="223" y="0"/>
                      </a:lnTo>
                      <a:lnTo>
                        <a:pt x="75" y="59"/>
                      </a:lnTo>
                      <a:lnTo>
                        <a:pt x="0" y="39"/>
                      </a:lnTo>
                      <a:lnTo>
                        <a:pt x="38" y="94"/>
                      </a:lnTo>
                      <a:lnTo>
                        <a:pt x="223" y="94"/>
                      </a:lnTo>
                      <a:lnTo>
                        <a:pt x="143" y="74"/>
                      </a:lnTo>
                      <a:lnTo>
                        <a:pt x="286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364" name="Freeform 464"/>
                <p:cNvSpPr>
                  <a:spLocks/>
                </p:cNvSpPr>
                <p:nvPr/>
              </p:nvSpPr>
              <p:spPr bwMode="auto">
                <a:xfrm>
                  <a:off x="612" y="2641"/>
                  <a:ext cx="286" cy="94"/>
                </a:xfrm>
                <a:custGeom>
                  <a:avLst/>
                  <a:gdLst>
                    <a:gd name="T0" fmla="*/ 286 w 286"/>
                    <a:gd name="T1" fmla="*/ 19 h 94"/>
                    <a:gd name="T2" fmla="*/ 223 w 286"/>
                    <a:gd name="T3" fmla="*/ 0 h 94"/>
                    <a:gd name="T4" fmla="*/ 75 w 286"/>
                    <a:gd name="T5" fmla="*/ 59 h 94"/>
                    <a:gd name="T6" fmla="*/ 0 w 286"/>
                    <a:gd name="T7" fmla="*/ 39 h 94"/>
                    <a:gd name="T8" fmla="*/ 38 w 286"/>
                    <a:gd name="T9" fmla="*/ 94 h 94"/>
                    <a:gd name="T10" fmla="*/ 223 w 286"/>
                    <a:gd name="T11" fmla="*/ 94 h 94"/>
                    <a:gd name="T12" fmla="*/ 143 w 286"/>
                    <a:gd name="T13" fmla="*/ 74 h 94"/>
                    <a:gd name="T14" fmla="*/ 286 w 286"/>
                    <a:gd name="T15" fmla="*/ 19 h 9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4"/>
                    <a:gd name="T26" fmla="*/ 286 w 286"/>
                    <a:gd name="T27" fmla="*/ 94 h 9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4">
                      <a:moveTo>
                        <a:pt x="286" y="19"/>
                      </a:moveTo>
                      <a:lnTo>
                        <a:pt x="223" y="0"/>
                      </a:lnTo>
                      <a:lnTo>
                        <a:pt x="75" y="59"/>
                      </a:lnTo>
                      <a:lnTo>
                        <a:pt x="0" y="39"/>
                      </a:lnTo>
                      <a:lnTo>
                        <a:pt x="38" y="94"/>
                      </a:lnTo>
                      <a:lnTo>
                        <a:pt x="223" y="94"/>
                      </a:lnTo>
                      <a:lnTo>
                        <a:pt x="143" y="74"/>
                      </a:lnTo>
                      <a:lnTo>
                        <a:pt x="286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365" name="Freeform 465"/>
                <p:cNvSpPr>
                  <a:spLocks/>
                </p:cNvSpPr>
                <p:nvPr/>
              </p:nvSpPr>
              <p:spPr bwMode="auto">
                <a:xfrm>
                  <a:off x="628" y="2531"/>
                  <a:ext cx="286" cy="90"/>
                </a:xfrm>
                <a:custGeom>
                  <a:avLst/>
                  <a:gdLst>
                    <a:gd name="T0" fmla="*/ 0 w 286"/>
                    <a:gd name="T1" fmla="*/ 20 h 90"/>
                    <a:gd name="T2" fmla="*/ 64 w 286"/>
                    <a:gd name="T3" fmla="*/ 0 h 90"/>
                    <a:gd name="T4" fmla="*/ 217 w 286"/>
                    <a:gd name="T5" fmla="*/ 55 h 90"/>
                    <a:gd name="T6" fmla="*/ 286 w 286"/>
                    <a:gd name="T7" fmla="*/ 40 h 90"/>
                    <a:gd name="T8" fmla="*/ 249 w 286"/>
                    <a:gd name="T9" fmla="*/ 90 h 90"/>
                    <a:gd name="T10" fmla="*/ 69 w 286"/>
                    <a:gd name="T11" fmla="*/ 90 h 90"/>
                    <a:gd name="T12" fmla="*/ 143 w 286"/>
                    <a:gd name="T13" fmla="*/ 75 h 90"/>
                    <a:gd name="T14" fmla="*/ 0 w 286"/>
                    <a:gd name="T15" fmla="*/ 2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20"/>
                      </a:moveTo>
                      <a:lnTo>
                        <a:pt x="64" y="0"/>
                      </a:lnTo>
                      <a:lnTo>
                        <a:pt x="217" y="55"/>
                      </a:lnTo>
                      <a:lnTo>
                        <a:pt x="286" y="40"/>
                      </a:lnTo>
                      <a:lnTo>
                        <a:pt x="249" y="90"/>
                      </a:lnTo>
                      <a:lnTo>
                        <a:pt x="69" y="90"/>
                      </a:lnTo>
                      <a:lnTo>
                        <a:pt x="143" y="75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366" name="Freeform 466"/>
                <p:cNvSpPr>
                  <a:spLocks/>
                </p:cNvSpPr>
                <p:nvPr/>
              </p:nvSpPr>
              <p:spPr bwMode="auto">
                <a:xfrm>
                  <a:off x="628" y="2531"/>
                  <a:ext cx="286" cy="90"/>
                </a:xfrm>
                <a:custGeom>
                  <a:avLst/>
                  <a:gdLst>
                    <a:gd name="T0" fmla="*/ 0 w 286"/>
                    <a:gd name="T1" fmla="*/ 20 h 90"/>
                    <a:gd name="T2" fmla="*/ 64 w 286"/>
                    <a:gd name="T3" fmla="*/ 0 h 90"/>
                    <a:gd name="T4" fmla="*/ 217 w 286"/>
                    <a:gd name="T5" fmla="*/ 55 h 90"/>
                    <a:gd name="T6" fmla="*/ 286 w 286"/>
                    <a:gd name="T7" fmla="*/ 40 h 90"/>
                    <a:gd name="T8" fmla="*/ 249 w 286"/>
                    <a:gd name="T9" fmla="*/ 90 h 90"/>
                    <a:gd name="T10" fmla="*/ 69 w 286"/>
                    <a:gd name="T11" fmla="*/ 90 h 90"/>
                    <a:gd name="T12" fmla="*/ 143 w 286"/>
                    <a:gd name="T13" fmla="*/ 75 h 90"/>
                    <a:gd name="T14" fmla="*/ 0 w 286"/>
                    <a:gd name="T15" fmla="*/ 2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20"/>
                      </a:moveTo>
                      <a:lnTo>
                        <a:pt x="64" y="0"/>
                      </a:lnTo>
                      <a:lnTo>
                        <a:pt x="217" y="55"/>
                      </a:lnTo>
                      <a:lnTo>
                        <a:pt x="286" y="40"/>
                      </a:lnTo>
                      <a:lnTo>
                        <a:pt x="249" y="90"/>
                      </a:lnTo>
                      <a:lnTo>
                        <a:pt x="69" y="90"/>
                      </a:lnTo>
                      <a:lnTo>
                        <a:pt x="143" y="75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367" name="Freeform 467"/>
                <p:cNvSpPr>
                  <a:spLocks/>
                </p:cNvSpPr>
                <p:nvPr/>
              </p:nvSpPr>
              <p:spPr bwMode="auto">
                <a:xfrm>
                  <a:off x="914" y="2650"/>
                  <a:ext cx="286" cy="90"/>
                </a:xfrm>
                <a:custGeom>
                  <a:avLst/>
                  <a:gdLst>
                    <a:gd name="T0" fmla="*/ 286 w 286"/>
                    <a:gd name="T1" fmla="*/ 70 h 90"/>
                    <a:gd name="T2" fmla="*/ 223 w 286"/>
                    <a:gd name="T3" fmla="*/ 90 h 90"/>
                    <a:gd name="T4" fmla="*/ 75 w 286"/>
                    <a:gd name="T5" fmla="*/ 30 h 90"/>
                    <a:gd name="T6" fmla="*/ 0 w 286"/>
                    <a:gd name="T7" fmla="*/ 50 h 90"/>
                    <a:gd name="T8" fmla="*/ 37 w 286"/>
                    <a:gd name="T9" fmla="*/ 0 h 90"/>
                    <a:gd name="T10" fmla="*/ 223 w 286"/>
                    <a:gd name="T11" fmla="*/ 0 h 90"/>
                    <a:gd name="T12" fmla="*/ 143 w 286"/>
                    <a:gd name="T13" fmla="*/ 15 h 90"/>
                    <a:gd name="T14" fmla="*/ 286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286" y="70"/>
                      </a:moveTo>
                      <a:lnTo>
                        <a:pt x="223" y="90"/>
                      </a:lnTo>
                      <a:lnTo>
                        <a:pt x="75" y="30"/>
                      </a:lnTo>
                      <a:lnTo>
                        <a:pt x="0" y="50"/>
                      </a:lnTo>
                      <a:lnTo>
                        <a:pt x="37" y="0"/>
                      </a:lnTo>
                      <a:lnTo>
                        <a:pt x="223" y="0"/>
                      </a:lnTo>
                      <a:lnTo>
                        <a:pt x="143" y="15"/>
                      </a:lnTo>
                      <a:lnTo>
                        <a:pt x="286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368" name="Freeform 468"/>
                <p:cNvSpPr>
                  <a:spLocks/>
                </p:cNvSpPr>
                <p:nvPr/>
              </p:nvSpPr>
              <p:spPr bwMode="auto">
                <a:xfrm>
                  <a:off x="914" y="2650"/>
                  <a:ext cx="286" cy="90"/>
                </a:xfrm>
                <a:custGeom>
                  <a:avLst/>
                  <a:gdLst>
                    <a:gd name="T0" fmla="*/ 286 w 286"/>
                    <a:gd name="T1" fmla="*/ 70 h 90"/>
                    <a:gd name="T2" fmla="*/ 223 w 286"/>
                    <a:gd name="T3" fmla="*/ 90 h 90"/>
                    <a:gd name="T4" fmla="*/ 75 w 286"/>
                    <a:gd name="T5" fmla="*/ 30 h 90"/>
                    <a:gd name="T6" fmla="*/ 0 w 286"/>
                    <a:gd name="T7" fmla="*/ 50 h 90"/>
                    <a:gd name="T8" fmla="*/ 37 w 286"/>
                    <a:gd name="T9" fmla="*/ 0 h 90"/>
                    <a:gd name="T10" fmla="*/ 223 w 286"/>
                    <a:gd name="T11" fmla="*/ 0 h 90"/>
                    <a:gd name="T12" fmla="*/ 143 w 286"/>
                    <a:gd name="T13" fmla="*/ 15 h 90"/>
                    <a:gd name="T14" fmla="*/ 286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286" y="70"/>
                      </a:moveTo>
                      <a:lnTo>
                        <a:pt x="223" y="90"/>
                      </a:lnTo>
                      <a:lnTo>
                        <a:pt x="75" y="30"/>
                      </a:lnTo>
                      <a:lnTo>
                        <a:pt x="0" y="50"/>
                      </a:lnTo>
                      <a:lnTo>
                        <a:pt x="37" y="0"/>
                      </a:lnTo>
                      <a:lnTo>
                        <a:pt x="223" y="0"/>
                      </a:lnTo>
                      <a:lnTo>
                        <a:pt x="143" y="15"/>
                      </a:lnTo>
                      <a:lnTo>
                        <a:pt x="286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latin typeface="+mn-lt"/>
                  </a:endParaRPr>
                </a:p>
              </p:txBody>
            </p:sp>
          </p:grpSp>
          <p:grpSp>
            <p:nvGrpSpPr>
              <p:cNvPr id="210" name="Group 469"/>
              <p:cNvGrpSpPr>
                <a:grpSpLocks/>
              </p:cNvGrpSpPr>
              <p:nvPr/>
            </p:nvGrpSpPr>
            <p:grpSpPr bwMode="auto">
              <a:xfrm>
                <a:off x="618" y="2536"/>
                <a:ext cx="598" cy="209"/>
                <a:chOff x="618" y="2536"/>
                <a:chExt cx="598" cy="209"/>
              </a:xfrm>
            </p:grpSpPr>
            <p:sp>
              <p:nvSpPr>
                <p:cNvPr id="353" name="Freeform 470"/>
                <p:cNvSpPr>
                  <a:spLocks/>
                </p:cNvSpPr>
                <p:nvPr/>
              </p:nvSpPr>
              <p:spPr bwMode="auto">
                <a:xfrm>
                  <a:off x="930" y="2541"/>
                  <a:ext cx="286" cy="90"/>
                </a:xfrm>
                <a:custGeom>
                  <a:avLst/>
                  <a:gdLst>
                    <a:gd name="T0" fmla="*/ 0 w 286"/>
                    <a:gd name="T1" fmla="*/ 70 h 90"/>
                    <a:gd name="T2" fmla="*/ 64 w 286"/>
                    <a:gd name="T3" fmla="*/ 90 h 90"/>
                    <a:gd name="T4" fmla="*/ 217 w 286"/>
                    <a:gd name="T5" fmla="*/ 30 h 90"/>
                    <a:gd name="T6" fmla="*/ 286 w 286"/>
                    <a:gd name="T7" fmla="*/ 50 h 90"/>
                    <a:gd name="T8" fmla="*/ 249 w 286"/>
                    <a:gd name="T9" fmla="*/ 0 h 90"/>
                    <a:gd name="T10" fmla="*/ 69 w 286"/>
                    <a:gd name="T11" fmla="*/ 0 h 90"/>
                    <a:gd name="T12" fmla="*/ 143 w 286"/>
                    <a:gd name="T13" fmla="*/ 15 h 90"/>
                    <a:gd name="T14" fmla="*/ 0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70"/>
                      </a:moveTo>
                      <a:lnTo>
                        <a:pt x="64" y="90"/>
                      </a:lnTo>
                      <a:lnTo>
                        <a:pt x="217" y="30"/>
                      </a:lnTo>
                      <a:lnTo>
                        <a:pt x="286" y="50"/>
                      </a:lnTo>
                      <a:lnTo>
                        <a:pt x="249" y="0"/>
                      </a:lnTo>
                      <a:lnTo>
                        <a:pt x="69" y="0"/>
                      </a:lnTo>
                      <a:lnTo>
                        <a:pt x="143" y="15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354" name="Freeform 471"/>
                <p:cNvSpPr>
                  <a:spLocks/>
                </p:cNvSpPr>
                <p:nvPr/>
              </p:nvSpPr>
              <p:spPr bwMode="auto">
                <a:xfrm>
                  <a:off x="930" y="2541"/>
                  <a:ext cx="286" cy="90"/>
                </a:xfrm>
                <a:custGeom>
                  <a:avLst/>
                  <a:gdLst>
                    <a:gd name="T0" fmla="*/ 0 w 286"/>
                    <a:gd name="T1" fmla="*/ 70 h 90"/>
                    <a:gd name="T2" fmla="*/ 64 w 286"/>
                    <a:gd name="T3" fmla="*/ 90 h 90"/>
                    <a:gd name="T4" fmla="*/ 217 w 286"/>
                    <a:gd name="T5" fmla="*/ 30 h 90"/>
                    <a:gd name="T6" fmla="*/ 286 w 286"/>
                    <a:gd name="T7" fmla="*/ 50 h 90"/>
                    <a:gd name="T8" fmla="*/ 249 w 286"/>
                    <a:gd name="T9" fmla="*/ 0 h 90"/>
                    <a:gd name="T10" fmla="*/ 69 w 286"/>
                    <a:gd name="T11" fmla="*/ 0 h 90"/>
                    <a:gd name="T12" fmla="*/ 143 w 286"/>
                    <a:gd name="T13" fmla="*/ 15 h 90"/>
                    <a:gd name="T14" fmla="*/ 0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70"/>
                      </a:moveTo>
                      <a:lnTo>
                        <a:pt x="64" y="90"/>
                      </a:lnTo>
                      <a:lnTo>
                        <a:pt x="217" y="30"/>
                      </a:lnTo>
                      <a:lnTo>
                        <a:pt x="286" y="50"/>
                      </a:lnTo>
                      <a:lnTo>
                        <a:pt x="249" y="0"/>
                      </a:lnTo>
                      <a:lnTo>
                        <a:pt x="69" y="0"/>
                      </a:lnTo>
                      <a:lnTo>
                        <a:pt x="143" y="15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355" name="Freeform 472"/>
                <p:cNvSpPr>
                  <a:spLocks/>
                </p:cNvSpPr>
                <p:nvPr/>
              </p:nvSpPr>
              <p:spPr bwMode="auto">
                <a:xfrm>
                  <a:off x="618" y="2645"/>
                  <a:ext cx="286" cy="95"/>
                </a:xfrm>
                <a:custGeom>
                  <a:avLst/>
                  <a:gdLst>
                    <a:gd name="T0" fmla="*/ 286 w 286"/>
                    <a:gd name="T1" fmla="*/ 20 h 95"/>
                    <a:gd name="T2" fmla="*/ 222 w 286"/>
                    <a:gd name="T3" fmla="*/ 0 h 95"/>
                    <a:gd name="T4" fmla="*/ 74 w 286"/>
                    <a:gd name="T5" fmla="*/ 60 h 95"/>
                    <a:gd name="T6" fmla="*/ 0 w 286"/>
                    <a:gd name="T7" fmla="*/ 40 h 95"/>
                    <a:gd name="T8" fmla="*/ 37 w 286"/>
                    <a:gd name="T9" fmla="*/ 95 h 95"/>
                    <a:gd name="T10" fmla="*/ 222 w 286"/>
                    <a:gd name="T11" fmla="*/ 95 h 95"/>
                    <a:gd name="T12" fmla="*/ 143 w 286"/>
                    <a:gd name="T13" fmla="*/ 75 h 95"/>
                    <a:gd name="T14" fmla="*/ 286 w 286"/>
                    <a:gd name="T15" fmla="*/ 20 h 9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5"/>
                    <a:gd name="T26" fmla="*/ 286 w 286"/>
                    <a:gd name="T27" fmla="*/ 95 h 9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5">
                      <a:moveTo>
                        <a:pt x="286" y="20"/>
                      </a:moveTo>
                      <a:lnTo>
                        <a:pt x="222" y="0"/>
                      </a:lnTo>
                      <a:lnTo>
                        <a:pt x="74" y="60"/>
                      </a:lnTo>
                      <a:lnTo>
                        <a:pt x="0" y="40"/>
                      </a:lnTo>
                      <a:lnTo>
                        <a:pt x="37" y="95"/>
                      </a:lnTo>
                      <a:lnTo>
                        <a:pt x="222" y="95"/>
                      </a:lnTo>
                      <a:lnTo>
                        <a:pt x="143" y="75"/>
                      </a:lnTo>
                      <a:lnTo>
                        <a:pt x="286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356" name="Freeform 473"/>
                <p:cNvSpPr>
                  <a:spLocks/>
                </p:cNvSpPr>
                <p:nvPr/>
              </p:nvSpPr>
              <p:spPr bwMode="auto">
                <a:xfrm>
                  <a:off x="618" y="2645"/>
                  <a:ext cx="286" cy="95"/>
                </a:xfrm>
                <a:custGeom>
                  <a:avLst/>
                  <a:gdLst>
                    <a:gd name="T0" fmla="*/ 286 w 286"/>
                    <a:gd name="T1" fmla="*/ 20 h 95"/>
                    <a:gd name="T2" fmla="*/ 222 w 286"/>
                    <a:gd name="T3" fmla="*/ 0 h 95"/>
                    <a:gd name="T4" fmla="*/ 74 w 286"/>
                    <a:gd name="T5" fmla="*/ 60 h 95"/>
                    <a:gd name="T6" fmla="*/ 0 w 286"/>
                    <a:gd name="T7" fmla="*/ 40 h 95"/>
                    <a:gd name="T8" fmla="*/ 37 w 286"/>
                    <a:gd name="T9" fmla="*/ 95 h 95"/>
                    <a:gd name="T10" fmla="*/ 222 w 286"/>
                    <a:gd name="T11" fmla="*/ 95 h 95"/>
                    <a:gd name="T12" fmla="*/ 143 w 286"/>
                    <a:gd name="T13" fmla="*/ 75 h 95"/>
                    <a:gd name="T14" fmla="*/ 286 w 286"/>
                    <a:gd name="T15" fmla="*/ 20 h 9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5"/>
                    <a:gd name="T26" fmla="*/ 286 w 286"/>
                    <a:gd name="T27" fmla="*/ 95 h 9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5">
                      <a:moveTo>
                        <a:pt x="286" y="20"/>
                      </a:moveTo>
                      <a:lnTo>
                        <a:pt x="222" y="0"/>
                      </a:lnTo>
                      <a:lnTo>
                        <a:pt x="74" y="60"/>
                      </a:lnTo>
                      <a:lnTo>
                        <a:pt x="0" y="40"/>
                      </a:lnTo>
                      <a:lnTo>
                        <a:pt x="37" y="95"/>
                      </a:lnTo>
                      <a:lnTo>
                        <a:pt x="222" y="95"/>
                      </a:lnTo>
                      <a:lnTo>
                        <a:pt x="143" y="75"/>
                      </a:lnTo>
                      <a:lnTo>
                        <a:pt x="286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357" name="Freeform 474"/>
                <p:cNvSpPr>
                  <a:spLocks/>
                </p:cNvSpPr>
                <p:nvPr/>
              </p:nvSpPr>
              <p:spPr bwMode="auto">
                <a:xfrm>
                  <a:off x="634" y="2536"/>
                  <a:ext cx="286" cy="90"/>
                </a:xfrm>
                <a:custGeom>
                  <a:avLst/>
                  <a:gdLst>
                    <a:gd name="T0" fmla="*/ 0 w 286"/>
                    <a:gd name="T1" fmla="*/ 20 h 90"/>
                    <a:gd name="T2" fmla="*/ 63 w 286"/>
                    <a:gd name="T3" fmla="*/ 0 h 90"/>
                    <a:gd name="T4" fmla="*/ 217 w 286"/>
                    <a:gd name="T5" fmla="*/ 55 h 90"/>
                    <a:gd name="T6" fmla="*/ 286 w 286"/>
                    <a:gd name="T7" fmla="*/ 40 h 90"/>
                    <a:gd name="T8" fmla="*/ 249 w 286"/>
                    <a:gd name="T9" fmla="*/ 90 h 90"/>
                    <a:gd name="T10" fmla="*/ 68 w 286"/>
                    <a:gd name="T11" fmla="*/ 90 h 90"/>
                    <a:gd name="T12" fmla="*/ 143 w 286"/>
                    <a:gd name="T13" fmla="*/ 75 h 90"/>
                    <a:gd name="T14" fmla="*/ 0 w 286"/>
                    <a:gd name="T15" fmla="*/ 2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20"/>
                      </a:moveTo>
                      <a:lnTo>
                        <a:pt x="63" y="0"/>
                      </a:lnTo>
                      <a:lnTo>
                        <a:pt x="217" y="55"/>
                      </a:lnTo>
                      <a:lnTo>
                        <a:pt x="286" y="40"/>
                      </a:lnTo>
                      <a:lnTo>
                        <a:pt x="249" y="90"/>
                      </a:lnTo>
                      <a:lnTo>
                        <a:pt x="68" y="90"/>
                      </a:lnTo>
                      <a:lnTo>
                        <a:pt x="143" y="75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358" name="Freeform 475"/>
                <p:cNvSpPr>
                  <a:spLocks/>
                </p:cNvSpPr>
                <p:nvPr/>
              </p:nvSpPr>
              <p:spPr bwMode="auto">
                <a:xfrm>
                  <a:off x="634" y="2536"/>
                  <a:ext cx="286" cy="90"/>
                </a:xfrm>
                <a:custGeom>
                  <a:avLst/>
                  <a:gdLst>
                    <a:gd name="T0" fmla="*/ 0 w 286"/>
                    <a:gd name="T1" fmla="*/ 20 h 90"/>
                    <a:gd name="T2" fmla="*/ 63 w 286"/>
                    <a:gd name="T3" fmla="*/ 0 h 90"/>
                    <a:gd name="T4" fmla="*/ 217 w 286"/>
                    <a:gd name="T5" fmla="*/ 55 h 90"/>
                    <a:gd name="T6" fmla="*/ 286 w 286"/>
                    <a:gd name="T7" fmla="*/ 40 h 90"/>
                    <a:gd name="T8" fmla="*/ 249 w 286"/>
                    <a:gd name="T9" fmla="*/ 90 h 90"/>
                    <a:gd name="T10" fmla="*/ 68 w 286"/>
                    <a:gd name="T11" fmla="*/ 90 h 90"/>
                    <a:gd name="T12" fmla="*/ 143 w 286"/>
                    <a:gd name="T13" fmla="*/ 75 h 90"/>
                    <a:gd name="T14" fmla="*/ 0 w 286"/>
                    <a:gd name="T15" fmla="*/ 2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20"/>
                      </a:moveTo>
                      <a:lnTo>
                        <a:pt x="63" y="0"/>
                      </a:lnTo>
                      <a:lnTo>
                        <a:pt x="217" y="55"/>
                      </a:lnTo>
                      <a:lnTo>
                        <a:pt x="286" y="40"/>
                      </a:lnTo>
                      <a:lnTo>
                        <a:pt x="249" y="90"/>
                      </a:lnTo>
                      <a:lnTo>
                        <a:pt x="68" y="90"/>
                      </a:lnTo>
                      <a:lnTo>
                        <a:pt x="143" y="75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359" name="Freeform 476"/>
                <p:cNvSpPr>
                  <a:spLocks/>
                </p:cNvSpPr>
                <p:nvPr/>
              </p:nvSpPr>
              <p:spPr bwMode="auto">
                <a:xfrm>
                  <a:off x="920" y="2655"/>
                  <a:ext cx="286" cy="90"/>
                </a:xfrm>
                <a:custGeom>
                  <a:avLst/>
                  <a:gdLst>
                    <a:gd name="T0" fmla="*/ 286 w 286"/>
                    <a:gd name="T1" fmla="*/ 70 h 90"/>
                    <a:gd name="T2" fmla="*/ 222 w 286"/>
                    <a:gd name="T3" fmla="*/ 90 h 90"/>
                    <a:gd name="T4" fmla="*/ 74 w 286"/>
                    <a:gd name="T5" fmla="*/ 30 h 90"/>
                    <a:gd name="T6" fmla="*/ 0 w 286"/>
                    <a:gd name="T7" fmla="*/ 50 h 90"/>
                    <a:gd name="T8" fmla="*/ 37 w 286"/>
                    <a:gd name="T9" fmla="*/ 0 h 90"/>
                    <a:gd name="T10" fmla="*/ 222 w 286"/>
                    <a:gd name="T11" fmla="*/ 0 h 90"/>
                    <a:gd name="T12" fmla="*/ 143 w 286"/>
                    <a:gd name="T13" fmla="*/ 15 h 90"/>
                    <a:gd name="T14" fmla="*/ 286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286" y="70"/>
                      </a:moveTo>
                      <a:lnTo>
                        <a:pt x="222" y="90"/>
                      </a:lnTo>
                      <a:lnTo>
                        <a:pt x="74" y="30"/>
                      </a:lnTo>
                      <a:lnTo>
                        <a:pt x="0" y="50"/>
                      </a:lnTo>
                      <a:lnTo>
                        <a:pt x="37" y="0"/>
                      </a:lnTo>
                      <a:lnTo>
                        <a:pt x="222" y="0"/>
                      </a:lnTo>
                      <a:lnTo>
                        <a:pt x="143" y="15"/>
                      </a:lnTo>
                      <a:lnTo>
                        <a:pt x="286" y="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360" name="Freeform 477"/>
                <p:cNvSpPr>
                  <a:spLocks/>
                </p:cNvSpPr>
                <p:nvPr/>
              </p:nvSpPr>
              <p:spPr bwMode="auto">
                <a:xfrm>
                  <a:off x="920" y="2655"/>
                  <a:ext cx="286" cy="90"/>
                </a:xfrm>
                <a:custGeom>
                  <a:avLst/>
                  <a:gdLst>
                    <a:gd name="T0" fmla="*/ 286 w 286"/>
                    <a:gd name="T1" fmla="*/ 70 h 90"/>
                    <a:gd name="T2" fmla="*/ 222 w 286"/>
                    <a:gd name="T3" fmla="*/ 90 h 90"/>
                    <a:gd name="T4" fmla="*/ 74 w 286"/>
                    <a:gd name="T5" fmla="*/ 30 h 90"/>
                    <a:gd name="T6" fmla="*/ 0 w 286"/>
                    <a:gd name="T7" fmla="*/ 50 h 90"/>
                    <a:gd name="T8" fmla="*/ 37 w 286"/>
                    <a:gd name="T9" fmla="*/ 0 h 90"/>
                    <a:gd name="T10" fmla="*/ 222 w 286"/>
                    <a:gd name="T11" fmla="*/ 0 h 90"/>
                    <a:gd name="T12" fmla="*/ 143 w 286"/>
                    <a:gd name="T13" fmla="*/ 15 h 90"/>
                    <a:gd name="T14" fmla="*/ 286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286" y="70"/>
                      </a:moveTo>
                      <a:lnTo>
                        <a:pt x="222" y="90"/>
                      </a:lnTo>
                      <a:lnTo>
                        <a:pt x="74" y="30"/>
                      </a:lnTo>
                      <a:lnTo>
                        <a:pt x="0" y="50"/>
                      </a:lnTo>
                      <a:lnTo>
                        <a:pt x="37" y="0"/>
                      </a:lnTo>
                      <a:lnTo>
                        <a:pt x="222" y="0"/>
                      </a:lnTo>
                      <a:lnTo>
                        <a:pt x="143" y="15"/>
                      </a:lnTo>
                      <a:lnTo>
                        <a:pt x="286" y="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latin typeface="+mn-lt"/>
                  </a:endParaRPr>
                </a:p>
              </p:txBody>
            </p:sp>
          </p:grpSp>
        </p:grpSp>
        <p:grpSp>
          <p:nvGrpSpPr>
            <p:cNvPr id="212" name="Group 478"/>
            <p:cNvGrpSpPr>
              <a:grpSpLocks/>
            </p:cNvGrpSpPr>
            <p:nvPr/>
          </p:nvGrpSpPr>
          <p:grpSpPr bwMode="auto">
            <a:xfrm>
              <a:off x="581" y="2795"/>
              <a:ext cx="667" cy="513"/>
              <a:chOff x="581" y="2795"/>
              <a:chExt cx="667" cy="513"/>
            </a:xfrm>
          </p:grpSpPr>
          <p:sp>
            <p:nvSpPr>
              <p:cNvPr id="347" name="Freeform 479"/>
              <p:cNvSpPr>
                <a:spLocks/>
              </p:cNvSpPr>
              <p:nvPr/>
            </p:nvSpPr>
            <p:spPr bwMode="auto">
              <a:xfrm>
                <a:off x="581" y="2795"/>
                <a:ext cx="662" cy="508"/>
              </a:xfrm>
              <a:custGeom>
                <a:avLst/>
                <a:gdLst>
                  <a:gd name="T0" fmla="*/ 95 w 662"/>
                  <a:gd name="T1" fmla="*/ 0 h 508"/>
                  <a:gd name="T2" fmla="*/ 95 w 662"/>
                  <a:gd name="T3" fmla="*/ 65 h 508"/>
                  <a:gd name="T4" fmla="*/ 249 w 662"/>
                  <a:gd name="T5" fmla="*/ 65 h 508"/>
                  <a:gd name="T6" fmla="*/ 328 w 662"/>
                  <a:gd name="T7" fmla="*/ 199 h 508"/>
                  <a:gd name="T8" fmla="*/ 413 w 662"/>
                  <a:gd name="T9" fmla="*/ 65 h 508"/>
                  <a:gd name="T10" fmla="*/ 566 w 662"/>
                  <a:gd name="T11" fmla="*/ 65 h 508"/>
                  <a:gd name="T12" fmla="*/ 566 w 662"/>
                  <a:gd name="T13" fmla="*/ 0 h 508"/>
                  <a:gd name="T14" fmla="*/ 662 w 662"/>
                  <a:gd name="T15" fmla="*/ 80 h 508"/>
                  <a:gd name="T16" fmla="*/ 566 w 662"/>
                  <a:gd name="T17" fmla="*/ 159 h 508"/>
                  <a:gd name="T18" fmla="*/ 566 w 662"/>
                  <a:gd name="T19" fmla="*/ 105 h 508"/>
                  <a:gd name="T20" fmla="*/ 455 w 662"/>
                  <a:gd name="T21" fmla="*/ 105 h 508"/>
                  <a:gd name="T22" fmla="*/ 365 w 662"/>
                  <a:gd name="T23" fmla="*/ 254 h 508"/>
                  <a:gd name="T24" fmla="*/ 455 w 662"/>
                  <a:gd name="T25" fmla="*/ 409 h 508"/>
                  <a:gd name="T26" fmla="*/ 566 w 662"/>
                  <a:gd name="T27" fmla="*/ 409 h 508"/>
                  <a:gd name="T28" fmla="*/ 566 w 662"/>
                  <a:gd name="T29" fmla="*/ 354 h 508"/>
                  <a:gd name="T30" fmla="*/ 662 w 662"/>
                  <a:gd name="T31" fmla="*/ 429 h 508"/>
                  <a:gd name="T32" fmla="*/ 566 w 662"/>
                  <a:gd name="T33" fmla="*/ 508 h 508"/>
                  <a:gd name="T34" fmla="*/ 566 w 662"/>
                  <a:gd name="T35" fmla="*/ 448 h 508"/>
                  <a:gd name="T36" fmla="*/ 413 w 662"/>
                  <a:gd name="T37" fmla="*/ 448 h 508"/>
                  <a:gd name="T38" fmla="*/ 328 w 662"/>
                  <a:gd name="T39" fmla="*/ 309 h 508"/>
                  <a:gd name="T40" fmla="*/ 249 w 662"/>
                  <a:gd name="T41" fmla="*/ 453 h 508"/>
                  <a:gd name="T42" fmla="*/ 95 w 662"/>
                  <a:gd name="T43" fmla="*/ 453 h 508"/>
                  <a:gd name="T44" fmla="*/ 95 w 662"/>
                  <a:gd name="T45" fmla="*/ 508 h 508"/>
                  <a:gd name="T46" fmla="*/ 0 w 662"/>
                  <a:gd name="T47" fmla="*/ 429 h 508"/>
                  <a:gd name="T48" fmla="*/ 95 w 662"/>
                  <a:gd name="T49" fmla="*/ 354 h 508"/>
                  <a:gd name="T50" fmla="*/ 95 w 662"/>
                  <a:gd name="T51" fmla="*/ 409 h 508"/>
                  <a:gd name="T52" fmla="*/ 201 w 662"/>
                  <a:gd name="T53" fmla="*/ 409 h 508"/>
                  <a:gd name="T54" fmla="*/ 296 w 662"/>
                  <a:gd name="T55" fmla="*/ 254 h 508"/>
                  <a:gd name="T56" fmla="*/ 201 w 662"/>
                  <a:gd name="T57" fmla="*/ 105 h 508"/>
                  <a:gd name="T58" fmla="*/ 95 w 662"/>
                  <a:gd name="T59" fmla="*/ 105 h 508"/>
                  <a:gd name="T60" fmla="*/ 95 w 662"/>
                  <a:gd name="T61" fmla="*/ 154 h 508"/>
                  <a:gd name="T62" fmla="*/ 0 w 662"/>
                  <a:gd name="T63" fmla="*/ 80 h 508"/>
                  <a:gd name="T64" fmla="*/ 95 w 662"/>
                  <a:gd name="T65" fmla="*/ 0 h 5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62"/>
                  <a:gd name="T100" fmla="*/ 0 h 508"/>
                  <a:gd name="T101" fmla="*/ 662 w 662"/>
                  <a:gd name="T102" fmla="*/ 508 h 50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62" h="508">
                    <a:moveTo>
                      <a:pt x="95" y="0"/>
                    </a:moveTo>
                    <a:lnTo>
                      <a:pt x="95" y="65"/>
                    </a:lnTo>
                    <a:lnTo>
                      <a:pt x="249" y="65"/>
                    </a:lnTo>
                    <a:lnTo>
                      <a:pt x="328" y="199"/>
                    </a:lnTo>
                    <a:lnTo>
                      <a:pt x="413" y="65"/>
                    </a:lnTo>
                    <a:lnTo>
                      <a:pt x="566" y="65"/>
                    </a:lnTo>
                    <a:lnTo>
                      <a:pt x="566" y="0"/>
                    </a:lnTo>
                    <a:lnTo>
                      <a:pt x="662" y="80"/>
                    </a:lnTo>
                    <a:lnTo>
                      <a:pt x="566" y="159"/>
                    </a:lnTo>
                    <a:lnTo>
                      <a:pt x="566" y="105"/>
                    </a:lnTo>
                    <a:lnTo>
                      <a:pt x="455" y="105"/>
                    </a:lnTo>
                    <a:lnTo>
                      <a:pt x="365" y="254"/>
                    </a:lnTo>
                    <a:lnTo>
                      <a:pt x="455" y="409"/>
                    </a:lnTo>
                    <a:lnTo>
                      <a:pt x="566" y="409"/>
                    </a:lnTo>
                    <a:lnTo>
                      <a:pt x="566" y="354"/>
                    </a:lnTo>
                    <a:lnTo>
                      <a:pt x="662" y="429"/>
                    </a:lnTo>
                    <a:lnTo>
                      <a:pt x="566" y="508"/>
                    </a:lnTo>
                    <a:lnTo>
                      <a:pt x="566" y="448"/>
                    </a:lnTo>
                    <a:lnTo>
                      <a:pt x="413" y="448"/>
                    </a:lnTo>
                    <a:lnTo>
                      <a:pt x="328" y="309"/>
                    </a:lnTo>
                    <a:lnTo>
                      <a:pt x="249" y="453"/>
                    </a:lnTo>
                    <a:lnTo>
                      <a:pt x="95" y="453"/>
                    </a:lnTo>
                    <a:lnTo>
                      <a:pt x="95" y="508"/>
                    </a:lnTo>
                    <a:lnTo>
                      <a:pt x="0" y="429"/>
                    </a:lnTo>
                    <a:lnTo>
                      <a:pt x="95" y="354"/>
                    </a:lnTo>
                    <a:lnTo>
                      <a:pt x="95" y="409"/>
                    </a:lnTo>
                    <a:lnTo>
                      <a:pt x="201" y="409"/>
                    </a:lnTo>
                    <a:lnTo>
                      <a:pt x="296" y="254"/>
                    </a:lnTo>
                    <a:lnTo>
                      <a:pt x="201" y="105"/>
                    </a:lnTo>
                    <a:lnTo>
                      <a:pt x="95" y="105"/>
                    </a:lnTo>
                    <a:lnTo>
                      <a:pt x="95" y="154"/>
                    </a:lnTo>
                    <a:lnTo>
                      <a:pt x="0" y="80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348" name="Freeform 480"/>
              <p:cNvSpPr>
                <a:spLocks/>
              </p:cNvSpPr>
              <p:nvPr/>
            </p:nvSpPr>
            <p:spPr bwMode="auto">
              <a:xfrm>
                <a:off x="581" y="2795"/>
                <a:ext cx="662" cy="508"/>
              </a:xfrm>
              <a:custGeom>
                <a:avLst/>
                <a:gdLst>
                  <a:gd name="T0" fmla="*/ 95 w 662"/>
                  <a:gd name="T1" fmla="*/ 0 h 508"/>
                  <a:gd name="T2" fmla="*/ 95 w 662"/>
                  <a:gd name="T3" fmla="*/ 65 h 508"/>
                  <a:gd name="T4" fmla="*/ 249 w 662"/>
                  <a:gd name="T5" fmla="*/ 65 h 508"/>
                  <a:gd name="T6" fmla="*/ 328 w 662"/>
                  <a:gd name="T7" fmla="*/ 199 h 508"/>
                  <a:gd name="T8" fmla="*/ 413 w 662"/>
                  <a:gd name="T9" fmla="*/ 65 h 508"/>
                  <a:gd name="T10" fmla="*/ 566 w 662"/>
                  <a:gd name="T11" fmla="*/ 65 h 508"/>
                  <a:gd name="T12" fmla="*/ 566 w 662"/>
                  <a:gd name="T13" fmla="*/ 0 h 508"/>
                  <a:gd name="T14" fmla="*/ 662 w 662"/>
                  <a:gd name="T15" fmla="*/ 80 h 508"/>
                  <a:gd name="T16" fmla="*/ 566 w 662"/>
                  <a:gd name="T17" fmla="*/ 159 h 508"/>
                  <a:gd name="T18" fmla="*/ 566 w 662"/>
                  <a:gd name="T19" fmla="*/ 105 h 508"/>
                  <a:gd name="T20" fmla="*/ 455 w 662"/>
                  <a:gd name="T21" fmla="*/ 105 h 508"/>
                  <a:gd name="T22" fmla="*/ 365 w 662"/>
                  <a:gd name="T23" fmla="*/ 254 h 508"/>
                  <a:gd name="T24" fmla="*/ 455 w 662"/>
                  <a:gd name="T25" fmla="*/ 409 h 508"/>
                  <a:gd name="T26" fmla="*/ 566 w 662"/>
                  <a:gd name="T27" fmla="*/ 409 h 508"/>
                  <a:gd name="T28" fmla="*/ 566 w 662"/>
                  <a:gd name="T29" fmla="*/ 354 h 508"/>
                  <a:gd name="T30" fmla="*/ 662 w 662"/>
                  <a:gd name="T31" fmla="*/ 429 h 508"/>
                  <a:gd name="T32" fmla="*/ 566 w 662"/>
                  <a:gd name="T33" fmla="*/ 508 h 508"/>
                  <a:gd name="T34" fmla="*/ 566 w 662"/>
                  <a:gd name="T35" fmla="*/ 448 h 508"/>
                  <a:gd name="T36" fmla="*/ 413 w 662"/>
                  <a:gd name="T37" fmla="*/ 448 h 508"/>
                  <a:gd name="T38" fmla="*/ 328 w 662"/>
                  <a:gd name="T39" fmla="*/ 309 h 508"/>
                  <a:gd name="T40" fmla="*/ 249 w 662"/>
                  <a:gd name="T41" fmla="*/ 453 h 508"/>
                  <a:gd name="T42" fmla="*/ 95 w 662"/>
                  <a:gd name="T43" fmla="*/ 453 h 508"/>
                  <a:gd name="T44" fmla="*/ 95 w 662"/>
                  <a:gd name="T45" fmla="*/ 508 h 508"/>
                  <a:gd name="T46" fmla="*/ 0 w 662"/>
                  <a:gd name="T47" fmla="*/ 429 h 508"/>
                  <a:gd name="T48" fmla="*/ 95 w 662"/>
                  <a:gd name="T49" fmla="*/ 354 h 508"/>
                  <a:gd name="T50" fmla="*/ 95 w 662"/>
                  <a:gd name="T51" fmla="*/ 409 h 508"/>
                  <a:gd name="T52" fmla="*/ 201 w 662"/>
                  <a:gd name="T53" fmla="*/ 409 h 508"/>
                  <a:gd name="T54" fmla="*/ 296 w 662"/>
                  <a:gd name="T55" fmla="*/ 254 h 508"/>
                  <a:gd name="T56" fmla="*/ 201 w 662"/>
                  <a:gd name="T57" fmla="*/ 105 h 508"/>
                  <a:gd name="T58" fmla="*/ 95 w 662"/>
                  <a:gd name="T59" fmla="*/ 105 h 508"/>
                  <a:gd name="T60" fmla="*/ 95 w 662"/>
                  <a:gd name="T61" fmla="*/ 154 h 508"/>
                  <a:gd name="T62" fmla="*/ 0 w 662"/>
                  <a:gd name="T63" fmla="*/ 80 h 508"/>
                  <a:gd name="T64" fmla="*/ 95 w 662"/>
                  <a:gd name="T65" fmla="*/ 0 h 5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62"/>
                  <a:gd name="T100" fmla="*/ 0 h 508"/>
                  <a:gd name="T101" fmla="*/ 662 w 662"/>
                  <a:gd name="T102" fmla="*/ 508 h 50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62" h="508">
                    <a:moveTo>
                      <a:pt x="95" y="0"/>
                    </a:moveTo>
                    <a:lnTo>
                      <a:pt x="95" y="65"/>
                    </a:lnTo>
                    <a:lnTo>
                      <a:pt x="249" y="65"/>
                    </a:lnTo>
                    <a:lnTo>
                      <a:pt x="328" y="199"/>
                    </a:lnTo>
                    <a:lnTo>
                      <a:pt x="413" y="65"/>
                    </a:lnTo>
                    <a:lnTo>
                      <a:pt x="566" y="65"/>
                    </a:lnTo>
                    <a:lnTo>
                      <a:pt x="566" y="0"/>
                    </a:lnTo>
                    <a:lnTo>
                      <a:pt x="662" y="80"/>
                    </a:lnTo>
                    <a:lnTo>
                      <a:pt x="566" y="159"/>
                    </a:lnTo>
                    <a:lnTo>
                      <a:pt x="566" y="105"/>
                    </a:lnTo>
                    <a:lnTo>
                      <a:pt x="455" y="105"/>
                    </a:lnTo>
                    <a:lnTo>
                      <a:pt x="365" y="254"/>
                    </a:lnTo>
                    <a:lnTo>
                      <a:pt x="455" y="409"/>
                    </a:lnTo>
                    <a:lnTo>
                      <a:pt x="566" y="409"/>
                    </a:lnTo>
                    <a:lnTo>
                      <a:pt x="566" y="354"/>
                    </a:lnTo>
                    <a:lnTo>
                      <a:pt x="662" y="429"/>
                    </a:lnTo>
                    <a:lnTo>
                      <a:pt x="566" y="508"/>
                    </a:lnTo>
                    <a:lnTo>
                      <a:pt x="566" y="448"/>
                    </a:lnTo>
                    <a:lnTo>
                      <a:pt x="413" y="448"/>
                    </a:lnTo>
                    <a:lnTo>
                      <a:pt x="328" y="309"/>
                    </a:lnTo>
                    <a:lnTo>
                      <a:pt x="249" y="453"/>
                    </a:lnTo>
                    <a:lnTo>
                      <a:pt x="95" y="453"/>
                    </a:lnTo>
                    <a:lnTo>
                      <a:pt x="95" y="508"/>
                    </a:lnTo>
                    <a:lnTo>
                      <a:pt x="0" y="429"/>
                    </a:lnTo>
                    <a:lnTo>
                      <a:pt x="95" y="354"/>
                    </a:lnTo>
                    <a:lnTo>
                      <a:pt x="95" y="409"/>
                    </a:lnTo>
                    <a:lnTo>
                      <a:pt x="201" y="409"/>
                    </a:lnTo>
                    <a:lnTo>
                      <a:pt x="296" y="254"/>
                    </a:lnTo>
                    <a:lnTo>
                      <a:pt x="201" y="105"/>
                    </a:lnTo>
                    <a:lnTo>
                      <a:pt x="95" y="105"/>
                    </a:lnTo>
                    <a:lnTo>
                      <a:pt x="95" y="154"/>
                    </a:lnTo>
                    <a:lnTo>
                      <a:pt x="0" y="80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349" name="Freeform 481"/>
              <p:cNvSpPr>
                <a:spLocks/>
              </p:cNvSpPr>
              <p:nvPr/>
            </p:nvSpPr>
            <p:spPr bwMode="auto">
              <a:xfrm>
                <a:off x="586" y="2800"/>
                <a:ext cx="662" cy="508"/>
              </a:xfrm>
              <a:custGeom>
                <a:avLst/>
                <a:gdLst>
                  <a:gd name="T0" fmla="*/ 95 w 662"/>
                  <a:gd name="T1" fmla="*/ 0 h 508"/>
                  <a:gd name="T2" fmla="*/ 95 w 662"/>
                  <a:gd name="T3" fmla="*/ 65 h 508"/>
                  <a:gd name="T4" fmla="*/ 249 w 662"/>
                  <a:gd name="T5" fmla="*/ 65 h 508"/>
                  <a:gd name="T6" fmla="*/ 328 w 662"/>
                  <a:gd name="T7" fmla="*/ 199 h 508"/>
                  <a:gd name="T8" fmla="*/ 413 w 662"/>
                  <a:gd name="T9" fmla="*/ 65 h 508"/>
                  <a:gd name="T10" fmla="*/ 567 w 662"/>
                  <a:gd name="T11" fmla="*/ 65 h 508"/>
                  <a:gd name="T12" fmla="*/ 567 w 662"/>
                  <a:gd name="T13" fmla="*/ 0 h 508"/>
                  <a:gd name="T14" fmla="*/ 662 w 662"/>
                  <a:gd name="T15" fmla="*/ 80 h 508"/>
                  <a:gd name="T16" fmla="*/ 567 w 662"/>
                  <a:gd name="T17" fmla="*/ 159 h 508"/>
                  <a:gd name="T18" fmla="*/ 567 w 662"/>
                  <a:gd name="T19" fmla="*/ 105 h 508"/>
                  <a:gd name="T20" fmla="*/ 455 w 662"/>
                  <a:gd name="T21" fmla="*/ 105 h 508"/>
                  <a:gd name="T22" fmla="*/ 365 w 662"/>
                  <a:gd name="T23" fmla="*/ 254 h 508"/>
                  <a:gd name="T24" fmla="*/ 455 w 662"/>
                  <a:gd name="T25" fmla="*/ 409 h 508"/>
                  <a:gd name="T26" fmla="*/ 567 w 662"/>
                  <a:gd name="T27" fmla="*/ 409 h 508"/>
                  <a:gd name="T28" fmla="*/ 567 w 662"/>
                  <a:gd name="T29" fmla="*/ 354 h 508"/>
                  <a:gd name="T30" fmla="*/ 662 w 662"/>
                  <a:gd name="T31" fmla="*/ 429 h 508"/>
                  <a:gd name="T32" fmla="*/ 567 w 662"/>
                  <a:gd name="T33" fmla="*/ 508 h 508"/>
                  <a:gd name="T34" fmla="*/ 567 w 662"/>
                  <a:gd name="T35" fmla="*/ 448 h 508"/>
                  <a:gd name="T36" fmla="*/ 413 w 662"/>
                  <a:gd name="T37" fmla="*/ 448 h 508"/>
                  <a:gd name="T38" fmla="*/ 328 w 662"/>
                  <a:gd name="T39" fmla="*/ 309 h 508"/>
                  <a:gd name="T40" fmla="*/ 249 w 662"/>
                  <a:gd name="T41" fmla="*/ 453 h 508"/>
                  <a:gd name="T42" fmla="*/ 95 w 662"/>
                  <a:gd name="T43" fmla="*/ 453 h 508"/>
                  <a:gd name="T44" fmla="*/ 95 w 662"/>
                  <a:gd name="T45" fmla="*/ 508 h 508"/>
                  <a:gd name="T46" fmla="*/ 0 w 662"/>
                  <a:gd name="T47" fmla="*/ 429 h 508"/>
                  <a:gd name="T48" fmla="*/ 95 w 662"/>
                  <a:gd name="T49" fmla="*/ 354 h 508"/>
                  <a:gd name="T50" fmla="*/ 95 w 662"/>
                  <a:gd name="T51" fmla="*/ 409 h 508"/>
                  <a:gd name="T52" fmla="*/ 201 w 662"/>
                  <a:gd name="T53" fmla="*/ 409 h 508"/>
                  <a:gd name="T54" fmla="*/ 297 w 662"/>
                  <a:gd name="T55" fmla="*/ 254 h 508"/>
                  <a:gd name="T56" fmla="*/ 201 w 662"/>
                  <a:gd name="T57" fmla="*/ 105 h 508"/>
                  <a:gd name="T58" fmla="*/ 95 w 662"/>
                  <a:gd name="T59" fmla="*/ 105 h 508"/>
                  <a:gd name="T60" fmla="*/ 95 w 662"/>
                  <a:gd name="T61" fmla="*/ 154 h 508"/>
                  <a:gd name="T62" fmla="*/ 0 w 662"/>
                  <a:gd name="T63" fmla="*/ 80 h 508"/>
                  <a:gd name="T64" fmla="*/ 95 w 662"/>
                  <a:gd name="T65" fmla="*/ 0 h 5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62"/>
                  <a:gd name="T100" fmla="*/ 0 h 508"/>
                  <a:gd name="T101" fmla="*/ 662 w 662"/>
                  <a:gd name="T102" fmla="*/ 508 h 50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62" h="508">
                    <a:moveTo>
                      <a:pt x="95" y="0"/>
                    </a:moveTo>
                    <a:lnTo>
                      <a:pt x="95" y="65"/>
                    </a:lnTo>
                    <a:lnTo>
                      <a:pt x="249" y="65"/>
                    </a:lnTo>
                    <a:lnTo>
                      <a:pt x="328" y="199"/>
                    </a:lnTo>
                    <a:lnTo>
                      <a:pt x="413" y="65"/>
                    </a:lnTo>
                    <a:lnTo>
                      <a:pt x="567" y="65"/>
                    </a:lnTo>
                    <a:lnTo>
                      <a:pt x="567" y="0"/>
                    </a:lnTo>
                    <a:lnTo>
                      <a:pt x="662" y="80"/>
                    </a:lnTo>
                    <a:lnTo>
                      <a:pt x="567" y="159"/>
                    </a:lnTo>
                    <a:lnTo>
                      <a:pt x="567" y="105"/>
                    </a:lnTo>
                    <a:lnTo>
                      <a:pt x="455" y="105"/>
                    </a:lnTo>
                    <a:lnTo>
                      <a:pt x="365" y="254"/>
                    </a:lnTo>
                    <a:lnTo>
                      <a:pt x="455" y="409"/>
                    </a:lnTo>
                    <a:lnTo>
                      <a:pt x="567" y="409"/>
                    </a:lnTo>
                    <a:lnTo>
                      <a:pt x="567" y="354"/>
                    </a:lnTo>
                    <a:lnTo>
                      <a:pt x="662" y="429"/>
                    </a:lnTo>
                    <a:lnTo>
                      <a:pt x="567" y="508"/>
                    </a:lnTo>
                    <a:lnTo>
                      <a:pt x="567" y="448"/>
                    </a:lnTo>
                    <a:lnTo>
                      <a:pt x="413" y="448"/>
                    </a:lnTo>
                    <a:lnTo>
                      <a:pt x="328" y="309"/>
                    </a:lnTo>
                    <a:lnTo>
                      <a:pt x="249" y="453"/>
                    </a:lnTo>
                    <a:lnTo>
                      <a:pt x="95" y="453"/>
                    </a:lnTo>
                    <a:lnTo>
                      <a:pt x="95" y="508"/>
                    </a:lnTo>
                    <a:lnTo>
                      <a:pt x="0" y="429"/>
                    </a:lnTo>
                    <a:lnTo>
                      <a:pt x="95" y="354"/>
                    </a:lnTo>
                    <a:lnTo>
                      <a:pt x="95" y="409"/>
                    </a:lnTo>
                    <a:lnTo>
                      <a:pt x="201" y="409"/>
                    </a:lnTo>
                    <a:lnTo>
                      <a:pt x="297" y="254"/>
                    </a:lnTo>
                    <a:lnTo>
                      <a:pt x="201" y="105"/>
                    </a:lnTo>
                    <a:lnTo>
                      <a:pt x="95" y="105"/>
                    </a:lnTo>
                    <a:lnTo>
                      <a:pt x="95" y="154"/>
                    </a:lnTo>
                    <a:lnTo>
                      <a:pt x="0" y="80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350" name="Freeform 482"/>
              <p:cNvSpPr>
                <a:spLocks/>
              </p:cNvSpPr>
              <p:nvPr/>
            </p:nvSpPr>
            <p:spPr bwMode="auto">
              <a:xfrm>
                <a:off x="586" y="2800"/>
                <a:ext cx="662" cy="508"/>
              </a:xfrm>
              <a:custGeom>
                <a:avLst/>
                <a:gdLst>
                  <a:gd name="T0" fmla="*/ 95 w 662"/>
                  <a:gd name="T1" fmla="*/ 0 h 508"/>
                  <a:gd name="T2" fmla="*/ 95 w 662"/>
                  <a:gd name="T3" fmla="*/ 65 h 508"/>
                  <a:gd name="T4" fmla="*/ 249 w 662"/>
                  <a:gd name="T5" fmla="*/ 65 h 508"/>
                  <a:gd name="T6" fmla="*/ 328 w 662"/>
                  <a:gd name="T7" fmla="*/ 199 h 508"/>
                  <a:gd name="T8" fmla="*/ 413 w 662"/>
                  <a:gd name="T9" fmla="*/ 65 h 508"/>
                  <a:gd name="T10" fmla="*/ 567 w 662"/>
                  <a:gd name="T11" fmla="*/ 65 h 508"/>
                  <a:gd name="T12" fmla="*/ 567 w 662"/>
                  <a:gd name="T13" fmla="*/ 0 h 508"/>
                  <a:gd name="T14" fmla="*/ 662 w 662"/>
                  <a:gd name="T15" fmla="*/ 80 h 508"/>
                  <a:gd name="T16" fmla="*/ 567 w 662"/>
                  <a:gd name="T17" fmla="*/ 159 h 508"/>
                  <a:gd name="T18" fmla="*/ 567 w 662"/>
                  <a:gd name="T19" fmla="*/ 105 h 508"/>
                  <a:gd name="T20" fmla="*/ 455 w 662"/>
                  <a:gd name="T21" fmla="*/ 105 h 508"/>
                  <a:gd name="T22" fmla="*/ 365 w 662"/>
                  <a:gd name="T23" fmla="*/ 254 h 508"/>
                  <a:gd name="T24" fmla="*/ 455 w 662"/>
                  <a:gd name="T25" fmla="*/ 409 h 508"/>
                  <a:gd name="T26" fmla="*/ 567 w 662"/>
                  <a:gd name="T27" fmla="*/ 409 h 508"/>
                  <a:gd name="T28" fmla="*/ 567 w 662"/>
                  <a:gd name="T29" fmla="*/ 354 h 508"/>
                  <a:gd name="T30" fmla="*/ 662 w 662"/>
                  <a:gd name="T31" fmla="*/ 429 h 508"/>
                  <a:gd name="T32" fmla="*/ 567 w 662"/>
                  <a:gd name="T33" fmla="*/ 508 h 508"/>
                  <a:gd name="T34" fmla="*/ 567 w 662"/>
                  <a:gd name="T35" fmla="*/ 448 h 508"/>
                  <a:gd name="T36" fmla="*/ 413 w 662"/>
                  <a:gd name="T37" fmla="*/ 448 h 508"/>
                  <a:gd name="T38" fmla="*/ 328 w 662"/>
                  <a:gd name="T39" fmla="*/ 309 h 508"/>
                  <a:gd name="T40" fmla="*/ 249 w 662"/>
                  <a:gd name="T41" fmla="*/ 453 h 508"/>
                  <a:gd name="T42" fmla="*/ 95 w 662"/>
                  <a:gd name="T43" fmla="*/ 453 h 508"/>
                  <a:gd name="T44" fmla="*/ 95 w 662"/>
                  <a:gd name="T45" fmla="*/ 508 h 508"/>
                  <a:gd name="T46" fmla="*/ 0 w 662"/>
                  <a:gd name="T47" fmla="*/ 429 h 508"/>
                  <a:gd name="T48" fmla="*/ 95 w 662"/>
                  <a:gd name="T49" fmla="*/ 354 h 508"/>
                  <a:gd name="T50" fmla="*/ 95 w 662"/>
                  <a:gd name="T51" fmla="*/ 409 h 508"/>
                  <a:gd name="T52" fmla="*/ 201 w 662"/>
                  <a:gd name="T53" fmla="*/ 409 h 508"/>
                  <a:gd name="T54" fmla="*/ 297 w 662"/>
                  <a:gd name="T55" fmla="*/ 254 h 508"/>
                  <a:gd name="T56" fmla="*/ 201 w 662"/>
                  <a:gd name="T57" fmla="*/ 105 h 508"/>
                  <a:gd name="T58" fmla="*/ 95 w 662"/>
                  <a:gd name="T59" fmla="*/ 105 h 508"/>
                  <a:gd name="T60" fmla="*/ 95 w 662"/>
                  <a:gd name="T61" fmla="*/ 154 h 508"/>
                  <a:gd name="T62" fmla="*/ 0 w 662"/>
                  <a:gd name="T63" fmla="*/ 80 h 508"/>
                  <a:gd name="T64" fmla="*/ 95 w 662"/>
                  <a:gd name="T65" fmla="*/ 0 h 5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62"/>
                  <a:gd name="T100" fmla="*/ 0 h 508"/>
                  <a:gd name="T101" fmla="*/ 662 w 662"/>
                  <a:gd name="T102" fmla="*/ 508 h 50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62" h="508">
                    <a:moveTo>
                      <a:pt x="95" y="0"/>
                    </a:moveTo>
                    <a:lnTo>
                      <a:pt x="95" y="65"/>
                    </a:lnTo>
                    <a:lnTo>
                      <a:pt x="249" y="65"/>
                    </a:lnTo>
                    <a:lnTo>
                      <a:pt x="328" y="199"/>
                    </a:lnTo>
                    <a:lnTo>
                      <a:pt x="413" y="65"/>
                    </a:lnTo>
                    <a:lnTo>
                      <a:pt x="567" y="65"/>
                    </a:lnTo>
                    <a:lnTo>
                      <a:pt x="567" y="0"/>
                    </a:lnTo>
                    <a:lnTo>
                      <a:pt x="662" y="80"/>
                    </a:lnTo>
                    <a:lnTo>
                      <a:pt x="567" y="159"/>
                    </a:lnTo>
                    <a:lnTo>
                      <a:pt x="567" y="105"/>
                    </a:lnTo>
                    <a:lnTo>
                      <a:pt x="455" y="105"/>
                    </a:lnTo>
                    <a:lnTo>
                      <a:pt x="365" y="254"/>
                    </a:lnTo>
                    <a:lnTo>
                      <a:pt x="455" y="409"/>
                    </a:lnTo>
                    <a:lnTo>
                      <a:pt x="567" y="409"/>
                    </a:lnTo>
                    <a:lnTo>
                      <a:pt x="567" y="354"/>
                    </a:lnTo>
                    <a:lnTo>
                      <a:pt x="662" y="429"/>
                    </a:lnTo>
                    <a:lnTo>
                      <a:pt x="567" y="508"/>
                    </a:lnTo>
                    <a:lnTo>
                      <a:pt x="567" y="448"/>
                    </a:lnTo>
                    <a:lnTo>
                      <a:pt x="413" y="448"/>
                    </a:lnTo>
                    <a:lnTo>
                      <a:pt x="328" y="309"/>
                    </a:lnTo>
                    <a:lnTo>
                      <a:pt x="249" y="453"/>
                    </a:lnTo>
                    <a:lnTo>
                      <a:pt x="95" y="453"/>
                    </a:lnTo>
                    <a:lnTo>
                      <a:pt x="95" y="508"/>
                    </a:lnTo>
                    <a:lnTo>
                      <a:pt x="0" y="429"/>
                    </a:lnTo>
                    <a:lnTo>
                      <a:pt x="95" y="354"/>
                    </a:lnTo>
                    <a:lnTo>
                      <a:pt x="95" y="409"/>
                    </a:lnTo>
                    <a:lnTo>
                      <a:pt x="201" y="409"/>
                    </a:lnTo>
                    <a:lnTo>
                      <a:pt x="297" y="254"/>
                    </a:lnTo>
                    <a:lnTo>
                      <a:pt x="201" y="105"/>
                    </a:lnTo>
                    <a:lnTo>
                      <a:pt x="95" y="105"/>
                    </a:lnTo>
                    <a:lnTo>
                      <a:pt x="95" y="154"/>
                    </a:lnTo>
                    <a:lnTo>
                      <a:pt x="0" y="80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latin typeface="+mn-lt"/>
                </a:endParaRPr>
              </a:p>
            </p:txBody>
          </p:sp>
        </p:grpSp>
      </p:grpSp>
      <p:grpSp>
        <p:nvGrpSpPr>
          <p:cNvPr id="213" name="Group 454"/>
          <p:cNvGrpSpPr>
            <a:grpSpLocks/>
          </p:cNvGrpSpPr>
          <p:nvPr/>
        </p:nvGrpSpPr>
        <p:grpSpPr bwMode="auto">
          <a:xfrm>
            <a:off x="6555611" y="3117868"/>
            <a:ext cx="573865" cy="452471"/>
            <a:chOff x="480" y="2498"/>
            <a:chExt cx="872" cy="878"/>
          </a:xfrm>
        </p:grpSpPr>
        <p:sp>
          <p:nvSpPr>
            <p:cNvPr id="313" name="Oval 455"/>
            <p:cNvSpPr>
              <a:spLocks noChangeArrowheads="1"/>
            </p:cNvSpPr>
            <p:nvPr/>
          </p:nvSpPr>
          <p:spPr bwMode="auto">
            <a:xfrm>
              <a:off x="482" y="3096"/>
              <a:ext cx="870" cy="280"/>
            </a:xfrm>
            <a:prstGeom prst="ellipse">
              <a:avLst/>
            </a:prstGeom>
            <a:solidFill>
              <a:schemeClr val="accent1"/>
            </a:solidFill>
            <a:ln w="7938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n-lt"/>
              </a:endParaRPr>
            </a:p>
          </p:txBody>
        </p:sp>
        <p:sp>
          <p:nvSpPr>
            <p:cNvPr id="314" name="Rectangle 456"/>
            <p:cNvSpPr>
              <a:spLocks noChangeArrowheads="1"/>
            </p:cNvSpPr>
            <p:nvPr/>
          </p:nvSpPr>
          <p:spPr bwMode="auto">
            <a:xfrm>
              <a:off x="480" y="2641"/>
              <a:ext cx="869" cy="597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n-lt"/>
              </a:endParaRPr>
            </a:p>
          </p:txBody>
        </p:sp>
        <p:sp>
          <p:nvSpPr>
            <p:cNvPr id="315" name="Rectangle 457"/>
            <p:cNvSpPr>
              <a:spLocks noChangeArrowheads="1"/>
            </p:cNvSpPr>
            <p:nvPr/>
          </p:nvSpPr>
          <p:spPr bwMode="auto">
            <a:xfrm>
              <a:off x="480" y="2641"/>
              <a:ext cx="869" cy="59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n-lt"/>
              </a:endParaRPr>
            </a:p>
          </p:txBody>
        </p:sp>
        <p:sp>
          <p:nvSpPr>
            <p:cNvPr id="316" name="Oval 458"/>
            <p:cNvSpPr>
              <a:spLocks noChangeArrowheads="1"/>
            </p:cNvSpPr>
            <p:nvPr/>
          </p:nvSpPr>
          <p:spPr bwMode="auto">
            <a:xfrm>
              <a:off x="482" y="2498"/>
              <a:ext cx="870" cy="280"/>
            </a:xfrm>
            <a:prstGeom prst="ellipse">
              <a:avLst/>
            </a:prstGeom>
            <a:solidFill>
              <a:srgbClr val="777E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n-lt"/>
              </a:endParaRPr>
            </a:p>
          </p:txBody>
        </p:sp>
        <p:grpSp>
          <p:nvGrpSpPr>
            <p:cNvPr id="216" name="Group 459"/>
            <p:cNvGrpSpPr>
              <a:grpSpLocks/>
            </p:cNvGrpSpPr>
            <p:nvPr/>
          </p:nvGrpSpPr>
          <p:grpSpPr bwMode="auto">
            <a:xfrm>
              <a:off x="612" y="2531"/>
              <a:ext cx="604" cy="214"/>
              <a:chOff x="612" y="2531"/>
              <a:chExt cx="604" cy="214"/>
            </a:xfrm>
          </p:grpSpPr>
          <p:grpSp>
            <p:nvGrpSpPr>
              <p:cNvPr id="219" name="Group 460"/>
              <p:cNvGrpSpPr>
                <a:grpSpLocks/>
              </p:cNvGrpSpPr>
              <p:nvPr/>
            </p:nvGrpSpPr>
            <p:grpSpPr bwMode="auto">
              <a:xfrm>
                <a:off x="612" y="2531"/>
                <a:ext cx="599" cy="209"/>
                <a:chOff x="612" y="2531"/>
                <a:chExt cx="599" cy="209"/>
              </a:xfrm>
            </p:grpSpPr>
            <p:sp>
              <p:nvSpPr>
                <p:cNvPr id="333" name="Freeform 461"/>
                <p:cNvSpPr>
                  <a:spLocks/>
                </p:cNvSpPr>
                <p:nvPr/>
              </p:nvSpPr>
              <p:spPr bwMode="auto">
                <a:xfrm>
                  <a:off x="925" y="2536"/>
                  <a:ext cx="286" cy="90"/>
                </a:xfrm>
                <a:custGeom>
                  <a:avLst/>
                  <a:gdLst>
                    <a:gd name="T0" fmla="*/ 0 w 286"/>
                    <a:gd name="T1" fmla="*/ 70 h 90"/>
                    <a:gd name="T2" fmla="*/ 64 w 286"/>
                    <a:gd name="T3" fmla="*/ 90 h 90"/>
                    <a:gd name="T4" fmla="*/ 217 w 286"/>
                    <a:gd name="T5" fmla="*/ 30 h 90"/>
                    <a:gd name="T6" fmla="*/ 286 w 286"/>
                    <a:gd name="T7" fmla="*/ 50 h 90"/>
                    <a:gd name="T8" fmla="*/ 249 w 286"/>
                    <a:gd name="T9" fmla="*/ 0 h 90"/>
                    <a:gd name="T10" fmla="*/ 69 w 286"/>
                    <a:gd name="T11" fmla="*/ 0 h 90"/>
                    <a:gd name="T12" fmla="*/ 143 w 286"/>
                    <a:gd name="T13" fmla="*/ 15 h 90"/>
                    <a:gd name="T14" fmla="*/ 0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70"/>
                      </a:moveTo>
                      <a:lnTo>
                        <a:pt x="64" y="90"/>
                      </a:lnTo>
                      <a:lnTo>
                        <a:pt x="217" y="30"/>
                      </a:lnTo>
                      <a:lnTo>
                        <a:pt x="286" y="50"/>
                      </a:lnTo>
                      <a:lnTo>
                        <a:pt x="249" y="0"/>
                      </a:lnTo>
                      <a:lnTo>
                        <a:pt x="69" y="0"/>
                      </a:lnTo>
                      <a:lnTo>
                        <a:pt x="143" y="15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334" name="Freeform 462"/>
                <p:cNvSpPr>
                  <a:spLocks/>
                </p:cNvSpPr>
                <p:nvPr/>
              </p:nvSpPr>
              <p:spPr bwMode="auto">
                <a:xfrm>
                  <a:off x="925" y="2536"/>
                  <a:ext cx="286" cy="90"/>
                </a:xfrm>
                <a:custGeom>
                  <a:avLst/>
                  <a:gdLst>
                    <a:gd name="T0" fmla="*/ 0 w 286"/>
                    <a:gd name="T1" fmla="*/ 70 h 90"/>
                    <a:gd name="T2" fmla="*/ 64 w 286"/>
                    <a:gd name="T3" fmla="*/ 90 h 90"/>
                    <a:gd name="T4" fmla="*/ 217 w 286"/>
                    <a:gd name="T5" fmla="*/ 30 h 90"/>
                    <a:gd name="T6" fmla="*/ 286 w 286"/>
                    <a:gd name="T7" fmla="*/ 50 h 90"/>
                    <a:gd name="T8" fmla="*/ 249 w 286"/>
                    <a:gd name="T9" fmla="*/ 0 h 90"/>
                    <a:gd name="T10" fmla="*/ 69 w 286"/>
                    <a:gd name="T11" fmla="*/ 0 h 90"/>
                    <a:gd name="T12" fmla="*/ 143 w 286"/>
                    <a:gd name="T13" fmla="*/ 15 h 90"/>
                    <a:gd name="T14" fmla="*/ 0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70"/>
                      </a:moveTo>
                      <a:lnTo>
                        <a:pt x="64" y="90"/>
                      </a:lnTo>
                      <a:lnTo>
                        <a:pt x="217" y="30"/>
                      </a:lnTo>
                      <a:lnTo>
                        <a:pt x="286" y="50"/>
                      </a:lnTo>
                      <a:lnTo>
                        <a:pt x="249" y="0"/>
                      </a:lnTo>
                      <a:lnTo>
                        <a:pt x="69" y="0"/>
                      </a:lnTo>
                      <a:lnTo>
                        <a:pt x="143" y="15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335" name="Freeform 463"/>
                <p:cNvSpPr>
                  <a:spLocks/>
                </p:cNvSpPr>
                <p:nvPr/>
              </p:nvSpPr>
              <p:spPr bwMode="auto">
                <a:xfrm>
                  <a:off x="612" y="2641"/>
                  <a:ext cx="286" cy="94"/>
                </a:xfrm>
                <a:custGeom>
                  <a:avLst/>
                  <a:gdLst>
                    <a:gd name="T0" fmla="*/ 286 w 286"/>
                    <a:gd name="T1" fmla="*/ 19 h 94"/>
                    <a:gd name="T2" fmla="*/ 223 w 286"/>
                    <a:gd name="T3" fmla="*/ 0 h 94"/>
                    <a:gd name="T4" fmla="*/ 75 w 286"/>
                    <a:gd name="T5" fmla="*/ 59 h 94"/>
                    <a:gd name="T6" fmla="*/ 0 w 286"/>
                    <a:gd name="T7" fmla="*/ 39 h 94"/>
                    <a:gd name="T8" fmla="*/ 38 w 286"/>
                    <a:gd name="T9" fmla="*/ 94 h 94"/>
                    <a:gd name="T10" fmla="*/ 223 w 286"/>
                    <a:gd name="T11" fmla="*/ 94 h 94"/>
                    <a:gd name="T12" fmla="*/ 143 w 286"/>
                    <a:gd name="T13" fmla="*/ 74 h 94"/>
                    <a:gd name="T14" fmla="*/ 286 w 286"/>
                    <a:gd name="T15" fmla="*/ 19 h 9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4"/>
                    <a:gd name="T26" fmla="*/ 286 w 286"/>
                    <a:gd name="T27" fmla="*/ 94 h 9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4">
                      <a:moveTo>
                        <a:pt x="286" y="19"/>
                      </a:moveTo>
                      <a:lnTo>
                        <a:pt x="223" y="0"/>
                      </a:lnTo>
                      <a:lnTo>
                        <a:pt x="75" y="59"/>
                      </a:lnTo>
                      <a:lnTo>
                        <a:pt x="0" y="39"/>
                      </a:lnTo>
                      <a:lnTo>
                        <a:pt x="38" y="94"/>
                      </a:lnTo>
                      <a:lnTo>
                        <a:pt x="223" y="94"/>
                      </a:lnTo>
                      <a:lnTo>
                        <a:pt x="143" y="74"/>
                      </a:lnTo>
                      <a:lnTo>
                        <a:pt x="286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336" name="Freeform 464"/>
                <p:cNvSpPr>
                  <a:spLocks/>
                </p:cNvSpPr>
                <p:nvPr/>
              </p:nvSpPr>
              <p:spPr bwMode="auto">
                <a:xfrm>
                  <a:off x="612" y="2641"/>
                  <a:ext cx="286" cy="94"/>
                </a:xfrm>
                <a:custGeom>
                  <a:avLst/>
                  <a:gdLst>
                    <a:gd name="T0" fmla="*/ 286 w 286"/>
                    <a:gd name="T1" fmla="*/ 19 h 94"/>
                    <a:gd name="T2" fmla="*/ 223 w 286"/>
                    <a:gd name="T3" fmla="*/ 0 h 94"/>
                    <a:gd name="T4" fmla="*/ 75 w 286"/>
                    <a:gd name="T5" fmla="*/ 59 h 94"/>
                    <a:gd name="T6" fmla="*/ 0 w 286"/>
                    <a:gd name="T7" fmla="*/ 39 h 94"/>
                    <a:gd name="T8" fmla="*/ 38 w 286"/>
                    <a:gd name="T9" fmla="*/ 94 h 94"/>
                    <a:gd name="T10" fmla="*/ 223 w 286"/>
                    <a:gd name="T11" fmla="*/ 94 h 94"/>
                    <a:gd name="T12" fmla="*/ 143 w 286"/>
                    <a:gd name="T13" fmla="*/ 74 h 94"/>
                    <a:gd name="T14" fmla="*/ 286 w 286"/>
                    <a:gd name="T15" fmla="*/ 19 h 9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4"/>
                    <a:gd name="T26" fmla="*/ 286 w 286"/>
                    <a:gd name="T27" fmla="*/ 94 h 9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4">
                      <a:moveTo>
                        <a:pt x="286" y="19"/>
                      </a:moveTo>
                      <a:lnTo>
                        <a:pt x="223" y="0"/>
                      </a:lnTo>
                      <a:lnTo>
                        <a:pt x="75" y="59"/>
                      </a:lnTo>
                      <a:lnTo>
                        <a:pt x="0" y="39"/>
                      </a:lnTo>
                      <a:lnTo>
                        <a:pt x="38" y="94"/>
                      </a:lnTo>
                      <a:lnTo>
                        <a:pt x="223" y="94"/>
                      </a:lnTo>
                      <a:lnTo>
                        <a:pt x="143" y="74"/>
                      </a:lnTo>
                      <a:lnTo>
                        <a:pt x="286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337" name="Freeform 465"/>
                <p:cNvSpPr>
                  <a:spLocks/>
                </p:cNvSpPr>
                <p:nvPr/>
              </p:nvSpPr>
              <p:spPr bwMode="auto">
                <a:xfrm>
                  <a:off x="628" y="2531"/>
                  <a:ext cx="286" cy="90"/>
                </a:xfrm>
                <a:custGeom>
                  <a:avLst/>
                  <a:gdLst>
                    <a:gd name="T0" fmla="*/ 0 w 286"/>
                    <a:gd name="T1" fmla="*/ 20 h 90"/>
                    <a:gd name="T2" fmla="*/ 64 w 286"/>
                    <a:gd name="T3" fmla="*/ 0 h 90"/>
                    <a:gd name="T4" fmla="*/ 217 w 286"/>
                    <a:gd name="T5" fmla="*/ 55 h 90"/>
                    <a:gd name="T6" fmla="*/ 286 w 286"/>
                    <a:gd name="T7" fmla="*/ 40 h 90"/>
                    <a:gd name="T8" fmla="*/ 249 w 286"/>
                    <a:gd name="T9" fmla="*/ 90 h 90"/>
                    <a:gd name="T10" fmla="*/ 69 w 286"/>
                    <a:gd name="T11" fmla="*/ 90 h 90"/>
                    <a:gd name="T12" fmla="*/ 143 w 286"/>
                    <a:gd name="T13" fmla="*/ 75 h 90"/>
                    <a:gd name="T14" fmla="*/ 0 w 286"/>
                    <a:gd name="T15" fmla="*/ 2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20"/>
                      </a:moveTo>
                      <a:lnTo>
                        <a:pt x="64" y="0"/>
                      </a:lnTo>
                      <a:lnTo>
                        <a:pt x="217" y="55"/>
                      </a:lnTo>
                      <a:lnTo>
                        <a:pt x="286" y="40"/>
                      </a:lnTo>
                      <a:lnTo>
                        <a:pt x="249" y="90"/>
                      </a:lnTo>
                      <a:lnTo>
                        <a:pt x="69" y="90"/>
                      </a:lnTo>
                      <a:lnTo>
                        <a:pt x="143" y="75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338" name="Freeform 466"/>
                <p:cNvSpPr>
                  <a:spLocks/>
                </p:cNvSpPr>
                <p:nvPr/>
              </p:nvSpPr>
              <p:spPr bwMode="auto">
                <a:xfrm>
                  <a:off x="628" y="2531"/>
                  <a:ext cx="286" cy="90"/>
                </a:xfrm>
                <a:custGeom>
                  <a:avLst/>
                  <a:gdLst>
                    <a:gd name="T0" fmla="*/ 0 w 286"/>
                    <a:gd name="T1" fmla="*/ 20 h 90"/>
                    <a:gd name="T2" fmla="*/ 64 w 286"/>
                    <a:gd name="T3" fmla="*/ 0 h 90"/>
                    <a:gd name="T4" fmla="*/ 217 w 286"/>
                    <a:gd name="T5" fmla="*/ 55 h 90"/>
                    <a:gd name="T6" fmla="*/ 286 w 286"/>
                    <a:gd name="T7" fmla="*/ 40 h 90"/>
                    <a:gd name="T8" fmla="*/ 249 w 286"/>
                    <a:gd name="T9" fmla="*/ 90 h 90"/>
                    <a:gd name="T10" fmla="*/ 69 w 286"/>
                    <a:gd name="T11" fmla="*/ 90 h 90"/>
                    <a:gd name="T12" fmla="*/ 143 w 286"/>
                    <a:gd name="T13" fmla="*/ 75 h 90"/>
                    <a:gd name="T14" fmla="*/ 0 w 286"/>
                    <a:gd name="T15" fmla="*/ 2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20"/>
                      </a:moveTo>
                      <a:lnTo>
                        <a:pt x="64" y="0"/>
                      </a:lnTo>
                      <a:lnTo>
                        <a:pt x="217" y="55"/>
                      </a:lnTo>
                      <a:lnTo>
                        <a:pt x="286" y="40"/>
                      </a:lnTo>
                      <a:lnTo>
                        <a:pt x="249" y="90"/>
                      </a:lnTo>
                      <a:lnTo>
                        <a:pt x="69" y="90"/>
                      </a:lnTo>
                      <a:lnTo>
                        <a:pt x="143" y="75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339" name="Freeform 467"/>
                <p:cNvSpPr>
                  <a:spLocks/>
                </p:cNvSpPr>
                <p:nvPr/>
              </p:nvSpPr>
              <p:spPr bwMode="auto">
                <a:xfrm>
                  <a:off x="914" y="2650"/>
                  <a:ext cx="286" cy="90"/>
                </a:xfrm>
                <a:custGeom>
                  <a:avLst/>
                  <a:gdLst>
                    <a:gd name="T0" fmla="*/ 286 w 286"/>
                    <a:gd name="T1" fmla="*/ 70 h 90"/>
                    <a:gd name="T2" fmla="*/ 223 w 286"/>
                    <a:gd name="T3" fmla="*/ 90 h 90"/>
                    <a:gd name="T4" fmla="*/ 75 w 286"/>
                    <a:gd name="T5" fmla="*/ 30 h 90"/>
                    <a:gd name="T6" fmla="*/ 0 w 286"/>
                    <a:gd name="T7" fmla="*/ 50 h 90"/>
                    <a:gd name="T8" fmla="*/ 37 w 286"/>
                    <a:gd name="T9" fmla="*/ 0 h 90"/>
                    <a:gd name="T10" fmla="*/ 223 w 286"/>
                    <a:gd name="T11" fmla="*/ 0 h 90"/>
                    <a:gd name="T12" fmla="*/ 143 w 286"/>
                    <a:gd name="T13" fmla="*/ 15 h 90"/>
                    <a:gd name="T14" fmla="*/ 286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286" y="70"/>
                      </a:moveTo>
                      <a:lnTo>
                        <a:pt x="223" y="90"/>
                      </a:lnTo>
                      <a:lnTo>
                        <a:pt x="75" y="30"/>
                      </a:lnTo>
                      <a:lnTo>
                        <a:pt x="0" y="50"/>
                      </a:lnTo>
                      <a:lnTo>
                        <a:pt x="37" y="0"/>
                      </a:lnTo>
                      <a:lnTo>
                        <a:pt x="223" y="0"/>
                      </a:lnTo>
                      <a:lnTo>
                        <a:pt x="143" y="15"/>
                      </a:lnTo>
                      <a:lnTo>
                        <a:pt x="286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340" name="Freeform 468"/>
                <p:cNvSpPr>
                  <a:spLocks/>
                </p:cNvSpPr>
                <p:nvPr/>
              </p:nvSpPr>
              <p:spPr bwMode="auto">
                <a:xfrm>
                  <a:off x="914" y="2650"/>
                  <a:ext cx="286" cy="90"/>
                </a:xfrm>
                <a:custGeom>
                  <a:avLst/>
                  <a:gdLst>
                    <a:gd name="T0" fmla="*/ 286 w 286"/>
                    <a:gd name="T1" fmla="*/ 70 h 90"/>
                    <a:gd name="T2" fmla="*/ 223 w 286"/>
                    <a:gd name="T3" fmla="*/ 90 h 90"/>
                    <a:gd name="T4" fmla="*/ 75 w 286"/>
                    <a:gd name="T5" fmla="*/ 30 h 90"/>
                    <a:gd name="T6" fmla="*/ 0 w 286"/>
                    <a:gd name="T7" fmla="*/ 50 h 90"/>
                    <a:gd name="T8" fmla="*/ 37 w 286"/>
                    <a:gd name="T9" fmla="*/ 0 h 90"/>
                    <a:gd name="T10" fmla="*/ 223 w 286"/>
                    <a:gd name="T11" fmla="*/ 0 h 90"/>
                    <a:gd name="T12" fmla="*/ 143 w 286"/>
                    <a:gd name="T13" fmla="*/ 15 h 90"/>
                    <a:gd name="T14" fmla="*/ 286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286" y="70"/>
                      </a:moveTo>
                      <a:lnTo>
                        <a:pt x="223" y="90"/>
                      </a:lnTo>
                      <a:lnTo>
                        <a:pt x="75" y="30"/>
                      </a:lnTo>
                      <a:lnTo>
                        <a:pt x="0" y="50"/>
                      </a:lnTo>
                      <a:lnTo>
                        <a:pt x="37" y="0"/>
                      </a:lnTo>
                      <a:lnTo>
                        <a:pt x="223" y="0"/>
                      </a:lnTo>
                      <a:lnTo>
                        <a:pt x="143" y="15"/>
                      </a:lnTo>
                      <a:lnTo>
                        <a:pt x="286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latin typeface="+mn-lt"/>
                  </a:endParaRPr>
                </a:p>
              </p:txBody>
            </p:sp>
          </p:grpSp>
          <p:grpSp>
            <p:nvGrpSpPr>
              <p:cNvPr id="222" name="Group 469"/>
              <p:cNvGrpSpPr>
                <a:grpSpLocks/>
              </p:cNvGrpSpPr>
              <p:nvPr/>
            </p:nvGrpSpPr>
            <p:grpSpPr bwMode="auto">
              <a:xfrm>
                <a:off x="618" y="2536"/>
                <a:ext cx="598" cy="209"/>
                <a:chOff x="618" y="2536"/>
                <a:chExt cx="598" cy="209"/>
              </a:xfrm>
            </p:grpSpPr>
            <p:sp>
              <p:nvSpPr>
                <p:cNvPr id="325" name="Freeform 470"/>
                <p:cNvSpPr>
                  <a:spLocks/>
                </p:cNvSpPr>
                <p:nvPr/>
              </p:nvSpPr>
              <p:spPr bwMode="auto">
                <a:xfrm>
                  <a:off x="930" y="2541"/>
                  <a:ext cx="286" cy="90"/>
                </a:xfrm>
                <a:custGeom>
                  <a:avLst/>
                  <a:gdLst>
                    <a:gd name="T0" fmla="*/ 0 w 286"/>
                    <a:gd name="T1" fmla="*/ 70 h 90"/>
                    <a:gd name="T2" fmla="*/ 64 w 286"/>
                    <a:gd name="T3" fmla="*/ 90 h 90"/>
                    <a:gd name="T4" fmla="*/ 217 w 286"/>
                    <a:gd name="T5" fmla="*/ 30 h 90"/>
                    <a:gd name="T6" fmla="*/ 286 w 286"/>
                    <a:gd name="T7" fmla="*/ 50 h 90"/>
                    <a:gd name="T8" fmla="*/ 249 w 286"/>
                    <a:gd name="T9" fmla="*/ 0 h 90"/>
                    <a:gd name="T10" fmla="*/ 69 w 286"/>
                    <a:gd name="T11" fmla="*/ 0 h 90"/>
                    <a:gd name="T12" fmla="*/ 143 w 286"/>
                    <a:gd name="T13" fmla="*/ 15 h 90"/>
                    <a:gd name="T14" fmla="*/ 0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70"/>
                      </a:moveTo>
                      <a:lnTo>
                        <a:pt x="64" y="90"/>
                      </a:lnTo>
                      <a:lnTo>
                        <a:pt x="217" y="30"/>
                      </a:lnTo>
                      <a:lnTo>
                        <a:pt x="286" y="50"/>
                      </a:lnTo>
                      <a:lnTo>
                        <a:pt x="249" y="0"/>
                      </a:lnTo>
                      <a:lnTo>
                        <a:pt x="69" y="0"/>
                      </a:lnTo>
                      <a:lnTo>
                        <a:pt x="143" y="15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326" name="Freeform 471"/>
                <p:cNvSpPr>
                  <a:spLocks/>
                </p:cNvSpPr>
                <p:nvPr/>
              </p:nvSpPr>
              <p:spPr bwMode="auto">
                <a:xfrm>
                  <a:off x="930" y="2541"/>
                  <a:ext cx="286" cy="90"/>
                </a:xfrm>
                <a:custGeom>
                  <a:avLst/>
                  <a:gdLst>
                    <a:gd name="T0" fmla="*/ 0 w 286"/>
                    <a:gd name="T1" fmla="*/ 70 h 90"/>
                    <a:gd name="T2" fmla="*/ 64 w 286"/>
                    <a:gd name="T3" fmla="*/ 90 h 90"/>
                    <a:gd name="T4" fmla="*/ 217 w 286"/>
                    <a:gd name="T5" fmla="*/ 30 h 90"/>
                    <a:gd name="T6" fmla="*/ 286 w 286"/>
                    <a:gd name="T7" fmla="*/ 50 h 90"/>
                    <a:gd name="T8" fmla="*/ 249 w 286"/>
                    <a:gd name="T9" fmla="*/ 0 h 90"/>
                    <a:gd name="T10" fmla="*/ 69 w 286"/>
                    <a:gd name="T11" fmla="*/ 0 h 90"/>
                    <a:gd name="T12" fmla="*/ 143 w 286"/>
                    <a:gd name="T13" fmla="*/ 15 h 90"/>
                    <a:gd name="T14" fmla="*/ 0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70"/>
                      </a:moveTo>
                      <a:lnTo>
                        <a:pt x="64" y="90"/>
                      </a:lnTo>
                      <a:lnTo>
                        <a:pt x="217" y="30"/>
                      </a:lnTo>
                      <a:lnTo>
                        <a:pt x="286" y="50"/>
                      </a:lnTo>
                      <a:lnTo>
                        <a:pt x="249" y="0"/>
                      </a:lnTo>
                      <a:lnTo>
                        <a:pt x="69" y="0"/>
                      </a:lnTo>
                      <a:lnTo>
                        <a:pt x="143" y="15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327" name="Freeform 472"/>
                <p:cNvSpPr>
                  <a:spLocks/>
                </p:cNvSpPr>
                <p:nvPr/>
              </p:nvSpPr>
              <p:spPr bwMode="auto">
                <a:xfrm>
                  <a:off x="618" y="2645"/>
                  <a:ext cx="286" cy="95"/>
                </a:xfrm>
                <a:custGeom>
                  <a:avLst/>
                  <a:gdLst>
                    <a:gd name="T0" fmla="*/ 286 w 286"/>
                    <a:gd name="T1" fmla="*/ 20 h 95"/>
                    <a:gd name="T2" fmla="*/ 222 w 286"/>
                    <a:gd name="T3" fmla="*/ 0 h 95"/>
                    <a:gd name="T4" fmla="*/ 74 w 286"/>
                    <a:gd name="T5" fmla="*/ 60 h 95"/>
                    <a:gd name="T6" fmla="*/ 0 w 286"/>
                    <a:gd name="T7" fmla="*/ 40 h 95"/>
                    <a:gd name="T8" fmla="*/ 37 w 286"/>
                    <a:gd name="T9" fmla="*/ 95 h 95"/>
                    <a:gd name="T10" fmla="*/ 222 w 286"/>
                    <a:gd name="T11" fmla="*/ 95 h 95"/>
                    <a:gd name="T12" fmla="*/ 143 w 286"/>
                    <a:gd name="T13" fmla="*/ 75 h 95"/>
                    <a:gd name="T14" fmla="*/ 286 w 286"/>
                    <a:gd name="T15" fmla="*/ 20 h 9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5"/>
                    <a:gd name="T26" fmla="*/ 286 w 286"/>
                    <a:gd name="T27" fmla="*/ 95 h 9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5">
                      <a:moveTo>
                        <a:pt x="286" y="20"/>
                      </a:moveTo>
                      <a:lnTo>
                        <a:pt x="222" y="0"/>
                      </a:lnTo>
                      <a:lnTo>
                        <a:pt x="74" y="60"/>
                      </a:lnTo>
                      <a:lnTo>
                        <a:pt x="0" y="40"/>
                      </a:lnTo>
                      <a:lnTo>
                        <a:pt x="37" y="95"/>
                      </a:lnTo>
                      <a:lnTo>
                        <a:pt x="222" y="95"/>
                      </a:lnTo>
                      <a:lnTo>
                        <a:pt x="143" y="75"/>
                      </a:lnTo>
                      <a:lnTo>
                        <a:pt x="286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328" name="Freeform 473"/>
                <p:cNvSpPr>
                  <a:spLocks/>
                </p:cNvSpPr>
                <p:nvPr/>
              </p:nvSpPr>
              <p:spPr bwMode="auto">
                <a:xfrm>
                  <a:off x="618" y="2645"/>
                  <a:ext cx="286" cy="95"/>
                </a:xfrm>
                <a:custGeom>
                  <a:avLst/>
                  <a:gdLst>
                    <a:gd name="T0" fmla="*/ 286 w 286"/>
                    <a:gd name="T1" fmla="*/ 20 h 95"/>
                    <a:gd name="T2" fmla="*/ 222 w 286"/>
                    <a:gd name="T3" fmla="*/ 0 h 95"/>
                    <a:gd name="T4" fmla="*/ 74 w 286"/>
                    <a:gd name="T5" fmla="*/ 60 h 95"/>
                    <a:gd name="T6" fmla="*/ 0 w 286"/>
                    <a:gd name="T7" fmla="*/ 40 h 95"/>
                    <a:gd name="T8" fmla="*/ 37 w 286"/>
                    <a:gd name="T9" fmla="*/ 95 h 95"/>
                    <a:gd name="T10" fmla="*/ 222 w 286"/>
                    <a:gd name="T11" fmla="*/ 95 h 95"/>
                    <a:gd name="T12" fmla="*/ 143 w 286"/>
                    <a:gd name="T13" fmla="*/ 75 h 95"/>
                    <a:gd name="T14" fmla="*/ 286 w 286"/>
                    <a:gd name="T15" fmla="*/ 20 h 9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5"/>
                    <a:gd name="T26" fmla="*/ 286 w 286"/>
                    <a:gd name="T27" fmla="*/ 95 h 9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5">
                      <a:moveTo>
                        <a:pt x="286" y="20"/>
                      </a:moveTo>
                      <a:lnTo>
                        <a:pt x="222" y="0"/>
                      </a:lnTo>
                      <a:lnTo>
                        <a:pt x="74" y="60"/>
                      </a:lnTo>
                      <a:lnTo>
                        <a:pt x="0" y="40"/>
                      </a:lnTo>
                      <a:lnTo>
                        <a:pt x="37" y="95"/>
                      </a:lnTo>
                      <a:lnTo>
                        <a:pt x="222" y="95"/>
                      </a:lnTo>
                      <a:lnTo>
                        <a:pt x="143" y="75"/>
                      </a:lnTo>
                      <a:lnTo>
                        <a:pt x="286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329" name="Freeform 474"/>
                <p:cNvSpPr>
                  <a:spLocks/>
                </p:cNvSpPr>
                <p:nvPr/>
              </p:nvSpPr>
              <p:spPr bwMode="auto">
                <a:xfrm>
                  <a:off x="634" y="2536"/>
                  <a:ext cx="286" cy="90"/>
                </a:xfrm>
                <a:custGeom>
                  <a:avLst/>
                  <a:gdLst>
                    <a:gd name="T0" fmla="*/ 0 w 286"/>
                    <a:gd name="T1" fmla="*/ 20 h 90"/>
                    <a:gd name="T2" fmla="*/ 63 w 286"/>
                    <a:gd name="T3" fmla="*/ 0 h 90"/>
                    <a:gd name="T4" fmla="*/ 217 w 286"/>
                    <a:gd name="T5" fmla="*/ 55 h 90"/>
                    <a:gd name="T6" fmla="*/ 286 w 286"/>
                    <a:gd name="T7" fmla="*/ 40 h 90"/>
                    <a:gd name="T8" fmla="*/ 249 w 286"/>
                    <a:gd name="T9" fmla="*/ 90 h 90"/>
                    <a:gd name="T10" fmla="*/ 68 w 286"/>
                    <a:gd name="T11" fmla="*/ 90 h 90"/>
                    <a:gd name="T12" fmla="*/ 143 w 286"/>
                    <a:gd name="T13" fmla="*/ 75 h 90"/>
                    <a:gd name="T14" fmla="*/ 0 w 286"/>
                    <a:gd name="T15" fmla="*/ 2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20"/>
                      </a:moveTo>
                      <a:lnTo>
                        <a:pt x="63" y="0"/>
                      </a:lnTo>
                      <a:lnTo>
                        <a:pt x="217" y="55"/>
                      </a:lnTo>
                      <a:lnTo>
                        <a:pt x="286" y="40"/>
                      </a:lnTo>
                      <a:lnTo>
                        <a:pt x="249" y="90"/>
                      </a:lnTo>
                      <a:lnTo>
                        <a:pt x="68" y="90"/>
                      </a:lnTo>
                      <a:lnTo>
                        <a:pt x="143" y="75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330" name="Freeform 475"/>
                <p:cNvSpPr>
                  <a:spLocks/>
                </p:cNvSpPr>
                <p:nvPr/>
              </p:nvSpPr>
              <p:spPr bwMode="auto">
                <a:xfrm>
                  <a:off x="634" y="2536"/>
                  <a:ext cx="286" cy="90"/>
                </a:xfrm>
                <a:custGeom>
                  <a:avLst/>
                  <a:gdLst>
                    <a:gd name="T0" fmla="*/ 0 w 286"/>
                    <a:gd name="T1" fmla="*/ 20 h 90"/>
                    <a:gd name="T2" fmla="*/ 63 w 286"/>
                    <a:gd name="T3" fmla="*/ 0 h 90"/>
                    <a:gd name="T4" fmla="*/ 217 w 286"/>
                    <a:gd name="T5" fmla="*/ 55 h 90"/>
                    <a:gd name="T6" fmla="*/ 286 w 286"/>
                    <a:gd name="T7" fmla="*/ 40 h 90"/>
                    <a:gd name="T8" fmla="*/ 249 w 286"/>
                    <a:gd name="T9" fmla="*/ 90 h 90"/>
                    <a:gd name="T10" fmla="*/ 68 w 286"/>
                    <a:gd name="T11" fmla="*/ 90 h 90"/>
                    <a:gd name="T12" fmla="*/ 143 w 286"/>
                    <a:gd name="T13" fmla="*/ 75 h 90"/>
                    <a:gd name="T14" fmla="*/ 0 w 286"/>
                    <a:gd name="T15" fmla="*/ 2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20"/>
                      </a:moveTo>
                      <a:lnTo>
                        <a:pt x="63" y="0"/>
                      </a:lnTo>
                      <a:lnTo>
                        <a:pt x="217" y="55"/>
                      </a:lnTo>
                      <a:lnTo>
                        <a:pt x="286" y="40"/>
                      </a:lnTo>
                      <a:lnTo>
                        <a:pt x="249" y="90"/>
                      </a:lnTo>
                      <a:lnTo>
                        <a:pt x="68" y="90"/>
                      </a:lnTo>
                      <a:lnTo>
                        <a:pt x="143" y="75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331" name="Freeform 476"/>
                <p:cNvSpPr>
                  <a:spLocks/>
                </p:cNvSpPr>
                <p:nvPr/>
              </p:nvSpPr>
              <p:spPr bwMode="auto">
                <a:xfrm>
                  <a:off x="920" y="2655"/>
                  <a:ext cx="286" cy="90"/>
                </a:xfrm>
                <a:custGeom>
                  <a:avLst/>
                  <a:gdLst>
                    <a:gd name="T0" fmla="*/ 286 w 286"/>
                    <a:gd name="T1" fmla="*/ 70 h 90"/>
                    <a:gd name="T2" fmla="*/ 222 w 286"/>
                    <a:gd name="T3" fmla="*/ 90 h 90"/>
                    <a:gd name="T4" fmla="*/ 74 w 286"/>
                    <a:gd name="T5" fmla="*/ 30 h 90"/>
                    <a:gd name="T6" fmla="*/ 0 w 286"/>
                    <a:gd name="T7" fmla="*/ 50 h 90"/>
                    <a:gd name="T8" fmla="*/ 37 w 286"/>
                    <a:gd name="T9" fmla="*/ 0 h 90"/>
                    <a:gd name="T10" fmla="*/ 222 w 286"/>
                    <a:gd name="T11" fmla="*/ 0 h 90"/>
                    <a:gd name="T12" fmla="*/ 143 w 286"/>
                    <a:gd name="T13" fmla="*/ 15 h 90"/>
                    <a:gd name="T14" fmla="*/ 286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286" y="70"/>
                      </a:moveTo>
                      <a:lnTo>
                        <a:pt x="222" y="90"/>
                      </a:lnTo>
                      <a:lnTo>
                        <a:pt x="74" y="30"/>
                      </a:lnTo>
                      <a:lnTo>
                        <a:pt x="0" y="50"/>
                      </a:lnTo>
                      <a:lnTo>
                        <a:pt x="37" y="0"/>
                      </a:lnTo>
                      <a:lnTo>
                        <a:pt x="222" y="0"/>
                      </a:lnTo>
                      <a:lnTo>
                        <a:pt x="143" y="15"/>
                      </a:lnTo>
                      <a:lnTo>
                        <a:pt x="286" y="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332" name="Freeform 477"/>
                <p:cNvSpPr>
                  <a:spLocks/>
                </p:cNvSpPr>
                <p:nvPr/>
              </p:nvSpPr>
              <p:spPr bwMode="auto">
                <a:xfrm>
                  <a:off x="920" y="2655"/>
                  <a:ext cx="286" cy="90"/>
                </a:xfrm>
                <a:custGeom>
                  <a:avLst/>
                  <a:gdLst>
                    <a:gd name="T0" fmla="*/ 286 w 286"/>
                    <a:gd name="T1" fmla="*/ 70 h 90"/>
                    <a:gd name="T2" fmla="*/ 222 w 286"/>
                    <a:gd name="T3" fmla="*/ 90 h 90"/>
                    <a:gd name="T4" fmla="*/ 74 w 286"/>
                    <a:gd name="T5" fmla="*/ 30 h 90"/>
                    <a:gd name="T6" fmla="*/ 0 w 286"/>
                    <a:gd name="T7" fmla="*/ 50 h 90"/>
                    <a:gd name="T8" fmla="*/ 37 w 286"/>
                    <a:gd name="T9" fmla="*/ 0 h 90"/>
                    <a:gd name="T10" fmla="*/ 222 w 286"/>
                    <a:gd name="T11" fmla="*/ 0 h 90"/>
                    <a:gd name="T12" fmla="*/ 143 w 286"/>
                    <a:gd name="T13" fmla="*/ 15 h 90"/>
                    <a:gd name="T14" fmla="*/ 286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286" y="70"/>
                      </a:moveTo>
                      <a:lnTo>
                        <a:pt x="222" y="90"/>
                      </a:lnTo>
                      <a:lnTo>
                        <a:pt x="74" y="30"/>
                      </a:lnTo>
                      <a:lnTo>
                        <a:pt x="0" y="50"/>
                      </a:lnTo>
                      <a:lnTo>
                        <a:pt x="37" y="0"/>
                      </a:lnTo>
                      <a:lnTo>
                        <a:pt x="222" y="0"/>
                      </a:lnTo>
                      <a:lnTo>
                        <a:pt x="143" y="15"/>
                      </a:lnTo>
                      <a:lnTo>
                        <a:pt x="286" y="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latin typeface="+mn-lt"/>
                  </a:endParaRPr>
                </a:p>
              </p:txBody>
            </p:sp>
          </p:grpSp>
        </p:grpSp>
        <p:grpSp>
          <p:nvGrpSpPr>
            <p:cNvPr id="225" name="Group 478"/>
            <p:cNvGrpSpPr>
              <a:grpSpLocks/>
            </p:cNvGrpSpPr>
            <p:nvPr/>
          </p:nvGrpSpPr>
          <p:grpSpPr bwMode="auto">
            <a:xfrm>
              <a:off x="581" y="2795"/>
              <a:ext cx="667" cy="513"/>
              <a:chOff x="581" y="2795"/>
              <a:chExt cx="667" cy="513"/>
            </a:xfrm>
          </p:grpSpPr>
          <p:sp>
            <p:nvSpPr>
              <p:cNvPr id="319" name="Freeform 479"/>
              <p:cNvSpPr>
                <a:spLocks/>
              </p:cNvSpPr>
              <p:nvPr/>
            </p:nvSpPr>
            <p:spPr bwMode="auto">
              <a:xfrm>
                <a:off x="581" y="2795"/>
                <a:ext cx="662" cy="508"/>
              </a:xfrm>
              <a:custGeom>
                <a:avLst/>
                <a:gdLst>
                  <a:gd name="T0" fmla="*/ 95 w 662"/>
                  <a:gd name="T1" fmla="*/ 0 h 508"/>
                  <a:gd name="T2" fmla="*/ 95 w 662"/>
                  <a:gd name="T3" fmla="*/ 65 h 508"/>
                  <a:gd name="T4" fmla="*/ 249 w 662"/>
                  <a:gd name="T5" fmla="*/ 65 h 508"/>
                  <a:gd name="T6" fmla="*/ 328 w 662"/>
                  <a:gd name="T7" fmla="*/ 199 h 508"/>
                  <a:gd name="T8" fmla="*/ 413 w 662"/>
                  <a:gd name="T9" fmla="*/ 65 h 508"/>
                  <a:gd name="T10" fmla="*/ 566 w 662"/>
                  <a:gd name="T11" fmla="*/ 65 h 508"/>
                  <a:gd name="T12" fmla="*/ 566 w 662"/>
                  <a:gd name="T13" fmla="*/ 0 h 508"/>
                  <a:gd name="T14" fmla="*/ 662 w 662"/>
                  <a:gd name="T15" fmla="*/ 80 h 508"/>
                  <a:gd name="T16" fmla="*/ 566 w 662"/>
                  <a:gd name="T17" fmla="*/ 159 h 508"/>
                  <a:gd name="T18" fmla="*/ 566 w 662"/>
                  <a:gd name="T19" fmla="*/ 105 h 508"/>
                  <a:gd name="T20" fmla="*/ 455 w 662"/>
                  <a:gd name="T21" fmla="*/ 105 h 508"/>
                  <a:gd name="T22" fmla="*/ 365 w 662"/>
                  <a:gd name="T23" fmla="*/ 254 h 508"/>
                  <a:gd name="T24" fmla="*/ 455 w 662"/>
                  <a:gd name="T25" fmla="*/ 409 h 508"/>
                  <a:gd name="T26" fmla="*/ 566 w 662"/>
                  <a:gd name="T27" fmla="*/ 409 h 508"/>
                  <a:gd name="T28" fmla="*/ 566 w 662"/>
                  <a:gd name="T29" fmla="*/ 354 h 508"/>
                  <a:gd name="T30" fmla="*/ 662 w 662"/>
                  <a:gd name="T31" fmla="*/ 429 h 508"/>
                  <a:gd name="T32" fmla="*/ 566 w 662"/>
                  <a:gd name="T33" fmla="*/ 508 h 508"/>
                  <a:gd name="T34" fmla="*/ 566 w 662"/>
                  <a:gd name="T35" fmla="*/ 448 h 508"/>
                  <a:gd name="T36" fmla="*/ 413 w 662"/>
                  <a:gd name="T37" fmla="*/ 448 h 508"/>
                  <a:gd name="T38" fmla="*/ 328 w 662"/>
                  <a:gd name="T39" fmla="*/ 309 h 508"/>
                  <a:gd name="T40" fmla="*/ 249 w 662"/>
                  <a:gd name="T41" fmla="*/ 453 h 508"/>
                  <a:gd name="T42" fmla="*/ 95 w 662"/>
                  <a:gd name="T43" fmla="*/ 453 h 508"/>
                  <a:gd name="T44" fmla="*/ 95 w 662"/>
                  <a:gd name="T45" fmla="*/ 508 h 508"/>
                  <a:gd name="T46" fmla="*/ 0 w 662"/>
                  <a:gd name="T47" fmla="*/ 429 h 508"/>
                  <a:gd name="T48" fmla="*/ 95 w 662"/>
                  <a:gd name="T49" fmla="*/ 354 h 508"/>
                  <a:gd name="T50" fmla="*/ 95 w 662"/>
                  <a:gd name="T51" fmla="*/ 409 h 508"/>
                  <a:gd name="T52" fmla="*/ 201 w 662"/>
                  <a:gd name="T53" fmla="*/ 409 h 508"/>
                  <a:gd name="T54" fmla="*/ 296 w 662"/>
                  <a:gd name="T55" fmla="*/ 254 h 508"/>
                  <a:gd name="T56" fmla="*/ 201 w 662"/>
                  <a:gd name="T57" fmla="*/ 105 h 508"/>
                  <a:gd name="T58" fmla="*/ 95 w 662"/>
                  <a:gd name="T59" fmla="*/ 105 h 508"/>
                  <a:gd name="T60" fmla="*/ 95 w 662"/>
                  <a:gd name="T61" fmla="*/ 154 h 508"/>
                  <a:gd name="T62" fmla="*/ 0 w 662"/>
                  <a:gd name="T63" fmla="*/ 80 h 508"/>
                  <a:gd name="T64" fmla="*/ 95 w 662"/>
                  <a:gd name="T65" fmla="*/ 0 h 5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62"/>
                  <a:gd name="T100" fmla="*/ 0 h 508"/>
                  <a:gd name="T101" fmla="*/ 662 w 662"/>
                  <a:gd name="T102" fmla="*/ 508 h 50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62" h="508">
                    <a:moveTo>
                      <a:pt x="95" y="0"/>
                    </a:moveTo>
                    <a:lnTo>
                      <a:pt x="95" y="65"/>
                    </a:lnTo>
                    <a:lnTo>
                      <a:pt x="249" y="65"/>
                    </a:lnTo>
                    <a:lnTo>
                      <a:pt x="328" y="199"/>
                    </a:lnTo>
                    <a:lnTo>
                      <a:pt x="413" y="65"/>
                    </a:lnTo>
                    <a:lnTo>
                      <a:pt x="566" y="65"/>
                    </a:lnTo>
                    <a:lnTo>
                      <a:pt x="566" y="0"/>
                    </a:lnTo>
                    <a:lnTo>
                      <a:pt x="662" y="80"/>
                    </a:lnTo>
                    <a:lnTo>
                      <a:pt x="566" y="159"/>
                    </a:lnTo>
                    <a:lnTo>
                      <a:pt x="566" y="105"/>
                    </a:lnTo>
                    <a:lnTo>
                      <a:pt x="455" y="105"/>
                    </a:lnTo>
                    <a:lnTo>
                      <a:pt x="365" y="254"/>
                    </a:lnTo>
                    <a:lnTo>
                      <a:pt x="455" y="409"/>
                    </a:lnTo>
                    <a:lnTo>
                      <a:pt x="566" y="409"/>
                    </a:lnTo>
                    <a:lnTo>
                      <a:pt x="566" y="354"/>
                    </a:lnTo>
                    <a:lnTo>
                      <a:pt x="662" y="429"/>
                    </a:lnTo>
                    <a:lnTo>
                      <a:pt x="566" y="508"/>
                    </a:lnTo>
                    <a:lnTo>
                      <a:pt x="566" y="448"/>
                    </a:lnTo>
                    <a:lnTo>
                      <a:pt x="413" y="448"/>
                    </a:lnTo>
                    <a:lnTo>
                      <a:pt x="328" y="309"/>
                    </a:lnTo>
                    <a:lnTo>
                      <a:pt x="249" y="453"/>
                    </a:lnTo>
                    <a:lnTo>
                      <a:pt x="95" y="453"/>
                    </a:lnTo>
                    <a:lnTo>
                      <a:pt x="95" y="508"/>
                    </a:lnTo>
                    <a:lnTo>
                      <a:pt x="0" y="429"/>
                    </a:lnTo>
                    <a:lnTo>
                      <a:pt x="95" y="354"/>
                    </a:lnTo>
                    <a:lnTo>
                      <a:pt x="95" y="409"/>
                    </a:lnTo>
                    <a:lnTo>
                      <a:pt x="201" y="409"/>
                    </a:lnTo>
                    <a:lnTo>
                      <a:pt x="296" y="254"/>
                    </a:lnTo>
                    <a:lnTo>
                      <a:pt x="201" y="105"/>
                    </a:lnTo>
                    <a:lnTo>
                      <a:pt x="95" y="105"/>
                    </a:lnTo>
                    <a:lnTo>
                      <a:pt x="95" y="154"/>
                    </a:lnTo>
                    <a:lnTo>
                      <a:pt x="0" y="80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320" name="Freeform 480"/>
              <p:cNvSpPr>
                <a:spLocks/>
              </p:cNvSpPr>
              <p:nvPr/>
            </p:nvSpPr>
            <p:spPr bwMode="auto">
              <a:xfrm>
                <a:off x="581" y="2795"/>
                <a:ext cx="662" cy="508"/>
              </a:xfrm>
              <a:custGeom>
                <a:avLst/>
                <a:gdLst>
                  <a:gd name="T0" fmla="*/ 95 w 662"/>
                  <a:gd name="T1" fmla="*/ 0 h 508"/>
                  <a:gd name="T2" fmla="*/ 95 w 662"/>
                  <a:gd name="T3" fmla="*/ 65 h 508"/>
                  <a:gd name="T4" fmla="*/ 249 w 662"/>
                  <a:gd name="T5" fmla="*/ 65 h 508"/>
                  <a:gd name="T6" fmla="*/ 328 w 662"/>
                  <a:gd name="T7" fmla="*/ 199 h 508"/>
                  <a:gd name="T8" fmla="*/ 413 w 662"/>
                  <a:gd name="T9" fmla="*/ 65 h 508"/>
                  <a:gd name="T10" fmla="*/ 566 w 662"/>
                  <a:gd name="T11" fmla="*/ 65 h 508"/>
                  <a:gd name="T12" fmla="*/ 566 w 662"/>
                  <a:gd name="T13" fmla="*/ 0 h 508"/>
                  <a:gd name="T14" fmla="*/ 662 w 662"/>
                  <a:gd name="T15" fmla="*/ 80 h 508"/>
                  <a:gd name="T16" fmla="*/ 566 w 662"/>
                  <a:gd name="T17" fmla="*/ 159 h 508"/>
                  <a:gd name="T18" fmla="*/ 566 w 662"/>
                  <a:gd name="T19" fmla="*/ 105 h 508"/>
                  <a:gd name="T20" fmla="*/ 455 w 662"/>
                  <a:gd name="T21" fmla="*/ 105 h 508"/>
                  <a:gd name="T22" fmla="*/ 365 w 662"/>
                  <a:gd name="T23" fmla="*/ 254 h 508"/>
                  <a:gd name="T24" fmla="*/ 455 w 662"/>
                  <a:gd name="T25" fmla="*/ 409 h 508"/>
                  <a:gd name="T26" fmla="*/ 566 w 662"/>
                  <a:gd name="T27" fmla="*/ 409 h 508"/>
                  <a:gd name="T28" fmla="*/ 566 w 662"/>
                  <a:gd name="T29" fmla="*/ 354 h 508"/>
                  <a:gd name="T30" fmla="*/ 662 w 662"/>
                  <a:gd name="T31" fmla="*/ 429 h 508"/>
                  <a:gd name="T32" fmla="*/ 566 w 662"/>
                  <a:gd name="T33" fmla="*/ 508 h 508"/>
                  <a:gd name="T34" fmla="*/ 566 w 662"/>
                  <a:gd name="T35" fmla="*/ 448 h 508"/>
                  <a:gd name="T36" fmla="*/ 413 w 662"/>
                  <a:gd name="T37" fmla="*/ 448 h 508"/>
                  <a:gd name="T38" fmla="*/ 328 w 662"/>
                  <a:gd name="T39" fmla="*/ 309 h 508"/>
                  <a:gd name="T40" fmla="*/ 249 w 662"/>
                  <a:gd name="T41" fmla="*/ 453 h 508"/>
                  <a:gd name="T42" fmla="*/ 95 w 662"/>
                  <a:gd name="T43" fmla="*/ 453 h 508"/>
                  <a:gd name="T44" fmla="*/ 95 w 662"/>
                  <a:gd name="T45" fmla="*/ 508 h 508"/>
                  <a:gd name="T46" fmla="*/ 0 w 662"/>
                  <a:gd name="T47" fmla="*/ 429 h 508"/>
                  <a:gd name="T48" fmla="*/ 95 w 662"/>
                  <a:gd name="T49" fmla="*/ 354 h 508"/>
                  <a:gd name="T50" fmla="*/ 95 w 662"/>
                  <a:gd name="T51" fmla="*/ 409 h 508"/>
                  <a:gd name="T52" fmla="*/ 201 w 662"/>
                  <a:gd name="T53" fmla="*/ 409 h 508"/>
                  <a:gd name="T54" fmla="*/ 296 w 662"/>
                  <a:gd name="T55" fmla="*/ 254 h 508"/>
                  <a:gd name="T56" fmla="*/ 201 w 662"/>
                  <a:gd name="T57" fmla="*/ 105 h 508"/>
                  <a:gd name="T58" fmla="*/ 95 w 662"/>
                  <a:gd name="T59" fmla="*/ 105 h 508"/>
                  <a:gd name="T60" fmla="*/ 95 w 662"/>
                  <a:gd name="T61" fmla="*/ 154 h 508"/>
                  <a:gd name="T62" fmla="*/ 0 w 662"/>
                  <a:gd name="T63" fmla="*/ 80 h 508"/>
                  <a:gd name="T64" fmla="*/ 95 w 662"/>
                  <a:gd name="T65" fmla="*/ 0 h 5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62"/>
                  <a:gd name="T100" fmla="*/ 0 h 508"/>
                  <a:gd name="T101" fmla="*/ 662 w 662"/>
                  <a:gd name="T102" fmla="*/ 508 h 50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62" h="508">
                    <a:moveTo>
                      <a:pt x="95" y="0"/>
                    </a:moveTo>
                    <a:lnTo>
                      <a:pt x="95" y="65"/>
                    </a:lnTo>
                    <a:lnTo>
                      <a:pt x="249" y="65"/>
                    </a:lnTo>
                    <a:lnTo>
                      <a:pt x="328" y="199"/>
                    </a:lnTo>
                    <a:lnTo>
                      <a:pt x="413" y="65"/>
                    </a:lnTo>
                    <a:lnTo>
                      <a:pt x="566" y="65"/>
                    </a:lnTo>
                    <a:lnTo>
                      <a:pt x="566" y="0"/>
                    </a:lnTo>
                    <a:lnTo>
                      <a:pt x="662" y="80"/>
                    </a:lnTo>
                    <a:lnTo>
                      <a:pt x="566" y="159"/>
                    </a:lnTo>
                    <a:lnTo>
                      <a:pt x="566" y="105"/>
                    </a:lnTo>
                    <a:lnTo>
                      <a:pt x="455" y="105"/>
                    </a:lnTo>
                    <a:lnTo>
                      <a:pt x="365" y="254"/>
                    </a:lnTo>
                    <a:lnTo>
                      <a:pt x="455" y="409"/>
                    </a:lnTo>
                    <a:lnTo>
                      <a:pt x="566" y="409"/>
                    </a:lnTo>
                    <a:lnTo>
                      <a:pt x="566" y="354"/>
                    </a:lnTo>
                    <a:lnTo>
                      <a:pt x="662" y="429"/>
                    </a:lnTo>
                    <a:lnTo>
                      <a:pt x="566" y="508"/>
                    </a:lnTo>
                    <a:lnTo>
                      <a:pt x="566" y="448"/>
                    </a:lnTo>
                    <a:lnTo>
                      <a:pt x="413" y="448"/>
                    </a:lnTo>
                    <a:lnTo>
                      <a:pt x="328" y="309"/>
                    </a:lnTo>
                    <a:lnTo>
                      <a:pt x="249" y="453"/>
                    </a:lnTo>
                    <a:lnTo>
                      <a:pt x="95" y="453"/>
                    </a:lnTo>
                    <a:lnTo>
                      <a:pt x="95" y="508"/>
                    </a:lnTo>
                    <a:lnTo>
                      <a:pt x="0" y="429"/>
                    </a:lnTo>
                    <a:lnTo>
                      <a:pt x="95" y="354"/>
                    </a:lnTo>
                    <a:lnTo>
                      <a:pt x="95" y="409"/>
                    </a:lnTo>
                    <a:lnTo>
                      <a:pt x="201" y="409"/>
                    </a:lnTo>
                    <a:lnTo>
                      <a:pt x="296" y="254"/>
                    </a:lnTo>
                    <a:lnTo>
                      <a:pt x="201" y="105"/>
                    </a:lnTo>
                    <a:lnTo>
                      <a:pt x="95" y="105"/>
                    </a:lnTo>
                    <a:lnTo>
                      <a:pt x="95" y="154"/>
                    </a:lnTo>
                    <a:lnTo>
                      <a:pt x="0" y="80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321" name="Freeform 481"/>
              <p:cNvSpPr>
                <a:spLocks/>
              </p:cNvSpPr>
              <p:nvPr/>
            </p:nvSpPr>
            <p:spPr bwMode="auto">
              <a:xfrm>
                <a:off x="586" y="2800"/>
                <a:ext cx="662" cy="508"/>
              </a:xfrm>
              <a:custGeom>
                <a:avLst/>
                <a:gdLst>
                  <a:gd name="T0" fmla="*/ 95 w 662"/>
                  <a:gd name="T1" fmla="*/ 0 h 508"/>
                  <a:gd name="T2" fmla="*/ 95 w 662"/>
                  <a:gd name="T3" fmla="*/ 65 h 508"/>
                  <a:gd name="T4" fmla="*/ 249 w 662"/>
                  <a:gd name="T5" fmla="*/ 65 h 508"/>
                  <a:gd name="T6" fmla="*/ 328 w 662"/>
                  <a:gd name="T7" fmla="*/ 199 h 508"/>
                  <a:gd name="T8" fmla="*/ 413 w 662"/>
                  <a:gd name="T9" fmla="*/ 65 h 508"/>
                  <a:gd name="T10" fmla="*/ 567 w 662"/>
                  <a:gd name="T11" fmla="*/ 65 h 508"/>
                  <a:gd name="T12" fmla="*/ 567 w 662"/>
                  <a:gd name="T13" fmla="*/ 0 h 508"/>
                  <a:gd name="T14" fmla="*/ 662 w 662"/>
                  <a:gd name="T15" fmla="*/ 80 h 508"/>
                  <a:gd name="T16" fmla="*/ 567 w 662"/>
                  <a:gd name="T17" fmla="*/ 159 h 508"/>
                  <a:gd name="T18" fmla="*/ 567 w 662"/>
                  <a:gd name="T19" fmla="*/ 105 h 508"/>
                  <a:gd name="T20" fmla="*/ 455 w 662"/>
                  <a:gd name="T21" fmla="*/ 105 h 508"/>
                  <a:gd name="T22" fmla="*/ 365 w 662"/>
                  <a:gd name="T23" fmla="*/ 254 h 508"/>
                  <a:gd name="T24" fmla="*/ 455 w 662"/>
                  <a:gd name="T25" fmla="*/ 409 h 508"/>
                  <a:gd name="T26" fmla="*/ 567 w 662"/>
                  <a:gd name="T27" fmla="*/ 409 h 508"/>
                  <a:gd name="T28" fmla="*/ 567 w 662"/>
                  <a:gd name="T29" fmla="*/ 354 h 508"/>
                  <a:gd name="T30" fmla="*/ 662 w 662"/>
                  <a:gd name="T31" fmla="*/ 429 h 508"/>
                  <a:gd name="T32" fmla="*/ 567 w 662"/>
                  <a:gd name="T33" fmla="*/ 508 h 508"/>
                  <a:gd name="T34" fmla="*/ 567 w 662"/>
                  <a:gd name="T35" fmla="*/ 448 h 508"/>
                  <a:gd name="T36" fmla="*/ 413 w 662"/>
                  <a:gd name="T37" fmla="*/ 448 h 508"/>
                  <a:gd name="T38" fmla="*/ 328 w 662"/>
                  <a:gd name="T39" fmla="*/ 309 h 508"/>
                  <a:gd name="T40" fmla="*/ 249 w 662"/>
                  <a:gd name="T41" fmla="*/ 453 h 508"/>
                  <a:gd name="T42" fmla="*/ 95 w 662"/>
                  <a:gd name="T43" fmla="*/ 453 h 508"/>
                  <a:gd name="T44" fmla="*/ 95 w 662"/>
                  <a:gd name="T45" fmla="*/ 508 h 508"/>
                  <a:gd name="T46" fmla="*/ 0 w 662"/>
                  <a:gd name="T47" fmla="*/ 429 h 508"/>
                  <a:gd name="T48" fmla="*/ 95 w 662"/>
                  <a:gd name="T49" fmla="*/ 354 h 508"/>
                  <a:gd name="T50" fmla="*/ 95 w 662"/>
                  <a:gd name="T51" fmla="*/ 409 h 508"/>
                  <a:gd name="T52" fmla="*/ 201 w 662"/>
                  <a:gd name="T53" fmla="*/ 409 h 508"/>
                  <a:gd name="T54" fmla="*/ 297 w 662"/>
                  <a:gd name="T55" fmla="*/ 254 h 508"/>
                  <a:gd name="T56" fmla="*/ 201 w 662"/>
                  <a:gd name="T57" fmla="*/ 105 h 508"/>
                  <a:gd name="T58" fmla="*/ 95 w 662"/>
                  <a:gd name="T59" fmla="*/ 105 h 508"/>
                  <a:gd name="T60" fmla="*/ 95 w 662"/>
                  <a:gd name="T61" fmla="*/ 154 h 508"/>
                  <a:gd name="T62" fmla="*/ 0 w 662"/>
                  <a:gd name="T63" fmla="*/ 80 h 508"/>
                  <a:gd name="T64" fmla="*/ 95 w 662"/>
                  <a:gd name="T65" fmla="*/ 0 h 5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62"/>
                  <a:gd name="T100" fmla="*/ 0 h 508"/>
                  <a:gd name="T101" fmla="*/ 662 w 662"/>
                  <a:gd name="T102" fmla="*/ 508 h 50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62" h="508">
                    <a:moveTo>
                      <a:pt x="95" y="0"/>
                    </a:moveTo>
                    <a:lnTo>
                      <a:pt x="95" y="65"/>
                    </a:lnTo>
                    <a:lnTo>
                      <a:pt x="249" y="65"/>
                    </a:lnTo>
                    <a:lnTo>
                      <a:pt x="328" y="199"/>
                    </a:lnTo>
                    <a:lnTo>
                      <a:pt x="413" y="65"/>
                    </a:lnTo>
                    <a:lnTo>
                      <a:pt x="567" y="65"/>
                    </a:lnTo>
                    <a:lnTo>
                      <a:pt x="567" y="0"/>
                    </a:lnTo>
                    <a:lnTo>
                      <a:pt x="662" y="80"/>
                    </a:lnTo>
                    <a:lnTo>
                      <a:pt x="567" y="159"/>
                    </a:lnTo>
                    <a:lnTo>
                      <a:pt x="567" y="105"/>
                    </a:lnTo>
                    <a:lnTo>
                      <a:pt x="455" y="105"/>
                    </a:lnTo>
                    <a:lnTo>
                      <a:pt x="365" y="254"/>
                    </a:lnTo>
                    <a:lnTo>
                      <a:pt x="455" y="409"/>
                    </a:lnTo>
                    <a:lnTo>
                      <a:pt x="567" y="409"/>
                    </a:lnTo>
                    <a:lnTo>
                      <a:pt x="567" y="354"/>
                    </a:lnTo>
                    <a:lnTo>
                      <a:pt x="662" y="429"/>
                    </a:lnTo>
                    <a:lnTo>
                      <a:pt x="567" y="508"/>
                    </a:lnTo>
                    <a:lnTo>
                      <a:pt x="567" y="448"/>
                    </a:lnTo>
                    <a:lnTo>
                      <a:pt x="413" y="448"/>
                    </a:lnTo>
                    <a:lnTo>
                      <a:pt x="328" y="309"/>
                    </a:lnTo>
                    <a:lnTo>
                      <a:pt x="249" y="453"/>
                    </a:lnTo>
                    <a:lnTo>
                      <a:pt x="95" y="453"/>
                    </a:lnTo>
                    <a:lnTo>
                      <a:pt x="95" y="508"/>
                    </a:lnTo>
                    <a:lnTo>
                      <a:pt x="0" y="429"/>
                    </a:lnTo>
                    <a:lnTo>
                      <a:pt x="95" y="354"/>
                    </a:lnTo>
                    <a:lnTo>
                      <a:pt x="95" y="409"/>
                    </a:lnTo>
                    <a:lnTo>
                      <a:pt x="201" y="409"/>
                    </a:lnTo>
                    <a:lnTo>
                      <a:pt x="297" y="254"/>
                    </a:lnTo>
                    <a:lnTo>
                      <a:pt x="201" y="105"/>
                    </a:lnTo>
                    <a:lnTo>
                      <a:pt x="95" y="105"/>
                    </a:lnTo>
                    <a:lnTo>
                      <a:pt x="95" y="154"/>
                    </a:lnTo>
                    <a:lnTo>
                      <a:pt x="0" y="80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322" name="Freeform 482"/>
              <p:cNvSpPr>
                <a:spLocks/>
              </p:cNvSpPr>
              <p:nvPr/>
            </p:nvSpPr>
            <p:spPr bwMode="auto">
              <a:xfrm>
                <a:off x="586" y="2800"/>
                <a:ext cx="662" cy="508"/>
              </a:xfrm>
              <a:custGeom>
                <a:avLst/>
                <a:gdLst>
                  <a:gd name="T0" fmla="*/ 95 w 662"/>
                  <a:gd name="T1" fmla="*/ 0 h 508"/>
                  <a:gd name="T2" fmla="*/ 95 w 662"/>
                  <a:gd name="T3" fmla="*/ 65 h 508"/>
                  <a:gd name="T4" fmla="*/ 249 w 662"/>
                  <a:gd name="T5" fmla="*/ 65 h 508"/>
                  <a:gd name="T6" fmla="*/ 328 w 662"/>
                  <a:gd name="T7" fmla="*/ 199 h 508"/>
                  <a:gd name="T8" fmla="*/ 413 w 662"/>
                  <a:gd name="T9" fmla="*/ 65 h 508"/>
                  <a:gd name="T10" fmla="*/ 567 w 662"/>
                  <a:gd name="T11" fmla="*/ 65 h 508"/>
                  <a:gd name="T12" fmla="*/ 567 w 662"/>
                  <a:gd name="T13" fmla="*/ 0 h 508"/>
                  <a:gd name="T14" fmla="*/ 662 w 662"/>
                  <a:gd name="T15" fmla="*/ 80 h 508"/>
                  <a:gd name="T16" fmla="*/ 567 w 662"/>
                  <a:gd name="T17" fmla="*/ 159 h 508"/>
                  <a:gd name="T18" fmla="*/ 567 w 662"/>
                  <a:gd name="T19" fmla="*/ 105 h 508"/>
                  <a:gd name="T20" fmla="*/ 455 w 662"/>
                  <a:gd name="T21" fmla="*/ 105 h 508"/>
                  <a:gd name="T22" fmla="*/ 365 w 662"/>
                  <a:gd name="T23" fmla="*/ 254 h 508"/>
                  <a:gd name="T24" fmla="*/ 455 w 662"/>
                  <a:gd name="T25" fmla="*/ 409 h 508"/>
                  <a:gd name="T26" fmla="*/ 567 w 662"/>
                  <a:gd name="T27" fmla="*/ 409 h 508"/>
                  <a:gd name="T28" fmla="*/ 567 w 662"/>
                  <a:gd name="T29" fmla="*/ 354 h 508"/>
                  <a:gd name="T30" fmla="*/ 662 w 662"/>
                  <a:gd name="T31" fmla="*/ 429 h 508"/>
                  <a:gd name="T32" fmla="*/ 567 w 662"/>
                  <a:gd name="T33" fmla="*/ 508 h 508"/>
                  <a:gd name="T34" fmla="*/ 567 w 662"/>
                  <a:gd name="T35" fmla="*/ 448 h 508"/>
                  <a:gd name="T36" fmla="*/ 413 w 662"/>
                  <a:gd name="T37" fmla="*/ 448 h 508"/>
                  <a:gd name="T38" fmla="*/ 328 w 662"/>
                  <a:gd name="T39" fmla="*/ 309 h 508"/>
                  <a:gd name="T40" fmla="*/ 249 w 662"/>
                  <a:gd name="T41" fmla="*/ 453 h 508"/>
                  <a:gd name="T42" fmla="*/ 95 w 662"/>
                  <a:gd name="T43" fmla="*/ 453 h 508"/>
                  <a:gd name="T44" fmla="*/ 95 w 662"/>
                  <a:gd name="T45" fmla="*/ 508 h 508"/>
                  <a:gd name="T46" fmla="*/ 0 w 662"/>
                  <a:gd name="T47" fmla="*/ 429 h 508"/>
                  <a:gd name="T48" fmla="*/ 95 w 662"/>
                  <a:gd name="T49" fmla="*/ 354 h 508"/>
                  <a:gd name="T50" fmla="*/ 95 w 662"/>
                  <a:gd name="T51" fmla="*/ 409 h 508"/>
                  <a:gd name="T52" fmla="*/ 201 w 662"/>
                  <a:gd name="T53" fmla="*/ 409 h 508"/>
                  <a:gd name="T54" fmla="*/ 297 w 662"/>
                  <a:gd name="T55" fmla="*/ 254 h 508"/>
                  <a:gd name="T56" fmla="*/ 201 w 662"/>
                  <a:gd name="T57" fmla="*/ 105 h 508"/>
                  <a:gd name="T58" fmla="*/ 95 w 662"/>
                  <a:gd name="T59" fmla="*/ 105 h 508"/>
                  <a:gd name="T60" fmla="*/ 95 w 662"/>
                  <a:gd name="T61" fmla="*/ 154 h 508"/>
                  <a:gd name="T62" fmla="*/ 0 w 662"/>
                  <a:gd name="T63" fmla="*/ 80 h 508"/>
                  <a:gd name="T64" fmla="*/ 95 w 662"/>
                  <a:gd name="T65" fmla="*/ 0 h 5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62"/>
                  <a:gd name="T100" fmla="*/ 0 h 508"/>
                  <a:gd name="T101" fmla="*/ 662 w 662"/>
                  <a:gd name="T102" fmla="*/ 508 h 50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62" h="508">
                    <a:moveTo>
                      <a:pt x="95" y="0"/>
                    </a:moveTo>
                    <a:lnTo>
                      <a:pt x="95" y="65"/>
                    </a:lnTo>
                    <a:lnTo>
                      <a:pt x="249" y="65"/>
                    </a:lnTo>
                    <a:lnTo>
                      <a:pt x="328" y="199"/>
                    </a:lnTo>
                    <a:lnTo>
                      <a:pt x="413" y="65"/>
                    </a:lnTo>
                    <a:lnTo>
                      <a:pt x="567" y="65"/>
                    </a:lnTo>
                    <a:lnTo>
                      <a:pt x="567" y="0"/>
                    </a:lnTo>
                    <a:lnTo>
                      <a:pt x="662" y="80"/>
                    </a:lnTo>
                    <a:lnTo>
                      <a:pt x="567" y="159"/>
                    </a:lnTo>
                    <a:lnTo>
                      <a:pt x="567" y="105"/>
                    </a:lnTo>
                    <a:lnTo>
                      <a:pt x="455" y="105"/>
                    </a:lnTo>
                    <a:lnTo>
                      <a:pt x="365" y="254"/>
                    </a:lnTo>
                    <a:lnTo>
                      <a:pt x="455" y="409"/>
                    </a:lnTo>
                    <a:lnTo>
                      <a:pt x="567" y="409"/>
                    </a:lnTo>
                    <a:lnTo>
                      <a:pt x="567" y="354"/>
                    </a:lnTo>
                    <a:lnTo>
                      <a:pt x="662" y="429"/>
                    </a:lnTo>
                    <a:lnTo>
                      <a:pt x="567" y="508"/>
                    </a:lnTo>
                    <a:lnTo>
                      <a:pt x="567" y="448"/>
                    </a:lnTo>
                    <a:lnTo>
                      <a:pt x="413" y="448"/>
                    </a:lnTo>
                    <a:lnTo>
                      <a:pt x="328" y="309"/>
                    </a:lnTo>
                    <a:lnTo>
                      <a:pt x="249" y="453"/>
                    </a:lnTo>
                    <a:lnTo>
                      <a:pt x="95" y="453"/>
                    </a:lnTo>
                    <a:lnTo>
                      <a:pt x="95" y="508"/>
                    </a:lnTo>
                    <a:lnTo>
                      <a:pt x="0" y="429"/>
                    </a:lnTo>
                    <a:lnTo>
                      <a:pt x="95" y="354"/>
                    </a:lnTo>
                    <a:lnTo>
                      <a:pt x="95" y="409"/>
                    </a:lnTo>
                    <a:lnTo>
                      <a:pt x="201" y="409"/>
                    </a:lnTo>
                    <a:lnTo>
                      <a:pt x="297" y="254"/>
                    </a:lnTo>
                    <a:lnTo>
                      <a:pt x="201" y="105"/>
                    </a:lnTo>
                    <a:lnTo>
                      <a:pt x="95" y="105"/>
                    </a:lnTo>
                    <a:lnTo>
                      <a:pt x="95" y="154"/>
                    </a:lnTo>
                    <a:lnTo>
                      <a:pt x="0" y="80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latin typeface="+mn-lt"/>
                </a:endParaRPr>
              </a:p>
            </p:txBody>
          </p:sp>
        </p:grpSp>
      </p:grpSp>
      <p:grpSp>
        <p:nvGrpSpPr>
          <p:cNvPr id="228" name="Group 359"/>
          <p:cNvGrpSpPr/>
          <p:nvPr/>
        </p:nvGrpSpPr>
        <p:grpSpPr>
          <a:xfrm>
            <a:off x="1782521" y="2990292"/>
            <a:ext cx="1005840" cy="323852"/>
            <a:chOff x="1856948" y="2990283"/>
            <a:chExt cx="1005840" cy="323852"/>
          </a:xfrm>
        </p:grpSpPr>
        <p:pic>
          <p:nvPicPr>
            <p:cNvPr id="310" name="Picture 160" descr="rad4"/>
            <p:cNvPicPr preferRelativeResize="0"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37948" y="2990283"/>
              <a:ext cx="824840" cy="323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11" name="Straight Connector 310"/>
            <p:cNvCxnSpPr/>
            <p:nvPr/>
          </p:nvCxnSpPr>
          <p:spPr>
            <a:xfrm rot="5400000">
              <a:off x="1723598" y="3173389"/>
              <a:ext cx="2667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/>
            <p:cNvCxnSpPr/>
            <p:nvPr/>
          </p:nvCxnSpPr>
          <p:spPr>
            <a:xfrm>
              <a:off x="1865763" y="3173389"/>
              <a:ext cx="1905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1" name="Group 454"/>
          <p:cNvGrpSpPr>
            <a:grpSpLocks/>
          </p:cNvGrpSpPr>
          <p:nvPr/>
        </p:nvGrpSpPr>
        <p:grpSpPr bwMode="auto">
          <a:xfrm>
            <a:off x="4506916" y="2053058"/>
            <a:ext cx="573865" cy="452471"/>
            <a:chOff x="480" y="2498"/>
            <a:chExt cx="872" cy="878"/>
          </a:xfrm>
        </p:grpSpPr>
        <p:sp>
          <p:nvSpPr>
            <p:cNvPr id="282" name="Oval 455"/>
            <p:cNvSpPr>
              <a:spLocks noChangeArrowheads="1"/>
            </p:cNvSpPr>
            <p:nvPr/>
          </p:nvSpPr>
          <p:spPr bwMode="auto">
            <a:xfrm>
              <a:off x="482" y="3096"/>
              <a:ext cx="870" cy="280"/>
            </a:xfrm>
            <a:prstGeom prst="ellipse">
              <a:avLst/>
            </a:prstGeom>
            <a:solidFill>
              <a:schemeClr val="accent1"/>
            </a:solidFill>
            <a:ln w="7938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n-lt"/>
              </a:endParaRPr>
            </a:p>
          </p:txBody>
        </p:sp>
        <p:sp>
          <p:nvSpPr>
            <p:cNvPr id="283" name="Rectangle 456"/>
            <p:cNvSpPr>
              <a:spLocks noChangeArrowheads="1"/>
            </p:cNvSpPr>
            <p:nvPr/>
          </p:nvSpPr>
          <p:spPr bwMode="auto">
            <a:xfrm>
              <a:off x="480" y="2641"/>
              <a:ext cx="869" cy="597"/>
            </a:xfrm>
            <a:prstGeom prst="rect">
              <a:avLst/>
            </a:prstGeom>
            <a:solidFill>
              <a:srgbClr val="0078AA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n-lt"/>
              </a:endParaRPr>
            </a:p>
          </p:txBody>
        </p:sp>
        <p:sp>
          <p:nvSpPr>
            <p:cNvPr id="284" name="Rectangle 457"/>
            <p:cNvSpPr>
              <a:spLocks noChangeArrowheads="1"/>
            </p:cNvSpPr>
            <p:nvPr/>
          </p:nvSpPr>
          <p:spPr bwMode="auto">
            <a:xfrm>
              <a:off x="480" y="2641"/>
              <a:ext cx="869" cy="59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n-lt"/>
              </a:endParaRPr>
            </a:p>
          </p:txBody>
        </p:sp>
        <p:sp>
          <p:nvSpPr>
            <p:cNvPr id="285" name="Oval 458"/>
            <p:cNvSpPr>
              <a:spLocks noChangeArrowheads="1"/>
            </p:cNvSpPr>
            <p:nvPr/>
          </p:nvSpPr>
          <p:spPr bwMode="auto">
            <a:xfrm>
              <a:off x="482" y="2498"/>
              <a:ext cx="870" cy="280"/>
            </a:xfrm>
            <a:prstGeom prst="ellipse">
              <a:avLst/>
            </a:prstGeom>
            <a:solidFill>
              <a:srgbClr val="777E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latin typeface="+mn-lt"/>
              </a:endParaRPr>
            </a:p>
          </p:txBody>
        </p:sp>
        <p:grpSp>
          <p:nvGrpSpPr>
            <p:cNvPr id="232" name="Group 459"/>
            <p:cNvGrpSpPr>
              <a:grpSpLocks/>
            </p:cNvGrpSpPr>
            <p:nvPr/>
          </p:nvGrpSpPr>
          <p:grpSpPr bwMode="auto">
            <a:xfrm>
              <a:off x="612" y="2531"/>
              <a:ext cx="604" cy="214"/>
              <a:chOff x="612" y="2531"/>
              <a:chExt cx="604" cy="214"/>
            </a:xfrm>
          </p:grpSpPr>
          <p:grpSp>
            <p:nvGrpSpPr>
              <p:cNvPr id="233" name="Group 460"/>
              <p:cNvGrpSpPr>
                <a:grpSpLocks/>
              </p:cNvGrpSpPr>
              <p:nvPr/>
            </p:nvGrpSpPr>
            <p:grpSpPr bwMode="auto">
              <a:xfrm>
                <a:off x="612" y="2531"/>
                <a:ext cx="599" cy="209"/>
                <a:chOff x="612" y="2531"/>
                <a:chExt cx="599" cy="209"/>
              </a:xfrm>
            </p:grpSpPr>
            <p:sp>
              <p:nvSpPr>
                <p:cNvPr id="302" name="Freeform 461"/>
                <p:cNvSpPr>
                  <a:spLocks/>
                </p:cNvSpPr>
                <p:nvPr/>
              </p:nvSpPr>
              <p:spPr bwMode="auto">
                <a:xfrm>
                  <a:off x="925" y="2536"/>
                  <a:ext cx="286" cy="90"/>
                </a:xfrm>
                <a:custGeom>
                  <a:avLst/>
                  <a:gdLst>
                    <a:gd name="T0" fmla="*/ 0 w 286"/>
                    <a:gd name="T1" fmla="*/ 70 h 90"/>
                    <a:gd name="T2" fmla="*/ 64 w 286"/>
                    <a:gd name="T3" fmla="*/ 90 h 90"/>
                    <a:gd name="T4" fmla="*/ 217 w 286"/>
                    <a:gd name="T5" fmla="*/ 30 h 90"/>
                    <a:gd name="T6" fmla="*/ 286 w 286"/>
                    <a:gd name="T7" fmla="*/ 50 h 90"/>
                    <a:gd name="T8" fmla="*/ 249 w 286"/>
                    <a:gd name="T9" fmla="*/ 0 h 90"/>
                    <a:gd name="T10" fmla="*/ 69 w 286"/>
                    <a:gd name="T11" fmla="*/ 0 h 90"/>
                    <a:gd name="T12" fmla="*/ 143 w 286"/>
                    <a:gd name="T13" fmla="*/ 15 h 90"/>
                    <a:gd name="T14" fmla="*/ 0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70"/>
                      </a:moveTo>
                      <a:lnTo>
                        <a:pt x="64" y="90"/>
                      </a:lnTo>
                      <a:lnTo>
                        <a:pt x="217" y="30"/>
                      </a:lnTo>
                      <a:lnTo>
                        <a:pt x="286" y="50"/>
                      </a:lnTo>
                      <a:lnTo>
                        <a:pt x="249" y="0"/>
                      </a:lnTo>
                      <a:lnTo>
                        <a:pt x="69" y="0"/>
                      </a:lnTo>
                      <a:lnTo>
                        <a:pt x="143" y="15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303" name="Freeform 462"/>
                <p:cNvSpPr>
                  <a:spLocks/>
                </p:cNvSpPr>
                <p:nvPr/>
              </p:nvSpPr>
              <p:spPr bwMode="auto">
                <a:xfrm>
                  <a:off x="925" y="2536"/>
                  <a:ext cx="286" cy="90"/>
                </a:xfrm>
                <a:custGeom>
                  <a:avLst/>
                  <a:gdLst>
                    <a:gd name="T0" fmla="*/ 0 w 286"/>
                    <a:gd name="T1" fmla="*/ 70 h 90"/>
                    <a:gd name="T2" fmla="*/ 64 w 286"/>
                    <a:gd name="T3" fmla="*/ 90 h 90"/>
                    <a:gd name="T4" fmla="*/ 217 w 286"/>
                    <a:gd name="T5" fmla="*/ 30 h 90"/>
                    <a:gd name="T6" fmla="*/ 286 w 286"/>
                    <a:gd name="T7" fmla="*/ 50 h 90"/>
                    <a:gd name="T8" fmla="*/ 249 w 286"/>
                    <a:gd name="T9" fmla="*/ 0 h 90"/>
                    <a:gd name="T10" fmla="*/ 69 w 286"/>
                    <a:gd name="T11" fmla="*/ 0 h 90"/>
                    <a:gd name="T12" fmla="*/ 143 w 286"/>
                    <a:gd name="T13" fmla="*/ 15 h 90"/>
                    <a:gd name="T14" fmla="*/ 0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70"/>
                      </a:moveTo>
                      <a:lnTo>
                        <a:pt x="64" y="90"/>
                      </a:lnTo>
                      <a:lnTo>
                        <a:pt x="217" y="30"/>
                      </a:lnTo>
                      <a:lnTo>
                        <a:pt x="286" y="50"/>
                      </a:lnTo>
                      <a:lnTo>
                        <a:pt x="249" y="0"/>
                      </a:lnTo>
                      <a:lnTo>
                        <a:pt x="69" y="0"/>
                      </a:lnTo>
                      <a:lnTo>
                        <a:pt x="143" y="15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304" name="Freeform 463"/>
                <p:cNvSpPr>
                  <a:spLocks/>
                </p:cNvSpPr>
                <p:nvPr/>
              </p:nvSpPr>
              <p:spPr bwMode="auto">
                <a:xfrm>
                  <a:off x="612" y="2641"/>
                  <a:ext cx="286" cy="94"/>
                </a:xfrm>
                <a:custGeom>
                  <a:avLst/>
                  <a:gdLst>
                    <a:gd name="T0" fmla="*/ 286 w 286"/>
                    <a:gd name="T1" fmla="*/ 19 h 94"/>
                    <a:gd name="T2" fmla="*/ 223 w 286"/>
                    <a:gd name="T3" fmla="*/ 0 h 94"/>
                    <a:gd name="T4" fmla="*/ 75 w 286"/>
                    <a:gd name="T5" fmla="*/ 59 h 94"/>
                    <a:gd name="T6" fmla="*/ 0 w 286"/>
                    <a:gd name="T7" fmla="*/ 39 h 94"/>
                    <a:gd name="T8" fmla="*/ 38 w 286"/>
                    <a:gd name="T9" fmla="*/ 94 h 94"/>
                    <a:gd name="T10" fmla="*/ 223 w 286"/>
                    <a:gd name="T11" fmla="*/ 94 h 94"/>
                    <a:gd name="T12" fmla="*/ 143 w 286"/>
                    <a:gd name="T13" fmla="*/ 74 h 94"/>
                    <a:gd name="T14" fmla="*/ 286 w 286"/>
                    <a:gd name="T15" fmla="*/ 19 h 9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4"/>
                    <a:gd name="T26" fmla="*/ 286 w 286"/>
                    <a:gd name="T27" fmla="*/ 94 h 9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4">
                      <a:moveTo>
                        <a:pt x="286" y="19"/>
                      </a:moveTo>
                      <a:lnTo>
                        <a:pt x="223" y="0"/>
                      </a:lnTo>
                      <a:lnTo>
                        <a:pt x="75" y="59"/>
                      </a:lnTo>
                      <a:lnTo>
                        <a:pt x="0" y="39"/>
                      </a:lnTo>
                      <a:lnTo>
                        <a:pt x="38" y="94"/>
                      </a:lnTo>
                      <a:lnTo>
                        <a:pt x="223" y="94"/>
                      </a:lnTo>
                      <a:lnTo>
                        <a:pt x="143" y="74"/>
                      </a:lnTo>
                      <a:lnTo>
                        <a:pt x="286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305" name="Freeform 464"/>
                <p:cNvSpPr>
                  <a:spLocks/>
                </p:cNvSpPr>
                <p:nvPr/>
              </p:nvSpPr>
              <p:spPr bwMode="auto">
                <a:xfrm>
                  <a:off x="612" y="2641"/>
                  <a:ext cx="286" cy="94"/>
                </a:xfrm>
                <a:custGeom>
                  <a:avLst/>
                  <a:gdLst>
                    <a:gd name="T0" fmla="*/ 286 w 286"/>
                    <a:gd name="T1" fmla="*/ 19 h 94"/>
                    <a:gd name="T2" fmla="*/ 223 w 286"/>
                    <a:gd name="T3" fmla="*/ 0 h 94"/>
                    <a:gd name="T4" fmla="*/ 75 w 286"/>
                    <a:gd name="T5" fmla="*/ 59 h 94"/>
                    <a:gd name="T6" fmla="*/ 0 w 286"/>
                    <a:gd name="T7" fmla="*/ 39 h 94"/>
                    <a:gd name="T8" fmla="*/ 38 w 286"/>
                    <a:gd name="T9" fmla="*/ 94 h 94"/>
                    <a:gd name="T10" fmla="*/ 223 w 286"/>
                    <a:gd name="T11" fmla="*/ 94 h 94"/>
                    <a:gd name="T12" fmla="*/ 143 w 286"/>
                    <a:gd name="T13" fmla="*/ 74 h 94"/>
                    <a:gd name="T14" fmla="*/ 286 w 286"/>
                    <a:gd name="T15" fmla="*/ 19 h 9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4"/>
                    <a:gd name="T26" fmla="*/ 286 w 286"/>
                    <a:gd name="T27" fmla="*/ 94 h 9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4">
                      <a:moveTo>
                        <a:pt x="286" y="19"/>
                      </a:moveTo>
                      <a:lnTo>
                        <a:pt x="223" y="0"/>
                      </a:lnTo>
                      <a:lnTo>
                        <a:pt x="75" y="59"/>
                      </a:lnTo>
                      <a:lnTo>
                        <a:pt x="0" y="39"/>
                      </a:lnTo>
                      <a:lnTo>
                        <a:pt x="38" y="94"/>
                      </a:lnTo>
                      <a:lnTo>
                        <a:pt x="223" y="94"/>
                      </a:lnTo>
                      <a:lnTo>
                        <a:pt x="143" y="74"/>
                      </a:lnTo>
                      <a:lnTo>
                        <a:pt x="286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306" name="Freeform 465"/>
                <p:cNvSpPr>
                  <a:spLocks/>
                </p:cNvSpPr>
                <p:nvPr/>
              </p:nvSpPr>
              <p:spPr bwMode="auto">
                <a:xfrm>
                  <a:off x="628" y="2531"/>
                  <a:ext cx="286" cy="90"/>
                </a:xfrm>
                <a:custGeom>
                  <a:avLst/>
                  <a:gdLst>
                    <a:gd name="T0" fmla="*/ 0 w 286"/>
                    <a:gd name="T1" fmla="*/ 20 h 90"/>
                    <a:gd name="T2" fmla="*/ 64 w 286"/>
                    <a:gd name="T3" fmla="*/ 0 h 90"/>
                    <a:gd name="T4" fmla="*/ 217 w 286"/>
                    <a:gd name="T5" fmla="*/ 55 h 90"/>
                    <a:gd name="T6" fmla="*/ 286 w 286"/>
                    <a:gd name="T7" fmla="*/ 40 h 90"/>
                    <a:gd name="T8" fmla="*/ 249 w 286"/>
                    <a:gd name="T9" fmla="*/ 90 h 90"/>
                    <a:gd name="T10" fmla="*/ 69 w 286"/>
                    <a:gd name="T11" fmla="*/ 90 h 90"/>
                    <a:gd name="T12" fmla="*/ 143 w 286"/>
                    <a:gd name="T13" fmla="*/ 75 h 90"/>
                    <a:gd name="T14" fmla="*/ 0 w 286"/>
                    <a:gd name="T15" fmla="*/ 2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20"/>
                      </a:moveTo>
                      <a:lnTo>
                        <a:pt x="64" y="0"/>
                      </a:lnTo>
                      <a:lnTo>
                        <a:pt x="217" y="55"/>
                      </a:lnTo>
                      <a:lnTo>
                        <a:pt x="286" y="40"/>
                      </a:lnTo>
                      <a:lnTo>
                        <a:pt x="249" y="90"/>
                      </a:lnTo>
                      <a:lnTo>
                        <a:pt x="69" y="90"/>
                      </a:lnTo>
                      <a:lnTo>
                        <a:pt x="143" y="75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307" name="Freeform 466"/>
                <p:cNvSpPr>
                  <a:spLocks/>
                </p:cNvSpPr>
                <p:nvPr/>
              </p:nvSpPr>
              <p:spPr bwMode="auto">
                <a:xfrm>
                  <a:off x="628" y="2531"/>
                  <a:ext cx="286" cy="90"/>
                </a:xfrm>
                <a:custGeom>
                  <a:avLst/>
                  <a:gdLst>
                    <a:gd name="T0" fmla="*/ 0 w 286"/>
                    <a:gd name="T1" fmla="*/ 20 h 90"/>
                    <a:gd name="T2" fmla="*/ 64 w 286"/>
                    <a:gd name="T3" fmla="*/ 0 h 90"/>
                    <a:gd name="T4" fmla="*/ 217 w 286"/>
                    <a:gd name="T5" fmla="*/ 55 h 90"/>
                    <a:gd name="T6" fmla="*/ 286 w 286"/>
                    <a:gd name="T7" fmla="*/ 40 h 90"/>
                    <a:gd name="T8" fmla="*/ 249 w 286"/>
                    <a:gd name="T9" fmla="*/ 90 h 90"/>
                    <a:gd name="T10" fmla="*/ 69 w 286"/>
                    <a:gd name="T11" fmla="*/ 90 h 90"/>
                    <a:gd name="T12" fmla="*/ 143 w 286"/>
                    <a:gd name="T13" fmla="*/ 75 h 90"/>
                    <a:gd name="T14" fmla="*/ 0 w 286"/>
                    <a:gd name="T15" fmla="*/ 2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20"/>
                      </a:moveTo>
                      <a:lnTo>
                        <a:pt x="64" y="0"/>
                      </a:lnTo>
                      <a:lnTo>
                        <a:pt x="217" y="55"/>
                      </a:lnTo>
                      <a:lnTo>
                        <a:pt x="286" y="40"/>
                      </a:lnTo>
                      <a:lnTo>
                        <a:pt x="249" y="90"/>
                      </a:lnTo>
                      <a:lnTo>
                        <a:pt x="69" y="90"/>
                      </a:lnTo>
                      <a:lnTo>
                        <a:pt x="143" y="75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308" name="Freeform 467"/>
                <p:cNvSpPr>
                  <a:spLocks/>
                </p:cNvSpPr>
                <p:nvPr/>
              </p:nvSpPr>
              <p:spPr bwMode="auto">
                <a:xfrm>
                  <a:off x="914" y="2650"/>
                  <a:ext cx="286" cy="90"/>
                </a:xfrm>
                <a:custGeom>
                  <a:avLst/>
                  <a:gdLst>
                    <a:gd name="T0" fmla="*/ 286 w 286"/>
                    <a:gd name="T1" fmla="*/ 70 h 90"/>
                    <a:gd name="T2" fmla="*/ 223 w 286"/>
                    <a:gd name="T3" fmla="*/ 90 h 90"/>
                    <a:gd name="T4" fmla="*/ 75 w 286"/>
                    <a:gd name="T5" fmla="*/ 30 h 90"/>
                    <a:gd name="T6" fmla="*/ 0 w 286"/>
                    <a:gd name="T7" fmla="*/ 50 h 90"/>
                    <a:gd name="T8" fmla="*/ 37 w 286"/>
                    <a:gd name="T9" fmla="*/ 0 h 90"/>
                    <a:gd name="T10" fmla="*/ 223 w 286"/>
                    <a:gd name="T11" fmla="*/ 0 h 90"/>
                    <a:gd name="T12" fmla="*/ 143 w 286"/>
                    <a:gd name="T13" fmla="*/ 15 h 90"/>
                    <a:gd name="T14" fmla="*/ 286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286" y="70"/>
                      </a:moveTo>
                      <a:lnTo>
                        <a:pt x="223" y="90"/>
                      </a:lnTo>
                      <a:lnTo>
                        <a:pt x="75" y="30"/>
                      </a:lnTo>
                      <a:lnTo>
                        <a:pt x="0" y="50"/>
                      </a:lnTo>
                      <a:lnTo>
                        <a:pt x="37" y="0"/>
                      </a:lnTo>
                      <a:lnTo>
                        <a:pt x="223" y="0"/>
                      </a:lnTo>
                      <a:lnTo>
                        <a:pt x="143" y="15"/>
                      </a:lnTo>
                      <a:lnTo>
                        <a:pt x="286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309" name="Freeform 468"/>
                <p:cNvSpPr>
                  <a:spLocks/>
                </p:cNvSpPr>
                <p:nvPr/>
              </p:nvSpPr>
              <p:spPr bwMode="auto">
                <a:xfrm>
                  <a:off x="914" y="2650"/>
                  <a:ext cx="286" cy="90"/>
                </a:xfrm>
                <a:custGeom>
                  <a:avLst/>
                  <a:gdLst>
                    <a:gd name="T0" fmla="*/ 286 w 286"/>
                    <a:gd name="T1" fmla="*/ 70 h 90"/>
                    <a:gd name="T2" fmla="*/ 223 w 286"/>
                    <a:gd name="T3" fmla="*/ 90 h 90"/>
                    <a:gd name="T4" fmla="*/ 75 w 286"/>
                    <a:gd name="T5" fmla="*/ 30 h 90"/>
                    <a:gd name="T6" fmla="*/ 0 w 286"/>
                    <a:gd name="T7" fmla="*/ 50 h 90"/>
                    <a:gd name="T8" fmla="*/ 37 w 286"/>
                    <a:gd name="T9" fmla="*/ 0 h 90"/>
                    <a:gd name="T10" fmla="*/ 223 w 286"/>
                    <a:gd name="T11" fmla="*/ 0 h 90"/>
                    <a:gd name="T12" fmla="*/ 143 w 286"/>
                    <a:gd name="T13" fmla="*/ 15 h 90"/>
                    <a:gd name="T14" fmla="*/ 286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286" y="70"/>
                      </a:moveTo>
                      <a:lnTo>
                        <a:pt x="223" y="90"/>
                      </a:lnTo>
                      <a:lnTo>
                        <a:pt x="75" y="30"/>
                      </a:lnTo>
                      <a:lnTo>
                        <a:pt x="0" y="50"/>
                      </a:lnTo>
                      <a:lnTo>
                        <a:pt x="37" y="0"/>
                      </a:lnTo>
                      <a:lnTo>
                        <a:pt x="223" y="0"/>
                      </a:lnTo>
                      <a:lnTo>
                        <a:pt x="143" y="15"/>
                      </a:lnTo>
                      <a:lnTo>
                        <a:pt x="286" y="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latin typeface="+mn-lt"/>
                  </a:endParaRPr>
                </a:p>
              </p:txBody>
            </p:sp>
          </p:grpSp>
          <p:grpSp>
            <p:nvGrpSpPr>
              <p:cNvPr id="234" name="Group 469"/>
              <p:cNvGrpSpPr>
                <a:grpSpLocks/>
              </p:cNvGrpSpPr>
              <p:nvPr/>
            </p:nvGrpSpPr>
            <p:grpSpPr bwMode="auto">
              <a:xfrm>
                <a:off x="618" y="2536"/>
                <a:ext cx="598" cy="209"/>
                <a:chOff x="618" y="2536"/>
                <a:chExt cx="598" cy="209"/>
              </a:xfrm>
            </p:grpSpPr>
            <p:sp>
              <p:nvSpPr>
                <p:cNvPr id="294" name="Freeform 470"/>
                <p:cNvSpPr>
                  <a:spLocks/>
                </p:cNvSpPr>
                <p:nvPr/>
              </p:nvSpPr>
              <p:spPr bwMode="auto">
                <a:xfrm>
                  <a:off x="930" y="2541"/>
                  <a:ext cx="286" cy="90"/>
                </a:xfrm>
                <a:custGeom>
                  <a:avLst/>
                  <a:gdLst>
                    <a:gd name="T0" fmla="*/ 0 w 286"/>
                    <a:gd name="T1" fmla="*/ 70 h 90"/>
                    <a:gd name="T2" fmla="*/ 64 w 286"/>
                    <a:gd name="T3" fmla="*/ 90 h 90"/>
                    <a:gd name="T4" fmla="*/ 217 w 286"/>
                    <a:gd name="T5" fmla="*/ 30 h 90"/>
                    <a:gd name="T6" fmla="*/ 286 w 286"/>
                    <a:gd name="T7" fmla="*/ 50 h 90"/>
                    <a:gd name="T8" fmla="*/ 249 w 286"/>
                    <a:gd name="T9" fmla="*/ 0 h 90"/>
                    <a:gd name="T10" fmla="*/ 69 w 286"/>
                    <a:gd name="T11" fmla="*/ 0 h 90"/>
                    <a:gd name="T12" fmla="*/ 143 w 286"/>
                    <a:gd name="T13" fmla="*/ 15 h 90"/>
                    <a:gd name="T14" fmla="*/ 0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70"/>
                      </a:moveTo>
                      <a:lnTo>
                        <a:pt x="64" y="90"/>
                      </a:lnTo>
                      <a:lnTo>
                        <a:pt x="217" y="30"/>
                      </a:lnTo>
                      <a:lnTo>
                        <a:pt x="286" y="50"/>
                      </a:lnTo>
                      <a:lnTo>
                        <a:pt x="249" y="0"/>
                      </a:lnTo>
                      <a:lnTo>
                        <a:pt x="69" y="0"/>
                      </a:lnTo>
                      <a:lnTo>
                        <a:pt x="143" y="15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95" name="Freeform 471"/>
                <p:cNvSpPr>
                  <a:spLocks/>
                </p:cNvSpPr>
                <p:nvPr/>
              </p:nvSpPr>
              <p:spPr bwMode="auto">
                <a:xfrm>
                  <a:off x="930" y="2541"/>
                  <a:ext cx="286" cy="90"/>
                </a:xfrm>
                <a:custGeom>
                  <a:avLst/>
                  <a:gdLst>
                    <a:gd name="T0" fmla="*/ 0 w 286"/>
                    <a:gd name="T1" fmla="*/ 70 h 90"/>
                    <a:gd name="T2" fmla="*/ 64 w 286"/>
                    <a:gd name="T3" fmla="*/ 90 h 90"/>
                    <a:gd name="T4" fmla="*/ 217 w 286"/>
                    <a:gd name="T5" fmla="*/ 30 h 90"/>
                    <a:gd name="T6" fmla="*/ 286 w 286"/>
                    <a:gd name="T7" fmla="*/ 50 h 90"/>
                    <a:gd name="T8" fmla="*/ 249 w 286"/>
                    <a:gd name="T9" fmla="*/ 0 h 90"/>
                    <a:gd name="T10" fmla="*/ 69 w 286"/>
                    <a:gd name="T11" fmla="*/ 0 h 90"/>
                    <a:gd name="T12" fmla="*/ 143 w 286"/>
                    <a:gd name="T13" fmla="*/ 15 h 90"/>
                    <a:gd name="T14" fmla="*/ 0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70"/>
                      </a:moveTo>
                      <a:lnTo>
                        <a:pt x="64" y="90"/>
                      </a:lnTo>
                      <a:lnTo>
                        <a:pt x="217" y="30"/>
                      </a:lnTo>
                      <a:lnTo>
                        <a:pt x="286" y="50"/>
                      </a:lnTo>
                      <a:lnTo>
                        <a:pt x="249" y="0"/>
                      </a:lnTo>
                      <a:lnTo>
                        <a:pt x="69" y="0"/>
                      </a:lnTo>
                      <a:lnTo>
                        <a:pt x="143" y="15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96" name="Freeform 472"/>
                <p:cNvSpPr>
                  <a:spLocks/>
                </p:cNvSpPr>
                <p:nvPr/>
              </p:nvSpPr>
              <p:spPr bwMode="auto">
                <a:xfrm>
                  <a:off x="618" y="2645"/>
                  <a:ext cx="286" cy="95"/>
                </a:xfrm>
                <a:custGeom>
                  <a:avLst/>
                  <a:gdLst>
                    <a:gd name="T0" fmla="*/ 286 w 286"/>
                    <a:gd name="T1" fmla="*/ 20 h 95"/>
                    <a:gd name="T2" fmla="*/ 222 w 286"/>
                    <a:gd name="T3" fmla="*/ 0 h 95"/>
                    <a:gd name="T4" fmla="*/ 74 w 286"/>
                    <a:gd name="T5" fmla="*/ 60 h 95"/>
                    <a:gd name="T6" fmla="*/ 0 w 286"/>
                    <a:gd name="T7" fmla="*/ 40 h 95"/>
                    <a:gd name="T8" fmla="*/ 37 w 286"/>
                    <a:gd name="T9" fmla="*/ 95 h 95"/>
                    <a:gd name="T10" fmla="*/ 222 w 286"/>
                    <a:gd name="T11" fmla="*/ 95 h 95"/>
                    <a:gd name="T12" fmla="*/ 143 w 286"/>
                    <a:gd name="T13" fmla="*/ 75 h 95"/>
                    <a:gd name="T14" fmla="*/ 286 w 286"/>
                    <a:gd name="T15" fmla="*/ 20 h 9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5"/>
                    <a:gd name="T26" fmla="*/ 286 w 286"/>
                    <a:gd name="T27" fmla="*/ 95 h 9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5">
                      <a:moveTo>
                        <a:pt x="286" y="20"/>
                      </a:moveTo>
                      <a:lnTo>
                        <a:pt x="222" y="0"/>
                      </a:lnTo>
                      <a:lnTo>
                        <a:pt x="74" y="60"/>
                      </a:lnTo>
                      <a:lnTo>
                        <a:pt x="0" y="40"/>
                      </a:lnTo>
                      <a:lnTo>
                        <a:pt x="37" y="95"/>
                      </a:lnTo>
                      <a:lnTo>
                        <a:pt x="222" y="95"/>
                      </a:lnTo>
                      <a:lnTo>
                        <a:pt x="143" y="75"/>
                      </a:lnTo>
                      <a:lnTo>
                        <a:pt x="286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97" name="Freeform 473"/>
                <p:cNvSpPr>
                  <a:spLocks/>
                </p:cNvSpPr>
                <p:nvPr/>
              </p:nvSpPr>
              <p:spPr bwMode="auto">
                <a:xfrm>
                  <a:off x="618" y="2645"/>
                  <a:ext cx="286" cy="95"/>
                </a:xfrm>
                <a:custGeom>
                  <a:avLst/>
                  <a:gdLst>
                    <a:gd name="T0" fmla="*/ 286 w 286"/>
                    <a:gd name="T1" fmla="*/ 20 h 95"/>
                    <a:gd name="T2" fmla="*/ 222 w 286"/>
                    <a:gd name="T3" fmla="*/ 0 h 95"/>
                    <a:gd name="T4" fmla="*/ 74 w 286"/>
                    <a:gd name="T5" fmla="*/ 60 h 95"/>
                    <a:gd name="T6" fmla="*/ 0 w 286"/>
                    <a:gd name="T7" fmla="*/ 40 h 95"/>
                    <a:gd name="T8" fmla="*/ 37 w 286"/>
                    <a:gd name="T9" fmla="*/ 95 h 95"/>
                    <a:gd name="T10" fmla="*/ 222 w 286"/>
                    <a:gd name="T11" fmla="*/ 95 h 95"/>
                    <a:gd name="T12" fmla="*/ 143 w 286"/>
                    <a:gd name="T13" fmla="*/ 75 h 95"/>
                    <a:gd name="T14" fmla="*/ 286 w 286"/>
                    <a:gd name="T15" fmla="*/ 20 h 9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5"/>
                    <a:gd name="T26" fmla="*/ 286 w 286"/>
                    <a:gd name="T27" fmla="*/ 95 h 9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5">
                      <a:moveTo>
                        <a:pt x="286" y="20"/>
                      </a:moveTo>
                      <a:lnTo>
                        <a:pt x="222" y="0"/>
                      </a:lnTo>
                      <a:lnTo>
                        <a:pt x="74" y="60"/>
                      </a:lnTo>
                      <a:lnTo>
                        <a:pt x="0" y="40"/>
                      </a:lnTo>
                      <a:lnTo>
                        <a:pt x="37" y="95"/>
                      </a:lnTo>
                      <a:lnTo>
                        <a:pt x="222" y="95"/>
                      </a:lnTo>
                      <a:lnTo>
                        <a:pt x="143" y="75"/>
                      </a:lnTo>
                      <a:lnTo>
                        <a:pt x="286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98" name="Freeform 474"/>
                <p:cNvSpPr>
                  <a:spLocks/>
                </p:cNvSpPr>
                <p:nvPr/>
              </p:nvSpPr>
              <p:spPr bwMode="auto">
                <a:xfrm>
                  <a:off x="634" y="2536"/>
                  <a:ext cx="286" cy="90"/>
                </a:xfrm>
                <a:custGeom>
                  <a:avLst/>
                  <a:gdLst>
                    <a:gd name="T0" fmla="*/ 0 w 286"/>
                    <a:gd name="T1" fmla="*/ 20 h 90"/>
                    <a:gd name="T2" fmla="*/ 63 w 286"/>
                    <a:gd name="T3" fmla="*/ 0 h 90"/>
                    <a:gd name="T4" fmla="*/ 217 w 286"/>
                    <a:gd name="T5" fmla="*/ 55 h 90"/>
                    <a:gd name="T6" fmla="*/ 286 w 286"/>
                    <a:gd name="T7" fmla="*/ 40 h 90"/>
                    <a:gd name="T8" fmla="*/ 249 w 286"/>
                    <a:gd name="T9" fmla="*/ 90 h 90"/>
                    <a:gd name="T10" fmla="*/ 68 w 286"/>
                    <a:gd name="T11" fmla="*/ 90 h 90"/>
                    <a:gd name="T12" fmla="*/ 143 w 286"/>
                    <a:gd name="T13" fmla="*/ 75 h 90"/>
                    <a:gd name="T14" fmla="*/ 0 w 286"/>
                    <a:gd name="T15" fmla="*/ 2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20"/>
                      </a:moveTo>
                      <a:lnTo>
                        <a:pt x="63" y="0"/>
                      </a:lnTo>
                      <a:lnTo>
                        <a:pt x="217" y="55"/>
                      </a:lnTo>
                      <a:lnTo>
                        <a:pt x="286" y="40"/>
                      </a:lnTo>
                      <a:lnTo>
                        <a:pt x="249" y="90"/>
                      </a:lnTo>
                      <a:lnTo>
                        <a:pt x="68" y="90"/>
                      </a:lnTo>
                      <a:lnTo>
                        <a:pt x="143" y="75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99" name="Freeform 475"/>
                <p:cNvSpPr>
                  <a:spLocks/>
                </p:cNvSpPr>
                <p:nvPr/>
              </p:nvSpPr>
              <p:spPr bwMode="auto">
                <a:xfrm>
                  <a:off x="634" y="2536"/>
                  <a:ext cx="286" cy="90"/>
                </a:xfrm>
                <a:custGeom>
                  <a:avLst/>
                  <a:gdLst>
                    <a:gd name="T0" fmla="*/ 0 w 286"/>
                    <a:gd name="T1" fmla="*/ 20 h 90"/>
                    <a:gd name="T2" fmla="*/ 63 w 286"/>
                    <a:gd name="T3" fmla="*/ 0 h 90"/>
                    <a:gd name="T4" fmla="*/ 217 w 286"/>
                    <a:gd name="T5" fmla="*/ 55 h 90"/>
                    <a:gd name="T6" fmla="*/ 286 w 286"/>
                    <a:gd name="T7" fmla="*/ 40 h 90"/>
                    <a:gd name="T8" fmla="*/ 249 w 286"/>
                    <a:gd name="T9" fmla="*/ 90 h 90"/>
                    <a:gd name="T10" fmla="*/ 68 w 286"/>
                    <a:gd name="T11" fmla="*/ 90 h 90"/>
                    <a:gd name="T12" fmla="*/ 143 w 286"/>
                    <a:gd name="T13" fmla="*/ 75 h 90"/>
                    <a:gd name="T14" fmla="*/ 0 w 286"/>
                    <a:gd name="T15" fmla="*/ 2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0" y="20"/>
                      </a:moveTo>
                      <a:lnTo>
                        <a:pt x="63" y="0"/>
                      </a:lnTo>
                      <a:lnTo>
                        <a:pt x="217" y="55"/>
                      </a:lnTo>
                      <a:lnTo>
                        <a:pt x="286" y="40"/>
                      </a:lnTo>
                      <a:lnTo>
                        <a:pt x="249" y="90"/>
                      </a:lnTo>
                      <a:lnTo>
                        <a:pt x="68" y="90"/>
                      </a:lnTo>
                      <a:lnTo>
                        <a:pt x="143" y="75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300" name="Freeform 476"/>
                <p:cNvSpPr>
                  <a:spLocks/>
                </p:cNvSpPr>
                <p:nvPr/>
              </p:nvSpPr>
              <p:spPr bwMode="auto">
                <a:xfrm>
                  <a:off x="920" y="2655"/>
                  <a:ext cx="286" cy="90"/>
                </a:xfrm>
                <a:custGeom>
                  <a:avLst/>
                  <a:gdLst>
                    <a:gd name="T0" fmla="*/ 286 w 286"/>
                    <a:gd name="T1" fmla="*/ 70 h 90"/>
                    <a:gd name="T2" fmla="*/ 222 w 286"/>
                    <a:gd name="T3" fmla="*/ 90 h 90"/>
                    <a:gd name="T4" fmla="*/ 74 w 286"/>
                    <a:gd name="T5" fmla="*/ 30 h 90"/>
                    <a:gd name="T6" fmla="*/ 0 w 286"/>
                    <a:gd name="T7" fmla="*/ 50 h 90"/>
                    <a:gd name="T8" fmla="*/ 37 w 286"/>
                    <a:gd name="T9" fmla="*/ 0 h 90"/>
                    <a:gd name="T10" fmla="*/ 222 w 286"/>
                    <a:gd name="T11" fmla="*/ 0 h 90"/>
                    <a:gd name="T12" fmla="*/ 143 w 286"/>
                    <a:gd name="T13" fmla="*/ 15 h 90"/>
                    <a:gd name="T14" fmla="*/ 286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286" y="70"/>
                      </a:moveTo>
                      <a:lnTo>
                        <a:pt x="222" y="90"/>
                      </a:lnTo>
                      <a:lnTo>
                        <a:pt x="74" y="30"/>
                      </a:lnTo>
                      <a:lnTo>
                        <a:pt x="0" y="50"/>
                      </a:lnTo>
                      <a:lnTo>
                        <a:pt x="37" y="0"/>
                      </a:lnTo>
                      <a:lnTo>
                        <a:pt x="222" y="0"/>
                      </a:lnTo>
                      <a:lnTo>
                        <a:pt x="143" y="15"/>
                      </a:lnTo>
                      <a:lnTo>
                        <a:pt x="286" y="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301" name="Freeform 477"/>
                <p:cNvSpPr>
                  <a:spLocks/>
                </p:cNvSpPr>
                <p:nvPr/>
              </p:nvSpPr>
              <p:spPr bwMode="auto">
                <a:xfrm>
                  <a:off x="920" y="2655"/>
                  <a:ext cx="286" cy="90"/>
                </a:xfrm>
                <a:custGeom>
                  <a:avLst/>
                  <a:gdLst>
                    <a:gd name="T0" fmla="*/ 286 w 286"/>
                    <a:gd name="T1" fmla="*/ 70 h 90"/>
                    <a:gd name="T2" fmla="*/ 222 w 286"/>
                    <a:gd name="T3" fmla="*/ 90 h 90"/>
                    <a:gd name="T4" fmla="*/ 74 w 286"/>
                    <a:gd name="T5" fmla="*/ 30 h 90"/>
                    <a:gd name="T6" fmla="*/ 0 w 286"/>
                    <a:gd name="T7" fmla="*/ 50 h 90"/>
                    <a:gd name="T8" fmla="*/ 37 w 286"/>
                    <a:gd name="T9" fmla="*/ 0 h 90"/>
                    <a:gd name="T10" fmla="*/ 222 w 286"/>
                    <a:gd name="T11" fmla="*/ 0 h 90"/>
                    <a:gd name="T12" fmla="*/ 143 w 286"/>
                    <a:gd name="T13" fmla="*/ 15 h 90"/>
                    <a:gd name="T14" fmla="*/ 286 w 286"/>
                    <a:gd name="T15" fmla="*/ 70 h 9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86"/>
                    <a:gd name="T25" fmla="*/ 0 h 90"/>
                    <a:gd name="T26" fmla="*/ 286 w 286"/>
                    <a:gd name="T27" fmla="*/ 90 h 9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86" h="90">
                      <a:moveTo>
                        <a:pt x="286" y="70"/>
                      </a:moveTo>
                      <a:lnTo>
                        <a:pt x="222" y="90"/>
                      </a:lnTo>
                      <a:lnTo>
                        <a:pt x="74" y="30"/>
                      </a:lnTo>
                      <a:lnTo>
                        <a:pt x="0" y="50"/>
                      </a:lnTo>
                      <a:lnTo>
                        <a:pt x="37" y="0"/>
                      </a:lnTo>
                      <a:lnTo>
                        <a:pt x="222" y="0"/>
                      </a:lnTo>
                      <a:lnTo>
                        <a:pt x="143" y="15"/>
                      </a:lnTo>
                      <a:lnTo>
                        <a:pt x="286" y="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latin typeface="+mn-lt"/>
                  </a:endParaRPr>
                </a:p>
              </p:txBody>
            </p:sp>
          </p:grpSp>
        </p:grpSp>
        <p:grpSp>
          <p:nvGrpSpPr>
            <p:cNvPr id="235" name="Group 478"/>
            <p:cNvGrpSpPr>
              <a:grpSpLocks/>
            </p:cNvGrpSpPr>
            <p:nvPr/>
          </p:nvGrpSpPr>
          <p:grpSpPr bwMode="auto">
            <a:xfrm>
              <a:off x="581" y="2795"/>
              <a:ext cx="667" cy="513"/>
              <a:chOff x="581" y="2795"/>
              <a:chExt cx="667" cy="513"/>
            </a:xfrm>
          </p:grpSpPr>
          <p:sp>
            <p:nvSpPr>
              <p:cNvPr id="288" name="Freeform 479"/>
              <p:cNvSpPr>
                <a:spLocks/>
              </p:cNvSpPr>
              <p:nvPr/>
            </p:nvSpPr>
            <p:spPr bwMode="auto">
              <a:xfrm>
                <a:off x="581" y="2795"/>
                <a:ext cx="662" cy="508"/>
              </a:xfrm>
              <a:custGeom>
                <a:avLst/>
                <a:gdLst>
                  <a:gd name="T0" fmla="*/ 95 w 662"/>
                  <a:gd name="T1" fmla="*/ 0 h 508"/>
                  <a:gd name="T2" fmla="*/ 95 w 662"/>
                  <a:gd name="T3" fmla="*/ 65 h 508"/>
                  <a:gd name="T4" fmla="*/ 249 w 662"/>
                  <a:gd name="T5" fmla="*/ 65 h 508"/>
                  <a:gd name="T6" fmla="*/ 328 w 662"/>
                  <a:gd name="T7" fmla="*/ 199 h 508"/>
                  <a:gd name="T8" fmla="*/ 413 w 662"/>
                  <a:gd name="T9" fmla="*/ 65 h 508"/>
                  <a:gd name="T10" fmla="*/ 566 w 662"/>
                  <a:gd name="T11" fmla="*/ 65 h 508"/>
                  <a:gd name="T12" fmla="*/ 566 w 662"/>
                  <a:gd name="T13" fmla="*/ 0 h 508"/>
                  <a:gd name="T14" fmla="*/ 662 w 662"/>
                  <a:gd name="T15" fmla="*/ 80 h 508"/>
                  <a:gd name="T16" fmla="*/ 566 w 662"/>
                  <a:gd name="T17" fmla="*/ 159 h 508"/>
                  <a:gd name="T18" fmla="*/ 566 w 662"/>
                  <a:gd name="T19" fmla="*/ 105 h 508"/>
                  <a:gd name="T20" fmla="*/ 455 w 662"/>
                  <a:gd name="T21" fmla="*/ 105 h 508"/>
                  <a:gd name="T22" fmla="*/ 365 w 662"/>
                  <a:gd name="T23" fmla="*/ 254 h 508"/>
                  <a:gd name="T24" fmla="*/ 455 w 662"/>
                  <a:gd name="T25" fmla="*/ 409 h 508"/>
                  <a:gd name="T26" fmla="*/ 566 w 662"/>
                  <a:gd name="T27" fmla="*/ 409 h 508"/>
                  <a:gd name="T28" fmla="*/ 566 w 662"/>
                  <a:gd name="T29" fmla="*/ 354 h 508"/>
                  <a:gd name="T30" fmla="*/ 662 w 662"/>
                  <a:gd name="T31" fmla="*/ 429 h 508"/>
                  <a:gd name="T32" fmla="*/ 566 w 662"/>
                  <a:gd name="T33" fmla="*/ 508 h 508"/>
                  <a:gd name="T34" fmla="*/ 566 w 662"/>
                  <a:gd name="T35" fmla="*/ 448 h 508"/>
                  <a:gd name="T36" fmla="*/ 413 w 662"/>
                  <a:gd name="T37" fmla="*/ 448 h 508"/>
                  <a:gd name="T38" fmla="*/ 328 w 662"/>
                  <a:gd name="T39" fmla="*/ 309 h 508"/>
                  <a:gd name="T40" fmla="*/ 249 w 662"/>
                  <a:gd name="T41" fmla="*/ 453 h 508"/>
                  <a:gd name="T42" fmla="*/ 95 w 662"/>
                  <a:gd name="T43" fmla="*/ 453 h 508"/>
                  <a:gd name="T44" fmla="*/ 95 w 662"/>
                  <a:gd name="T45" fmla="*/ 508 h 508"/>
                  <a:gd name="T46" fmla="*/ 0 w 662"/>
                  <a:gd name="T47" fmla="*/ 429 h 508"/>
                  <a:gd name="T48" fmla="*/ 95 w 662"/>
                  <a:gd name="T49" fmla="*/ 354 h 508"/>
                  <a:gd name="T50" fmla="*/ 95 w 662"/>
                  <a:gd name="T51" fmla="*/ 409 h 508"/>
                  <a:gd name="T52" fmla="*/ 201 w 662"/>
                  <a:gd name="T53" fmla="*/ 409 h 508"/>
                  <a:gd name="T54" fmla="*/ 296 w 662"/>
                  <a:gd name="T55" fmla="*/ 254 h 508"/>
                  <a:gd name="T56" fmla="*/ 201 w 662"/>
                  <a:gd name="T57" fmla="*/ 105 h 508"/>
                  <a:gd name="T58" fmla="*/ 95 w 662"/>
                  <a:gd name="T59" fmla="*/ 105 h 508"/>
                  <a:gd name="T60" fmla="*/ 95 w 662"/>
                  <a:gd name="T61" fmla="*/ 154 h 508"/>
                  <a:gd name="T62" fmla="*/ 0 w 662"/>
                  <a:gd name="T63" fmla="*/ 80 h 508"/>
                  <a:gd name="T64" fmla="*/ 95 w 662"/>
                  <a:gd name="T65" fmla="*/ 0 h 5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62"/>
                  <a:gd name="T100" fmla="*/ 0 h 508"/>
                  <a:gd name="T101" fmla="*/ 662 w 662"/>
                  <a:gd name="T102" fmla="*/ 508 h 50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62" h="508">
                    <a:moveTo>
                      <a:pt x="95" y="0"/>
                    </a:moveTo>
                    <a:lnTo>
                      <a:pt x="95" y="65"/>
                    </a:lnTo>
                    <a:lnTo>
                      <a:pt x="249" y="65"/>
                    </a:lnTo>
                    <a:lnTo>
                      <a:pt x="328" y="199"/>
                    </a:lnTo>
                    <a:lnTo>
                      <a:pt x="413" y="65"/>
                    </a:lnTo>
                    <a:lnTo>
                      <a:pt x="566" y="65"/>
                    </a:lnTo>
                    <a:lnTo>
                      <a:pt x="566" y="0"/>
                    </a:lnTo>
                    <a:lnTo>
                      <a:pt x="662" y="80"/>
                    </a:lnTo>
                    <a:lnTo>
                      <a:pt x="566" y="159"/>
                    </a:lnTo>
                    <a:lnTo>
                      <a:pt x="566" y="105"/>
                    </a:lnTo>
                    <a:lnTo>
                      <a:pt x="455" y="105"/>
                    </a:lnTo>
                    <a:lnTo>
                      <a:pt x="365" y="254"/>
                    </a:lnTo>
                    <a:lnTo>
                      <a:pt x="455" y="409"/>
                    </a:lnTo>
                    <a:lnTo>
                      <a:pt x="566" y="409"/>
                    </a:lnTo>
                    <a:lnTo>
                      <a:pt x="566" y="354"/>
                    </a:lnTo>
                    <a:lnTo>
                      <a:pt x="662" y="429"/>
                    </a:lnTo>
                    <a:lnTo>
                      <a:pt x="566" y="508"/>
                    </a:lnTo>
                    <a:lnTo>
                      <a:pt x="566" y="448"/>
                    </a:lnTo>
                    <a:lnTo>
                      <a:pt x="413" y="448"/>
                    </a:lnTo>
                    <a:lnTo>
                      <a:pt x="328" y="309"/>
                    </a:lnTo>
                    <a:lnTo>
                      <a:pt x="249" y="453"/>
                    </a:lnTo>
                    <a:lnTo>
                      <a:pt x="95" y="453"/>
                    </a:lnTo>
                    <a:lnTo>
                      <a:pt x="95" y="508"/>
                    </a:lnTo>
                    <a:lnTo>
                      <a:pt x="0" y="429"/>
                    </a:lnTo>
                    <a:lnTo>
                      <a:pt x="95" y="354"/>
                    </a:lnTo>
                    <a:lnTo>
                      <a:pt x="95" y="409"/>
                    </a:lnTo>
                    <a:lnTo>
                      <a:pt x="201" y="409"/>
                    </a:lnTo>
                    <a:lnTo>
                      <a:pt x="296" y="254"/>
                    </a:lnTo>
                    <a:lnTo>
                      <a:pt x="201" y="105"/>
                    </a:lnTo>
                    <a:lnTo>
                      <a:pt x="95" y="105"/>
                    </a:lnTo>
                    <a:lnTo>
                      <a:pt x="95" y="154"/>
                    </a:lnTo>
                    <a:lnTo>
                      <a:pt x="0" y="80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289" name="Freeform 480"/>
              <p:cNvSpPr>
                <a:spLocks/>
              </p:cNvSpPr>
              <p:nvPr/>
            </p:nvSpPr>
            <p:spPr bwMode="auto">
              <a:xfrm>
                <a:off x="581" y="2795"/>
                <a:ext cx="662" cy="508"/>
              </a:xfrm>
              <a:custGeom>
                <a:avLst/>
                <a:gdLst>
                  <a:gd name="T0" fmla="*/ 95 w 662"/>
                  <a:gd name="T1" fmla="*/ 0 h 508"/>
                  <a:gd name="T2" fmla="*/ 95 w 662"/>
                  <a:gd name="T3" fmla="*/ 65 h 508"/>
                  <a:gd name="T4" fmla="*/ 249 w 662"/>
                  <a:gd name="T5" fmla="*/ 65 h 508"/>
                  <a:gd name="T6" fmla="*/ 328 w 662"/>
                  <a:gd name="T7" fmla="*/ 199 h 508"/>
                  <a:gd name="T8" fmla="*/ 413 w 662"/>
                  <a:gd name="T9" fmla="*/ 65 h 508"/>
                  <a:gd name="T10" fmla="*/ 566 w 662"/>
                  <a:gd name="T11" fmla="*/ 65 h 508"/>
                  <a:gd name="T12" fmla="*/ 566 w 662"/>
                  <a:gd name="T13" fmla="*/ 0 h 508"/>
                  <a:gd name="T14" fmla="*/ 662 w 662"/>
                  <a:gd name="T15" fmla="*/ 80 h 508"/>
                  <a:gd name="T16" fmla="*/ 566 w 662"/>
                  <a:gd name="T17" fmla="*/ 159 h 508"/>
                  <a:gd name="T18" fmla="*/ 566 w 662"/>
                  <a:gd name="T19" fmla="*/ 105 h 508"/>
                  <a:gd name="T20" fmla="*/ 455 w 662"/>
                  <a:gd name="T21" fmla="*/ 105 h 508"/>
                  <a:gd name="T22" fmla="*/ 365 w 662"/>
                  <a:gd name="T23" fmla="*/ 254 h 508"/>
                  <a:gd name="T24" fmla="*/ 455 w 662"/>
                  <a:gd name="T25" fmla="*/ 409 h 508"/>
                  <a:gd name="T26" fmla="*/ 566 w 662"/>
                  <a:gd name="T27" fmla="*/ 409 h 508"/>
                  <a:gd name="T28" fmla="*/ 566 w 662"/>
                  <a:gd name="T29" fmla="*/ 354 h 508"/>
                  <a:gd name="T30" fmla="*/ 662 w 662"/>
                  <a:gd name="T31" fmla="*/ 429 h 508"/>
                  <a:gd name="T32" fmla="*/ 566 w 662"/>
                  <a:gd name="T33" fmla="*/ 508 h 508"/>
                  <a:gd name="T34" fmla="*/ 566 w 662"/>
                  <a:gd name="T35" fmla="*/ 448 h 508"/>
                  <a:gd name="T36" fmla="*/ 413 w 662"/>
                  <a:gd name="T37" fmla="*/ 448 h 508"/>
                  <a:gd name="T38" fmla="*/ 328 w 662"/>
                  <a:gd name="T39" fmla="*/ 309 h 508"/>
                  <a:gd name="T40" fmla="*/ 249 w 662"/>
                  <a:gd name="T41" fmla="*/ 453 h 508"/>
                  <a:gd name="T42" fmla="*/ 95 w 662"/>
                  <a:gd name="T43" fmla="*/ 453 h 508"/>
                  <a:gd name="T44" fmla="*/ 95 w 662"/>
                  <a:gd name="T45" fmla="*/ 508 h 508"/>
                  <a:gd name="T46" fmla="*/ 0 w 662"/>
                  <a:gd name="T47" fmla="*/ 429 h 508"/>
                  <a:gd name="T48" fmla="*/ 95 w 662"/>
                  <a:gd name="T49" fmla="*/ 354 h 508"/>
                  <a:gd name="T50" fmla="*/ 95 w 662"/>
                  <a:gd name="T51" fmla="*/ 409 h 508"/>
                  <a:gd name="T52" fmla="*/ 201 w 662"/>
                  <a:gd name="T53" fmla="*/ 409 h 508"/>
                  <a:gd name="T54" fmla="*/ 296 w 662"/>
                  <a:gd name="T55" fmla="*/ 254 h 508"/>
                  <a:gd name="T56" fmla="*/ 201 w 662"/>
                  <a:gd name="T57" fmla="*/ 105 h 508"/>
                  <a:gd name="T58" fmla="*/ 95 w 662"/>
                  <a:gd name="T59" fmla="*/ 105 h 508"/>
                  <a:gd name="T60" fmla="*/ 95 w 662"/>
                  <a:gd name="T61" fmla="*/ 154 h 508"/>
                  <a:gd name="T62" fmla="*/ 0 w 662"/>
                  <a:gd name="T63" fmla="*/ 80 h 508"/>
                  <a:gd name="T64" fmla="*/ 95 w 662"/>
                  <a:gd name="T65" fmla="*/ 0 h 5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62"/>
                  <a:gd name="T100" fmla="*/ 0 h 508"/>
                  <a:gd name="T101" fmla="*/ 662 w 662"/>
                  <a:gd name="T102" fmla="*/ 508 h 50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62" h="508">
                    <a:moveTo>
                      <a:pt x="95" y="0"/>
                    </a:moveTo>
                    <a:lnTo>
                      <a:pt x="95" y="65"/>
                    </a:lnTo>
                    <a:lnTo>
                      <a:pt x="249" y="65"/>
                    </a:lnTo>
                    <a:lnTo>
                      <a:pt x="328" y="199"/>
                    </a:lnTo>
                    <a:lnTo>
                      <a:pt x="413" y="65"/>
                    </a:lnTo>
                    <a:lnTo>
                      <a:pt x="566" y="65"/>
                    </a:lnTo>
                    <a:lnTo>
                      <a:pt x="566" y="0"/>
                    </a:lnTo>
                    <a:lnTo>
                      <a:pt x="662" y="80"/>
                    </a:lnTo>
                    <a:lnTo>
                      <a:pt x="566" y="159"/>
                    </a:lnTo>
                    <a:lnTo>
                      <a:pt x="566" y="105"/>
                    </a:lnTo>
                    <a:lnTo>
                      <a:pt x="455" y="105"/>
                    </a:lnTo>
                    <a:lnTo>
                      <a:pt x="365" y="254"/>
                    </a:lnTo>
                    <a:lnTo>
                      <a:pt x="455" y="409"/>
                    </a:lnTo>
                    <a:lnTo>
                      <a:pt x="566" y="409"/>
                    </a:lnTo>
                    <a:lnTo>
                      <a:pt x="566" y="354"/>
                    </a:lnTo>
                    <a:lnTo>
                      <a:pt x="662" y="429"/>
                    </a:lnTo>
                    <a:lnTo>
                      <a:pt x="566" y="508"/>
                    </a:lnTo>
                    <a:lnTo>
                      <a:pt x="566" y="448"/>
                    </a:lnTo>
                    <a:lnTo>
                      <a:pt x="413" y="448"/>
                    </a:lnTo>
                    <a:lnTo>
                      <a:pt x="328" y="309"/>
                    </a:lnTo>
                    <a:lnTo>
                      <a:pt x="249" y="453"/>
                    </a:lnTo>
                    <a:lnTo>
                      <a:pt x="95" y="453"/>
                    </a:lnTo>
                    <a:lnTo>
                      <a:pt x="95" y="508"/>
                    </a:lnTo>
                    <a:lnTo>
                      <a:pt x="0" y="429"/>
                    </a:lnTo>
                    <a:lnTo>
                      <a:pt x="95" y="354"/>
                    </a:lnTo>
                    <a:lnTo>
                      <a:pt x="95" y="409"/>
                    </a:lnTo>
                    <a:lnTo>
                      <a:pt x="201" y="409"/>
                    </a:lnTo>
                    <a:lnTo>
                      <a:pt x="296" y="254"/>
                    </a:lnTo>
                    <a:lnTo>
                      <a:pt x="201" y="105"/>
                    </a:lnTo>
                    <a:lnTo>
                      <a:pt x="95" y="105"/>
                    </a:lnTo>
                    <a:lnTo>
                      <a:pt x="95" y="154"/>
                    </a:lnTo>
                    <a:lnTo>
                      <a:pt x="0" y="80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290" name="Freeform 481"/>
              <p:cNvSpPr>
                <a:spLocks/>
              </p:cNvSpPr>
              <p:nvPr/>
            </p:nvSpPr>
            <p:spPr bwMode="auto">
              <a:xfrm>
                <a:off x="586" y="2800"/>
                <a:ext cx="662" cy="508"/>
              </a:xfrm>
              <a:custGeom>
                <a:avLst/>
                <a:gdLst>
                  <a:gd name="T0" fmla="*/ 95 w 662"/>
                  <a:gd name="T1" fmla="*/ 0 h 508"/>
                  <a:gd name="T2" fmla="*/ 95 w 662"/>
                  <a:gd name="T3" fmla="*/ 65 h 508"/>
                  <a:gd name="T4" fmla="*/ 249 w 662"/>
                  <a:gd name="T5" fmla="*/ 65 h 508"/>
                  <a:gd name="T6" fmla="*/ 328 w 662"/>
                  <a:gd name="T7" fmla="*/ 199 h 508"/>
                  <a:gd name="T8" fmla="*/ 413 w 662"/>
                  <a:gd name="T9" fmla="*/ 65 h 508"/>
                  <a:gd name="T10" fmla="*/ 567 w 662"/>
                  <a:gd name="T11" fmla="*/ 65 h 508"/>
                  <a:gd name="T12" fmla="*/ 567 w 662"/>
                  <a:gd name="T13" fmla="*/ 0 h 508"/>
                  <a:gd name="T14" fmla="*/ 662 w 662"/>
                  <a:gd name="T15" fmla="*/ 80 h 508"/>
                  <a:gd name="T16" fmla="*/ 567 w 662"/>
                  <a:gd name="T17" fmla="*/ 159 h 508"/>
                  <a:gd name="T18" fmla="*/ 567 w 662"/>
                  <a:gd name="T19" fmla="*/ 105 h 508"/>
                  <a:gd name="T20" fmla="*/ 455 w 662"/>
                  <a:gd name="T21" fmla="*/ 105 h 508"/>
                  <a:gd name="T22" fmla="*/ 365 w 662"/>
                  <a:gd name="T23" fmla="*/ 254 h 508"/>
                  <a:gd name="T24" fmla="*/ 455 w 662"/>
                  <a:gd name="T25" fmla="*/ 409 h 508"/>
                  <a:gd name="T26" fmla="*/ 567 w 662"/>
                  <a:gd name="T27" fmla="*/ 409 h 508"/>
                  <a:gd name="T28" fmla="*/ 567 w 662"/>
                  <a:gd name="T29" fmla="*/ 354 h 508"/>
                  <a:gd name="T30" fmla="*/ 662 w 662"/>
                  <a:gd name="T31" fmla="*/ 429 h 508"/>
                  <a:gd name="T32" fmla="*/ 567 w 662"/>
                  <a:gd name="T33" fmla="*/ 508 h 508"/>
                  <a:gd name="T34" fmla="*/ 567 w 662"/>
                  <a:gd name="T35" fmla="*/ 448 h 508"/>
                  <a:gd name="T36" fmla="*/ 413 w 662"/>
                  <a:gd name="T37" fmla="*/ 448 h 508"/>
                  <a:gd name="T38" fmla="*/ 328 w 662"/>
                  <a:gd name="T39" fmla="*/ 309 h 508"/>
                  <a:gd name="T40" fmla="*/ 249 w 662"/>
                  <a:gd name="T41" fmla="*/ 453 h 508"/>
                  <a:gd name="T42" fmla="*/ 95 w 662"/>
                  <a:gd name="T43" fmla="*/ 453 h 508"/>
                  <a:gd name="T44" fmla="*/ 95 w 662"/>
                  <a:gd name="T45" fmla="*/ 508 h 508"/>
                  <a:gd name="T46" fmla="*/ 0 w 662"/>
                  <a:gd name="T47" fmla="*/ 429 h 508"/>
                  <a:gd name="T48" fmla="*/ 95 w 662"/>
                  <a:gd name="T49" fmla="*/ 354 h 508"/>
                  <a:gd name="T50" fmla="*/ 95 w 662"/>
                  <a:gd name="T51" fmla="*/ 409 h 508"/>
                  <a:gd name="T52" fmla="*/ 201 w 662"/>
                  <a:gd name="T53" fmla="*/ 409 h 508"/>
                  <a:gd name="T54" fmla="*/ 297 w 662"/>
                  <a:gd name="T55" fmla="*/ 254 h 508"/>
                  <a:gd name="T56" fmla="*/ 201 w 662"/>
                  <a:gd name="T57" fmla="*/ 105 h 508"/>
                  <a:gd name="T58" fmla="*/ 95 w 662"/>
                  <a:gd name="T59" fmla="*/ 105 h 508"/>
                  <a:gd name="T60" fmla="*/ 95 w 662"/>
                  <a:gd name="T61" fmla="*/ 154 h 508"/>
                  <a:gd name="T62" fmla="*/ 0 w 662"/>
                  <a:gd name="T63" fmla="*/ 80 h 508"/>
                  <a:gd name="T64" fmla="*/ 95 w 662"/>
                  <a:gd name="T65" fmla="*/ 0 h 5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62"/>
                  <a:gd name="T100" fmla="*/ 0 h 508"/>
                  <a:gd name="T101" fmla="*/ 662 w 662"/>
                  <a:gd name="T102" fmla="*/ 508 h 50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62" h="508">
                    <a:moveTo>
                      <a:pt x="95" y="0"/>
                    </a:moveTo>
                    <a:lnTo>
                      <a:pt x="95" y="65"/>
                    </a:lnTo>
                    <a:lnTo>
                      <a:pt x="249" y="65"/>
                    </a:lnTo>
                    <a:lnTo>
                      <a:pt x="328" y="199"/>
                    </a:lnTo>
                    <a:lnTo>
                      <a:pt x="413" y="65"/>
                    </a:lnTo>
                    <a:lnTo>
                      <a:pt x="567" y="65"/>
                    </a:lnTo>
                    <a:lnTo>
                      <a:pt x="567" y="0"/>
                    </a:lnTo>
                    <a:lnTo>
                      <a:pt x="662" y="80"/>
                    </a:lnTo>
                    <a:lnTo>
                      <a:pt x="567" y="159"/>
                    </a:lnTo>
                    <a:lnTo>
                      <a:pt x="567" y="105"/>
                    </a:lnTo>
                    <a:lnTo>
                      <a:pt x="455" y="105"/>
                    </a:lnTo>
                    <a:lnTo>
                      <a:pt x="365" y="254"/>
                    </a:lnTo>
                    <a:lnTo>
                      <a:pt x="455" y="409"/>
                    </a:lnTo>
                    <a:lnTo>
                      <a:pt x="567" y="409"/>
                    </a:lnTo>
                    <a:lnTo>
                      <a:pt x="567" y="354"/>
                    </a:lnTo>
                    <a:lnTo>
                      <a:pt x="662" y="429"/>
                    </a:lnTo>
                    <a:lnTo>
                      <a:pt x="567" y="508"/>
                    </a:lnTo>
                    <a:lnTo>
                      <a:pt x="567" y="448"/>
                    </a:lnTo>
                    <a:lnTo>
                      <a:pt x="413" y="448"/>
                    </a:lnTo>
                    <a:lnTo>
                      <a:pt x="328" y="309"/>
                    </a:lnTo>
                    <a:lnTo>
                      <a:pt x="249" y="453"/>
                    </a:lnTo>
                    <a:lnTo>
                      <a:pt x="95" y="453"/>
                    </a:lnTo>
                    <a:lnTo>
                      <a:pt x="95" y="508"/>
                    </a:lnTo>
                    <a:lnTo>
                      <a:pt x="0" y="429"/>
                    </a:lnTo>
                    <a:lnTo>
                      <a:pt x="95" y="354"/>
                    </a:lnTo>
                    <a:lnTo>
                      <a:pt x="95" y="409"/>
                    </a:lnTo>
                    <a:lnTo>
                      <a:pt x="201" y="409"/>
                    </a:lnTo>
                    <a:lnTo>
                      <a:pt x="297" y="254"/>
                    </a:lnTo>
                    <a:lnTo>
                      <a:pt x="201" y="105"/>
                    </a:lnTo>
                    <a:lnTo>
                      <a:pt x="95" y="105"/>
                    </a:lnTo>
                    <a:lnTo>
                      <a:pt x="95" y="154"/>
                    </a:lnTo>
                    <a:lnTo>
                      <a:pt x="0" y="80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291" name="Freeform 482"/>
              <p:cNvSpPr>
                <a:spLocks/>
              </p:cNvSpPr>
              <p:nvPr/>
            </p:nvSpPr>
            <p:spPr bwMode="auto">
              <a:xfrm>
                <a:off x="586" y="2800"/>
                <a:ext cx="662" cy="508"/>
              </a:xfrm>
              <a:custGeom>
                <a:avLst/>
                <a:gdLst>
                  <a:gd name="T0" fmla="*/ 95 w 662"/>
                  <a:gd name="T1" fmla="*/ 0 h 508"/>
                  <a:gd name="T2" fmla="*/ 95 w 662"/>
                  <a:gd name="T3" fmla="*/ 65 h 508"/>
                  <a:gd name="T4" fmla="*/ 249 w 662"/>
                  <a:gd name="T5" fmla="*/ 65 h 508"/>
                  <a:gd name="T6" fmla="*/ 328 w 662"/>
                  <a:gd name="T7" fmla="*/ 199 h 508"/>
                  <a:gd name="T8" fmla="*/ 413 w 662"/>
                  <a:gd name="T9" fmla="*/ 65 h 508"/>
                  <a:gd name="T10" fmla="*/ 567 w 662"/>
                  <a:gd name="T11" fmla="*/ 65 h 508"/>
                  <a:gd name="T12" fmla="*/ 567 w 662"/>
                  <a:gd name="T13" fmla="*/ 0 h 508"/>
                  <a:gd name="T14" fmla="*/ 662 w 662"/>
                  <a:gd name="T15" fmla="*/ 80 h 508"/>
                  <a:gd name="T16" fmla="*/ 567 w 662"/>
                  <a:gd name="T17" fmla="*/ 159 h 508"/>
                  <a:gd name="T18" fmla="*/ 567 w 662"/>
                  <a:gd name="T19" fmla="*/ 105 h 508"/>
                  <a:gd name="T20" fmla="*/ 455 w 662"/>
                  <a:gd name="T21" fmla="*/ 105 h 508"/>
                  <a:gd name="T22" fmla="*/ 365 w 662"/>
                  <a:gd name="T23" fmla="*/ 254 h 508"/>
                  <a:gd name="T24" fmla="*/ 455 w 662"/>
                  <a:gd name="T25" fmla="*/ 409 h 508"/>
                  <a:gd name="T26" fmla="*/ 567 w 662"/>
                  <a:gd name="T27" fmla="*/ 409 h 508"/>
                  <a:gd name="T28" fmla="*/ 567 w 662"/>
                  <a:gd name="T29" fmla="*/ 354 h 508"/>
                  <a:gd name="T30" fmla="*/ 662 w 662"/>
                  <a:gd name="T31" fmla="*/ 429 h 508"/>
                  <a:gd name="T32" fmla="*/ 567 w 662"/>
                  <a:gd name="T33" fmla="*/ 508 h 508"/>
                  <a:gd name="T34" fmla="*/ 567 w 662"/>
                  <a:gd name="T35" fmla="*/ 448 h 508"/>
                  <a:gd name="T36" fmla="*/ 413 w 662"/>
                  <a:gd name="T37" fmla="*/ 448 h 508"/>
                  <a:gd name="T38" fmla="*/ 328 w 662"/>
                  <a:gd name="T39" fmla="*/ 309 h 508"/>
                  <a:gd name="T40" fmla="*/ 249 w 662"/>
                  <a:gd name="T41" fmla="*/ 453 h 508"/>
                  <a:gd name="T42" fmla="*/ 95 w 662"/>
                  <a:gd name="T43" fmla="*/ 453 h 508"/>
                  <a:gd name="T44" fmla="*/ 95 w 662"/>
                  <a:gd name="T45" fmla="*/ 508 h 508"/>
                  <a:gd name="T46" fmla="*/ 0 w 662"/>
                  <a:gd name="T47" fmla="*/ 429 h 508"/>
                  <a:gd name="T48" fmla="*/ 95 w 662"/>
                  <a:gd name="T49" fmla="*/ 354 h 508"/>
                  <a:gd name="T50" fmla="*/ 95 w 662"/>
                  <a:gd name="T51" fmla="*/ 409 h 508"/>
                  <a:gd name="T52" fmla="*/ 201 w 662"/>
                  <a:gd name="T53" fmla="*/ 409 h 508"/>
                  <a:gd name="T54" fmla="*/ 297 w 662"/>
                  <a:gd name="T55" fmla="*/ 254 h 508"/>
                  <a:gd name="T56" fmla="*/ 201 w 662"/>
                  <a:gd name="T57" fmla="*/ 105 h 508"/>
                  <a:gd name="T58" fmla="*/ 95 w 662"/>
                  <a:gd name="T59" fmla="*/ 105 h 508"/>
                  <a:gd name="T60" fmla="*/ 95 w 662"/>
                  <a:gd name="T61" fmla="*/ 154 h 508"/>
                  <a:gd name="T62" fmla="*/ 0 w 662"/>
                  <a:gd name="T63" fmla="*/ 80 h 508"/>
                  <a:gd name="T64" fmla="*/ 95 w 662"/>
                  <a:gd name="T65" fmla="*/ 0 h 5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62"/>
                  <a:gd name="T100" fmla="*/ 0 h 508"/>
                  <a:gd name="T101" fmla="*/ 662 w 662"/>
                  <a:gd name="T102" fmla="*/ 508 h 50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62" h="508">
                    <a:moveTo>
                      <a:pt x="95" y="0"/>
                    </a:moveTo>
                    <a:lnTo>
                      <a:pt x="95" y="65"/>
                    </a:lnTo>
                    <a:lnTo>
                      <a:pt x="249" y="65"/>
                    </a:lnTo>
                    <a:lnTo>
                      <a:pt x="328" y="199"/>
                    </a:lnTo>
                    <a:lnTo>
                      <a:pt x="413" y="65"/>
                    </a:lnTo>
                    <a:lnTo>
                      <a:pt x="567" y="65"/>
                    </a:lnTo>
                    <a:lnTo>
                      <a:pt x="567" y="0"/>
                    </a:lnTo>
                    <a:lnTo>
                      <a:pt x="662" y="80"/>
                    </a:lnTo>
                    <a:lnTo>
                      <a:pt x="567" y="159"/>
                    </a:lnTo>
                    <a:lnTo>
                      <a:pt x="567" y="105"/>
                    </a:lnTo>
                    <a:lnTo>
                      <a:pt x="455" y="105"/>
                    </a:lnTo>
                    <a:lnTo>
                      <a:pt x="365" y="254"/>
                    </a:lnTo>
                    <a:lnTo>
                      <a:pt x="455" y="409"/>
                    </a:lnTo>
                    <a:lnTo>
                      <a:pt x="567" y="409"/>
                    </a:lnTo>
                    <a:lnTo>
                      <a:pt x="567" y="354"/>
                    </a:lnTo>
                    <a:lnTo>
                      <a:pt x="662" y="429"/>
                    </a:lnTo>
                    <a:lnTo>
                      <a:pt x="567" y="508"/>
                    </a:lnTo>
                    <a:lnTo>
                      <a:pt x="567" y="448"/>
                    </a:lnTo>
                    <a:lnTo>
                      <a:pt x="413" y="448"/>
                    </a:lnTo>
                    <a:lnTo>
                      <a:pt x="328" y="309"/>
                    </a:lnTo>
                    <a:lnTo>
                      <a:pt x="249" y="453"/>
                    </a:lnTo>
                    <a:lnTo>
                      <a:pt x="95" y="453"/>
                    </a:lnTo>
                    <a:lnTo>
                      <a:pt x="95" y="508"/>
                    </a:lnTo>
                    <a:lnTo>
                      <a:pt x="0" y="429"/>
                    </a:lnTo>
                    <a:lnTo>
                      <a:pt x="95" y="354"/>
                    </a:lnTo>
                    <a:lnTo>
                      <a:pt x="95" y="409"/>
                    </a:lnTo>
                    <a:lnTo>
                      <a:pt x="201" y="409"/>
                    </a:lnTo>
                    <a:lnTo>
                      <a:pt x="297" y="254"/>
                    </a:lnTo>
                    <a:lnTo>
                      <a:pt x="201" y="105"/>
                    </a:lnTo>
                    <a:lnTo>
                      <a:pt x="95" y="105"/>
                    </a:lnTo>
                    <a:lnTo>
                      <a:pt x="95" y="154"/>
                    </a:lnTo>
                    <a:lnTo>
                      <a:pt x="0" y="80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latin typeface="+mn-lt"/>
                </a:endParaRPr>
              </a:p>
            </p:txBody>
          </p:sp>
        </p:grpSp>
      </p:grpSp>
      <p:sp>
        <p:nvSpPr>
          <p:cNvPr id="369" name="TextBox 368"/>
          <p:cNvSpPr txBox="1"/>
          <p:nvPr/>
        </p:nvSpPr>
        <p:spPr>
          <a:xfrm>
            <a:off x="9241107" y="3848075"/>
            <a:ext cx="817299" cy="353925"/>
          </a:xfrm>
          <a:prstGeom prst="rect">
            <a:avLst/>
          </a:prstGeom>
          <a:noFill/>
        </p:spPr>
        <p:txBody>
          <a:bodyPr wrap="square" lIns="91376" tIns="45689" rIns="91376" bIns="45689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700" b="1" dirty="0" smtClean="0">
                <a:latin typeface="+mn-lt"/>
              </a:rPr>
              <a:t>CPE</a:t>
            </a:r>
          </a:p>
        </p:txBody>
      </p:sp>
      <p:grpSp>
        <p:nvGrpSpPr>
          <p:cNvPr id="236" name="Group 436"/>
          <p:cNvGrpSpPr/>
          <p:nvPr/>
        </p:nvGrpSpPr>
        <p:grpSpPr>
          <a:xfrm>
            <a:off x="5894058" y="3493829"/>
            <a:ext cx="3421399" cy="3792014"/>
            <a:chOff x="5894053" y="3493829"/>
            <a:chExt cx="3421399" cy="3792012"/>
          </a:xfrm>
        </p:grpSpPr>
        <p:grpSp>
          <p:nvGrpSpPr>
            <p:cNvPr id="237" name="Group 76"/>
            <p:cNvGrpSpPr>
              <a:grpSpLocks/>
            </p:cNvGrpSpPr>
            <p:nvPr/>
          </p:nvGrpSpPr>
          <p:grpSpPr bwMode="auto">
            <a:xfrm rot="10800000">
              <a:off x="6499768" y="5272252"/>
              <a:ext cx="263683" cy="275908"/>
              <a:chOff x="4013" y="1512"/>
              <a:chExt cx="146" cy="153"/>
            </a:xfrm>
          </p:grpSpPr>
          <p:sp>
            <p:nvSpPr>
              <p:cNvPr id="420" name="Freeform 77"/>
              <p:cNvSpPr>
                <a:spLocks/>
              </p:cNvSpPr>
              <p:nvPr/>
            </p:nvSpPr>
            <p:spPr bwMode="auto">
              <a:xfrm>
                <a:off x="4018" y="1518"/>
                <a:ext cx="136" cy="142"/>
              </a:xfrm>
              <a:custGeom>
                <a:avLst/>
                <a:gdLst>
                  <a:gd name="T0" fmla="*/ 116 w 136"/>
                  <a:gd name="T1" fmla="*/ 121 h 142"/>
                  <a:gd name="T2" fmla="*/ 116 w 136"/>
                  <a:gd name="T3" fmla="*/ 121 h 142"/>
                  <a:gd name="T4" fmla="*/ 105 w 136"/>
                  <a:gd name="T5" fmla="*/ 130 h 142"/>
                  <a:gd name="T6" fmla="*/ 94 w 136"/>
                  <a:gd name="T7" fmla="*/ 137 h 142"/>
                  <a:gd name="T8" fmla="*/ 82 w 136"/>
                  <a:gd name="T9" fmla="*/ 140 h 142"/>
                  <a:gd name="T10" fmla="*/ 68 w 136"/>
                  <a:gd name="T11" fmla="*/ 142 h 142"/>
                  <a:gd name="T12" fmla="*/ 56 w 136"/>
                  <a:gd name="T13" fmla="*/ 140 h 142"/>
                  <a:gd name="T14" fmla="*/ 43 w 136"/>
                  <a:gd name="T15" fmla="*/ 137 h 142"/>
                  <a:gd name="T16" fmla="*/ 31 w 136"/>
                  <a:gd name="T17" fmla="*/ 130 h 142"/>
                  <a:gd name="T18" fmla="*/ 21 w 136"/>
                  <a:gd name="T19" fmla="*/ 121 h 142"/>
                  <a:gd name="T20" fmla="*/ 21 w 136"/>
                  <a:gd name="T21" fmla="*/ 121 h 142"/>
                  <a:gd name="T22" fmla="*/ 11 w 136"/>
                  <a:gd name="T23" fmla="*/ 109 h 142"/>
                  <a:gd name="T24" fmla="*/ 5 w 136"/>
                  <a:gd name="T25" fmla="*/ 96 h 142"/>
                  <a:gd name="T26" fmla="*/ 1 w 136"/>
                  <a:gd name="T27" fmla="*/ 84 h 142"/>
                  <a:gd name="T28" fmla="*/ 0 w 136"/>
                  <a:gd name="T29" fmla="*/ 71 h 142"/>
                  <a:gd name="T30" fmla="*/ 1 w 136"/>
                  <a:gd name="T31" fmla="*/ 56 h 142"/>
                  <a:gd name="T32" fmla="*/ 5 w 136"/>
                  <a:gd name="T33" fmla="*/ 43 h 142"/>
                  <a:gd name="T34" fmla="*/ 11 w 136"/>
                  <a:gd name="T35" fmla="*/ 32 h 142"/>
                  <a:gd name="T36" fmla="*/ 21 w 136"/>
                  <a:gd name="T37" fmla="*/ 20 h 142"/>
                  <a:gd name="T38" fmla="*/ 21 w 136"/>
                  <a:gd name="T39" fmla="*/ 20 h 142"/>
                  <a:gd name="T40" fmla="*/ 31 w 136"/>
                  <a:gd name="T41" fmla="*/ 11 h 142"/>
                  <a:gd name="T42" fmla="*/ 43 w 136"/>
                  <a:gd name="T43" fmla="*/ 5 h 142"/>
                  <a:gd name="T44" fmla="*/ 56 w 136"/>
                  <a:gd name="T45" fmla="*/ 1 h 142"/>
                  <a:gd name="T46" fmla="*/ 68 w 136"/>
                  <a:gd name="T47" fmla="*/ 0 h 142"/>
                  <a:gd name="T48" fmla="*/ 82 w 136"/>
                  <a:gd name="T49" fmla="*/ 1 h 142"/>
                  <a:gd name="T50" fmla="*/ 94 w 136"/>
                  <a:gd name="T51" fmla="*/ 5 h 142"/>
                  <a:gd name="T52" fmla="*/ 105 w 136"/>
                  <a:gd name="T53" fmla="*/ 11 h 142"/>
                  <a:gd name="T54" fmla="*/ 116 w 136"/>
                  <a:gd name="T55" fmla="*/ 20 h 142"/>
                  <a:gd name="T56" fmla="*/ 116 w 136"/>
                  <a:gd name="T57" fmla="*/ 20 h 142"/>
                  <a:gd name="T58" fmla="*/ 125 w 136"/>
                  <a:gd name="T59" fmla="*/ 32 h 142"/>
                  <a:gd name="T60" fmla="*/ 131 w 136"/>
                  <a:gd name="T61" fmla="*/ 43 h 142"/>
                  <a:gd name="T62" fmla="*/ 135 w 136"/>
                  <a:gd name="T63" fmla="*/ 56 h 142"/>
                  <a:gd name="T64" fmla="*/ 136 w 136"/>
                  <a:gd name="T65" fmla="*/ 71 h 142"/>
                  <a:gd name="T66" fmla="*/ 135 w 136"/>
                  <a:gd name="T67" fmla="*/ 84 h 142"/>
                  <a:gd name="T68" fmla="*/ 131 w 136"/>
                  <a:gd name="T69" fmla="*/ 96 h 142"/>
                  <a:gd name="T70" fmla="*/ 125 w 136"/>
                  <a:gd name="T71" fmla="*/ 109 h 142"/>
                  <a:gd name="T72" fmla="*/ 116 w 136"/>
                  <a:gd name="T73" fmla="*/ 121 h 142"/>
                  <a:gd name="T74" fmla="*/ 116 w 136"/>
                  <a:gd name="T75" fmla="*/ 121 h 14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36"/>
                  <a:gd name="T115" fmla="*/ 0 h 142"/>
                  <a:gd name="T116" fmla="*/ 136 w 136"/>
                  <a:gd name="T117" fmla="*/ 142 h 14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36" h="142">
                    <a:moveTo>
                      <a:pt x="116" y="121"/>
                    </a:moveTo>
                    <a:lnTo>
                      <a:pt x="116" y="121"/>
                    </a:lnTo>
                    <a:lnTo>
                      <a:pt x="105" y="130"/>
                    </a:lnTo>
                    <a:lnTo>
                      <a:pt x="94" y="137"/>
                    </a:lnTo>
                    <a:lnTo>
                      <a:pt x="82" y="140"/>
                    </a:lnTo>
                    <a:lnTo>
                      <a:pt x="68" y="142"/>
                    </a:lnTo>
                    <a:lnTo>
                      <a:pt x="56" y="140"/>
                    </a:lnTo>
                    <a:lnTo>
                      <a:pt x="43" y="137"/>
                    </a:lnTo>
                    <a:lnTo>
                      <a:pt x="31" y="130"/>
                    </a:lnTo>
                    <a:lnTo>
                      <a:pt x="21" y="121"/>
                    </a:lnTo>
                    <a:lnTo>
                      <a:pt x="11" y="109"/>
                    </a:lnTo>
                    <a:lnTo>
                      <a:pt x="5" y="96"/>
                    </a:lnTo>
                    <a:lnTo>
                      <a:pt x="1" y="84"/>
                    </a:lnTo>
                    <a:lnTo>
                      <a:pt x="0" y="71"/>
                    </a:lnTo>
                    <a:lnTo>
                      <a:pt x="1" y="56"/>
                    </a:lnTo>
                    <a:lnTo>
                      <a:pt x="5" y="43"/>
                    </a:lnTo>
                    <a:lnTo>
                      <a:pt x="11" y="32"/>
                    </a:lnTo>
                    <a:lnTo>
                      <a:pt x="21" y="20"/>
                    </a:lnTo>
                    <a:lnTo>
                      <a:pt x="31" y="11"/>
                    </a:lnTo>
                    <a:lnTo>
                      <a:pt x="43" y="5"/>
                    </a:lnTo>
                    <a:lnTo>
                      <a:pt x="56" y="1"/>
                    </a:lnTo>
                    <a:lnTo>
                      <a:pt x="68" y="0"/>
                    </a:lnTo>
                    <a:lnTo>
                      <a:pt x="82" y="1"/>
                    </a:lnTo>
                    <a:lnTo>
                      <a:pt x="94" y="5"/>
                    </a:lnTo>
                    <a:lnTo>
                      <a:pt x="105" y="11"/>
                    </a:lnTo>
                    <a:lnTo>
                      <a:pt x="116" y="20"/>
                    </a:lnTo>
                    <a:lnTo>
                      <a:pt x="125" y="32"/>
                    </a:lnTo>
                    <a:lnTo>
                      <a:pt x="131" y="43"/>
                    </a:lnTo>
                    <a:lnTo>
                      <a:pt x="135" y="56"/>
                    </a:lnTo>
                    <a:lnTo>
                      <a:pt x="136" y="71"/>
                    </a:lnTo>
                    <a:lnTo>
                      <a:pt x="135" y="84"/>
                    </a:lnTo>
                    <a:lnTo>
                      <a:pt x="131" y="96"/>
                    </a:lnTo>
                    <a:lnTo>
                      <a:pt x="125" y="109"/>
                    </a:lnTo>
                    <a:lnTo>
                      <a:pt x="116" y="1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anchor="ctr"/>
              <a:lstStyle/>
              <a:p>
                <a:pPr algn="ctr"/>
                <a:endParaRPr lang="en-US">
                  <a:latin typeface="+mn-lt"/>
                </a:endParaRPr>
              </a:p>
            </p:txBody>
          </p:sp>
          <p:sp>
            <p:nvSpPr>
              <p:cNvPr id="421" name="Freeform 78"/>
              <p:cNvSpPr>
                <a:spLocks noEditPoints="1"/>
              </p:cNvSpPr>
              <p:nvPr/>
            </p:nvSpPr>
            <p:spPr bwMode="auto">
              <a:xfrm>
                <a:off x="4013" y="1512"/>
                <a:ext cx="146" cy="153"/>
              </a:xfrm>
              <a:custGeom>
                <a:avLst/>
                <a:gdLst>
                  <a:gd name="T0" fmla="*/ 22 w 146"/>
                  <a:gd name="T1" fmla="*/ 22 h 153"/>
                  <a:gd name="T2" fmla="*/ 12 w 146"/>
                  <a:gd name="T3" fmla="*/ 34 h 153"/>
                  <a:gd name="T4" fmla="*/ 1 w 146"/>
                  <a:gd name="T5" fmla="*/ 62 h 153"/>
                  <a:gd name="T6" fmla="*/ 1 w 146"/>
                  <a:gd name="T7" fmla="*/ 91 h 153"/>
                  <a:gd name="T8" fmla="*/ 12 w 146"/>
                  <a:gd name="T9" fmla="*/ 118 h 153"/>
                  <a:gd name="T10" fmla="*/ 22 w 146"/>
                  <a:gd name="T11" fmla="*/ 130 h 153"/>
                  <a:gd name="T12" fmla="*/ 27 w 146"/>
                  <a:gd name="T13" fmla="*/ 135 h 153"/>
                  <a:gd name="T14" fmla="*/ 46 w 146"/>
                  <a:gd name="T15" fmla="*/ 146 h 153"/>
                  <a:gd name="T16" fmla="*/ 73 w 146"/>
                  <a:gd name="T17" fmla="*/ 153 h 153"/>
                  <a:gd name="T18" fmla="*/ 100 w 146"/>
                  <a:gd name="T19" fmla="*/ 146 h 153"/>
                  <a:gd name="T20" fmla="*/ 119 w 146"/>
                  <a:gd name="T21" fmla="*/ 135 h 153"/>
                  <a:gd name="T22" fmla="*/ 125 w 146"/>
                  <a:gd name="T23" fmla="*/ 130 h 153"/>
                  <a:gd name="T24" fmla="*/ 130 w 146"/>
                  <a:gd name="T25" fmla="*/ 124 h 153"/>
                  <a:gd name="T26" fmla="*/ 141 w 146"/>
                  <a:gd name="T27" fmla="*/ 105 h 153"/>
                  <a:gd name="T28" fmla="*/ 146 w 146"/>
                  <a:gd name="T29" fmla="*/ 77 h 153"/>
                  <a:gd name="T30" fmla="*/ 141 w 146"/>
                  <a:gd name="T31" fmla="*/ 48 h 153"/>
                  <a:gd name="T32" fmla="*/ 130 w 146"/>
                  <a:gd name="T33" fmla="*/ 29 h 153"/>
                  <a:gd name="T34" fmla="*/ 125 w 146"/>
                  <a:gd name="T35" fmla="*/ 22 h 153"/>
                  <a:gd name="T36" fmla="*/ 114 w 146"/>
                  <a:gd name="T37" fmla="*/ 13 h 153"/>
                  <a:gd name="T38" fmla="*/ 87 w 146"/>
                  <a:gd name="T39" fmla="*/ 2 h 153"/>
                  <a:gd name="T40" fmla="*/ 59 w 146"/>
                  <a:gd name="T41" fmla="*/ 2 h 153"/>
                  <a:gd name="T42" fmla="*/ 33 w 146"/>
                  <a:gd name="T43" fmla="*/ 13 h 153"/>
                  <a:gd name="T44" fmla="*/ 22 w 146"/>
                  <a:gd name="T45" fmla="*/ 22 h 153"/>
                  <a:gd name="T46" fmla="*/ 28 w 146"/>
                  <a:gd name="T47" fmla="*/ 123 h 153"/>
                  <a:gd name="T48" fmla="*/ 21 w 146"/>
                  <a:gd name="T49" fmla="*/ 113 h 153"/>
                  <a:gd name="T50" fmla="*/ 12 w 146"/>
                  <a:gd name="T51" fmla="*/ 90 h 153"/>
                  <a:gd name="T52" fmla="*/ 12 w 146"/>
                  <a:gd name="T53" fmla="*/ 64 h 153"/>
                  <a:gd name="T54" fmla="*/ 21 w 146"/>
                  <a:gd name="T55" fmla="*/ 40 h 153"/>
                  <a:gd name="T56" fmla="*/ 28 w 146"/>
                  <a:gd name="T57" fmla="*/ 30 h 153"/>
                  <a:gd name="T58" fmla="*/ 49 w 146"/>
                  <a:gd name="T59" fmla="*/ 16 h 153"/>
                  <a:gd name="T60" fmla="*/ 73 w 146"/>
                  <a:gd name="T61" fmla="*/ 11 h 153"/>
                  <a:gd name="T62" fmla="*/ 96 w 146"/>
                  <a:gd name="T63" fmla="*/ 16 h 153"/>
                  <a:gd name="T64" fmla="*/ 117 w 146"/>
                  <a:gd name="T65" fmla="*/ 30 h 153"/>
                  <a:gd name="T66" fmla="*/ 126 w 146"/>
                  <a:gd name="T67" fmla="*/ 40 h 153"/>
                  <a:gd name="T68" fmla="*/ 135 w 146"/>
                  <a:gd name="T69" fmla="*/ 64 h 153"/>
                  <a:gd name="T70" fmla="*/ 136 w 146"/>
                  <a:gd name="T71" fmla="*/ 77 h 153"/>
                  <a:gd name="T72" fmla="*/ 131 w 146"/>
                  <a:gd name="T73" fmla="*/ 101 h 153"/>
                  <a:gd name="T74" fmla="*/ 117 w 146"/>
                  <a:gd name="T75" fmla="*/ 123 h 153"/>
                  <a:gd name="T76" fmla="*/ 108 w 146"/>
                  <a:gd name="T77" fmla="*/ 131 h 153"/>
                  <a:gd name="T78" fmla="*/ 85 w 146"/>
                  <a:gd name="T79" fmla="*/ 141 h 153"/>
                  <a:gd name="T80" fmla="*/ 62 w 146"/>
                  <a:gd name="T81" fmla="*/ 141 h 153"/>
                  <a:gd name="T82" fmla="*/ 38 w 146"/>
                  <a:gd name="T83" fmla="*/ 131 h 153"/>
                  <a:gd name="T84" fmla="*/ 28 w 146"/>
                  <a:gd name="T85" fmla="*/ 123 h 15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46"/>
                  <a:gd name="T130" fmla="*/ 0 h 153"/>
                  <a:gd name="T131" fmla="*/ 146 w 146"/>
                  <a:gd name="T132" fmla="*/ 153 h 15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46" h="153">
                    <a:moveTo>
                      <a:pt x="22" y="22"/>
                    </a:moveTo>
                    <a:lnTo>
                      <a:pt x="22" y="22"/>
                    </a:lnTo>
                    <a:lnTo>
                      <a:pt x="17" y="29"/>
                    </a:lnTo>
                    <a:lnTo>
                      <a:pt x="12" y="34"/>
                    </a:lnTo>
                    <a:lnTo>
                      <a:pt x="6" y="48"/>
                    </a:lnTo>
                    <a:lnTo>
                      <a:pt x="1" y="62"/>
                    </a:lnTo>
                    <a:lnTo>
                      <a:pt x="0" y="77"/>
                    </a:lnTo>
                    <a:lnTo>
                      <a:pt x="1" y="91"/>
                    </a:lnTo>
                    <a:lnTo>
                      <a:pt x="6" y="105"/>
                    </a:lnTo>
                    <a:lnTo>
                      <a:pt x="12" y="118"/>
                    </a:lnTo>
                    <a:lnTo>
                      <a:pt x="17" y="124"/>
                    </a:lnTo>
                    <a:lnTo>
                      <a:pt x="22" y="130"/>
                    </a:lnTo>
                    <a:lnTo>
                      <a:pt x="27" y="135"/>
                    </a:lnTo>
                    <a:lnTo>
                      <a:pt x="33" y="140"/>
                    </a:lnTo>
                    <a:lnTo>
                      <a:pt x="46" y="146"/>
                    </a:lnTo>
                    <a:lnTo>
                      <a:pt x="59" y="152"/>
                    </a:lnTo>
                    <a:lnTo>
                      <a:pt x="73" y="153"/>
                    </a:lnTo>
                    <a:lnTo>
                      <a:pt x="87" y="152"/>
                    </a:lnTo>
                    <a:lnTo>
                      <a:pt x="100" y="146"/>
                    </a:lnTo>
                    <a:lnTo>
                      <a:pt x="114" y="140"/>
                    </a:lnTo>
                    <a:lnTo>
                      <a:pt x="119" y="135"/>
                    </a:lnTo>
                    <a:lnTo>
                      <a:pt x="125" y="130"/>
                    </a:lnTo>
                    <a:lnTo>
                      <a:pt x="130" y="124"/>
                    </a:lnTo>
                    <a:lnTo>
                      <a:pt x="134" y="118"/>
                    </a:lnTo>
                    <a:lnTo>
                      <a:pt x="141" y="105"/>
                    </a:lnTo>
                    <a:lnTo>
                      <a:pt x="145" y="91"/>
                    </a:lnTo>
                    <a:lnTo>
                      <a:pt x="146" y="77"/>
                    </a:lnTo>
                    <a:lnTo>
                      <a:pt x="145" y="62"/>
                    </a:lnTo>
                    <a:lnTo>
                      <a:pt x="141" y="48"/>
                    </a:lnTo>
                    <a:lnTo>
                      <a:pt x="134" y="34"/>
                    </a:lnTo>
                    <a:lnTo>
                      <a:pt x="130" y="29"/>
                    </a:lnTo>
                    <a:lnTo>
                      <a:pt x="125" y="22"/>
                    </a:lnTo>
                    <a:lnTo>
                      <a:pt x="119" y="17"/>
                    </a:lnTo>
                    <a:lnTo>
                      <a:pt x="114" y="13"/>
                    </a:lnTo>
                    <a:lnTo>
                      <a:pt x="100" y="6"/>
                    </a:lnTo>
                    <a:lnTo>
                      <a:pt x="87" y="2"/>
                    </a:lnTo>
                    <a:lnTo>
                      <a:pt x="73" y="0"/>
                    </a:lnTo>
                    <a:lnTo>
                      <a:pt x="59" y="2"/>
                    </a:lnTo>
                    <a:lnTo>
                      <a:pt x="46" y="6"/>
                    </a:lnTo>
                    <a:lnTo>
                      <a:pt x="33" y="13"/>
                    </a:lnTo>
                    <a:lnTo>
                      <a:pt x="27" y="17"/>
                    </a:lnTo>
                    <a:lnTo>
                      <a:pt x="22" y="22"/>
                    </a:lnTo>
                    <a:close/>
                    <a:moveTo>
                      <a:pt x="28" y="123"/>
                    </a:moveTo>
                    <a:lnTo>
                      <a:pt x="28" y="123"/>
                    </a:lnTo>
                    <a:lnTo>
                      <a:pt x="21" y="113"/>
                    </a:lnTo>
                    <a:lnTo>
                      <a:pt x="15" y="101"/>
                    </a:lnTo>
                    <a:lnTo>
                      <a:pt x="12" y="90"/>
                    </a:lnTo>
                    <a:lnTo>
                      <a:pt x="11" y="77"/>
                    </a:lnTo>
                    <a:lnTo>
                      <a:pt x="12" y="64"/>
                    </a:lnTo>
                    <a:lnTo>
                      <a:pt x="15" y="52"/>
                    </a:lnTo>
                    <a:lnTo>
                      <a:pt x="21" y="40"/>
                    </a:lnTo>
                    <a:lnTo>
                      <a:pt x="28" y="30"/>
                    </a:lnTo>
                    <a:lnTo>
                      <a:pt x="38" y="22"/>
                    </a:lnTo>
                    <a:lnTo>
                      <a:pt x="49" y="16"/>
                    </a:lnTo>
                    <a:lnTo>
                      <a:pt x="62" y="12"/>
                    </a:lnTo>
                    <a:lnTo>
                      <a:pt x="73" y="11"/>
                    </a:lnTo>
                    <a:lnTo>
                      <a:pt x="85" y="12"/>
                    </a:lnTo>
                    <a:lnTo>
                      <a:pt x="96" y="16"/>
                    </a:lnTo>
                    <a:lnTo>
                      <a:pt x="108" y="22"/>
                    </a:lnTo>
                    <a:lnTo>
                      <a:pt x="117" y="30"/>
                    </a:lnTo>
                    <a:lnTo>
                      <a:pt x="126" y="40"/>
                    </a:lnTo>
                    <a:lnTo>
                      <a:pt x="131" y="52"/>
                    </a:lnTo>
                    <a:lnTo>
                      <a:pt x="135" y="64"/>
                    </a:lnTo>
                    <a:lnTo>
                      <a:pt x="136" y="77"/>
                    </a:lnTo>
                    <a:lnTo>
                      <a:pt x="135" y="90"/>
                    </a:lnTo>
                    <a:lnTo>
                      <a:pt x="131" y="101"/>
                    </a:lnTo>
                    <a:lnTo>
                      <a:pt x="126" y="113"/>
                    </a:lnTo>
                    <a:lnTo>
                      <a:pt x="117" y="123"/>
                    </a:lnTo>
                    <a:lnTo>
                      <a:pt x="108" y="131"/>
                    </a:lnTo>
                    <a:lnTo>
                      <a:pt x="96" y="137"/>
                    </a:lnTo>
                    <a:lnTo>
                      <a:pt x="85" y="141"/>
                    </a:lnTo>
                    <a:lnTo>
                      <a:pt x="73" y="141"/>
                    </a:lnTo>
                    <a:lnTo>
                      <a:pt x="62" y="141"/>
                    </a:lnTo>
                    <a:lnTo>
                      <a:pt x="49" y="137"/>
                    </a:lnTo>
                    <a:lnTo>
                      <a:pt x="38" y="131"/>
                    </a:lnTo>
                    <a:lnTo>
                      <a:pt x="28" y="123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anchor="ctr"/>
              <a:lstStyle/>
              <a:p>
                <a:pPr algn="ctr"/>
                <a:endParaRPr lang="en-US">
                  <a:latin typeface="+mn-lt"/>
                </a:endParaRPr>
              </a:p>
            </p:txBody>
          </p:sp>
          <p:sp>
            <p:nvSpPr>
              <p:cNvPr id="422" name="Freeform 79"/>
              <p:cNvSpPr>
                <a:spLocks/>
              </p:cNvSpPr>
              <p:nvPr/>
            </p:nvSpPr>
            <p:spPr bwMode="auto">
              <a:xfrm>
                <a:off x="4053" y="1555"/>
                <a:ext cx="64" cy="69"/>
              </a:xfrm>
              <a:custGeom>
                <a:avLst/>
                <a:gdLst>
                  <a:gd name="T0" fmla="*/ 64 w 64"/>
                  <a:gd name="T1" fmla="*/ 0 h 69"/>
                  <a:gd name="T2" fmla="*/ 32 w 64"/>
                  <a:gd name="T3" fmla="*/ 14 h 69"/>
                  <a:gd name="T4" fmla="*/ 38 w 64"/>
                  <a:gd name="T5" fmla="*/ 21 h 69"/>
                  <a:gd name="T6" fmla="*/ 0 w 64"/>
                  <a:gd name="T7" fmla="*/ 61 h 69"/>
                  <a:gd name="T8" fmla="*/ 6 w 64"/>
                  <a:gd name="T9" fmla="*/ 69 h 69"/>
                  <a:gd name="T10" fmla="*/ 44 w 64"/>
                  <a:gd name="T11" fmla="*/ 27 h 69"/>
                  <a:gd name="T12" fmla="*/ 50 w 64"/>
                  <a:gd name="T13" fmla="*/ 34 h 69"/>
                  <a:gd name="T14" fmla="*/ 64 w 64"/>
                  <a:gd name="T15" fmla="*/ 0 h 6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4"/>
                  <a:gd name="T25" fmla="*/ 0 h 69"/>
                  <a:gd name="T26" fmla="*/ 64 w 64"/>
                  <a:gd name="T27" fmla="*/ 69 h 6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4" h="69">
                    <a:moveTo>
                      <a:pt x="64" y="0"/>
                    </a:moveTo>
                    <a:lnTo>
                      <a:pt x="32" y="14"/>
                    </a:lnTo>
                    <a:lnTo>
                      <a:pt x="38" y="21"/>
                    </a:lnTo>
                    <a:lnTo>
                      <a:pt x="0" y="61"/>
                    </a:lnTo>
                    <a:lnTo>
                      <a:pt x="6" y="69"/>
                    </a:lnTo>
                    <a:lnTo>
                      <a:pt x="44" y="27"/>
                    </a:lnTo>
                    <a:lnTo>
                      <a:pt x="50" y="34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anchor="ctr"/>
              <a:lstStyle/>
              <a:p>
                <a:pPr algn="ctr"/>
                <a:endParaRPr lang="en-US">
                  <a:latin typeface="+mn-lt"/>
                </a:endParaRPr>
              </a:p>
            </p:txBody>
          </p:sp>
          <p:sp>
            <p:nvSpPr>
              <p:cNvPr id="423" name="Freeform 80"/>
              <p:cNvSpPr>
                <a:spLocks/>
              </p:cNvSpPr>
              <p:nvPr/>
            </p:nvSpPr>
            <p:spPr bwMode="auto">
              <a:xfrm>
                <a:off x="4077" y="1574"/>
                <a:ext cx="66" cy="69"/>
              </a:xfrm>
              <a:custGeom>
                <a:avLst/>
                <a:gdLst>
                  <a:gd name="T0" fmla="*/ 0 w 66"/>
                  <a:gd name="T1" fmla="*/ 69 h 69"/>
                  <a:gd name="T2" fmla="*/ 34 w 66"/>
                  <a:gd name="T3" fmla="*/ 53 h 69"/>
                  <a:gd name="T4" fmla="*/ 27 w 66"/>
                  <a:gd name="T5" fmla="*/ 48 h 69"/>
                  <a:gd name="T6" fmla="*/ 66 w 66"/>
                  <a:gd name="T7" fmla="*/ 8 h 69"/>
                  <a:gd name="T8" fmla="*/ 60 w 66"/>
                  <a:gd name="T9" fmla="*/ 0 h 69"/>
                  <a:gd name="T10" fmla="*/ 21 w 66"/>
                  <a:gd name="T11" fmla="*/ 40 h 69"/>
                  <a:gd name="T12" fmla="*/ 15 w 66"/>
                  <a:gd name="T13" fmla="*/ 34 h 69"/>
                  <a:gd name="T14" fmla="*/ 0 w 66"/>
                  <a:gd name="T15" fmla="*/ 69 h 6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6"/>
                  <a:gd name="T25" fmla="*/ 0 h 69"/>
                  <a:gd name="T26" fmla="*/ 66 w 66"/>
                  <a:gd name="T27" fmla="*/ 69 h 6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6" h="69">
                    <a:moveTo>
                      <a:pt x="0" y="69"/>
                    </a:moveTo>
                    <a:lnTo>
                      <a:pt x="34" y="53"/>
                    </a:lnTo>
                    <a:lnTo>
                      <a:pt x="27" y="48"/>
                    </a:lnTo>
                    <a:lnTo>
                      <a:pt x="66" y="8"/>
                    </a:lnTo>
                    <a:lnTo>
                      <a:pt x="60" y="0"/>
                    </a:lnTo>
                    <a:lnTo>
                      <a:pt x="21" y="40"/>
                    </a:lnTo>
                    <a:lnTo>
                      <a:pt x="15" y="34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anchor="ctr"/>
              <a:lstStyle/>
              <a:p>
                <a:pPr algn="ctr"/>
                <a:endParaRPr lang="en-US">
                  <a:latin typeface="+mn-lt"/>
                </a:endParaRPr>
              </a:p>
            </p:txBody>
          </p:sp>
          <p:sp>
            <p:nvSpPr>
              <p:cNvPr id="424" name="Freeform 81"/>
              <p:cNvSpPr>
                <a:spLocks/>
              </p:cNvSpPr>
              <p:nvPr/>
            </p:nvSpPr>
            <p:spPr bwMode="auto">
              <a:xfrm>
                <a:off x="4032" y="1533"/>
                <a:ext cx="64" cy="67"/>
              </a:xfrm>
              <a:custGeom>
                <a:avLst/>
                <a:gdLst>
                  <a:gd name="T0" fmla="*/ 64 w 64"/>
                  <a:gd name="T1" fmla="*/ 0 h 67"/>
                  <a:gd name="T2" fmla="*/ 32 w 64"/>
                  <a:gd name="T3" fmla="*/ 14 h 67"/>
                  <a:gd name="T4" fmla="*/ 38 w 64"/>
                  <a:gd name="T5" fmla="*/ 21 h 67"/>
                  <a:gd name="T6" fmla="*/ 0 w 64"/>
                  <a:gd name="T7" fmla="*/ 61 h 67"/>
                  <a:gd name="T8" fmla="*/ 6 w 64"/>
                  <a:gd name="T9" fmla="*/ 67 h 67"/>
                  <a:gd name="T10" fmla="*/ 44 w 64"/>
                  <a:gd name="T11" fmla="*/ 27 h 67"/>
                  <a:gd name="T12" fmla="*/ 50 w 64"/>
                  <a:gd name="T13" fmla="*/ 34 h 67"/>
                  <a:gd name="T14" fmla="*/ 64 w 64"/>
                  <a:gd name="T15" fmla="*/ 0 h 6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4"/>
                  <a:gd name="T25" fmla="*/ 0 h 67"/>
                  <a:gd name="T26" fmla="*/ 64 w 64"/>
                  <a:gd name="T27" fmla="*/ 67 h 6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4" h="67">
                    <a:moveTo>
                      <a:pt x="64" y="0"/>
                    </a:moveTo>
                    <a:lnTo>
                      <a:pt x="32" y="14"/>
                    </a:lnTo>
                    <a:lnTo>
                      <a:pt x="38" y="21"/>
                    </a:lnTo>
                    <a:lnTo>
                      <a:pt x="0" y="61"/>
                    </a:lnTo>
                    <a:lnTo>
                      <a:pt x="6" y="67"/>
                    </a:lnTo>
                    <a:lnTo>
                      <a:pt x="44" y="27"/>
                    </a:lnTo>
                    <a:lnTo>
                      <a:pt x="50" y="34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 rot="10800000" anchor="ctr"/>
              <a:lstStyle/>
              <a:p>
                <a:pPr algn="ctr"/>
                <a:endParaRPr lang="en-US">
                  <a:latin typeface="+mn-lt"/>
                </a:endParaRPr>
              </a:p>
            </p:txBody>
          </p:sp>
        </p:grpSp>
        <p:grpSp>
          <p:nvGrpSpPr>
            <p:cNvPr id="238" name="Group 434"/>
            <p:cNvGrpSpPr/>
            <p:nvPr/>
          </p:nvGrpSpPr>
          <p:grpSpPr>
            <a:xfrm>
              <a:off x="5894053" y="3493829"/>
              <a:ext cx="3421399" cy="3792012"/>
              <a:chOff x="5894053" y="3493829"/>
              <a:chExt cx="3421399" cy="3792012"/>
            </a:xfrm>
          </p:grpSpPr>
          <p:cxnSp>
            <p:nvCxnSpPr>
              <p:cNvPr id="432" name="Straight Connector 431"/>
              <p:cNvCxnSpPr>
                <a:endCxn id="430" idx="2"/>
              </p:cNvCxnSpPr>
              <p:nvPr/>
            </p:nvCxnSpPr>
            <p:spPr>
              <a:xfrm rot="16200000" flipH="1">
                <a:off x="6397813" y="6421983"/>
                <a:ext cx="504402" cy="255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39" name="Group 387"/>
              <p:cNvGrpSpPr/>
              <p:nvPr/>
            </p:nvGrpSpPr>
            <p:grpSpPr>
              <a:xfrm>
                <a:off x="7215214" y="5964072"/>
                <a:ext cx="2100238" cy="1321769"/>
                <a:chOff x="6590776" y="3558776"/>
                <a:chExt cx="2667809" cy="1758268"/>
              </a:xfrm>
            </p:grpSpPr>
            <p:grpSp>
              <p:nvGrpSpPr>
                <p:cNvPr id="240" name="Group 264"/>
                <p:cNvGrpSpPr/>
                <p:nvPr/>
              </p:nvGrpSpPr>
              <p:grpSpPr>
                <a:xfrm>
                  <a:off x="6590776" y="3558776"/>
                  <a:ext cx="2667809" cy="1758268"/>
                  <a:chOff x="6590776" y="3558776"/>
                  <a:chExt cx="2667809" cy="1758268"/>
                </a:xfrm>
              </p:grpSpPr>
              <p:cxnSp>
                <p:nvCxnSpPr>
                  <p:cNvPr id="391" name="Shape 390"/>
                  <p:cNvCxnSpPr>
                    <a:stCxn id="393" idx="1"/>
                  </p:cNvCxnSpPr>
                  <p:nvPr/>
                </p:nvCxnSpPr>
                <p:spPr>
                  <a:xfrm rot="10800000">
                    <a:off x="6743773" y="3558776"/>
                    <a:ext cx="122497" cy="709795"/>
                  </a:xfrm>
                  <a:prstGeom prst="bentConnector2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41" name="Group 259"/>
                  <p:cNvGrpSpPr/>
                  <p:nvPr/>
                </p:nvGrpSpPr>
                <p:grpSpPr>
                  <a:xfrm>
                    <a:off x="6590776" y="3738866"/>
                    <a:ext cx="2667809" cy="1578178"/>
                    <a:chOff x="6590776" y="3738866"/>
                    <a:chExt cx="2667809" cy="1578178"/>
                  </a:xfrm>
                </p:grpSpPr>
                <p:pic>
                  <p:nvPicPr>
                    <p:cNvPr id="393" name="Picture 75" descr="dslam"/>
                    <p:cNvPicPr preferRelativeResize="0">
                      <a:picLocks noChangeAspect="1" noChangeArrowheads="1"/>
                    </p:cNvPicPr>
                    <p:nvPr/>
                  </p:nvPicPr>
                  <p:blipFill>
                    <a:blip r:embed="rId5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6866269" y="3738866"/>
                      <a:ext cx="563231" cy="105940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cxnSp>
                  <p:nvCxnSpPr>
                    <p:cNvPr id="394" name="Straight Connector 393"/>
                    <p:cNvCxnSpPr/>
                    <p:nvPr/>
                  </p:nvCxnSpPr>
                  <p:spPr>
                    <a:xfrm>
                      <a:off x="7429500" y="4533900"/>
                      <a:ext cx="990600" cy="419100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5" name="Straight Connector 394"/>
                    <p:cNvCxnSpPr>
                      <a:stCxn id="393" idx="3"/>
                    </p:cNvCxnSpPr>
                    <p:nvPr/>
                  </p:nvCxnSpPr>
                  <p:spPr>
                    <a:xfrm>
                      <a:off x="7429500" y="4268570"/>
                      <a:ext cx="1047750" cy="112930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96" name="TextBox 395"/>
                    <p:cNvSpPr txBox="1"/>
                    <p:nvPr/>
                  </p:nvSpPr>
                  <p:spPr>
                    <a:xfrm>
                      <a:off x="7562849" y="4057649"/>
                      <a:ext cx="1028699" cy="36028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+mn-lt"/>
                        </a:rPr>
                        <a:t>Copper</a:t>
                      </a:r>
                    </a:p>
                  </p:txBody>
                </p:sp>
                <p:pic>
                  <p:nvPicPr>
                    <p:cNvPr id="397" name="Picture 160" descr="rad4"/>
                    <p:cNvPicPr preferRelativeResize="0">
                      <a:picLocks noChangeAspect="1" noChangeArrowheads="1"/>
                    </p:cNvPicPr>
                    <p:nvPr/>
                  </p:nvPicPr>
                  <p:blipFill>
                    <a:blip r:embed="rId3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8250238" y="4305300"/>
                      <a:ext cx="824840" cy="32385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398" name="Picture 160" descr="rad4"/>
                    <p:cNvPicPr preferRelativeResize="0">
                      <a:picLocks noChangeAspect="1" noChangeArrowheads="1"/>
                    </p:cNvPicPr>
                    <p:nvPr/>
                  </p:nvPicPr>
                  <p:blipFill>
                    <a:blip r:embed="rId3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8040688" y="4857750"/>
                      <a:ext cx="824840" cy="32385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399" name="TextBox 398"/>
                    <p:cNvSpPr txBox="1"/>
                    <p:nvPr/>
                  </p:nvSpPr>
                  <p:spPr>
                    <a:xfrm>
                      <a:off x="6590776" y="4743875"/>
                      <a:ext cx="969616" cy="57316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91431" tIns="45715" rIns="91431" bIns="45715" rtlCol="0">
                      <a:spAutoFit/>
                    </a:bodyPr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latin typeface="+mn-lt"/>
                        </a:rPr>
                        <a:t>MSAN/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latin typeface="+mn-lt"/>
                        </a:rPr>
                        <a:t>IP-DSLAM</a:t>
                      </a:r>
                    </a:p>
                  </p:txBody>
                </p:sp>
                <p:grpSp>
                  <p:nvGrpSpPr>
                    <p:cNvPr id="242" name="Group 224"/>
                    <p:cNvGrpSpPr/>
                    <p:nvPr/>
                  </p:nvGrpSpPr>
                  <p:grpSpPr>
                    <a:xfrm>
                      <a:off x="8855691" y="4925704"/>
                      <a:ext cx="209550" cy="266700"/>
                      <a:chOff x="8801100" y="5867400"/>
                      <a:chExt cx="209550" cy="266700"/>
                    </a:xfrm>
                  </p:grpSpPr>
                  <p:cxnSp>
                    <p:nvCxnSpPr>
                      <p:cNvPr id="404" name="Straight Connector 403"/>
                      <p:cNvCxnSpPr/>
                      <p:nvPr/>
                    </p:nvCxnSpPr>
                    <p:spPr>
                      <a:xfrm>
                        <a:off x="8801100" y="6000750"/>
                        <a:ext cx="190500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05" name="Straight Connector 404"/>
                      <p:cNvCxnSpPr/>
                      <p:nvPr/>
                    </p:nvCxnSpPr>
                    <p:spPr>
                      <a:xfrm rot="5400000">
                        <a:off x="8877300" y="6000750"/>
                        <a:ext cx="266700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43" name="Group 227"/>
                    <p:cNvGrpSpPr/>
                    <p:nvPr/>
                  </p:nvGrpSpPr>
                  <p:grpSpPr>
                    <a:xfrm>
                      <a:off x="9049035" y="4395716"/>
                      <a:ext cx="209550" cy="266700"/>
                      <a:chOff x="8801100" y="5867400"/>
                      <a:chExt cx="209550" cy="266700"/>
                    </a:xfrm>
                  </p:grpSpPr>
                  <p:cxnSp>
                    <p:nvCxnSpPr>
                      <p:cNvPr id="402" name="Straight Connector 401"/>
                      <p:cNvCxnSpPr/>
                      <p:nvPr/>
                    </p:nvCxnSpPr>
                    <p:spPr>
                      <a:xfrm>
                        <a:off x="8801100" y="6000750"/>
                        <a:ext cx="190500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03" name="Straight Connector 402"/>
                      <p:cNvCxnSpPr/>
                      <p:nvPr/>
                    </p:nvCxnSpPr>
                    <p:spPr>
                      <a:xfrm rot="5400000">
                        <a:off x="8877300" y="6000750"/>
                        <a:ext cx="266700" cy="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  <p:sp>
              <p:nvSpPr>
                <p:cNvPr id="390" name="TextBox 389"/>
                <p:cNvSpPr txBox="1"/>
                <p:nvPr/>
              </p:nvSpPr>
              <p:spPr>
                <a:xfrm>
                  <a:off x="7346762" y="4687722"/>
                  <a:ext cx="817298" cy="3602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100" dirty="0" smtClean="0">
                      <a:latin typeface="+mn-lt"/>
                    </a:rPr>
                    <a:t>Copper</a:t>
                  </a:r>
                </a:p>
              </p:txBody>
            </p:sp>
          </p:grpSp>
          <p:cxnSp>
            <p:nvCxnSpPr>
              <p:cNvPr id="407" name="Straight Connector 406"/>
              <p:cNvCxnSpPr/>
              <p:nvPr/>
            </p:nvCxnSpPr>
            <p:spPr>
              <a:xfrm rot="16200000" flipH="1">
                <a:off x="5697943" y="4428698"/>
                <a:ext cx="1869739" cy="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9" name="Straight Connector 408"/>
              <p:cNvCxnSpPr/>
              <p:nvPr/>
            </p:nvCxnSpPr>
            <p:spPr>
              <a:xfrm>
                <a:off x="6701051" y="5404513"/>
                <a:ext cx="627797" cy="5595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2" name="Straight Connector 411"/>
              <p:cNvCxnSpPr/>
              <p:nvPr/>
            </p:nvCxnSpPr>
            <p:spPr>
              <a:xfrm rot="16200000" flipH="1">
                <a:off x="6271145" y="5738884"/>
                <a:ext cx="736983" cy="1364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4" name="Straight Connector 413"/>
              <p:cNvCxnSpPr/>
              <p:nvPr/>
            </p:nvCxnSpPr>
            <p:spPr>
              <a:xfrm rot="5400000">
                <a:off x="6005016" y="5431809"/>
                <a:ext cx="709683" cy="60050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6" name="TextBox 425"/>
              <p:cNvSpPr txBox="1"/>
              <p:nvPr/>
            </p:nvSpPr>
            <p:spPr>
              <a:xfrm>
                <a:off x="6685389" y="5308979"/>
                <a:ext cx="625492" cy="236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100" b="1" dirty="0" smtClean="0">
                    <a:latin typeface="+mn-lt"/>
                  </a:rPr>
                  <a:t>(G)PON</a:t>
                </a:r>
              </a:p>
            </p:txBody>
          </p:sp>
          <p:sp>
            <p:nvSpPr>
              <p:cNvPr id="427" name="TextBox 426"/>
              <p:cNvSpPr txBox="1"/>
              <p:nvPr/>
            </p:nvSpPr>
            <p:spPr>
              <a:xfrm>
                <a:off x="7368315" y="5870811"/>
                <a:ext cx="465191" cy="236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100" b="1" dirty="0" smtClean="0">
                    <a:latin typeface="+mn-lt"/>
                  </a:rPr>
                  <a:t>FTTC</a:t>
                </a:r>
              </a:p>
            </p:txBody>
          </p:sp>
          <p:pic>
            <p:nvPicPr>
              <p:cNvPr id="428" name="Picture 42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451337" y="6073254"/>
                <a:ext cx="420372" cy="3059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29" name="Picture 42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894053" y="6034585"/>
                <a:ext cx="420372" cy="3059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30" name="Picture 160" descr="rad4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326614" y="6432009"/>
                <a:ext cx="649357" cy="2434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31" name="TextBox 430"/>
              <p:cNvSpPr txBox="1"/>
              <p:nvPr/>
            </p:nvSpPr>
            <p:spPr>
              <a:xfrm>
                <a:off x="6148727" y="5873086"/>
                <a:ext cx="479618" cy="236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100" b="1" dirty="0" smtClean="0">
                    <a:latin typeface="+mn-lt"/>
                  </a:rPr>
                  <a:t>FTTH</a:t>
                </a:r>
              </a:p>
            </p:txBody>
          </p:sp>
        </p:grpSp>
      </p:grpSp>
      <p:grpSp>
        <p:nvGrpSpPr>
          <p:cNvPr id="244" name="Group 371"/>
          <p:cNvGrpSpPr/>
          <p:nvPr/>
        </p:nvGrpSpPr>
        <p:grpSpPr>
          <a:xfrm flipH="1">
            <a:off x="9115920" y="3099201"/>
            <a:ext cx="199315" cy="266701"/>
            <a:chOff x="1934921" y="3752016"/>
            <a:chExt cx="199315" cy="266700"/>
          </a:xfrm>
        </p:grpSpPr>
        <p:cxnSp>
          <p:nvCxnSpPr>
            <p:cNvPr id="371" name="Straight Connector 370"/>
            <p:cNvCxnSpPr/>
            <p:nvPr/>
          </p:nvCxnSpPr>
          <p:spPr>
            <a:xfrm rot="5400000">
              <a:off x="1801571" y="3885366"/>
              <a:ext cx="2667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/>
            <p:cNvCxnSpPr/>
            <p:nvPr/>
          </p:nvCxnSpPr>
          <p:spPr>
            <a:xfrm>
              <a:off x="1943736" y="3885366"/>
              <a:ext cx="1905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5" name="Group 382"/>
          <p:cNvGrpSpPr/>
          <p:nvPr/>
        </p:nvGrpSpPr>
        <p:grpSpPr>
          <a:xfrm>
            <a:off x="6015223" y="1196417"/>
            <a:ext cx="4073638" cy="5740533"/>
            <a:chOff x="6276176" y="1019025"/>
            <a:chExt cx="3703307" cy="5218667"/>
          </a:xfrm>
        </p:grpSpPr>
        <p:sp>
          <p:nvSpPr>
            <p:cNvPr id="376" name="TextBox 375"/>
            <p:cNvSpPr txBox="1"/>
            <p:nvPr/>
          </p:nvSpPr>
          <p:spPr>
            <a:xfrm>
              <a:off x="8614150" y="1019025"/>
              <a:ext cx="447559" cy="2902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700" b="1" dirty="0" smtClean="0">
                  <a:solidFill>
                    <a:srgbClr val="FF0000"/>
                  </a:solidFill>
                  <a:latin typeface="+mn-lt"/>
                </a:rPr>
                <a:t>RIC</a:t>
              </a:r>
            </a:p>
          </p:txBody>
        </p:sp>
        <p:sp>
          <p:nvSpPr>
            <p:cNvPr id="377" name="TextBox 376"/>
            <p:cNvSpPr txBox="1"/>
            <p:nvPr/>
          </p:nvSpPr>
          <p:spPr>
            <a:xfrm>
              <a:off x="6276176" y="1243086"/>
              <a:ext cx="621260" cy="2902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700" b="1" dirty="0" err="1" smtClean="0">
                  <a:solidFill>
                    <a:srgbClr val="FF0000"/>
                  </a:solidFill>
                  <a:latin typeface="+mn-lt"/>
                </a:rPr>
                <a:t>Egate</a:t>
              </a:r>
              <a:endParaRPr lang="en-US" sz="1700" b="1" dirty="0" smtClean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378" name="TextBox 377"/>
            <p:cNvSpPr txBox="1"/>
            <p:nvPr/>
          </p:nvSpPr>
          <p:spPr>
            <a:xfrm>
              <a:off x="9077294" y="1568430"/>
              <a:ext cx="479619" cy="2902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700" b="1" dirty="0" smtClean="0">
                  <a:solidFill>
                    <a:srgbClr val="FF0000"/>
                  </a:solidFill>
                  <a:latin typeface="+mn-lt"/>
                </a:rPr>
                <a:t>ETX</a:t>
              </a:r>
            </a:p>
          </p:txBody>
        </p:sp>
        <p:sp>
          <p:nvSpPr>
            <p:cNvPr id="379" name="TextBox 378"/>
            <p:cNvSpPr txBox="1"/>
            <p:nvPr/>
          </p:nvSpPr>
          <p:spPr>
            <a:xfrm>
              <a:off x="9485236" y="1953012"/>
              <a:ext cx="479619" cy="2902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700" b="1" dirty="0" smtClean="0">
                  <a:solidFill>
                    <a:srgbClr val="FF0000"/>
                  </a:solidFill>
                  <a:latin typeface="+mn-lt"/>
                </a:rPr>
                <a:t>ETX</a:t>
              </a:r>
            </a:p>
          </p:txBody>
        </p:sp>
        <p:sp>
          <p:nvSpPr>
            <p:cNvPr id="380" name="TextBox 379"/>
            <p:cNvSpPr txBox="1"/>
            <p:nvPr/>
          </p:nvSpPr>
          <p:spPr>
            <a:xfrm>
              <a:off x="9485236" y="2795751"/>
              <a:ext cx="479619" cy="2902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700" b="1" dirty="0" smtClean="0">
                  <a:solidFill>
                    <a:srgbClr val="FF0000"/>
                  </a:solidFill>
                  <a:latin typeface="+mn-lt"/>
                </a:rPr>
                <a:t>ETX</a:t>
              </a:r>
            </a:p>
          </p:txBody>
        </p:sp>
        <p:sp>
          <p:nvSpPr>
            <p:cNvPr id="381" name="TextBox 380"/>
            <p:cNvSpPr txBox="1"/>
            <p:nvPr/>
          </p:nvSpPr>
          <p:spPr>
            <a:xfrm>
              <a:off x="6886412" y="2223892"/>
              <a:ext cx="1047083" cy="2902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700" b="1" dirty="0" smtClean="0">
                  <a:solidFill>
                    <a:srgbClr val="FF0000"/>
                  </a:solidFill>
                  <a:latin typeface="+mn-lt"/>
                </a:rPr>
                <a:t>ETX-5300A</a:t>
              </a:r>
            </a:p>
          </p:txBody>
        </p:sp>
        <p:sp>
          <p:nvSpPr>
            <p:cNvPr id="382" name="TextBox 381"/>
            <p:cNvSpPr txBox="1"/>
            <p:nvPr/>
          </p:nvSpPr>
          <p:spPr>
            <a:xfrm>
              <a:off x="9485236" y="3264895"/>
              <a:ext cx="479619" cy="2902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700" b="1" dirty="0" smtClean="0">
                  <a:solidFill>
                    <a:srgbClr val="FF0000"/>
                  </a:solidFill>
                  <a:latin typeface="+mn-lt"/>
                </a:rPr>
                <a:t>ETX</a:t>
              </a:r>
            </a:p>
          </p:txBody>
        </p:sp>
        <p:sp>
          <p:nvSpPr>
            <p:cNvPr id="383" name="TextBox 382"/>
            <p:cNvSpPr txBox="1"/>
            <p:nvPr/>
          </p:nvSpPr>
          <p:spPr>
            <a:xfrm>
              <a:off x="8852717" y="4060334"/>
              <a:ext cx="1126766" cy="4882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700" b="1" dirty="0" smtClean="0">
                  <a:solidFill>
                    <a:srgbClr val="FF0000"/>
                  </a:solidFill>
                  <a:latin typeface="+mn-lt"/>
                </a:rPr>
                <a:t>LA210/</a:t>
              </a:r>
            </a:p>
            <a:p>
              <a:pPr algn="ctr">
                <a:lnSpc>
                  <a:spcPct val="85000"/>
                </a:lnSpc>
              </a:pPr>
              <a:r>
                <a:rPr lang="en-US" sz="1700" b="1" dirty="0" smtClean="0">
                  <a:solidFill>
                    <a:srgbClr val="FF0000"/>
                  </a:solidFill>
                  <a:latin typeface="+mn-lt"/>
                </a:rPr>
                <a:t>ETX-203AM</a:t>
              </a:r>
            </a:p>
          </p:txBody>
        </p:sp>
        <p:sp>
          <p:nvSpPr>
            <p:cNvPr id="384" name="TextBox 383"/>
            <p:cNvSpPr txBox="1"/>
            <p:nvPr/>
          </p:nvSpPr>
          <p:spPr>
            <a:xfrm>
              <a:off x="8713046" y="5564272"/>
              <a:ext cx="479619" cy="2902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700" b="1" dirty="0" smtClean="0">
                  <a:solidFill>
                    <a:srgbClr val="FF0000"/>
                  </a:solidFill>
                  <a:latin typeface="+mn-lt"/>
                </a:rPr>
                <a:t>ETX</a:t>
              </a:r>
            </a:p>
          </p:txBody>
        </p:sp>
        <p:sp>
          <p:nvSpPr>
            <p:cNvPr id="385" name="TextBox 384"/>
            <p:cNvSpPr txBox="1"/>
            <p:nvPr/>
          </p:nvSpPr>
          <p:spPr>
            <a:xfrm>
              <a:off x="6554629" y="5947420"/>
              <a:ext cx="569387" cy="2902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700" b="1" dirty="0" smtClean="0">
                  <a:solidFill>
                    <a:srgbClr val="FF0000"/>
                  </a:solidFill>
                  <a:latin typeface="+mn-lt"/>
                </a:rPr>
                <a:t>ETX?</a:t>
              </a:r>
            </a:p>
          </p:txBody>
        </p:sp>
      </p:grpSp>
      <p:grpSp>
        <p:nvGrpSpPr>
          <p:cNvPr id="6" name="Group 271"/>
          <p:cNvGrpSpPr/>
          <p:nvPr/>
        </p:nvGrpSpPr>
        <p:grpSpPr>
          <a:xfrm>
            <a:off x="5755541" y="1818287"/>
            <a:ext cx="626000" cy="737207"/>
            <a:chOff x="5800418" y="1816524"/>
            <a:chExt cx="626000" cy="737207"/>
          </a:xfrm>
        </p:grpSpPr>
        <p:sp>
          <p:nvSpPr>
            <p:cNvPr id="130" name="TextBox 129"/>
            <p:cNvSpPr txBox="1"/>
            <p:nvPr/>
          </p:nvSpPr>
          <p:spPr>
            <a:xfrm>
              <a:off x="5800418" y="1816524"/>
              <a:ext cx="184712" cy="353933"/>
            </a:xfrm>
            <a:prstGeom prst="rect">
              <a:avLst/>
            </a:prstGeom>
            <a:noFill/>
          </p:spPr>
          <p:txBody>
            <a:bodyPr wrap="none" lIns="91431" tIns="45715" rIns="91431" bIns="45715" rtlCol="0"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 lang="en-US" sz="1700" b="1" dirty="0" smtClean="0">
                <a:latin typeface="+mn-lt"/>
              </a:endParaRPr>
            </a:p>
          </p:txBody>
        </p:sp>
        <p:grpSp>
          <p:nvGrpSpPr>
            <p:cNvPr id="46" name="Group 454"/>
            <p:cNvGrpSpPr>
              <a:grpSpLocks/>
            </p:cNvGrpSpPr>
            <p:nvPr/>
          </p:nvGrpSpPr>
          <p:grpSpPr bwMode="auto">
            <a:xfrm>
              <a:off x="5852553" y="2101260"/>
              <a:ext cx="573865" cy="452471"/>
              <a:chOff x="480" y="2498"/>
              <a:chExt cx="872" cy="878"/>
            </a:xfrm>
          </p:grpSpPr>
          <p:sp>
            <p:nvSpPr>
              <p:cNvPr id="154" name="Oval 455"/>
              <p:cNvSpPr>
                <a:spLocks noChangeArrowheads="1"/>
              </p:cNvSpPr>
              <p:nvPr/>
            </p:nvSpPr>
            <p:spPr bwMode="auto">
              <a:xfrm>
                <a:off x="482" y="3096"/>
                <a:ext cx="870" cy="280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155" name="Rectangle 456"/>
              <p:cNvSpPr>
                <a:spLocks noChangeArrowheads="1"/>
              </p:cNvSpPr>
              <p:nvPr/>
            </p:nvSpPr>
            <p:spPr bwMode="auto">
              <a:xfrm>
                <a:off x="480" y="2641"/>
                <a:ext cx="869" cy="597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156" name="Rectangle 457"/>
              <p:cNvSpPr>
                <a:spLocks noChangeArrowheads="1"/>
              </p:cNvSpPr>
              <p:nvPr/>
            </p:nvSpPr>
            <p:spPr bwMode="auto">
              <a:xfrm>
                <a:off x="480" y="2641"/>
                <a:ext cx="869" cy="597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157" name="Oval 458"/>
              <p:cNvSpPr>
                <a:spLocks noChangeArrowheads="1"/>
              </p:cNvSpPr>
              <p:nvPr/>
            </p:nvSpPr>
            <p:spPr bwMode="auto">
              <a:xfrm>
                <a:off x="482" y="2498"/>
                <a:ext cx="870" cy="280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latin typeface="+mn-lt"/>
                </a:endParaRPr>
              </a:p>
            </p:txBody>
          </p:sp>
          <p:grpSp>
            <p:nvGrpSpPr>
              <p:cNvPr id="47" name="Group 459"/>
              <p:cNvGrpSpPr>
                <a:grpSpLocks/>
              </p:cNvGrpSpPr>
              <p:nvPr/>
            </p:nvGrpSpPr>
            <p:grpSpPr bwMode="auto">
              <a:xfrm>
                <a:off x="612" y="2531"/>
                <a:ext cx="604" cy="214"/>
                <a:chOff x="612" y="2531"/>
                <a:chExt cx="604" cy="214"/>
              </a:xfrm>
            </p:grpSpPr>
            <p:grpSp>
              <p:nvGrpSpPr>
                <p:cNvPr id="64" name="Group 460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599" cy="209"/>
                  <a:chOff x="612" y="2531"/>
                  <a:chExt cx="599" cy="209"/>
                </a:xfrm>
              </p:grpSpPr>
              <p:sp>
                <p:nvSpPr>
                  <p:cNvPr id="174" name="Freeform 461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dirty="0">
                      <a:latin typeface="+mn-lt"/>
                    </a:endParaRPr>
                  </a:p>
                </p:txBody>
              </p:sp>
              <p:sp>
                <p:nvSpPr>
                  <p:cNvPr id="175" name="Freeform 462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dirty="0">
                      <a:latin typeface="+mn-lt"/>
                    </a:endParaRPr>
                  </a:p>
                </p:txBody>
              </p:sp>
              <p:sp>
                <p:nvSpPr>
                  <p:cNvPr id="176" name="Freeform 463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dirty="0">
                      <a:latin typeface="+mn-lt"/>
                    </a:endParaRPr>
                  </a:p>
                </p:txBody>
              </p:sp>
              <p:sp>
                <p:nvSpPr>
                  <p:cNvPr id="177" name="Freeform 464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dirty="0">
                      <a:latin typeface="+mn-lt"/>
                    </a:endParaRPr>
                  </a:p>
                </p:txBody>
              </p:sp>
              <p:sp>
                <p:nvSpPr>
                  <p:cNvPr id="178" name="Freeform 465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dirty="0">
                      <a:latin typeface="+mn-lt"/>
                    </a:endParaRPr>
                  </a:p>
                </p:txBody>
              </p:sp>
              <p:sp>
                <p:nvSpPr>
                  <p:cNvPr id="179" name="Freeform 466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dirty="0">
                      <a:latin typeface="+mn-lt"/>
                    </a:endParaRPr>
                  </a:p>
                </p:txBody>
              </p:sp>
              <p:sp>
                <p:nvSpPr>
                  <p:cNvPr id="180" name="Freeform 467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dirty="0">
                      <a:latin typeface="+mn-lt"/>
                    </a:endParaRPr>
                  </a:p>
                </p:txBody>
              </p:sp>
              <p:sp>
                <p:nvSpPr>
                  <p:cNvPr id="181" name="Freeform 468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dirty="0">
                      <a:latin typeface="+mn-lt"/>
                    </a:endParaRPr>
                  </a:p>
                </p:txBody>
              </p:sp>
            </p:grpSp>
            <p:grpSp>
              <p:nvGrpSpPr>
                <p:cNvPr id="69" name="Group 469"/>
                <p:cNvGrpSpPr>
                  <a:grpSpLocks/>
                </p:cNvGrpSpPr>
                <p:nvPr/>
              </p:nvGrpSpPr>
              <p:grpSpPr bwMode="auto">
                <a:xfrm>
                  <a:off x="618" y="2536"/>
                  <a:ext cx="598" cy="209"/>
                  <a:chOff x="618" y="2536"/>
                  <a:chExt cx="598" cy="209"/>
                </a:xfrm>
              </p:grpSpPr>
              <p:sp>
                <p:nvSpPr>
                  <p:cNvPr id="166" name="Freeform 470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dirty="0">
                      <a:latin typeface="+mn-lt"/>
                    </a:endParaRPr>
                  </a:p>
                </p:txBody>
              </p:sp>
              <p:sp>
                <p:nvSpPr>
                  <p:cNvPr id="167" name="Freeform 471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dirty="0">
                      <a:latin typeface="+mn-lt"/>
                    </a:endParaRPr>
                  </a:p>
                </p:txBody>
              </p:sp>
              <p:sp>
                <p:nvSpPr>
                  <p:cNvPr id="168" name="Freeform 472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dirty="0">
                      <a:latin typeface="+mn-lt"/>
                    </a:endParaRPr>
                  </a:p>
                </p:txBody>
              </p:sp>
              <p:sp>
                <p:nvSpPr>
                  <p:cNvPr id="169" name="Freeform 473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dirty="0">
                      <a:latin typeface="+mn-lt"/>
                    </a:endParaRPr>
                  </a:p>
                </p:txBody>
              </p:sp>
              <p:sp>
                <p:nvSpPr>
                  <p:cNvPr id="170" name="Freeform 474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dirty="0">
                      <a:latin typeface="+mn-lt"/>
                    </a:endParaRPr>
                  </a:p>
                </p:txBody>
              </p:sp>
              <p:sp>
                <p:nvSpPr>
                  <p:cNvPr id="171" name="Freeform 475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dirty="0">
                      <a:latin typeface="+mn-lt"/>
                    </a:endParaRPr>
                  </a:p>
                </p:txBody>
              </p:sp>
              <p:sp>
                <p:nvSpPr>
                  <p:cNvPr id="172" name="Freeform 476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dirty="0">
                      <a:latin typeface="+mn-lt"/>
                    </a:endParaRPr>
                  </a:p>
                </p:txBody>
              </p:sp>
              <p:sp>
                <p:nvSpPr>
                  <p:cNvPr id="173" name="Freeform 477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dirty="0">
                      <a:latin typeface="+mn-lt"/>
                    </a:endParaRPr>
                  </a:p>
                </p:txBody>
              </p:sp>
            </p:grpSp>
          </p:grpSp>
          <p:grpSp>
            <p:nvGrpSpPr>
              <p:cNvPr id="70" name="Group 478"/>
              <p:cNvGrpSpPr>
                <a:grpSpLocks/>
              </p:cNvGrpSpPr>
              <p:nvPr/>
            </p:nvGrpSpPr>
            <p:grpSpPr bwMode="auto">
              <a:xfrm>
                <a:off x="581" y="2795"/>
                <a:ext cx="667" cy="513"/>
                <a:chOff x="581" y="2795"/>
                <a:chExt cx="667" cy="513"/>
              </a:xfrm>
            </p:grpSpPr>
            <p:sp>
              <p:nvSpPr>
                <p:cNvPr id="160" name="Freeform 479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6 w 662"/>
                    <a:gd name="T11" fmla="*/ 65 h 508"/>
                    <a:gd name="T12" fmla="*/ 566 w 662"/>
                    <a:gd name="T13" fmla="*/ 0 h 508"/>
                    <a:gd name="T14" fmla="*/ 662 w 662"/>
                    <a:gd name="T15" fmla="*/ 80 h 508"/>
                    <a:gd name="T16" fmla="*/ 566 w 662"/>
                    <a:gd name="T17" fmla="*/ 159 h 508"/>
                    <a:gd name="T18" fmla="*/ 566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6 w 662"/>
                    <a:gd name="T27" fmla="*/ 409 h 508"/>
                    <a:gd name="T28" fmla="*/ 566 w 662"/>
                    <a:gd name="T29" fmla="*/ 354 h 508"/>
                    <a:gd name="T30" fmla="*/ 662 w 662"/>
                    <a:gd name="T31" fmla="*/ 429 h 508"/>
                    <a:gd name="T32" fmla="*/ 566 w 662"/>
                    <a:gd name="T33" fmla="*/ 508 h 508"/>
                    <a:gd name="T34" fmla="*/ 566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6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161" name="Freeform 480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6 w 662"/>
                    <a:gd name="T11" fmla="*/ 65 h 508"/>
                    <a:gd name="T12" fmla="*/ 566 w 662"/>
                    <a:gd name="T13" fmla="*/ 0 h 508"/>
                    <a:gd name="T14" fmla="*/ 662 w 662"/>
                    <a:gd name="T15" fmla="*/ 80 h 508"/>
                    <a:gd name="T16" fmla="*/ 566 w 662"/>
                    <a:gd name="T17" fmla="*/ 159 h 508"/>
                    <a:gd name="T18" fmla="*/ 566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6 w 662"/>
                    <a:gd name="T27" fmla="*/ 409 h 508"/>
                    <a:gd name="T28" fmla="*/ 566 w 662"/>
                    <a:gd name="T29" fmla="*/ 354 h 508"/>
                    <a:gd name="T30" fmla="*/ 662 w 662"/>
                    <a:gd name="T31" fmla="*/ 429 h 508"/>
                    <a:gd name="T32" fmla="*/ 566 w 662"/>
                    <a:gd name="T33" fmla="*/ 508 h 508"/>
                    <a:gd name="T34" fmla="*/ 566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6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162" name="Freeform 481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7 w 662"/>
                    <a:gd name="T11" fmla="*/ 65 h 508"/>
                    <a:gd name="T12" fmla="*/ 567 w 662"/>
                    <a:gd name="T13" fmla="*/ 0 h 508"/>
                    <a:gd name="T14" fmla="*/ 662 w 662"/>
                    <a:gd name="T15" fmla="*/ 80 h 508"/>
                    <a:gd name="T16" fmla="*/ 567 w 662"/>
                    <a:gd name="T17" fmla="*/ 159 h 508"/>
                    <a:gd name="T18" fmla="*/ 567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7 w 662"/>
                    <a:gd name="T27" fmla="*/ 409 h 508"/>
                    <a:gd name="T28" fmla="*/ 567 w 662"/>
                    <a:gd name="T29" fmla="*/ 354 h 508"/>
                    <a:gd name="T30" fmla="*/ 662 w 662"/>
                    <a:gd name="T31" fmla="*/ 429 h 508"/>
                    <a:gd name="T32" fmla="*/ 567 w 662"/>
                    <a:gd name="T33" fmla="*/ 508 h 508"/>
                    <a:gd name="T34" fmla="*/ 567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7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163" name="Freeform 482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7 w 662"/>
                    <a:gd name="T11" fmla="*/ 65 h 508"/>
                    <a:gd name="T12" fmla="*/ 567 w 662"/>
                    <a:gd name="T13" fmla="*/ 0 h 508"/>
                    <a:gd name="T14" fmla="*/ 662 w 662"/>
                    <a:gd name="T15" fmla="*/ 80 h 508"/>
                    <a:gd name="T16" fmla="*/ 567 w 662"/>
                    <a:gd name="T17" fmla="*/ 159 h 508"/>
                    <a:gd name="T18" fmla="*/ 567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7 w 662"/>
                    <a:gd name="T27" fmla="*/ 409 h 508"/>
                    <a:gd name="T28" fmla="*/ 567 w 662"/>
                    <a:gd name="T29" fmla="*/ 354 h 508"/>
                    <a:gd name="T30" fmla="*/ 662 w 662"/>
                    <a:gd name="T31" fmla="*/ 429 h 508"/>
                    <a:gd name="T32" fmla="*/ 567 w 662"/>
                    <a:gd name="T33" fmla="*/ 508 h 508"/>
                    <a:gd name="T34" fmla="*/ 567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7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latin typeface="+mn-lt"/>
                  </a:endParaRPr>
                </a:p>
              </p:txBody>
            </p:sp>
          </p:grp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369" grpId="0" uiExpand="1"/>
      <p:bldP spid="369" grpId="1" uiExpand="1"/>
      <p:bldP spid="369" grpId="2" uiExpan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/>
          <p:cNvGrpSpPr/>
          <p:nvPr/>
        </p:nvGrpSpPr>
        <p:grpSpPr>
          <a:xfrm>
            <a:off x="2985653" y="1777284"/>
            <a:ext cx="649538" cy="1239169"/>
            <a:chOff x="5652653" y="2739309"/>
            <a:chExt cx="649538" cy="1239169"/>
          </a:xfrm>
        </p:grpSpPr>
        <p:grpSp>
          <p:nvGrpSpPr>
            <p:cNvPr id="71" name="Group 70"/>
            <p:cNvGrpSpPr/>
            <p:nvPr/>
          </p:nvGrpSpPr>
          <p:grpSpPr>
            <a:xfrm>
              <a:off x="5784702" y="2944530"/>
              <a:ext cx="379304" cy="1033948"/>
              <a:chOff x="4250061" y="4848586"/>
              <a:chExt cx="379304" cy="1033948"/>
            </a:xfrm>
          </p:grpSpPr>
          <p:sp>
            <p:nvSpPr>
              <p:cNvPr id="73" name="Can 72"/>
              <p:cNvSpPr/>
              <p:nvPr/>
            </p:nvSpPr>
            <p:spPr>
              <a:xfrm>
                <a:off x="4404033" y="4968134"/>
                <a:ext cx="45719" cy="914400"/>
              </a:xfrm>
              <a:prstGeom prst="can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4" name="Picture 135" descr="icons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250061" y="4848586"/>
                <a:ext cx="379304" cy="4524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72" name="TextBox 71"/>
            <p:cNvSpPr txBox="1"/>
            <p:nvPr/>
          </p:nvSpPr>
          <p:spPr>
            <a:xfrm>
              <a:off x="5652653" y="2739309"/>
              <a:ext cx="649538" cy="2507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200" b="1" dirty="0" smtClean="0">
                  <a:latin typeface="+mn-lt"/>
                </a:rPr>
                <a:t>Airmux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2985653" y="4263309"/>
            <a:ext cx="649538" cy="1239169"/>
            <a:chOff x="5652653" y="2739309"/>
            <a:chExt cx="649538" cy="1239169"/>
          </a:xfrm>
        </p:grpSpPr>
        <p:grpSp>
          <p:nvGrpSpPr>
            <p:cNvPr id="76" name="Group 75"/>
            <p:cNvGrpSpPr/>
            <p:nvPr/>
          </p:nvGrpSpPr>
          <p:grpSpPr>
            <a:xfrm>
              <a:off x="5784702" y="2944530"/>
              <a:ext cx="379304" cy="1033948"/>
              <a:chOff x="4250061" y="4848586"/>
              <a:chExt cx="379304" cy="1033948"/>
            </a:xfrm>
          </p:grpSpPr>
          <p:sp>
            <p:nvSpPr>
              <p:cNvPr id="78" name="Can 77"/>
              <p:cNvSpPr/>
              <p:nvPr/>
            </p:nvSpPr>
            <p:spPr>
              <a:xfrm>
                <a:off x="4404033" y="4968134"/>
                <a:ext cx="45719" cy="914400"/>
              </a:xfrm>
              <a:prstGeom prst="can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9" name="Picture 135" descr="icons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250061" y="4848586"/>
                <a:ext cx="379304" cy="4524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77" name="TextBox 76"/>
            <p:cNvSpPr txBox="1"/>
            <p:nvPr/>
          </p:nvSpPr>
          <p:spPr>
            <a:xfrm>
              <a:off x="5652653" y="2739309"/>
              <a:ext cx="649538" cy="2507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200" b="1" dirty="0" smtClean="0">
                  <a:latin typeface="+mn-lt"/>
                </a:rPr>
                <a:t>Airmux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5652653" y="2739309"/>
            <a:ext cx="649538" cy="1239169"/>
            <a:chOff x="5652653" y="2739309"/>
            <a:chExt cx="649538" cy="1239169"/>
          </a:xfrm>
        </p:grpSpPr>
        <p:grpSp>
          <p:nvGrpSpPr>
            <p:cNvPr id="67" name="Group 66"/>
            <p:cNvGrpSpPr/>
            <p:nvPr/>
          </p:nvGrpSpPr>
          <p:grpSpPr>
            <a:xfrm>
              <a:off x="5784702" y="2944530"/>
              <a:ext cx="379304" cy="1033948"/>
              <a:chOff x="4250061" y="4848586"/>
              <a:chExt cx="379304" cy="1033948"/>
            </a:xfrm>
          </p:grpSpPr>
          <p:sp>
            <p:nvSpPr>
              <p:cNvPr id="63" name="Can 62"/>
              <p:cNvSpPr/>
              <p:nvPr/>
            </p:nvSpPr>
            <p:spPr>
              <a:xfrm>
                <a:off x="4404033" y="4968134"/>
                <a:ext cx="45719" cy="914400"/>
              </a:xfrm>
              <a:prstGeom prst="can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5" name="Picture 135" descr="icons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250061" y="4848586"/>
                <a:ext cx="379304" cy="4524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68" name="TextBox 67"/>
            <p:cNvSpPr txBox="1"/>
            <p:nvPr/>
          </p:nvSpPr>
          <p:spPr>
            <a:xfrm>
              <a:off x="5652653" y="2739309"/>
              <a:ext cx="649538" cy="2507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200" b="1" dirty="0" smtClean="0">
                  <a:latin typeface="+mn-lt"/>
                </a:rPr>
                <a:t>Airmux</a:t>
              </a:r>
            </a:p>
          </p:txBody>
        </p:sp>
      </p:grpSp>
      <p:grpSp>
        <p:nvGrpSpPr>
          <p:cNvPr id="3" name="Group 47"/>
          <p:cNvGrpSpPr/>
          <p:nvPr/>
        </p:nvGrpSpPr>
        <p:grpSpPr>
          <a:xfrm>
            <a:off x="527801" y="1941669"/>
            <a:ext cx="5544387" cy="4289186"/>
            <a:chOff x="535572" y="1675946"/>
            <a:chExt cx="5040352" cy="3899260"/>
          </a:xfrm>
        </p:grpSpPr>
        <p:sp>
          <p:nvSpPr>
            <p:cNvPr id="33" name="Freeform 10"/>
            <p:cNvSpPr>
              <a:spLocks/>
            </p:cNvSpPr>
            <p:nvPr/>
          </p:nvSpPr>
          <p:spPr bwMode="auto">
            <a:xfrm rot="11718705" flipV="1">
              <a:off x="820893" y="1675946"/>
              <a:ext cx="4755031" cy="3899260"/>
            </a:xfrm>
            <a:custGeom>
              <a:avLst/>
              <a:gdLst>
                <a:gd name="T0" fmla="*/ 2147483647 w 1360"/>
                <a:gd name="T1" fmla="*/ 701670724 h 1877"/>
                <a:gd name="T2" fmla="*/ 209778979 w 1360"/>
                <a:gd name="T3" fmla="*/ 1018589595 h 1877"/>
                <a:gd name="T4" fmla="*/ 143917011 w 1360"/>
                <a:gd name="T5" fmla="*/ 965407868 h 1877"/>
                <a:gd name="T6" fmla="*/ 87814876 w 1360"/>
                <a:gd name="T7" fmla="*/ 910055939 h 1877"/>
                <a:gd name="T8" fmla="*/ 46347000 w 1360"/>
                <a:gd name="T9" fmla="*/ 855246193 h 1877"/>
                <a:gd name="T10" fmla="*/ 17075376 w 1360"/>
                <a:gd name="T11" fmla="*/ 799894264 h 1877"/>
                <a:gd name="T12" fmla="*/ 2439562 w 1360"/>
                <a:gd name="T13" fmla="*/ 742913395 h 1877"/>
                <a:gd name="T14" fmla="*/ 0 w 1360"/>
                <a:gd name="T15" fmla="*/ 686476366 h 1877"/>
                <a:gd name="T16" fmla="*/ 9756688 w 1360"/>
                <a:gd name="T17" fmla="*/ 630581518 h 1877"/>
                <a:gd name="T18" fmla="*/ 29271629 w 1360"/>
                <a:gd name="T19" fmla="*/ 574686671 h 1877"/>
                <a:gd name="T20" fmla="*/ 68299944 w 1360"/>
                <a:gd name="T21" fmla="*/ 518248905 h 1877"/>
                <a:gd name="T22" fmla="*/ 117084956 w 1360"/>
                <a:gd name="T23" fmla="*/ 463982077 h 1877"/>
                <a:gd name="T24" fmla="*/ 178067752 w 1360"/>
                <a:gd name="T25" fmla="*/ 409715249 h 1877"/>
                <a:gd name="T26" fmla="*/ 251245282 w 1360"/>
                <a:gd name="T27" fmla="*/ 357618531 h 1877"/>
                <a:gd name="T28" fmla="*/ 336620571 w 1360"/>
                <a:gd name="T29" fmla="*/ 306065560 h 1877"/>
                <a:gd name="T30" fmla="*/ 434192206 w 1360"/>
                <a:gd name="T31" fmla="*/ 255596954 h 1877"/>
                <a:gd name="T32" fmla="*/ 543959989 w 1360"/>
                <a:gd name="T33" fmla="*/ 207842204 h 1877"/>
                <a:gd name="T34" fmla="*/ 663484458 w 1360"/>
                <a:gd name="T35" fmla="*/ 161715428 h 1877"/>
                <a:gd name="T36" fmla="*/ 792765612 w 1360"/>
                <a:gd name="T37" fmla="*/ 117758900 h 1877"/>
                <a:gd name="T38" fmla="*/ 936684331 w 1360"/>
                <a:gd name="T39" fmla="*/ 75974024 h 1877"/>
                <a:gd name="T40" fmla="*/ 1085480417 w 1360"/>
                <a:gd name="T41" fmla="*/ 36901543 h 1877"/>
                <a:gd name="T42" fmla="*/ 1244033188 w 1360"/>
                <a:gd name="T43" fmla="*/ 0 h 1877"/>
                <a:gd name="T44" fmla="*/ 2147483647 w 1360"/>
                <a:gd name="T45" fmla="*/ 701670724 h 187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360"/>
                <a:gd name="T70" fmla="*/ 0 h 1877"/>
                <a:gd name="T71" fmla="*/ 1360 w 1360"/>
                <a:gd name="T72" fmla="*/ 1877 h 187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360" h="1877">
                  <a:moveTo>
                    <a:pt x="1360" y="1293"/>
                  </a:moveTo>
                  <a:lnTo>
                    <a:pt x="86" y="1877"/>
                  </a:lnTo>
                  <a:lnTo>
                    <a:pt x="59" y="1779"/>
                  </a:lnTo>
                  <a:lnTo>
                    <a:pt x="36" y="1677"/>
                  </a:lnTo>
                  <a:lnTo>
                    <a:pt x="19" y="1576"/>
                  </a:lnTo>
                  <a:lnTo>
                    <a:pt x="7" y="1474"/>
                  </a:lnTo>
                  <a:lnTo>
                    <a:pt x="1" y="1369"/>
                  </a:lnTo>
                  <a:lnTo>
                    <a:pt x="0" y="1265"/>
                  </a:lnTo>
                  <a:lnTo>
                    <a:pt x="4" y="1162"/>
                  </a:lnTo>
                  <a:lnTo>
                    <a:pt x="12" y="1059"/>
                  </a:lnTo>
                  <a:lnTo>
                    <a:pt x="28" y="955"/>
                  </a:lnTo>
                  <a:lnTo>
                    <a:pt x="48" y="855"/>
                  </a:lnTo>
                  <a:lnTo>
                    <a:pt x="73" y="755"/>
                  </a:lnTo>
                  <a:lnTo>
                    <a:pt x="103" y="659"/>
                  </a:lnTo>
                  <a:lnTo>
                    <a:pt x="138" y="564"/>
                  </a:lnTo>
                  <a:lnTo>
                    <a:pt x="178" y="471"/>
                  </a:lnTo>
                  <a:lnTo>
                    <a:pt x="223" y="383"/>
                  </a:lnTo>
                  <a:lnTo>
                    <a:pt x="272" y="298"/>
                  </a:lnTo>
                  <a:lnTo>
                    <a:pt x="325" y="217"/>
                  </a:lnTo>
                  <a:lnTo>
                    <a:pt x="384" y="140"/>
                  </a:lnTo>
                  <a:lnTo>
                    <a:pt x="445" y="68"/>
                  </a:lnTo>
                  <a:lnTo>
                    <a:pt x="510" y="0"/>
                  </a:lnTo>
                  <a:lnTo>
                    <a:pt x="1360" y="1293"/>
                  </a:lnTo>
                </a:path>
              </a:pathLst>
            </a:custGeom>
            <a:noFill/>
            <a:ln w="28575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>
                <a:latin typeface="+mn-lt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45458" y="2828405"/>
              <a:ext cx="323001" cy="5348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462" descr="MCj04239900000[1]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347256" y="3641209"/>
              <a:ext cx="355600" cy="434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25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535572" y="2806103"/>
              <a:ext cx="348140" cy="1185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535675" y="2548553"/>
              <a:ext cx="519114" cy="2658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b="1" dirty="0" smtClean="0">
                  <a:latin typeface="+mn-lt"/>
                </a:rPr>
                <a:t>HBS</a:t>
              </a:r>
              <a:endParaRPr lang="en-US" sz="1300" b="1" dirty="0">
                <a:latin typeface="+mn-lt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02582" y="3114157"/>
              <a:ext cx="285752" cy="21431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isometricOffAxis1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21" name="Picture 2" descr="http://image.shutterstock.com/display_pic_with_logo/79693/79693,1175901656,2/stock-photo-electric-power-transformation-substation-with-blue-sky-3027136.jpg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2400299" y="2309029"/>
              <a:ext cx="939801" cy="670392"/>
            </a:xfrm>
            <a:prstGeom prst="rect">
              <a:avLst/>
            </a:prstGeom>
            <a:noFill/>
          </p:spPr>
        </p:pic>
        <p:pic>
          <p:nvPicPr>
            <p:cNvPr id="29" name="Picture 2" descr="http://image.shutterstock.com/display_pic_with_logo/79693/79693,1175901656,2/stock-photo-electric-power-transformation-substation-with-blue-sky-3027136.jpg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2616199" y="4633129"/>
              <a:ext cx="939801" cy="670392"/>
            </a:xfrm>
            <a:prstGeom prst="rect">
              <a:avLst/>
            </a:prstGeom>
            <a:noFill/>
          </p:spPr>
        </p:pic>
        <p:sp>
          <p:nvSpPr>
            <p:cNvPr id="30" name="TextBox 29"/>
            <p:cNvSpPr txBox="1"/>
            <p:nvPr/>
          </p:nvSpPr>
          <p:spPr>
            <a:xfrm>
              <a:off x="2114020" y="5271879"/>
              <a:ext cx="1251480" cy="2658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b="1" dirty="0" smtClean="0">
                  <a:latin typeface="+mn-lt"/>
                </a:rPr>
                <a:t>Transformation</a:t>
              </a:r>
              <a:endParaRPr lang="en-US" sz="1300" b="1" dirty="0">
                <a:latin typeface="+mn-lt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304520" y="2973179"/>
              <a:ext cx="1251480" cy="2658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b="1" dirty="0" smtClean="0">
                  <a:latin typeface="+mn-lt"/>
                </a:rPr>
                <a:t>Transformation</a:t>
              </a:r>
              <a:endParaRPr lang="en-US" sz="1300" b="1" dirty="0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 smtClean="0"/>
              <a:t>LV Transformation Site Networking: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Eth switching, Security and Backhauling</a:t>
            </a:r>
            <a:endParaRPr lang="en-US" sz="3100" dirty="0"/>
          </a:p>
        </p:txBody>
      </p:sp>
      <p:sp>
        <p:nvSpPr>
          <p:cNvPr id="40" name="TextBox 39"/>
          <p:cNvSpPr txBox="1"/>
          <p:nvPr/>
        </p:nvSpPr>
        <p:spPr>
          <a:xfrm>
            <a:off x="5721488" y="1828587"/>
            <a:ext cx="3053915" cy="807913"/>
          </a:xfrm>
          <a:prstGeom prst="rect">
            <a:avLst/>
          </a:prstGeom>
          <a:noFill/>
        </p:spPr>
        <p:txBody>
          <a:bodyPr wrap="square" lIns="100554" tIns="50277" rIns="100554" bIns="50277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800" b="1" dirty="0" smtClean="0">
                <a:latin typeface="+mn-lt"/>
              </a:rPr>
              <a:t>Low Voltage Transformation site with Smart Meters Concentrators</a:t>
            </a:r>
          </a:p>
        </p:txBody>
      </p:sp>
      <p:sp>
        <p:nvSpPr>
          <p:cNvPr id="47" name="Rectangle 46"/>
          <p:cNvSpPr/>
          <p:nvPr/>
        </p:nvSpPr>
        <p:spPr>
          <a:xfrm>
            <a:off x="4738073" y="1800646"/>
            <a:ext cx="4777740" cy="533654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554" tIns="50277" rIns="100554" bIns="50277"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8714867" y="3057946"/>
            <a:ext cx="698500" cy="461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554" tIns="50277" rIns="100554" bIns="50277"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7931157" y="5798191"/>
            <a:ext cx="684530" cy="391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554" tIns="50277" rIns="100554" bIns="50277" rtlCol="0" anchor="ctr"/>
          <a:lstStyle/>
          <a:p>
            <a:pPr algn="ctr"/>
            <a:endParaRPr lang="en-US"/>
          </a:p>
        </p:txBody>
      </p:sp>
      <p:grpSp>
        <p:nvGrpSpPr>
          <p:cNvPr id="22" name="Group 53"/>
          <p:cNvGrpSpPr/>
          <p:nvPr/>
        </p:nvGrpSpPr>
        <p:grpSpPr>
          <a:xfrm>
            <a:off x="3806140" y="3363720"/>
            <a:ext cx="2589205" cy="1862303"/>
            <a:chOff x="3460124" y="3057924"/>
            <a:chExt cx="2353823" cy="1693003"/>
          </a:xfrm>
        </p:grpSpPr>
        <p:grpSp>
          <p:nvGrpSpPr>
            <p:cNvPr id="25" name="Group 51"/>
            <p:cNvGrpSpPr/>
            <p:nvPr/>
          </p:nvGrpSpPr>
          <p:grpSpPr>
            <a:xfrm>
              <a:off x="3460124" y="3057924"/>
              <a:ext cx="2353823" cy="1693003"/>
              <a:chOff x="3543175" y="2941420"/>
              <a:chExt cx="2353823" cy="1693003"/>
            </a:xfrm>
          </p:grpSpPr>
          <p:sp>
            <p:nvSpPr>
              <p:cNvPr id="4" name="Rounded Rectangle 3"/>
              <p:cNvSpPr/>
              <p:nvPr/>
            </p:nvSpPr>
            <p:spPr bwMode="auto">
              <a:xfrm>
                <a:off x="3543175" y="2941420"/>
                <a:ext cx="1645920" cy="548640"/>
              </a:xfrm>
              <a:prstGeom prst="round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1005540" eaLnBrk="0" hangingPunct="0"/>
                <a:r>
                  <a:rPr lang="en-US" sz="1800" b="1" i="1" dirty="0" smtClean="0">
                    <a:latin typeface="+mn-lt"/>
                    <a:cs typeface="Arial" pitchFamily="34" charset="0"/>
                  </a:rPr>
                  <a:t>Service-aware</a:t>
                </a:r>
              </a:p>
              <a:p>
                <a:pPr algn="ctr" defTabSz="1005540" eaLnBrk="0" hangingPunct="0"/>
                <a:r>
                  <a:rPr lang="en-US" sz="1800" dirty="0" smtClean="0">
                    <a:latin typeface="+mn-lt"/>
                  </a:rPr>
                  <a:t>Secure Switch</a:t>
                </a:r>
                <a:endParaRPr lang="en-US" sz="1800" b="1" i="1" dirty="0" smtClean="0">
                  <a:latin typeface="+mn-lt"/>
                  <a:cs typeface="Arial" pitchFamily="34" charset="0"/>
                </a:endParaRPr>
              </a:p>
            </p:txBody>
          </p:sp>
          <p:pic>
            <p:nvPicPr>
              <p:cNvPr id="5" name="Picture 4" descr="D:\Ilan_b\My Documents\RADiFlow\NMS\Hirschmann Icons\icons\objects\brickwall.png"/>
              <p:cNvPicPr>
                <a:picLocks noChangeAspect="1" noChangeArrowheads="1"/>
              </p:cNvPicPr>
              <p:nvPr/>
            </p:nvPicPr>
            <p:blipFill>
              <a:blip r:embed="rId8" cstate="email"/>
              <a:srcRect/>
              <a:stretch>
                <a:fillRect/>
              </a:stretch>
            </p:blipFill>
            <p:spPr bwMode="auto">
              <a:xfrm>
                <a:off x="4774470" y="4119577"/>
                <a:ext cx="365760" cy="195349"/>
              </a:xfrm>
              <a:prstGeom prst="rect">
                <a:avLst/>
              </a:prstGeom>
              <a:noFill/>
            </p:spPr>
          </p:pic>
          <p:pic>
            <p:nvPicPr>
              <p:cNvPr id="6" name="Picture 4" descr="D:\Ilan_b\My Documents\RADiFlow\NMS\Hirschmann Icons\icons\objects\brickwall.png"/>
              <p:cNvPicPr>
                <a:picLocks noChangeAspect="1" noChangeArrowheads="1"/>
              </p:cNvPicPr>
              <p:nvPr/>
            </p:nvPicPr>
            <p:blipFill>
              <a:blip r:embed="rId8" cstate="email"/>
              <a:srcRect/>
              <a:stretch>
                <a:fillRect/>
              </a:stretch>
            </p:blipFill>
            <p:spPr bwMode="auto">
              <a:xfrm>
                <a:off x="5531238" y="4103811"/>
                <a:ext cx="365760" cy="195349"/>
              </a:xfrm>
              <a:prstGeom prst="rect">
                <a:avLst/>
              </a:prstGeom>
              <a:noFill/>
            </p:spPr>
          </p:pic>
          <p:cxnSp>
            <p:nvCxnSpPr>
              <p:cNvPr id="39" name="Straight Connector 38"/>
              <p:cNvCxnSpPr>
                <a:stCxn id="2052" idx="0"/>
                <a:endCxn id="6" idx="2"/>
              </p:cNvCxnSpPr>
              <p:nvPr/>
            </p:nvCxnSpPr>
            <p:spPr>
              <a:xfrm rot="16200000" flipV="1">
                <a:off x="5634402" y="4378877"/>
                <a:ext cx="335263" cy="17583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>
                <a:stCxn id="42" idx="0"/>
              </p:cNvCxnSpPr>
              <p:nvPr/>
            </p:nvCxnSpPr>
            <p:spPr>
              <a:xfrm rot="5400000" flipH="1" flipV="1">
                <a:off x="4658901" y="4371289"/>
                <a:ext cx="330344" cy="119181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7" name="Picture 2" descr="D:\Ilan_b\My Documents\RADiFlow\NMS\Hirschmann Icons\icons\symbols\shield_red.png"/>
              <p:cNvPicPr>
                <a:picLocks noChangeAspect="1" noChangeArrowheads="1"/>
              </p:cNvPicPr>
              <p:nvPr/>
            </p:nvPicPr>
            <p:blipFill>
              <a:blip r:embed="rId9" cstate="email"/>
              <a:srcRect/>
              <a:stretch>
                <a:fillRect/>
              </a:stretch>
            </p:blipFill>
            <p:spPr bwMode="auto">
              <a:xfrm>
                <a:off x="5182841" y="3238500"/>
                <a:ext cx="274320" cy="274320"/>
              </a:xfrm>
              <a:prstGeom prst="rect">
                <a:avLst/>
              </a:prstGeom>
              <a:noFill/>
            </p:spPr>
          </p:pic>
        </p:grpSp>
        <p:pic>
          <p:nvPicPr>
            <p:cNvPr id="53" name="Picture 52" descr="3080 photo.jpg"/>
            <p:cNvPicPr>
              <a:picLocks noChangeAspect="1"/>
            </p:cNvPicPr>
            <p:nvPr/>
          </p:nvPicPr>
          <p:blipFill>
            <a:blip r:embed="rId10" cstate="email"/>
            <a:srcRect t="3189"/>
            <a:stretch>
              <a:fillRect/>
            </a:stretch>
          </p:blipFill>
          <p:spPr>
            <a:xfrm>
              <a:off x="4877054" y="3457860"/>
              <a:ext cx="795842" cy="979759"/>
            </a:xfrm>
            <a:prstGeom prst="rect">
              <a:avLst/>
            </a:prstGeom>
          </p:spPr>
        </p:pic>
      </p:grpSp>
      <p:pic>
        <p:nvPicPr>
          <p:cNvPr id="51" name="Picture 4" descr="http://t1.gstatic.com/images?q=tbn:ANd9GcT4Kvda0O6_N34BGHZGFHOlZMM6-2oiTomtd89r1L4fMVpRp9f1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8197867" y="4733899"/>
            <a:ext cx="237021" cy="221290"/>
          </a:xfrm>
          <a:prstGeom prst="rect">
            <a:avLst/>
          </a:prstGeom>
          <a:noFill/>
        </p:spPr>
      </p:pic>
      <p:pic>
        <p:nvPicPr>
          <p:cNvPr id="52" name="Picture 51" descr="Build14.gif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8382700" y="4649770"/>
            <a:ext cx="461135" cy="343219"/>
          </a:xfrm>
          <a:prstGeom prst="rect">
            <a:avLst/>
          </a:prstGeom>
        </p:spPr>
      </p:pic>
      <p:cxnSp>
        <p:nvCxnSpPr>
          <p:cNvPr id="54" name="Straight Connector 53"/>
          <p:cNvCxnSpPr/>
          <p:nvPr/>
        </p:nvCxnSpPr>
        <p:spPr bwMode="auto">
          <a:xfrm rot="5400000">
            <a:off x="7222034" y="4929051"/>
            <a:ext cx="1602120" cy="3300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>
            <a:off x="8006989" y="4832799"/>
            <a:ext cx="218191" cy="71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57" name="Picture 4" descr="http://t1.gstatic.com/images?q=tbn:ANd9GcT4Kvda0O6_N34BGHZGFHOlZMM6-2oiTomtd89r1L4fMVpRp9f1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8212547" y="5170612"/>
            <a:ext cx="237021" cy="221290"/>
          </a:xfrm>
          <a:prstGeom prst="rect">
            <a:avLst/>
          </a:prstGeom>
          <a:noFill/>
        </p:spPr>
      </p:pic>
      <p:pic>
        <p:nvPicPr>
          <p:cNvPr id="58" name="Picture 57" descr="Build14.gif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8397380" y="5086483"/>
            <a:ext cx="461135" cy="343219"/>
          </a:xfrm>
          <a:prstGeom prst="rect">
            <a:avLst/>
          </a:prstGeom>
        </p:spPr>
      </p:pic>
      <p:cxnSp>
        <p:nvCxnSpPr>
          <p:cNvPr id="59" name="Straight Connector 58"/>
          <p:cNvCxnSpPr/>
          <p:nvPr/>
        </p:nvCxnSpPr>
        <p:spPr bwMode="auto">
          <a:xfrm flipV="1">
            <a:off x="7996502" y="5270220"/>
            <a:ext cx="243359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60" name="Picture 4" descr="http://t1.gstatic.com/images?q=tbn:ANd9GcT4Kvda0O6_N34BGHZGFHOlZMM6-2oiTomtd89r1L4fMVpRp9f1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8227228" y="5583825"/>
            <a:ext cx="237021" cy="221290"/>
          </a:xfrm>
          <a:prstGeom prst="rect">
            <a:avLst/>
          </a:prstGeom>
          <a:noFill/>
        </p:spPr>
      </p:pic>
      <p:pic>
        <p:nvPicPr>
          <p:cNvPr id="61" name="Picture 60" descr="Build14.gif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8412061" y="5499695"/>
            <a:ext cx="461135" cy="343219"/>
          </a:xfrm>
          <a:prstGeom prst="rect">
            <a:avLst/>
          </a:prstGeom>
        </p:spPr>
      </p:pic>
      <p:cxnSp>
        <p:nvCxnSpPr>
          <p:cNvPr id="62" name="Straight Connector 61"/>
          <p:cNvCxnSpPr/>
          <p:nvPr/>
        </p:nvCxnSpPr>
        <p:spPr bwMode="auto">
          <a:xfrm flipV="1">
            <a:off x="8011183" y="5683433"/>
            <a:ext cx="243359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64" name="Picture 19" descr="electric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6443" y="4301941"/>
            <a:ext cx="938150" cy="2063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6" name="Group 65"/>
          <p:cNvGrpSpPr/>
          <p:nvPr/>
        </p:nvGrpSpPr>
        <p:grpSpPr>
          <a:xfrm>
            <a:off x="4704797" y="3471439"/>
            <a:ext cx="3445744" cy="3027512"/>
            <a:chOff x="4704797" y="3471438"/>
            <a:chExt cx="3445743" cy="3027512"/>
          </a:xfrm>
        </p:grpSpPr>
        <p:cxnSp>
          <p:nvCxnSpPr>
            <p:cNvPr id="35" name="Straight Connector 34"/>
            <p:cNvCxnSpPr>
              <a:stCxn id="53" idx="3"/>
            </p:cNvCxnSpPr>
            <p:nvPr/>
          </p:nvCxnSpPr>
          <p:spPr>
            <a:xfrm flipV="1">
              <a:off x="6240189" y="4334494"/>
              <a:ext cx="1015634" cy="8023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52" name="Picture 4" descr="http://www.neuhaus.de/English/Support/ZDUE/ZDUE-DC-MUC/Pictures/ZDUE-DC-MUC.jpg"/>
            <p:cNvPicPr>
              <a:picLocks noChangeAspect="1" noChangeArrowheads="1"/>
            </p:cNvPicPr>
            <p:nvPr/>
          </p:nvPicPr>
          <p:blipFill>
            <a:blip r:embed="rId14" cstate="email">
              <a:grayscl/>
            </a:blip>
            <a:srcRect/>
            <a:stretch>
              <a:fillRect/>
            </a:stretch>
          </p:blipFill>
          <p:spPr bwMode="auto">
            <a:xfrm>
              <a:off x="6065224" y="5195997"/>
              <a:ext cx="704776" cy="404491"/>
            </a:xfrm>
            <a:prstGeom prst="rect">
              <a:avLst/>
            </a:prstGeom>
            <a:noFill/>
          </p:spPr>
        </p:pic>
        <p:sp>
          <p:nvSpPr>
            <p:cNvPr id="37" name="TextBox 36"/>
            <p:cNvSpPr txBox="1"/>
            <p:nvPr/>
          </p:nvSpPr>
          <p:spPr>
            <a:xfrm>
              <a:off x="5883367" y="5586519"/>
              <a:ext cx="1349240" cy="493961"/>
            </a:xfrm>
            <a:prstGeom prst="rect">
              <a:avLst/>
            </a:prstGeom>
            <a:noFill/>
          </p:spPr>
          <p:txBody>
            <a:bodyPr wrap="none" lIns="100564" tIns="50282" rIns="100564" bIns="50282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500" b="1" dirty="0" smtClean="0">
                  <a:latin typeface="+mn-lt"/>
                </a:rPr>
                <a:t>Power </a:t>
              </a:r>
            </a:p>
            <a:p>
              <a:pPr algn="ctr">
                <a:lnSpc>
                  <a:spcPct val="85000"/>
                </a:lnSpc>
              </a:pPr>
              <a:r>
                <a:rPr lang="en-US" sz="1500" b="1" dirty="0" smtClean="0">
                  <a:latin typeface="+mn-lt"/>
                </a:rPr>
                <a:t>Quality meter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704978" y="3471438"/>
              <a:ext cx="1252995" cy="297754"/>
            </a:xfrm>
            <a:prstGeom prst="rect">
              <a:avLst/>
            </a:prstGeom>
            <a:noFill/>
          </p:spPr>
          <p:txBody>
            <a:bodyPr wrap="none" lIns="100564" tIns="50282" rIns="100564" bIns="50282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500" b="1" dirty="0" smtClean="0">
                  <a:latin typeface="+mn-lt"/>
                </a:rPr>
                <a:t>Concentrator</a:t>
              </a:r>
            </a:p>
          </p:txBody>
        </p:sp>
        <p:pic>
          <p:nvPicPr>
            <p:cNvPr id="42" name="Picture 2"/>
            <p:cNvPicPr>
              <a:picLocks noChangeAspect="1" noChangeArrowheads="1"/>
            </p:cNvPicPr>
            <p:nvPr/>
          </p:nvPicPr>
          <p:blipFill>
            <a:blip r:embed="rId15" cstate="email"/>
            <a:srcRect/>
            <a:stretch>
              <a:fillRect/>
            </a:stretch>
          </p:blipFill>
          <p:spPr bwMode="auto">
            <a:xfrm>
              <a:off x="4766013" y="5055656"/>
              <a:ext cx="949836" cy="106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" name="TextBox 42"/>
            <p:cNvSpPr txBox="1"/>
            <p:nvPr/>
          </p:nvSpPr>
          <p:spPr>
            <a:xfrm>
              <a:off x="4704797" y="6201196"/>
              <a:ext cx="858079" cy="297754"/>
            </a:xfrm>
            <a:prstGeom prst="rect">
              <a:avLst/>
            </a:prstGeom>
            <a:noFill/>
          </p:spPr>
          <p:txBody>
            <a:bodyPr wrap="none" lIns="100564" tIns="50282" rIns="100564" bIns="50282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500" b="1" dirty="0" smtClean="0">
                  <a:latin typeface="+mn-lt"/>
                </a:rPr>
                <a:t>IP CCTV </a:t>
              </a:r>
            </a:p>
          </p:txBody>
        </p:sp>
        <p:pic>
          <p:nvPicPr>
            <p:cNvPr id="56" name="Picture 4" descr="http://www.neuhaus.de/English/Support/ZDUE/ZDUE-DC-MUC/Pictures/ZDUE-DC-MUC.jpg"/>
            <p:cNvPicPr>
              <a:picLocks noChangeAspect="1" noChangeArrowheads="1"/>
            </p:cNvPicPr>
            <p:nvPr/>
          </p:nvPicPr>
          <p:blipFill>
            <a:blip r:embed="rId16" cstate="email">
              <a:grayscl/>
            </a:blip>
            <a:srcRect/>
            <a:stretch>
              <a:fillRect/>
            </a:stretch>
          </p:blipFill>
          <p:spPr bwMode="auto">
            <a:xfrm>
              <a:off x="7206719" y="3805008"/>
              <a:ext cx="943821" cy="50573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roup 97"/>
          <p:cNvGrpSpPr/>
          <p:nvPr/>
        </p:nvGrpSpPr>
        <p:grpSpPr>
          <a:xfrm>
            <a:off x="6245776" y="1170003"/>
            <a:ext cx="649538" cy="1239169"/>
            <a:chOff x="5652653" y="2739309"/>
            <a:chExt cx="649538" cy="1239169"/>
          </a:xfrm>
        </p:grpSpPr>
        <p:grpSp>
          <p:nvGrpSpPr>
            <p:cNvPr id="99" name="Group 66"/>
            <p:cNvGrpSpPr/>
            <p:nvPr/>
          </p:nvGrpSpPr>
          <p:grpSpPr>
            <a:xfrm>
              <a:off x="5784702" y="2944530"/>
              <a:ext cx="344250" cy="1033948"/>
              <a:chOff x="4250061" y="4848586"/>
              <a:chExt cx="344250" cy="1033948"/>
            </a:xfrm>
          </p:grpSpPr>
          <p:sp>
            <p:nvSpPr>
              <p:cNvPr id="101" name="Can 100"/>
              <p:cNvSpPr/>
              <p:nvPr/>
            </p:nvSpPr>
            <p:spPr>
              <a:xfrm>
                <a:off x="4404033" y="4968134"/>
                <a:ext cx="45719" cy="914400"/>
              </a:xfrm>
              <a:prstGeom prst="can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2" name="Picture 135" descr="icons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250061" y="4848586"/>
                <a:ext cx="344250" cy="4106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00" name="TextBox 99"/>
            <p:cNvSpPr txBox="1"/>
            <p:nvPr/>
          </p:nvSpPr>
          <p:spPr>
            <a:xfrm>
              <a:off x="5652653" y="2739309"/>
              <a:ext cx="649538" cy="2507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200" b="1" dirty="0" smtClean="0">
                  <a:latin typeface="+mn-lt"/>
                </a:rPr>
                <a:t>Airmux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8766555" y="1058792"/>
            <a:ext cx="649538" cy="1239169"/>
            <a:chOff x="5652653" y="2739309"/>
            <a:chExt cx="649538" cy="1239169"/>
          </a:xfrm>
        </p:grpSpPr>
        <p:grpSp>
          <p:nvGrpSpPr>
            <p:cNvPr id="90" name="Group 66"/>
            <p:cNvGrpSpPr/>
            <p:nvPr/>
          </p:nvGrpSpPr>
          <p:grpSpPr>
            <a:xfrm>
              <a:off x="5784702" y="2944530"/>
              <a:ext cx="344250" cy="1033948"/>
              <a:chOff x="4250061" y="4848586"/>
              <a:chExt cx="344250" cy="1033948"/>
            </a:xfrm>
          </p:grpSpPr>
          <p:sp>
            <p:nvSpPr>
              <p:cNvPr id="94" name="Can 93"/>
              <p:cNvSpPr/>
              <p:nvPr/>
            </p:nvSpPr>
            <p:spPr>
              <a:xfrm>
                <a:off x="4404033" y="4968134"/>
                <a:ext cx="45719" cy="914400"/>
              </a:xfrm>
              <a:prstGeom prst="can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7" name="Picture 135" descr="icons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250061" y="4848586"/>
                <a:ext cx="344250" cy="4106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93" name="TextBox 92"/>
            <p:cNvSpPr txBox="1"/>
            <p:nvPr/>
          </p:nvSpPr>
          <p:spPr>
            <a:xfrm>
              <a:off x="5652653" y="2739309"/>
              <a:ext cx="649538" cy="2507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200" b="1" dirty="0" smtClean="0">
                  <a:latin typeface="+mn-lt"/>
                </a:rPr>
                <a:t>Airmux</a:t>
              </a:r>
            </a:p>
          </p:txBody>
        </p:sp>
      </p:grpSp>
      <p:grpSp>
        <p:nvGrpSpPr>
          <p:cNvPr id="3" name="Group 89"/>
          <p:cNvGrpSpPr/>
          <p:nvPr/>
        </p:nvGrpSpPr>
        <p:grpSpPr>
          <a:xfrm>
            <a:off x="2807970" y="3735419"/>
            <a:ext cx="2430780" cy="2430780"/>
            <a:chOff x="3341649" y="3189249"/>
            <a:chExt cx="2209800" cy="2209800"/>
          </a:xfrm>
        </p:grpSpPr>
        <p:sp>
          <p:nvSpPr>
            <p:cNvPr id="91" name="AutoShape 31"/>
            <p:cNvSpPr>
              <a:spLocks noChangeArrowheads="1"/>
            </p:cNvSpPr>
            <p:nvPr/>
          </p:nvSpPr>
          <p:spPr bwMode="auto">
            <a:xfrm>
              <a:off x="3341649" y="3189249"/>
              <a:ext cx="2209800" cy="2209800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619" y="10800"/>
                  </a:moveTo>
                  <a:cubicBezTo>
                    <a:pt x="1619" y="15871"/>
                    <a:pt x="5729" y="19981"/>
                    <a:pt x="10800" y="19981"/>
                  </a:cubicBezTo>
                  <a:cubicBezTo>
                    <a:pt x="15871" y="19981"/>
                    <a:pt x="19981" y="15871"/>
                    <a:pt x="19981" y="10800"/>
                  </a:cubicBezTo>
                  <a:cubicBezTo>
                    <a:pt x="19981" y="5729"/>
                    <a:pt x="15871" y="1619"/>
                    <a:pt x="10800" y="1619"/>
                  </a:cubicBezTo>
                  <a:cubicBezTo>
                    <a:pt x="5729" y="1619"/>
                    <a:pt x="1619" y="5729"/>
                    <a:pt x="1619" y="1080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B7D9E5"/>
                </a:gs>
              </a:gsLst>
              <a:path path="rect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>
              <a:prstShdw prst="shdw17" dist="17961" dir="2700000">
                <a:srgbClr val="6E8289"/>
              </a:prstShdw>
            </a:effec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4014078" y="4073013"/>
              <a:ext cx="911846" cy="4422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500" b="1" dirty="0" smtClean="0">
                  <a:latin typeface="+mn-lt"/>
                </a:rPr>
                <a:t>ETH Fiber</a:t>
              </a:r>
              <a:br>
                <a:rPr lang="en-US" sz="1500" b="1" dirty="0" smtClean="0">
                  <a:latin typeface="+mn-lt"/>
                </a:rPr>
              </a:br>
              <a:r>
                <a:rPr lang="en-US" sz="1500" b="1" dirty="0" smtClean="0">
                  <a:latin typeface="+mn-lt"/>
                </a:rPr>
                <a:t>Optic Ring</a:t>
              </a:r>
            </a:p>
          </p:txBody>
        </p:sp>
      </p:grpSp>
      <p:cxnSp>
        <p:nvCxnSpPr>
          <p:cNvPr id="45" name="Straight Connector 44"/>
          <p:cNvCxnSpPr/>
          <p:nvPr/>
        </p:nvCxnSpPr>
        <p:spPr>
          <a:xfrm flipV="1">
            <a:off x="1419615" y="4921043"/>
            <a:ext cx="10058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988" y="288885"/>
            <a:ext cx="7613595" cy="709214"/>
          </a:xfrm>
        </p:spPr>
        <p:txBody>
          <a:bodyPr/>
          <a:lstStyle/>
          <a:p>
            <a:r>
              <a:rPr lang="en-US" sz="3100" dirty="0" smtClean="0"/>
              <a:t>F.O access Ring for Backhauling of Smart Meter Concentrators in Transformation Sites</a:t>
            </a:r>
            <a:endParaRPr lang="en-US" sz="3200" dirty="0"/>
          </a:p>
        </p:txBody>
      </p:sp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83068" y="2642171"/>
            <a:ext cx="355301" cy="588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Freeform 10"/>
          <p:cNvSpPr>
            <a:spLocks/>
          </p:cNvSpPr>
          <p:nvPr/>
        </p:nvSpPr>
        <p:spPr bwMode="auto">
          <a:xfrm rot="10020198" flipV="1">
            <a:off x="4917119" y="1829472"/>
            <a:ext cx="4240119" cy="2293148"/>
          </a:xfrm>
          <a:custGeom>
            <a:avLst/>
            <a:gdLst>
              <a:gd name="T0" fmla="*/ 2147483647 w 1360"/>
              <a:gd name="T1" fmla="*/ 701670724 h 1877"/>
              <a:gd name="T2" fmla="*/ 209778979 w 1360"/>
              <a:gd name="T3" fmla="*/ 1018589595 h 1877"/>
              <a:gd name="T4" fmla="*/ 143917011 w 1360"/>
              <a:gd name="T5" fmla="*/ 965407868 h 1877"/>
              <a:gd name="T6" fmla="*/ 87814876 w 1360"/>
              <a:gd name="T7" fmla="*/ 910055939 h 1877"/>
              <a:gd name="T8" fmla="*/ 46347000 w 1360"/>
              <a:gd name="T9" fmla="*/ 855246193 h 1877"/>
              <a:gd name="T10" fmla="*/ 17075376 w 1360"/>
              <a:gd name="T11" fmla="*/ 799894264 h 1877"/>
              <a:gd name="T12" fmla="*/ 2439562 w 1360"/>
              <a:gd name="T13" fmla="*/ 742913395 h 1877"/>
              <a:gd name="T14" fmla="*/ 0 w 1360"/>
              <a:gd name="T15" fmla="*/ 686476366 h 1877"/>
              <a:gd name="T16" fmla="*/ 9756688 w 1360"/>
              <a:gd name="T17" fmla="*/ 630581518 h 1877"/>
              <a:gd name="T18" fmla="*/ 29271629 w 1360"/>
              <a:gd name="T19" fmla="*/ 574686671 h 1877"/>
              <a:gd name="T20" fmla="*/ 68299944 w 1360"/>
              <a:gd name="T21" fmla="*/ 518248905 h 1877"/>
              <a:gd name="T22" fmla="*/ 117084956 w 1360"/>
              <a:gd name="T23" fmla="*/ 463982077 h 1877"/>
              <a:gd name="T24" fmla="*/ 178067752 w 1360"/>
              <a:gd name="T25" fmla="*/ 409715249 h 1877"/>
              <a:gd name="T26" fmla="*/ 251245282 w 1360"/>
              <a:gd name="T27" fmla="*/ 357618531 h 1877"/>
              <a:gd name="T28" fmla="*/ 336620571 w 1360"/>
              <a:gd name="T29" fmla="*/ 306065560 h 1877"/>
              <a:gd name="T30" fmla="*/ 434192206 w 1360"/>
              <a:gd name="T31" fmla="*/ 255596954 h 1877"/>
              <a:gd name="T32" fmla="*/ 543959989 w 1360"/>
              <a:gd name="T33" fmla="*/ 207842204 h 1877"/>
              <a:gd name="T34" fmla="*/ 663484458 w 1360"/>
              <a:gd name="T35" fmla="*/ 161715428 h 1877"/>
              <a:gd name="T36" fmla="*/ 792765612 w 1360"/>
              <a:gd name="T37" fmla="*/ 117758900 h 1877"/>
              <a:gd name="T38" fmla="*/ 936684331 w 1360"/>
              <a:gd name="T39" fmla="*/ 75974024 h 1877"/>
              <a:gd name="T40" fmla="*/ 1085480417 w 1360"/>
              <a:gd name="T41" fmla="*/ 36901543 h 1877"/>
              <a:gd name="T42" fmla="*/ 1244033188 w 1360"/>
              <a:gd name="T43" fmla="*/ 0 h 1877"/>
              <a:gd name="T44" fmla="*/ 2147483647 w 1360"/>
              <a:gd name="T45" fmla="*/ 701670724 h 187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360"/>
              <a:gd name="T70" fmla="*/ 0 h 1877"/>
              <a:gd name="T71" fmla="*/ 1360 w 1360"/>
              <a:gd name="T72" fmla="*/ 1877 h 1877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360" h="1877">
                <a:moveTo>
                  <a:pt x="1360" y="1293"/>
                </a:moveTo>
                <a:lnTo>
                  <a:pt x="86" y="1877"/>
                </a:lnTo>
                <a:lnTo>
                  <a:pt x="59" y="1779"/>
                </a:lnTo>
                <a:lnTo>
                  <a:pt x="36" y="1677"/>
                </a:lnTo>
                <a:lnTo>
                  <a:pt x="19" y="1576"/>
                </a:lnTo>
                <a:lnTo>
                  <a:pt x="7" y="1474"/>
                </a:lnTo>
                <a:lnTo>
                  <a:pt x="1" y="1369"/>
                </a:lnTo>
                <a:lnTo>
                  <a:pt x="0" y="1265"/>
                </a:lnTo>
                <a:lnTo>
                  <a:pt x="4" y="1162"/>
                </a:lnTo>
                <a:lnTo>
                  <a:pt x="12" y="1059"/>
                </a:lnTo>
                <a:lnTo>
                  <a:pt x="28" y="955"/>
                </a:lnTo>
                <a:lnTo>
                  <a:pt x="48" y="855"/>
                </a:lnTo>
                <a:lnTo>
                  <a:pt x="73" y="755"/>
                </a:lnTo>
                <a:lnTo>
                  <a:pt x="103" y="659"/>
                </a:lnTo>
                <a:lnTo>
                  <a:pt x="138" y="564"/>
                </a:lnTo>
                <a:lnTo>
                  <a:pt x="178" y="471"/>
                </a:lnTo>
                <a:lnTo>
                  <a:pt x="223" y="383"/>
                </a:lnTo>
                <a:lnTo>
                  <a:pt x="272" y="298"/>
                </a:lnTo>
                <a:lnTo>
                  <a:pt x="325" y="217"/>
                </a:lnTo>
                <a:lnTo>
                  <a:pt x="384" y="140"/>
                </a:lnTo>
                <a:lnTo>
                  <a:pt x="445" y="68"/>
                </a:lnTo>
                <a:lnTo>
                  <a:pt x="510" y="0"/>
                </a:lnTo>
                <a:lnTo>
                  <a:pt x="1360" y="1293"/>
                </a:lnTo>
              </a:path>
            </a:pathLst>
          </a:custGeom>
          <a:noFill/>
          <a:ln w="28575">
            <a:solidFill>
              <a:srgbClr val="C00000"/>
            </a:solidFill>
            <a:round/>
            <a:headEnd/>
            <a:tailEnd/>
          </a:ln>
        </p:spPr>
        <p:txBody>
          <a:bodyPr lIns="100554" tIns="50277" rIns="100554" bIns="50277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34" name="Picture 1461" descr="MCj04239900000[1]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915534" y="2161810"/>
            <a:ext cx="391160" cy="478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1462" descr="MCj04239900000[1]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33282" y="3270829"/>
            <a:ext cx="391160" cy="478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Box 35"/>
          <p:cNvSpPr txBox="1"/>
          <p:nvPr/>
        </p:nvSpPr>
        <p:spPr>
          <a:xfrm>
            <a:off x="4993149" y="3913284"/>
            <a:ext cx="1467270" cy="338555"/>
          </a:xfrm>
          <a:prstGeom prst="rect">
            <a:avLst/>
          </a:prstGeom>
          <a:noFill/>
        </p:spPr>
        <p:txBody>
          <a:bodyPr wrap="square" lIns="100554" tIns="50277" rIns="100554" bIns="50277" rtlCol="0">
            <a:spAutoFit/>
          </a:bodyPr>
          <a:lstStyle/>
          <a:p>
            <a:pPr algn="ctr"/>
            <a:r>
              <a:rPr lang="en-US" sz="1500" b="1" dirty="0" smtClean="0">
                <a:solidFill>
                  <a:srgbClr val="FF0000"/>
                </a:solidFill>
                <a:latin typeface="+mn-lt"/>
              </a:rPr>
              <a:t>Airmux-5000</a:t>
            </a:r>
            <a:endParaRPr lang="en-US" sz="15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1" name="Picture 40" descr="Build14.gif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912359" y="3268294"/>
            <a:ext cx="550073" cy="438519"/>
          </a:xfrm>
          <a:prstGeom prst="rect">
            <a:avLst/>
          </a:prstGeom>
        </p:spPr>
      </p:pic>
      <p:pic>
        <p:nvPicPr>
          <p:cNvPr id="42" name="Picture 41" descr="Build14.gif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261938" y="2249265"/>
            <a:ext cx="550073" cy="438519"/>
          </a:xfrm>
          <a:prstGeom prst="rect">
            <a:avLst/>
          </a:prstGeom>
        </p:spPr>
      </p:pic>
      <p:pic>
        <p:nvPicPr>
          <p:cNvPr id="43" name="Picture 42" descr="Build14.gif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8204917" y="2956499"/>
            <a:ext cx="550073" cy="438519"/>
          </a:xfrm>
          <a:prstGeom prst="rect">
            <a:avLst/>
          </a:prstGeom>
        </p:spPr>
      </p:pic>
      <p:pic>
        <p:nvPicPr>
          <p:cNvPr id="46" name="Picture 25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813521" y="2642174"/>
            <a:ext cx="382954" cy="130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1460" descr="MCj04239900000[1]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04772" y="2799334"/>
            <a:ext cx="391160" cy="44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TextBox 48"/>
          <p:cNvSpPr txBox="1"/>
          <p:nvPr/>
        </p:nvSpPr>
        <p:spPr>
          <a:xfrm>
            <a:off x="2032053" y="4254306"/>
            <a:ext cx="1155966" cy="304699"/>
          </a:xfrm>
          <a:prstGeom prst="rect">
            <a:avLst/>
          </a:prstGeom>
          <a:noFill/>
        </p:spPr>
        <p:txBody>
          <a:bodyPr wrap="square" lIns="100554" tIns="50277" rIns="100554" bIns="50277" rtlCol="0">
            <a:spAutoFit/>
          </a:bodyPr>
          <a:lstStyle/>
          <a:p>
            <a:pPr algn="ctr"/>
            <a:r>
              <a:rPr lang="en-US" sz="1300" b="1" dirty="0" smtClean="0">
                <a:latin typeface="+mn-lt"/>
              </a:rPr>
              <a:t>Sub-station</a:t>
            </a:r>
            <a:endParaRPr lang="en-US" sz="1300" b="1" dirty="0">
              <a:latin typeface="+mn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825900" y="2346604"/>
            <a:ext cx="571025" cy="304699"/>
          </a:xfrm>
          <a:prstGeom prst="rect">
            <a:avLst/>
          </a:prstGeom>
          <a:noFill/>
        </p:spPr>
        <p:txBody>
          <a:bodyPr wrap="square" lIns="100554" tIns="50277" rIns="100554" bIns="50277" rtlCol="0">
            <a:spAutoFit/>
          </a:bodyPr>
          <a:lstStyle/>
          <a:p>
            <a:pPr algn="ctr"/>
            <a:r>
              <a:rPr lang="en-US" sz="1300" b="1" dirty="0" smtClean="0">
                <a:latin typeface="+mn-lt"/>
              </a:rPr>
              <a:t>HBS</a:t>
            </a:r>
            <a:endParaRPr lang="en-US" sz="1300" b="1" dirty="0">
              <a:latin typeface="+mn-lt"/>
            </a:endParaRPr>
          </a:p>
        </p:txBody>
      </p:sp>
      <p:grpSp>
        <p:nvGrpSpPr>
          <p:cNvPr id="5" name="Group 66"/>
          <p:cNvGrpSpPr/>
          <p:nvPr/>
        </p:nvGrpSpPr>
        <p:grpSpPr>
          <a:xfrm>
            <a:off x="172414" y="4246312"/>
            <a:ext cx="1731547" cy="1399366"/>
            <a:chOff x="667671" y="4196326"/>
            <a:chExt cx="1325563" cy="1025525"/>
          </a:xfrm>
        </p:grpSpPr>
        <p:sp>
          <p:nvSpPr>
            <p:cNvPr id="68" name="Freeform 21"/>
            <p:cNvSpPr>
              <a:spLocks/>
            </p:cNvSpPr>
            <p:nvPr/>
          </p:nvSpPr>
          <p:spPr bwMode="auto">
            <a:xfrm>
              <a:off x="667671" y="4196326"/>
              <a:ext cx="1325563" cy="1025525"/>
            </a:xfrm>
            <a:custGeom>
              <a:avLst/>
              <a:gdLst>
                <a:gd name="T0" fmla="*/ 2147483647 w 835"/>
                <a:gd name="T1" fmla="*/ 2147483647 h 646"/>
                <a:gd name="T2" fmla="*/ 2147483647 w 835"/>
                <a:gd name="T3" fmla="*/ 2147483647 h 646"/>
                <a:gd name="T4" fmla="*/ 2147483647 w 835"/>
                <a:gd name="T5" fmla="*/ 2147483647 h 646"/>
                <a:gd name="T6" fmla="*/ 2147483647 w 835"/>
                <a:gd name="T7" fmla="*/ 2147483647 h 646"/>
                <a:gd name="T8" fmla="*/ 2147483647 w 835"/>
                <a:gd name="T9" fmla="*/ 2147483647 h 646"/>
                <a:gd name="T10" fmla="*/ 2147483647 w 835"/>
                <a:gd name="T11" fmla="*/ 2147483647 h 646"/>
                <a:gd name="T12" fmla="*/ 2147483647 w 835"/>
                <a:gd name="T13" fmla="*/ 2147483647 h 646"/>
                <a:gd name="T14" fmla="*/ 2147483647 w 835"/>
                <a:gd name="T15" fmla="*/ 2147483647 h 646"/>
                <a:gd name="T16" fmla="*/ 2147483647 w 835"/>
                <a:gd name="T17" fmla="*/ 2147483647 h 646"/>
                <a:gd name="T18" fmla="*/ 2147483647 w 835"/>
                <a:gd name="T19" fmla="*/ 2147483647 h 646"/>
                <a:gd name="T20" fmla="*/ 2147483647 w 835"/>
                <a:gd name="T21" fmla="*/ 2147483647 h 646"/>
                <a:gd name="T22" fmla="*/ 2147483647 w 835"/>
                <a:gd name="T23" fmla="*/ 2147483647 h 646"/>
                <a:gd name="T24" fmla="*/ 2147483647 w 835"/>
                <a:gd name="T25" fmla="*/ 2147483647 h 646"/>
                <a:gd name="T26" fmla="*/ 2147483647 w 835"/>
                <a:gd name="T27" fmla="*/ 2147483647 h 646"/>
                <a:gd name="T28" fmla="*/ 2147483647 w 835"/>
                <a:gd name="T29" fmla="*/ 2147483647 h 646"/>
                <a:gd name="T30" fmla="*/ 2147483647 w 835"/>
                <a:gd name="T31" fmla="*/ 2147483647 h 646"/>
                <a:gd name="T32" fmla="*/ 2147483647 w 835"/>
                <a:gd name="T33" fmla="*/ 2147483647 h 646"/>
                <a:gd name="T34" fmla="*/ 2147483647 w 835"/>
                <a:gd name="T35" fmla="*/ 2147483647 h 646"/>
                <a:gd name="T36" fmla="*/ 2147483647 w 835"/>
                <a:gd name="T37" fmla="*/ 2147483647 h 646"/>
                <a:gd name="T38" fmla="*/ 2147483647 w 835"/>
                <a:gd name="T39" fmla="*/ 2147483647 h 646"/>
                <a:gd name="T40" fmla="*/ 2147483647 w 835"/>
                <a:gd name="T41" fmla="*/ 2147483647 h 646"/>
                <a:gd name="T42" fmla="*/ 2147483647 w 835"/>
                <a:gd name="T43" fmla="*/ 2147483647 h 646"/>
                <a:gd name="T44" fmla="*/ 2147483647 w 835"/>
                <a:gd name="T45" fmla="*/ 2147483647 h 646"/>
                <a:gd name="T46" fmla="*/ 2147483647 w 835"/>
                <a:gd name="T47" fmla="*/ 2147483647 h 646"/>
                <a:gd name="T48" fmla="*/ 2147483647 w 835"/>
                <a:gd name="T49" fmla="*/ 2147483647 h 646"/>
                <a:gd name="T50" fmla="*/ 2147483647 w 835"/>
                <a:gd name="T51" fmla="*/ 2147483647 h 646"/>
                <a:gd name="T52" fmla="*/ 2147483647 w 835"/>
                <a:gd name="T53" fmla="*/ 2147483647 h 646"/>
                <a:gd name="T54" fmla="*/ 2147483647 w 835"/>
                <a:gd name="T55" fmla="*/ 2147483647 h 646"/>
                <a:gd name="T56" fmla="*/ 2147483647 w 835"/>
                <a:gd name="T57" fmla="*/ 2147483647 h 646"/>
                <a:gd name="T58" fmla="*/ 2147483647 w 835"/>
                <a:gd name="T59" fmla="*/ 2147483647 h 646"/>
                <a:gd name="T60" fmla="*/ 2147483647 w 835"/>
                <a:gd name="T61" fmla="*/ 2147483647 h 646"/>
                <a:gd name="T62" fmla="*/ 2147483647 w 835"/>
                <a:gd name="T63" fmla="*/ 2147483647 h 646"/>
                <a:gd name="T64" fmla="*/ 2147483647 w 835"/>
                <a:gd name="T65" fmla="*/ 2147483647 h 646"/>
                <a:gd name="T66" fmla="*/ 2147483647 w 835"/>
                <a:gd name="T67" fmla="*/ 2147483647 h 646"/>
                <a:gd name="T68" fmla="*/ 2147483647 w 835"/>
                <a:gd name="T69" fmla="*/ 2147483647 h 646"/>
                <a:gd name="T70" fmla="*/ 2147483647 w 835"/>
                <a:gd name="T71" fmla="*/ 2147483647 h 646"/>
                <a:gd name="T72" fmla="*/ 2147483647 w 835"/>
                <a:gd name="T73" fmla="*/ 2147483647 h 646"/>
                <a:gd name="T74" fmla="*/ 2147483647 w 835"/>
                <a:gd name="T75" fmla="*/ 2147483647 h 646"/>
                <a:gd name="T76" fmla="*/ 2147483647 w 835"/>
                <a:gd name="T77" fmla="*/ 2147483647 h 646"/>
                <a:gd name="T78" fmla="*/ 2147483647 w 835"/>
                <a:gd name="T79" fmla="*/ 2147483647 h 646"/>
                <a:gd name="T80" fmla="*/ 2147483647 w 835"/>
                <a:gd name="T81" fmla="*/ 2147483647 h 646"/>
                <a:gd name="T82" fmla="*/ 2147483647 w 835"/>
                <a:gd name="T83" fmla="*/ 2147483647 h 646"/>
                <a:gd name="T84" fmla="*/ 2147483647 w 835"/>
                <a:gd name="T85" fmla="*/ 2147483647 h 646"/>
                <a:gd name="T86" fmla="*/ 2147483647 w 835"/>
                <a:gd name="T87" fmla="*/ 2147483647 h 646"/>
                <a:gd name="T88" fmla="*/ 2147483647 w 835"/>
                <a:gd name="T89" fmla="*/ 2147483647 h 646"/>
                <a:gd name="T90" fmla="*/ 2147483647 w 835"/>
                <a:gd name="T91" fmla="*/ 2147483647 h 646"/>
                <a:gd name="T92" fmla="*/ 2147483647 w 835"/>
                <a:gd name="T93" fmla="*/ 2147483647 h 646"/>
                <a:gd name="T94" fmla="*/ 2147483647 w 835"/>
                <a:gd name="T95" fmla="*/ 2147483647 h 646"/>
                <a:gd name="T96" fmla="*/ 2147483647 w 835"/>
                <a:gd name="T97" fmla="*/ 2147483647 h 646"/>
                <a:gd name="T98" fmla="*/ 2147483647 w 835"/>
                <a:gd name="T99" fmla="*/ 2147483647 h 646"/>
                <a:gd name="T100" fmla="*/ 2147483647 w 835"/>
                <a:gd name="T101" fmla="*/ 2147483647 h 646"/>
                <a:gd name="T102" fmla="*/ 2147483647 w 835"/>
                <a:gd name="T103" fmla="*/ 2147483647 h 646"/>
                <a:gd name="T104" fmla="*/ 2147483647 w 835"/>
                <a:gd name="T105" fmla="*/ 2147483647 h 646"/>
                <a:gd name="T106" fmla="*/ 2147483647 w 835"/>
                <a:gd name="T107" fmla="*/ 2147483647 h 64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35"/>
                <a:gd name="T163" fmla="*/ 0 h 646"/>
                <a:gd name="T164" fmla="*/ 835 w 835"/>
                <a:gd name="T165" fmla="*/ 646 h 64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35" h="646">
                  <a:moveTo>
                    <a:pt x="260" y="609"/>
                  </a:moveTo>
                  <a:cubicBezTo>
                    <a:pt x="233" y="609"/>
                    <a:pt x="174" y="629"/>
                    <a:pt x="137" y="622"/>
                  </a:cubicBezTo>
                  <a:cubicBezTo>
                    <a:pt x="100" y="615"/>
                    <a:pt x="61" y="599"/>
                    <a:pt x="38" y="571"/>
                  </a:cubicBezTo>
                  <a:cubicBezTo>
                    <a:pt x="16" y="543"/>
                    <a:pt x="2" y="491"/>
                    <a:pt x="1" y="455"/>
                  </a:cubicBezTo>
                  <a:cubicBezTo>
                    <a:pt x="0" y="420"/>
                    <a:pt x="19" y="380"/>
                    <a:pt x="32" y="360"/>
                  </a:cubicBezTo>
                  <a:cubicBezTo>
                    <a:pt x="45" y="339"/>
                    <a:pt x="69" y="337"/>
                    <a:pt x="79" y="330"/>
                  </a:cubicBezTo>
                  <a:cubicBezTo>
                    <a:pt x="90" y="323"/>
                    <a:pt x="93" y="323"/>
                    <a:pt x="97" y="318"/>
                  </a:cubicBezTo>
                  <a:cubicBezTo>
                    <a:pt x="102" y="314"/>
                    <a:pt x="102" y="309"/>
                    <a:pt x="102" y="299"/>
                  </a:cubicBezTo>
                  <a:cubicBezTo>
                    <a:pt x="102" y="289"/>
                    <a:pt x="97" y="275"/>
                    <a:pt x="96" y="261"/>
                  </a:cubicBezTo>
                  <a:cubicBezTo>
                    <a:pt x="95" y="247"/>
                    <a:pt x="91" y="231"/>
                    <a:pt x="96" y="216"/>
                  </a:cubicBezTo>
                  <a:cubicBezTo>
                    <a:pt x="101" y="201"/>
                    <a:pt x="113" y="183"/>
                    <a:pt x="127" y="172"/>
                  </a:cubicBezTo>
                  <a:cubicBezTo>
                    <a:pt x="141" y="160"/>
                    <a:pt x="163" y="151"/>
                    <a:pt x="181" y="145"/>
                  </a:cubicBezTo>
                  <a:cubicBezTo>
                    <a:pt x="199" y="139"/>
                    <a:pt x="222" y="139"/>
                    <a:pt x="235" y="137"/>
                  </a:cubicBezTo>
                  <a:cubicBezTo>
                    <a:pt x="248" y="134"/>
                    <a:pt x="254" y="135"/>
                    <a:pt x="258" y="129"/>
                  </a:cubicBezTo>
                  <a:cubicBezTo>
                    <a:pt x="262" y="122"/>
                    <a:pt x="257" y="106"/>
                    <a:pt x="261" y="96"/>
                  </a:cubicBezTo>
                  <a:cubicBezTo>
                    <a:pt x="265" y="85"/>
                    <a:pt x="274" y="71"/>
                    <a:pt x="284" y="63"/>
                  </a:cubicBezTo>
                  <a:cubicBezTo>
                    <a:pt x="294" y="54"/>
                    <a:pt x="307" y="50"/>
                    <a:pt x="320" y="46"/>
                  </a:cubicBezTo>
                  <a:cubicBezTo>
                    <a:pt x="333" y="43"/>
                    <a:pt x="354" y="43"/>
                    <a:pt x="364" y="43"/>
                  </a:cubicBezTo>
                  <a:cubicBezTo>
                    <a:pt x="375" y="43"/>
                    <a:pt x="378" y="47"/>
                    <a:pt x="382" y="46"/>
                  </a:cubicBezTo>
                  <a:cubicBezTo>
                    <a:pt x="386" y="45"/>
                    <a:pt x="383" y="41"/>
                    <a:pt x="387" y="36"/>
                  </a:cubicBezTo>
                  <a:cubicBezTo>
                    <a:pt x="391" y="31"/>
                    <a:pt x="399" y="21"/>
                    <a:pt x="408" y="15"/>
                  </a:cubicBezTo>
                  <a:cubicBezTo>
                    <a:pt x="418" y="9"/>
                    <a:pt x="429" y="5"/>
                    <a:pt x="445" y="3"/>
                  </a:cubicBezTo>
                  <a:cubicBezTo>
                    <a:pt x="460" y="2"/>
                    <a:pt x="485" y="0"/>
                    <a:pt x="502" y="3"/>
                  </a:cubicBezTo>
                  <a:cubicBezTo>
                    <a:pt x="518" y="7"/>
                    <a:pt x="530" y="14"/>
                    <a:pt x="543" y="21"/>
                  </a:cubicBezTo>
                  <a:cubicBezTo>
                    <a:pt x="556" y="29"/>
                    <a:pt x="573" y="38"/>
                    <a:pt x="582" y="50"/>
                  </a:cubicBezTo>
                  <a:cubicBezTo>
                    <a:pt x="591" y="61"/>
                    <a:pt x="595" y="80"/>
                    <a:pt x="598" y="91"/>
                  </a:cubicBezTo>
                  <a:cubicBezTo>
                    <a:pt x="602" y="101"/>
                    <a:pt x="597" y="109"/>
                    <a:pt x="602" y="112"/>
                  </a:cubicBezTo>
                  <a:cubicBezTo>
                    <a:pt x="607" y="116"/>
                    <a:pt x="617" y="109"/>
                    <a:pt x="628" y="111"/>
                  </a:cubicBezTo>
                  <a:cubicBezTo>
                    <a:pt x="639" y="112"/>
                    <a:pt x="652" y="115"/>
                    <a:pt x="666" y="124"/>
                  </a:cubicBezTo>
                  <a:cubicBezTo>
                    <a:pt x="679" y="133"/>
                    <a:pt x="695" y="150"/>
                    <a:pt x="706" y="165"/>
                  </a:cubicBezTo>
                  <a:cubicBezTo>
                    <a:pt x="718" y="180"/>
                    <a:pt x="730" y="198"/>
                    <a:pt x="736" y="215"/>
                  </a:cubicBezTo>
                  <a:cubicBezTo>
                    <a:pt x="742" y="231"/>
                    <a:pt x="744" y="252"/>
                    <a:pt x="741" y="267"/>
                  </a:cubicBezTo>
                  <a:cubicBezTo>
                    <a:pt x="738" y="283"/>
                    <a:pt x="715" y="300"/>
                    <a:pt x="715" y="309"/>
                  </a:cubicBezTo>
                  <a:cubicBezTo>
                    <a:pt x="715" y="317"/>
                    <a:pt x="730" y="311"/>
                    <a:pt x="742" y="317"/>
                  </a:cubicBezTo>
                  <a:cubicBezTo>
                    <a:pt x="755" y="323"/>
                    <a:pt x="775" y="332"/>
                    <a:pt x="788" y="342"/>
                  </a:cubicBezTo>
                  <a:cubicBezTo>
                    <a:pt x="801" y="351"/>
                    <a:pt x="815" y="365"/>
                    <a:pt x="823" y="378"/>
                  </a:cubicBezTo>
                  <a:cubicBezTo>
                    <a:pt x="830" y="391"/>
                    <a:pt x="835" y="403"/>
                    <a:pt x="833" y="422"/>
                  </a:cubicBezTo>
                  <a:cubicBezTo>
                    <a:pt x="830" y="442"/>
                    <a:pt x="816" y="479"/>
                    <a:pt x="808" y="495"/>
                  </a:cubicBezTo>
                  <a:cubicBezTo>
                    <a:pt x="800" y="511"/>
                    <a:pt x="794" y="513"/>
                    <a:pt x="785" y="519"/>
                  </a:cubicBezTo>
                  <a:cubicBezTo>
                    <a:pt x="776" y="525"/>
                    <a:pt x="761" y="527"/>
                    <a:pt x="752" y="531"/>
                  </a:cubicBezTo>
                  <a:cubicBezTo>
                    <a:pt x="743" y="535"/>
                    <a:pt x="735" y="536"/>
                    <a:pt x="728" y="541"/>
                  </a:cubicBezTo>
                  <a:cubicBezTo>
                    <a:pt x="720" y="546"/>
                    <a:pt x="717" y="554"/>
                    <a:pt x="710" y="563"/>
                  </a:cubicBezTo>
                  <a:cubicBezTo>
                    <a:pt x="702" y="572"/>
                    <a:pt x="695" y="585"/>
                    <a:pt x="685" y="594"/>
                  </a:cubicBezTo>
                  <a:cubicBezTo>
                    <a:pt x="675" y="603"/>
                    <a:pt x="666" y="611"/>
                    <a:pt x="651" y="615"/>
                  </a:cubicBezTo>
                  <a:cubicBezTo>
                    <a:pt x="635" y="620"/>
                    <a:pt x="607" y="620"/>
                    <a:pt x="590" y="617"/>
                  </a:cubicBezTo>
                  <a:cubicBezTo>
                    <a:pt x="573" y="615"/>
                    <a:pt x="557" y="606"/>
                    <a:pt x="548" y="601"/>
                  </a:cubicBezTo>
                  <a:cubicBezTo>
                    <a:pt x="538" y="596"/>
                    <a:pt x="538" y="589"/>
                    <a:pt x="533" y="586"/>
                  </a:cubicBezTo>
                  <a:cubicBezTo>
                    <a:pt x="528" y="582"/>
                    <a:pt x="523" y="581"/>
                    <a:pt x="520" y="582"/>
                  </a:cubicBezTo>
                  <a:cubicBezTo>
                    <a:pt x="517" y="584"/>
                    <a:pt x="521" y="587"/>
                    <a:pt x="513" y="594"/>
                  </a:cubicBezTo>
                  <a:cubicBezTo>
                    <a:pt x="506" y="601"/>
                    <a:pt x="494" y="612"/>
                    <a:pt x="477" y="620"/>
                  </a:cubicBezTo>
                  <a:cubicBezTo>
                    <a:pt x="460" y="629"/>
                    <a:pt x="431" y="641"/>
                    <a:pt x="408" y="644"/>
                  </a:cubicBezTo>
                  <a:cubicBezTo>
                    <a:pt x="386" y="646"/>
                    <a:pt x="361" y="641"/>
                    <a:pt x="341" y="637"/>
                  </a:cubicBezTo>
                  <a:cubicBezTo>
                    <a:pt x="322" y="633"/>
                    <a:pt x="305" y="625"/>
                    <a:pt x="292" y="620"/>
                  </a:cubicBezTo>
                  <a:cubicBezTo>
                    <a:pt x="280" y="616"/>
                    <a:pt x="286" y="609"/>
                    <a:pt x="260" y="609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B7D9E5"/>
                </a:gs>
              </a:gsLst>
              <a:path path="rect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>
              <a:prstShdw prst="shdw17" dist="17961" dir="2700000">
                <a:srgbClr val="6E8289"/>
              </a:prstShdw>
            </a:effectLst>
          </p:spPr>
          <p:txBody>
            <a:bodyPr wrap="none" anchor="ctr"/>
            <a:lstStyle/>
            <a:p>
              <a:pPr algn="ctr"/>
              <a:endParaRPr lang="en-US">
                <a:latin typeface="+mn-lt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805013" y="4488692"/>
              <a:ext cx="1050878" cy="383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+mn-lt"/>
                </a:rPr>
                <a:t>Core</a:t>
              </a:r>
            </a:p>
            <a:p>
              <a:pPr algn="ctr"/>
              <a:r>
                <a:rPr lang="en-US" sz="1400" b="1" dirty="0" smtClean="0">
                  <a:latin typeface="+mn-lt"/>
                </a:rPr>
                <a:t>Network </a:t>
              </a:r>
            </a:p>
          </p:txBody>
        </p:sp>
      </p:grpSp>
      <p:pic>
        <p:nvPicPr>
          <p:cNvPr id="38" name="Picture 2" descr="http://image.shutterstock.com/display_pic_with_logo/79693/79693,1175901656,2/stock-photo-electric-power-transformation-substation-with-blue-sky-3027136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021073" y="1889247"/>
            <a:ext cx="1033781" cy="737431"/>
          </a:xfrm>
          <a:prstGeom prst="rect">
            <a:avLst/>
          </a:prstGeom>
          <a:noFill/>
        </p:spPr>
      </p:pic>
      <p:pic>
        <p:nvPicPr>
          <p:cNvPr id="64" name="Picture 2" descr="http://image.shutterstock.com/display_pic_with_logo/79693/79693,1175901656,2/stock-photo-electric-power-transformation-substation-with-blue-sky-3027136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409943" y="1777487"/>
            <a:ext cx="1033781" cy="737431"/>
          </a:xfrm>
          <a:prstGeom prst="rect">
            <a:avLst/>
          </a:prstGeom>
          <a:noFill/>
        </p:spPr>
      </p:pic>
      <p:pic>
        <p:nvPicPr>
          <p:cNvPr id="23554" name="Picture 2" descr="Electrical sub station Stock Photo - 1850974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154467" y="4546158"/>
            <a:ext cx="1072602" cy="715963"/>
          </a:xfrm>
          <a:prstGeom prst="rect">
            <a:avLst/>
          </a:prstGeom>
          <a:noFill/>
        </p:spPr>
      </p:pic>
      <p:sp>
        <p:nvSpPr>
          <p:cNvPr id="74" name="TextBox 73"/>
          <p:cNvSpPr txBox="1"/>
          <p:nvPr/>
        </p:nvSpPr>
        <p:spPr>
          <a:xfrm>
            <a:off x="7079376" y="4148994"/>
            <a:ext cx="1693922" cy="301591"/>
          </a:xfrm>
          <a:prstGeom prst="rect">
            <a:avLst/>
          </a:prstGeom>
          <a:noFill/>
        </p:spPr>
        <p:txBody>
          <a:bodyPr wrap="square" lIns="100554" tIns="50277" rIns="100554" bIns="50277" rtlCol="0">
            <a:spAutoFit/>
          </a:bodyPr>
          <a:lstStyle/>
          <a:p>
            <a:pPr algn="ctr"/>
            <a:r>
              <a:rPr lang="en-US" sz="1300" b="1" dirty="0" smtClean="0">
                <a:latin typeface="+mn-lt"/>
              </a:rPr>
              <a:t>LV Transformation</a:t>
            </a:r>
            <a:endParaRPr lang="en-US" sz="1300" b="1" dirty="0">
              <a:latin typeface="+mn-lt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039683" y="2489517"/>
            <a:ext cx="1800088" cy="301591"/>
          </a:xfrm>
          <a:prstGeom prst="rect">
            <a:avLst/>
          </a:prstGeom>
          <a:noFill/>
        </p:spPr>
        <p:txBody>
          <a:bodyPr wrap="square" lIns="100554" tIns="50277" rIns="100554" bIns="50277" rtlCol="0">
            <a:spAutoFit/>
          </a:bodyPr>
          <a:lstStyle/>
          <a:p>
            <a:pPr algn="ctr"/>
            <a:r>
              <a:rPr lang="en-US" sz="1300" b="1" dirty="0" smtClean="0">
                <a:latin typeface="+mn-lt"/>
              </a:rPr>
              <a:t>LV Transformation</a:t>
            </a:r>
            <a:endParaRPr lang="en-US" sz="1300" b="1" dirty="0">
              <a:latin typeface="+mn-lt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671752" y="2600728"/>
            <a:ext cx="1800088" cy="301591"/>
          </a:xfrm>
          <a:prstGeom prst="rect">
            <a:avLst/>
          </a:prstGeom>
          <a:noFill/>
        </p:spPr>
        <p:txBody>
          <a:bodyPr wrap="square" lIns="100554" tIns="50277" rIns="100554" bIns="50277" rtlCol="0">
            <a:spAutoFit/>
          </a:bodyPr>
          <a:lstStyle/>
          <a:p>
            <a:pPr algn="ctr"/>
            <a:r>
              <a:rPr lang="en-US" sz="1300" b="1" dirty="0" smtClean="0">
                <a:latin typeface="+mn-lt"/>
              </a:rPr>
              <a:t>LV Transformation</a:t>
            </a:r>
            <a:endParaRPr lang="en-US" sz="1300" b="1" dirty="0">
              <a:latin typeface="+mn-lt"/>
            </a:endParaRPr>
          </a:p>
        </p:txBody>
      </p:sp>
      <p:sp>
        <p:nvSpPr>
          <p:cNvPr id="39" name="Freeform 10"/>
          <p:cNvSpPr>
            <a:spLocks/>
          </p:cNvSpPr>
          <p:nvPr/>
        </p:nvSpPr>
        <p:spPr bwMode="auto">
          <a:xfrm rot="10800000" flipV="1">
            <a:off x="4791389" y="4749202"/>
            <a:ext cx="4240119" cy="2293148"/>
          </a:xfrm>
          <a:custGeom>
            <a:avLst/>
            <a:gdLst>
              <a:gd name="T0" fmla="*/ 2147483647 w 1360"/>
              <a:gd name="T1" fmla="*/ 701670724 h 1877"/>
              <a:gd name="T2" fmla="*/ 209778979 w 1360"/>
              <a:gd name="T3" fmla="*/ 1018589595 h 1877"/>
              <a:gd name="T4" fmla="*/ 143917011 w 1360"/>
              <a:gd name="T5" fmla="*/ 965407868 h 1877"/>
              <a:gd name="T6" fmla="*/ 87814876 w 1360"/>
              <a:gd name="T7" fmla="*/ 910055939 h 1877"/>
              <a:gd name="T8" fmla="*/ 46347000 w 1360"/>
              <a:gd name="T9" fmla="*/ 855246193 h 1877"/>
              <a:gd name="T10" fmla="*/ 17075376 w 1360"/>
              <a:gd name="T11" fmla="*/ 799894264 h 1877"/>
              <a:gd name="T12" fmla="*/ 2439562 w 1360"/>
              <a:gd name="T13" fmla="*/ 742913395 h 1877"/>
              <a:gd name="T14" fmla="*/ 0 w 1360"/>
              <a:gd name="T15" fmla="*/ 686476366 h 1877"/>
              <a:gd name="T16" fmla="*/ 9756688 w 1360"/>
              <a:gd name="T17" fmla="*/ 630581518 h 1877"/>
              <a:gd name="T18" fmla="*/ 29271629 w 1360"/>
              <a:gd name="T19" fmla="*/ 574686671 h 1877"/>
              <a:gd name="T20" fmla="*/ 68299944 w 1360"/>
              <a:gd name="T21" fmla="*/ 518248905 h 1877"/>
              <a:gd name="T22" fmla="*/ 117084956 w 1360"/>
              <a:gd name="T23" fmla="*/ 463982077 h 1877"/>
              <a:gd name="T24" fmla="*/ 178067752 w 1360"/>
              <a:gd name="T25" fmla="*/ 409715249 h 1877"/>
              <a:gd name="T26" fmla="*/ 251245282 w 1360"/>
              <a:gd name="T27" fmla="*/ 357618531 h 1877"/>
              <a:gd name="T28" fmla="*/ 336620571 w 1360"/>
              <a:gd name="T29" fmla="*/ 306065560 h 1877"/>
              <a:gd name="T30" fmla="*/ 434192206 w 1360"/>
              <a:gd name="T31" fmla="*/ 255596954 h 1877"/>
              <a:gd name="T32" fmla="*/ 543959989 w 1360"/>
              <a:gd name="T33" fmla="*/ 207842204 h 1877"/>
              <a:gd name="T34" fmla="*/ 663484458 w 1360"/>
              <a:gd name="T35" fmla="*/ 161715428 h 1877"/>
              <a:gd name="T36" fmla="*/ 792765612 w 1360"/>
              <a:gd name="T37" fmla="*/ 117758900 h 1877"/>
              <a:gd name="T38" fmla="*/ 936684331 w 1360"/>
              <a:gd name="T39" fmla="*/ 75974024 h 1877"/>
              <a:gd name="T40" fmla="*/ 1085480417 w 1360"/>
              <a:gd name="T41" fmla="*/ 36901543 h 1877"/>
              <a:gd name="T42" fmla="*/ 1244033188 w 1360"/>
              <a:gd name="T43" fmla="*/ 0 h 1877"/>
              <a:gd name="T44" fmla="*/ 2147483647 w 1360"/>
              <a:gd name="T45" fmla="*/ 701670724 h 187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360"/>
              <a:gd name="T70" fmla="*/ 0 h 1877"/>
              <a:gd name="T71" fmla="*/ 1360 w 1360"/>
              <a:gd name="T72" fmla="*/ 1877 h 1877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360" h="1877">
                <a:moveTo>
                  <a:pt x="1360" y="1293"/>
                </a:moveTo>
                <a:lnTo>
                  <a:pt x="86" y="1877"/>
                </a:lnTo>
                <a:lnTo>
                  <a:pt x="59" y="1779"/>
                </a:lnTo>
                <a:lnTo>
                  <a:pt x="36" y="1677"/>
                </a:lnTo>
                <a:lnTo>
                  <a:pt x="19" y="1576"/>
                </a:lnTo>
                <a:lnTo>
                  <a:pt x="7" y="1474"/>
                </a:lnTo>
                <a:lnTo>
                  <a:pt x="1" y="1369"/>
                </a:lnTo>
                <a:lnTo>
                  <a:pt x="0" y="1265"/>
                </a:lnTo>
                <a:lnTo>
                  <a:pt x="4" y="1162"/>
                </a:lnTo>
                <a:lnTo>
                  <a:pt x="12" y="1059"/>
                </a:lnTo>
                <a:lnTo>
                  <a:pt x="28" y="955"/>
                </a:lnTo>
                <a:lnTo>
                  <a:pt x="48" y="855"/>
                </a:lnTo>
                <a:lnTo>
                  <a:pt x="73" y="755"/>
                </a:lnTo>
                <a:lnTo>
                  <a:pt x="103" y="659"/>
                </a:lnTo>
                <a:lnTo>
                  <a:pt x="138" y="564"/>
                </a:lnTo>
                <a:lnTo>
                  <a:pt x="178" y="471"/>
                </a:lnTo>
                <a:lnTo>
                  <a:pt x="223" y="383"/>
                </a:lnTo>
                <a:lnTo>
                  <a:pt x="272" y="298"/>
                </a:lnTo>
                <a:lnTo>
                  <a:pt x="325" y="217"/>
                </a:lnTo>
                <a:lnTo>
                  <a:pt x="384" y="140"/>
                </a:lnTo>
                <a:lnTo>
                  <a:pt x="445" y="68"/>
                </a:lnTo>
                <a:lnTo>
                  <a:pt x="510" y="0"/>
                </a:lnTo>
                <a:lnTo>
                  <a:pt x="1360" y="1293"/>
                </a:lnTo>
              </a:path>
            </a:pathLst>
          </a:custGeom>
          <a:noFill/>
          <a:ln w="28575">
            <a:solidFill>
              <a:srgbClr val="C00000"/>
            </a:solidFill>
            <a:round/>
            <a:headEnd/>
            <a:tailEnd/>
          </a:ln>
        </p:spPr>
        <p:txBody>
          <a:bodyPr lIns="100554" tIns="50277" rIns="100554" bIns="50277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52" name="Picture 1461" descr="MCj04239900000[1]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789804" y="5081540"/>
            <a:ext cx="391160" cy="478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1462" descr="MCj04239900000[1]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07552" y="6190559"/>
            <a:ext cx="391160" cy="478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53" descr="Build14.gif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786629" y="6188024"/>
            <a:ext cx="550073" cy="438519"/>
          </a:xfrm>
          <a:prstGeom prst="rect">
            <a:avLst/>
          </a:prstGeom>
        </p:spPr>
      </p:pic>
      <p:pic>
        <p:nvPicPr>
          <p:cNvPr id="55" name="Picture 54" descr="Build14.gif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136208" y="5168995"/>
            <a:ext cx="550073" cy="438519"/>
          </a:xfrm>
          <a:prstGeom prst="rect">
            <a:avLst/>
          </a:prstGeom>
        </p:spPr>
      </p:pic>
      <p:pic>
        <p:nvPicPr>
          <p:cNvPr id="59" name="Picture 1460" descr="MCj04239900000[1]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979042" y="5719064"/>
            <a:ext cx="391160" cy="44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" name="TextBox 81"/>
          <p:cNvSpPr txBox="1"/>
          <p:nvPr/>
        </p:nvSpPr>
        <p:spPr>
          <a:xfrm>
            <a:off x="6942354" y="7104759"/>
            <a:ext cx="1769160" cy="301591"/>
          </a:xfrm>
          <a:prstGeom prst="rect">
            <a:avLst/>
          </a:prstGeom>
          <a:noFill/>
        </p:spPr>
        <p:txBody>
          <a:bodyPr wrap="square" lIns="100554" tIns="50277" rIns="100554" bIns="50277" rtlCol="0">
            <a:spAutoFit/>
          </a:bodyPr>
          <a:lstStyle/>
          <a:p>
            <a:pPr algn="ctr"/>
            <a:r>
              <a:rPr lang="en-US" sz="1300" b="1" dirty="0" smtClean="0">
                <a:latin typeface="+mn-lt"/>
              </a:rPr>
              <a:t>LV Transformation</a:t>
            </a:r>
            <a:endParaRPr lang="en-US" sz="1300" b="1" dirty="0">
              <a:latin typeface="+mn-lt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8244410" y="6042462"/>
            <a:ext cx="1739848" cy="301591"/>
          </a:xfrm>
          <a:prstGeom prst="rect">
            <a:avLst/>
          </a:prstGeom>
          <a:noFill/>
        </p:spPr>
        <p:txBody>
          <a:bodyPr wrap="square" lIns="100554" tIns="50277" rIns="100554" bIns="50277" rtlCol="0">
            <a:spAutoFit/>
          </a:bodyPr>
          <a:lstStyle/>
          <a:p>
            <a:pPr algn="ctr"/>
            <a:r>
              <a:rPr lang="en-US" sz="1300" b="1" dirty="0" smtClean="0">
                <a:latin typeface="+mn-lt"/>
              </a:rPr>
              <a:t>LV Transformation</a:t>
            </a:r>
            <a:endParaRPr lang="en-US" sz="1300" b="1" dirty="0">
              <a:latin typeface="+mn-lt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609968" y="5489571"/>
            <a:ext cx="1598552" cy="304699"/>
          </a:xfrm>
          <a:prstGeom prst="rect">
            <a:avLst/>
          </a:prstGeom>
          <a:noFill/>
        </p:spPr>
        <p:txBody>
          <a:bodyPr wrap="square" lIns="100554" tIns="50277" rIns="100554" bIns="50277" rtlCol="0">
            <a:spAutoFit/>
          </a:bodyPr>
          <a:lstStyle/>
          <a:p>
            <a:pPr algn="ctr"/>
            <a:r>
              <a:rPr lang="en-US" sz="1300" b="1" dirty="0" smtClean="0">
                <a:latin typeface="+mn-lt"/>
              </a:rPr>
              <a:t>LV Transformation</a:t>
            </a:r>
            <a:endParaRPr lang="en-US" sz="1300" b="1" dirty="0">
              <a:latin typeface="+mn-lt"/>
            </a:endParaRPr>
          </a:p>
        </p:txBody>
      </p:sp>
      <p:pic>
        <p:nvPicPr>
          <p:cNvPr id="85" name="Picture 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73518" y="5086921"/>
            <a:ext cx="355301" cy="588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" name="TextBox 86"/>
          <p:cNvSpPr txBox="1"/>
          <p:nvPr/>
        </p:nvSpPr>
        <p:spPr>
          <a:xfrm>
            <a:off x="4616350" y="4791354"/>
            <a:ext cx="571025" cy="304699"/>
          </a:xfrm>
          <a:prstGeom prst="rect">
            <a:avLst/>
          </a:prstGeom>
          <a:noFill/>
        </p:spPr>
        <p:txBody>
          <a:bodyPr wrap="square" lIns="100554" tIns="50277" rIns="100554" bIns="50277" rtlCol="0">
            <a:spAutoFit/>
          </a:bodyPr>
          <a:lstStyle/>
          <a:p>
            <a:pPr algn="ctr"/>
            <a:r>
              <a:rPr lang="en-US" sz="1300" b="1" dirty="0" smtClean="0">
                <a:latin typeface="+mn-lt"/>
              </a:rPr>
              <a:t>HBS</a:t>
            </a:r>
            <a:endParaRPr lang="en-US" sz="1300" b="1" dirty="0">
              <a:latin typeface="+mn-lt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4071129" y="6497734"/>
            <a:ext cx="1467270" cy="338555"/>
          </a:xfrm>
          <a:prstGeom prst="rect">
            <a:avLst/>
          </a:prstGeom>
          <a:noFill/>
        </p:spPr>
        <p:txBody>
          <a:bodyPr wrap="square" lIns="100554" tIns="50277" rIns="100554" bIns="50277" rtlCol="0">
            <a:spAutoFit/>
          </a:bodyPr>
          <a:lstStyle/>
          <a:p>
            <a:pPr algn="ctr"/>
            <a:r>
              <a:rPr lang="en-US" sz="1500" b="1" dirty="0" smtClean="0">
                <a:solidFill>
                  <a:srgbClr val="FF0000"/>
                </a:solidFill>
                <a:latin typeface="+mn-lt"/>
              </a:rPr>
              <a:t>Airmux-5000</a:t>
            </a:r>
            <a:endParaRPr lang="en-US" sz="1500" b="1" dirty="0">
              <a:solidFill>
                <a:srgbClr val="FF0000"/>
              </a:solidFill>
              <a:latin typeface="+mn-lt"/>
            </a:endParaRPr>
          </a:p>
        </p:txBody>
      </p:sp>
      <p:grpSp>
        <p:nvGrpSpPr>
          <p:cNvPr id="11" name="Group 93"/>
          <p:cNvGrpSpPr/>
          <p:nvPr/>
        </p:nvGrpSpPr>
        <p:grpSpPr>
          <a:xfrm>
            <a:off x="4077452" y="5937106"/>
            <a:ext cx="750972" cy="521422"/>
            <a:chOff x="5092623" y="3439299"/>
            <a:chExt cx="682702" cy="474020"/>
          </a:xfrm>
        </p:grpSpPr>
        <p:pic>
          <p:nvPicPr>
            <p:cNvPr id="95" name="Picture 91" descr="rad4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5092623" y="3639717"/>
              <a:ext cx="682702" cy="2736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6" name="TextBox 95"/>
            <p:cNvSpPr txBox="1"/>
            <p:nvPr/>
          </p:nvSpPr>
          <p:spPr>
            <a:xfrm>
              <a:off x="5133628" y="3439299"/>
              <a:ext cx="600689" cy="239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300" b="1" dirty="0" smtClean="0">
                  <a:latin typeface="+mn-lt"/>
                </a:rPr>
                <a:t>ETX-26</a:t>
              </a:r>
            </a:p>
          </p:txBody>
        </p:sp>
      </p:grpSp>
      <p:grpSp>
        <p:nvGrpSpPr>
          <p:cNvPr id="12" name="Group 102"/>
          <p:cNvGrpSpPr/>
          <p:nvPr/>
        </p:nvGrpSpPr>
        <p:grpSpPr>
          <a:xfrm>
            <a:off x="4316048" y="3576176"/>
            <a:ext cx="859536" cy="591272"/>
            <a:chOff x="4993929" y="3375799"/>
            <a:chExt cx="781396" cy="537520"/>
          </a:xfrm>
        </p:grpSpPr>
        <p:pic>
          <p:nvPicPr>
            <p:cNvPr id="104" name="Picture 91" descr="rad4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5092623" y="3639717"/>
              <a:ext cx="682702" cy="2736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5" name="TextBox 104"/>
            <p:cNvSpPr txBox="1"/>
            <p:nvPr/>
          </p:nvSpPr>
          <p:spPr>
            <a:xfrm>
              <a:off x="4993929" y="3375799"/>
              <a:ext cx="600689" cy="239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300" b="1" dirty="0" smtClean="0">
                  <a:latin typeface="+mn-lt"/>
                </a:rPr>
                <a:t>ETX-26</a:t>
              </a:r>
            </a:p>
          </p:txBody>
        </p:sp>
      </p:grpSp>
      <p:grpSp>
        <p:nvGrpSpPr>
          <p:cNvPr id="13" name="Group 105"/>
          <p:cNvGrpSpPr/>
          <p:nvPr/>
        </p:nvGrpSpPr>
        <p:grpSpPr>
          <a:xfrm>
            <a:off x="2680399" y="5266901"/>
            <a:ext cx="750972" cy="537626"/>
            <a:chOff x="5092623" y="3639717"/>
            <a:chExt cx="682702" cy="488751"/>
          </a:xfrm>
        </p:grpSpPr>
        <p:pic>
          <p:nvPicPr>
            <p:cNvPr id="107" name="Picture 91" descr="rad4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5092623" y="3639717"/>
              <a:ext cx="682702" cy="2736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8" name="TextBox 107"/>
            <p:cNvSpPr txBox="1"/>
            <p:nvPr/>
          </p:nvSpPr>
          <p:spPr>
            <a:xfrm>
              <a:off x="5133628" y="3888600"/>
              <a:ext cx="600689" cy="239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300" b="1" dirty="0" smtClean="0">
                  <a:latin typeface="+mn-lt"/>
                </a:rPr>
                <a:t>ETX-26</a:t>
              </a:r>
            </a:p>
          </p:txBody>
        </p:sp>
      </p:grpSp>
      <p:pic>
        <p:nvPicPr>
          <p:cNvPr id="86" name="Picture 25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576031" y="5184714"/>
            <a:ext cx="382954" cy="130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3" name="Group 102"/>
          <p:cNvGrpSpPr/>
          <p:nvPr/>
        </p:nvGrpSpPr>
        <p:grpSpPr>
          <a:xfrm>
            <a:off x="7617377" y="2739311"/>
            <a:ext cx="649538" cy="1239169"/>
            <a:chOff x="5652653" y="2739309"/>
            <a:chExt cx="649538" cy="1239169"/>
          </a:xfrm>
        </p:grpSpPr>
        <p:grpSp>
          <p:nvGrpSpPr>
            <p:cNvPr id="106" name="Group 66"/>
            <p:cNvGrpSpPr/>
            <p:nvPr/>
          </p:nvGrpSpPr>
          <p:grpSpPr>
            <a:xfrm>
              <a:off x="5784702" y="2944530"/>
              <a:ext cx="344250" cy="1033948"/>
              <a:chOff x="4250061" y="4848586"/>
              <a:chExt cx="344250" cy="1033948"/>
            </a:xfrm>
          </p:grpSpPr>
          <p:sp>
            <p:nvSpPr>
              <p:cNvPr id="110" name="Can 109"/>
              <p:cNvSpPr/>
              <p:nvPr/>
            </p:nvSpPr>
            <p:spPr>
              <a:xfrm>
                <a:off x="4404033" y="4968134"/>
                <a:ext cx="45719" cy="914400"/>
              </a:xfrm>
              <a:prstGeom prst="can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1" name="Picture 135" descr="icons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250061" y="4848586"/>
                <a:ext cx="344250" cy="4106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09" name="TextBox 108"/>
            <p:cNvSpPr txBox="1"/>
            <p:nvPr/>
          </p:nvSpPr>
          <p:spPr>
            <a:xfrm>
              <a:off x="5652653" y="2739309"/>
              <a:ext cx="649538" cy="2507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200" b="1" dirty="0" smtClean="0">
                  <a:latin typeface="+mn-lt"/>
                </a:rPr>
                <a:t>Airmux</a:t>
              </a: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8754198" y="4568111"/>
            <a:ext cx="649538" cy="1239169"/>
            <a:chOff x="5652653" y="2739309"/>
            <a:chExt cx="649538" cy="1239169"/>
          </a:xfrm>
        </p:grpSpPr>
        <p:grpSp>
          <p:nvGrpSpPr>
            <p:cNvPr id="113" name="Group 66"/>
            <p:cNvGrpSpPr/>
            <p:nvPr/>
          </p:nvGrpSpPr>
          <p:grpSpPr>
            <a:xfrm>
              <a:off x="5784702" y="2944530"/>
              <a:ext cx="344250" cy="1033948"/>
              <a:chOff x="4250061" y="4848586"/>
              <a:chExt cx="344250" cy="1033948"/>
            </a:xfrm>
          </p:grpSpPr>
          <p:sp>
            <p:nvSpPr>
              <p:cNvPr id="115" name="Can 114"/>
              <p:cNvSpPr/>
              <p:nvPr/>
            </p:nvSpPr>
            <p:spPr>
              <a:xfrm>
                <a:off x="4404033" y="4968134"/>
                <a:ext cx="45719" cy="914400"/>
              </a:xfrm>
              <a:prstGeom prst="can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6" name="Picture 135" descr="icons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250061" y="4848586"/>
                <a:ext cx="344250" cy="4106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14" name="TextBox 113"/>
            <p:cNvSpPr txBox="1"/>
            <p:nvPr/>
          </p:nvSpPr>
          <p:spPr>
            <a:xfrm>
              <a:off x="5652653" y="2739309"/>
              <a:ext cx="649538" cy="2507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200" b="1" dirty="0" smtClean="0">
                  <a:latin typeface="+mn-lt"/>
                </a:rPr>
                <a:t>Airmux</a:t>
              </a: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6282847" y="4049128"/>
            <a:ext cx="649538" cy="1239169"/>
            <a:chOff x="5652653" y="2739309"/>
            <a:chExt cx="649538" cy="1239169"/>
          </a:xfrm>
        </p:grpSpPr>
        <p:grpSp>
          <p:nvGrpSpPr>
            <p:cNvPr id="118" name="Group 66"/>
            <p:cNvGrpSpPr/>
            <p:nvPr/>
          </p:nvGrpSpPr>
          <p:grpSpPr>
            <a:xfrm>
              <a:off x="5784702" y="2944530"/>
              <a:ext cx="344250" cy="1033948"/>
              <a:chOff x="4250061" y="4848586"/>
              <a:chExt cx="344250" cy="1033948"/>
            </a:xfrm>
          </p:grpSpPr>
          <p:sp>
            <p:nvSpPr>
              <p:cNvPr id="120" name="Can 119"/>
              <p:cNvSpPr/>
              <p:nvPr/>
            </p:nvSpPr>
            <p:spPr>
              <a:xfrm>
                <a:off x="4404033" y="4968134"/>
                <a:ext cx="45719" cy="914400"/>
              </a:xfrm>
              <a:prstGeom prst="can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1" name="Picture 135" descr="icons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250061" y="4848586"/>
                <a:ext cx="344250" cy="4106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19" name="TextBox 118"/>
            <p:cNvSpPr txBox="1"/>
            <p:nvPr/>
          </p:nvSpPr>
          <p:spPr>
            <a:xfrm>
              <a:off x="5652653" y="2739309"/>
              <a:ext cx="649538" cy="2507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200" b="1" dirty="0" smtClean="0">
                  <a:latin typeface="+mn-lt"/>
                </a:rPr>
                <a:t>Airmux</a:t>
              </a: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7567950" y="5630793"/>
            <a:ext cx="649538" cy="1239169"/>
            <a:chOff x="5652653" y="2739309"/>
            <a:chExt cx="649538" cy="1239169"/>
          </a:xfrm>
        </p:grpSpPr>
        <p:grpSp>
          <p:nvGrpSpPr>
            <p:cNvPr id="123" name="Group 66"/>
            <p:cNvGrpSpPr/>
            <p:nvPr/>
          </p:nvGrpSpPr>
          <p:grpSpPr>
            <a:xfrm>
              <a:off x="5784702" y="2944530"/>
              <a:ext cx="344250" cy="1033948"/>
              <a:chOff x="4250061" y="4848586"/>
              <a:chExt cx="344250" cy="1033948"/>
            </a:xfrm>
          </p:grpSpPr>
          <p:sp>
            <p:nvSpPr>
              <p:cNvPr id="125" name="Can 124"/>
              <p:cNvSpPr/>
              <p:nvPr/>
            </p:nvSpPr>
            <p:spPr>
              <a:xfrm>
                <a:off x="4404033" y="4968134"/>
                <a:ext cx="45719" cy="914400"/>
              </a:xfrm>
              <a:prstGeom prst="can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  <a:shade val="30000"/>
                      <a:satMod val="115000"/>
                    </a:schemeClr>
                  </a:gs>
                  <a:gs pos="50000">
                    <a:schemeClr val="bg1">
                      <a:lumMod val="50000"/>
                      <a:shade val="67500"/>
                      <a:satMod val="115000"/>
                    </a:schemeClr>
                  </a:gs>
                  <a:gs pos="100000">
                    <a:schemeClr val="bg1">
                      <a:lumMod val="50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6" name="Picture 135" descr="icons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250061" y="4848586"/>
                <a:ext cx="344250" cy="4106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24" name="TextBox 123"/>
            <p:cNvSpPr txBox="1"/>
            <p:nvPr/>
          </p:nvSpPr>
          <p:spPr>
            <a:xfrm>
              <a:off x="5652653" y="2739309"/>
              <a:ext cx="649538" cy="2507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200" b="1" dirty="0" smtClean="0">
                  <a:latin typeface="+mn-lt"/>
                </a:rPr>
                <a:t>Airmux</a:t>
              </a:r>
            </a:p>
          </p:txBody>
        </p:sp>
      </p:grpSp>
      <p:pic>
        <p:nvPicPr>
          <p:cNvPr id="72" name="Picture 2" descr="http://image.shutterstock.com/display_pic_with_logo/79693/79693,1175901656,2/stock-photo-electric-power-transformation-substation-with-blue-sky-3027136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446013" y="3467857"/>
            <a:ext cx="1033781" cy="737431"/>
          </a:xfrm>
          <a:prstGeom prst="rect">
            <a:avLst/>
          </a:prstGeom>
          <a:noFill/>
        </p:spPr>
      </p:pic>
      <p:pic>
        <p:nvPicPr>
          <p:cNvPr id="65" name="Picture 2" descr="http://image.shutterstock.com/display_pic_with_logo/79693/79693,1175901656,2/stock-photo-electric-power-transformation-substation-with-blue-sky-3027136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895343" y="4808977"/>
            <a:ext cx="1033781" cy="737431"/>
          </a:xfrm>
          <a:prstGeom prst="rect">
            <a:avLst/>
          </a:prstGeom>
          <a:noFill/>
        </p:spPr>
      </p:pic>
      <p:pic>
        <p:nvPicPr>
          <p:cNvPr id="77" name="Picture 2" descr="http://image.shutterstock.com/display_pic_with_logo/79693/79693,1175901656,2/stock-photo-electric-power-transformation-substation-with-blue-sky-3027136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493763" y="5353807"/>
            <a:ext cx="1033781" cy="737431"/>
          </a:xfrm>
          <a:prstGeom prst="rect">
            <a:avLst/>
          </a:prstGeom>
          <a:noFill/>
        </p:spPr>
      </p:pic>
      <p:pic>
        <p:nvPicPr>
          <p:cNvPr id="81" name="Picture 2" descr="http://image.shutterstock.com/display_pic_with_logo/79693/79693,1175901656,2/stock-photo-electric-power-transformation-substation-with-blue-sky-3027136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320283" y="6387587"/>
            <a:ext cx="1033781" cy="73743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Smart-Grid Deployment – Smart City Project</a:t>
            </a:r>
            <a:endParaRPr lang="en-US" dirty="0"/>
          </a:p>
        </p:txBody>
      </p:sp>
      <p:sp>
        <p:nvSpPr>
          <p:cNvPr id="56" name="Text Placeholder 55"/>
          <p:cNvSpPr>
            <a:spLocks noGrp="1"/>
          </p:cNvSpPr>
          <p:nvPr>
            <p:ph type="body" sz="quarter" idx="10"/>
          </p:nvPr>
        </p:nvSpPr>
        <p:spPr>
          <a:xfrm>
            <a:off x="822484" y="5693742"/>
            <a:ext cx="7837170" cy="1691593"/>
          </a:xfrm>
        </p:spPr>
        <p:txBody>
          <a:bodyPr/>
          <a:lstStyle/>
          <a:p>
            <a:r>
              <a:rPr lang="en-US" sz="2200" dirty="0" smtClean="0"/>
              <a:t>“New intelligent MV-LV  transformation centers with metering, power monitoring and capacity automation”</a:t>
            </a:r>
          </a:p>
          <a:p>
            <a:pPr lvl="1"/>
            <a:r>
              <a:rPr lang="en-US" sz="2000" dirty="0" smtClean="0"/>
              <a:t>Encrypted tunnels over a public wireless network</a:t>
            </a:r>
          </a:p>
          <a:p>
            <a:pPr lvl="1"/>
            <a:r>
              <a:rPr lang="en-US" sz="2000" dirty="0" smtClean="0"/>
              <a:t>Firewall for uplink protocols</a:t>
            </a:r>
            <a:endParaRPr lang="en-US" sz="2000" dirty="0"/>
          </a:p>
        </p:txBody>
      </p:sp>
      <p:sp>
        <p:nvSpPr>
          <p:cNvPr id="103" name="AutoShape 1296"/>
          <p:cNvSpPr>
            <a:spLocks noChangeAspect="1" noChangeArrowheads="1"/>
          </p:cNvSpPr>
          <p:nvPr/>
        </p:nvSpPr>
        <p:spPr bwMode="auto">
          <a:xfrm>
            <a:off x="1236549" y="2305566"/>
            <a:ext cx="1546806" cy="1259116"/>
          </a:xfrm>
          <a:prstGeom prst="roundRect">
            <a:avLst>
              <a:gd name="adj" fmla="val 14520"/>
            </a:avLst>
          </a:prstGeom>
          <a:gradFill rotWithShape="1">
            <a:gsLst>
              <a:gs pos="0">
                <a:schemeClr val="bg1"/>
              </a:gs>
              <a:gs pos="100000">
                <a:srgbClr val="B7D9E5"/>
              </a:gs>
            </a:gsLst>
            <a:lin ang="5400000" scaled="1"/>
          </a:gradFill>
          <a:ln w="12700">
            <a:solidFill>
              <a:srgbClr val="84BDD6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+mn-lt"/>
              <a:cs typeface="Times New Roman" pitchFamily="18" charset="0"/>
            </a:endParaRPr>
          </a:p>
        </p:txBody>
      </p:sp>
      <p:sp>
        <p:nvSpPr>
          <p:cNvPr id="104" name="AutoShape 1296"/>
          <p:cNvSpPr>
            <a:spLocks noChangeAspect="1" noChangeArrowheads="1"/>
          </p:cNvSpPr>
          <p:nvPr/>
        </p:nvSpPr>
        <p:spPr bwMode="auto">
          <a:xfrm>
            <a:off x="1236549" y="4128246"/>
            <a:ext cx="1546806" cy="1150935"/>
          </a:xfrm>
          <a:prstGeom prst="roundRect">
            <a:avLst>
              <a:gd name="adj" fmla="val 14520"/>
            </a:avLst>
          </a:prstGeom>
          <a:gradFill rotWithShape="1">
            <a:gsLst>
              <a:gs pos="0">
                <a:srgbClr val="FFFFFF"/>
              </a:gs>
              <a:gs pos="100000">
                <a:srgbClr val="FFE895"/>
              </a:gs>
            </a:gsLst>
            <a:lin ang="5400000" scaled="1"/>
          </a:gradFill>
          <a:ln w="9525" algn="ctr">
            <a:solidFill>
              <a:srgbClr val="FFCE2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+mn-lt"/>
              <a:cs typeface="Times New Roman" pitchFamily="18" charset="0"/>
            </a:endParaRPr>
          </a:p>
        </p:txBody>
      </p:sp>
      <p:grpSp>
        <p:nvGrpSpPr>
          <p:cNvPr id="105" name="Group 104"/>
          <p:cNvGrpSpPr/>
          <p:nvPr/>
        </p:nvGrpSpPr>
        <p:grpSpPr>
          <a:xfrm rot="16200000">
            <a:off x="2147388" y="3290245"/>
            <a:ext cx="1652239" cy="1296096"/>
            <a:chOff x="1624594" y="3543767"/>
            <a:chExt cx="1652239" cy="1092820"/>
          </a:xfrm>
        </p:grpSpPr>
        <p:cxnSp>
          <p:nvCxnSpPr>
            <p:cNvPr id="106" name="Elbow Connector 105"/>
            <p:cNvCxnSpPr/>
            <p:nvPr/>
          </p:nvCxnSpPr>
          <p:spPr>
            <a:xfrm rot="16200000" flipV="1">
              <a:off x="1440599" y="3727762"/>
              <a:ext cx="1092819" cy="724830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Elbow Connector 106"/>
            <p:cNvCxnSpPr/>
            <p:nvPr/>
          </p:nvCxnSpPr>
          <p:spPr>
            <a:xfrm rot="5400000" flipH="1" flipV="1">
              <a:off x="2368008" y="3727763"/>
              <a:ext cx="1092819" cy="724830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Rounded Rectangle 107"/>
          <p:cNvSpPr/>
          <p:nvPr/>
        </p:nvSpPr>
        <p:spPr bwMode="auto">
          <a:xfrm>
            <a:off x="5117909" y="2437754"/>
            <a:ext cx="2580346" cy="2359551"/>
          </a:xfrm>
          <a:prstGeom prst="roundRect">
            <a:avLst>
              <a:gd name="adj" fmla="val 9559"/>
            </a:avLst>
          </a:prstGeom>
          <a:gradFill rotWithShape="1">
            <a:gsLst>
              <a:gs pos="0">
                <a:schemeClr val="bg1"/>
              </a:gs>
              <a:gs pos="100000">
                <a:srgbClr val="E8DBC0"/>
              </a:gs>
            </a:gsLst>
            <a:lin ang="5400000" scaled="1"/>
          </a:gradFill>
          <a:ln w="12700" algn="ctr">
            <a:solidFill>
              <a:srgbClr val="AD9C84"/>
            </a:solidFill>
            <a:round/>
            <a:headEnd/>
            <a:tailEnd/>
          </a:ln>
        </p:spPr>
        <p:txBody>
          <a:bodyPr wrap="none" lIns="91382" tIns="45692" rIns="91382" bIns="45692" anchor="ctr" anchorCtr="0">
            <a:noAutofit/>
          </a:bodyPr>
          <a:lstStyle/>
          <a:p>
            <a:pPr marR="0" indent="0" algn="ctr" fontAlgn="base">
              <a:lnSpc>
                <a:spcPct val="100000"/>
              </a:lnSpc>
              <a:buClrTx/>
              <a:buSzTx/>
              <a:buFontTx/>
              <a:buNone/>
              <a:tabLst/>
            </a:pPr>
            <a:endParaRPr lang="en-US" sz="2000" b="1" smtClean="0">
              <a:latin typeface="+mn-lt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7794917" y="2743034"/>
            <a:ext cx="4090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i="0" dirty="0" smtClean="0">
                <a:latin typeface="+mn-lt"/>
              </a:rPr>
              <a:t>PLC</a:t>
            </a:r>
            <a:endParaRPr lang="en-US" sz="1200" b="1" i="0" dirty="0">
              <a:latin typeface="+mn-lt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6408067" y="4308151"/>
            <a:ext cx="8467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i="0" dirty="0" smtClean="0">
                <a:latin typeface="+mn-lt"/>
              </a:rPr>
              <a:t>Power</a:t>
            </a:r>
          </a:p>
          <a:p>
            <a:pPr algn="ctr"/>
            <a:r>
              <a:rPr lang="en-US" sz="1100" b="1" i="0" dirty="0" smtClean="0">
                <a:latin typeface="+mn-lt"/>
              </a:rPr>
              <a:t>Monitoring</a:t>
            </a:r>
            <a:endParaRPr lang="en-US" sz="1100" b="1" i="0" dirty="0">
              <a:latin typeface="+mn-lt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6692849" y="2995290"/>
            <a:ext cx="95891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i="0" dirty="0" smtClean="0">
                <a:latin typeface="+mn-lt"/>
              </a:rPr>
              <a:t>Meters</a:t>
            </a:r>
          </a:p>
          <a:p>
            <a:pPr algn="ctr"/>
            <a:r>
              <a:rPr lang="en-US" sz="1100" b="1" i="0" dirty="0" smtClean="0">
                <a:latin typeface="+mn-lt"/>
              </a:rPr>
              <a:t>Concentrator</a:t>
            </a:r>
            <a:endParaRPr lang="en-US" sz="1100" b="1" i="0" dirty="0">
              <a:latin typeface="+mn-lt"/>
            </a:endParaRPr>
          </a:p>
        </p:txBody>
      </p:sp>
      <p:cxnSp>
        <p:nvCxnSpPr>
          <p:cNvPr id="112" name="Straight Connector 111"/>
          <p:cNvCxnSpPr/>
          <p:nvPr/>
        </p:nvCxnSpPr>
        <p:spPr bwMode="auto">
          <a:xfrm rot="10800000" flipV="1">
            <a:off x="6562511" y="3545771"/>
            <a:ext cx="457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3" name="TextBox 112"/>
          <p:cNvSpPr txBox="1"/>
          <p:nvPr/>
        </p:nvSpPr>
        <p:spPr>
          <a:xfrm>
            <a:off x="1141299" y="2315343"/>
            <a:ext cx="17373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latin typeface="+mn-lt"/>
              </a:rPr>
              <a:t>Distribution </a:t>
            </a:r>
            <a:br>
              <a:rPr lang="en-US" sz="1300" b="1" dirty="0" smtClean="0">
                <a:latin typeface="+mn-lt"/>
              </a:rPr>
            </a:br>
            <a:r>
              <a:rPr lang="en-US" sz="1300" b="1" dirty="0" smtClean="0">
                <a:latin typeface="+mn-lt"/>
              </a:rPr>
              <a:t>Automation Center</a:t>
            </a:r>
            <a:endParaRPr lang="en-US" sz="1300" b="1" i="0" dirty="0" smtClean="0">
              <a:latin typeface="+mn-lt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5330084" y="2864987"/>
            <a:ext cx="5693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latin typeface="+mn-lt"/>
              </a:rPr>
              <a:t>2G/3G</a:t>
            </a:r>
            <a:endParaRPr lang="en-US" sz="1100" b="1" i="0" dirty="0" smtClean="0">
              <a:latin typeface="+mn-lt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5542732" y="2430085"/>
            <a:ext cx="17307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latin typeface="+mn-lt"/>
              </a:rPr>
              <a:t>Distribution Site</a:t>
            </a:r>
            <a:endParaRPr lang="en-US" sz="1300" b="1" i="0" dirty="0" smtClean="0">
              <a:latin typeface="+mn-lt"/>
            </a:endParaRPr>
          </a:p>
        </p:txBody>
      </p:sp>
      <p:sp>
        <p:nvSpPr>
          <p:cNvPr id="116" name="Freeform 21"/>
          <p:cNvSpPr>
            <a:spLocks/>
          </p:cNvSpPr>
          <p:nvPr/>
        </p:nvSpPr>
        <p:spPr bwMode="auto">
          <a:xfrm>
            <a:off x="3211108" y="3232726"/>
            <a:ext cx="2088812" cy="1616014"/>
          </a:xfrm>
          <a:custGeom>
            <a:avLst/>
            <a:gdLst>
              <a:gd name="T0" fmla="*/ 2147483647 w 835"/>
              <a:gd name="T1" fmla="*/ 2147483647 h 646"/>
              <a:gd name="T2" fmla="*/ 2147483647 w 835"/>
              <a:gd name="T3" fmla="*/ 2147483647 h 646"/>
              <a:gd name="T4" fmla="*/ 2147483647 w 835"/>
              <a:gd name="T5" fmla="*/ 2147483647 h 646"/>
              <a:gd name="T6" fmla="*/ 2147483647 w 835"/>
              <a:gd name="T7" fmla="*/ 2147483647 h 646"/>
              <a:gd name="T8" fmla="*/ 2147483647 w 835"/>
              <a:gd name="T9" fmla="*/ 2147483647 h 646"/>
              <a:gd name="T10" fmla="*/ 2147483647 w 835"/>
              <a:gd name="T11" fmla="*/ 2147483647 h 646"/>
              <a:gd name="T12" fmla="*/ 2147483647 w 835"/>
              <a:gd name="T13" fmla="*/ 2147483647 h 646"/>
              <a:gd name="T14" fmla="*/ 2147483647 w 835"/>
              <a:gd name="T15" fmla="*/ 2147483647 h 646"/>
              <a:gd name="T16" fmla="*/ 2147483647 w 835"/>
              <a:gd name="T17" fmla="*/ 2147483647 h 646"/>
              <a:gd name="T18" fmla="*/ 2147483647 w 835"/>
              <a:gd name="T19" fmla="*/ 2147483647 h 646"/>
              <a:gd name="T20" fmla="*/ 2147483647 w 835"/>
              <a:gd name="T21" fmla="*/ 2147483647 h 646"/>
              <a:gd name="T22" fmla="*/ 2147483647 w 835"/>
              <a:gd name="T23" fmla="*/ 2147483647 h 646"/>
              <a:gd name="T24" fmla="*/ 2147483647 w 835"/>
              <a:gd name="T25" fmla="*/ 2147483647 h 646"/>
              <a:gd name="T26" fmla="*/ 2147483647 w 835"/>
              <a:gd name="T27" fmla="*/ 2147483647 h 646"/>
              <a:gd name="T28" fmla="*/ 2147483647 w 835"/>
              <a:gd name="T29" fmla="*/ 2147483647 h 646"/>
              <a:gd name="T30" fmla="*/ 2147483647 w 835"/>
              <a:gd name="T31" fmla="*/ 2147483647 h 646"/>
              <a:gd name="T32" fmla="*/ 2147483647 w 835"/>
              <a:gd name="T33" fmla="*/ 2147483647 h 646"/>
              <a:gd name="T34" fmla="*/ 2147483647 w 835"/>
              <a:gd name="T35" fmla="*/ 2147483647 h 646"/>
              <a:gd name="T36" fmla="*/ 2147483647 w 835"/>
              <a:gd name="T37" fmla="*/ 2147483647 h 646"/>
              <a:gd name="T38" fmla="*/ 2147483647 w 835"/>
              <a:gd name="T39" fmla="*/ 2147483647 h 646"/>
              <a:gd name="T40" fmla="*/ 2147483647 w 835"/>
              <a:gd name="T41" fmla="*/ 2147483647 h 646"/>
              <a:gd name="T42" fmla="*/ 2147483647 w 835"/>
              <a:gd name="T43" fmla="*/ 2147483647 h 646"/>
              <a:gd name="T44" fmla="*/ 2147483647 w 835"/>
              <a:gd name="T45" fmla="*/ 2147483647 h 646"/>
              <a:gd name="T46" fmla="*/ 2147483647 w 835"/>
              <a:gd name="T47" fmla="*/ 2147483647 h 646"/>
              <a:gd name="T48" fmla="*/ 2147483647 w 835"/>
              <a:gd name="T49" fmla="*/ 2147483647 h 646"/>
              <a:gd name="T50" fmla="*/ 2147483647 w 835"/>
              <a:gd name="T51" fmla="*/ 2147483647 h 646"/>
              <a:gd name="T52" fmla="*/ 2147483647 w 835"/>
              <a:gd name="T53" fmla="*/ 2147483647 h 646"/>
              <a:gd name="T54" fmla="*/ 2147483647 w 835"/>
              <a:gd name="T55" fmla="*/ 2147483647 h 646"/>
              <a:gd name="T56" fmla="*/ 2147483647 w 835"/>
              <a:gd name="T57" fmla="*/ 2147483647 h 646"/>
              <a:gd name="T58" fmla="*/ 2147483647 w 835"/>
              <a:gd name="T59" fmla="*/ 2147483647 h 646"/>
              <a:gd name="T60" fmla="*/ 2147483647 w 835"/>
              <a:gd name="T61" fmla="*/ 2147483647 h 646"/>
              <a:gd name="T62" fmla="*/ 2147483647 w 835"/>
              <a:gd name="T63" fmla="*/ 2147483647 h 646"/>
              <a:gd name="T64" fmla="*/ 2147483647 w 835"/>
              <a:gd name="T65" fmla="*/ 2147483647 h 646"/>
              <a:gd name="T66" fmla="*/ 2147483647 w 835"/>
              <a:gd name="T67" fmla="*/ 2147483647 h 646"/>
              <a:gd name="T68" fmla="*/ 2147483647 w 835"/>
              <a:gd name="T69" fmla="*/ 2147483647 h 646"/>
              <a:gd name="T70" fmla="*/ 2147483647 w 835"/>
              <a:gd name="T71" fmla="*/ 2147483647 h 646"/>
              <a:gd name="T72" fmla="*/ 2147483647 w 835"/>
              <a:gd name="T73" fmla="*/ 2147483647 h 646"/>
              <a:gd name="T74" fmla="*/ 2147483647 w 835"/>
              <a:gd name="T75" fmla="*/ 2147483647 h 646"/>
              <a:gd name="T76" fmla="*/ 2147483647 w 835"/>
              <a:gd name="T77" fmla="*/ 2147483647 h 646"/>
              <a:gd name="T78" fmla="*/ 2147483647 w 835"/>
              <a:gd name="T79" fmla="*/ 2147483647 h 646"/>
              <a:gd name="T80" fmla="*/ 2147483647 w 835"/>
              <a:gd name="T81" fmla="*/ 2147483647 h 646"/>
              <a:gd name="T82" fmla="*/ 2147483647 w 835"/>
              <a:gd name="T83" fmla="*/ 2147483647 h 646"/>
              <a:gd name="T84" fmla="*/ 2147483647 w 835"/>
              <a:gd name="T85" fmla="*/ 2147483647 h 646"/>
              <a:gd name="T86" fmla="*/ 2147483647 w 835"/>
              <a:gd name="T87" fmla="*/ 2147483647 h 646"/>
              <a:gd name="T88" fmla="*/ 2147483647 w 835"/>
              <a:gd name="T89" fmla="*/ 2147483647 h 646"/>
              <a:gd name="T90" fmla="*/ 2147483647 w 835"/>
              <a:gd name="T91" fmla="*/ 2147483647 h 646"/>
              <a:gd name="T92" fmla="*/ 2147483647 w 835"/>
              <a:gd name="T93" fmla="*/ 2147483647 h 646"/>
              <a:gd name="T94" fmla="*/ 2147483647 w 835"/>
              <a:gd name="T95" fmla="*/ 2147483647 h 646"/>
              <a:gd name="T96" fmla="*/ 2147483647 w 835"/>
              <a:gd name="T97" fmla="*/ 2147483647 h 646"/>
              <a:gd name="T98" fmla="*/ 2147483647 w 835"/>
              <a:gd name="T99" fmla="*/ 2147483647 h 646"/>
              <a:gd name="T100" fmla="*/ 2147483647 w 835"/>
              <a:gd name="T101" fmla="*/ 2147483647 h 646"/>
              <a:gd name="T102" fmla="*/ 2147483647 w 835"/>
              <a:gd name="T103" fmla="*/ 2147483647 h 646"/>
              <a:gd name="T104" fmla="*/ 2147483647 w 835"/>
              <a:gd name="T105" fmla="*/ 2147483647 h 646"/>
              <a:gd name="T106" fmla="*/ 2147483647 w 835"/>
              <a:gd name="T107" fmla="*/ 2147483647 h 64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35"/>
              <a:gd name="T163" fmla="*/ 0 h 646"/>
              <a:gd name="T164" fmla="*/ 835 w 835"/>
              <a:gd name="T165" fmla="*/ 646 h 64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35" h="646">
                <a:moveTo>
                  <a:pt x="260" y="609"/>
                </a:moveTo>
                <a:cubicBezTo>
                  <a:pt x="233" y="609"/>
                  <a:pt x="174" y="629"/>
                  <a:pt x="137" y="622"/>
                </a:cubicBezTo>
                <a:cubicBezTo>
                  <a:pt x="100" y="615"/>
                  <a:pt x="61" y="599"/>
                  <a:pt x="38" y="571"/>
                </a:cubicBezTo>
                <a:cubicBezTo>
                  <a:pt x="16" y="543"/>
                  <a:pt x="2" y="491"/>
                  <a:pt x="1" y="455"/>
                </a:cubicBezTo>
                <a:cubicBezTo>
                  <a:pt x="0" y="420"/>
                  <a:pt x="19" y="380"/>
                  <a:pt x="32" y="360"/>
                </a:cubicBezTo>
                <a:cubicBezTo>
                  <a:pt x="45" y="339"/>
                  <a:pt x="69" y="337"/>
                  <a:pt x="79" y="330"/>
                </a:cubicBezTo>
                <a:cubicBezTo>
                  <a:pt x="90" y="323"/>
                  <a:pt x="93" y="323"/>
                  <a:pt x="97" y="318"/>
                </a:cubicBezTo>
                <a:cubicBezTo>
                  <a:pt x="102" y="314"/>
                  <a:pt x="102" y="309"/>
                  <a:pt x="102" y="299"/>
                </a:cubicBezTo>
                <a:cubicBezTo>
                  <a:pt x="102" y="289"/>
                  <a:pt x="97" y="275"/>
                  <a:pt x="96" y="261"/>
                </a:cubicBezTo>
                <a:cubicBezTo>
                  <a:pt x="95" y="247"/>
                  <a:pt x="91" y="231"/>
                  <a:pt x="96" y="216"/>
                </a:cubicBezTo>
                <a:cubicBezTo>
                  <a:pt x="101" y="201"/>
                  <a:pt x="113" y="183"/>
                  <a:pt x="127" y="172"/>
                </a:cubicBezTo>
                <a:cubicBezTo>
                  <a:pt x="141" y="160"/>
                  <a:pt x="163" y="151"/>
                  <a:pt x="181" y="145"/>
                </a:cubicBezTo>
                <a:cubicBezTo>
                  <a:pt x="199" y="139"/>
                  <a:pt x="222" y="139"/>
                  <a:pt x="235" y="137"/>
                </a:cubicBezTo>
                <a:cubicBezTo>
                  <a:pt x="248" y="134"/>
                  <a:pt x="254" y="135"/>
                  <a:pt x="258" y="129"/>
                </a:cubicBezTo>
                <a:cubicBezTo>
                  <a:pt x="262" y="122"/>
                  <a:pt x="257" y="106"/>
                  <a:pt x="261" y="96"/>
                </a:cubicBezTo>
                <a:cubicBezTo>
                  <a:pt x="265" y="85"/>
                  <a:pt x="274" y="71"/>
                  <a:pt x="284" y="63"/>
                </a:cubicBezTo>
                <a:cubicBezTo>
                  <a:pt x="294" y="54"/>
                  <a:pt x="307" y="50"/>
                  <a:pt x="320" y="46"/>
                </a:cubicBezTo>
                <a:cubicBezTo>
                  <a:pt x="333" y="43"/>
                  <a:pt x="354" y="43"/>
                  <a:pt x="364" y="43"/>
                </a:cubicBezTo>
                <a:cubicBezTo>
                  <a:pt x="375" y="43"/>
                  <a:pt x="378" y="47"/>
                  <a:pt x="382" y="46"/>
                </a:cubicBezTo>
                <a:cubicBezTo>
                  <a:pt x="386" y="45"/>
                  <a:pt x="383" y="41"/>
                  <a:pt x="387" y="36"/>
                </a:cubicBezTo>
                <a:cubicBezTo>
                  <a:pt x="391" y="31"/>
                  <a:pt x="399" y="21"/>
                  <a:pt x="408" y="15"/>
                </a:cubicBezTo>
                <a:cubicBezTo>
                  <a:pt x="418" y="9"/>
                  <a:pt x="429" y="5"/>
                  <a:pt x="445" y="3"/>
                </a:cubicBezTo>
                <a:cubicBezTo>
                  <a:pt x="460" y="2"/>
                  <a:pt x="485" y="0"/>
                  <a:pt x="502" y="3"/>
                </a:cubicBezTo>
                <a:cubicBezTo>
                  <a:pt x="518" y="7"/>
                  <a:pt x="530" y="14"/>
                  <a:pt x="543" y="21"/>
                </a:cubicBezTo>
                <a:cubicBezTo>
                  <a:pt x="556" y="29"/>
                  <a:pt x="573" y="38"/>
                  <a:pt x="582" y="50"/>
                </a:cubicBezTo>
                <a:cubicBezTo>
                  <a:pt x="591" y="61"/>
                  <a:pt x="595" y="80"/>
                  <a:pt x="598" y="91"/>
                </a:cubicBezTo>
                <a:cubicBezTo>
                  <a:pt x="602" y="101"/>
                  <a:pt x="597" y="109"/>
                  <a:pt x="602" y="112"/>
                </a:cubicBezTo>
                <a:cubicBezTo>
                  <a:pt x="607" y="116"/>
                  <a:pt x="617" y="109"/>
                  <a:pt x="628" y="111"/>
                </a:cubicBezTo>
                <a:cubicBezTo>
                  <a:pt x="639" y="112"/>
                  <a:pt x="652" y="115"/>
                  <a:pt x="666" y="124"/>
                </a:cubicBezTo>
                <a:cubicBezTo>
                  <a:pt x="679" y="133"/>
                  <a:pt x="695" y="150"/>
                  <a:pt x="706" y="165"/>
                </a:cubicBezTo>
                <a:cubicBezTo>
                  <a:pt x="718" y="180"/>
                  <a:pt x="730" y="198"/>
                  <a:pt x="736" y="215"/>
                </a:cubicBezTo>
                <a:cubicBezTo>
                  <a:pt x="742" y="231"/>
                  <a:pt x="744" y="252"/>
                  <a:pt x="741" y="267"/>
                </a:cubicBezTo>
                <a:cubicBezTo>
                  <a:pt x="738" y="283"/>
                  <a:pt x="715" y="300"/>
                  <a:pt x="715" y="309"/>
                </a:cubicBezTo>
                <a:cubicBezTo>
                  <a:pt x="715" y="317"/>
                  <a:pt x="730" y="311"/>
                  <a:pt x="742" y="317"/>
                </a:cubicBezTo>
                <a:cubicBezTo>
                  <a:pt x="755" y="323"/>
                  <a:pt x="775" y="332"/>
                  <a:pt x="788" y="342"/>
                </a:cubicBezTo>
                <a:cubicBezTo>
                  <a:pt x="801" y="351"/>
                  <a:pt x="815" y="365"/>
                  <a:pt x="823" y="378"/>
                </a:cubicBezTo>
                <a:cubicBezTo>
                  <a:pt x="830" y="391"/>
                  <a:pt x="835" y="403"/>
                  <a:pt x="833" y="422"/>
                </a:cubicBezTo>
                <a:cubicBezTo>
                  <a:pt x="830" y="442"/>
                  <a:pt x="816" y="479"/>
                  <a:pt x="808" y="495"/>
                </a:cubicBezTo>
                <a:cubicBezTo>
                  <a:pt x="800" y="511"/>
                  <a:pt x="794" y="513"/>
                  <a:pt x="785" y="519"/>
                </a:cubicBezTo>
                <a:cubicBezTo>
                  <a:pt x="776" y="525"/>
                  <a:pt x="761" y="527"/>
                  <a:pt x="752" y="531"/>
                </a:cubicBezTo>
                <a:cubicBezTo>
                  <a:pt x="743" y="535"/>
                  <a:pt x="735" y="536"/>
                  <a:pt x="728" y="541"/>
                </a:cubicBezTo>
                <a:cubicBezTo>
                  <a:pt x="720" y="546"/>
                  <a:pt x="717" y="554"/>
                  <a:pt x="710" y="563"/>
                </a:cubicBezTo>
                <a:cubicBezTo>
                  <a:pt x="702" y="572"/>
                  <a:pt x="695" y="585"/>
                  <a:pt x="685" y="594"/>
                </a:cubicBezTo>
                <a:cubicBezTo>
                  <a:pt x="675" y="603"/>
                  <a:pt x="666" y="611"/>
                  <a:pt x="651" y="615"/>
                </a:cubicBezTo>
                <a:cubicBezTo>
                  <a:pt x="635" y="620"/>
                  <a:pt x="607" y="620"/>
                  <a:pt x="590" y="617"/>
                </a:cubicBezTo>
                <a:cubicBezTo>
                  <a:pt x="573" y="615"/>
                  <a:pt x="557" y="606"/>
                  <a:pt x="548" y="601"/>
                </a:cubicBezTo>
                <a:cubicBezTo>
                  <a:pt x="538" y="596"/>
                  <a:pt x="538" y="589"/>
                  <a:pt x="533" y="586"/>
                </a:cubicBezTo>
                <a:cubicBezTo>
                  <a:pt x="528" y="582"/>
                  <a:pt x="523" y="581"/>
                  <a:pt x="520" y="582"/>
                </a:cubicBezTo>
                <a:cubicBezTo>
                  <a:pt x="517" y="584"/>
                  <a:pt x="521" y="587"/>
                  <a:pt x="513" y="594"/>
                </a:cubicBezTo>
                <a:cubicBezTo>
                  <a:pt x="506" y="601"/>
                  <a:pt x="494" y="612"/>
                  <a:pt x="477" y="620"/>
                </a:cubicBezTo>
                <a:cubicBezTo>
                  <a:pt x="460" y="629"/>
                  <a:pt x="431" y="641"/>
                  <a:pt x="408" y="644"/>
                </a:cubicBezTo>
                <a:cubicBezTo>
                  <a:pt x="386" y="646"/>
                  <a:pt x="361" y="641"/>
                  <a:pt x="341" y="637"/>
                </a:cubicBezTo>
                <a:cubicBezTo>
                  <a:pt x="322" y="633"/>
                  <a:pt x="305" y="625"/>
                  <a:pt x="292" y="620"/>
                </a:cubicBezTo>
                <a:cubicBezTo>
                  <a:pt x="280" y="616"/>
                  <a:pt x="286" y="609"/>
                  <a:pt x="260" y="609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B7D9E5"/>
              </a:gs>
            </a:gsLst>
            <a:path path="rect">
              <a:fillToRect l="50000" t="50000" r="50000" b="50000"/>
            </a:path>
          </a:gradFill>
          <a:ln w="12700">
            <a:noFill/>
            <a:round/>
            <a:headEnd/>
            <a:tailEnd/>
          </a:ln>
          <a:effectLst>
            <a:prstShdw prst="shdw17" dist="17961" dir="2700000">
              <a:srgbClr val="6E8289"/>
            </a:prstShdw>
          </a:effec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3484063" y="4927070"/>
            <a:ext cx="11047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0" dirty="0" smtClean="0">
                <a:latin typeface="+mn-lt"/>
              </a:rPr>
              <a:t>Secondary</a:t>
            </a:r>
          </a:p>
          <a:p>
            <a:pPr algn="ctr"/>
            <a:r>
              <a:rPr lang="en-US" sz="1100" b="1" i="0" dirty="0" smtClean="0">
                <a:latin typeface="+mn-lt"/>
              </a:rPr>
              <a:t>Substations</a:t>
            </a:r>
          </a:p>
        </p:txBody>
      </p:sp>
      <p:sp>
        <p:nvSpPr>
          <p:cNvPr id="118" name="Rectangle 1299"/>
          <p:cNvSpPr>
            <a:spLocks noChangeAspect="1" noChangeArrowheads="1"/>
          </p:cNvSpPr>
          <p:nvPr/>
        </p:nvSpPr>
        <p:spPr bwMode="auto">
          <a:xfrm>
            <a:off x="1439191" y="4143876"/>
            <a:ext cx="1141522" cy="277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853" tIns="42927" rIns="85853" bIns="42927" anchor="ctr" anchorCtr="0">
            <a:noAutofit/>
          </a:bodyPr>
          <a:lstStyle/>
          <a:p>
            <a:pPr algn="ctr" defTabSz="859750"/>
            <a:r>
              <a:rPr lang="en-US" sz="1300" b="1" dirty="0">
                <a:latin typeface="+mn-lt"/>
              </a:rPr>
              <a:t>Control </a:t>
            </a:r>
            <a:r>
              <a:rPr lang="en-US" sz="1300" b="1" dirty="0" smtClean="0">
                <a:latin typeface="+mn-lt"/>
              </a:rPr>
              <a:t>Center</a:t>
            </a:r>
            <a:endParaRPr lang="en-US" sz="1300" b="1" dirty="0">
              <a:latin typeface="+mn-lt"/>
            </a:endParaRPr>
          </a:p>
        </p:txBody>
      </p:sp>
      <p:pic>
        <p:nvPicPr>
          <p:cNvPr id="119" name="Picture 1303" descr="controom-l"/>
          <p:cNvPicPr preferRelativeResize="0"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65955" y="4505551"/>
            <a:ext cx="687994" cy="619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" name="Picture 36" descr="nm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28081" y="2834952"/>
            <a:ext cx="763742" cy="545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1" name="Elbow Connector 120"/>
          <p:cNvCxnSpPr/>
          <p:nvPr/>
        </p:nvCxnSpPr>
        <p:spPr>
          <a:xfrm rot="5400000">
            <a:off x="5769698" y="3721724"/>
            <a:ext cx="670560" cy="36576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Elbow Connector 121"/>
          <p:cNvCxnSpPr/>
          <p:nvPr/>
        </p:nvCxnSpPr>
        <p:spPr>
          <a:xfrm rot="16200000" flipH="1">
            <a:off x="6303098" y="3721724"/>
            <a:ext cx="670560" cy="36576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5707771" y="4333790"/>
            <a:ext cx="4267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i="0" dirty="0" smtClean="0">
                <a:latin typeface="+mn-lt"/>
              </a:rPr>
              <a:t>RTU</a:t>
            </a:r>
            <a:endParaRPr lang="en-US" sz="1100" b="1" i="0" dirty="0">
              <a:latin typeface="+mn-lt"/>
            </a:endParaRPr>
          </a:p>
        </p:txBody>
      </p:sp>
      <p:sp>
        <p:nvSpPr>
          <p:cNvPr id="124" name="Freeform 123"/>
          <p:cNvSpPr/>
          <p:nvPr/>
        </p:nvSpPr>
        <p:spPr>
          <a:xfrm rot="554218" flipH="1">
            <a:off x="5037082" y="2111825"/>
            <a:ext cx="1118776" cy="906751"/>
          </a:xfrm>
          <a:custGeom>
            <a:avLst/>
            <a:gdLst>
              <a:gd name="connsiteX0" fmla="*/ 0 w 1607820"/>
              <a:gd name="connsiteY0" fmla="*/ 899160 h 899160"/>
              <a:gd name="connsiteX1" fmla="*/ 1036320 w 1607820"/>
              <a:gd name="connsiteY1" fmla="*/ 266700 h 899160"/>
              <a:gd name="connsiteX2" fmla="*/ 609600 w 1607820"/>
              <a:gd name="connsiteY2" fmla="*/ 617220 h 899160"/>
              <a:gd name="connsiteX3" fmla="*/ 1607820 w 1607820"/>
              <a:gd name="connsiteY3" fmla="*/ 0 h 899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7820" h="899160">
                <a:moveTo>
                  <a:pt x="0" y="899160"/>
                </a:moveTo>
                <a:lnTo>
                  <a:pt x="1036320" y="266700"/>
                </a:lnTo>
                <a:lnTo>
                  <a:pt x="609600" y="617220"/>
                </a:lnTo>
                <a:lnTo>
                  <a:pt x="1607820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5" name="Group 36"/>
          <p:cNvGrpSpPr>
            <a:grpSpLocks/>
          </p:cNvGrpSpPr>
          <p:nvPr/>
        </p:nvGrpSpPr>
        <p:grpSpPr bwMode="auto">
          <a:xfrm>
            <a:off x="7176400" y="2968652"/>
            <a:ext cx="977068" cy="1371934"/>
            <a:chOff x="1912" y="1184"/>
            <a:chExt cx="336" cy="544"/>
          </a:xfrm>
        </p:grpSpPr>
        <p:sp>
          <p:nvSpPr>
            <p:cNvPr id="126" name="Line 30"/>
            <p:cNvSpPr>
              <a:spLocks noChangeShapeType="1"/>
            </p:cNvSpPr>
            <p:nvPr/>
          </p:nvSpPr>
          <p:spPr bwMode="auto">
            <a:xfrm>
              <a:off x="2196" y="1184"/>
              <a:ext cx="0" cy="5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27" name="Line 31"/>
            <p:cNvSpPr>
              <a:spLocks noChangeShapeType="1"/>
            </p:cNvSpPr>
            <p:nvPr/>
          </p:nvSpPr>
          <p:spPr bwMode="auto">
            <a:xfrm flipH="1">
              <a:off x="2157" y="1592"/>
              <a:ext cx="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28" name="Line 32"/>
            <p:cNvSpPr>
              <a:spLocks noChangeShapeType="1"/>
            </p:cNvSpPr>
            <p:nvPr/>
          </p:nvSpPr>
          <p:spPr bwMode="auto">
            <a:xfrm flipH="1">
              <a:off x="2196" y="1507"/>
              <a:ext cx="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29" name="Line 33"/>
            <p:cNvSpPr>
              <a:spLocks noChangeShapeType="1"/>
            </p:cNvSpPr>
            <p:nvPr/>
          </p:nvSpPr>
          <p:spPr bwMode="auto">
            <a:xfrm flipH="1">
              <a:off x="1912" y="1413"/>
              <a:ext cx="28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30" name="Line 34"/>
            <p:cNvSpPr>
              <a:spLocks noChangeShapeType="1"/>
            </p:cNvSpPr>
            <p:nvPr/>
          </p:nvSpPr>
          <p:spPr bwMode="auto">
            <a:xfrm flipH="1">
              <a:off x="2196" y="1319"/>
              <a:ext cx="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31" name="Line 35"/>
            <p:cNvSpPr>
              <a:spLocks noChangeShapeType="1"/>
            </p:cNvSpPr>
            <p:nvPr/>
          </p:nvSpPr>
          <p:spPr bwMode="auto">
            <a:xfrm flipH="1">
              <a:off x="2157" y="1226"/>
              <a:ext cx="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32" name="Line 32"/>
            <p:cNvSpPr>
              <a:spLocks noChangeShapeType="1"/>
            </p:cNvSpPr>
            <p:nvPr/>
          </p:nvSpPr>
          <p:spPr bwMode="auto">
            <a:xfrm flipH="1">
              <a:off x="2196" y="1679"/>
              <a:ext cx="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3745499" y="1457745"/>
            <a:ext cx="1360982" cy="1052928"/>
            <a:chOff x="4182568" y="2989879"/>
            <a:chExt cx="1360982" cy="1052928"/>
          </a:xfrm>
        </p:grpSpPr>
        <p:sp>
          <p:nvSpPr>
            <p:cNvPr id="134" name="Freeform 21"/>
            <p:cNvSpPr>
              <a:spLocks/>
            </p:cNvSpPr>
            <p:nvPr/>
          </p:nvSpPr>
          <p:spPr bwMode="auto">
            <a:xfrm>
              <a:off x="4182568" y="2989879"/>
              <a:ext cx="1360982" cy="1052928"/>
            </a:xfrm>
            <a:custGeom>
              <a:avLst/>
              <a:gdLst>
                <a:gd name="T0" fmla="*/ 2147483647 w 835"/>
                <a:gd name="T1" fmla="*/ 2147483647 h 646"/>
                <a:gd name="T2" fmla="*/ 2147483647 w 835"/>
                <a:gd name="T3" fmla="*/ 2147483647 h 646"/>
                <a:gd name="T4" fmla="*/ 2147483647 w 835"/>
                <a:gd name="T5" fmla="*/ 2147483647 h 646"/>
                <a:gd name="T6" fmla="*/ 2147483647 w 835"/>
                <a:gd name="T7" fmla="*/ 2147483647 h 646"/>
                <a:gd name="T8" fmla="*/ 2147483647 w 835"/>
                <a:gd name="T9" fmla="*/ 2147483647 h 646"/>
                <a:gd name="T10" fmla="*/ 2147483647 w 835"/>
                <a:gd name="T11" fmla="*/ 2147483647 h 646"/>
                <a:gd name="T12" fmla="*/ 2147483647 w 835"/>
                <a:gd name="T13" fmla="*/ 2147483647 h 646"/>
                <a:gd name="T14" fmla="*/ 2147483647 w 835"/>
                <a:gd name="T15" fmla="*/ 2147483647 h 646"/>
                <a:gd name="T16" fmla="*/ 2147483647 w 835"/>
                <a:gd name="T17" fmla="*/ 2147483647 h 646"/>
                <a:gd name="T18" fmla="*/ 2147483647 w 835"/>
                <a:gd name="T19" fmla="*/ 2147483647 h 646"/>
                <a:gd name="T20" fmla="*/ 2147483647 w 835"/>
                <a:gd name="T21" fmla="*/ 2147483647 h 646"/>
                <a:gd name="T22" fmla="*/ 2147483647 w 835"/>
                <a:gd name="T23" fmla="*/ 2147483647 h 646"/>
                <a:gd name="T24" fmla="*/ 2147483647 w 835"/>
                <a:gd name="T25" fmla="*/ 2147483647 h 646"/>
                <a:gd name="T26" fmla="*/ 2147483647 w 835"/>
                <a:gd name="T27" fmla="*/ 2147483647 h 646"/>
                <a:gd name="T28" fmla="*/ 2147483647 w 835"/>
                <a:gd name="T29" fmla="*/ 2147483647 h 646"/>
                <a:gd name="T30" fmla="*/ 2147483647 w 835"/>
                <a:gd name="T31" fmla="*/ 2147483647 h 646"/>
                <a:gd name="T32" fmla="*/ 2147483647 w 835"/>
                <a:gd name="T33" fmla="*/ 2147483647 h 646"/>
                <a:gd name="T34" fmla="*/ 2147483647 w 835"/>
                <a:gd name="T35" fmla="*/ 2147483647 h 646"/>
                <a:gd name="T36" fmla="*/ 2147483647 w 835"/>
                <a:gd name="T37" fmla="*/ 2147483647 h 646"/>
                <a:gd name="T38" fmla="*/ 2147483647 w 835"/>
                <a:gd name="T39" fmla="*/ 2147483647 h 646"/>
                <a:gd name="T40" fmla="*/ 2147483647 w 835"/>
                <a:gd name="T41" fmla="*/ 2147483647 h 646"/>
                <a:gd name="T42" fmla="*/ 2147483647 w 835"/>
                <a:gd name="T43" fmla="*/ 2147483647 h 646"/>
                <a:gd name="T44" fmla="*/ 2147483647 w 835"/>
                <a:gd name="T45" fmla="*/ 2147483647 h 646"/>
                <a:gd name="T46" fmla="*/ 2147483647 w 835"/>
                <a:gd name="T47" fmla="*/ 2147483647 h 646"/>
                <a:gd name="T48" fmla="*/ 2147483647 w 835"/>
                <a:gd name="T49" fmla="*/ 2147483647 h 646"/>
                <a:gd name="T50" fmla="*/ 2147483647 w 835"/>
                <a:gd name="T51" fmla="*/ 2147483647 h 646"/>
                <a:gd name="T52" fmla="*/ 2147483647 w 835"/>
                <a:gd name="T53" fmla="*/ 2147483647 h 646"/>
                <a:gd name="T54" fmla="*/ 2147483647 w 835"/>
                <a:gd name="T55" fmla="*/ 2147483647 h 646"/>
                <a:gd name="T56" fmla="*/ 2147483647 w 835"/>
                <a:gd name="T57" fmla="*/ 2147483647 h 646"/>
                <a:gd name="T58" fmla="*/ 2147483647 w 835"/>
                <a:gd name="T59" fmla="*/ 2147483647 h 646"/>
                <a:gd name="T60" fmla="*/ 2147483647 w 835"/>
                <a:gd name="T61" fmla="*/ 2147483647 h 646"/>
                <a:gd name="T62" fmla="*/ 2147483647 w 835"/>
                <a:gd name="T63" fmla="*/ 2147483647 h 646"/>
                <a:gd name="T64" fmla="*/ 2147483647 w 835"/>
                <a:gd name="T65" fmla="*/ 2147483647 h 646"/>
                <a:gd name="T66" fmla="*/ 2147483647 w 835"/>
                <a:gd name="T67" fmla="*/ 2147483647 h 646"/>
                <a:gd name="T68" fmla="*/ 2147483647 w 835"/>
                <a:gd name="T69" fmla="*/ 2147483647 h 646"/>
                <a:gd name="T70" fmla="*/ 2147483647 w 835"/>
                <a:gd name="T71" fmla="*/ 2147483647 h 646"/>
                <a:gd name="T72" fmla="*/ 2147483647 w 835"/>
                <a:gd name="T73" fmla="*/ 2147483647 h 646"/>
                <a:gd name="T74" fmla="*/ 2147483647 w 835"/>
                <a:gd name="T75" fmla="*/ 2147483647 h 646"/>
                <a:gd name="T76" fmla="*/ 2147483647 w 835"/>
                <a:gd name="T77" fmla="*/ 2147483647 h 646"/>
                <a:gd name="T78" fmla="*/ 2147483647 w 835"/>
                <a:gd name="T79" fmla="*/ 2147483647 h 646"/>
                <a:gd name="T80" fmla="*/ 2147483647 w 835"/>
                <a:gd name="T81" fmla="*/ 2147483647 h 646"/>
                <a:gd name="T82" fmla="*/ 2147483647 w 835"/>
                <a:gd name="T83" fmla="*/ 2147483647 h 646"/>
                <a:gd name="T84" fmla="*/ 2147483647 w 835"/>
                <a:gd name="T85" fmla="*/ 2147483647 h 646"/>
                <a:gd name="T86" fmla="*/ 2147483647 w 835"/>
                <a:gd name="T87" fmla="*/ 2147483647 h 646"/>
                <a:gd name="T88" fmla="*/ 2147483647 w 835"/>
                <a:gd name="T89" fmla="*/ 2147483647 h 646"/>
                <a:gd name="T90" fmla="*/ 2147483647 w 835"/>
                <a:gd name="T91" fmla="*/ 2147483647 h 646"/>
                <a:gd name="T92" fmla="*/ 2147483647 w 835"/>
                <a:gd name="T93" fmla="*/ 2147483647 h 646"/>
                <a:gd name="T94" fmla="*/ 2147483647 w 835"/>
                <a:gd name="T95" fmla="*/ 2147483647 h 646"/>
                <a:gd name="T96" fmla="*/ 2147483647 w 835"/>
                <a:gd name="T97" fmla="*/ 2147483647 h 646"/>
                <a:gd name="T98" fmla="*/ 2147483647 w 835"/>
                <a:gd name="T99" fmla="*/ 2147483647 h 646"/>
                <a:gd name="T100" fmla="*/ 2147483647 w 835"/>
                <a:gd name="T101" fmla="*/ 2147483647 h 646"/>
                <a:gd name="T102" fmla="*/ 2147483647 w 835"/>
                <a:gd name="T103" fmla="*/ 2147483647 h 646"/>
                <a:gd name="T104" fmla="*/ 2147483647 w 835"/>
                <a:gd name="T105" fmla="*/ 2147483647 h 646"/>
                <a:gd name="T106" fmla="*/ 2147483647 w 835"/>
                <a:gd name="T107" fmla="*/ 2147483647 h 64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35"/>
                <a:gd name="T163" fmla="*/ 0 h 646"/>
                <a:gd name="T164" fmla="*/ 835 w 835"/>
                <a:gd name="T165" fmla="*/ 646 h 64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35" h="646">
                  <a:moveTo>
                    <a:pt x="260" y="609"/>
                  </a:moveTo>
                  <a:cubicBezTo>
                    <a:pt x="233" y="609"/>
                    <a:pt x="174" y="629"/>
                    <a:pt x="137" y="622"/>
                  </a:cubicBezTo>
                  <a:cubicBezTo>
                    <a:pt x="100" y="615"/>
                    <a:pt x="61" y="599"/>
                    <a:pt x="38" y="571"/>
                  </a:cubicBezTo>
                  <a:cubicBezTo>
                    <a:pt x="16" y="543"/>
                    <a:pt x="2" y="491"/>
                    <a:pt x="1" y="455"/>
                  </a:cubicBezTo>
                  <a:cubicBezTo>
                    <a:pt x="0" y="420"/>
                    <a:pt x="19" y="380"/>
                    <a:pt x="32" y="360"/>
                  </a:cubicBezTo>
                  <a:cubicBezTo>
                    <a:pt x="45" y="339"/>
                    <a:pt x="69" y="337"/>
                    <a:pt x="79" y="330"/>
                  </a:cubicBezTo>
                  <a:cubicBezTo>
                    <a:pt x="90" y="323"/>
                    <a:pt x="93" y="323"/>
                    <a:pt x="97" y="318"/>
                  </a:cubicBezTo>
                  <a:cubicBezTo>
                    <a:pt x="102" y="314"/>
                    <a:pt x="102" y="309"/>
                    <a:pt x="102" y="299"/>
                  </a:cubicBezTo>
                  <a:cubicBezTo>
                    <a:pt x="102" y="289"/>
                    <a:pt x="97" y="275"/>
                    <a:pt x="96" y="261"/>
                  </a:cubicBezTo>
                  <a:cubicBezTo>
                    <a:pt x="95" y="247"/>
                    <a:pt x="91" y="231"/>
                    <a:pt x="96" y="216"/>
                  </a:cubicBezTo>
                  <a:cubicBezTo>
                    <a:pt x="101" y="201"/>
                    <a:pt x="113" y="183"/>
                    <a:pt x="127" y="172"/>
                  </a:cubicBezTo>
                  <a:cubicBezTo>
                    <a:pt x="141" y="160"/>
                    <a:pt x="163" y="151"/>
                    <a:pt x="181" y="145"/>
                  </a:cubicBezTo>
                  <a:cubicBezTo>
                    <a:pt x="199" y="139"/>
                    <a:pt x="222" y="139"/>
                    <a:pt x="235" y="137"/>
                  </a:cubicBezTo>
                  <a:cubicBezTo>
                    <a:pt x="248" y="134"/>
                    <a:pt x="254" y="135"/>
                    <a:pt x="258" y="129"/>
                  </a:cubicBezTo>
                  <a:cubicBezTo>
                    <a:pt x="262" y="122"/>
                    <a:pt x="257" y="106"/>
                    <a:pt x="261" y="96"/>
                  </a:cubicBezTo>
                  <a:cubicBezTo>
                    <a:pt x="265" y="85"/>
                    <a:pt x="274" y="71"/>
                    <a:pt x="284" y="63"/>
                  </a:cubicBezTo>
                  <a:cubicBezTo>
                    <a:pt x="294" y="54"/>
                    <a:pt x="307" y="50"/>
                    <a:pt x="320" y="46"/>
                  </a:cubicBezTo>
                  <a:cubicBezTo>
                    <a:pt x="333" y="43"/>
                    <a:pt x="354" y="43"/>
                    <a:pt x="364" y="43"/>
                  </a:cubicBezTo>
                  <a:cubicBezTo>
                    <a:pt x="375" y="43"/>
                    <a:pt x="378" y="47"/>
                    <a:pt x="382" y="46"/>
                  </a:cubicBezTo>
                  <a:cubicBezTo>
                    <a:pt x="386" y="45"/>
                    <a:pt x="383" y="41"/>
                    <a:pt x="387" y="36"/>
                  </a:cubicBezTo>
                  <a:cubicBezTo>
                    <a:pt x="391" y="31"/>
                    <a:pt x="399" y="21"/>
                    <a:pt x="408" y="15"/>
                  </a:cubicBezTo>
                  <a:cubicBezTo>
                    <a:pt x="418" y="9"/>
                    <a:pt x="429" y="5"/>
                    <a:pt x="445" y="3"/>
                  </a:cubicBezTo>
                  <a:cubicBezTo>
                    <a:pt x="460" y="2"/>
                    <a:pt x="485" y="0"/>
                    <a:pt x="502" y="3"/>
                  </a:cubicBezTo>
                  <a:cubicBezTo>
                    <a:pt x="518" y="7"/>
                    <a:pt x="530" y="14"/>
                    <a:pt x="543" y="21"/>
                  </a:cubicBezTo>
                  <a:cubicBezTo>
                    <a:pt x="556" y="29"/>
                    <a:pt x="573" y="38"/>
                    <a:pt x="582" y="50"/>
                  </a:cubicBezTo>
                  <a:cubicBezTo>
                    <a:pt x="591" y="61"/>
                    <a:pt x="595" y="80"/>
                    <a:pt x="598" y="91"/>
                  </a:cubicBezTo>
                  <a:cubicBezTo>
                    <a:pt x="602" y="101"/>
                    <a:pt x="597" y="109"/>
                    <a:pt x="602" y="112"/>
                  </a:cubicBezTo>
                  <a:cubicBezTo>
                    <a:pt x="607" y="116"/>
                    <a:pt x="617" y="109"/>
                    <a:pt x="628" y="111"/>
                  </a:cubicBezTo>
                  <a:cubicBezTo>
                    <a:pt x="639" y="112"/>
                    <a:pt x="652" y="115"/>
                    <a:pt x="666" y="124"/>
                  </a:cubicBezTo>
                  <a:cubicBezTo>
                    <a:pt x="679" y="133"/>
                    <a:pt x="695" y="150"/>
                    <a:pt x="706" y="165"/>
                  </a:cubicBezTo>
                  <a:cubicBezTo>
                    <a:pt x="718" y="180"/>
                    <a:pt x="730" y="198"/>
                    <a:pt x="736" y="215"/>
                  </a:cubicBezTo>
                  <a:cubicBezTo>
                    <a:pt x="742" y="231"/>
                    <a:pt x="744" y="252"/>
                    <a:pt x="741" y="267"/>
                  </a:cubicBezTo>
                  <a:cubicBezTo>
                    <a:pt x="738" y="283"/>
                    <a:pt x="715" y="300"/>
                    <a:pt x="715" y="309"/>
                  </a:cubicBezTo>
                  <a:cubicBezTo>
                    <a:pt x="715" y="317"/>
                    <a:pt x="730" y="311"/>
                    <a:pt x="742" y="317"/>
                  </a:cubicBezTo>
                  <a:cubicBezTo>
                    <a:pt x="755" y="323"/>
                    <a:pt x="775" y="332"/>
                    <a:pt x="788" y="342"/>
                  </a:cubicBezTo>
                  <a:cubicBezTo>
                    <a:pt x="801" y="351"/>
                    <a:pt x="815" y="365"/>
                    <a:pt x="823" y="378"/>
                  </a:cubicBezTo>
                  <a:cubicBezTo>
                    <a:pt x="830" y="391"/>
                    <a:pt x="835" y="403"/>
                    <a:pt x="833" y="422"/>
                  </a:cubicBezTo>
                  <a:cubicBezTo>
                    <a:pt x="830" y="442"/>
                    <a:pt x="816" y="479"/>
                    <a:pt x="808" y="495"/>
                  </a:cubicBezTo>
                  <a:cubicBezTo>
                    <a:pt x="800" y="511"/>
                    <a:pt x="794" y="513"/>
                    <a:pt x="785" y="519"/>
                  </a:cubicBezTo>
                  <a:cubicBezTo>
                    <a:pt x="776" y="525"/>
                    <a:pt x="761" y="527"/>
                    <a:pt x="752" y="531"/>
                  </a:cubicBezTo>
                  <a:cubicBezTo>
                    <a:pt x="743" y="535"/>
                    <a:pt x="735" y="536"/>
                    <a:pt x="728" y="541"/>
                  </a:cubicBezTo>
                  <a:cubicBezTo>
                    <a:pt x="720" y="546"/>
                    <a:pt x="717" y="554"/>
                    <a:pt x="710" y="563"/>
                  </a:cubicBezTo>
                  <a:cubicBezTo>
                    <a:pt x="702" y="572"/>
                    <a:pt x="695" y="585"/>
                    <a:pt x="685" y="594"/>
                  </a:cubicBezTo>
                  <a:cubicBezTo>
                    <a:pt x="675" y="603"/>
                    <a:pt x="666" y="611"/>
                    <a:pt x="651" y="615"/>
                  </a:cubicBezTo>
                  <a:cubicBezTo>
                    <a:pt x="635" y="620"/>
                    <a:pt x="607" y="620"/>
                    <a:pt x="590" y="617"/>
                  </a:cubicBezTo>
                  <a:cubicBezTo>
                    <a:pt x="573" y="615"/>
                    <a:pt x="557" y="606"/>
                    <a:pt x="548" y="601"/>
                  </a:cubicBezTo>
                  <a:cubicBezTo>
                    <a:pt x="538" y="596"/>
                    <a:pt x="538" y="589"/>
                    <a:pt x="533" y="586"/>
                  </a:cubicBezTo>
                  <a:cubicBezTo>
                    <a:pt x="528" y="582"/>
                    <a:pt x="523" y="581"/>
                    <a:pt x="520" y="582"/>
                  </a:cubicBezTo>
                  <a:cubicBezTo>
                    <a:pt x="517" y="584"/>
                    <a:pt x="521" y="587"/>
                    <a:pt x="513" y="594"/>
                  </a:cubicBezTo>
                  <a:cubicBezTo>
                    <a:pt x="506" y="601"/>
                    <a:pt x="494" y="612"/>
                    <a:pt x="477" y="620"/>
                  </a:cubicBezTo>
                  <a:cubicBezTo>
                    <a:pt x="460" y="629"/>
                    <a:pt x="431" y="641"/>
                    <a:pt x="408" y="644"/>
                  </a:cubicBezTo>
                  <a:cubicBezTo>
                    <a:pt x="386" y="646"/>
                    <a:pt x="361" y="641"/>
                    <a:pt x="341" y="637"/>
                  </a:cubicBezTo>
                  <a:cubicBezTo>
                    <a:pt x="322" y="633"/>
                    <a:pt x="305" y="625"/>
                    <a:pt x="292" y="620"/>
                  </a:cubicBezTo>
                  <a:cubicBezTo>
                    <a:pt x="280" y="616"/>
                    <a:pt x="286" y="609"/>
                    <a:pt x="260" y="609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E0CDA8"/>
                </a:gs>
              </a:gsLst>
              <a:path path="rect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>
              <a:prstShdw prst="shdw17" dist="17961" dir="2700000">
                <a:srgbClr val="867B65"/>
              </a:prst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+mn-lt"/>
                <a:cs typeface="Times New Roman" pitchFamily="18" charset="0"/>
              </a:endParaRP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4310683" y="3269205"/>
              <a:ext cx="11047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0" dirty="0" smtClean="0">
                  <a:latin typeface="+mn-lt"/>
                </a:rPr>
                <a:t>Mobile</a:t>
              </a:r>
            </a:p>
            <a:p>
              <a:pPr algn="ctr"/>
              <a:r>
                <a:rPr lang="en-US" sz="1200" b="1" dirty="0" smtClean="0">
                  <a:latin typeface="+mn-lt"/>
                </a:rPr>
                <a:t>Network</a:t>
              </a:r>
              <a:endParaRPr lang="en-US" sz="1200" b="1" i="0" dirty="0" smtClean="0">
                <a:latin typeface="+mn-lt"/>
              </a:endParaRPr>
            </a:p>
          </p:txBody>
        </p:sp>
      </p:grpSp>
      <p:pic>
        <p:nvPicPr>
          <p:cNvPr id="136" name="Picture 8" descr="count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25292" y="4067690"/>
            <a:ext cx="315913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" name="Picture 8" descr="count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25292" y="3620015"/>
            <a:ext cx="315913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" name="Picture 8" descr="count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25292" y="3162815"/>
            <a:ext cx="315913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" name="Picture 76" descr="MCj02790920000[1]"/>
          <p:cNvPicPr>
            <a:picLocks noChangeAspect="1" noChangeArrowheads="1"/>
          </p:cNvPicPr>
          <p:nvPr/>
        </p:nvPicPr>
        <p:blipFill>
          <a:blip r:embed="rId6" cstate="email">
            <a:grayscl/>
          </a:blip>
          <a:srcRect/>
          <a:stretch>
            <a:fillRect/>
          </a:stretch>
        </p:blipFill>
        <p:spPr bwMode="auto">
          <a:xfrm>
            <a:off x="4580279" y="4411005"/>
            <a:ext cx="493489" cy="542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" name="Picture 76" descr="MCj02790920000[1]"/>
          <p:cNvPicPr>
            <a:picLocks noChangeAspect="1" noChangeArrowheads="1"/>
          </p:cNvPicPr>
          <p:nvPr/>
        </p:nvPicPr>
        <p:blipFill>
          <a:blip r:embed="rId6" cstate="email">
            <a:grayscl/>
          </a:blip>
          <a:srcRect/>
          <a:stretch>
            <a:fillRect/>
          </a:stretch>
        </p:blipFill>
        <p:spPr bwMode="auto">
          <a:xfrm>
            <a:off x="3832915" y="4418904"/>
            <a:ext cx="493489" cy="542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" name="Picture 76" descr="MCj02790920000[1]"/>
          <p:cNvPicPr>
            <a:picLocks noChangeAspect="1" noChangeArrowheads="1"/>
          </p:cNvPicPr>
          <p:nvPr/>
        </p:nvPicPr>
        <p:blipFill>
          <a:blip r:embed="rId6" cstate="email">
            <a:grayscl/>
          </a:blip>
          <a:srcRect/>
          <a:stretch>
            <a:fillRect/>
          </a:stretch>
        </p:blipFill>
        <p:spPr bwMode="auto">
          <a:xfrm>
            <a:off x="3099490" y="4323654"/>
            <a:ext cx="493489" cy="542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" name="Picture 76" descr="MCj02790920000[1]"/>
          <p:cNvPicPr>
            <a:picLocks noChangeAspect="1" noChangeArrowheads="1"/>
          </p:cNvPicPr>
          <p:nvPr/>
        </p:nvPicPr>
        <p:blipFill>
          <a:blip r:embed="rId6" cstate="email">
            <a:grayscl/>
          </a:blip>
          <a:srcRect/>
          <a:stretch>
            <a:fillRect/>
          </a:stretch>
        </p:blipFill>
        <p:spPr bwMode="auto">
          <a:xfrm>
            <a:off x="3579921" y="3196684"/>
            <a:ext cx="493489" cy="542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" name="Picture 7" descr="accsdv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3072" y="3378851"/>
            <a:ext cx="458470" cy="253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" name="Picture 7" descr="accsdv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02185" y="4117991"/>
            <a:ext cx="458470" cy="253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" name="Picture 7" descr="accsdv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93392" y="4117991"/>
            <a:ext cx="458470" cy="253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6" name="Group 145"/>
          <p:cNvGrpSpPr/>
          <p:nvPr/>
        </p:nvGrpSpPr>
        <p:grpSpPr>
          <a:xfrm>
            <a:off x="6075830" y="3045339"/>
            <a:ext cx="643819" cy="602471"/>
            <a:chOff x="5692775" y="3292474"/>
            <a:chExt cx="643819" cy="602471"/>
          </a:xfrm>
        </p:grpSpPr>
        <p:pic>
          <p:nvPicPr>
            <p:cNvPr id="147" name="Picture 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692775" y="3292474"/>
              <a:ext cx="115559" cy="447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48" name="Group 97"/>
            <p:cNvGrpSpPr/>
            <p:nvPr/>
          </p:nvGrpSpPr>
          <p:grpSpPr>
            <a:xfrm>
              <a:off x="5717163" y="3367967"/>
              <a:ext cx="619431" cy="526973"/>
              <a:chOff x="8629800" y="1401347"/>
              <a:chExt cx="408238" cy="347303"/>
            </a:xfrm>
          </p:grpSpPr>
          <p:pic>
            <p:nvPicPr>
              <p:cNvPr id="149" name="Picture 28" descr="RADiFlow_Logo"/>
              <p:cNvPicPr>
                <a:picLocks noChangeAspect="1" noChangeArrowheads="1"/>
              </p:cNvPicPr>
              <p:nvPr/>
            </p:nvPicPr>
            <p:blipFill>
              <a:blip r:embed="rId9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696004" y="1401347"/>
                <a:ext cx="342034" cy="1574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0" name="Picture 32" descr="Layer2_switch"/>
              <p:cNvPicPr>
                <a:picLocks noChangeAspect="1" noChangeArrowheads="1"/>
              </p:cNvPicPr>
              <p:nvPr/>
            </p:nvPicPr>
            <p:blipFill>
              <a:blip r:embed="rId10" cstate="screen"/>
              <a:srcRect/>
              <a:stretch>
                <a:fillRect/>
              </a:stretch>
            </p:blipFill>
            <p:spPr bwMode="auto">
              <a:xfrm>
                <a:off x="8629800" y="1578466"/>
                <a:ext cx="354462" cy="1701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51" name="Freeform 150"/>
          <p:cNvSpPr/>
          <p:nvPr/>
        </p:nvSpPr>
        <p:spPr>
          <a:xfrm rot="21045782">
            <a:off x="2713234" y="1958602"/>
            <a:ext cx="1180410" cy="683375"/>
          </a:xfrm>
          <a:custGeom>
            <a:avLst/>
            <a:gdLst>
              <a:gd name="connsiteX0" fmla="*/ 0 w 1607820"/>
              <a:gd name="connsiteY0" fmla="*/ 899160 h 899160"/>
              <a:gd name="connsiteX1" fmla="*/ 1036320 w 1607820"/>
              <a:gd name="connsiteY1" fmla="*/ 266700 h 899160"/>
              <a:gd name="connsiteX2" fmla="*/ 609600 w 1607820"/>
              <a:gd name="connsiteY2" fmla="*/ 617220 h 899160"/>
              <a:gd name="connsiteX3" fmla="*/ 1607820 w 1607820"/>
              <a:gd name="connsiteY3" fmla="*/ 0 h 899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7820" h="899160">
                <a:moveTo>
                  <a:pt x="0" y="899160"/>
                </a:moveTo>
                <a:lnTo>
                  <a:pt x="1036320" y="266700"/>
                </a:lnTo>
                <a:lnTo>
                  <a:pt x="609600" y="617220"/>
                </a:lnTo>
                <a:lnTo>
                  <a:pt x="1607820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2" name="Picture 76" descr="MCj02790920000[1]"/>
          <p:cNvPicPr>
            <a:picLocks noChangeAspect="1" noChangeArrowheads="1"/>
          </p:cNvPicPr>
          <p:nvPr/>
        </p:nvPicPr>
        <p:blipFill>
          <a:blip r:embed="rId6" cstate="email">
            <a:grayscl/>
          </a:blip>
          <a:srcRect/>
          <a:stretch>
            <a:fillRect/>
          </a:stretch>
        </p:blipFill>
        <p:spPr bwMode="auto">
          <a:xfrm>
            <a:off x="4413011" y="3184371"/>
            <a:ext cx="493489" cy="542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900" dirty="0" smtClean="0"/>
              <a:t>Transportation</a:t>
            </a:r>
            <a:endParaRPr lang="en-US" sz="59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כותרת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Target Markets and Applications</a:t>
            </a:r>
            <a:endParaRPr lang="he-IL" dirty="0" smtClean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419105" y="1424941"/>
            <a:ext cx="2628900" cy="1605991"/>
          </a:xfrm>
          <a:prstGeom prst="roundRect">
            <a:avLst>
              <a:gd name="adj" fmla="val 0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100544" tIns="50272" rIns="100544" bIns="50272" numCol="1" anchor="ctr" anchorCtr="0" compatLnSpc="1">
            <a:prstTxWarp prst="textNoShape">
              <a:avLst/>
            </a:prstTxWarp>
          </a:bodyPr>
          <a:lstStyle/>
          <a:p>
            <a:pPr algn="ctr">
              <a:buSzPct val="90000"/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Railway/Metro </a:t>
            </a:r>
          </a:p>
          <a:p>
            <a:pPr algn="ctr">
              <a:buSzPct val="90000"/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Solutions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0562" y="5341838"/>
            <a:ext cx="3371113" cy="1022291"/>
          </a:xfrm>
          <a:prstGeom prst="rect">
            <a:avLst/>
          </a:prstGeom>
        </p:spPr>
        <p:txBody>
          <a:bodyPr wrap="square" lIns="100544" tIns="50272" rIns="100544" bIns="50272">
            <a:spAutoFit/>
          </a:bodyPr>
          <a:lstStyle/>
          <a:p>
            <a:pPr marL="380531" lvl="1" indent="-171064" eaLnBrk="0" hangingPunct="0">
              <a:spcBef>
                <a:spcPts val="660"/>
              </a:spcBef>
              <a:buClr>
                <a:srgbClr val="C00000"/>
              </a:buClr>
              <a:buSzPct val="125000"/>
              <a:buFont typeface="Arial" pitchFamily="34" charset="0"/>
              <a:buChar char="•"/>
            </a:pPr>
            <a:r>
              <a:rPr lang="en-US" sz="1800" dirty="0" smtClean="0">
                <a:latin typeface="+mn-lt"/>
              </a:rPr>
              <a:t>Railway &amp; Metro </a:t>
            </a:r>
            <a:r>
              <a:rPr lang="en-US" sz="1800" dirty="0" smtClean="0">
                <a:latin typeface="+mn-lt"/>
                <a:cs typeface="Arial" pitchFamily="34" charset="0"/>
              </a:rPr>
              <a:t>Data Voice and Video Network</a:t>
            </a:r>
          </a:p>
          <a:p>
            <a:pPr marL="380531" lvl="1" indent="-171064" eaLnBrk="0" hangingPunct="0">
              <a:spcBef>
                <a:spcPts val="660"/>
              </a:spcBef>
              <a:buClr>
                <a:srgbClr val="C00000"/>
              </a:buClr>
              <a:buSzPct val="125000"/>
              <a:buFont typeface="Arial" pitchFamily="34" charset="0"/>
              <a:buChar char="•"/>
            </a:pPr>
            <a:r>
              <a:rPr lang="en-US" sz="1800" dirty="0" smtClean="0">
                <a:latin typeface="+mn-lt"/>
                <a:cs typeface="Arial" pitchFamily="34" charset="0"/>
              </a:rPr>
              <a:t>TDM &amp; IP network solutions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6705605" y="1424941"/>
            <a:ext cx="2628900" cy="1605991"/>
          </a:xfrm>
          <a:prstGeom prst="roundRect">
            <a:avLst>
              <a:gd name="adj" fmla="val 0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100544" tIns="50272" rIns="100544" bIns="50272" numCol="1" anchor="ctr" anchorCtr="0" compatLnSpc="1">
            <a:prstTxWarp prst="textNoShape">
              <a:avLst/>
            </a:prstTxWarp>
          </a:bodyPr>
          <a:lstStyle/>
          <a:p>
            <a:pPr algn="ctr">
              <a:buSzPct val="90000"/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Air Traffic </a:t>
            </a:r>
            <a:b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Control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3604265" y="1424941"/>
            <a:ext cx="2628900" cy="1605991"/>
          </a:xfrm>
          <a:prstGeom prst="roundRect">
            <a:avLst>
              <a:gd name="adj" fmla="val 0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100544" tIns="50272" rIns="100544" bIns="50272" numCol="1" anchor="ctr" anchorCtr="0" compatLnSpc="1">
            <a:prstTxWarp prst="textNoShape">
              <a:avLst/>
            </a:prstTxWarp>
          </a:bodyPr>
          <a:lstStyle/>
          <a:p>
            <a:pPr algn="ctr">
              <a:buSzPct val="90000"/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High Way</a:t>
            </a:r>
          </a:p>
          <a:p>
            <a:pPr algn="ctr">
              <a:buSzPct val="90000"/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Solutions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49281" y="5341838"/>
            <a:ext cx="2926060" cy="932523"/>
          </a:xfrm>
          <a:prstGeom prst="rect">
            <a:avLst/>
          </a:prstGeom>
        </p:spPr>
        <p:txBody>
          <a:bodyPr wrap="square" lIns="100544" tIns="50272" rIns="100544" bIns="50272">
            <a:spAutoFit/>
          </a:bodyPr>
          <a:lstStyle/>
          <a:p>
            <a:pPr marL="380531" lvl="1" indent="-171064" eaLnBrk="0" hangingPunct="0">
              <a:spcBef>
                <a:spcPts val="660"/>
              </a:spcBef>
              <a:buClr>
                <a:srgbClr val="C00000"/>
              </a:buClr>
              <a:buSzPct val="125000"/>
              <a:buFont typeface="Arial" pitchFamily="34" charset="0"/>
              <a:buChar char="•"/>
            </a:pPr>
            <a:r>
              <a:rPr lang="en-US" sz="1800" dirty="0" smtClean="0">
                <a:latin typeface="+mn-lt"/>
                <a:cs typeface="Arial" pitchFamily="34" charset="0"/>
              </a:rPr>
              <a:t>Critical Assts – Airports, strategic facilities, Voice and Data Solutions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480693" y="5341838"/>
            <a:ext cx="3278454" cy="1112059"/>
          </a:xfrm>
          <a:prstGeom prst="rect">
            <a:avLst/>
          </a:prstGeom>
        </p:spPr>
        <p:txBody>
          <a:bodyPr wrap="square" lIns="100544" tIns="50272" rIns="100544" bIns="50272">
            <a:spAutoFit/>
          </a:bodyPr>
          <a:lstStyle/>
          <a:p>
            <a:pPr marL="380531" lvl="1" indent="-171064" eaLnBrk="0" hangingPunct="0">
              <a:spcBef>
                <a:spcPts val="660"/>
              </a:spcBef>
              <a:buClr>
                <a:srgbClr val="C00000"/>
              </a:buClr>
              <a:buSzPct val="125000"/>
              <a:buFont typeface="Arial" pitchFamily="34" charset="0"/>
              <a:buChar char="•"/>
            </a:pPr>
            <a:r>
              <a:rPr lang="en-US" sz="1800" dirty="0" smtClean="0">
                <a:latin typeface="+mn-lt"/>
                <a:cs typeface="Arial" pitchFamily="34" charset="0"/>
              </a:rPr>
              <a:t>Emergency Voice system</a:t>
            </a:r>
          </a:p>
          <a:p>
            <a:pPr marL="380531" lvl="1" indent="-171064" eaLnBrk="0" hangingPunct="0">
              <a:spcBef>
                <a:spcPts val="660"/>
              </a:spcBef>
              <a:buClr>
                <a:srgbClr val="C00000"/>
              </a:buClr>
              <a:buSzPct val="125000"/>
              <a:buFont typeface="Arial" pitchFamily="34" charset="0"/>
              <a:buChar char="•"/>
            </a:pPr>
            <a:r>
              <a:rPr lang="en-US" sz="1800" dirty="0" smtClean="0">
                <a:latin typeface="+mn-lt"/>
              </a:rPr>
              <a:t>Traffic Light control System</a:t>
            </a:r>
          </a:p>
          <a:p>
            <a:pPr marL="380531" lvl="1" indent="-171064" eaLnBrk="0" hangingPunct="0">
              <a:spcBef>
                <a:spcPts val="660"/>
              </a:spcBef>
              <a:buClr>
                <a:srgbClr val="C00000"/>
              </a:buClr>
              <a:buSzPct val="125000"/>
              <a:buFont typeface="Arial" pitchFamily="34" charset="0"/>
              <a:buChar char="•"/>
            </a:pPr>
            <a:r>
              <a:rPr lang="en-US" sz="1800" dirty="0" smtClean="0">
                <a:latin typeface="+mn-lt"/>
              </a:rPr>
              <a:t>Board enouncement System </a:t>
            </a:r>
            <a:endParaRPr lang="en-US" sz="1800" dirty="0" smtClean="0">
              <a:latin typeface="+mn-lt"/>
              <a:cs typeface="Arial" pitchFamily="34" charset="0"/>
            </a:endParaRPr>
          </a:p>
        </p:txBody>
      </p:sp>
      <p:pic>
        <p:nvPicPr>
          <p:cNvPr id="19" name="Picture 2" descr="Spain_train_perrinpost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" y="3265632"/>
            <a:ext cx="2598420" cy="1757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 descr="D:\Kobi\Megaplex\PPT\pictures\Pipelin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64386" y="3062026"/>
            <a:ext cx="3079828" cy="219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http://www.wsdot.wa.gov/NR/rdonlyres/67E9F7A6-5A64-4023-B7FA-23DEADFDF927/0/ATM_2ndstep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85297" y="3292847"/>
            <a:ext cx="2741583" cy="17369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420537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Traffic Control – ATC</a:t>
            </a:r>
          </a:p>
        </p:txBody>
      </p:sp>
      <p:sp>
        <p:nvSpPr>
          <p:cNvPr id="73" name="Content Placeholder 72"/>
          <p:cNvSpPr>
            <a:spLocks noGrp="1"/>
          </p:cNvSpPr>
          <p:nvPr>
            <p:ph type="body" sz="quarter" idx="10"/>
          </p:nvPr>
        </p:nvSpPr>
        <p:spPr>
          <a:xfrm>
            <a:off x="822484" y="1530942"/>
            <a:ext cx="7837170" cy="853916"/>
          </a:xfrm>
        </p:spPr>
        <p:txBody>
          <a:bodyPr/>
          <a:lstStyle/>
          <a:p>
            <a:pPr>
              <a:buNone/>
            </a:pPr>
            <a:r>
              <a:rPr lang="en-US" sz="2000" b="1" dirty="0" smtClean="0">
                <a:solidFill>
                  <a:srgbClr val="0000FF"/>
                </a:solidFill>
              </a:rPr>
              <a:t>Where it applies</a:t>
            </a:r>
          </a:p>
          <a:p>
            <a:r>
              <a:rPr lang="en-US" sz="1800" dirty="0" smtClean="0"/>
              <a:t>In all ATC agencies (civilian and military)</a:t>
            </a:r>
            <a:endParaRPr lang="en-US" sz="1800" dirty="0"/>
          </a:p>
        </p:txBody>
      </p:sp>
      <p:sp>
        <p:nvSpPr>
          <p:cNvPr id="21507" name="AutoShape 21"/>
          <p:cNvSpPr>
            <a:spLocks noChangeArrowheads="1"/>
          </p:cNvSpPr>
          <p:nvPr/>
        </p:nvSpPr>
        <p:spPr bwMode="auto">
          <a:xfrm>
            <a:off x="5833251" y="5050274"/>
            <a:ext cx="2386013" cy="2086414"/>
          </a:xfrm>
          <a:prstGeom prst="roundRect">
            <a:avLst>
              <a:gd name="adj" fmla="val 8926"/>
            </a:avLst>
          </a:prstGeom>
          <a:gradFill rotWithShape="1">
            <a:gsLst>
              <a:gs pos="0">
                <a:schemeClr val="bg1"/>
              </a:gs>
              <a:gs pos="100000">
                <a:srgbClr val="E8DBC0"/>
              </a:gs>
            </a:gsLst>
            <a:lin ang="5400000" scaled="1"/>
          </a:gradFill>
          <a:ln w="12700" algn="ctr">
            <a:solidFill>
              <a:srgbClr val="AD9C84"/>
            </a:solidFill>
            <a:round/>
            <a:headEnd/>
            <a:tailEnd/>
          </a:ln>
        </p:spPr>
        <p:txBody>
          <a:bodyPr wrap="none" lIns="91431" tIns="45715" rIns="91431" bIns="45715" anchor="ctr"/>
          <a:lstStyle/>
          <a:p>
            <a:endParaRPr lang="en-US" sz="2000" dirty="0">
              <a:latin typeface="+mn-lt"/>
            </a:endParaRPr>
          </a:p>
        </p:txBody>
      </p:sp>
      <p:cxnSp>
        <p:nvCxnSpPr>
          <p:cNvPr id="21508" name="Straight Connector 74"/>
          <p:cNvCxnSpPr>
            <a:cxnSpLocks noChangeShapeType="1"/>
          </p:cNvCxnSpPr>
          <p:nvPr/>
        </p:nvCxnSpPr>
        <p:spPr bwMode="auto">
          <a:xfrm>
            <a:off x="6636525" y="6398345"/>
            <a:ext cx="914400" cy="1588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1509" name="AutoShape 21"/>
          <p:cNvSpPr>
            <a:spLocks noChangeArrowheads="1"/>
          </p:cNvSpPr>
          <p:nvPr/>
        </p:nvSpPr>
        <p:spPr bwMode="auto">
          <a:xfrm>
            <a:off x="815977" y="3407492"/>
            <a:ext cx="2574925" cy="2821583"/>
          </a:xfrm>
          <a:prstGeom prst="roundRect">
            <a:avLst>
              <a:gd name="adj" fmla="val 8926"/>
            </a:avLst>
          </a:prstGeom>
          <a:gradFill rotWithShape="1">
            <a:gsLst>
              <a:gs pos="0">
                <a:schemeClr val="bg1"/>
              </a:gs>
              <a:gs pos="100000">
                <a:srgbClr val="E8DBC0"/>
              </a:gs>
            </a:gsLst>
            <a:lin ang="5400000" scaled="1"/>
          </a:gradFill>
          <a:ln w="12700" algn="ctr">
            <a:solidFill>
              <a:srgbClr val="AD9C84"/>
            </a:solidFill>
            <a:round/>
            <a:headEnd/>
            <a:tailEnd/>
          </a:ln>
        </p:spPr>
        <p:txBody>
          <a:bodyPr wrap="none" lIns="91431" tIns="45715" rIns="91431" bIns="45715" anchor="ctr"/>
          <a:lstStyle/>
          <a:p>
            <a:endParaRPr lang="en-US" sz="2000" dirty="0">
              <a:latin typeface="+mn-lt"/>
            </a:endParaRPr>
          </a:p>
        </p:txBody>
      </p:sp>
      <p:cxnSp>
        <p:nvCxnSpPr>
          <p:cNvPr id="21510" name="Elbow Connector 33"/>
          <p:cNvCxnSpPr>
            <a:cxnSpLocks noChangeShapeType="1"/>
          </p:cNvCxnSpPr>
          <p:nvPr/>
        </p:nvCxnSpPr>
        <p:spPr bwMode="auto">
          <a:xfrm flipV="1">
            <a:off x="3144839" y="4509450"/>
            <a:ext cx="949325" cy="604965"/>
          </a:xfrm>
          <a:prstGeom prst="bentConnector3">
            <a:avLst>
              <a:gd name="adj1" fmla="val 51977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511" name="Elbow Connector 35"/>
          <p:cNvCxnSpPr>
            <a:cxnSpLocks noChangeShapeType="1"/>
          </p:cNvCxnSpPr>
          <p:nvPr/>
        </p:nvCxnSpPr>
        <p:spPr bwMode="auto">
          <a:xfrm>
            <a:off x="3144839" y="5203334"/>
            <a:ext cx="949325" cy="604964"/>
          </a:xfrm>
          <a:prstGeom prst="bentConnector3">
            <a:avLst>
              <a:gd name="adj1" fmla="val 51977"/>
            </a:avLst>
          </a:prstGeom>
          <a:noFill/>
          <a:ln w="12700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21512" name="TextBox 14"/>
          <p:cNvSpPr txBox="1">
            <a:spLocks noChangeArrowheads="1"/>
          </p:cNvSpPr>
          <p:nvPr/>
        </p:nvSpPr>
        <p:spPr bwMode="auto">
          <a:xfrm>
            <a:off x="973213" y="3642492"/>
            <a:ext cx="694403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5" rIns="91431" bIns="45715">
            <a:spAutoFit/>
          </a:bodyPr>
          <a:lstStyle/>
          <a:p>
            <a:pPr algn="ctr"/>
            <a:r>
              <a:rPr lang="en-US" sz="900" b="1" dirty="0">
                <a:latin typeface="+mn-lt"/>
              </a:rPr>
              <a:t>AFTN Data</a:t>
            </a:r>
          </a:p>
          <a:p>
            <a:pPr algn="ctr"/>
            <a:r>
              <a:rPr lang="en-US" sz="900" b="1" dirty="0">
                <a:latin typeface="+mn-lt"/>
              </a:rPr>
              <a:t>9.6 kbps</a:t>
            </a:r>
          </a:p>
        </p:txBody>
      </p:sp>
      <p:pic>
        <p:nvPicPr>
          <p:cNvPr id="21513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66899" y="2221380"/>
            <a:ext cx="1112838" cy="577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1514" name="Elbow Connector 22"/>
          <p:cNvCxnSpPr>
            <a:cxnSpLocks noChangeShapeType="1"/>
          </p:cNvCxnSpPr>
          <p:nvPr/>
        </p:nvCxnSpPr>
        <p:spPr bwMode="auto">
          <a:xfrm>
            <a:off x="1466852" y="4237929"/>
            <a:ext cx="747713" cy="868545"/>
          </a:xfrm>
          <a:prstGeom prst="bentConnector3">
            <a:avLst>
              <a:gd name="adj1" fmla="val 60815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515" name="Elbow Connector 24"/>
          <p:cNvCxnSpPr>
            <a:cxnSpLocks noChangeShapeType="1"/>
          </p:cNvCxnSpPr>
          <p:nvPr/>
        </p:nvCxnSpPr>
        <p:spPr bwMode="auto">
          <a:xfrm flipV="1">
            <a:off x="1466852" y="5312894"/>
            <a:ext cx="747713" cy="776452"/>
          </a:xfrm>
          <a:prstGeom prst="bentConnector3">
            <a:avLst>
              <a:gd name="adj1" fmla="val 60815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516" name="Elbow Connector 25"/>
          <p:cNvCxnSpPr>
            <a:cxnSpLocks noChangeShapeType="1"/>
          </p:cNvCxnSpPr>
          <p:nvPr/>
        </p:nvCxnSpPr>
        <p:spPr bwMode="auto">
          <a:xfrm>
            <a:off x="1466852" y="4836543"/>
            <a:ext cx="747713" cy="344560"/>
          </a:xfrm>
          <a:prstGeom prst="bentConnector3">
            <a:avLst>
              <a:gd name="adj1" fmla="val 51801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517" name="Elbow Connector 27"/>
          <p:cNvCxnSpPr>
            <a:cxnSpLocks noChangeShapeType="1"/>
          </p:cNvCxnSpPr>
          <p:nvPr/>
        </p:nvCxnSpPr>
        <p:spPr bwMode="auto">
          <a:xfrm flipV="1">
            <a:off x="1466852" y="5246205"/>
            <a:ext cx="747713" cy="344560"/>
          </a:xfrm>
          <a:prstGeom prst="bentConnector3">
            <a:avLst>
              <a:gd name="adj1" fmla="val 51801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1518" name="AutoShape 21"/>
          <p:cNvSpPr>
            <a:spLocks noChangeArrowheads="1"/>
          </p:cNvSpPr>
          <p:nvPr/>
        </p:nvSpPr>
        <p:spPr bwMode="auto">
          <a:xfrm>
            <a:off x="2154240" y="4487220"/>
            <a:ext cx="1106487" cy="1387767"/>
          </a:xfrm>
          <a:prstGeom prst="roundRect">
            <a:avLst>
              <a:gd name="adj" fmla="val 12583"/>
            </a:avLst>
          </a:prstGeom>
          <a:gradFill rotWithShape="1">
            <a:gsLst>
              <a:gs pos="0">
                <a:schemeClr val="bg1"/>
              </a:gs>
              <a:gs pos="100000">
                <a:srgbClr val="E8DBC0"/>
              </a:gs>
            </a:gsLst>
            <a:lin ang="5400000" scaled="1"/>
          </a:gradFill>
          <a:ln w="12700" algn="ctr">
            <a:solidFill>
              <a:srgbClr val="AD9C84"/>
            </a:solidFill>
            <a:prstDash val="dash"/>
            <a:round/>
            <a:headEnd/>
            <a:tailEnd/>
          </a:ln>
        </p:spPr>
        <p:txBody>
          <a:bodyPr wrap="none" lIns="91431" tIns="45715" rIns="91431" bIns="45715" anchor="ctr"/>
          <a:lstStyle/>
          <a:p>
            <a:endParaRPr lang="en-US" sz="2000" dirty="0">
              <a:latin typeface="+mn-lt"/>
            </a:endParaRPr>
          </a:p>
        </p:txBody>
      </p:sp>
      <p:pic>
        <p:nvPicPr>
          <p:cNvPr id="21519" name="Picture 95" descr="rad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24102" y="4769854"/>
            <a:ext cx="766763" cy="3636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520" name="TextBox 6"/>
          <p:cNvSpPr txBox="1">
            <a:spLocks noChangeArrowheads="1"/>
          </p:cNvSpPr>
          <p:nvPr/>
        </p:nvSpPr>
        <p:spPr bwMode="auto">
          <a:xfrm>
            <a:off x="2228851" y="4577726"/>
            <a:ext cx="922029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5" rIns="91431" bIns="45715">
            <a:spAutoFit/>
          </a:bodyPr>
          <a:lstStyle/>
          <a:p>
            <a:pPr algn="ctr"/>
            <a:r>
              <a:rPr lang="en-US" sz="1000" b="1" dirty="0">
                <a:latin typeface="+mn-lt"/>
              </a:rPr>
              <a:t>Kilomux-2100</a:t>
            </a:r>
          </a:p>
        </p:txBody>
      </p:sp>
      <p:pic>
        <p:nvPicPr>
          <p:cNvPr id="21521" name="Picture 95" descr="rad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24102" y="5238268"/>
            <a:ext cx="766763" cy="363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522" name="TextBox 8"/>
          <p:cNvSpPr txBox="1">
            <a:spLocks noChangeArrowheads="1"/>
          </p:cNvSpPr>
          <p:nvPr/>
        </p:nvSpPr>
        <p:spPr bwMode="auto">
          <a:xfrm>
            <a:off x="2228851" y="5584413"/>
            <a:ext cx="922029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5" rIns="91431" bIns="45715">
            <a:spAutoFit/>
          </a:bodyPr>
          <a:lstStyle/>
          <a:p>
            <a:pPr algn="ctr"/>
            <a:r>
              <a:rPr lang="en-US" sz="1000" b="1" dirty="0">
                <a:latin typeface="+mn-lt"/>
              </a:rPr>
              <a:t>Kilomux-2100</a:t>
            </a:r>
          </a:p>
        </p:txBody>
      </p:sp>
      <p:pic>
        <p:nvPicPr>
          <p:cNvPr id="21523" name="Picture 26" descr="rn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62052" y="3979114"/>
            <a:ext cx="396875" cy="403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24" name="Picture 67" descr="rad32.png"/>
          <p:cNvPicPr>
            <a:picLocks noChangeAspect="1"/>
          </p:cNvPicPr>
          <p:nvPr/>
        </p:nvPicPr>
        <p:blipFill>
          <a:blip r:embed="rId6" cstate="print">
            <a:grayscl/>
          </a:blip>
          <a:srcRect/>
          <a:stretch>
            <a:fillRect/>
          </a:stretch>
        </p:blipFill>
        <p:spPr bwMode="auto">
          <a:xfrm>
            <a:off x="1152526" y="5917859"/>
            <a:ext cx="415925" cy="250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25" name="Picture 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20775" y="5209685"/>
            <a:ext cx="446089" cy="450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26" name="Picture 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0915" y="4584078"/>
            <a:ext cx="708025" cy="539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527" name="TextBox 28"/>
          <p:cNvSpPr txBox="1">
            <a:spLocks noChangeArrowheads="1"/>
          </p:cNvSpPr>
          <p:nvPr/>
        </p:nvSpPr>
        <p:spPr bwMode="auto">
          <a:xfrm>
            <a:off x="1319901" y="3387542"/>
            <a:ext cx="1567077" cy="292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5" rIns="91431" bIns="45715">
            <a:spAutoFit/>
          </a:bodyPr>
          <a:lstStyle/>
          <a:p>
            <a:pPr algn="ctr"/>
            <a:r>
              <a:rPr lang="en-US" sz="1300" b="1" dirty="0">
                <a:latin typeface="+mn-lt"/>
              </a:rPr>
              <a:t>National ATC Center</a:t>
            </a:r>
          </a:p>
        </p:txBody>
      </p:sp>
      <p:sp>
        <p:nvSpPr>
          <p:cNvPr id="21528" name="AutoShape 21"/>
          <p:cNvSpPr>
            <a:spLocks noChangeArrowheads="1"/>
          </p:cNvSpPr>
          <p:nvPr/>
        </p:nvSpPr>
        <p:spPr bwMode="auto">
          <a:xfrm>
            <a:off x="5833251" y="2707259"/>
            <a:ext cx="2386013" cy="2083238"/>
          </a:xfrm>
          <a:prstGeom prst="roundRect">
            <a:avLst>
              <a:gd name="adj" fmla="val 8926"/>
            </a:avLst>
          </a:prstGeom>
          <a:gradFill rotWithShape="1">
            <a:gsLst>
              <a:gs pos="0">
                <a:schemeClr val="bg1"/>
              </a:gs>
              <a:gs pos="100000">
                <a:srgbClr val="E8DBC0"/>
              </a:gs>
            </a:gsLst>
            <a:lin ang="5400000" scaled="1"/>
          </a:gradFill>
          <a:ln w="12700" algn="ctr">
            <a:solidFill>
              <a:srgbClr val="AD9C84"/>
            </a:solidFill>
            <a:round/>
            <a:headEnd/>
            <a:tailEnd/>
          </a:ln>
        </p:spPr>
        <p:txBody>
          <a:bodyPr wrap="none" lIns="91431" tIns="45715" rIns="91431" bIns="45715" anchor="ctr"/>
          <a:lstStyle/>
          <a:p>
            <a:endParaRPr lang="en-US" sz="2000" dirty="0">
              <a:latin typeface="+mn-lt"/>
            </a:endParaRPr>
          </a:p>
        </p:txBody>
      </p:sp>
      <p:sp>
        <p:nvSpPr>
          <p:cNvPr id="21529" name="TextBox 30"/>
          <p:cNvSpPr txBox="1">
            <a:spLocks noChangeArrowheads="1"/>
          </p:cNvSpPr>
          <p:nvPr/>
        </p:nvSpPr>
        <p:spPr bwMode="auto">
          <a:xfrm>
            <a:off x="6239961" y="2688895"/>
            <a:ext cx="1572592" cy="292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5" rIns="91431" bIns="45715">
            <a:spAutoFit/>
          </a:bodyPr>
          <a:lstStyle/>
          <a:p>
            <a:pPr algn="ctr"/>
            <a:r>
              <a:rPr lang="en-US" sz="1300" b="1" dirty="0">
                <a:latin typeface="+mn-lt"/>
              </a:rPr>
              <a:t>Regional ATC Center</a:t>
            </a:r>
          </a:p>
        </p:txBody>
      </p:sp>
      <p:sp>
        <p:nvSpPr>
          <p:cNvPr id="21530" name="TextBox 36"/>
          <p:cNvSpPr txBox="1">
            <a:spLocks noChangeArrowheads="1"/>
          </p:cNvSpPr>
          <p:nvPr/>
        </p:nvSpPr>
        <p:spPr bwMode="auto">
          <a:xfrm>
            <a:off x="1527177" y="4931813"/>
            <a:ext cx="365787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5" rIns="91431" bIns="45715">
            <a:spAutoFit/>
          </a:bodyPr>
          <a:lstStyle/>
          <a:p>
            <a:pPr algn="ctr"/>
            <a:r>
              <a:rPr lang="en-US" sz="800" dirty="0">
                <a:latin typeface="+mn-lt"/>
              </a:rPr>
              <a:t>X.21</a:t>
            </a:r>
          </a:p>
        </p:txBody>
      </p:sp>
      <p:sp>
        <p:nvSpPr>
          <p:cNvPr id="21531" name="TextBox 37"/>
          <p:cNvSpPr txBox="1">
            <a:spLocks noChangeArrowheads="1"/>
          </p:cNvSpPr>
          <p:nvPr/>
        </p:nvSpPr>
        <p:spPr bwMode="auto">
          <a:xfrm>
            <a:off x="6932667" y="2921616"/>
            <a:ext cx="694403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5" rIns="91431" bIns="45715">
            <a:spAutoFit/>
          </a:bodyPr>
          <a:lstStyle/>
          <a:p>
            <a:pPr algn="ctr"/>
            <a:r>
              <a:rPr lang="en-US" sz="900" b="1" dirty="0">
                <a:latin typeface="+mn-lt"/>
              </a:rPr>
              <a:t>AFTN Data</a:t>
            </a:r>
          </a:p>
          <a:p>
            <a:pPr algn="ctr"/>
            <a:r>
              <a:rPr lang="en-US" sz="900" b="1" dirty="0">
                <a:latin typeface="+mn-lt"/>
              </a:rPr>
              <a:t>9.6 kbps</a:t>
            </a:r>
          </a:p>
        </p:txBody>
      </p:sp>
      <p:cxnSp>
        <p:nvCxnSpPr>
          <p:cNvPr id="21532" name="Elbow Connector 42"/>
          <p:cNvCxnSpPr>
            <a:cxnSpLocks noChangeShapeType="1"/>
          </p:cNvCxnSpPr>
          <p:nvPr/>
        </p:nvCxnSpPr>
        <p:spPr bwMode="auto">
          <a:xfrm flipV="1">
            <a:off x="6528574" y="3528168"/>
            <a:ext cx="776288" cy="430304"/>
          </a:xfrm>
          <a:prstGeom prst="bentConnector3">
            <a:avLst>
              <a:gd name="adj1" fmla="val 51977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533" name="Elbow Connector 43"/>
          <p:cNvCxnSpPr>
            <a:cxnSpLocks noChangeShapeType="1"/>
          </p:cNvCxnSpPr>
          <p:nvPr/>
        </p:nvCxnSpPr>
        <p:spPr bwMode="auto">
          <a:xfrm>
            <a:off x="6528575" y="4107728"/>
            <a:ext cx="1035051" cy="431891"/>
          </a:xfrm>
          <a:prstGeom prst="bentConnector3">
            <a:avLst>
              <a:gd name="adj1" fmla="val 39250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534" name="Elbow Connector 45"/>
          <p:cNvCxnSpPr>
            <a:cxnSpLocks noChangeShapeType="1"/>
          </p:cNvCxnSpPr>
          <p:nvPr/>
        </p:nvCxnSpPr>
        <p:spPr bwMode="auto">
          <a:xfrm flipV="1">
            <a:off x="6582549" y="3755230"/>
            <a:ext cx="1206500" cy="257230"/>
          </a:xfrm>
          <a:prstGeom prst="bentConnector3">
            <a:avLst>
              <a:gd name="adj1" fmla="val 34120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535" name="Elbow Connector 49"/>
          <p:cNvCxnSpPr>
            <a:cxnSpLocks noChangeShapeType="1"/>
          </p:cNvCxnSpPr>
          <p:nvPr/>
        </p:nvCxnSpPr>
        <p:spPr bwMode="auto">
          <a:xfrm>
            <a:off x="6647638" y="4060093"/>
            <a:ext cx="604837" cy="258816"/>
          </a:xfrm>
          <a:prstGeom prst="bentConnector3">
            <a:avLst>
              <a:gd name="adj1" fmla="val 56940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1536" name="TextBox 32"/>
          <p:cNvSpPr txBox="1">
            <a:spLocks noChangeArrowheads="1"/>
          </p:cNvSpPr>
          <p:nvPr/>
        </p:nvSpPr>
        <p:spPr bwMode="auto">
          <a:xfrm>
            <a:off x="5898338" y="3640905"/>
            <a:ext cx="922029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5" rIns="91431" bIns="45715">
            <a:spAutoFit/>
          </a:bodyPr>
          <a:lstStyle/>
          <a:p>
            <a:pPr algn="ctr"/>
            <a:r>
              <a:rPr lang="en-US" sz="1000" b="1" dirty="0">
                <a:latin typeface="+mn-lt"/>
              </a:rPr>
              <a:t>Kilomux-2100</a:t>
            </a:r>
          </a:p>
        </p:txBody>
      </p:sp>
      <p:pic>
        <p:nvPicPr>
          <p:cNvPr id="21537" name="Picture 26" descr="rn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20712" y="3259824"/>
            <a:ext cx="398462" cy="401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38" name="Picture 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68374" y="4215700"/>
            <a:ext cx="628650" cy="479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39" name="Picture 67" descr="rad32.png"/>
          <p:cNvPicPr>
            <a:picLocks noChangeAspect="1"/>
          </p:cNvPicPr>
          <p:nvPr/>
        </p:nvPicPr>
        <p:blipFill>
          <a:blip r:embed="rId6" cstate="print">
            <a:grayscl/>
          </a:blip>
          <a:srcRect/>
          <a:stretch>
            <a:fillRect/>
          </a:stretch>
        </p:blipFill>
        <p:spPr bwMode="auto">
          <a:xfrm>
            <a:off x="7047687" y="4180769"/>
            <a:ext cx="417512" cy="249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40" name="Picture 28" descr="stltdish-l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55700" y="3324924"/>
            <a:ext cx="346075" cy="501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541" name="TextBox 51"/>
          <p:cNvSpPr txBox="1">
            <a:spLocks noChangeArrowheads="1"/>
          </p:cNvSpPr>
          <p:nvPr/>
        </p:nvSpPr>
        <p:spPr bwMode="auto">
          <a:xfrm>
            <a:off x="7025462" y="4486671"/>
            <a:ext cx="415481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5" rIns="91431" bIns="45715">
            <a:spAutoFit/>
          </a:bodyPr>
          <a:lstStyle/>
          <a:p>
            <a:pPr algn="ctr"/>
            <a:r>
              <a:rPr lang="en-US" sz="1000" dirty="0">
                <a:latin typeface="+mn-lt"/>
              </a:rPr>
              <a:t>X.21</a:t>
            </a:r>
          </a:p>
        </p:txBody>
      </p:sp>
      <p:sp>
        <p:nvSpPr>
          <p:cNvPr id="21542" name="Freeform 52"/>
          <p:cNvSpPr>
            <a:spLocks noChangeArrowheads="1"/>
          </p:cNvSpPr>
          <p:nvPr/>
        </p:nvSpPr>
        <p:spPr bwMode="auto">
          <a:xfrm>
            <a:off x="8014474" y="2575467"/>
            <a:ext cx="1227138" cy="808209"/>
          </a:xfrm>
          <a:custGeom>
            <a:avLst/>
            <a:gdLst>
              <a:gd name="T0" fmla="*/ 0 w 1295400"/>
              <a:gd name="T1" fmla="*/ 102119 h 857250"/>
              <a:gd name="T2" fmla="*/ 118559 w 1295400"/>
              <a:gd name="T3" fmla="*/ 31769 h 857250"/>
              <a:gd name="T4" fmla="*/ 73307 w 1295400"/>
              <a:gd name="T5" fmla="*/ 68079 h 857250"/>
              <a:gd name="T6" fmla="*/ 184626 w 1295400"/>
              <a:gd name="T7" fmla="*/ 0 h 857250"/>
              <a:gd name="T8" fmla="*/ 0 60000 65536"/>
              <a:gd name="T9" fmla="*/ 0 60000 65536"/>
              <a:gd name="T10" fmla="*/ 0 60000 65536"/>
              <a:gd name="T11" fmla="*/ 0 60000 65536"/>
              <a:gd name="T12" fmla="*/ 0 w 1295400"/>
              <a:gd name="T13" fmla="*/ 0 h 857250"/>
              <a:gd name="T14" fmla="*/ 1295400 w 1295400"/>
              <a:gd name="T15" fmla="*/ 857250 h 8572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95400" h="857250">
                <a:moveTo>
                  <a:pt x="0" y="857250"/>
                </a:moveTo>
                <a:lnTo>
                  <a:pt x="831850" y="266700"/>
                </a:lnTo>
                <a:lnTo>
                  <a:pt x="514350" y="571500"/>
                </a:lnTo>
                <a:lnTo>
                  <a:pt x="1295400" y="0"/>
                </a:lnTo>
              </a:path>
            </a:pathLst>
          </a:cu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91431" tIns="45715" rIns="91431" bIns="45715"/>
          <a:lstStyle/>
          <a:p>
            <a:endParaRPr lang="en-US" sz="2000" b="1" dirty="0">
              <a:latin typeface="+mn-lt"/>
            </a:endParaRPr>
          </a:p>
        </p:txBody>
      </p:sp>
      <p:pic>
        <p:nvPicPr>
          <p:cNvPr id="21543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78013" y="4565986"/>
            <a:ext cx="1112837" cy="57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544" name="TextBox 56"/>
          <p:cNvSpPr txBox="1">
            <a:spLocks noChangeArrowheads="1"/>
          </p:cNvSpPr>
          <p:nvPr/>
        </p:nvSpPr>
        <p:spPr bwMode="auto">
          <a:xfrm>
            <a:off x="6015829" y="5033499"/>
            <a:ext cx="2020856" cy="292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5" rIns="91431" bIns="45715">
            <a:spAutoFit/>
          </a:bodyPr>
          <a:lstStyle/>
          <a:p>
            <a:pPr algn="ctr"/>
            <a:r>
              <a:rPr lang="en-US" sz="1300" b="1" dirty="0">
                <a:latin typeface="+mn-lt"/>
              </a:rPr>
              <a:t>Approach &amp; Control Tower</a:t>
            </a:r>
          </a:p>
        </p:txBody>
      </p:sp>
      <p:sp>
        <p:nvSpPr>
          <p:cNvPr id="21545" name="TextBox 57"/>
          <p:cNvSpPr txBox="1">
            <a:spLocks noChangeArrowheads="1"/>
          </p:cNvSpPr>
          <p:nvPr/>
        </p:nvSpPr>
        <p:spPr bwMode="auto">
          <a:xfrm>
            <a:off x="6932667" y="5264633"/>
            <a:ext cx="694403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5" rIns="91431" bIns="45715">
            <a:spAutoFit/>
          </a:bodyPr>
          <a:lstStyle/>
          <a:p>
            <a:pPr algn="ctr"/>
            <a:r>
              <a:rPr lang="en-US" sz="900" b="1" dirty="0">
                <a:latin typeface="+mn-lt"/>
              </a:rPr>
              <a:t>AFTN Data</a:t>
            </a:r>
          </a:p>
          <a:p>
            <a:pPr algn="ctr"/>
            <a:r>
              <a:rPr lang="en-US" sz="900" b="1" dirty="0">
                <a:latin typeface="+mn-lt"/>
              </a:rPr>
              <a:t>9.6 kbps</a:t>
            </a:r>
          </a:p>
        </p:txBody>
      </p:sp>
      <p:cxnSp>
        <p:nvCxnSpPr>
          <p:cNvPr id="21546" name="Elbow Connector 58"/>
          <p:cNvCxnSpPr>
            <a:cxnSpLocks noChangeShapeType="1"/>
          </p:cNvCxnSpPr>
          <p:nvPr/>
        </p:nvCxnSpPr>
        <p:spPr bwMode="auto">
          <a:xfrm flipV="1">
            <a:off x="6528574" y="5858481"/>
            <a:ext cx="776288" cy="431891"/>
          </a:xfrm>
          <a:prstGeom prst="bentConnector3">
            <a:avLst>
              <a:gd name="adj1" fmla="val 51977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547" name="Elbow Connector 59"/>
          <p:cNvCxnSpPr>
            <a:cxnSpLocks noChangeShapeType="1"/>
          </p:cNvCxnSpPr>
          <p:nvPr/>
        </p:nvCxnSpPr>
        <p:spPr bwMode="auto">
          <a:xfrm>
            <a:off x="6528575" y="6499967"/>
            <a:ext cx="1035051" cy="431891"/>
          </a:xfrm>
          <a:prstGeom prst="bentConnector3">
            <a:avLst>
              <a:gd name="adj1" fmla="val 39250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548" name="Elbow Connector 60"/>
          <p:cNvCxnSpPr>
            <a:cxnSpLocks noChangeShapeType="1"/>
          </p:cNvCxnSpPr>
          <p:nvPr/>
        </p:nvCxnSpPr>
        <p:spPr bwMode="auto">
          <a:xfrm flipV="1">
            <a:off x="6582549" y="6083955"/>
            <a:ext cx="1206500" cy="258817"/>
          </a:xfrm>
          <a:prstGeom prst="bentConnector3">
            <a:avLst>
              <a:gd name="adj1" fmla="val 34120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549" name="Elbow Connector 61"/>
          <p:cNvCxnSpPr>
            <a:cxnSpLocks noChangeShapeType="1"/>
          </p:cNvCxnSpPr>
          <p:nvPr/>
        </p:nvCxnSpPr>
        <p:spPr bwMode="auto">
          <a:xfrm>
            <a:off x="6647638" y="6452333"/>
            <a:ext cx="604837" cy="258817"/>
          </a:xfrm>
          <a:prstGeom prst="bentConnector3">
            <a:avLst>
              <a:gd name="adj1" fmla="val 56940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1550" name="TextBox 63"/>
          <p:cNvSpPr txBox="1">
            <a:spLocks noChangeArrowheads="1"/>
          </p:cNvSpPr>
          <p:nvPr/>
        </p:nvSpPr>
        <p:spPr bwMode="auto">
          <a:xfrm>
            <a:off x="5898338" y="5983920"/>
            <a:ext cx="922029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5" rIns="91431" bIns="45715">
            <a:spAutoFit/>
          </a:bodyPr>
          <a:lstStyle/>
          <a:p>
            <a:pPr algn="ctr"/>
            <a:r>
              <a:rPr lang="en-US" sz="1000" b="1" dirty="0">
                <a:latin typeface="+mn-lt"/>
              </a:rPr>
              <a:t>Kilomux-2100</a:t>
            </a:r>
          </a:p>
        </p:txBody>
      </p:sp>
      <p:pic>
        <p:nvPicPr>
          <p:cNvPr id="21551" name="Picture 26" descr="rn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20712" y="5602842"/>
            <a:ext cx="398462" cy="403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52" name="Picture 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68374" y="6592062"/>
            <a:ext cx="628650" cy="479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53" name="Picture 67" descr="rad32.png"/>
          <p:cNvPicPr>
            <a:picLocks noChangeAspect="1"/>
          </p:cNvPicPr>
          <p:nvPr/>
        </p:nvPicPr>
        <p:blipFill>
          <a:blip r:embed="rId6" cstate="print">
            <a:grayscl/>
          </a:blip>
          <a:srcRect/>
          <a:stretch>
            <a:fillRect/>
          </a:stretch>
        </p:blipFill>
        <p:spPr bwMode="auto">
          <a:xfrm>
            <a:off x="7047687" y="6557129"/>
            <a:ext cx="417512" cy="249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54" name="Picture 28" descr="stltdish-l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55700" y="5652064"/>
            <a:ext cx="346075" cy="504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555" name="TextBox 68"/>
          <p:cNvSpPr txBox="1">
            <a:spLocks noChangeArrowheads="1"/>
          </p:cNvSpPr>
          <p:nvPr/>
        </p:nvSpPr>
        <p:spPr bwMode="auto">
          <a:xfrm>
            <a:off x="7025462" y="6886849"/>
            <a:ext cx="415481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5" rIns="91431" bIns="45715">
            <a:spAutoFit/>
          </a:bodyPr>
          <a:lstStyle/>
          <a:p>
            <a:pPr algn="ctr"/>
            <a:r>
              <a:rPr lang="en-US" sz="1000" dirty="0">
                <a:latin typeface="+mn-lt"/>
              </a:rPr>
              <a:t>X.21</a:t>
            </a:r>
          </a:p>
        </p:txBody>
      </p:sp>
      <p:sp>
        <p:nvSpPr>
          <p:cNvPr id="21556" name="Freeform 69"/>
          <p:cNvSpPr>
            <a:spLocks noChangeArrowheads="1"/>
          </p:cNvSpPr>
          <p:nvPr/>
        </p:nvSpPr>
        <p:spPr bwMode="auto">
          <a:xfrm>
            <a:off x="8014474" y="4918485"/>
            <a:ext cx="1227138" cy="809795"/>
          </a:xfrm>
          <a:custGeom>
            <a:avLst/>
            <a:gdLst>
              <a:gd name="T0" fmla="*/ 0 w 1295400"/>
              <a:gd name="T1" fmla="*/ 109378 h 857250"/>
              <a:gd name="T2" fmla="*/ 118559 w 1295400"/>
              <a:gd name="T3" fmla="*/ 34030 h 857250"/>
              <a:gd name="T4" fmla="*/ 73307 w 1295400"/>
              <a:gd name="T5" fmla="*/ 72919 h 857250"/>
              <a:gd name="T6" fmla="*/ 184626 w 1295400"/>
              <a:gd name="T7" fmla="*/ 0 h 857250"/>
              <a:gd name="T8" fmla="*/ 0 60000 65536"/>
              <a:gd name="T9" fmla="*/ 0 60000 65536"/>
              <a:gd name="T10" fmla="*/ 0 60000 65536"/>
              <a:gd name="T11" fmla="*/ 0 60000 65536"/>
              <a:gd name="T12" fmla="*/ 0 w 1295400"/>
              <a:gd name="T13" fmla="*/ 0 h 857250"/>
              <a:gd name="T14" fmla="*/ 1295400 w 1295400"/>
              <a:gd name="T15" fmla="*/ 857250 h 8572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95400" h="857250">
                <a:moveTo>
                  <a:pt x="0" y="857250"/>
                </a:moveTo>
                <a:lnTo>
                  <a:pt x="831850" y="266700"/>
                </a:lnTo>
                <a:lnTo>
                  <a:pt x="514350" y="571500"/>
                </a:lnTo>
                <a:lnTo>
                  <a:pt x="1295400" y="0"/>
                </a:lnTo>
              </a:path>
            </a:pathLst>
          </a:cu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91431" tIns="45715" rIns="91431" bIns="45715"/>
          <a:lstStyle/>
          <a:p>
            <a:endParaRPr lang="en-US" sz="2000" b="1" dirty="0">
              <a:latin typeface="+mn-lt"/>
            </a:endParaRPr>
          </a:p>
        </p:txBody>
      </p:sp>
      <p:sp>
        <p:nvSpPr>
          <p:cNvPr id="21557" name="TextBox 70"/>
          <p:cNvSpPr txBox="1">
            <a:spLocks noChangeArrowheads="1"/>
          </p:cNvSpPr>
          <p:nvPr/>
        </p:nvSpPr>
        <p:spPr bwMode="auto">
          <a:xfrm>
            <a:off x="7025464" y="3715879"/>
            <a:ext cx="364185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5" rIns="91431" bIns="45715">
            <a:spAutoFit/>
          </a:bodyPr>
          <a:lstStyle/>
          <a:p>
            <a:pPr algn="ctr"/>
            <a:r>
              <a:rPr lang="en-US" sz="1000" dirty="0">
                <a:latin typeface="+mn-lt"/>
              </a:rPr>
              <a:t>4W</a:t>
            </a:r>
          </a:p>
        </p:txBody>
      </p:sp>
      <p:sp>
        <p:nvSpPr>
          <p:cNvPr id="21558" name="TextBox 71"/>
          <p:cNvSpPr txBox="1">
            <a:spLocks noChangeArrowheads="1"/>
          </p:cNvSpPr>
          <p:nvPr/>
        </p:nvSpPr>
        <p:spPr bwMode="auto">
          <a:xfrm>
            <a:off x="7025464" y="6031004"/>
            <a:ext cx="364185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5" rIns="91431" bIns="45715">
            <a:spAutoFit/>
          </a:bodyPr>
          <a:lstStyle/>
          <a:p>
            <a:pPr algn="ctr"/>
            <a:r>
              <a:rPr lang="en-US" sz="1000" dirty="0">
                <a:latin typeface="+mn-lt"/>
              </a:rPr>
              <a:t>4W</a:t>
            </a:r>
          </a:p>
        </p:txBody>
      </p:sp>
      <p:pic>
        <p:nvPicPr>
          <p:cNvPr id="21559" name="Picture 4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4224" y="6093482"/>
            <a:ext cx="368300" cy="371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1560" name="Elbow Connector 75"/>
          <p:cNvCxnSpPr>
            <a:cxnSpLocks noChangeShapeType="1"/>
          </p:cNvCxnSpPr>
          <p:nvPr/>
        </p:nvCxnSpPr>
        <p:spPr bwMode="auto">
          <a:xfrm>
            <a:off x="4718610" y="5964802"/>
            <a:ext cx="1463040" cy="365760"/>
          </a:xfrm>
          <a:prstGeom prst="bentConnector3">
            <a:avLst>
              <a:gd name="adj1" fmla="val 44376"/>
            </a:avLst>
          </a:prstGeom>
          <a:noFill/>
          <a:ln w="127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1561" name="Elbow Connector 76"/>
          <p:cNvCxnSpPr>
            <a:cxnSpLocks noChangeShapeType="1"/>
          </p:cNvCxnSpPr>
          <p:nvPr/>
        </p:nvCxnSpPr>
        <p:spPr bwMode="auto">
          <a:xfrm flipV="1">
            <a:off x="4610660" y="4136309"/>
            <a:ext cx="1463675" cy="1463983"/>
          </a:xfrm>
          <a:prstGeom prst="bentConnector3">
            <a:avLst>
              <a:gd name="adj1" fmla="val 51977"/>
            </a:avLst>
          </a:prstGeom>
          <a:noFill/>
          <a:ln w="127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1562" name="Elbow Connector 77"/>
          <p:cNvCxnSpPr>
            <a:cxnSpLocks noChangeShapeType="1"/>
          </p:cNvCxnSpPr>
          <p:nvPr/>
        </p:nvCxnSpPr>
        <p:spPr bwMode="auto">
          <a:xfrm flipV="1">
            <a:off x="4588689" y="4041038"/>
            <a:ext cx="1554480" cy="457296"/>
          </a:xfrm>
          <a:prstGeom prst="bentConnector3">
            <a:avLst>
              <a:gd name="adj1" fmla="val 29657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563" name="Elbow Connector 78"/>
          <p:cNvCxnSpPr>
            <a:cxnSpLocks noChangeShapeType="1"/>
          </p:cNvCxnSpPr>
          <p:nvPr/>
        </p:nvCxnSpPr>
        <p:spPr bwMode="auto">
          <a:xfrm>
            <a:off x="4588689" y="4674099"/>
            <a:ext cx="1554480" cy="1737090"/>
          </a:xfrm>
          <a:prstGeom prst="bentConnector3">
            <a:avLst>
              <a:gd name="adj1" fmla="val 30153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1564" name="Freeform 21"/>
          <p:cNvSpPr>
            <a:spLocks/>
          </p:cNvSpPr>
          <p:nvPr/>
        </p:nvSpPr>
        <p:spPr bwMode="auto">
          <a:xfrm>
            <a:off x="3835400" y="4102964"/>
            <a:ext cx="1054100" cy="816147"/>
          </a:xfrm>
          <a:custGeom>
            <a:avLst/>
            <a:gdLst>
              <a:gd name="T0" fmla="*/ 2147483647 w 835"/>
              <a:gd name="T1" fmla="*/ 2147483647 h 646"/>
              <a:gd name="T2" fmla="*/ 2147483647 w 835"/>
              <a:gd name="T3" fmla="*/ 2147483647 h 646"/>
              <a:gd name="T4" fmla="*/ 2147483647 w 835"/>
              <a:gd name="T5" fmla="*/ 2147483647 h 646"/>
              <a:gd name="T6" fmla="*/ 2147483647 w 835"/>
              <a:gd name="T7" fmla="*/ 2147483647 h 646"/>
              <a:gd name="T8" fmla="*/ 2147483647 w 835"/>
              <a:gd name="T9" fmla="*/ 2147483647 h 646"/>
              <a:gd name="T10" fmla="*/ 2147483647 w 835"/>
              <a:gd name="T11" fmla="*/ 2147483647 h 646"/>
              <a:gd name="T12" fmla="*/ 2147483647 w 835"/>
              <a:gd name="T13" fmla="*/ 2147483647 h 646"/>
              <a:gd name="T14" fmla="*/ 2147483647 w 835"/>
              <a:gd name="T15" fmla="*/ 2147483647 h 646"/>
              <a:gd name="T16" fmla="*/ 2147483647 w 835"/>
              <a:gd name="T17" fmla="*/ 2147483647 h 646"/>
              <a:gd name="T18" fmla="*/ 2147483647 w 835"/>
              <a:gd name="T19" fmla="*/ 2147483647 h 646"/>
              <a:gd name="T20" fmla="*/ 2147483647 w 835"/>
              <a:gd name="T21" fmla="*/ 2147483647 h 646"/>
              <a:gd name="T22" fmla="*/ 2147483647 w 835"/>
              <a:gd name="T23" fmla="*/ 2147483647 h 646"/>
              <a:gd name="T24" fmla="*/ 2147483647 w 835"/>
              <a:gd name="T25" fmla="*/ 2147483647 h 646"/>
              <a:gd name="T26" fmla="*/ 2147483647 w 835"/>
              <a:gd name="T27" fmla="*/ 2147483647 h 646"/>
              <a:gd name="T28" fmla="*/ 2147483647 w 835"/>
              <a:gd name="T29" fmla="*/ 2147483647 h 646"/>
              <a:gd name="T30" fmla="*/ 2147483647 w 835"/>
              <a:gd name="T31" fmla="*/ 2147483647 h 646"/>
              <a:gd name="T32" fmla="*/ 2147483647 w 835"/>
              <a:gd name="T33" fmla="*/ 2147483647 h 646"/>
              <a:gd name="T34" fmla="*/ 2147483647 w 835"/>
              <a:gd name="T35" fmla="*/ 2147483647 h 646"/>
              <a:gd name="T36" fmla="*/ 2147483647 w 835"/>
              <a:gd name="T37" fmla="*/ 2147483647 h 646"/>
              <a:gd name="T38" fmla="*/ 2147483647 w 835"/>
              <a:gd name="T39" fmla="*/ 2147483647 h 646"/>
              <a:gd name="T40" fmla="*/ 2147483647 w 835"/>
              <a:gd name="T41" fmla="*/ 2147483647 h 646"/>
              <a:gd name="T42" fmla="*/ 2147483647 w 835"/>
              <a:gd name="T43" fmla="*/ 2147483647 h 646"/>
              <a:gd name="T44" fmla="*/ 2147483647 w 835"/>
              <a:gd name="T45" fmla="*/ 2147483647 h 646"/>
              <a:gd name="T46" fmla="*/ 2147483647 w 835"/>
              <a:gd name="T47" fmla="*/ 2147483647 h 646"/>
              <a:gd name="T48" fmla="*/ 2147483647 w 835"/>
              <a:gd name="T49" fmla="*/ 2147483647 h 646"/>
              <a:gd name="T50" fmla="*/ 2147483647 w 835"/>
              <a:gd name="T51" fmla="*/ 2147483647 h 646"/>
              <a:gd name="T52" fmla="*/ 2147483647 w 835"/>
              <a:gd name="T53" fmla="*/ 2147483647 h 646"/>
              <a:gd name="T54" fmla="*/ 2147483647 w 835"/>
              <a:gd name="T55" fmla="*/ 2147483647 h 646"/>
              <a:gd name="T56" fmla="*/ 2147483647 w 835"/>
              <a:gd name="T57" fmla="*/ 2147483647 h 646"/>
              <a:gd name="T58" fmla="*/ 2147483647 w 835"/>
              <a:gd name="T59" fmla="*/ 2147483647 h 646"/>
              <a:gd name="T60" fmla="*/ 2147483647 w 835"/>
              <a:gd name="T61" fmla="*/ 2147483647 h 646"/>
              <a:gd name="T62" fmla="*/ 2147483647 w 835"/>
              <a:gd name="T63" fmla="*/ 2147483647 h 646"/>
              <a:gd name="T64" fmla="*/ 2147483647 w 835"/>
              <a:gd name="T65" fmla="*/ 2147483647 h 646"/>
              <a:gd name="T66" fmla="*/ 2147483647 w 835"/>
              <a:gd name="T67" fmla="*/ 2147483647 h 646"/>
              <a:gd name="T68" fmla="*/ 2147483647 w 835"/>
              <a:gd name="T69" fmla="*/ 2147483647 h 646"/>
              <a:gd name="T70" fmla="*/ 2147483647 w 835"/>
              <a:gd name="T71" fmla="*/ 2147483647 h 646"/>
              <a:gd name="T72" fmla="*/ 2147483647 w 835"/>
              <a:gd name="T73" fmla="*/ 2147483647 h 646"/>
              <a:gd name="T74" fmla="*/ 2147483647 w 835"/>
              <a:gd name="T75" fmla="*/ 2147483647 h 646"/>
              <a:gd name="T76" fmla="*/ 2147483647 w 835"/>
              <a:gd name="T77" fmla="*/ 2147483647 h 646"/>
              <a:gd name="T78" fmla="*/ 2147483647 w 835"/>
              <a:gd name="T79" fmla="*/ 2147483647 h 646"/>
              <a:gd name="T80" fmla="*/ 2147483647 w 835"/>
              <a:gd name="T81" fmla="*/ 2147483647 h 646"/>
              <a:gd name="T82" fmla="*/ 2147483647 w 835"/>
              <a:gd name="T83" fmla="*/ 2147483647 h 646"/>
              <a:gd name="T84" fmla="*/ 2147483647 w 835"/>
              <a:gd name="T85" fmla="*/ 2147483647 h 646"/>
              <a:gd name="T86" fmla="*/ 2147483647 w 835"/>
              <a:gd name="T87" fmla="*/ 2147483647 h 646"/>
              <a:gd name="T88" fmla="*/ 2147483647 w 835"/>
              <a:gd name="T89" fmla="*/ 2147483647 h 646"/>
              <a:gd name="T90" fmla="*/ 2147483647 w 835"/>
              <a:gd name="T91" fmla="*/ 2147483647 h 646"/>
              <a:gd name="T92" fmla="*/ 2147483647 w 835"/>
              <a:gd name="T93" fmla="*/ 2147483647 h 646"/>
              <a:gd name="T94" fmla="*/ 2147483647 w 835"/>
              <a:gd name="T95" fmla="*/ 2147483647 h 646"/>
              <a:gd name="T96" fmla="*/ 2147483647 w 835"/>
              <a:gd name="T97" fmla="*/ 2147483647 h 646"/>
              <a:gd name="T98" fmla="*/ 2147483647 w 835"/>
              <a:gd name="T99" fmla="*/ 2147483647 h 646"/>
              <a:gd name="T100" fmla="*/ 2147483647 w 835"/>
              <a:gd name="T101" fmla="*/ 2147483647 h 646"/>
              <a:gd name="T102" fmla="*/ 2147483647 w 835"/>
              <a:gd name="T103" fmla="*/ 2147483647 h 646"/>
              <a:gd name="T104" fmla="*/ 2147483647 w 835"/>
              <a:gd name="T105" fmla="*/ 2147483647 h 646"/>
              <a:gd name="T106" fmla="*/ 2147483647 w 835"/>
              <a:gd name="T107" fmla="*/ 2147483647 h 64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35"/>
              <a:gd name="T163" fmla="*/ 0 h 646"/>
              <a:gd name="T164" fmla="*/ 835 w 835"/>
              <a:gd name="T165" fmla="*/ 646 h 64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35" h="646">
                <a:moveTo>
                  <a:pt x="260" y="609"/>
                </a:moveTo>
                <a:cubicBezTo>
                  <a:pt x="233" y="609"/>
                  <a:pt x="174" y="629"/>
                  <a:pt x="137" y="622"/>
                </a:cubicBezTo>
                <a:cubicBezTo>
                  <a:pt x="100" y="615"/>
                  <a:pt x="61" y="599"/>
                  <a:pt x="38" y="571"/>
                </a:cubicBezTo>
                <a:cubicBezTo>
                  <a:pt x="16" y="543"/>
                  <a:pt x="2" y="491"/>
                  <a:pt x="1" y="455"/>
                </a:cubicBezTo>
                <a:cubicBezTo>
                  <a:pt x="0" y="420"/>
                  <a:pt x="19" y="380"/>
                  <a:pt x="32" y="360"/>
                </a:cubicBezTo>
                <a:cubicBezTo>
                  <a:pt x="45" y="339"/>
                  <a:pt x="69" y="337"/>
                  <a:pt x="79" y="330"/>
                </a:cubicBezTo>
                <a:cubicBezTo>
                  <a:pt x="90" y="323"/>
                  <a:pt x="93" y="323"/>
                  <a:pt x="97" y="318"/>
                </a:cubicBezTo>
                <a:cubicBezTo>
                  <a:pt x="102" y="314"/>
                  <a:pt x="102" y="309"/>
                  <a:pt x="102" y="299"/>
                </a:cubicBezTo>
                <a:cubicBezTo>
                  <a:pt x="102" y="289"/>
                  <a:pt x="97" y="275"/>
                  <a:pt x="96" y="261"/>
                </a:cubicBezTo>
                <a:cubicBezTo>
                  <a:pt x="95" y="247"/>
                  <a:pt x="91" y="231"/>
                  <a:pt x="96" y="216"/>
                </a:cubicBezTo>
                <a:cubicBezTo>
                  <a:pt x="101" y="201"/>
                  <a:pt x="113" y="183"/>
                  <a:pt x="127" y="172"/>
                </a:cubicBezTo>
                <a:cubicBezTo>
                  <a:pt x="141" y="160"/>
                  <a:pt x="163" y="151"/>
                  <a:pt x="181" y="145"/>
                </a:cubicBezTo>
                <a:cubicBezTo>
                  <a:pt x="199" y="139"/>
                  <a:pt x="222" y="139"/>
                  <a:pt x="235" y="137"/>
                </a:cubicBezTo>
                <a:cubicBezTo>
                  <a:pt x="248" y="134"/>
                  <a:pt x="254" y="135"/>
                  <a:pt x="258" y="129"/>
                </a:cubicBezTo>
                <a:cubicBezTo>
                  <a:pt x="262" y="122"/>
                  <a:pt x="257" y="106"/>
                  <a:pt x="261" y="96"/>
                </a:cubicBezTo>
                <a:cubicBezTo>
                  <a:pt x="265" y="85"/>
                  <a:pt x="274" y="71"/>
                  <a:pt x="284" y="63"/>
                </a:cubicBezTo>
                <a:cubicBezTo>
                  <a:pt x="294" y="54"/>
                  <a:pt x="307" y="50"/>
                  <a:pt x="320" y="46"/>
                </a:cubicBezTo>
                <a:cubicBezTo>
                  <a:pt x="333" y="43"/>
                  <a:pt x="354" y="43"/>
                  <a:pt x="364" y="43"/>
                </a:cubicBezTo>
                <a:cubicBezTo>
                  <a:pt x="375" y="43"/>
                  <a:pt x="378" y="47"/>
                  <a:pt x="382" y="46"/>
                </a:cubicBezTo>
                <a:cubicBezTo>
                  <a:pt x="386" y="45"/>
                  <a:pt x="383" y="41"/>
                  <a:pt x="387" y="36"/>
                </a:cubicBezTo>
                <a:cubicBezTo>
                  <a:pt x="391" y="31"/>
                  <a:pt x="399" y="21"/>
                  <a:pt x="408" y="15"/>
                </a:cubicBezTo>
                <a:cubicBezTo>
                  <a:pt x="418" y="9"/>
                  <a:pt x="429" y="5"/>
                  <a:pt x="445" y="3"/>
                </a:cubicBezTo>
                <a:cubicBezTo>
                  <a:pt x="460" y="2"/>
                  <a:pt x="485" y="0"/>
                  <a:pt x="502" y="3"/>
                </a:cubicBezTo>
                <a:cubicBezTo>
                  <a:pt x="518" y="7"/>
                  <a:pt x="530" y="14"/>
                  <a:pt x="543" y="21"/>
                </a:cubicBezTo>
                <a:cubicBezTo>
                  <a:pt x="556" y="29"/>
                  <a:pt x="573" y="38"/>
                  <a:pt x="582" y="50"/>
                </a:cubicBezTo>
                <a:cubicBezTo>
                  <a:pt x="591" y="61"/>
                  <a:pt x="595" y="80"/>
                  <a:pt x="598" y="91"/>
                </a:cubicBezTo>
                <a:cubicBezTo>
                  <a:pt x="602" y="101"/>
                  <a:pt x="597" y="109"/>
                  <a:pt x="602" y="112"/>
                </a:cubicBezTo>
                <a:cubicBezTo>
                  <a:pt x="607" y="116"/>
                  <a:pt x="617" y="109"/>
                  <a:pt x="628" y="111"/>
                </a:cubicBezTo>
                <a:cubicBezTo>
                  <a:pt x="639" y="112"/>
                  <a:pt x="652" y="115"/>
                  <a:pt x="666" y="124"/>
                </a:cubicBezTo>
                <a:cubicBezTo>
                  <a:pt x="679" y="133"/>
                  <a:pt x="695" y="150"/>
                  <a:pt x="706" y="165"/>
                </a:cubicBezTo>
                <a:cubicBezTo>
                  <a:pt x="718" y="180"/>
                  <a:pt x="730" y="198"/>
                  <a:pt x="736" y="215"/>
                </a:cubicBezTo>
                <a:cubicBezTo>
                  <a:pt x="742" y="231"/>
                  <a:pt x="744" y="252"/>
                  <a:pt x="741" y="267"/>
                </a:cubicBezTo>
                <a:cubicBezTo>
                  <a:pt x="738" y="283"/>
                  <a:pt x="715" y="300"/>
                  <a:pt x="715" y="309"/>
                </a:cubicBezTo>
                <a:cubicBezTo>
                  <a:pt x="715" y="317"/>
                  <a:pt x="730" y="311"/>
                  <a:pt x="742" y="317"/>
                </a:cubicBezTo>
                <a:cubicBezTo>
                  <a:pt x="755" y="323"/>
                  <a:pt x="775" y="332"/>
                  <a:pt x="788" y="342"/>
                </a:cubicBezTo>
                <a:cubicBezTo>
                  <a:pt x="801" y="351"/>
                  <a:pt x="815" y="365"/>
                  <a:pt x="823" y="378"/>
                </a:cubicBezTo>
                <a:cubicBezTo>
                  <a:pt x="830" y="391"/>
                  <a:pt x="835" y="403"/>
                  <a:pt x="833" y="422"/>
                </a:cubicBezTo>
                <a:cubicBezTo>
                  <a:pt x="830" y="442"/>
                  <a:pt x="816" y="479"/>
                  <a:pt x="808" y="495"/>
                </a:cubicBezTo>
                <a:cubicBezTo>
                  <a:pt x="800" y="511"/>
                  <a:pt x="794" y="513"/>
                  <a:pt x="785" y="519"/>
                </a:cubicBezTo>
                <a:cubicBezTo>
                  <a:pt x="776" y="525"/>
                  <a:pt x="761" y="527"/>
                  <a:pt x="752" y="531"/>
                </a:cubicBezTo>
                <a:cubicBezTo>
                  <a:pt x="743" y="535"/>
                  <a:pt x="735" y="536"/>
                  <a:pt x="728" y="541"/>
                </a:cubicBezTo>
                <a:cubicBezTo>
                  <a:pt x="720" y="546"/>
                  <a:pt x="717" y="554"/>
                  <a:pt x="710" y="563"/>
                </a:cubicBezTo>
                <a:cubicBezTo>
                  <a:pt x="702" y="572"/>
                  <a:pt x="695" y="585"/>
                  <a:pt x="685" y="594"/>
                </a:cubicBezTo>
                <a:cubicBezTo>
                  <a:pt x="675" y="603"/>
                  <a:pt x="666" y="611"/>
                  <a:pt x="651" y="615"/>
                </a:cubicBezTo>
                <a:cubicBezTo>
                  <a:pt x="635" y="620"/>
                  <a:pt x="607" y="620"/>
                  <a:pt x="590" y="617"/>
                </a:cubicBezTo>
                <a:cubicBezTo>
                  <a:pt x="573" y="615"/>
                  <a:pt x="557" y="606"/>
                  <a:pt x="548" y="601"/>
                </a:cubicBezTo>
                <a:cubicBezTo>
                  <a:pt x="538" y="596"/>
                  <a:pt x="538" y="589"/>
                  <a:pt x="533" y="586"/>
                </a:cubicBezTo>
                <a:cubicBezTo>
                  <a:pt x="528" y="582"/>
                  <a:pt x="523" y="581"/>
                  <a:pt x="520" y="582"/>
                </a:cubicBezTo>
                <a:cubicBezTo>
                  <a:pt x="517" y="584"/>
                  <a:pt x="521" y="587"/>
                  <a:pt x="513" y="594"/>
                </a:cubicBezTo>
                <a:cubicBezTo>
                  <a:pt x="506" y="601"/>
                  <a:pt x="494" y="612"/>
                  <a:pt x="477" y="620"/>
                </a:cubicBezTo>
                <a:cubicBezTo>
                  <a:pt x="460" y="629"/>
                  <a:pt x="431" y="641"/>
                  <a:pt x="408" y="644"/>
                </a:cubicBezTo>
                <a:cubicBezTo>
                  <a:pt x="386" y="646"/>
                  <a:pt x="361" y="641"/>
                  <a:pt x="341" y="637"/>
                </a:cubicBezTo>
                <a:cubicBezTo>
                  <a:pt x="322" y="633"/>
                  <a:pt x="305" y="625"/>
                  <a:pt x="292" y="620"/>
                </a:cubicBezTo>
                <a:cubicBezTo>
                  <a:pt x="280" y="616"/>
                  <a:pt x="286" y="609"/>
                  <a:pt x="260" y="609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B7D9E5"/>
              </a:gs>
            </a:gsLst>
            <a:path path="rect">
              <a:fillToRect l="50000" t="50000" r="50000" b="50000"/>
            </a:path>
          </a:gradFill>
          <a:ln w="12700">
            <a:noFill/>
            <a:round/>
            <a:headEnd/>
            <a:tailEnd/>
          </a:ln>
          <a:effectLst>
            <a:prstShdw prst="shdw17" dist="17961" dir="2700000">
              <a:srgbClr val="6E8289"/>
            </a:prstShdw>
          </a:effectLst>
        </p:spPr>
        <p:txBody>
          <a:bodyPr wrap="none" lIns="91431" tIns="45715" rIns="91431" bIns="45715" anchor="ctr"/>
          <a:lstStyle/>
          <a:p>
            <a:endParaRPr lang="en-US" sz="2000" dirty="0">
              <a:latin typeface="+mn-lt"/>
            </a:endParaRPr>
          </a:p>
        </p:txBody>
      </p:sp>
      <p:sp>
        <p:nvSpPr>
          <p:cNvPr id="21565" name="TextBox 10"/>
          <p:cNvSpPr txBox="1">
            <a:spLocks noChangeArrowheads="1"/>
          </p:cNvSpPr>
          <p:nvPr/>
        </p:nvSpPr>
        <p:spPr bwMode="auto">
          <a:xfrm>
            <a:off x="4109025" y="4378351"/>
            <a:ext cx="506851" cy="292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5" rIns="91431" bIns="45715">
            <a:spAutoFit/>
          </a:bodyPr>
          <a:lstStyle/>
          <a:p>
            <a:pPr algn="ctr"/>
            <a:r>
              <a:rPr lang="en-US" sz="1300" b="1" dirty="0">
                <a:latin typeface="+mn-lt"/>
              </a:rPr>
              <a:t>DDN</a:t>
            </a:r>
          </a:p>
        </p:txBody>
      </p:sp>
      <p:sp>
        <p:nvSpPr>
          <p:cNvPr id="21566" name="Freeform 21"/>
          <p:cNvSpPr>
            <a:spLocks/>
          </p:cNvSpPr>
          <p:nvPr/>
        </p:nvSpPr>
        <p:spPr bwMode="auto">
          <a:xfrm>
            <a:off x="3835400" y="5397050"/>
            <a:ext cx="1054100" cy="816147"/>
          </a:xfrm>
          <a:custGeom>
            <a:avLst/>
            <a:gdLst>
              <a:gd name="T0" fmla="*/ 2147483647 w 835"/>
              <a:gd name="T1" fmla="*/ 2147483647 h 646"/>
              <a:gd name="T2" fmla="*/ 2147483647 w 835"/>
              <a:gd name="T3" fmla="*/ 2147483647 h 646"/>
              <a:gd name="T4" fmla="*/ 2147483647 w 835"/>
              <a:gd name="T5" fmla="*/ 2147483647 h 646"/>
              <a:gd name="T6" fmla="*/ 2147483647 w 835"/>
              <a:gd name="T7" fmla="*/ 2147483647 h 646"/>
              <a:gd name="T8" fmla="*/ 2147483647 w 835"/>
              <a:gd name="T9" fmla="*/ 2147483647 h 646"/>
              <a:gd name="T10" fmla="*/ 2147483647 w 835"/>
              <a:gd name="T11" fmla="*/ 2147483647 h 646"/>
              <a:gd name="T12" fmla="*/ 2147483647 w 835"/>
              <a:gd name="T13" fmla="*/ 2147483647 h 646"/>
              <a:gd name="T14" fmla="*/ 2147483647 w 835"/>
              <a:gd name="T15" fmla="*/ 2147483647 h 646"/>
              <a:gd name="T16" fmla="*/ 2147483647 w 835"/>
              <a:gd name="T17" fmla="*/ 2147483647 h 646"/>
              <a:gd name="T18" fmla="*/ 2147483647 w 835"/>
              <a:gd name="T19" fmla="*/ 2147483647 h 646"/>
              <a:gd name="T20" fmla="*/ 2147483647 w 835"/>
              <a:gd name="T21" fmla="*/ 2147483647 h 646"/>
              <a:gd name="T22" fmla="*/ 2147483647 w 835"/>
              <a:gd name="T23" fmla="*/ 2147483647 h 646"/>
              <a:gd name="T24" fmla="*/ 2147483647 w 835"/>
              <a:gd name="T25" fmla="*/ 2147483647 h 646"/>
              <a:gd name="T26" fmla="*/ 2147483647 w 835"/>
              <a:gd name="T27" fmla="*/ 2147483647 h 646"/>
              <a:gd name="T28" fmla="*/ 2147483647 w 835"/>
              <a:gd name="T29" fmla="*/ 2147483647 h 646"/>
              <a:gd name="T30" fmla="*/ 2147483647 w 835"/>
              <a:gd name="T31" fmla="*/ 2147483647 h 646"/>
              <a:gd name="T32" fmla="*/ 2147483647 w 835"/>
              <a:gd name="T33" fmla="*/ 2147483647 h 646"/>
              <a:gd name="T34" fmla="*/ 2147483647 w 835"/>
              <a:gd name="T35" fmla="*/ 2147483647 h 646"/>
              <a:gd name="T36" fmla="*/ 2147483647 w 835"/>
              <a:gd name="T37" fmla="*/ 2147483647 h 646"/>
              <a:gd name="T38" fmla="*/ 2147483647 w 835"/>
              <a:gd name="T39" fmla="*/ 2147483647 h 646"/>
              <a:gd name="T40" fmla="*/ 2147483647 w 835"/>
              <a:gd name="T41" fmla="*/ 2147483647 h 646"/>
              <a:gd name="T42" fmla="*/ 2147483647 w 835"/>
              <a:gd name="T43" fmla="*/ 2147483647 h 646"/>
              <a:gd name="T44" fmla="*/ 2147483647 w 835"/>
              <a:gd name="T45" fmla="*/ 2147483647 h 646"/>
              <a:gd name="T46" fmla="*/ 2147483647 w 835"/>
              <a:gd name="T47" fmla="*/ 2147483647 h 646"/>
              <a:gd name="T48" fmla="*/ 2147483647 w 835"/>
              <a:gd name="T49" fmla="*/ 2147483647 h 646"/>
              <a:gd name="T50" fmla="*/ 2147483647 w 835"/>
              <a:gd name="T51" fmla="*/ 2147483647 h 646"/>
              <a:gd name="T52" fmla="*/ 2147483647 w 835"/>
              <a:gd name="T53" fmla="*/ 2147483647 h 646"/>
              <a:gd name="T54" fmla="*/ 2147483647 w 835"/>
              <a:gd name="T55" fmla="*/ 2147483647 h 646"/>
              <a:gd name="T56" fmla="*/ 2147483647 w 835"/>
              <a:gd name="T57" fmla="*/ 2147483647 h 646"/>
              <a:gd name="T58" fmla="*/ 2147483647 w 835"/>
              <a:gd name="T59" fmla="*/ 2147483647 h 646"/>
              <a:gd name="T60" fmla="*/ 2147483647 w 835"/>
              <a:gd name="T61" fmla="*/ 2147483647 h 646"/>
              <a:gd name="T62" fmla="*/ 2147483647 w 835"/>
              <a:gd name="T63" fmla="*/ 2147483647 h 646"/>
              <a:gd name="T64" fmla="*/ 2147483647 w 835"/>
              <a:gd name="T65" fmla="*/ 2147483647 h 646"/>
              <a:gd name="T66" fmla="*/ 2147483647 w 835"/>
              <a:gd name="T67" fmla="*/ 2147483647 h 646"/>
              <a:gd name="T68" fmla="*/ 2147483647 w 835"/>
              <a:gd name="T69" fmla="*/ 2147483647 h 646"/>
              <a:gd name="T70" fmla="*/ 2147483647 w 835"/>
              <a:gd name="T71" fmla="*/ 2147483647 h 646"/>
              <a:gd name="T72" fmla="*/ 2147483647 w 835"/>
              <a:gd name="T73" fmla="*/ 2147483647 h 646"/>
              <a:gd name="T74" fmla="*/ 2147483647 w 835"/>
              <a:gd name="T75" fmla="*/ 2147483647 h 646"/>
              <a:gd name="T76" fmla="*/ 2147483647 w 835"/>
              <a:gd name="T77" fmla="*/ 2147483647 h 646"/>
              <a:gd name="T78" fmla="*/ 2147483647 w 835"/>
              <a:gd name="T79" fmla="*/ 2147483647 h 646"/>
              <a:gd name="T80" fmla="*/ 2147483647 w 835"/>
              <a:gd name="T81" fmla="*/ 2147483647 h 646"/>
              <a:gd name="T82" fmla="*/ 2147483647 w 835"/>
              <a:gd name="T83" fmla="*/ 2147483647 h 646"/>
              <a:gd name="T84" fmla="*/ 2147483647 w 835"/>
              <a:gd name="T85" fmla="*/ 2147483647 h 646"/>
              <a:gd name="T86" fmla="*/ 2147483647 w 835"/>
              <a:gd name="T87" fmla="*/ 2147483647 h 646"/>
              <a:gd name="T88" fmla="*/ 2147483647 w 835"/>
              <a:gd name="T89" fmla="*/ 2147483647 h 646"/>
              <a:gd name="T90" fmla="*/ 2147483647 w 835"/>
              <a:gd name="T91" fmla="*/ 2147483647 h 646"/>
              <a:gd name="T92" fmla="*/ 2147483647 w 835"/>
              <a:gd name="T93" fmla="*/ 2147483647 h 646"/>
              <a:gd name="T94" fmla="*/ 2147483647 w 835"/>
              <a:gd name="T95" fmla="*/ 2147483647 h 646"/>
              <a:gd name="T96" fmla="*/ 2147483647 w 835"/>
              <a:gd name="T97" fmla="*/ 2147483647 h 646"/>
              <a:gd name="T98" fmla="*/ 2147483647 w 835"/>
              <a:gd name="T99" fmla="*/ 2147483647 h 646"/>
              <a:gd name="T100" fmla="*/ 2147483647 w 835"/>
              <a:gd name="T101" fmla="*/ 2147483647 h 646"/>
              <a:gd name="T102" fmla="*/ 2147483647 w 835"/>
              <a:gd name="T103" fmla="*/ 2147483647 h 646"/>
              <a:gd name="T104" fmla="*/ 2147483647 w 835"/>
              <a:gd name="T105" fmla="*/ 2147483647 h 646"/>
              <a:gd name="T106" fmla="*/ 2147483647 w 835"/>
              <a:gd name="T107" fmla="*/ 2147483647 h 64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35"/>
              <a:gd name="T163" fmla="*/ 0 h 646"/>
              <a:gd name="T164" fmla="*/ 835 w 835"/>
              <a:gd name="T165" fmla="*/ 646 h 64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35" h="646">
                <a:moveTo>
                  <a:pt x="260" y="609"/>
                </a:moveTo>
                <a:cubicBezTo>
                  <a:pt x="233" y="609"/>
                  <a:pt x="174" y="629"/>
                  <a:pt x="137" y="622"/>
                </a:cubicBezTo>
                <a:cubicBezTo>
                  <a:pt x="100" y="615"/>
                  <a:pt x="61" y="599"/>
                  <a:pt x="38" y="571"/>
                </a:cubicBezTo>
                <a:cubicBezTo>
                  <a:pt x="16" y="543"/>
                  <a:pt x="2" y="491"/>
                  <a:pt x="1" y="455"/>
                </a:cubicBezTo>
                <a:cubicBezTo>
                  <a:pt x="0" y="420"/>
                  <a:pt x="19" y="380"/>
                  <a:pt x="32" y="360"/>
                </a:cubicBezTo>
                <a:cubicBezTo>
                  <a:pt x="45" y="339"/>
                  <a:pt x="69" y="337"/>
                  <a:pt x="79" y="330"/>
                </a:cubicBezTo>
                <a:cubicBezTo>
                  <a:pt x="90" y="323"/>
                  <a:pt x="93" y="323"/>
                  <a:pt x="97" y="318"/>
                </a:cubicBezTo>
                <a:cubicBezTo>
                  <a:pt x="102" y="314"/>
                  <a:pt x="102" y="309"/>
                  <a:pt x="102" y="299"/>
                </a:cubicBezTo>
                <a:cubicBezTo>
                  <a:pt x="102" y="289"/>
                  <a:pt x="97" y="275"/>
                  <a:pt x="96" y="261"/>
                </a:cubicBezTo>
                <a:cubicBezTo>
                  <a:pt x="95" y="247"/>
                  <a:pt x="91" y="231"/>
                  <a:pt x="96" y="216"/>
                </a:cubicBezTo>
                <a:cubicBezTo>
                  <a:pt x="101" y="201"/>
                  <a:pt x="113" y="183"/>
                  <a:pt x="127" y="172"/>
                </a:cubicBezTo>
                <a:cubicBezTo>
                  <a:pt x="141" y="160"/>
                  <a:pt x="163" y="151"/>
                  <a:pt x="181" y="145"/>
                </a:cubicBezTo>
                <a:cubicBezTo>
                  <a:pt x="199" y="139"/>
                  <a:pt x="222" y="139"/>
                  <a:pt x="235" y="137"/>
                </a:cubicBezTo>
                <a:cubicBezTo>
                  <a:pt x="248" y="134"/>
                  <a:pt x="254" y="135"/>
                  <a:pt x="258" y="129"/>
                </a:cubicBezTo>
                <a:cubicBezTo>
                  <a:pt x="262" y="122"/>
                  <a:pt x="257" y="106"/>
                  <a:pt x="261" y="96"/>
                </a:cubicBezTo>
                <a:cubicBezTo>
                  <a:pt x="265" y="85"/>
                  <a:pt x="274" y="71"/>
                  <a:pt x="284" y="63"/>
                </a:cubicBezTo>
                <a:cubicBezTo>
                  <a:pt x="294" y="54"/>
                  <a:pt x="307" y="50"/>
                  <a:pt x="320" y="46"/>
                </a:cubicBezTo>
                <a:cubicBezTo>
                  <a:pt x="333" y="43"/>
                  <a:pt x="354" y="43"/>
                  <a:pt x="364" y="43"/>
                </a:cubicBezTo>
                <a:cubicBezTo>
                  <a:pt x="375" y="43"/>
                  <a:pt x="378" y="47"/>
                  <a:pt x="382" y="46"/>
                </a:cubicBezTo>
                <a:cubicBezTo>
                  <a:pt x="386" y="45"/>
                  <a:pt x="383" y="41"/>
                  <a:pt x="387" y="36"/>
                </a:cubicBezTo>
                <a:cubicBezTo>
                  <a:pt x="391" y="31"/>
                  <a:pt x="399" y="21"/>
                  <a:pt x="408" y="15"/>
                </a:cubicBezTo>
                <a:cubicBezTo>
                  <a:pt x="418" y="9"/>
                  <a:pt x="429" y="5"/>
                  <a:pt x="445" y="3"/>
                </a:cubicBezTo>
                <a:cubicBezTo>
                  <a:pt x="460" y="2"/>
                  <a:pt x="485" y="0"/>
                  <a:pt x="502" y="3"/>
                </a:cubicBezTo>
                <a:cubicBezTo>
                  <a:pt x="518" y="7"/>
                  <a:pt x="530" y="14"/>
                  <a:pt x="543" y="21"/>
                </a:cubicBezTo>
                <a:cubicBezTo>
                  <a:pt x="556" y="29"/>
                  <a:pt x="573" y="38"/>
                  <a:pt x="582" y="50"/>
                </a:cubicBezTo>
                <a:cubicBezTo>
                  <a:pt x="591" y="61"/>
                  <a:pt x="595" y="80"/>
                  <a:pt x="598" y="91"/>
                </a:cubicBezTo>
                <a:cubicBezTo>
                  <a:pt x="602" y="101"/>
                  <a:pt x="597" y="109"/>
                  <a:pt x="602" y="112"/>
                </a:cubicBezTo>
                <a:cubicBezTo>
                  <a:pt x="607" y="116"/>
                  <a:pt x="617" y="109"/>
                  <a:pt x="628" y="111"/>
                </a:cubicBezTo>
                <a:cubicBezTo>
                  <a:pt x="639" y="112"/>
                  <a:pt x="652" y="115"/>
                  <a:pt x="666" y="124"/>
                </a:cubicBezTo>
                <a:cubicBezTo>
                  <a:pt x="679" y="133"/>
                  <a:pt x="695" y="150"/>
                  <a:pt x="706" y="165"/>
                </a:cubicBezTo>
                <a:cubicBezTo>
                  <a:pt x="718" y="180"/>
                  <a:pt x="730" y="198"/>
                  <a:pt x="736" y="215"/>
                </a:cubicBezTo>
                <a:cubicBezTo>
                  <a:pt x="742" y="231"/>
                  <a:pt x="744" y="252"/>
                  <a:pt x="741" y="267"/>
                </a:cubicBezTo>
                <a:cubicBezTo>
                  <a:pt x="738" y="283"/>
                  <a:pt x="715" y="300"/>
                  <a:pt x="715" y="309"/>
                </a:cubicBezTo>
                <a:cubicBezTo>
                  <a:pt x="715" y="317"/>
                  <a:pt x="730" y="311"/>
                  <a:pt x="742" y="317"/>
                </a:cubicBezTo>
                <a:cubicBezTo>
                  <a:pt x="755" y="323"/>
                  <a:pt x="775" y="332"/>
                  <a:pt x="788" y="342"/>
                </a:cubicBezTo>
                <a:cubicBezTo>
                  <a:pt x="801" y="351"/>
                  <a:pt x="815" y="365"/>
                  <a:pt x="823" y="378"/>
                </a:cubicBezTo>
                <a:cubicBezTo>
                  <a:pt x="830" y="391"/>
                  <a:pt x="835" y="403"/>
                  <a:pt x="833" y="422"/>
                </a:cubicBezTo>
                <a:cubicBezTo>
                  <a:pt x="830" y="442"/>
                  <a:pt x="816" y="479"/>
                  <a:pt x="808" y="495"/>
                </a:cubicBezTo>
                <a:cubicBezTo>
                  <a:pt x="800" y="511"/>
                  <a:pt x="794" y="513"/>
                  <a:pt x="785" y="519"/>
                </a:cubicBezTo>
                <a:cubicBezTo>
                  <a:pt x="776" y="525"/>
                  <a:pt x="761" y="527"/>
                  <a:pt x="752" y="531"/>
                </a:cubicBezTo>
                <a:cubicBezTo>
                  <a:pt x="743" y="535"/>
                  <a:pt x="735" y="536"/>
                  <a:pt x="728" y="541"/>
                </a:cubicBezTo>
                <a:cubicBezTo>
                  <a:pt x="720" y="546"/>
                  <a:pt x="717" y="554"/>
                  <a:pt x="710" y="563"/>
                </a:cubicBezTo>
                <a:cubicBezTo>
                  <a:pt x="702" y="572"/>
                  <a:pt x="695" y="585"/>
                  <a:pt x="685" y="594"/>
                </a:cubicBezTo>
                <a:cubicBezTo>
                  <a:pt x="675" y="603"/>
                  <a:pt x="666" y="611"/>
                  <a:pt x="651" y="615"/>
                </a:cubicBezTo>
                <a:cubicBezTo>
                  <a:pt x="635" y="620"/>
                  <a:pt x="607" y="620"/>
                  <a:pt x="590" y="617"/>
                </a:cubicBezTo>
                <a:cubicBezTo>
                  <a:pt x="573" y="615"/>
                  <a:pt x="557" y="606"/>
                  <a:pt x="548" y="601"/>
                </a:cubicBezTo>
                <a:cubicBezTo>
                  <a:pt x="538" y="596"/>
                  <a:pt x="538" y="589"/>
                  <a:pt x="533" y="586"/>
                </a:cubicBezTo>
                <a:cubicBezTo>
                  <a:pt x="528" y="582"/>
                  <a:pt x="523" y="581"/>
                  <a:pt x="520" y="582"/>
                </a:cubicBezTo>
                <a:cubicBezTo>
                  <a:pt x="517" y="584"/>
                  <a:pt x="521" y="587"/>
                  <a:pt x="513" y="594"/>
                </a:cubicBezTo>
                <a:cubicBezTo>
                  <a:pt x="506" y="601"/>
                  <a:pt x="494" y="612"/>
                  <a:pt x="477" y="620"/>
                </a:cubicBezTo>
                <a:cubicBezTo>
                  <a:pt x="460" y="629"/>
                  <a:pt x="431" y="641"/>
                  <a:pt x="408" y="644"/>
                </a:cubicBezTo>
                <a:cubicBezTo>
                  <a:pt x="386" y="646"/>
                  <a:pt x="361" y="641"/>
                  <a:pt x="341" y="637"/>
                </a:cubicBezTo>
                <a:cubicBezTo>
                  <a:pt x="322" y="633"/>
                  <a:pt x="305" y="625"/>
                  <a:pt x="292" y="620"/>
                </a:cubicBezTo>
                <a:cubicBezTo>
                  <a:pt x="280" y="616"/>
                  <a:pt x="286" y="609"/>
                  <a:pt x="260" y="609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B7D9E5"/>
              </a:gs>
            </a:gsLst>
            <a:path path="rect">
              <a:fillToRect l="50000" t="50000" r="50000" b="50000"/>
            </a:path>
          </a:gradFill>
          <a:ln w="12700">
            <a:noFill/>
            <a:round/>
            <a:headEnd/>
            <a:tailEnd/>
          </a:ln>
          <a:effectLst>
            <a:prstShdw prst="shdw17" dist="17961" dir="2700000">
              <a:srgbClr val="6E8289"/>
            </a:prstShdw>
          </a:effectLst>
        </p:spPr>
        <p:txBody>
          <a:bodyPr wrap="none" lIns="91431" tIns="45715" rIns="91431" bIns="45715" anchor="ctr"/>
          <a:lstStyle/>
          <a:p>
            <a:endParaRPr lang="en-US" sz="2000" dirty="0">
              <a:latin typeface="+mn-lt"/>
            </a:endParaRPr>
          </a:p>
        </p:txBody>
      </p:sp>
      <p:sp>
        <p:nvSpPr>
          <p:cNvPr id="21567" name="TextBox 12"/>
          <p:cNvSpPr txBox="1">
            <a:spLocks noChangeArrowheads="1"/>
          </p:cNvSpPr>
          <p:nvPr/>
        </p:nvSpPr>
        <p:spPr bwMode="auto">
          <a:xfrm>
            <a:off x="4064141" y="5564463"/>
            <a:ext cx="596619" cy="49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5" rIns="91431" bIns="45715">
            <a:spAutoFit/>
          </a:bodyPr>
          <a:lstStyle/>
          <a:p>
            <a:pPr algn="ctr"/>
            <a:r>
              <a:rPr lang="en-US" sz="1300" b="1" dirty="0">
                <a:latin typeface="+mn-lt"/>
              </a:rPr>
              <a:t>ISDN/</a:t>
            </a:r>
            <a:br>
              <a:rPr lang="en-US" sz="1300" b="1" dirty="0">
                <a:latin typeface="+mn-lt"/>
              </a:rPr>
            </a:br>
            <a:r>
              <a:rPr lang="en-US" sz="1300" b="1" dirty="0">
                <a:latin typeface="+mn-lt"/>
              </a:rPr>
              <a:t>PSTN</a:t>
            </a:r>
          </a:p>
        </p:txBody>
      </p:sp>
      <p:pic>
        <p:nvPicPr>
          <p:cNvPr id="21568" name="Picture 95" descr="rad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95176" y="3831444"/>
            <a:ext cx="765175" cy="365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69" name="Picture 95" descr="rad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95176" y="6176048"/>
            <a:ext cx="765175" cy="365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570" name="TextBox 82"/>
          <p:cNvSpPr txBox="1">
            <a:spLocks noChangeArrowheads="1"/>
          </p:cNvSpPr>
          <p:nvPr/>
        </p:nvSpPr>
        <p:spPr bwMode="auto">
          <a:xfrm>
            <a:off x="5019873" y="3676874"/>
            <a:ext cx="833864" cy="40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5" rIns="91431" bIns="45715">
            <a:spAutoFit/>
          </a:bodyPr>
          <a:lstStyle/>
          <a:p>
            <a:pPr algn="ctr"/>
            <a:r>
              <a:rPr lang="en-US" sz="1000" dirty="0">
                <a:latin typeface="+mn-lt"/>
              </a:rPr>
              <a:t>Leased Line</a:t>
            </a:r>
          </a:p>
          <a:p>
            <a:pPr algn="ctr"/>
            <a:r>
              <a:rPr lang="en-US" sz="1000" dirty="0">
                <a:latin typeface="+mn-lt"/>
              </a:rPr>
              <a:t>64/128 kbps</a:t>
            </a:r>
          </a:p>
        </p:txBody>
      </p:sp>
      <p:sp>
        <p:nvSpPr>
          <p:cNvPr id="21571" name="TextBox 83"/>
          <p:cNvSpPr txBox="1">
            <a:spLocks noChangeArrowheads="1"/>
          </p:cNvSpPr>
          <p:nvPr/>
        </p:nvSpPr>
        <p:spPr bwMode="auto">
          <a:xfrm>
            <a:off x="5019873" y="6365488"/>
            <a:ext cx="833864" cy="40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5" rIns="91431" bIns="45715">
            <a:spAutoFit/>
          </a:bodyPr>
          <a:lstStyle/>
          <a:p>
            <a:pPr algn="ctr"/>
            <a:r>
              <a:rPr lang="en-US" sz="1000" dirty="0">
                <a:latin typeface="+mn-lt"/>
              </a:rPr>
              <a:t>Leased Line</a:t>
            </a:r>
          </a:p>
          <a:p>
            <a:pPr algn="ctr"/>
            <a:r>
              <a:rPr lang="en-US" sz="1000" dirty="0">
                <a:latin typeface="+mn-lt"/>
              </a:rPr>
              <a:t>64/128 kbps</a:t>
            </a:r>
          </a:p>
        </p:txBody>
      </p:sp>
      <p:sp>
        <p:nvSpPr>
          <p:cNvPr id="21572" name="TextBox 84"/>
          <p:cNvSpPr txBox="1">
            <a:spLocks noChangeArrowheads="1"/>
          </p:cNvSpPr>
          <p:nvPr/>
        </p:nvSpPr>
        <p:spPr bwMode="auto">
          <a:xfrm>
            <a:off x="5001355" y="5592698"/>
            <a:ext cx="845086" cy="40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5" rIns="91431" bIns="45715">
            <a:spAutoFit/>
          </a:bodyPr>
          <a:lstStyle/>
          <a:p>
            <a:pPr algn="ctr"/>
            <a:r>
              <a:rPr lang="en-US" sz="1000" dirty="0">
                <a:solidFill>
                  <a:srgbClr val="FF0000"/>
                </a:solidFill>
                <a:latin typeface="+mn-lt"/>
              </a:rPr>
              <a:t>ISDN Backup</a:t>
            </a:r>
          </a:p>
          <a:p>
            <a:pPr algn="ctr"/>
            <a:r>
              <a:rPr lang="en-US" sz="1000" dirty="0">
                <a:solidFill>
                  <a:srgbClr val="FF0000"/>
                </a:solidFill>
                <a:latin typeface="+mn-lt"/>
              </a:rPr>
              <a:t>64/128 kbps</a:t>
            </a:r>
          </a:p>
        </p:txBody>
      </p:sp>
      <p:sp>
        <p:nvSpPr>
          <p:cNvPr id="21573" name="TextBox 37"/>
          <p:cNvSpPr txBox="1">
            <a:spLocks noChangeArrowheads="1"/>
          </p:cNvSpPr>
          <p:nvPr/>
        </p:nvSpPr>
        <p:spPr bwMode="auto">
          <a:xfrm>
            <a:off x="7601724" y="4039451"/>
            <a:ext cx="49563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5" rIns="91431" bIns="45715">
            <a:spAutoFit/>
          </a:bodyPr>
          <a:lstStyle/>
          <a:p>
            <a:pPr algn="ctr"/>
            <a:r>
              <a:rPr lang="en-US" sz="1000" b="1" dirty="0">
                <a:latin typeface="+mn-lt"/>
              </a:rPr>
              <a:t>Radar</a:t>
            </a:r>
          </a:p>
        </p:txBody>
      </p:sp>
      <p:sp>
        <p:nvSpPr>
          <p:cNvPr id="21574" name="TextBox 37"/>
          <p:cNvSpPr txBox="1">
            <a:spLocks noChangeArrowheads="1"/>
          </p:cNvSpPr>
          <p:nvPr/>
        </p:nvSpPr>
        <p:spPr bwMode="auto">
          <a:xfrm>
            <a:off x="7601724" y="6423751"/>
            <a:ext cx="49563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5" rIns="91431" bIns="45715">
            <a:spAutoFit/>
          </a:bodyPr>
          <a:lstStyle/>
          <a:p>
            <a:pPr algn="ctr"/>
            <a:r>
              <a:rPr lang="en-US" sz="1000" b="1" dirty="0">
                <a:latin typeface="+mn-lt"/>
              </a:rPr>
              <a:t>Radar</a:t>
            </a:r>
          </a:p>
        </p:txBody>
      </p:sp>
      <p:sp>
        <p:nvSpPr>
          <p:cNvPr id="21575" name="TextBox 14"/>
          <p:cNvSpPr txBox="1">
            <a:spLocks noChangeArrowheads="1"/>
          </p:cNvSpPr>
          <p:nvPr/>
        </p:nvSpPr>
        <p:spPr bwMode="auto">
          <a:xfrm>
            <a:off x="863601" y="4403064"/>
            <a:ext cx="965311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5" rIns="91431" bIns="45715">
            <a:spAutoFit/>
          </a:bodyPr>
          <a:lstStyle/>
          <a:p>
            <a:pPr algn="ctr"/>
            <a:r>
              <a:rPr lang="en-US" sz="1000" b="1" dirty="0">
                <a:latin typeface="+mn-lt"/>
              </a:rPr>
              <a:t>Radar Monitor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/>
          <p:cNvPicPr>
            <a:picLocks noChangeAspect="1" noChangeArrowheads="1"/>
          </p:cNvPicPr>
          <p:nvPr/>
        </p:nvPicPr>
        <p:blipFill>
          <a:blip r:embed="rId2" cstate="print"/>
          <a:srcRect l="12396" r="12682"/>
          <a:stretch>
            <a:fillRect/>
          </a:stretch>
        </p:blipFill>
        <p:spPr bwMode="auto">
          <a:xfrm>
            <a:off x="0" y="2881921"/>
            <a:ext cx="10058400" cy="2621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125" name="Picture 131" descr="j028350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9654" y="3614652"/>
            <a:ext cx="674152" cy="694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6" name="Picture 1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78408" y="3924021"/>
            <a:ext cx="1236208" cy="875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AutoShape 100"/>
          <p:cNvSpPr>
            <a:spLocks noChangeArrowheads="1"/>
          </p:cNvSpPr>
          <p:nvPr/>
        </p:nvSpPr>
        <p:spPr bwMode="auto">
          <a:xfrm>
            <a:off x="7110730" y="5579271"/>
            <a:ext cx="2399790" cy="1478375"/>
          </a:xfrm>
          <a:prstGeom prst="wedgeRoundRectCallout">
            <a:avLst>
              <a:gd name="adj1" fmla="val -6533"/>
              <a:gd name="adj2" fmla="val -141527"/>
              <a:gd name="adj3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E8DBC0"/>
              </a:gs>
            </a:gsLst>
            <a:lin ang="5400000" scaled="1"/>
          </a:gradFill>
          <a:ln w="12700" algn="ctr">
            <a:solidFill>
              <a:srgbClr val="AD9C84"/>
            </a:solidFill>
            <a:round/>
            <a:headEnd/>
            <a:tailEnd/>
          </a:ln>
        </p:spPr>
        <p:txBody>
          <a:bodyPr wrap="none" lIns="100574" tIns="50287" rIns="100574" bIns="50287" anchor="ctr"/>
          <a:lstStyle/>
          <a:p>
            <a:pPr algn="ctr" eaLnBrk="0" hangingPunct="0">
              <a:lnSpc>
                <a:spcPct val="85000"/>
              </a:lnSpc>
              <a:spcBef>
                <a:spcPts val="0"/>
              </a:spcBef>
            </a:pPr>
            <a:endParaRPr lang="en-US" b="1" dirty="0">
              <a:latin typeface="+mn-lt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62" name="AutoShape 100"/>
          <p:cNvSpPr>
            <a:spLocks noChangeArrowheads="1"/>
          </p:cNvSpPr>
          <p:nvPr/>
        </p:nvSpPr>
        <p:spPr bwMode="auto">
          <a:xfrm>
            <a:off x="3506470" y="5579271"/>
            <a:ext cx="2399790" cy="1478375"/>
          </a:xfrm>
          <a:prstGeom prst="wedgeRoundRectCallout">
            <a:avLst>
              <a:gd name="adj1" fmla="val -7231"/>
              <a:gd name="adj2" fmla="val -105221"/>
              <a:gd name="adj3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E8DBC0"/>
              </a:gs>
            </a:gsLst>
            <a:lin ang="5400000" scaled="1"/>
          </a:gradFill>
          <a:ln w="12700" algn="ctr">
            <a:solidFill>
              <a:srgbClr val="AD9C84"/>
            </a:solidFill>
            <a:round/>
            <a:headEnd/>
            <a:tailEnd/>
          </a:ln>
        </p:spPr>
        <p:txBody>
          <a:bodyPr wrap="none" lIns="100574" tIns="50287" rIns="100574" bIns="50287" anchor="ctr"/>
          <a:lstStyle/>
          <a:p>
            <a:pPr algn="ctr" eaLnBrk="0" hangingPunct="0">
              <a:lnSpc>
                <a:spcPct val="85000"/>
              </a:lnSpc>
              <a:spcBef>
                <a:spcPts val="0"/>
              </a:spcBef>
            </a:pPr>
            <a:endParaRPr lang="en-US" b="1" dirty="0">
              <a:latin typeface="+mn-lt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64" name="Line 122"/>
          <p:cNvSpPr>
            <a:spLocks noChangeShapeType="1"/>
          </p:cNvSpPr>
          <p:nvPr/>
        </p:nvSpPr>
        <p:spPr bwMode="auto">
          <a:xfrm flipV="1">
            <a:off x="5094514" y="6739522"/>
            <a:ext cx="2929331" cy="5661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</p:spPr>
        <p:txBody>
          <a:bodyPr wrap="square" lIns="95994" tIns="47996" rIns="95994" bIns="47996" anchor="ctr">
            <a:spAutoFit/>
          </a:bodyPr>
          <a:lstStyle/>
          <a:p>
            <a:pPr>
              <a:lnSpc>
                <a:spcPct val="85000"/>
              </a:lnSpc>
              <a:spcBef>
                <a:spcPts val="0"/>
              </a:spcBef>
            </a:pPr>
            <a:endParaRPr lang="en-US" dirty="0">
              <a:latin typeface="+mn-lt"/>
            </a:endParaRPr>
          </a:p>
        </p:txBody>
      </p:sp>
      <p:pic>
        <p:nvPicPr>
          <p:cNvPr id="4128" name="Picture 135" descr="j03437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0833" y="4618550"/>
            <a:ext cx="1270941" cy="75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99"/>
          <p:cNvSpPr>
            <a:spLocks noChangeArrowheads="1"/>
          </p:cNvSpPr>
          <p:nvPr/>
        </p:nvSpPr>
        <p:spPr bwMode="auto">
          <a:xfrm>
            <a:off x="6602916" y="4297058"/>
            <a:ext cx="1653356" cy="2711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5994" tIns="47996" rIns="95994" bIns="47996" anchor="ctr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ts val="0"/>
              </a:spcBef>
            </a:pPr>
            <a:r>
              <a:rPr lang="en-US" altLang="ja-JP" sz="1300" b="1" dirty="0">
                <a:latin typeface="+mn-lt"/>
                <a:ea typeface="ＭＳ Ｐゴシック" pitchFamily="50" charset="-128"/>
              </a:rPr>
              <a:t>Interchange</a:t>
            </a:r>
            <a:endParaRPr lang="en-US" altLang="ja-JP" sz="1500" b="1" dirty="0">
              <a:latin typeface="+mn-lt"/>
              <a:ea typeface="ＭＳ Ｐゴシック" pitchFamily="50" charset="-128"/>
            </a:endParaRPr>
          </a:p>
        </p:txBody>
      </p:sp>
      <p:sp>
        <p:nvSpPr>
          <p:cNvPr id="4136" name="Rectangle 14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ja-JP" dirty="0" smtClean="0">
                <a:ea typeface="ＭＳ Ｐゴシック" pitchFamily="50" charset="-128"/>
              </a:rPr>
              <a:t>Highway Connectivity</a:t>
            </a:r>
            <a:endParaRPr lang="en-US" dirty="0" smtClean="0"/>
          </a:p>
        </p:txBody>
      </p:sp>
      <p:sp>
        <p:nvSpPr>
          <p:cNvPr id="4137" name="Text Box 147"/>
          <p:cNvSpPr txBox="1">
            <a:spLocks noChangeArrowheads="1"/>
          </p:cNvSpPr>
          <p:nvPr/>
        </p:nvSpPr>
        <p:spPr bwMode="auto">
          <a:xfrm>
            <a:off x="584746" y="1376918"/>
            <a:ext cx="3746811" cy="14197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100464" tIns="50232" rIns="100464" bIns="50232">
            <a:spAutoFit/>
          </a:bodyPr>
          <a:lstStyle/>
          <a:p>
            <a:pPr defTabSz="1006275" eaLnBrk="0" hangingPunct="0">
              <a:spcBef>
                <a:spcPts val="0"/>
              </a:spcBef>
            </a:pPr>
            <a:r>
              <a:rPr lang="en-US" altLang="ja-JP" sz="1400" b="1" u="sng" dirty="0">
                <a:solidFill>
                  <a:srgbClr val="0000FF"/>
                </a:solidFill>
                <a:latin typeface="+mn-lt"/>
                <a:ea typeface="ＭＳ Ｐゴシック" pitchFamily="50" charset="-128"/>
              </a:rPr>
              <a:t>Customer Benefits:</a:t>
            </a:r>
          </a:p>
          <a:p>
            <a:pPr defTabSz="1006275" eaLnBrk="0" hangingPunct="0">
              <a:spcBef>
                <a:spcPts val="220"/>
              </a:spcBef>
              <a:buFontTx/>
              <a:buChar char="•"/>
            </a:pPr>
            <a:r>
              <a:rPr lang="en-US" altLang="ja-JP" sz="1400" dirty="0">
                <a:latin typeface="+mn-lt"/>
                <a:ea typeface="ＭＳ Ｐゴシック" pitchFamily="50" charset="-128"/>
              </a:rPr>
              <a:t> </a:t>
            </a:r>
            <a:r>
              <a:rPr lang="en-US" altLang="ja-JP" sz="1400" dirty="0">
                <a:latin typeface="+mn-lt"/>
                <a:ea typeface="ＭＳ Ｐゴシック" pitchFamily="50" charset="-128"/>
                <a:cs typeface="Arial" charset="0"/>
              </a:rPr>
              <a:t>Leverage Copper Infrastructure </a:t>
            </a:r>
            <a:r>
              <a:rPr lang="en-US" altLang="ja-JP" sz="1400" dirty="0" smtClean="0">
                <a:latin typeface="+mn-lt"/>
                <a:ea typeface="ＭＳ Ｐゴシック" pitchFamily="50" charset="-128"/>
                <a:cs typeface="Arial" charset="0"/>
              </a:rPr>
              <a:t>remote </a:t>
            </a:r>
            <a:br>
              <a:rPr lang="en-US" altLang="ja-JP" sz="1400" dirty="0" smtClean="0">
                <a:latin typeface="+mn-lt"/>
                <a:ea typeface="ＭＳ Ｐゴシック" pitchFamily="50" charset="-128"/>
                <a:cs typeface="Arial" charset="0"/>
              </a:rPr>
            </a:br>
            <a:r>
              <a:rPr lang="en-US" altLang="ja-JP" sz="1400" dirty="0" smtClean="0">
                <a:latin typeface="+mn-lt"/>
                <a:ea typeface="ＭＳ Ｐゴシック" pitchFamily="50" charset="-128"/>
                <a:cs typeface="Arial" charset="0"/>
              </a:rPr>
              <a:t>   stations connectivity</a:t>
            </a:r>
          </a:p>
          <a:p>
            <a:pPr defTabSz="1006275" eaLnBrk="0" hangingPunct="0">
              <a:spcBef>
                <a:spcPts val="0"/>
              </a:spcBef>
              <a:buFontTx/>
              <a:buChar char="•"/>
            </a:pPr>
            <a:r>
              <a:rPr lang="en-US" altLang="ja-JP" sz="1400" dirty="0" smtClean="0">
                <a:latin typeface="+mn-lt"/>
                <a:ea typeface="ＭＳ Ｐゴシック" pitchFamily="50" charset="-128"/>
                <a:cs typeface="Arial" charset="0"/>
              </a:rPr>
              <a:t> Ethernet extension over multiple bonded</a:t>
            </a:r>
            <a:br>
              <a:rPr lang="en-US" altLang="ja-JP" sz="1400" dirty="0" smtClean="0">
                <a:latin typeface="+mn-lt"/>
                <a:ea typeface="ＭＳ Ｐゴシック" pitchFamily="50" charset="-128"/>
                <a:cs typeface="Arial" charset="0"/>
              </a:rPr>
            </a:br>
            <a:r>
              <a:rPr lang="en-US" altLang="ja-JP" sz="1400" dirty="0" smtClean="0">
                <a:latin typeface="+mn-lt"/>
                <a:ea typeface="ＭＳ Ｐゴシック" pitchFamily="50" charset="-128"/>
                <a:cs typeface="Arial" charset="0"/>
              </a:rPr>
              <a:t>   copper pairs (8W) </a:t>
            </a:r>
          </a:p>
          <a:p>
            <a:pPr defTabSz="1006275" eaLnBrk="0" hangingPunct="0">
              <a:spcBef>
                <a:spcPts val="0"/>
              </a:spcBef>
              <a:buFontTx/>
              <a:buChar char="•"/>
            </a:pPr>
            <a:r>
              <a:rPr lang="en-US" altLang="ja-JP" sz="1400" dirty="0" smtClean="0">
                <a:latin typeface="+mn-lt"/>
                <a:ea typeface="ＭＳ Ｐゴシック" pitchFamily="50" charset="-128"/>
                <a:cs typeface="Arial" charset="0"/>
              </a:rPr>
              <a:t>Supports extended temperature range </a:t>
            </a:r>
            <a:endParaRPr lang="en-US" altLang="ja-JP" sz="1400" dirty="0">
              <a:latin typeface="+mn-lt"/>
              <a:ea typeface="ＭＳ Ｐゴシック" pitchFamily="50" charset="-128"/>
              <a:cs typeface="Arial" charset="0"/>
            </a:endParaRPr>
          </a:p>
        </p:txBody>
      </p:sp>
      <p:sp>
        <p:nvSpPr>
          <p:cNvPr id="4138" name="Text Box 148"/>
          <p:cNvSpPr txBox="1">
            <a:spLocks noChangeArrowheads="1"/>
          </p:cNvSpPr>
          <p:nvPr/>
        </p:nvSpPr>
        <p:spPr bwMode="auto">
          <a:xfrm>
            <a:off x="4630075" y="1376918"/>
            <a:ext cx="3416646" cy="12299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100464" tIns="50232" rIns="100464" bIns="50232">
            <a:spAutoFit/>
          </a:bodyPr>
          <a:lstStyle/>
          <a:p>
            <a:pPr defTabSz="1006275" eaLnBrk="0" hangingPunct="0">
              <a:spcBef>
                <a:spcPts val="0"/>
              </a:spcBef>
            </a:pPr>
            <a:r>
              <a:rPr lang="en-US" altLang="ja-JP" sz="1400" b="1" u="sng" dirty="0">
                <a:solidFill>
                  <a:srgbClr val="0000FF"/>
                </a:solidFill>
                <a:latin typeface="+mn-lt"/>
                <a:ea typeface="ＭＳ Ｐゴシック" pitchFamily="50" charset="-128"/>
              </a:rPr>
              <a:t>RAD Advantages:</a:t>
            </a:r>
          </a:p>
          <a:p>
            <a:pPr defTabSz="1006275">
              <a:spcBef>
                <a:spcPts val="220"/>
              </a:spcBef>
              <a:buFontTx/>
              <a:buChar char="•"/>
            </a:pPr>
            <a:r>
              <a:rPr lang="en-US" altLang="ja-JP" sz="1400" dirty="0">
                <a:latin typeface="+mn-lt"/>
                <a:ea typeface="ＭＳ Ｐゴシック" pitchFamily="50" charset="-128"/>
              </a:rPr>
              <a:t> </a:t>
            </a:r>
            <a:r>
              <a:rPr lang="en-US" altLang="ja-JP" sz="1400" dirty="0" smtClean="0">
                <a:latin typeface="+mn-lt"/>
                <a:ea typeface="ＭＳ Ｐゴシック" pitchFamily="50" charset="-128"/>
                <a:cs typeface="Arial" charset="0"/>
              </a:rPr>
              <a:t>22.8 </a:t>
            </a:r>
            <a:r>
              <a:rPr lang="en-US" altLang="ja-JP" sz="1400" dirty="0" err="1" smtClean="0">
                <a:latin typeface="+mn-lt"/>
                <a:ea typeface="ＭＳ Ｐゴシック" pitchFamily="50" charset="-128"/>
                <a:cs typeface="Arial" charset="0"/>
              </a:rPr>
              <a:t>MBps</a:t>
            </a:r>
            <a:r>
              <a:rPr lang="en-US" altLang="ja-JP" sz="1400" dirty="0" smtClean="0">
                <a:latin typeface="+mn-lt"/>
                <a:ea typeface="ＭＳ Ｐゴシック" pitchFamily="50" charset="-128"/>
                <a:cs typeface="Arial" charset="0"/>
              </a:rPr>
              <a:t> over 8W utilizing </a:t>
            </a:r>
            <a:r>
              <a:rPr lang="en-US" altLang="ja-JP" sz="1400" dirty="0" err="1" smtClean="0">
                <a:latin typeface="+mn-lt"/>
                <a:ea typeface="ＭＳ Ｐゴシック" pitchFamily="50" charset="-128"/>
                <a:cs typeface="Arial" charset="0"/>
              </a:rPr>
              <a:t>SHDSL.Bis</a:t>
            </a:r>
            <a:endParaRPr lang="en-US" altLang="ja-JP" sz="1400" dirty="0" smtClean="0">
              <a:latin typeface="+mn-lt"/>
              <a:ea typeface="ＭＳ Ｐゴシック" pitchFamily="50" charset="-128"/>
              <a:cs typeface="Arial" charset="0"/>
            </a:endParaRPr>
          </a:p>
          <a:p>
            <a:pPr defTabSz="1006275">
              <a:spcBef>
                <a:spcPts val="220"/>
              </a:spcBef>
              <a:buFontTx/>
              <a:buChar char="•"/>
            </a:pPr>
            <a:r>
              <a:rPr lang="en-US" altLang="ja-JP" sz="1400" dirty="0" smtClean="0">
                <a:latin typeface="+mn-lt"/>
                <a:ea typeface="ＭＳ Ｐゴシック" pitchFamily="50" charset="-128"/>
                <a:cs typeface="Arial" charset="0"/>
              </a:rPr>
              <a:t> Combination of fiber and copper</a:t>
            </a:r>
            <a:endParaRPr lang="en-US" altLang="ja-JP" sz="1400" dirty="0">
              <a:latin typeface="+mn-lt"/>
              <a:ea typeface="ＭＳ Ｐゴシック" pitchFamily="50" charset="-128"/>
              <a:cs typeface="Arial" charset="0"/>
            </a:endParaRPr>
          </a:p>
          <a:p>
            <a:pPr defTabSz="1006275">
              <a:spcBef>
                <a:spcPts val="0"/>
              </a:spcBef>
              <a:buFontTx/>
              <a:buChar char="•"/>
            </a:pPr>
            <a:r>
              <a:rPr lang="en-US" altLang="ja-JP" sz="1400" dirty="0">
                <a:latin typeface="+mn-lt"/>
                <a:ea typeface="ＭＳ Ｐゴシック" pitchFamily="50" charset="-128"/>
                <a:cs typeface="Arial" charset="0"/>
              </a:rPr>
              <a:t> </a:t>
            </a:r>
            <a:r>
              <a:rPr lang="en-US" altLang="ja-JP" sz="1400" dirty="0" smtClean="0">
                <a:latin typeface="+mn-lt"/>
                <a:ea typeface="ＭＳ Ｐゴシック" pitchFamily="50" charset="-128"/>
                <a:cs typeface="Arial" charset="0"/>
              </a:rPr>
              <a:t>Enhanced </a:t>
            </a:r>
            <a:r>
              <a:rPr lang="en-US" altLang="ja-JP" sz="1400" dirty="0" err="1" smtClean="0">
                <a:latin typeface="+mn-lt"/>
                <a:ea typeface="ＭＳ Ｐゴシック" pitchFamily="50" charset="-128"/>
                <a:cs typeface="Arial" charset="0"/>
              </a:rPr>
              <a:t>QoS</a:t>
            </a:r>
            <a:r>
              <a:rPr lang="en-US" altLang="ja-JP" sz="1400" dirty="0" smtClean="0">
                <a:latin typeface="+mn-lt"/>
                <a:ea typeface="ＭＳ Ｐゴシック" pitchFamily="50" charset="-128"/>
                <a:cs typeface="Arial" charset="0"/>
              </a:rPr>
              <a:t> and Fault propagation</a:t>
            </a:r>
          </a:p>
          <a:p>
            <a:pPr defTabSz="1006275">
              <a:spcBef>
                <a:spcPts val="0"/>
              </a:spcBef>
              <a:buFontTx/>
              <a:buChar char="•"/>
            </a:pPr>
            <a:r>
              <a:rPr lang="en-US" sz="1400" dirty="0" smtClean="0">
                <a:latin typeface="+mn-lt"/>
                <a:cs typeface="Arial" charset="0"/>
              </a:rPr>
              <a:t>  Long distance connectivity</a:t>
            </a:r>
            <a:endParaRPr lang="tr-TR" sz="1400" dirty="0">
              <a:latin typeface="+mn-lt"/>
              <a:cs typeface="Arial" charset="0"/>
            </a:endParaRPr>
          </a:p>
        </p:txBody>
      </p:sp>
      <p:sp>
        <p:nvSpPr>
          <p:cNvPr id="4100" name="AutoShape 100"/>
          <p:cNvSpPr>
            <a:spLocks noChangeArrowheads="1"/>
          </p:cNvSpPr>
          <p:nvPr/>
        </p:nvSpPr>
        <p:spPr bwMode="auto">
          <a:xfrm>
            <a:off x="195580" y="5579271"/>
            <a:ext cx="2399790" cy="1478375"/>
          </a:xfrm>
          <a:prstGeom prst="wedgeRoundRectCallout">
            <a:avLst>
              <a:gd name="adj1" fmla="val -10375"/>
              <a:gd name="adj2" fmla="val -88231"/>
              <a:gd name="adj3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E8DBC0"/>
              </a:gs>
            </a:gsLst>
            <a:lin ang="5400000" scaled="1"/>
          </a:gradFill>
          <a:ln w="12700" algn="ctr">
            <a:solidFill>
              <a:srgbClr val="AD9C84"/>
            </a:solidFill>
            <a:round/>
            <a:headEnd/>
            <a:tailEnd/>
          </a:ln>
        </p:spPr>
        <p:txBody>
          <a:bodyPr wrap="none" lIns="100574" tIns="50287" rIns="100574" bIns="50287" anchor="ctr"/>
          <a:lstStyle/>
          <a:p>
            <a:pPr algn="ctr" eaLnBrk="0" hangingPunct="0">
              <a:lnSpc>
                <a:spcPct val="85000"/>
              </a:lnSpc>
              <a:spcBef>
                <a:spcPts val="0"/>
              </a:spcBef>
            </a:pPr>
            <a:endParaRPr lang="en-US" b="1" dirty="0">
              <a:latin typeface="+mn-lt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4101" name="Line 106"/>
          <p:cNvSpPr>
            <a:spLocks noChangeShapeType="1"/>
          </p:cNvSpPr>
          <p:nvPr/>
        </p:nvSpPr>
        <p:spPr bwMode="auto">
          <a:xfrm>
            <a:off x="1389550" y="6039405"/>
            <a:ext cx="0" cy="53984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5994" tIns="47996" rIns="95994" bIns="47996" anchor="ctr">
            <a:spAutoFit/>
          </a:bodyPr>
          <a:lstStyle/>
          <a:p>
            <a:pPr>
              <a:lnSpc>
                <a:spcPct val="85000"/>
              </a:lnSpc>
              <a:spcBef>
                <a:spcPts val="0"/>
              </a:spcBef>
            </a:pPr>
            <a:endParaRPr lang="en-US" dirty="0">
              <a:latin typeface="+mn-lt"/>
            </a:endParaRPr>
          </a:p>
        </p:txBody>
      </p:sp>
      <p:sp>
        <p:nvSpPr>
          <p:cNvPr id="4102" name="Rectangle 107"/>
          <p:cNvSpPr>
            <a:spLocks noChangeArrowheads="1"/>
          </p:cNvSpPr>
          <p:nvPr/>
        </p:nvSpPr>
        <p:spPr bwMode="auto">
          <a:xfrm>
            <a:off x="1330645" y="6323175"/>
            <a:ext cx="429735" cy="2408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5994" tIns="47996" rIns="95994" bIns="47996" anchor="ctr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ts val="0"/>
              </a:spcBef>
            </a:pPr>
            <a:r>
              <a:rPr lang="en-US" altLang="ja-JP" sz="1100" dirty="0" smtClean="0">
                <a:latin typeface="+mn-lt"/>
                <a:ea typeface="ＭＳ Ｐゴシック" pitchFamily="50" charset="-128"/>
              </a:rPr>
              <a:t>ETH</a:t>
            </a:r>
            <a:endParaRPr lang="en-US" altLang="ja-JP" sz="1100" dirty="0">
              <a:latin typeface="+mn-lt"/>
              <a:ea typeface="ＭＳ Ｐゴシック" pitchFamily="50" charset="-128"/>
            </a:endParaRPr>
          </a:p>
        </p:txBody>
      </p:sp>
      <p:sp>
        <p:nvSpPr>
          <p:cNvPr id="4112" name="Rectangle 121"/>
          <p:cNvSpPr>
            <a:spLocks noChangeArrowheads="1"/>
          </p:cNvSpPr>
          <p:nvPr/>
        </p:nvSpPr>
        <p:spPr bwMode="auto">
          <a:xfrm>
            <a:off x="8688378" y="3743092"/>
            <a:ext cx="1162004" cy="26960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5994" tIns="47996" rIns="95994" bIns="47996" anchor="ctr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ts val="0"/>
              </a:spcBef>
            </a:pPr>
            <a:r>
              <a:rPr lang="en-US" altLang="ja-JP" sz="1300" b="1" dirty="0">
                <a:latin typeface="+mn-lt"/>
                <a:ea typeface="ＭＳ Ｐゴシック" pitchFamily="50" charset="-128"/>
              </a:rPr>
              <a:t>Highway</a:t>
            </a:r>
          </a:p>
        </p:txBody>
      </p:sp>
      <p:sp>
        <p:nvSpPr>
          <p:cNvPr id="4113" name="Line 122"/>
          <p:cNvSpPr>
            <a:spLocks noChangeShapeType="1"/>
          </p:cNvSpPr>
          <p:nvPr/>
        </p:nvSpPr>
        <p:spPr bwMode="auto">
          <a:xfrm>
            <a:off x="1691720" y="6739523"/>
            <a:ext cx="2690275" cy="29412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</p:spPr>
        <p:txBody>
          <a:bodyPr wrap="square" lIns="95994" tIns="47996" rIns="95994" bIns="47996" anchor="ctr">
            <a:spAutoFit/>
          </a:bodyPr>
          <a:lstStyle/>
          <a:p>
            <a:pPr>
              <a:lnSpc>
                <a:spcPct val="85000"/>
              </a:lnSpc>
              <a:spcBef>
                <a:spcPts val="0"/>
              </a:spcBef>
            </a:pPr>
            <a:endParaRPr lang="en-US" dirty="0">
              <a:latin typeface="+mn-lt"/>
            </a:endParaRPr>
          </a:p>
        </p:txBody>
      </p:sp>
      <p:pic>
        <p:nvPicPr>
          <p:cNvPr id="4119" name="Picture 10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6931" y="6536689"/>
            <a:ext cx="785241" cy="280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3" name="Picture 12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12791" y="4316915"/>
            <a:ext cx="1105167" cy="5816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124" name="Picture 13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32945" y="3596090"/>
            <a:ext cx="1010438" cy="552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127" name="Rectangle 134"/>
          <p:cNvSpPr>
            <a:spLocks noChangeArrowheads="1"/>
          </p:cNvSpPr>
          <p:nvPr/>
        </p:nvSpPr>
        <p:spPr bwMode="auto">
          <a:xfrm>
            <a:off x="3975278" y="3625798"/>
            <a:ext cx="1308832" cy="26960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5994" tIns="47996" rIns="95994" bIns="47996" anchor="ctr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ts val="0"/>
              </a:spcBef>
            </a:pPr>
            <a:r>
              <a:rPr lang="en-US" altLang="ja-JP" sz="1300" b="1" dirty="0">
                <a:latin typeface="+mn-lt"/>
                <a:ea typeface="ＭＳ Ｐゴシック" pitchFamily="50" charset="-128"/>
              </a:rPr>
              <a:t>Tunnel</a:t>
            </a:r>
            <a:endParaRPr lang="en-US" altLang="ja-JP" sz="1500" b="1" dirty="0">
              <a:latin typeface="+mn-lt"/>
              <a:ea typeface="ＭＳ Ｐゴシック" pitchFamily="50" charset="-128"/>
            </a:endParaRPr>
          </a:p>
        </p:txBody>
      </p:sp>
      <p:sp>
        <p:nvSpPr>
          <p:cNvPr id="4129" name="Rectangle 136"/>
          <p:cNvSpPr>
            <a:spLocks noChangeArrowheads="1"/>
          </p:cNvSpPr>
          <p:nvPr/>
        </p:nvSpPr>
        <p:spPr bwMode="auto">
          <a:xfrm>
            <a:off x="0" y="4302229"/>
            <a:ext cx="1675117" cy="26960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5994" tIns="47996" rIns="95994" bIns="47996" anchor="ctr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ts val="0"/>
              </a:spcBef>
            </a:pPr>
            <a:r>
              <a:rPr lang="en-US" altLang="ja-JP" sz="1300" b="1" dirty="0">
                <a:latin typeface="+mn-lt"/>
                <a:ea typeface="ＭＳ Ｐゴシック" pitchFamily="50" charset="-128"/>
              </a:rPr>
              <a:t>Service Area</a:t>
            </a:r>
          </a:p>
        </p:txBody>
      </p:sp>
      <p:pic>
        <p:nvPicPr>
          <p:cNvPr id="4132" name="Picture 140" descr="access-devic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58676" y="5972190"/>
            <a:ext cx="661747" cy="35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41" name="Rectangle 116"/>
          <p:cNvSpPr>
            <a:spLocks noChangeArrowheads="1"/>
          </p:cNvSpPr>
          <p:nvPr/>
        </p:nvSpPr>
        <p:spPr bwMode="auto">
          <a:xfrm>
            <a:off x="514187" y="5596136"/>
            <a:ext cx="1754193" cy="4148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5994" tIns="47996" rIns="95994" bIns="47996" anchor="ctr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ts val="0"/>
              </a:spcBef>
            </a:pPr>
            <a:r>
              <a:rPr lang="en-US" altLang="ja-JP" sz="1200" b="1" dirty="0">
                <a:latin typeface="+mn-lt"/>
                <a:ea typeface="ＭＳ Ｐゴシック" pitchFamily="50" charset="-128"/>
              </a:rPr>
              <a:t>Remote Monitoring Control Equipment  </a:t>
            </a:r>
          </a:p>
        </p:txBody>
      </p:sp>
      <p:cxnSp>
        <p:nvCxnSpPr>
          <p:cNvPr id="58" name="Elbow Connector 57"/>
          <p:cNvCxnSpPr>
            <a:stCxn id="50" idx="2"/>
            <a:endCxn id="54" idx="0"/>
          </p:cNvCxnSpPr>
          <p:nvPr/>
        </p:nvCxnSpPr>
        <p:spPr>
          <a:xfrm rot="16200000" flipH="1">
            <a:off x="4627871" y="6412459"/>
            <a:ext cx="226137" cy="46071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140" descr="access-devic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87030" y="5972190"/>
            <a:ext cx="661747" cy="35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Rectangle 116"/>
          <p:cNvSpPr>
            <a:spLocks noChangeArrowheads="1"/>
          </p:cNvSpPr>
          <p:nvPr/>
        </p:nvSpPr>
        <p:spPr bwMode="auto">
          <a:xfrm>
            <a:off x="3842539" y="5596136"/>
            <a:ext cx="1754193" cy="4148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5994" tIns="47996" rIns="95994" bIns="47996" anchor="ctr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ts val="0"/>
              </a:spcBef>
            </a:pPr>
            <a:r>
              <a:rPr lang="en-US" altLang="ja-JP" sz="1200" b="1" dirty="0">
                <a:latin typeface="+mn-lt"/>
                <a:ea typeface="ＭＳ Ｐゴシック" pitchFamily="50" charset="-128"/>
              </a:rPr>
              <a:t>Remote Monitoring Control Equipment  </a:t>
            </a:r>
          </a:p>
        </p:txBody>
      </p:sp>
      <p:pic>
        <p:nvPicPr>
          <p:cNvPr id="54" name="Picture 10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71354" y="6548564"/>
            <a:ext cx="785241" cy="280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Rectangle 107"/>
          <p:cNvSpPr>
            <a:spLocks noChangeArrowheads="1"/>
          </p:cNvSpPr>
          <p:nvPr/>
        </p:nvSpPr>
        <p:spPr bwMode="auto">
          <a:xfrm>
            <a:off x="4040825" y="6253325"/>
            <a:ext cx="429735" cy="2408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5994" tIns="47996" rIns="95994" bIns="47996" anchor="ctr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ts val="0"/>
              </a:spcBef>
            </a:pPr>
            <a:r>
              <a:rPr lang="en-US" altLang="ja-JP" sz="1100" dirty="0" smtClean="0">
                <a:latin typeface="+mn-lt"/>
                <a:ea typeface="ＭＳ Ｐゴシック" pitchFamily="50" charset="-128"/>
              </a:rPr>
              <a:t>ETH</a:t>
            </a:r>
            <a:endParaRPr lang="en-US" altLang="ja-JP" sz="1100" dirty="0">
              <a:latin typeface="+mn-lt"/>
              <a:ea typeface="ＭＳ Ｐゴシック" pitchFamily="50" charset="-128"/>
            </a:endParaRPr>
          </a:p>
        </p:txBody>
      </p:sp>
      <p:sp>
        <p:nvSpPr>
          <p:cNvPr id="61" name="Rectangle 107"/>
          <p:cNvSpPr>
            <a:spLocks noChangeArrowheads="1"/>
          </p:cNvSpPr>
          <p:nvPr/>
        </p:nvSpPr>
        <p:spPr bwMode="auto">
          <a:xfrm>
            <a:off x="4960223" y="6253325"/>
            <a:ext cx="429735" cy="2408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5994" tIns="47996" rIns="95994" bIns="47996" anchor="ctr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ts val="0"/>
              </a:spcBef>
            </a:pPr>
            <a:r>
              <a:rPr lang="en-US" altLang="ja-JP" sz="1100" dirty="0" smtClean="0">
                <a:latin typeface="+mn-lt"/>
                <a:ea typeface="ＭＳ Ｐゴシック" pitchFamily="50" charset="-128"/>
              </a:rPr>
              <a:t>ETH</a:t>
            </a:r>
            <a:endParaRPr lang="en-US" altLang="ja-JP" sz="1100" dirty="0">
              <a:latin typeface="+mn-lt"/>
              <a:ea typeface="ＭＳ Ｐゴシック" pitchFamily="50" charset="-128"/>
            </a:endParaRPr>
          </a:p>
        </p:txBody>
      </p:sp>
      <p:sp>
        <p:nvSpPr>
          <p:cNvPr id="67" name="Line 106"/>
          <p:cNvSpPr>
            <a:spLocks noChangeShapeType="1"/>
          </p:cNvSpPr>
          <p:nvPr/>
        </p:nvSpPr>
        <p:spPr bwMode="auto">
          <a:xfrm>
            <a:off x="8304700" y="6039405"/>
            <a:ext cx="0" cy="53984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5994" tIns="47996" rIns="95994" bIns="47996" anchor="ctr">
            <a:spAutoFit/>
          </a:bodyPr>
          <a:lstStyle/>
          <a:p>
            <a:pPr>
              <a:lnSpc>
                <a:spcPct val="85000"/>
              </a:lnSpc>
              <a:spcBef>
                <a:spcPts val="0"/>
              </a:spcBef>
            </a:pPr>
            <a:endParaRPr lang="en-US" dirty="0">
              <a:latin typeface="+mn-lt"/>
            </a:endParaRPr>
          </a:p>
        </p:txBody>
      </p:sp>
      <p:sp>
        <p:nvSpPr>
          <p:cNvPr id="68" name="Rectangle 107"/>
          <p:cNvSpPr>
            <a:spLocks noChangeArrowheads="1"/>
          </p:cNvSpPr>
          <p:nvPr/>
        </p:nvSpPr>
        <p:spPr bwMode="auto">
          <a:xfrm>
            <a:off x="8245795" y="6323175"/>
            <a:ext cx="429735" cy="2408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5994" tIns="47996" rIns="95994" bIns="47996" anchor="ctr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ts val="0"/>
              </a:spcBef>
            </a:pPr>
            <a:r>
              <a:rPr lang="en-US" altLang="ja-JP" sz="1100" dirty="0" smtClean="0">
                <a:latin typeface="+mn-lt"/>
                <a:ea typeface="ＭＳ Ｐゴシック" pitchFamily="50" charset="-128"/>
              </a:rPr>
              <a:t>ETH</a:t>
            </a:r>
            <a:endParaRPr lang="en-US" altLang="ja-JP" sz="1100" dirty="0">
              <a:latin typeface="+mn-lt"/>
              <a:ea typeface="ＭＳ Ｐゴシック" pitchFamily="50" charset="-128"/>
            </a:endParaRPr>
          </a:p>
        </p:txBody>
      </p:sp>
      <p:pic>
        <p:nvPicPr>
          <p:cNvPr id="69" name="Picture 10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12081" y="6536689"/>
            <a:ext cx="785241" cy="280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140" descr="access-devic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73826" y="5972190"/>
            <a:ext cx="661747" cy="35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Rectangle 116"/>
          <p:cNvSpPr>
            <a:spLocks noChangeArrowheads="1"/>
          </p:cNvSpPr>
          <p:nvPr/>
        </p:nvSpPr>
        <p:spPr bwMode="auto">
          <a:xfrm>
            <a:off x="7429337" y="5596136"/>
            <a:ext cx="1754193" cy="4148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5994" tIns="47996" rIns="95994" bIns="47996" anchor="ctr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ts val="0"/>
              </a:spcBef>
            </a:pPr>
            <a:r>
              <a:rPr lang="en-US" altLang="ja-JP" sz="1200" b="1" dirty="0">
                <a:latin typeface="+mn-lt"/>
                <a:ea typeface="ＭＳ Ｐゴシック" pitchFamily="50" charset="-128"/>
              </a:rPr>
              <a:t>Remote Monitoring Control Equipment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Protected Multi-Station Connectivity</a:t>
            </a:r>
          </a:p>
        </p:txBody>
      </p:sp>
      <p:sp>
        <p:nvSpPr>
          <p:cNvPr id="125" name="AutoShape 21"/>
          <p:cNvSpPr>
            <a:spLocks noChangeArrowheads="1"/>
          </p:cNvSpPr>
          <p:nvPr/>
        </p:nvSpPr>
        <p:spPr bwMode="auto">
          <a:xfrm>
            <a:off x="1181556" y="1728082"/>
            <a:ext cx="2498725" cy="1570831"/>
          </a:xfrm>
          <a:prstGeom prst="roundRect">
            <a:avLst>
              <a:gd name="adj" fmla="val 12200"/>
            </a:avLst>
          </a:prstGeom>
          <a:gradFill rotWithShape="1">
            <a:gsLst>
              <a:gs pos="0">
                <a:schemeClr val="bg1"/>
              </a:gs>
              <a:gs pos="100000">
                <a:srgbClr val="E8DBC0"/>
              </a:gs>
            </a:gsLst>
            <a:lin ang="5400000" scaled="1"/>
          </a:gradFill>
          <a:ln w="12700" algn="ctr">
            <a:solidFill>
              <a:srgbClr val="AD9C8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6" name="AutoShape 21"/>
          <p:cNvSpPr>
            <a:spLocks noChangeArrowheads="1"/>
          </p:cNvSpPr>
          <p:nvPr/>
        </p:nvSpPr>
        <p:spPr bwMode="auto">
          <a:xfrm>
            <a:off x="1181556" y="3464013"/>
            <a:ext cx="2498725" cy="1397000"/>
          </a:xfrm>
          <a:prstGeom prst="roundRect">
            <a:avLst>
              <a:gd name="adj" fmla="val 12200"/>
            </a:avLst>
          </a:prstGeom>
          <a:gradFill rotWithShape="1">
            <a:gsLst>
              <a:gs pos="0">
                <a:schemeClr val="bg1"/>
              </a:gs>
              <a:gs pos="100000">
                <a:srgbClr val="E8DBC0"/>
              </a:gs>
            </a:gsLst>
            <a:lin ang="5400000" scaled="1"/>
          </a:gradFill>
          <a:ln w="12700" algn="ctr">
            <a:solidFill>
              <a:srgbClr val="AD9C8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7" name="AutoShape 21"/>
          <p:cNvSpPr>
            <a:spLocks noChangeArrowheads="1"/>
          </p:cNvSpPr>
          <p:nvPr/>
        </p:nvSpPr>
        <p:spPr bwMode="auto">
          <a:xfrm>
            <a:off x="6994981" y="3698963"/>
            <a:ext cx="1279525" cy="1727200"/>
          </a:xfrm>
          <a:prstGeom prst="roundRect">
            <a:avLst>
              <a:gd name="adj" fmla="val 12200"/>
            </a:avLst>
          </a:prstGeom>
          <a:gradFill rotWithShape="1">
            <a:gsLst>
              <a:gs pos="0">
                <a:schemeClr val="bg1"/>
              </a:gs>
              <a:gs pos="100000">
                <a:srgbClr val="E8DBC0"/>
              </a:gs>
            </a:gsLst>
            <a:lin ang="5400000" scaled="1"/>
          </a:gradFill>
          <a:ln w="12700" algn="ctr">
            <a:solidFill>
              <a:srgbClr val="AD9C8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8" name="AutoShape 21"/>
          <p:cNvSpPr>
            <a:spLocks noChangeArrowheads="1"/>
          </p:cNvSpPr>
          <p:nvPr/>
        </p:nvSpPr>
        <p:spPr bwMode="auto">
          <a:xfrm>
            <a:off x="5451931" y="3698963"/>
            <a:ext cx="1279525" cy="1727200"/>
          </a:xfrm>
          <a:prstGeom prst="roundRect">
            <a:avLst>
              <a:gd name="adj" fmla="val 12200"/>
            </a:avLst>
          </a:prstGeom>
          <a:gradFill rotWithShape="1">
            <a:gsLst>
              <a:gs pos="0">
                <a:schemeClr val="bg1"/>
              </a:gs>
              <a:gs pos="100000">
                <a:srgbClr val="E8DBC0"/>
              </a:gs>
            </a:gsLst>
            <a:lin ang="5400000" scaled="1"/>
          </a:gradFill>
          <a:ln w="12700" algn="ctr">
            <a:solidFill>
              <a:srgbClr val="AD9C8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9" name="AutoShape 21"/>
          <p:cNvSpPr>
            <a:spLocks noChangeArrowheads="1"/>
          </p:cNvSpPr>
          <p:nvPr/>
        </p:nvSpPr>
        <p:spPr bwMode="auto">
          <a:xfrm>
            <a:off x="3918406" y="3698963"/>
            <a:ext cx="1279525" cy="1727200"/>
          </a:xfrm>
          <a:prstGeom prst="roundRect">
            <a:avLst>
              <a:gd name="adj" fmla="val 12200"/>
            </a:avLst>
          </a:prstGeom>
          <a:gradFill rotWithShape="1">
            <a:gsLst>
              <a:gs pos="0">
                <a:schemeClr val="bg1"/>
              </a:gs>
              <a:gs pos="100000">
                <a:srgbClr val="E8DBC0"/>
              </a:gs>
            </a:gsLst>
            <a:lin ang="5400000" scaled="1"/>
          </a:gradFill>
          <a:ln w="12700" algn="ctr">
            <a:solidFill>
              <a:srgbClr val="AD9C8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" name="AutoShape 21"/>
          <p:cNvSpPr>
            <a:spLocks noChangeArrowheads="1"/>
          </p:cNvSpPr>
          <p:nvPr/>
        </p:nvSpPr>
        <p:spPr bwMode="auto">
          <a:xfrm>
            <a:off x="3918406" y="1290493"/>
            <a:ext cx="1279525" cy="1727200"/>
          </a:xfrm>
          <a:prstGeom prst="roundRect">
            <a:avLst>
              <a:gd name="adj" fmla="val 12200"/>
            </a:avLst>
          </a:prstGeom>
          <a:gradFill rotWithShape="1">
            <a:gsLst>
              <a:gs pos="0">
                <a:schemeClr val="bg1"/>
              </a:gs>
              <a:gs pos="100000">
                <a:srgbClr val="E8DBC0"/>
              </a:gs>
            </a:gsLst>
            <a:lin ang="5400000" scaled="1"/>
          </a:gradFill>
          <a:ln w="12700" algn="ctr">
            <a:solidFill>
              <a:srgbClr val="AD9C8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" name="AutoShape 21"/>
          <p:cNvSpPr>
            <a:spLocks noChangeArrowheads="1"/>
          </p:cNvSpPr>
          <p:nvPr/>
        </p:nvSpPr>
        <p:spPr bwMode="auto">
          <a:xfrm>
            <a:off x="5434786" y="1290493"/>
            <a:ext cx="1279525" cy="1727200"/>
          </a:xfrm>
          <a:prstGeom prst="roundRect">
            <a:avLst>
              <a:gd name="adj" fmla="val 12200"/>
            </a:avLst>
          </a:prstGeom>
          <a:gradFill rotWithShape="1">
            <a:gsLst>
              <a:gs pos="0">
                <a:schemeClr val="bg1"/>
              </a:gs>
              <a:gs pos="100000">
                <a:srgbClr val="E8DBC0"/>
              </a:gs>
            </a:gsLst>
            <a:lin ang="5400000" scaled="1"/>
          </a:gradFill>
          <a:ln w="12700" algn="ctr">
            <a:solidFill>
              <a:srgbClr val="AD9C8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" name="AutoShape 21"/>
          <p:cNvSpPr>
            <a:spLocks noChangeArrowheads="1"/>
          </p:cNvSpPr>
          <p:nvPr/>
        </p:nvSpPr>
        <p:spPr bwMode="auto">
          <a:xfrm>
            <a:off x="6943546" y="1290493"/>
            <a:ext cx="1279525" cy="1727200"/>
          </a:xfrm>
          <a:prstGeom prst="roundRect">
            <a:avLst>
              <a:gd name="adj" fmla="val 12200"/>
            </a:avLst>
          </a:prstGeom>
          <a:gradFill rotWithShape="1">
            <a:gsLst>
              <a:gs pos="0">
                <a:schemeClr val="bg1"/>
              </a:gs>
              <a:gs pos="100000">
                <a:srgbClr val="E8DBC0"/>
              </a:gs>
            </a:gsLst>
            <a:lin ang="5400000" scaled="1"/>
          </a:gradFill>
          <a:ln w="12700" algn="ctr">
            <a:solidFill>
              <a:srgbClr val="AD9C8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3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9625" y="2482761"/>
            <a:ext cx="5836919" cy="1863430"/>
          </a:xfrm>
          <a:prstGeom prst="rect">
            <a:avLst/>
          </a:prstGeom>
          <a:ln>
            <a:noFill/>
          </a:ln>
          <a:effectLst/>
        </p:spPr>
      </p:pic>
      <p:cxnSp>
        <p:nvCxnSpPr>
          <p:cNvPr id="134" name="Straight Connector 133"/>
          <p:cNvCxnSpPr/>
          <p:nvPr/>
        </p:nvCxnSpPr>
        <p:spPr>
          <a:xfrm>
            <a:off x="2030867" y="2182900"/>
            <a:ext cx="200025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2030868" y="2571044"/>
            <a:ext cx="64008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1757027" y="2659150"/>
            <a:ext cx="27432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>
            <a:off x="1695906" y="4216488"/>
            <a:ext cx="1139825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Elbow Connector 137"/>
          <p:cNvCxnSpPr/>
          <p:nvPr/>
        </p:nvCxnSpPr>
        <p:spPr>
          <a:xfrm>
            <a:off x="2026106" y="3889463"/>
            <a:ext cx="663575" cy="257175"/>
          </a:xfrm>
          <a:prstGeom prst="bentConnector3">
            <a:avLst>
              <a:gd name="adj1" fmla="val 54785"/>
            </a:avLst>
          </a:prstGeom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Elbow Connector 138"/>
          <p:cNvCxnSpPr/>
          <p:nvPr/>
        </p:nvCxnSpPr>
        <p:spPr>
          <a:xfrm flipV="1">
            <a:off x="2026106" y="4295863"/>
            <a:ext cx="663575" cy="257175"/>
          </a:xfrm>
          <a:prstGeom prst="bentConnector3">
            <a:avLst>
              <a:gd name="adj1" fmla="val 54785"/>
            </a:avLst>
          </a:prstGeom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rot="5400000">
            <a:off x="6963231" y="4562563"/>
            <a:ext cx="490538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rot="5400000">
            <a:off x="6949420" y="4733537"/>
            <a:ext cx="82296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rot="5400000">
            <a:off x="7329944" y="4562563"/>
            <a:ext cx="490538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rot="5400000">
            <a:off x="7742853" y="4463980"/>
            <a:ext cx="27432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rot="5400000">
            <a:off x="7806194" y="4562563"/>
            <a:ext cx="490538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5" name="Picture 6" descr="controom-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65467" y="2356846"/>
            <a:ext cx="603270" cy="57376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46" name="Picture 17" descr="trntroly-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61327" y="3098506"/>
            <a:ext cx="1750559" cy="53718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47" name="Picture 20" descr="rail cross-l"/>
          <p:cNvPicPr>
            <a:picLocks noChangeAspect="1" noChangeArrowheads="1"/>
          </p:cNvPicPr>
          <p:nvPr/>
        </p:nvPicPr>
        <p:blipFill>
          <a:blip r:embed="rId6" cstate="print">
            <a:lum bright="-6000"/>
          </a:blip>
          <a:srcRect/>
          <a:stretch>
            <a:fillRect/>
          </a:stretch>
        </p:blipFill>
        <p:spPr bwMode="auto">
          <a:xfrm flipH="1">
            <a:off x="7712530" y="4761098"/>
            <a:ext cx="427157" cy="60791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48" name="Picture 47" descr="ntu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84846" y="5070246"/>
            <a:ext cx="380633" cy="21076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49" name="Picture 49" descr="pbx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25511" y="4669562"/>
            <a:ext cx="320865" cy="34131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50" name="Picture 16" descr="phon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85556" y="4573994"/>
            <a:ext cx="209185" cy="17207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51" name="Picture 22" descr="video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00075" y="4691468"/>
            <a:ext cx="195014" cy="258445"/>
          </a:xfrm>
          <a:prstGeom prst="rect">
            <a:avLst/>
          </a:prstGeom>
          <a:ln>
            <a:noFill/>
          </a:ln>
          <a:effectLst/>
        </p:spPr>
      </p:pic>
      <p:grpSp>
        <p:nvGrpSpPr>
          <p:cNvPr id="3" name="Group 13"/>
          <p:cNvGrpSpPr/>
          <p:nvPr/>
        </p:nvGrpSpPr>
        <p:grpSpPr>
          <a:xfrm>
            <a:off x="7089597" y="3746908"/>
            <a:ext cx="1091966" cy="670240"/>
            <a:chOff x="6501766" y="4321495"/>
            <a:chExt cx="1091966" cy="670240"/>
          </a:xfrm>
          <a:effectLst/>
        </p:grpSpPr>
        <p:pic>
          <p:nvPicPr>
            <p:cNvPr id="240" name="Picture 95" descr="rad19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549829" y="4518660"/>
              <a:ext cx="995840" cy="473075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241" name="TextBox 12"/>
            <p:cNvSpPr txBox="1"/>
            <p:nvPr/>
          </p:nvSpPr>
          <p:spPr>
            <a:xfrm>
              <a:off x="6501766" y="4321495"/>
              <a:ext cx="1091966" cy="236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 smtClean="0">
                  <a:latin typeface="+mn-lt"/>
                </a:rPr>
                <a:t>Megaplex-4100</a:t>
              </a:r>
              <a:endParaRPr lang="en-US" sz="1100" b="1" dirty="0">
                <a:latin typeface="+mn-lt"/>
              </a:endParaRPr>
            </a:p>
          </p:txBody>
        </p:sp>
      </p:grpSp>
      <p:sp>
        <p:nvSpPr>
          <p:cNvPr id="153" name="TextBox 152"/>
          <p:cNvSpPr txBox="1"/>
          <p:nvPr/>
        </p:nvSpPr>
        <p:spPr>
          <a:xfrm>
            <a:off x="5295091" y="3201026"/>
            <a:ext cx="1011815" cy="43242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300" b="1" dirty="0" smtClean="0">
                <a:latin typeface="+mn-lt"/>
              </a:rPr>
              <a:t>SDH/SONET</a:t>
            </a:r>
          </a:p>
          <a:p>
            <a:pPr algn="ctr">
              <a:lnSpc>
                <a:spcPct val="85000"/>
              </a:lnSpc>
            </a:pPr>
            <a:r>
              <a:rPr lang="en-US" sz="1300" b="1" dirty="0" smtClean="0">
                <a:latin typeface="+mn-lt"/>
              </a:rPr>
              <a:t>Ring</a:t>
            </a:r>
            <a:endParaRPr lang="en-US" sz="1300" b="1" dirty="0">
              <a:latin typeface="+mn-lt"/>
            </a:endParaRPr>
          </a:p>
        </p:txBody>
      </p:sp>
      <p:cxnSp>
        <p:nvCxnSpPr>
          <p:cNvPr id="154" name="Straight Connector 153"/>
          <p:cNvCxnSpPr/>
          <p:nvPr/>
        </p:nvCxnSpPr>
        <p:spPr>
          <a:xfrm rot="5400000">
            <a:off x="5420181" y="4562563"/>
            <a:ext cx="490538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rot="5400000">
            <a:off x="5406370" y="4733537"/>
            <a:ext cx="82296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 rot="5400000">
            <a:off x="5786894" y="4562563"/>
            <a:ext cx="490538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29"/>
          <p:cNvCxnSpPr/>
          <p:nvPr/>
        </p:nvCxnSpPr>
        <p:spPr>
          <a:xfrm rot="5400000">
            <a:off x="6199803" y="4463980"/>
            <a:ext cx="27432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 rot="5400000">
            <a:off x="6263144" y="4562563"/>
            <a:ext cx="490538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9" name="Picture 20" descr="rail cross-l"/>
          <p:cNvPicPr>
            <a:picLocks noChangeAspect="1" noChangeArrowheads="1"/>
          </p:cNvPicPr>
          <p:nvPr/>
        </p:nvPicPr>
        <p:blipFill>
          <a:blip r:embed="rId6" cstate="print">
            <a:lum bright="-6000"/>
          </a:blip>
          <a:srcRect/>
          <a:stretch>
            <a:fillRect/>
          </a:stretch>
        </p:blipFill>
        <p:spPr bwMode="auto">
          <a:xfrm flipH="1">
            <a:off x="6169480" y="4761098"/>
            <a:ext cx="427157" cy="60791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60" name="Picture 47" descr="ntu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41796" y="5070246"/>
            <a:ext cx="380633" cy="21076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61" name="Picture 49" descr="pbx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82461" y="4669562"/>
            <a:ext cx="320865" cy="34131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62" name="Picture 16" descr="phon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42506" y="4573994"/>
            <a:ext cx="209185" cy="17207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63" name="Picture 22" descr="video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57025" y="4691468"/>
            <a:ext cx="195014" cy="258445"/>
          </a:xfrm>
          <a:prstGeom prst="rect">
            <a:avLst/>
          </a:prstGeom>
          <a:ln>
            <a:noFill/>
          </a:ln>
          <a:effectLst/>
        </p:spPr>
      </p:pic>
      <p:grpSp>
        <p:nvGrpSpPr>
          <p:cNvPr id="4" name="Group 36"/>
          <p:cNvGrpSpPr/>
          <p:nvPr/>
        </p:nvGrpSpPr>
        <p:grpSpPr>
          <a:xfrm>
            <a:off x="5546547" y="3746908"/>
            <a:ext cx="1091966" cy="670240"/>
            <a:chOff x="6501766" y="4321495"/>
            <a:chExt cx="1091966" cy="670240"/>
          </a:xfrm>
          <a:effectLst/>
        </p:grpSpPr>
        <p:pic>
          <p:nvPicPr>
            <p:cNvPr id="238" name="Picture 95" descr="rad19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549829" y="4518660"/>
              <a:ext cx="995840" cy="473075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239" name="TextBox 238"/>
            <p:cNvSpPr txBox="1"/>
            <p:nvPr/>
          </p:nvSpPr>
          <p:spPr>
            <a:xfrm>
              <a:off x="6501766" y="4321495"/>
              <a:ext cx="1091966" cy="236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 smtClean="0">
                  <a:latin typeface="+mn-lt"/>
                </a:rPr>
                <a:t>Megaplex-4100</a:t>
              </a:r>
              <a:endParaRPr lang="en-US" sz="1100" b="1" dirty="0">
                <a:latin typeface="+mn-lt"/>
              </a:endParaRPr>
            </a:p>
          </p:txBody>
        </p:sp>
      </p:grpSp>
      <p:cxnSp>
        <p:nvCxnSpPr>
          <p:cNvPr id="165" name="Straight Connector 164"/>
          <p:cNvCxnSpPr/>
          <p:nvPr/>
        </p:nvCxnSpPr>
        <p:spPr>
          <a:xfrm rot="5400000">
            <a:off x="3886656" y="4562563"/>
            <a:ext cx="490538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41"/>
          <p:cNvCxnSpPr/>
          <p:nvPr/>
        </p:nvCxnSpPr>
        <p:spPr>
          <a:xfrm rot="5400000">
            <a:off x="3872845" y="4733537"/>
            <a:ext cx="82296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 rot="5400000">
            <a:off x="4253369" y="4562563"/>
            <a:ext cx="490538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 rot="5400000">
            <a:off x="4666278" y="4463980"/>
            <a:ext cx="27432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 rot="5400000">
            <a:off x="4729619" y="4562563"/>
            <a:ext cx="490538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0" name="Picture 20" descr="rail cross-l"/>
          <p:cNvPicPr>
            <a:picLocks noChangeAspect="1" noChangeArrowheads="1"/>
          </p:cNvPicPr>
          <p:nvPr/>
        </p:nvPicPr>
        <p:blipFill>
          <a:blip r:embed="rId6" cstate="print">
            <a:lum bright="-6000"/>
          </a:blip>
          <a:srcRect/>
          <a:stretch>
            <a:fillRect/>
          </a:stretch>
        </p:blipFill>
        <p:spPr bwMode="auto">
          <a:xfrm flipH="1">
            <a:off x="4635955" y="4761098"/>
            <a:ext cx="427157" cy="60791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71" name="Picture 47" descr="ntu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08271" y="5070246"/>
            <a:ext cx="380633" cy="21076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72" name="Picture 49" descr="pbx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48936" y="4669562"/>
            <a:ext cx="320865" cy="34131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73" name="Picture 16" descr="phon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08981" y="4573994"/>
            <a:ext cx="209185" cy="17207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74" name="Picture 22" descr="video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23500" y="4691468"/>
            <a:ext cx="195014" cy="258445"/>
          </a:xfrm>
          <a:prstGeom prst="rect">
            <a:avLst/>
          </a:prstGeom>
          <a:ln>
            <a:noFill/>
          </a:ln>
          <a:effectLst/>
        </p:spPr>
      </p:pic>
      <p:grpSp>
        <p:nvGrpSpPr>
          <p:cNvPr id="5" name="Group 50"/>
          <p:cNvGrpSpPr/>
          <p:nvPr/>
        </p:nvGrpSpPr>
        <p:grpSpPr>
          <a:xfrm>
            <a:off x="4013022" y="3746908"/>
            <a:ext cx="1091966" cy="670240"/>
            <a:chOff x="6501766" y="4321495"/>
            <a:chExt cx="1091966" cy="670240"/>
          </a:xfrm>
          <a:effectLst/>
        </p:grpSpPr>
        <p:pic>
          <p:nvPicPr>
            <p:cNvPr id="236" name="Picture 95" descr="rad19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549829" y="4518660"/>
              <a:ext cx="995840" cy="473075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237" name="TextBox 52"/>
            <p:cNvSpPr txBox="1"/>
            <p:nvPr/>
          </p:nvSpPr>
          <p:spPr>
            <a:xfrm>
              <a:off x="6501766" y="4321495"/>
              <a:ext cx="1091966" cy="236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 smtClean="0">
                  <a:latin typeface="+mn-lt"/>
                </a:rPr>
                <a:t>Megaplex-4100</a:t>
              </a:r>
              <a:endParaRPr lang="en-US" sz="1100" b="1" dirty="0">
                <a:latin typeface="+mn-lt"/>
              </a:endParaRPr>
            </a:p>
          </p:txBody>
        </p:sp>
      </p:grpSp>
      <p:grpSp>
        <p:nvGrpSpPr>
          <p:cNvPr id="6" name="Group 175"/>
          <p:cNvGrpSpPr/>
          <p:nvPr/>
        </p:nvGrpSpPr>
        <p:grpSpPr>
          <a:xfrm>
            <a:off x="2546172" y="3944073"/>
            <a:ext cx="1091966" cy="686754"/>
            <a:chOff x="6501766" y="4518660"/>
            <a:chExt cx="1091966" cy="686754"/>
          </a:xfrm>
          <a:effectLst/>
        </p:grpSpPr>
        <p:pic>
          <p:nvPicPr>
            <p:cNvPr id="234" name="Picture 95" descr="rad19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549829" y="4518660"/>
              <a:ext cx="995840" cy="473075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235" name="TextBox 234"/>
            <p:cNvSpPr txBox="1"/>
            <p:nvPr/>
          </p:nvSpPr>
          <p:spPr>
            <a:xfrm>
              <a:off x="6501766" y="4969195"/>
              <a:ext cx="1091966" cy="236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 smtClean="0">
                  <a:latin typeface="+mn-lt"/>
                </a:rPr>
                <a:t>Megaplex-4100</a:t>
              </a:r>
              <a:endParaRPr lang="en-US" sz="1100" b="1" dirty="0">
                <a:latin typeface="+mn-lt"/>
              </a:endParaRPr>
            </a:p>
          </p:txBody>
        </p:sp>
      </p:grpSp>
      <p:pic>
        <p:nvPicPr>
          <p:cNvPr id="177" name="Picture 20" descr="rail cross-l"/>
          <p:cNvPicPr>
            <a:picLocks noChangeAspect="1" noChangeArrowheads="1"/>
          </p:cNvPicPr>
          <p:nvPr/>
        </p:nvPicPr>
        <p:blipFill>
          <a:blip r:embed="rId6" cstate="print">
            <a:lum bright="-6000"/>
          </a:blip>
          <a:srcRect/>
          <a:stretch>
            <a:fillRect/>
          </a:stretch>
        </p:blipFill>
        <p:spPr bwMode="auto">
          <a:xfrm flipH="1">
            <a:off x="1321255" y="3799073"/>
            <a:ext cx="427157" cy="60791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78" name="Picture 49" descr="pbx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62911" y="4364762"/>
            <a:ext cx="320865" cy="34131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79" name="Picture 16" descr="phon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18751" y="3792944"/>
            <a:ext cx="209185" cy="172072"/>
          </a:xfrm>
          <a:prstGeom prst="rect">
            <a:avLst/>
          </a:prstGeom>
          <a:ln>
            <a:noFill/>
          </a:ln>
          <a:effectLst/>
        </p:spPr>
      </p:pic>
      <p:cxnSp>
        <p:nvCxnSpPr>
          <p:cNvPr id="180" name="Elbow Connector 179"/>
          <p:cNvCxnSpPr/>
          <p:nvPr/>
        </p:nvCxnSpPr>
        <p:spPr>
          <a:xfrm flipV="1">
            <a:off x="2026106" y="2663119"/>
            <a:ext cx="663575" cy="411480"/>
          </a:xfrm>
          <a:prstGeom prst="bentConnector3">
            <a:avLst>
              <a:gd name="adj1" fmla="val 54785"/>
            </a:avLst>
          </a:prstGeom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1" name="Picture 49" descr="pbx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62911" y="2891562"/>
            <a:ext cx="320865" cy="34131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82" name="Picture 36" descr="nms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21356" y="2016054"/>
            <a:ext cx="458492" cy="327316"/>
          </a:xfrm>
          <a:prstGeom prst="rect">
            <a:avLst/>
          </a:prstGeom>
          <a:ln>
            <a:noFill/>
          </a:ln>
          <a:effectLst/>
        </p:spPr>
      </p:pic>
      <p:grpSp>
        <p:nvGrpSpPr>
          <p:cNvPr id="7" name="Group 70"/>
          <p:cNvGrpSpPr/>
          <p:nvPr/>
        </p:nvGrpSpPr>
        <p:grpSpPr>
          <a:xfrm>
            <a:off x="2546172" y="2119494"/>
            <a:ext cx="1091966" cy="670240"/>
            <a:chOff x="6501766" y="4321495"/>
            <a:chExt cx="1091966" cy="670240"/>
          </a:xfrm>
          <a:effectLst/>
        </p:grpSpPr>
        <p:pic>
          <p:nvPicPr>
            <p:cNvPr id="232" name="Picture 95" descr="rad19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549829" y="4518660"/>
              <a:ext cx="995840" cy="473075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233" name="TextBox 232"/>
            <p:cNvSpPr txBox="1"/>
            <p:nvPr/>
          </p:nvSpPr>
          <p:spPr>
            <a:xfrm>
              <a:off x="6501766" y="4321495"/>
              <a:ext cx="1091966" cy="236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 smtClean="0">
                  <a:latin typeface="+mn-lt"/>
                </a:rPr>
                <a:t>Megaplex-4100</a:t>
              </a:r>
              <a:endParaRPr lang="en-US" sz="1100" b="1" dirty="0">
                <a:latin typeface="+mn-lt"/>
              </a:endParaRPr>
            </a:p>
          </p:txBody>
        </p:sp>
      </p:grpSp>
      <p:cxnSp>
        <p:nvCxnSpPr>
          <p:cNvPr id="184" name="Straight Connector 183"/>
          <p:cNvCxnSpPr/>
          <p:nvPr/>
        </p:nvCxnSpPr>
        <p:spPr>
          <a:xfrm rot="5400000">
            <a:off x="1697113" y="2473794"/>
            <a:ext cx="667512" cy="1588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>
            <a:off x="1961812" y="2280531"/>
            <a:ext cx="73152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/>
        </p:nvCxnSpPr>
        <p:spPr>
          <a:xfrm>
            <a:off x="2030868" y="2375781"/>
            <a:ext cx="73152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>
            <a:off x="1961812" y="2475794"/>
            <a:ext cx="73152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>
            <a:off x="2030868" y="2754400"/>
            <a:ext cx="73152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TextBox 188"/>
          <p:cNvSpPr txBox="1"/>
          <p:nvPr/>
        </p:nvSpPr>
        <p:spPr>
          <a:xfrm>
            <a:off x="1857521" y="1728621"/>
            <a:ext cx="1193788" cy="26385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300" b="1" dirty="0" smtClean="0">
                <a:latin typeface="+mn-lt"/>
              </a:rPr>
              <a:t>Control Center</a:t>
            </a:r>
            <a:endParaRPr lang="en-US" sz="1300" b="1" dirty="0">
              <a:latin typeface="+mn-lt"/>
            </a:endParaRPr>
          </a:p>
        </p:txBody>
      </p:sp>
      <p:cxnSp>
        <p:nvCxnSpPr>
          <p:cNvPr id="190" name="Straight Connector 189"/>
          <p:cNvCxnSpPr/>
          <p:nvPr/>
        </p:nvCxnSpPr>
        <p:spPr>
          <a:xfrm rot="16200000" flipV="1">
            <a:off x="3886656" y="2144889"/>
            <a:ext cx="490538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 rot="16200000" flipV="1">
            <a:off x="3872845" y="1973915"/>
            <a:ext cx="82296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 rot="16200000" flipV="1">
            <a:off x="4253369" y="2144889"/>
            <a:ext cx="490538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 rot="16200000" flipV="1">
            <a:off x="4666278" y="2243472"/>
            <a:ext cx="27432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 rot="16200000" flipV="1">
            <a:off x="4729619" y="2144889"/>
            <a:ext cx="490538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5" name="Picture 20" descr="rail cross-l"/>
          <p:cNvPicPr>
            <a:picLocks noChangeAspect="1" noChangeArrowheads="1"/>
          </p:cNvPicPr>
          <p:nvPr/>
        </p:nvPicPr>
        <p:blipFill>
          <a:blip r:embed="rId6" cstate="print">
            <a:lum bright="-6000"/>
          </a:blip>
          <a:srcRect/>
          <a:stretch>
            <a:fillRect/>
          </a:stretch>
        </p:blipFill>
        <p:spPr bwMode="auto">
          <a:xfrm>
            <a:off x="4888367" y="1338438"/>
            <a:ext cx="427157" cy="60791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96" name="Picture 47" descr="ntu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08271" y="1426442"/>
            <a:ext cx="380633" cy="21076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97" name="Picture 49" descr="pbx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48936" y="1696578"/>
            <a:ext cx="320865" cy="34131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98" name="Picture 16" descr="phon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08981" y="1961386"/>
            <a:ext cx="209185" cy="17207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99" name="Picture 22" descr="video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23500" y="1757539"/>
            <a:ext cx="195014" cy="258445"/>
          </a:xfrm>
          <a:prstGeom prst="rect">
            <a:avLst/>
          </a:prstGeom>
          <a:ln>
            <a:noFill/>
          </a:ln>
          <a:effectLst/>
        </p:spPr>
      </p:pic>
      <p:grpSp>
        <p:nvGrpSpPr>
          <p:cNvPr id="8" name="Group 199"/>
          <p:cNvGrpSpPr/>
          <p:nvPr/>
        </p:nvGrpSpPr>
        <p:grpSpPr>
          <a:xfrm>
            <a:off x="4013022" y="2306475"/>
            <a:ext cx="1091966" cy="667703"/>
            <a:chOff x="6501766" y="4518660"/>
            <a:chExt cx="1091966" cy="667703"/>
          </a:xfrm>
          <a:effectLst/>
        </p:grpSpPr>
        <p:pic>
          <p:nvPicPr>
            <p:cNvPr id="230" name="Picture 95" descr="rad19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549829" y="4518660"/>
              <a:ext cx="995840" cy="473075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231" name="TextBox 230"/>
            <p:cNvSpPr txBox="1"/>
            <p:nvPr/>
          </p:nvSpPr>
          <p:spPr>
            <a:xfrm>
              <a:off x="6501766" y="4950144"/>
              <a:ext cx="1091966" cy="236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 smtClean="0">
                  <a:latin typeface="+mn-lt"/>
                </a:rPr>
                <a:t>Megaplex-4100</a:t>
              </a:r>
              <a:endParaRPr lang="en-US" sz="1100" b="1" dirty="0">
                <a:latin typeface="+mn-lt"/>
              </a:endParaRPr>
            </a:p>
          </p:txBody>
        </p:sp>
      </p:grpSp>
      <p:cxnSp>
        <p:nvCxnSpPr>
          <p:cNvPr id="201" name="Straight Connector 200"/>
          <p:cNvCxnSpPr/>
          <p:nvPr/>
        </p:nvCxnSpPr>
        <p:spPr>
          <a:xfrm rot="16200000" flipV="1">
            <a:off x="5403036" y="2144889"/>
            <a:ext cx="490538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 rot="16200000" flipV="1">
            <a:off x="5389225" y="1973915"/>
            <a:ext cx="82296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 rot="16200000" flipV="1">
            <a:off x="5769749" y="2144889"/>
            <a:ext cx="490538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 rot="16200000" flipV="1">
            <a:off x="6182658" y="2243472"/>
            <a:ext cx="27432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/>
          <p:nvPr/>
        </p:nvCxnSpPr>
        <p:spPr>
          <a:xfrm rot="16200000" flipV="1">
            <a:off x="6245999" y="2144889"/>
            <a:ext cx="490538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" name="Picture 20" descr="rail cross-l"/>
          <p:cNvPicPr>
            <a:picLocks noChangeAspect="1" noChangeArrowheads="1"/>
          </p:cNvPicPr>
          <p:nvPr/>
        </p:nvPicPr>
        <p:blipFill>
          <a:blip r:embed="rId6" cstate="print">
            <a:lum bright="-6000"/>
          </a:blip>
          <a:srcRect/>
          <a:stretch>
            <a:fillRect/>
          </a:stretch>
        </p:blipFill>
        <p:spPr bwMode="auto">
          <a:xfrm>
            <a:off x="6404747" y="1338438"/>
            <a:ext cx="427157" cy="60791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07" name="Picture 47" descr="ntu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24651" y="1426442"/>
            <a:ext cx="380633" cy="21076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08" name="Picture 49" descr="pbx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5316" y="1696578"/>
            <a:ext cx="320865" cy="34131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09" name="Picture 16" descr="phon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25361" y="1961386"/>
            <a:ext cx="209185" cy="17207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10" name="Picture 22" descr="video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39880" y="1757539"/>
            <a:ext cx="195014" cy="258445"/>
          </a:xfrm>
          <a:prstGeom prst="rect">
            <a:avLst/>
          </a:prstGeom>
          <a:ln>
            <a:noFill/>
          </a:ln>
          <a:effectLst/>
        </p:spPr>
      </p:pic>
      <p:grpSp>
        <p:nvGrpSpPr>
          <p:cNvPr id="9" name="Group 112"/>
          <p:cNvGrpSpPr/>
          <p:nvPr/>
        </p:nvGrpSpPr>
        <p:grpSpPr>
          <a:xfrm>
            <a:off x="5529402" y="2306475"/>
            <a:ext cx="1091966" cy="667703"/>
            <a:chOff x="6501766" y="4518660"/>
            <a:chExt cx="1091966" cy="667703"/>
          </a:xfrm>
          <a:effectLst/>
        </p:grpSpPr>
        <p:pic>
          <p:nvPicPr>
            <p:cNvPr id="228" name="Picture 95" descr="rad19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549829" y="4518660"/>
              <a:ext cx="995840" cy="473075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229" name="TextBox 228"/>
            <p:cNvSpPr txBox="1"/>
            <p:nvPr/>
          </p:nvSpPr>
          <p:spPr>
            <a:xfrm>
              <a:off x="6501766" y="4950144"/>
              <a:ext cx="1091966" cy="236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 smtClean="0">
                  <a:latin typeface="+mn-lt"/>
                </a:rPr>
                <a:t>Megaplex-4100</a:t>
              </a:r>
              <a:endParaRPr lang="en-US" sz="1100" b="1" dirty="0">
                <a:latin typeface="+mn-lt"/>
              </a:endParaRPr>
            </a:p>
          </p:txBody>
        </p:sp>
      </p:grpSp>
      <p:cxnSp>
        <p:nvCxnSpPr>
          <p:cNvPr id="212" name="Straight Connector 211"/>
          <p:cNvCxnSpPr/>
          <p:nvPr/>
        </p:nvCxnSpPr>
        <p:spPr>
          <a:xfrm rot="16200000" flipV="1">
            <a:off x="6911796" y="2144889"/>
            <a:ext cx="490538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/>
          <p:nvPr/>
        </p:nvCxnSpPr>
        <p:spPr>
          <a:xfrm rot="16200000" flipV="1">
            <a:off x="6897985" y="1973915"/>
            <a:ext cx="82296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/>
          <p:cNvCxnSpPr/>
          <p:nvPr/>
        </p:nvCxnSpPr>
        <p:spPr>
          <a:xfrm rot="16200000" flipV="1">
            <a:off x="7278509" y="2144889"/>
            <a:ext cx="490538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/>
          <p:nvPr/>
        </p:nvCxnSpPr>
        <p:spPr>
          <a:xfrm rot="16200000" flipV="1">
            <a:off x="7691418" y="2243472"/>
            <a:ext cx="27432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/>
          <p:nvPr/>
        </p:nvCxnSpPr>
        <p:spPr>
          <a:xfrm rot="16200000" flipV="1">
            <a:off x="7754759" y="2144889"/>
            <a:ext cx="490538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7" name="Picture 20" descr="rail cross-l"/>
          <p:cNvPicPr>
            <a:picLocks noChangeAspect="1" noChangeArrowheads="1"/>
          </p:cNvPicPr>
          <p:nvPr/>
        </p:nvPicPr>
        <p:blipFill>
          <a:blip r:embed="rId6" cstate="print">
            <a:lum bright="-6000"/>
          </a:blip>
          <a:srcRect/>
          <a:stretch>
            <a:fillRect/>
          </a:stretch>
        </p:blipFill>
        <p:spPr bwMode="auto">
          <a:xfrm>
            <a:off x="7913507" y="1338438"/>
            <a:ext cx="427157" cy="60791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18" name="Picture 47" descr="ntu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33411" y="1426442"/>
            <a:ext cx="380633" cy="21076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19" name="Picture 49" descr="pbx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74076" y="1696578"/>
            <a:ext cx="320865" cy="34131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20" name="Picture 16" descr="phon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34121" y="1961386"/>
            <a:ext cx="209185" cy="17207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21" name="Picture 22" descr="video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48640" y="1757539"/>
            <a:ext cx="195014" cy="258445"/>
          </a:xfrm>
          <a:prstGeom prst="rect">
            <a:avLst/>
          </a:prstGeom>
          <a:ln>
            <a:noFill/>
          </a:ln>
          <a:effectLst/>
        </p:spPr>
      </p:pic>
      <p:grpSp>
        <p:nvGrpSpPr>
          <p:cNvPr id="10" name="Group 126"/>
          <p:cNvGrpSpPr/>
          <p:nvPr/>
        </p:nvGrpSpPr>
        <p:grpSpPr>
          <a:xfrm>
            <a:off x="7038162" y="2306475"/>
            <a:ext cx="1091966" cy="667703"/>
            <a:chOff x="6501766" y="4518660"/>
            <a:chExt cx="1091966" cy="667703"/>
          </a:xfrm>
          <a:effectLst/>
        </p:grpSpPr>
        <p:pic>
          <p:nvPicPr>
            <p:cNvPr id="226" name="Picture 95" descr="rad19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549829" y="4518660"/>
              <a:ext cx="995840" cy="473075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227" name="TextBox 226"/>
            <p:cNvSpPr txBox="1"/>
            <p:nvPr/>
          </p:nvSpPr>
          <p:spPr>
            <a:xfrm>
              <a:off x="6501766" y="4950144"/>
              <a:ext cx="1091966" cy="236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 smtClean="0">
                  <a:latin typeface="+mn-lt"/>
                </a:rPr>
                <a:t>Megaplex-4100</a:t>
              </a:r>
              <a:endParaRPr lang="en-US" sz="1100" b="1" dirty="0">
                <a:latin typeface="+mn-lt"/>
              </a:endParaRPr>
            </a:p>
          </p:txBody>
        </p:sp>
      </p:grpSp>
      <p:grpSp>
        <p:nvGrpSpPr>
          <p:cNvPr id="11" name="Group 22"/>
          <p:cNvGrpSpPr/>
          <p:nvPr/>
        </p:nvGrpSpPr>
        <p:grpSpPr>
          <a:xfrm>
            <a:off x="8081511" y="2810839"/>
            <a:ext cx="1150938" cy="890424"/>
            <a:chOff x="7497763" y="3385426"/>
            <a:chExt cx="1150938" cy="890424"/>
          </a:xfrm>
          <a:effectLst/>
        </p:grpSpPr>
        <p:sp>
          <p:nvSpPr>
            <p:cNvPr id="224" name="Freeform 21"/>
            <p:cNvSpPr>
              <a:spLocks/>
            </p:cNvSpPr>
            <p:nvPr/>
          </p:nvSpPr>
          <p:spPr bwMode="auto">
            <a:xfrm>
              <a:off x="7497763" y="3385426"/>
              <a:ext cx="1150938" cy="890424"/>
            </a:xfrm>
            <a:custGeom>
              <a:avLst/>
              <a:gdLst>
                <a:gd name="T0" fmla="*/ 2147483647 w 835"/>
                <a:gd name="T1" fmla="*/ 2147483647 h 646"/>
                <a:gd name="T2" fmla="*/ 2147483647 w 835"/>
                <a:gd name="T3" fmla="*/ 2147483647 h 646"/>
                <a:gd name="T4" fmla="*/ 2147483647 w 835"/>
                <a:gd name="T5" fmla="*/ 2147483647 h 646"/>
                <a:gd name="T6" fmla="*/ 2147483647 w 835"/>
                <a:gd name="T7" fmla="*/ 2147483647 h 646"/>
                <a:gd name="T8" fmla="*/ 2147483647 w 835"/>
                <a:gd name="T9" fmla="*/ 2147483647 h 646"/>
                <a:gd name="T10" fmla="*/ 2147483647 w 835"/>
                <a:gd name="T11" fmla="*/ 2147483647 h 646"/>
                <a:gd name="T12" fmla="*/ 2147483647 w 835"/>
                <a:gd name="T13" fmla="*/ 2147483647 h 646"/>
                <a:gd name="T14" fmla="*/ 2147483647 w 835"/>
                <a:gd name="T15" fmla="*/ 2147483647 h 646"/>
                <a:gd name="T16" fmla="*/ 2147483647 w 835"/>
                <a:gd name="T17" fmla="*/ 2147483647 h 646"/>
                <a:gd name="T18" fmla="*/ 2147483647 w 835"/>
                <a:gd name="T19" fmla="*/ 2147483647 h 646"/>
                <a:gd name="T20" fmla="*/ 2147483647 w 835"/>
                <a:gd name="T21" fmla="*/ 2147483647 h 646"/>
                <a:gd name="T22" fmla="*/ 2147483647 w 835"/>
                <a:gd name="T23" fmla="*/ 2147483647 h 646"/>
                <a:gd name="T24" fmla="*/ 2147483647 w 835"/>
                <a:gd name="T25" fmla="*/ 2147483647 h 646"/>
                <a:gd name="T26" fmla="*/ 2147483647 w 835"/>
                <a:gd name="T27" fmla="*/ 2147483647 h 646"/>
                <a:gd name="T28" fmla="*/ 2147483647 w 835"/>
                <a:gd name="T29" fmla="*/ 2147483647 h 646"/>
                <a:gd name="T30" fmla="*/ 2147483647 w 835"/>
                <a:gd name="T31" fmla="*/ 2147483647 h 646"/>
                <a:gd name="T32" fmla="*/ 2147483647 w 835"/>
                <a:gd name="T33" fmla="*/ 2147483647 h 646"/>
                <a:gd name="T34" fmla="*/ 2147483647 w 835"/>
                <a:gd name="T35" fmla="*/ 2147483647 h 646"/>
                <a:gd name="T36" fmla="*/ 2147483647 w 835"/>
                <a:gd name="T37" fmla="*/ 2147483647 h 646"/>
                <a:gd name="T38" fmla="*/ 2147483647 w 835"/>
                <a:gd name="T39" fmla="*/ 2147483647 h 646"/>
                <a:gd name="T40" fmla="*/ 2147483647 w 835"/>
                <a:gd name="T41" fmla="*/ 2147483647 h 646"/>
                <a:gd name="T42" fmla="*/ 2147483647 w 835"/>
                <a:gd name="T43" fmla="*/ 2147483647 h 646"/>
                <a:gd name="T44" fmla="*/ 2147483647 w 835"/>
                <a:gd name="T45" fmla="*/ 2147483647 h 646"/>
                <a:gd name="T46" fmla="*/ 2147483647 w 835"/>
                <a:gd name="T47" fmla="*/ 2147483647 h 646"/>
                <a:gd name="T48" fmla="*/ 2147483647 w 835"/>
                <a:gd name="T49" fmla="*/ 2147483647 h 646"/>
                <a:gd name="T50" fmla="*/ 2147483647 w 835"/>
                <a:gd name="T51" fmla="*/ 2147483647 h 646"/>
                <a:gd name="T52" fmla="*/ 2147483647 w 835"/>
                <a:gd name="T53" fmla="*/ 2147483647 h 646"/>
                <a:gd name="T54" fmla="*/ 2147483647 w 835"/>
                <a:gd name="T55" fmla="*/ 2147483647 h 646"/>
                <a:gd name="T56" fmla="*/ 2147483647 w 835"/>
                <a:gd name="T57" fmla="*/ 2147483647 h 646"/>
                <a:gd name="T58" fmla="*/ 2147483647 w 835"/>
                <a:gd name="T59" fmla="*/ 2147483647 h 646"/>
                <a:gd name="T60" fmla="*/ 2147483647 w 835"/>
                <a:gd name="T61" fmla="*/ 2147483647 h 646"/>
                <a:gd name="T62" fmla="*/ 2147483647 w 835"/>
                <a:gd name="T63" fmla="*/ 2147483647 h 646"/>
                <a:gd name="T64" fmla="*/ 2147483647 w 835"/>
                <a:gd name="T65" fmla="*/ 2147483647 h 646"/>
                <a:gd name="T66" fmla="*/ 2147483647 w 835"/>
                <a:gd name="T67" fmla="*/ 2147483647 h 646"/>
                <a:gd name="T68" fmla="*/ 2147483647 w 835"/>
                <a:gd name="T69" fmla="*/ 2147483647 h 646"/>
                <a:gd name="T70" fmla="*/ 2147483647 w 835"/>
                <a:gd name="T71" fmla="*/ 2147483647 h 646"/>
                <a:gd name="T72" fmla="*/ 2147483647 w 835"/>
                <a:gd name="T73" fmla="*/ 2147483647 h 646"/>
                <a:gd name="T74" fmla="*/ 2147483647 w 835"/>
                <a:gd name="T75" fmla="*/ 2147483647 h 646"/>
                <a:gd name="T76" fmla="*/ 2147483647 w 835"/>
                <a:gd name="T77" fmla="*/ 2147483647 h 646"/>
                <a:gd name="T78" fmla="*/ 2147483647 w 835"/>
                <a:gd name="T79" fmla="*/ 2147483647 h 646"/>
                <a:gd name="T80" fmla="*/ 2147483647 w 835"/>
                <a:gd name="T81" fmla="*/ 2147483647 h 646"/>
                <a:gd name="T82" fmla="*/ 2147483647 w 835"/>
                <a:gd name="T83" fmla="*/ 2147483647 h 646"/>
                <a:gd name="T84" fmla="*/ 2147483647 w 835"/>
                <a:gd name="T85" fmla="*/ 2147483647 h 646"/>
                <a:gd name="T86" fmla="*/ 2147483647 w 835"/>
                <a:gd name="T87" fmla="*/ 2147483647 h 646"/>
                <a:gd name="T88" fmla="*/ 2147483647 w 835"/>
                <a:gd name="T89" fmla="*/ 2147483647 h 646"/>
                <a:gd name="T90" fmla="*/ 2147483647 w 835"/>
                <a:gd name="T91" fmla="*/ 2147483647 h 646"/>
                <a:gd name="T92" fmla="*/ 2147483647 w 835"/>
                <a:gd name="T93" fmla="*/ 2147483647 h 646"/>
                <a:gd name="T94" fmla="*/ 2147483647 w 835"/>
                <a:gd name="T95" fmla="*/ 2147483647 h 646"/>
                <a:gd name="T96" fmla="*/ 2147483647 w 835"/>
                <a:gd name="T97" fmla="*/ 2147483647 h 646"/>
                <a:gd name="T98" fmla="*/ 2147483647 w 835"/>
                <a:gd name="T99" fmla="*/ 2147483647 h 646"/>
                <a:gd name="T100" fmla="*/ 2147483647 w 835"/>
                <a:gd name="T101" fmla="*/ 2147483647 h 646"/>
                <a:gd name="T102" fmla="*/ 2147483647 w 835"/>
                <a:gd name="T103" fmla="*/ 2147483647 h 646"/>
                <a:gd name="T104" fmla="*/ 2147483647 w 835"/>
                <a:gd name="T105" fmla="*/ 2147483647 h 646"/>
                <a:gd name="T106" fmla="*/ 2147483647 w 835"/>
                <a:gd name="T107" fmla="*/ 2147483647 h 64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35"/>
                <a:gd name="T163" fmla="*/ 0 h 646"/>
                <a:gd name="T164" fmla="*/ 835 w 835"/>
                <a:gd name="T165" fmla="*/ 646 h 64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35" h="646">
                  <a:moveTo>
                    <a:pt x="260" y="609"/>
                  </a:moveTo>
                  <a:cubicBezTo>
                    <a:pt x="233" y="609"/>
                    <a:pt x="174" y="629"/>
                    <a:pt x="137" y="622"/>
                  </a:cubicBezTo>
                  <a:cubicBezTo>
                    <a:pt x="100" y="615"/>
                    <a:pt x="61" y="599"/>
                    <a:pt x="38" y="571"/>
                  </a:cubicBezTo>
                  <a:cubicBezTo>
                    <a:pt x="16" y="543"/>
                    <a:pt x="2" y="491"/>
                    <a:pt x="1" y="455"/>
                  </a:cubicBezTo>
                  <a:cubicBezTo>
                    <a:pt x="0" y="420"/>
                    <a:pt x="19" y="380"/>
                    <a:pt x="32" y="360"/>
                  </a:cubicBezTo>
                  <a:cubicBezTo>
                    <a:pt x="45" y="339"/>
                    <a:pt x="69" y="337"/>
                    <a:pt x="79" y="330"/>
                  </a:cubicBezTo>
                  <a:cubicBezTo>
                    <a:pt x="90" y="323"/>
                    <a:pt x="93" y="323"/>
                    <a:pt x="97" y="318"/>
                  </a:cubicBezTo>
                  <a:cubicBezTo>
                    <a:pt x="102" y="314"/>
                    <a:pt x="102" y="309"/>
                    <a:pt x="102" y="299"/>
                  </a:cubicBezTo>
                  <a:cubicBezTo>
                    <a:pt x="102" y="289"/>
                    <a:pt x="97" y="275"/>
                    <a:pt x="96" y="261"/>
                  </a:cubicBezTo>
                  <a:cubicBezTo>
                    <a:pt x="95" y="247"/>
                    <a:pt x="91" y="231"/>
                    <a:pt x="96" y="216"/>
                  </a:cubicBezTo>
                  <a:cubicBezTo>
                    <a:pt x="101" y="201"/>
                    <a:pt x="113" y="183"/>
                    <a:pt x="127" y="172"/>
                  </a:cubicBezTo>
                  <a:cubicBezTo>
                    <a:pt x="141" y="160"/>
                    <a:pt x="163" y="151"/>
                    <a:pt x="181" y="145"/>
                  </a:cubicBezTo>
                  <a:cubicBezTo>
                    <a:pt x="199" y="139"/>
                    <a:pt x="222" y="139"/>
                    <a:pt x="235" y="137"/>
                  </a:cubicBezTo>
                  <a:cubicBezTo>
                    <a:pt x="248" y="134"/>
                    <a:pt x="254" y="135"/>
                    <a:pt x="258" y="129"/>
                  </a:cubicBezTo>
                  <a:cubicBezTo>
                    <a:pt x="262" y="122"/>
                    <a:pt x="257" y="106"/>
                    <a:pt x="261" y="96"/>
                  </a:cubicBezTo>
                  <a:cubicBezTo>
                    <a:pt x="265" y="85"/>
                    <a:pt x="274" y="71"/>
                    <a:pt x="284" y="63"/>
                  </a:cubicBezTo>
                  <a:cubicBezTo>
                    <a:pt x="294" y="54"/>
                    <a:pt x="307" y="50"/>
                    <a:pt x="320" y="46"/>
                  </a:cubicBezTo>
                  <a:cubicBezTo>
                    <a:pt x="333" y="43"/>
                    <a:pt x="354" y="43"/>
                    <a:pt x="364" y="43"/>
                  </a:cubicBezTo>
                  <a:cubicBezTo>
                    <a:pt x="375" y="43"/>
                    <a:pt x="378" y="47"/>
                    <a:pt x="382" y="46"/>
                  </a:cubicBezTo>
                  <a:cubicBezTo>
                    <a:pt x="386" y="45"/>
                    <a:pt x="383" y="41"/>
                    <a:pt x="387" y="36"/>
                  </a:cubicBezTo>
                  <a:cubicBezTo>
                    <a:pt x="391" y="31"/>
                    <a:pt x="399" y="21"/>
                    <a:pt x="408" y="15"/>
                  </a:cubicBezTo>
                  <a:cubicBezTo>
                    <a:pt x="418" y="9"/>
                    <a:pt x="429" y="5"/>
                    <a:pt x="445" y="3"/>
                  </a:cubicBezTo>
                  <a:cubicBezTo>
                    <a:pt x="460" y="2"/>
                    <a:pt x="485" y="0"/>
                    <a:pt x="502" y="3"/>
                  </a:cubicBezTo>
                  <a:cubicBezTo>
                    <a:pt x="518" y="7"/>
                    <a:pt x="530" y="14"/>
                    <a:pt x="543" y="21"/>
                  </a:cubicBezTo>
                  <a:cubicBezTo>
                    <a:pt x="556" y="29"/>
                    <a:pt x="573" y="38"/>
                    <a:pt x="582" y="50"/>
                  </a:cubicBezTo>
                  <a:cubicBezTo>
                    <a:pt x="591" y="61"/>
                    <a:pt x="595" y="80"/>
                    <a:pt x="598" y="91"/>
                  </a:cubicBezTo>
                  <a:cubicBezTo>
                    <a:pt x="602" y="101"/>
                    <a:pt x="597" y="109"/>
                    <a:pt x="602" y="112"/>
                  </a:cubicBezTo>
                  <a:cubicBezTo>
                    <a:pt x="607" y="116"/>
                    <a:pt x="617" y="109"/>
                    <a:pt x="628" y="111"/>
                  </a:cubicBezTo>
                  <a:cubicBezTo>
                    <a:pt x="639" y="112"/>
                    <a:pt x="652" y="115"/>
                    <a:pt x="666" y="124"/>
                  </a:cubicBezTo>
                  <a:cubicBezTo>
                    <a:pt x="679" y="133"/>
                    <a:pt x="695" y="150"/>
                    <a:pt x="706" y="165"/>
                  </a:cubicBezTo>
                  <a:cubicBezTo>
                    <a:pt x="718" y="180"/>
                    <a:pt x="730" y="198"/>
                    <a:pt x="736" y="215"/>
                  </a:cubicBezTo>
                  <a:cubicBezTo>
                    <a:pt x="742" y="231"/>
                    <a:pt x="744" y="252"/>
                    <a:pt x="741" y="267"/>
                  </a:cubicBezTo>
                  <a:cubicBezTo>
                    <a:pt x="738" y="283"/>
                    <a:pt x="715" y="300"/>
                    <a:pt x="715" y="309"/>
                  </a:cubicBezTo>
                  <a:cubicBezTo>
                    <a:pt x="715" y="317"/>
                    <a:pt x="730" y="311"/>
                    <a:pt x="742" y="317"/>
                  </a:cubicBezTo>
                  <a:cubicBezTo>
                    <a:pt x="755" y="323"/>
                    <a:pt x="775" y="332"/>
                    <a:pt x="788" y="342"/>
                  </a:cubicBezTo>
                  <a:cubicBezTo>
                    <a:pt x="801" y="351"/>
                    <a:pt x="815" y="365"/>
                    <a:pt x="823" y="378"/>
                  </a:cubicBezTo>
                  <a:cubicBezTo>
                    <a:pt x="830" y="391"/>
                    <a:pt x="835" y="403"/>
                    <a:pt x="833" y="422"/>
                  </a:cubicBezTo>
                  <a:cubicBezTo>
                    <a:pt x="830" y="442"/>
                    <a:pt x="816" y="479"/>
                    <a:pt x="808" y="495"/>
                  </a:cubicBezTo>
                  <a:cubicBezTo>
                    <a:pt x="800" y="511"/>
                    <a:pt x="794" y="513"/>
                    <a:pt x="785" y="519"/>
                  </a:cubicBezTo>
                  <a:cubicBezTo>
                    <a:pt x="776" y="525"/>
                    <a:pt x="761" y="527"/>
                    <a:pt x="752" y="531"/>
                  </a:cubicBezTo>
                  <a:cubicBezTo>
                    <a:pt x="743" y="535"/>
                    <a:pt x="735" y="536"/>
                    <a:pt x="728" y="541"/>
                  </a:cubicBezTo>
                  <a:cubicBezTo>
                    <a:pt x="720" y="546"/>
                    <a:pt x="717" y="554"/>
                    <a:pt x="710" y="563"/>
                  </a:cubicBezTo>
                  <a:cubicBezTo>
                    <a:pt x="702" y="572"/>
                    <a:pt x="695" y="585"/>
                    <a:pt x="685" y="594"/>
                  </a:cubicBezTo>
                  <a:cubicBezTo>
                    <a:pt x="675" y="603"/>
                    <a:pt x="666" y="611"/>
                    <a:pt x="651" y="615"/>
                  </a:cubicBezTo>
                  <a:cubicBezTo>
                    <a:pt x="635" y="620"/>
                    <a:pt x="607" y="620"/>
                    <a:pt x="590" y="617"/>
                  </a:cubicBezTo>
                  <a:cubicBezTo>
                    <a:pt x="573" y="615"/>
                    <a:pt x="557" y="606"/>
                    <a:pt x="548" y="601"/>
                  </a:cubicBezTo>
                  <a:cubicBezTo>
                    <a:pt x="538" y="596"/>
                    <a:pt x="538" y="589"/>
                    <a:pt x="533" y="586"/>
                  </a:cubicBezTo>
                  <a:cubicBezTo>
                    <a:pt x="528" y="582"/>
                    <a:pt x="523" y="581"/>
                    <a:pt x="520" y="582"/>
                  </a:cubicBezTo>
                  <a:cubicBezTo>
                    <a:pt x="517" y="584"/>
                    <a:pt x="521" y="587"/>
                    <a:pt x="513" y="594"/>
                  </a:cubicBezTo>
                  <a:cubicBezTo>
                    <a:pt x="506" y="601"/>
                    <a:pt x="494" y="612"/>
                    <a:pt x="477" y="620"/>
                  </a:cubicBezTo>
                  <a:cubicBezTo>
                    <a:pt x="460" y="629"/>
                    <a:pt x="431" y="641"/>
                    <a:pt x="408" y="644"/>
                  </a:cubicBezTo>
                  <a:cubicBezTo>
                    <a:pt x="386" y="646"/>
                    <a:pt x="361" y="641"/>
                    <a:pt x="341" y="637"/>
                  </a:cubicBezTo>
                  <a:cubicBezTo>
                    <a:pt x="322" y="633"/>
                    <a:pt x="305" y="625"/>
                    <a:pt x="292" y="620"/>
                  </a:cubicBezTo>
                  <a:cubicBezTo>
                    <a:pt x="280" y="616"/>
                    <a:pt x="286" y="609"/>
                    <a:pt x="260" y="609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B7D9E5"/>
                </a:gs>
              </a:gsLst>
              <a:path path="rect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>
              <a:prstShdw prst="shdw17" dist="17961" dir="2700000">
                <a:srgbClr val="6E8289"/>
              </a:prst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" name="TextBox 224"/>
            <p:cNvSpPr txBox="1"/>
            <p:nvPr/>
          </p:nvSpPr>
          <p:spPr>
            <a:xfrm>
              <a:off x="7680015" y="3613688"/>
              <a:ext cx="786434" cy="4324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300" b="1" dirty="0" smtClean="0">
                  <a:latin typeface="+mn-lt"/>
                </a:rPr>
                <a:t>Carrier</a:t>
              </a:r>
            </a:p>
            <a:p>
              <a:pPr algn="ctr">
                <a:lnSpc>
                  <a:spcPct val="85000"/>
                </a:lnSpc>
              </a:pPr>
              <a:r>
                <a:rPr lang="en-US" sz="1300" b="1" dirty="0" smtClean="0">
                  <a:latin typeface="+mn-lt"/>
                </a:rPr>
                <a:t>Network</a:t>
              </a:r>
              <a:endParaRPr lang="en-US" sz="1300" b="1" dirty="0">
                <a:latin typeface="+mn-lt"/>
              </a:endParaRPr>
            </a:p>
          </p:txBody>
        </p:sp>
      </p:grpSp>
      <p:sp>
        <p:nvSpPr>
          <p:cNvPr id="122" name="Text Placeholder 121"/>
          <p:cNvSpPr>
            <a:spLocks noGrp="1"/>
          </p:cNvSpPr>
          <p:nvPr>
            <p:ph type="body" sz="quarter" idx="10"/>
          </p:nvPr>
        </p:nvSpPr>
        <p:spPr>
          <a:xfrm>
            <a:off x="822484" y="5744599"/>
            <a:ext cx="7837170" cy="1731246"/>
          </a:xfrm>
        </p:spPr>
        <p:txBody>
          <a:bodyPr/>
          <a:lstStyle/>
          <a:p>
            <a:r>
              <a:rPr lang="en-US" sz="1800" dirty="0" smtClean="0"/>
              <a:t>Wide range of protected ring capacities: 1.5 Mbps, 2 Mbps, 20 Mbps, 45 Mbps, 100 Mbps, 155 Mbps, 622 Mbps </a:t>
            </a:r>
          </a:p>
          <a:p>
            <a:r>
              <a:rPr lang="en-US" sz="1800" dirty="0" smtClean="0"/>
              <a:t> Provide NSPF (no single point of failure) resiliency for critical applications</a:t>
            </a:r>
          </a:p>
          <a:p>
            <a:r>
              <a:rPr lang="en-US" sz="1800" dirty="0" smtClean="0"/>
              <a:t> High ring granularity at E1/T1 or VC-12/VT-1.5 level allows bandwidth optimization  over copper, dark fiber and SDH/SONET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Board Broadband Connectivity</a:t>
            </a:r>
            <a:endParaRPr lang="he-IL" dirty="0"/>
          </a:p>
        </p:txBody>
      </p:sp>
      <p:pic>
        <p:nvPicPr>
          <p:cNvPr id="4" name="פלטה" descr="C:\Users\Ron\Desktop\Train_Scenerio\Train_Scenerio\B\Plate.png"/>
          <p:cNvPicPr>
            <a:picLocks noChangeAspect="1" noChangeArrowheads="1"/>
          </p:cNvPicPr>
          <p:nvPr/>
        </p:nvPicPr>
        <p:blipFill>
          <a:blip r:embed="rId2" cstate="screen"/>
          <a:srcRect t="5880"/>
          <a:stretch>
            <a:fillRect/>
          </a:stretch>
        </p:blipFill>
        <p:spPr bwMode="auto">
          <a:xfrm>
            <a:off x="269347" y="1410629"/>
            <a:ext cx="9824403" cy="5422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קווים בין אנטנות" descr="C:\Users\Ron\Desktop\Train_Scenerio\Train_Scenerio\B\Antennas_Connection.png"/>
          <p:cNvPicPr>
            <a:picLocks noChangeAspect="1" noChangeArrowheads="1"/>
          </p:cNvPicPr>
          <p:nvPr/>
        </p:nvPicPr>
        <p:blipFill>
          <a:blip r:embed="rId3" cstate="screen"/>
          <a:srcRect t="5880"/>
          <a:stretch>
            <a:fillRect/>
          </a:stretch>
        </p:blipFill>
        <p:spPr bwMode="auto">
          <a:xfrm>
            <a:off x="271093" y="1410629"/>
            <a:ext cx="9820910" cy="5422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עצים אחורה" descr="C:\Users\Ron\Desktop\Train_Scenerio\Train_Scenerio\B\Trees_Back.png"/>
          <p:cNvPicPr>
            <a:picLocks noChangeAspect="1" noChangeArrowheads="1"/>
          </p:cNvPicPr>
          <p:nvPr/>
        </p:nvPicPr>
        <p:blipFill>
          <a:blip r:embed="rId4" cstate="screen"/>
          <a:srcRect t="5880"/>
          <a:stretch>
            <a:fillRect/>
          </a:stretch>
        </p:blipFill>
        <p:spPr bwMode="auto">
          <a:xfrm>
            <a:off x="271093" y="1410629"/>
            <a:ext cx="9820910" cy="5422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עצים קדימה" descr="C:\Users\Ron\Desktop\Train_Scenerio\Train_Scenerio\B\Trees_Front.png"/>
          <p:cNvPicPr>
            <a:picLocks noChangeAspect="1" noChangeArrowheads="1"/>
          </p:cNvPicPr>
          <p:nvPr/>
        </p:nvPicPr>
        <p:blipFill>
          <a:blip r:embed="rId5" cstate="screen"/>
          <a:srcRect t="5454"/>
          <a:stretch>
            <a:fillRect/>
          </a:stretch>
        </p:blipFill>
        <p:spPr bwMode="auto">
          <a:xfrm>
            <a:off x="271093" y="1386097"/>
            <a:ext cx="9820910" cy="5446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אנטנות" descr="C:\Users\Ron\Desktop\Train_Scenerio\Train_Scenerio\B\Antennas.png"/>
          <p:cNvPicPr>
            <a:picLocks noChangeAspect="1" noChangeArrowheads="1"/>
          </p:cNvPicPr>
          <p:nvPr/>
        </p:nvPicPr>
        <p:blipFill>
          <a:blip r:embed="rId6" cstate="screen"/>
          <a:srcRect t="5241"/>
          <a:stretch>
            <a:fillRect/>
          </a:stretch>
        </p:blipFill>
        <p:spPr bwMode="auto">
          <a:xfrm>
            <a:off x="271093" y="1373831"/>
            <a:ext cx="9820910" cy="5458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רדיוס עליון"/>
          <p:cNvPicPr>
            <a:picLocks noChangeAspect="1" noChangeArrowheads="1"/>
          </p:cNvPicPr>
          <p:nvPr/>
        </p:nvPicPr>
        <p:blipFill>
          <a:blip r:embed="rId7" cstate="screen"/>
          <a:srcRect t="5723"/>
          <a:stretch>
            <a:fillRect/>
          </a:stretch>
        </p:blipFill>
        <p:spPr bwMode="auto">
          <a:xfrm>
            <a:off x="241407" y="1386097"/>
            <a:ext cx="9880283" cy="546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ענן ובקרה" descr="C:\Users\Ron\Desktop\Train_Scenerio\Train_Scenerio\C\Cloud+Control_Center.png"/>
          <p:cNvPicPr>
            <a:picLocks noChangeAspect="1" noChangeArrowheads="1"/>
          </p:cNvPicPr>
          <p:nvPr/>
        </p:nvPicPr>
        <p:blipFill>
          <a:blip r:embed="rId8" cstate="screen"/>
          <a:srcRect t="4786"/>
          <a:stretch>
            <a:fillRect/>
          </a:stretch>
        </p:blipFill>
        <p:spPr bwMode="auto">
          <a:xfrm>
            <a:off x="211722" y="1349297"/>
            <a:ext cx="9880283" cy="5518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רכבת" descr="C:\Users\Ron\Desktop\train.pn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086105" y="2664475"/>
            <a:ext cx="2221230" cy="136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6358520" y="3317571"/>
            <a:ext cx="494188" cy="309087"/>
            <a:chOff x="6616958" y="2716647"/>
            <a:chExt cx="214014" cy="133545"/>
          </a:xfrm>
        </p:grpSpPr>
        <p:sp>
          <p:nvSpPr>
            <p:cNvPr id="13" name="Oval 12"/>
            <p:cNvSpPr>
              <a:spLocks/>
            </p:cNvSpPr>
            <p:nvPr/>
          </p:nvSpPr>
          <p:spPr>
            <a:xfrm rot="3480000">
              <a:off x="6657193" y="2676413"/>
              <a:ext cx="133545" cy="214014"/>
            </a:xfrm>
            <a:prstGeom prst="ellipse">
              <a:avLst/>
            </a:prstGeom>
            <a:noFill/>
            <a:ln w="38100">
              <a:solidFill>
                <a:srgbClr val="C9252C">
                  <a:alpha val="34902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/>
            </a:p>
          </p:txBody>
        </p:sp>
        <p:sp>
          <p:nvSpPr>
            <p:cNvPr id="14" name="Oval 13"/>
            <p:cNvSpPr>
              <a:spLocks/>
            </p:cNvSpPr>
            <p:nvPr/>
          </p:nvSpPr>
          <p:spPr>
            <a:xfrm rot="3480000">
              <a:off x="6691524" y="2731235"/>
              <a:ext cx="66395" cy="108142"/>
            </a:xfrm>
            <a:prstGeom prst="ellipse">
              <a:avLst/>
            </a:prstGeom>
            <a:noFill/>
            <a:ln w="38100">
              <a:solidFill>
                <a:srgbClr val="C9252C">
                  <a:alpha val="74902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/>
            </a:p>
          </p:txBody>
        </p:sp>
      </p:grpSp>
      <p:grpSp>
        <p:nvGrpSpPr>
          <p:cNvPr id="12" name="Group 21"/>
          <p:cNvGrpSpPr>
            <a:grpSpLocks/>
          </p:cNvGrpSpPr>
          <p:nvPr/>
        </p:nvGrpSpPr>
        <p:grpSpPr bwMode="auto">
          <a:xfrm>
            <a:off x="6183895" y="3245975"/>
            <a:ext cx="494188" cy="309086"/>
            <a:chOff x="6618635" y="2717539"/>
            <a:chExt cx="214014" cy="133545"/>
          </a:xfrm>
        </p:grpSpPr>
        <p:sp>
          <p:nvSpPr>
            <p:cNvPr id="16" name="Oval 15"/>
            <p:cNvSpPr>
              <a:spLocks/>
            </p:cNvSpPr>
            <p:nvPr/>
          </p:nvSpPr>
          <p:spPr>
            <a:xfrm rot="3480000">
              <a:off x="6658869" y="2677305"/>
              <a:ext cx="133545" cy="214014"/>
            </a:xfrm>
            <a:prstGeom prst="ellipse">
              <a:avLst/>
            </a:prstGeom>
            <a:noFill/>
            <a:ln w="38100">
              <a:solidFill>
                <a:srgbClr val="C9252C">
                  <a:alpha val="34902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/>
            </a:p>
          </p:txBody>
        </p:sp>
        <p:sp>
          <p:nvSpPr>
            <p:cNvPr id="17" name="Oval 16"/>
            <p:cNvSpPr>
              <a:spLocks/>
            </p:cNvSpPr>
            <p:nvPr/>
          </p:nvSpPr>
          <p:spPr>
            <a:xfrm rot="3480000">
              <a:off x="6692823" y="2730241"/>
              <a:ext cx="67150" cy="108142"/>
            </a:xfrm>
            <a:prstGeom prst="ellipse">
              <a:avLst/>
            </a:prstGeom>
            <a:noFill/>
            <a:ln w="38100">
              <a:solidFill>
                <a:srgbClr val="C9252C">
                  <a:alpha val="74902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he-IL"/>
            </a:p>
          </p:txBody>
        </p:sp>
      </p:grpSp>
      <p:pic>
        <p:nvPicPr>
          <p:cNvPr id="18" name="בלון רכבת" descr="C:\Users\Ron\Desktop\Train_Scenerio\Train_Scenerio\C\Train_Cabin_Camera.png"/>
          <p:cNvPicPr>
            <a:picLocks noChangeAspect="1" noChangeArrowheads="1"/>
          </p:cNvPicPr>
          <p:nvPr/>
        </p:nvPicPr>
        <p:blipFill>
          <a:blip r:embed="rId10" cstate="screen"/>
          <a:srcRect t="4786"/>
          <a:stretch>
            <a:fillRect/>
          </a:stretch>
        </p:blipFill>
        <p:spPr bwMode="auto">
          <a:xfrm>
            <a:off x="206481" y="1349297"/>
            <a:ext cx="9885522" cy="5518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אלומה" descr="C:\Users\Ron\Desktop\Train_Scenerio\Train_Scenerio\C\Train_Cabin_Camera_Range.png"/>
          <p:cNvPicPr>
            <a:picLocks noChangeAspect="1" noChangeArrowheads="1"/>
          </p:cNvPicPr>
          <p:nvPr/>
        </p:nvPicPr>
        <p:blipFill>
          <a:blip r:embed="rId11" cstate="screen"/>
          <a:srcRect t="6268"/>
          <a:stretch>
            <a:fillRect/>
          </a:stretch>
        </p:blipFill>
        <p:spPr bwMode="auto">
          <a:xfrm>
            <a:off x="206481" y="1435163"/>
            <a:ext cx="9885522" cy="5432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איש מחשב" descr="C:\Users\Ron\Desktop\Train_Scenerio\Train_Scenerio\C\Train_Cabin_Passanger.png"/>
          <p:cNvPicPr>
            <a:picLocks noChangeAspect="1" noChangeArrowheads="1"/>
          </p:cNvPicPr>
          <p:nvPr/>
        </p:nvPicPr>
        <p:blipFill>
          <a:blip r:embed="rId12" cstate="screen"/>
          <a:srcRect l="2359" t="4960"/>
          <a:stretch>
            <a:fillRect/>
          </a:stretch>
        </p:blipFill>
        <p:spPr bwMode="auto">
          <a:xfrm>
            <a:off x="233060" y="1373831"/>
            <a:ext cx="9647222" cy="5508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איש מחשב קטן" descr="C:\Users\Ron\Desktop\newspaper.pn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3070332" y="1938034"/>
            <a:ext cx="338773" cy="394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Oval 21"/>
          <p:cNvSpPr/>
          <p:nvPr/>
        </p:nvSpPr>
        <p:spPr>
          <a:xfrm>
            <a:off x="4280483" y="3528867"/>
            <a:ext cx="158908" cy="158908"/>
          </a:xfrm>
          <a:prstGeom prst="ellipse">
            <a:avLst/>
          </a:prstGeom>
          <a:solidFill>
            <a:srgbClr val="C925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574" tIns="50287" rIns="100574" bIns="50287"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860180" y="3211051"/>
            <a:ext cx="1878965" cy="288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74" tIns="50287" rIns="100574" bIns="50287">
            <a:spAutoFit/>
          </a:bodyPr>
          <a:lstStyle/>
          <a:p>
            <a:pPr algn="ctr"/>
            <a:r>
              <a:rPr lang="en-US" sz="1200" dirty="0" smtClean="0">
                <a:latin typeface="Calibri" pitchFamily="34" charset="0"/>
              </a:rPr>
              <a:t>Security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159449" y="1426382"/>
            <a:ext cx="1940083" cy="68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74" tIns="50287" rIns="100574" bIns="50287">
            <a:spAutoFit/>
          </a:bodyPr>
          <a:lstStyle/>
          <a:p>
            <a:pPr algn="ctr"/>
            <a:r>
              <a:rPr lang="en-US" sz="1200" dirty="0">
                <a:latin typeface="Calibri" pitchFamily="34" charset="0"/>
              </a:rPr>
              <a:t>Radios</a:t>
            </a:r>
          </a:p>
          <a:p>
            <a:pPr algn="ctr"/>
            <a:endParaRPr lang="en-US" dirty="0"/>
          </a:p>
        </p:txBody>
      </p:sp>
      <p:pic>
        <p:nvPicPr>
          <p:cNvPr id="25" name="Picture 24" descr="arrow.png"/>
          <p:cNvPicPr>
            <a:picLocks noChangeAspect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7093691" y="1700545"/>
            <a:ext cx="139700" cy="172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315465" y="1883900"/>
            <a:ext cx="1940083" cy="870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74" tIns="50287" rIns="100574" bIns="50287">
            <a:spAutoFit/>
          </a:bodyPr>
          <a:lstStyle/>
          <a:p>
            <a:pPr algn="ctr"/>
            <a:r>
              <a:rPr lang="en-US" sz="1200" dirty="0">
                <a:latin typeface="Calibri" pitchFamily="34" charset="0"/>
              </a:rPr>
              <a:t>Surveillance cameras</a:t>
            </a:r>
          </a:p>
          <a:p>
            <a:pPr algn="ctr"/>
            <a:r>
              <a:rPr lang="en-US" sz="1200" dirty="0">
                <a:latin typeface="Calibri" pitchFamily="34" charset="0"/>
              </a:rPr>
              <a:t>are deployed on the train</a:t>
            </a:r>
          </a:p>
          <a:p>
            <a:pPr algn="ctr"/>
            <a:endParaRPr lang="en-US" dirty="0"/>
          </a:p>
        </p:txBody>
      </p:sp>
      <p:pic>
        <p:nvPicPr>
          <p:cNvPr id="27" name="Picture 26" descr="arrow.png"/>
          <p:cNvPicPr>
            <a:picLocks noChangeAspect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8249708" y="2344911"/>
            <a:ext cx="141447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0" y="-20082"/>
            <a:ext cx="10058400" cy="861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74" tIns="50287" rIns="100574" bIns="50287" anchor="ctr"/>
          <a:lstStyle/>
          <a:p>
            <a:pPr algn="ctr"/>
            <a:endParaRPr lang="en-US" sz="4400" b="1" i="1" dirty="0" smtClean="0">
              <a:solidFill>
                <a:schemeClr val="bg1"/>
              </a:solidFill>
              <a:latin typeface="+mj-lt"/>
              <a:ea typeface="ＭＳ Ｐゴシック" pitchFamily="50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316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0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00116 L -0.00017 0.0805 L -0.03958 0.06107 L -0.13854 0.12376 L -0.13854 0.00856 L -0.34896 0.00856 L -0.23125 -0.14851 L -0.11823 -0.19639 " pathEditMode="relative" rAng="0" ptsTypes="AAAAAAAA">
                                      <p:cBhvr>
                                        <p:cTn id="49" dur="4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00" y="-374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8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2" grpId="2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Board Broadband Connectivity</a:t>
            </a:r>
            <a:endParaRPr lang="he-IL" dirty="0"/>
          </a:p>
        </p:txBody>
      </p:sp>
      <p:pic>
        <p:nvPicPr>
          <p:cNvPr id="4" name="פלטה" descr="C:\Users\Ron\Desktop\Train_Scenerio\Train_Scenerio\B\Plate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9347" y="1060509"/>
            <a:ext cx="9824403" cy="5760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קווים בין אנטנות" descr="C:\Users\Ron\Desktop\Train_Scenerio\Train_Scenerio\B\Antennas_Connection.png"/>
          <p:cNvPicPr>
            <a:picLocks noChangeAspect="1" noChangeArrowheads="1"/>
          </p:cNvPicPr>
          <p:nvPr/>
        </p:nvPicPr>
        <p:blipFill>
          <a:blip r:embed="rId3" cstate="screen"/>
          <a:srcRect t="7568"/>
          <a:stretch>
            <a:fillRect/>
          </a:stretch>
        </p:blipFill>
        <p:spPr bwMode="auto">
          <a:xfrm>
            <a:off x="271093" y="1496494"/>
            <a:ext cx="9820910" cy="5324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עצים אחורה" descr="C:\Users\Ron\Desktop\Train_Scenerio\Train_Scenerio\B\Trees_Back.png"/>
          <p:cNvPicPr>
            <a:picLocks noChangeAspect="1" noChangeArrowheads="1"/>
          </p:cNvPicPr>
          <p:nvPr/>
        </p:nvPicPr>
        <p:blipFill>
          <a:blip r:embed="rId4" cstate="screen"/>
          <a:srcRect t="7568"/>
          <a:stretch>
            <a:fillRect/>
          </a:stretch>
        </p:blipFill>
        <p:spPr bwMode="auto">
          <a:xfrm>
            <a:off x="271093" y="1496494"/>
            <a:ext cx="9820910" cy="5324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עצים קדימה" descr="C:\Users\Ron\Desktop\Train_Scenerio\Train_Scenerio\B\Trees_Front.png"/>
          <p:cNvPicPr>
            <a:picLocks noChangeAspect="1" noChangeArrowheads="1"/>
          </p:cNvPicPr>
          <p:nvPr/>
        </p:nvPicPr>
        <p:blipFill>
          <a:blip r:embed="rId5" cstate="screen"/>
          <a:srcRect t="7355"/>
          <a:stretch>
            <a:fillRect/>
          </a:stretch>
        </p:blipFill>
        <p:spPr bwMode="auto">
          <a:xfrm>
            <a:off x="271093" y="1484229"/>
            <a:ext cx="9820910" cy="5337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אנטנות" descr="C:\Users\Ron\Desktop\Train_Scenerio\Train_Scenerio\B\Antennas.png"/>
          <p:cNvPicPr>
            <a:picLocks noChangeAspect="1" noChangeArrowheads="1"/>
          </p:cNvPicPr>
          <p:nvPr/>
        </p:nvPicPr>
        <p:blipFill>
          <a:blip r:embed="rId6" cstate="screen"/>
          <a:srcRect t="7355"/>
          <a:stretch>
            <a:fillRect/>
          </a:stretch>
        </p:blipFill>
        <p:spPr bwMode="auto">
          <a:xfrm>
            <a:off x="271093" y="1484229"/>
            <a:ext cx="9820910" cy="5337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רדיוס תחתון"/>
          <p:cNvPicPr>
            <a:picLocks noChangeAspect="1" noChangeArrowheads="1"/>
          </p:cNvPicPr>
          <p:nvPr/>
        </p:nvPicPr>
        <p:blipFill>
          <a:blip r:embed="rId7" cstate="screen"/>
          <a:srcRect t="7189"/>
          <a:stretch>
            <a:fillRect/>
          </a:stretch>
        </p:blipFill>
        <p:spPr bwMode="auto">
          <a:xfrm>
            <a:off x="241407" y="1459695"/>
            <a:ext cx="9880283" cy="537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רדיוס אמצעי"/>
          <p:cNvPicPr>
            <a:picLocks noChangeAspect="1" noChangeArrowheads="1"/>
          </p:cNvPicPr>
          <p:nvPr/>
        </p:nvPicPr>
        <p:blipFill>
          <a:blip r:embed="rId8" cstate="screen"/>
          <a:srcRect t="7189"/>
          <a:stretch>
            <a:fillRect/>
          </a:stretch>
        </p:blipFill>
        <p:spPr bwMode="auto">
          <a:xfrm>
            <a:off x="241407" y="1459695"/>
            <a:ext cx="9880283" cy="537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ענן ובקרה" descr="C:\Users\Ron\Desktop\Train_Scenerio\Train_Scenerio\C\Cloud+Control_Center.png"/>
          <p:cNvPicPr>
            <a:picLocks noChangeAspect="1" noChangeArrowheads="1"/>
          </p:cNvPicPr>
          <p:nvPr/>
        </p:nvPicPr>
        <p:blipFill>
          <a:blip r:embed="rId9" cstate="screen"/>
          <a:srcRect t="6888"/>
          <a:stretch>
            <a:fillRect/>
          </a:stretch>
        </p:blipFill>
        <p:spPr bwMode="auto">
          <a:xfrm>
            <a:off x="211722" y="1459695"/>
            <a:ext cx="9880283" cy="5396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קבוצת רכבת"/>
          <p:cNvGrpSpPr>
            <a:grpSpLocks/>
          </p:cNvGrpSpPr>
          <p:nvPr/>
        </p:nvGrpSpPr>
        <p:grpSpPr bwMode="auto">
          <a:xfrm>
            <a:off x="6086105" y="2653089"/>
            <a:ext cx="2221230" cy="1360329"/>
            <a:chOff x="5421636" y="2702238"/>
            <a:chExt cx="2019170" cy="1235690"/>
          </a:xfrm>
        </p:grpSpPr>
        <p:pic>
          <p:nvPicPr>
            <p:cNvPr id="13" name="train solo" descr="C:\Users\Ron\Desktop\train.png"/>
            <p:cNvPicPr>
              <a:picLocks noChangeAspect="1" noChangeArrowheads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 bwMode="auto">
            <a:xfrm>
              <a:off x="5421636" y="2702238"/>
              <a:ext cx="2019170" cy="1235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2" name="Group 16"/>
            <p:cNvGrpSpPr>
              <a:grpSpLocks/>
            </p:cNvGrpSpPr>
            <p:nvPr/>
          </p:nvGrpSpPr>
          <p:grpSpPr bwMode="auto">
            <a:xfrm>
              <a:off x="5668202" y="3295798"/>
              <a:ext cx="449999" cy="280801"/>
              <a:chOff x="6616958" y="2716647"/>
              <a:chExt cx="214014" cy="133545"/>
            </a:xfrm>
          </p:grpSpPr>
          <p:sp>
            <p:nvSpPr>
              <p:cNvPr id="18" name="Oval 17"/>
              <p:cNvSpPr>
                <a:spLocks/>
              </p:cNvSpPr>
              <p:nvPr/>
            </p:nvSpPr>
            <p:spPr>
              <a:xfrm rot="3480000">
                <a:off x="6657149" y="2676065"/>
                <a:ext cx="133529" cy="214405"/>
              </a:xfrm>
              <a:prstGeom prst="ellipse">
                <a:avLst/>
              </a:prstGeom>
              <a:noFill/>
              <a:ln w="38100">
                <a:solidFill>
                  <a:srgbClr val="C9252C">
                    <a:alpha val="34902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he-IL"/>
              </a:p>
            </p:txBody>
          </p:sp>
          <p:sp>
            <p:nvSpPr>
              <p:cNvPr id="19" name="Oval 18"/>
              <p:cNvSpPr>
                <a:spLocks/>
              </p:cNvSpPr>
              <p:nvPr/>
            </p:nvSpPr>
            <p:spPr>
              <a:xfrm rot="3480000">
                <a:off x="6691852" y="2731175"/>
                <a:ext cx="66387" cy="107958"/>
              </a:xfrm>
              <a:prstGeom prst="ellipse">
                <a:avLst/>
              </a:prstGeom>
              <a:noFill/>
              <a:ln w="38100">
                <a:solidFill>
                  <a:srgbClr val="C9252C">
                    <a:alpha val="74902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he-IL"/>
              </a:p>
            </p:txBody>
          </p:sp>
        </p:grpSp>
        <p:grpSp>
          <p:nvGrpSpPr>
            <p:cNvPr id="14" name="Group 21"/>
            <p:cNvGrpSpPr>
              <a:grpSpLocks/>
            </p:cNvGrpSpPr>
            <p:nvPr/>
          </p:nvGrpSpPr>
          <p:grpSpPr bwMode="auto">
            <a:xfrm>
              <a:off x="5509802" y="3230998"/>
              <a:ext cx="449999" cy="280801"/>
              <a:chOff x="6618635" y="2717539"/>
              <a:chExt cx="214014" cy="133545"/>
            </a:xfrm>
          </p:grpSpPr>
          <p:sp>
            <p:nvSpPr>
              <p:cNvPr id="16" name="Oval 15"/>
              <p:cNvSpPr>
                <a:spLocks/>
              </p:cNvSpPr>
              <p:nvPr/>
            </p:nvSpPr>
            <p:spPr>
              <a:xfrm rot="3480000">
                <a:off x="6659042" y="2677223"/>
                <a:ext cx="133528" cy="213650"/>
              </a:xfrm>
              <a:prstGeom prst="ellipse">
                <a:avLst/>
              </a:prstGeom>
              <a:noFill/>
              <a:ln w="38100">
                <a:solidFill>
                  <a:srgbClr val="C9252C">
                    <a:alpha val="34902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he-IL"/>
              </a:p>
            </p:txBody>
          </p:sp>
          <p:sp>
            <p:nvSpPr>
              <p:cNvPr id="17" name="Oval 16"/>
              <p:cNvSpPr>
                <a:spLocks/>
              </p:cNvSpPr>
              <p:nvPr/>
            </p:nvSpPr>
            <p:spPr>
              <a:xfrm rot="3480000">
                <a:off x="6692990" y="2730069"/>
                <a:ext cx="67141" cy="107958"/>
              </a:xfrm>
              <a:prstGeom prst="ellipse">
                <a:avLst/>
              </a:prstGeom>
              <a:noFill/>
              <a:ln w="38100">
                <a:solidFill>
                  <a:srgbClr val="C9252C">
                    <a:alpha val="74902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defRPr/>
                </a:pPr>
                <a:endParaRPr lang="he-IL"/>
              </a:p>
            </p:txBody>
          </p:sp>
        </p:grpSp>
      </p:grpSp>
      <p:pic>
        <p:nvPicPr>
          <p:cNvPr id="20" name="בלון רכבת" descr="C:\Users\Ron\Desktop\Train_Scenerio\Train_Scenerio\C\Train_Cabin_Camera.png"/>
          <p:cNvPicPr>
            <a:picLocks noChangeAspect="1" noChangeArrowheads="1"/>
          </p:cNvPicPr>
          <p:nvPr/>
        </p:nvPicPr>
        <p:blipFill>
          <a:blip r:embed="rId11" cstate="screen"/>
          <a:srcRect t="7099"/>
          <a:stretch>
            <a:fillRect/>
          </a:stretch>
        </p:blipFill>
        <p:spPr bwMode="auto">
          <a:xfrm>
            <a:off x="206481" y="1471961"/>
            <a:ext cx="9885522" cy="53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אלומה" descr="C:\Users\Ron\Desktop\Train_Scenerio\Train_Scenerio\C\Train_Cabin_Camera_Range.png"/>
          <p:cNvPicPr>
            <a:picLocks noChangeAspect="1" noChangeArrowheads="1"/>
          </p:cNvPicPr>
          <p:nvPr/>
        </p:nvPicPr>
        <p:blipFill>
          <a:blip r:embed="rId12" cstate="screen"/>
          <a:srcRect l="641" t="6676"/>
          <a:stretch>
            <a:fillRect/>
          </a:stretch>
        </p:blipFill>
        <p:spPr bwMode="auto">
          <a:xfrm>
            <a:off x="269860" y="1447428"/>
            <a:ext cx="9822143" cy="540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איש מחשב" descr="C:\Users\Ron\Desktop\Train_Scenerio\Train_Scenerio\C\Train_Cabin_Passanger.png"/>
          <p:cNvPicPr>
            <a:picLocks noChangeAspect="1" noChangeArrowheads="1"/>
          </p:cNvPicPr>
          <p:nvPr/>
        </p:nvPicPr>
        <p:blipFill>
          <a:blip r:embed="rId13" cstate="screen"/>
          <a:srcRect l="464" t="6888"/>
          <a:stretch>
            <a:fillRect/>
          </a:stretch>
        </p:blipFill>
        <p:spPr bwMode="auto">
          <a:xfrm>
            <a:off x="257594" y="1471570"/>
            <a:ext cx="9834410" cy="5396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איש מחשב קטן" descr="C:\Users\Ron\Desktop\newspaper.png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3070332" y="1926648"/>
            <a:ext cx="338773" cy="394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arrow.png"/>
          <p:cNvPicPr>
            <a:picLocks noChangeAspect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 flipH="1">
            <a:off x="6651890" y="6314975"/>
            <a:ext cx="174625" cy="141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646052" y="5908098"/>
            <a:ext cx="2062321" cy="870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74" tIns="50287" rIns="100574" bIns="50287">
            <a:spAutoFit/>
          </a:bodyPr>
          <a:lstStyle/>
          <a:p>
            <a:pPr algn="ctr"/>
            <a:r>
              <a:rPr lang="en-US" sz="1200" b="1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Continuous high capacity video surveillance is secured</a:t>
            </a:r>
          </a:p>
          <a:p>
            <a:pPr algn="ctr"/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-20082"/>
            <a:ext cx="10058400" cy="861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74" tIns="50287" rIns="100574" bIns="50287" anchor="ctr"/>
          <a:lstStyle/>
          <a:p>
            <a:pPr algn="ctr"/>
            <a:endParaRPr lang="en-US" sz="4400" b="1" i="1" dirty="0" smtClean="0">
              <a:solidFill>
                <a:schemeClr val="bg1"/>
              </a:solidFill>
              <a:latin typeface="+mj-lt"/>
              <a:ea typeface="ＭＳ Ｐゴシック" pitchFamily="50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755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22222E-6 L -0.41493 0.25231 " pathEditMode="relative" rAng="0" ptsTypes="AA">
                                      <p:cBhvr>
                                        <p:cTn id="10" dur="6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00" y="126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8"/>
          <p:cNvGrpSpPr/>
          <p:nvPr/>
        </p:nvGrpSpPr>
        <p:grpSpPr>
          <a:xfrm>
            <a:off x="7274575" y="2637627"/>
            <a:ext cx="2190493" cy="1025525"/>
            <a:chOff x="6404354" y="5217046"/>
            <a:chExt cx="2190493" cy="1025525"/>
          </a:xfrm>
        </p:grpSpPr>
        <p:sp>
          <p:nvSpPr>
            <p:cNvPr id="276" name="Freeform 21"/>
            <p:cNvSpPr>
              <a:spLocks/>
            </p:cNvSpPr>
            <p:nvPr/>
          </p:nvSpPr>
          <p:spPr bwMode="auto">
            <a:xfrm>
              <a:off x="6404354" y="5217046"/>
              <a:ext cx="1647825" cy="1025525"/>
            </a:xfrm>
            <a:custGeom>
              <a:avLst/>
              <a:gdLst>
                <a:gd name="T0" fmla="*/ 2147483647 w 835"/>
                <a:gd name="T1" fmla="*/ 2147483647 h 646"/>
                <a:gd name="T2" fmla="*/ 2147483647 w 835"/>
                <a:gd name="T3" fmla="*/ 2147483647 h 646"/>
                <a:gd name="T4" fmla="*/ 2147483647 w 835"/>
                <a:gd name="T5" fmla="*/ 2147483647 h 646"/>
                <a:gd name="T6" fmla="*/ 2147483647 w 835"/>
                <a:gd name="T7" fmla="*/ 2147483647 h 646"/>
                <a:gd name="T8" fmla="*/ 2147483647 w 835"/>
                <a:gd name="T9" fmla="*/ 2147483647 h 646"/>
                <a:gd name="T10" fmla="*/ 2147483647 w 835"/>
                <a:gd name="T11" fmla="*/ 2147483647 h 646"/>
                <a:gd name="T12" fmla="*/ 2147483647 w 835"/>
                <a:gd name="T13" fmla="*/ 2147483647 h 646"/>
                <a:gd name="T14" fmla="*/ 2147483647 w 835"/>
                <a:gd name="T15" fmla="*/ 2147483647 h 646"/>
                <a:gd name="T16" fmla="*/ 2147483647 w 835"/>
                <a:gd name="T17" fmla="*/ 2147483647 h 646"/>
                <a:gd name="T18" fmla="*/ 2147483647 w 835"/>
                <a:gd name="T19" fmla="*/ 2147483647 h 646"/>
                <a:gd name="T20" fmla="*/ 2147483647 w 835"/>
                <a:gd name="T21" fmla="*/ 2147483647 h 646"/>
                <a:gd name="T22" fmla="*/ 2147483647 w 835"/>
                <a:gd name="T23" fmla="*/ 2147483647 h 646"/>
                <a:gd name="T24" fmla="*/ 2147483647 w 835"/>
                <a:gd name="T25" fmla="*/ 2147483647 h 646"/>
                <a:gd name="T26" fmla="*/ 2147483647 w 835"/>
                <a:gd name="T27" fmla="*/ 2147483647 h 646"/>
                <a:gd name="T28" fmla="*/ 2147483647 w 835"/>
                <a:gd name="T29" fmla="*/ 2147483647 h 646"/>
                <a:gd name="T30" fmla="*/ 2147483647 w 835"/>
                <a:gd name="T31" fmla="*/ 2147483647 h 646"/>
                <a:gd name="T32" fmla="*/ 2147483647 w 835"/>
                <a:gd name="T33" fmla="*/ 2147483647 h 646"/>
                <a:gd name="T34" fmla="*/ 2147483647 w 835"/>
                <a:gd name="T35" fmla="*/ 2147483647 h 646"/>
                <a:gd name="T36" fmla="*/ 2147483647 w 835"/>
                <a:gd name="T37" fmla="*/ 2147483647 h 646"/>
                <a:gd name="T38" fmla="*/ 2147483647 w 835"/>
                <a:gd name="T39" fmla="*/ 2147483647 h 646"/>
                <a:gd name="T40" fmla="*/ 2147483647 w 835"/>
                <a:gd name="T41" fmla="*/ 2147483647 h 646"/>
                <a:gd name="T42" fmla="*/ 2147483647 w 835"/>
                <a:gd name="T43" fmla="*/ 2147483647 h 646"/>
                <a:gd name="T44" fmla="*/ 2147483647 w 835"/>
                <a:gd name="T45" fmla="*/ 2147483647 h 646"/>
                <a:gd name="T46" fmla="*/ 2147483647 w 835"/>
                <a:gd name="T47" fmla="*/ 2147483647 h 646"/>
                <a:gd name="T48" fmla="*/ 2147483647 w 835"/>
                <a:gd name="T49" fmla="*/ 2147483647 h 646"/>
                <a:gd name="T50" fmla="*/ 2147483647 w 835"/>
                <a:gd name="T51" fmla="*/ 2147483647 h 646"/>
                <a:gd name="T52" fmla="*/ 2147483647 w 835"/>
                <a:gd name="T53" fmla="*/ 2147483647 h 646"/>
                <a:gd name="T54" fmla="*/ 2147483647 w 835"/>
                <a:gd name="T55" fmla="*/ 2147483647 h 646"/>
                <a:gd name="T56" fmla="*/ 2147483647 w 835"/>
                <a:gd name="T57" fmla="*/ 2147483647 h 646"/>
                <a:gd name="T58" fmla="*/ 2147483647 w 835"/>
                <a:gd name="T59" fmla="*/ 2147483647 h 646"/>
                <a:gd name="T60" fmla="*/ 2147483647 w 835"/>
                <a:gd name="T61" fmla="*/ 2147483647 h 646"/>
                <a:gd name="T62" fmla="*/ 2147483647 w 835"/>
                <a:gd name="T63" fmla="*/ 2147483647 h 646"/>
                <a:gd name="T64" fmla="*/ 2147483647 w 835"/>
                <a:gd name="T65" fmla="*/ 2147483647 h 646"/>
                <a:gd name="T66" fmla="*/ 2147483647 w 835"/>
                <a:gd name="T67" fmla="*/ 2147483647 h 646"/>
                <a:gd name="T68" fmla="*/ 2147483647 w 835"/>
                <a:gd name="T69" fmla="*/ 2147483647 h 646"/>
                <a:gd name="T70" fmla="*/ 2147483647 w 835"/>
                <a:gd name="T71" fmla="*/ 2147483647 h 646"/>
                <a:gd name="T72" fmla="*/ 2147483647 w 835"/>
                <a:gd name="T73" fmla="*/ 2147483647 h 646"/>
                <a:gd name="T74" fmla="*/ 2147483647 w 835"/>
                <a:gd name="T75" fmla="*/ 2147483647 h 646"/>
                <a:gd name="T76" fmla="*/ 2147483647 w 835"/>
                <a:gd name="T77" fmla="*/ 2147483647 h 646"/>
                <a:gd name="T78" fmla="*/ 2147483647 w 835"/>
                <a:gd name="T79" fmla="*/ 2147483647 h 646"/>
                <a:gd name="T80" fmla="*/ 2147483647 w 835"/>
                <a:gd name="T81" fmla="*/ 2147483647 h 646"/>
                <a:gd name="T82" fmla="*/ 2147483647 w 835"/>
                <a:gd name="T83" fmla="*/ 2147483647 h 646"/>
                <a:gd name="T84" fmla="*/ 2147483647 w 835"/>
                <a:gd name="T85" fmla="*/ 2147483647 h 646"/>
                <a:gd name="T86" fmla="*/ 2147483647 w 835"/>
                <a:gd name="T87" fmla="*/ 2147483647 h 646"/>
                <a:gd name="T88" fmla="*/ 2147483647 w 835"/>
                <a:gd name="T89" fmla="*/ 2147483647 h 646"/>
                <a:gd name="T90" fmla="*/ 2147483647 w 835"/>
                <a:gd name="T91" fmla="*/ 2147483647 h 646"/>
                <a:gd name="T92" fmla="*/ 2147483647 w 835"/>
                <a:gd name="T93" fmla="*/ 2147483647 h 646"/>
                <a:gd name="T94" fmla="*/ 2147483647 w 835"/>
                <a:gd name="T95" fmla="*/ 2147483647 h 646"/>
                <a:gd name="T96" fmla="*/ 2147483647 w 835"/>
                <a:gd name="T97" fmla="*/ 2147483647 h 646"/>
                <a:gd name="T98" fmla="*/ 2147483647 w 835"/>
                <a:gd name="T99" fmla="*/ 2147483647 h 646"/>
                <a:gd name="T100" fmla="*/ 2147483647 w 835"/>
                <a:gd name="T101" fmla="*/ 2147483647 h 646"/>
                <a:gd name="T102" fmla="*/ 2147483647 w 835"/>
                <a:gd name="T103" fmla="*/ 2147483647 h 646"/>
                <a:gd name="T104" fmla="*/ 2147483647 w 835"/>
                <a:gd name="T105" fmla="*/ 2147483647 h 646"/>
                <a:gd name="T106" fmla="*/ 2147483647 w 835"/>
                <a:gd name="T107" fmla="*/ 2147483647 h 64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35"/>
                <a:gd name="T163" fmla="*/ 0 h 646"/>
                <a:gd name="T164" fmla="*/ 835 w 835"/>
                <a:gd name="T165" fmla="*/ 646 h 64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35" h="646">
                  <a:moveTo>
                    <a:pt x="260" y="609"/>
                  </a:moveTo>
                  <a:cubicBezTo>
                    <a:pt x="233" y="609"/>
                    <a:pt x="174" y="629"/>
                    <a:pt x="137" y="622"/>
                  </a:cubicBezTo>
                  <a:cubicBezTo>
                    <a:pt x="100" y="615"/>
                    <a:pt x="61" y="599"/>
                    <a:pt x="38" y="571"/>
                  </a:cubicBezTo>
                  <a:cubicBezTo>
                    <a:pt x="16" y="543"/>
                    <a:pt x="2" y="491"/>
                    <a:pt x="1" y="455"/>
                  </a:cubicBezTo>
                  <a:cubicBezTo>
                    <a:pt x="0" y="420"/>
                    <a:pt x="19" y="380"/>
                    <a:pt x="32" y="360"/>
                  </a:cubicBezTo>
                  <a:cubicBezTo>
                    <a:pt x="45" y="339"/>
                    <a:pt x="69" y="337"/>
                    <a:pt x="79" y="330"/>
                  </a:cubicBezTo>
                  <a:cubicBezTo>
                    <a:pt x="90" y="323"/>
                    <a:pt x="93" y="323"/>
                    <a:pt x="97" y="318"/>
                  </a:cubicBezTo>
                  <a:cubicBezTo>
                    <a:pt x="102" y="314"/>
                    <a:pt x="102" y="309"/>
                    <a:pt x="102" y="299"/>
                  </a:cubicBezTo>
                  <a:cubicBezTo>
                    <a:pt x="102" y="289"/>
                    <a:pt x="97" y="275"/>
                    <a:pt x="96" y="261"/>
                  </a:cubicBezTo>
                  <a:cubicBezTo>
                    <a:pt x="95" y="247"/>
                    <a:pt x="91" y="231"/>
                    <a:pt x="96" y="216"/>
                  </a:cubicBezTo>
                  <a:cubicBezTo>
                    <a:pt x="101" y="201"/>
                    <a:pt x="113" y="183"/>
                    <a:pt x="127" y="172"/>
                  </a:cubicBezTo>
                  <a:cubicBezTo>
                    <a:pt x="141" y="160"/>
                    <a:pt x="163" y="151"/>
                    <a:pt x="181" y="145"/>
                  </a:cubicBezTo>
                  <a:cubicBezTo>
                    <a:pt x="199" y="139"/>
                    <a:pt x="222" y="139"/>
                    <a:pt x="235" y="137"/>
                  </a:cubicBezTo>
                  <a:cubicBezTo>
                    <a:pt x="248" y="134"/>
                    <a:pt x="254" y="135"/>
                    <a:pt x="258" y="129"/>
                  </a:cubicBezTo>
                  <a:cubicBezTo>
                    <a:pt x="262" y="122"/>
                    <a:pt x="257" y="106"/>
                    <a:pt x="261" y="96"/>
                  </a:cubicBezTo>
                  <a:cubicBezTo>
                    <a:pt x="265" y="85"/>
                    <a:pt x="274" y="71"/>
                    <a:pt x="284" y="63"/>
                  </a:cubicBezTo>
                  <a:cubicBezTo>
                    <a:pt x="294" y="54"/>
                    <a:pt x="307" y="50"/>
                    <a:pt x="320" y="46"/>
                  </a:cubicBezTo>
                  <a:cubicBezTo>
                    <a:pt x="333" y="43"/>
                    <a:pt x="354" y="43"/>
                    <a:pt x="364" y="43"/>
                  </a:cubicBezTo>
                  <a:cubicBezTo>
                    <a:pt x="375" y="43"/>
                    <a:pt x="378" y="47"/>
                    <a:pt x="382" y="46"/>
                  </a:cubicBezTo>
                  <a:cubicBezTo>
                    <a:pt x="386" y="45"/>
                    <a:pt x="383" y="41"/>
                    <a:pt x="387" y="36"/>
                  </a:cubicBezTo>
                  <a:cubicBezTo>
                    <a:pt x="391" y="31"/>
                    <a:pt x="399" y="21"/>
                    <a:pt x="408" y="15"/>
                  </a:cubicBezTo>
                  <a:cubicBezTo>
                    <a:pt x="418" y="9"/>
                    <a:pt x="429" y="5"/>
                    <a:pt x="445" y="3"/>
                  </a:cubicBezTo>
                  <a:cubicBezTo>
                    <a:pt x="460" y="2"/>
                    <a:pt x="485" y="0"/>
                    <a:pt x="502" y="3"/>
                  </a:cubicBezTo>
                  <a:cubicBezTo>
                    <a:pt x="518" y="7"/>
                    <a:pt x="530" y="14"/>
                    <a:pt x="543" y="21"/>
                  </a:cubicBezTo>
                  <a:cubicBezTo>
                    <a:pt x="556" y="29"/>
                    <a:pt x="573" y="38"/>
                    <a:pt x="582" y="50"/>
                  </a:cubicBezTo>
                  <a:cubicBezTo>
                    <a:pt x="591" y="61"/>
                    <a:pt x="595" y="80"/>
                    <a:pt x="598" y="91"/>
                  </a:cubicBezTo>
                  <a:cubicBezTo>
                    <a:pt x="602" y="101"/>
                    <a:pt x="597" y="109"/>
                    <a:pt x="602" y="112"/>
                  </a:cubicBezTo>
                  <a:cubicBezTo>
                    <a:pt x="607" y="116"/>
                    <a:pt x="617" y="109"/>
                    <a:pt x="628" y="111"/>
                  </a:cubicBezTo>
                  <a:cubicBezTo>
                    <a:pt x="639" y="112"/>
                    <a:pt x="652" y="115"/>
                    <a:pt x="666" y="124"/>
                  </a:cubicBezTo>
                  <a:cubicBezTo>
                    <a:pt x="679" y="133"/>
                    <a:pt x="695" y="150"/>
                    <a:pt x="706" y="165"/>
                  </a:cubicBezTo>
                  <a:cubicBezTo>
                    <a:pt x="718" y="180"/>
                    <a:pt x="730" y="198"/>
                    <a:pt x="736" y="215"/>
                  </a:cubicBezTo>
                  <a:cubicBezTo>
                    <a:pt x="742" y="231"/>
                    <a:pt x="744" y="252"/>
                    <a:pt x="741" y="267"/>
                  </a:cubicBezTo>
                  <a:cubicBezTo>
                    <a:pt x="738" y="283"/>
                    <a:pt x="715" y="300"/>
                    <a:pt x="715" y="309"/>
                  </a:cubicBezTo>
                  <a:cubicBezTo>
                    <a:pt x="715" y="317"/>
                    <a:pt x="730" y="311"/>
                    <a:pt x="742" y="317"/>
                  </a:cubicBezTo>
                  <a:cubicBezTo>
                    <a:pt x="755" y="323"/>
                    <a:pt x="775" y="332"/>
                    <a:pt x="788" y="342"/>
                  </a:cubicBezTo>
                  <a:cubicBezTo>
                    <a:pt x="801" y="351"/>
                    <a:pt x="815" y="365"/>
                    <a:pt x="823" y="378"/>
                  </a:cubicBezTo>
                  <a:cubicBezTo>
                    <a:pt x="830" y="391"/>
                    <a:pt x="835" y="403"/>
                    <a:pt x="833" y="422"/>
                  </a:cubicBezTo>
                  <a:cubicBezTo>
                    <a:pt x="830" y="442"/>
                    <a:pt x="816" y="479"/>
                    <a:pt x="808" y="495"/>
                  </a:cubicBezTo>
                  <a:cubicBezTo>
                    <a:pt x="800" y="511"/>
                    <a:pt x="794" y="513"/>
                    <a:pt x="785" y="519"/>
                  </a:cubicBezTo>
                  <a:cubicBezTo>
                    <a:pt x="776" y="525"/>
                    <a:pt x="761" y="527"/>
                    <a:pt x="752" y="531"/>
                  </a:cubicBezTo>
                  <a:cubicBezTo>
                    <a:pt x="743" y="535"/>
                    <a:pt x="735" y="536"/>
                    <a:pt x="728" y="541"/>
                  </a:cubicBezTo>
                  <a:cubicBezTo>
                    <a:pt x="720" y="546"/>
                    <a:pt x="717" y="554"/>
                    <a:pt x="710" y="563"/>
                  </a:cubicBezTo>
                  <a:cubicBezTo>
                    <a:pt x="702" y="572"/>
                    <a:pt x="695" y="585"/>
                    <a:pt x="685" y="594"/>
                  </a:cubicBezTo>
                  <a:cubicBezTo>
                    <a:pt x="675" y="603"/>
                    <a:pt x="666" y="611"/>
                    <a:pt x="651" y="615"/>
                  </a:cubicBezTo>
                  <a:cubicBezTo>
                    <a:pt x="635" y="620"/>
                    <a:pt x="607" y="620"/>
                    <a:pt x="590" y="617"/>
                  </a:cubicBezTo>
                  <a:cubicBezTo>
                    <a:pt x="573" y="615"/>
                    <a:pt x="557" y="606"/>
                    <a:pt x="548" y="601"/>
                  </a:cubicBezTo>
                  <a:cubicBezTo>
                    <a:pt x="538" y="596"/>
                    <a:pt x="538" y="589"/>
                    <a:pt x="533" y="586"/>
                  </a:cubicBezTo>
                  <a:cubicBezTo>
                    <a:pt x="528" y="582"/>
                    <a:pt x="523" y="581"/>
                    <a:pt x="520" y="582"/>
                  </a:cubicBezTo>
                  <a:cubicBezTo>
                    <a:pt x="517" y="584"/>
                    <a:pt x="521" y="587"/>
                    <a:pt x="513" y="594"/>
                  </a:cubicBezTo>
                  <a:cubicBezTo>
                    <a:pt x="506" y="601"/>
                    <a:pt x="494" y="612"/>
                    <a:pt x="477" y="620"/>
                  </a:cubicBezTo>
                  <a:cubicBezTo>
                    <a:pt x="460" y="629"/>
                    <a:pt x="431" y="641"/>
                    <a:pt x="408" y="644"/>
                  </a:cubicBezTo>
                  <a:cubicBezTo>
                    <a:pt x="386" y="646"/>
                    <a:pt x="361" y="641"/>
                    <a:pt x="341" y="637"/>
                  </a:cubicBezTo>
                  <a:cubicBezTo>
                    <a:pt x="322" y="633"/>
                    <a:pt x="305" y="625"/>
                    <a:pt x="292" y="620"/>
                  </a:cubicBezTo>
                  <a:cubicBezTo>
                    <a:pt x="280" y="616"/>
                    <a:pt x="286" y="609"/>
                    <a:pt x="260" y="609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B7D9E5"/>
                </a:gs>
              </a:gsLst>
              <a:path path="rect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>
              <a:prstShdw prst="shdw17" dist="17961" dir="2700000">
                <a:srgbClr val="6E8289"/>
              </a:prstShdw>
            </a:effectLst>
          </p:spPr>
          <p:txBody>
            <a:bodyPr wrap="none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smtClean="0">
                  <a:solidFill>
                    <a:prstClr val="black"/>
                  </a:solidFill>
                  <a:latin typeface="+mn-lt"/>
                  <a:cs typeface="+mn-cs"/>
                </a:rPr>
                <a:t>Access</a:t>
              </a:r>
            </a:p>
          </p:txBody>
        </p:sp>
        <p:pic>
          <p:nvPicPr>
            <p:cNvPr id="278" name="Picture 160" descr="rad4"/>
            <p:cNvPicPr preferRelativeResize="0"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70007" y="5610652"/>
              <a:ext cx="824840" cy="323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(Carrier) </a:t>
            </a:r>
            <a:r>
              <a:rPr lang="en-US" dirty="0" smtClean="0"/>
              <a:t>Ethernet services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22484" y="5414454"/>
            <a:ext cx="7837170" cy="1258196"/>
          </a:xfrm>
        </p:spPr>
        <p:txBody>
          <a:bodyPr/>
          <a:lstStyle/>
          <a:p>
            <a:r>
              <a:rPr lang="en-US" sz="2000" dirty="0" smtClean="0"/>
              <a:t>Scope of the Ethernet  Service/Transport  can be:</a:t>
            </a:r>
          </a:p>
          <a:p>
            <a:pPr lvl="1"/>
            <a:r>
              <a:rPr lang="en-US" sz="1600" dirty="0" smtClean="0"/>
              <a:t>Access to a higher-layer service (e.g. Internet Access, IP-VPN,  Cloud)</a:t>
            </a:r>
          </a:p>
          <a:p>
            <a:pPr lvl="1"/>
            <a:r>
              <a:rPr lang="en-US" sz="1600" dirty="0" smtClean="0"/>
              <a:t>End to End (e.g. VPN)</a:t>
            </a:r>
          </a:p>
          <a:p>
            <a:endParaRPr lang="en-US" sz="1900" dirty="0" smtClean="0"/>
          </a:p>
          <a:p>
            <a:pPr lvl="1"/>
            <a:endParaRPr lang="en-US" sz="1700" dirty="0"/>
          </a:p>
        </p:txBody>
      </p:sp>
      <p:sp>
        <p:nvSpPr>
          <p:cNvPr id="280" name="TextBox 279"/>
          <p:cNvSpPr txBox="1"/>
          <p:nvPr/>
        </p:nvSpPr>
        <p:spPr>
          <a:xfrm>
            <a:off x="8646147" y="3318559"/>
            <a:ext cx="817299" cy="353925"/>
          </a:xfrm>
          <a:prstGeom prst="rect">
            <a:avLst/>
          </a:prstGeom>
          <a:noFill/>
        </p:spPr>
        <p:txBody>
          <a:bodyPr wrap="square" lIns="91376" tIns="45689" rIns="91376" bIns="45689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700" b="1" dirty="0" smtClean="0">
                <a:latin typeface="+mn-lt"/>
              </a:rPr>
              <a:t>CPE</a:t>
            </a:r>
          </a:p>
        </p:txBody>
      </p:sp>
      <p:grpSp>
        <p:nvGrpSpPr>
          <p:cNvPr id="5" name="Group 258"/>
          <p:cNvGrpSpPr/>
          <p:nvPr/>
        </p:nvGrpSpPr>
        <p:grpSpPr>
          <a:xfrm>
            <a:off x="1782806" y="2053046"/>
            <a:ext cx="5459155" cy="1761580"/>
            <a:chOff x="1856948" y="2053046"/>
            <a:chExt cx="5459155" cy="1761580"/>
          </a:xfrm>
        </p:grpSpPr>
        <p:sp>
          <p:nvSpPr>
            <p:cNvPr id="261" name="Freeform 21"/>
            <p:cNvSpPr>
              <a:spLocks/>
            </p:cNvSpPr>
            <p:nvPr/>
          </p:nvSpPr>
          <p:spPr bwMode="auto">
            <a:xfrm>
              <a:off x="2544314" y="2558008"/>
              <a:ext cx="1647825" cy="1025525"/>
            </a:xfrm>
            <a:custGeom>
              <a:avLst/>
              <a:gdLst>
                <a:gd name="T0" fmla="*/ 2147483647 w 835"/>
                <a:gd name="T1" fmla="*/ 2147483647 h 646"/>
                <a:gd name="T2" fmla="*/ 2147483647 w 835"/>
                <a:gd name="T3" fmla="*/ 2147483647 h 646"/>
                <a:gd name="T4" fmla="*/ 2147483647 w 835"/>
                <a:gd name="T5" fmla="*/ 2147483647 h 646"/>
                <a:gd name="T6" fmla="*/ 2147483647 w 835"/>
                <a:gd name="T7" fmla="*/ 2147483647 h 646"/>
                <a:gd name="T8" fmla="*/ 2147483647 w 835"/>
                <a:gd name="T9" fmla="*/ 2147483647 h 646"/>
                <a:gd name="T10" fmla="*/ 2147483647 w 835"/>
                <a:gd name="T11" fmla="*/ 2147483647 h 646"/>
                <a:gd name="T12" fmla="*/ 2147483647 w 835"/>
                <a:gd name="T13" fmla="*/ 2147483647 h 646"/>
                <a:gd name="T14" fmla="*/ 2147483647 w 835"/>
                <a:gd name="T15" fmla="*/ 2147483647 h 646"/>
                <a:gd name="T16" fmla="*/ 2147483647 w 835"/>
                <a:gd name="T17" fmla="*/ 2147483647 h 646"/>
                <a:gd name="T18" fmla="*/ 2147483647 w 835"/>
                <a:gd name="T19" fmla="*/ 2147483647 h 646"/>
                <a:gd name="T20" fmla="*/ 2147483647 w 835"/>
                <a:gd name="T21" fmla="*/ 2147483647 h 646"/>
                <a:gd name="T22" fmla="*/ 2147483647 w 835"/>
                <a:gd name="T23" fmla="*/ 2147483647 h 646"/>
                <a:gd name="T24" fmla="*/ 2147483647 w 835"/>
                <a:gd name="T25" fmla="*/ 2147483647 h 646"/>
                <a:gd name="T26" fmla="*/ 2147483647 w 835"/>
                <a:gd name="T27" fmla="*/ 2147483647 h 646"/>
                <a:gd name="T28" fmla="*/ 2147483647 w 835"/>
                <a:gd name="T29" fmla="*/ 2147483647 h 646"/>
                <a:gd name="T30" fmla="*/ 2147483647 w 835"/>
                <a:gd name="T31" fmla="*/ 2147483647 h 646"/>
                <a:gd name="T32" fmla="*/ 2147483647 w 835"/>
                <a:gd name="T33" fmla="*/ 2147483647 h 646"/>
                <a:gd name="T34" fmla="*/ 2147483647 w 835"/>
                <a:gd name="T35" fmla="*/ 2147483647 h 646"/>
                <a:gd name="T36" fmla="*/ 2147483647 w 835"/>
                <a:gd name="T37" fmla="*/ 2147483647 h 646"/>
                <a:gd name="T38" fmla="*/ 2147483647 w 835"/>
                <a:gd name="T39" fmla="*/ 2147483647 h 646"/>
                <a:gd name="T40" fmla="*/ 2147483647 w 835"/>
                <a:gd name="T41" fmla="*/ 2147483647 h 646"/>
                <a:gd name="T42" fmla="*/ 2147483647 w 835"/>
                <a:gd name="T43" fmla="*/ 2147483647 h 646"/>
                <a:gd name="T44" fmla="*/ 2147483647 w 835"/>
                <a:gd name="T45" fmla="*/ 2147483647 h 646"/>
                <a:gd name="T46" fmla="*/ 2147483647 w 835"/>
                <a:gd name="T47" fmla="*/ 2147483647 h 646"/>
                <a:gd name="T48" fmla="*/ 2147483647 w 835"/>
                <a:gd name="T49" fmla="*/ 2147483647 h 646"/>
                <a:gd name="T50" fmla="*/ 2147483647 w 835"/>
                <a:gd name="T51" fmla="*/ 2147483647 h 646"/>
                <a:gd name="T52" fmla="*/ 2147483647 w 835"/>
                <a:gd name="T53" fmla="*/ 2147483647 h 646"/>
                <a:gd name="T54" fmla="*/ 2147483647 w 835"/>
                <a:gd name="T55" fmla="*/ 2147483647 h 646"/>
                <a:gd name="T56" fmla="*/ 2147483647 w 835"/>
                <a:gd name="T57" fmla="*/ 2147483647 h 646"/>
                <a:gd name="T58" fmla="*/ 2147483647 w 835"/>
                <a:gd name="T59" fmla="*/ 2147483647 h 646"/>
                <a:gd name="T60" fmla="*/ 2147483647 w 835"/>
                <a:gd name="T61" fmla="*/ 2147483647 h 646"/>
                <a:gd name="T62" fmla="*/ 2147483647 w 835"/>
                <a:gd name="T63" fmla="*/ 2147483647 h 646"/>
                <a:gd name="T64" fmla="*/ 2147483647 w 835"/>
                <a:gd name="T65" fmla="*/ 2147483647 h 646"/>
                <a:gd name="T66" fmla="*/ 2147483647 w 835"/>
                <a:gd name="T67" fmla="*/ 2147483647 h 646"/>
                <a:gd name="T68" fmla="*/ 2147483647 w 835"/>
                <a:gd name="T69" fmla="*/ 2147483647 h 646"/>
                <a:gd name="T70" fmla="*/ 2147483647 w 835"/>
                <a:gd name="T71" fmla="*/ 2147483647 h 646"/>
                <a:gd name="T72" fmla="*/ 2147483647 w 835"/>
                <a:gd name="T73" fmla="*/ 2147483647 h 646"/>
                <a:gd name="T74" fmla="*/ 2147483647 w 835"/>
                <a:gd name="T75" fmla="*/ 2147483647 h 646"/>
                <a:gd name="T76" fmla="*/ 2147483647 w 835"/>
                <a:gd name="T77" fmla="*/ 2147483647 h 646"/>
                <a:gd name="T78" fmla="*/ 2147483647 w 835"/>
                <a:gd name="T79" fmla="*/ 2147483647 h 646"/>
                <a:gd name="T80" fmla="*/ 2147483647 w 835"/>
                <a:gd name="T81" fmla="*/ 2147483647 h 646"/>
                <a:gd name="T82" fmla="*/ 2147483647 w 835"/>
                <a:gd name="T83" fmla="*/ 2147483647 h 646"/>
                <a:gd name="T84" fmla="*/ 2147483647 w 835"/>
                <a:gd name="T85" fmla="*/ 2147483647 h 646"/>
                <a:gd name="T86" fmla="*/ 2147483647 w 835"/>
                <a:gd name="T87" fmla="*/ 2147483647 h 646"/>
                <a:gd name="T88" fmla="*/ 2147483647 w 835"/>
                <a:gd name="T89" fmla="*/ 2147483647 h 646"/>
                <a:gd name="T90" fmla="*/ 2147483647 w 835"/>
                <a:gd name="T91" fmla="*/ 2147483647 h 646"/>
                <a:gd name="T92" fmla="*/ 2147483647 w 835"/>
                <a:gd name="T93" fmla="*/ 2147483647 h 646"/>
                <a:gd name="T94" fmla="*/ 2147483647 w 835"/>
                <a:gd name="T95" fmla="*/ 2147483647 h 646"/>
                <a:gd name="T96" fmla="*/ 2147483647 w 835"/>
                <a:gd name="T97" fmla="*/ 2147483647 h 646"/>
                <a:gd name="T98" fmla="*/ 2147483647 w 835"/>
                <a:gd name="T99" fmla="*/ 2147483647 h 646"/>
                <a:gd name="T100" fmla="*/ 2147483647 w 835"/>
                <a:gd name="T101" fmla="*/ 2147483647 h 646"/>
                <a:gd name="T102" fmla="*/ 2147483647 w 835"/>
                <a:gd name="T103" fmla="*/ 2147483647 h 646"/>
                <a:gd name="T104" fmla="*/ 2147483647 w 835"/>
                <a:gd name="T105" fmla="*/ 2147483647 h 646"/>
                <a:gd name="T106" fmla="*/ 2147483647 w 835"/>
                <a:gd name="T107" fmla="*/ 2147483647 h 64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35"/>
                <a:gd name="T163" fmla="*/ 0 h 646"/>
                <a:gd name="T164" fmla="*/ 835 w 835"/>
                <a:gd name="T165" fmla="*/ 646 h 64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35" h="646">
                  <a:moveTo>
                    <a:pt x="260" y="609"/>
                  </a:moveTo>
                  <a:cubicBezTo>
                    <a:pt x="233" y="609"/>
                    <a:pt x="174" y="629"/>
                    <a:pt x="137" y="622"/>
                  </a:cubicBezTo>
                  <a:cubicBezTo>
                    <a:pt x="100" y="615"/>
                    <a:pt x="61" y="599"/>
                    <a:pt x="38" y="571"/>
                  </a:cubicBezTo>
                  <a:cubicBezTo>
                    <a:pt x="16" y="543"/>
                    <a:pt x="2" y="491"/>
                    <a:pt x="1" y="455"/>
                  </a:cubicBezTo>
                  <a:cubicBezTo>
                    <a:pt x="0" y="420"/>
                    <a:pt x="19" y="380"/>
                    <a:pt x="32" y="360"/>
                  </a:cubicBezTo>
                  <a:cubicBezTo>
                    <a:pt x="45" y="339"/>
                    <a:pt x="69" y="337"/>
                    <a:pt x="79" y="330"/>
                  </a:cubicBezTo>
                  <a:cubicBezTo>
                    <a:pt x="90" y="323"/>
                    <a:pt x="93" y="323"/>
                    <a:pt x="97" y="318"/>
                  </a:cubicBezTo>
                  <a:cubicBezTo>
                    <a:pt x="102" y="314"/>
                    <a:pt x="102" y="309"/>
                    <a:pt x="102" y="299"/>
                  </a:cubicBezTo>
                  <a:cubicBezTo>
                    <a:pt x="102" y="289"/>
                    <a:pt x="97" y="275"/>
                    <a:pt x="96" y="261"/>
                  </a:cubicBezTo>
                  <a:cubicBezTo>
                    <a:pt x="95" y="247"/>
                    <a:pt x="91" y="231"/>
                    <a:pt x="96" y="216"/>
                  </a:cubicBezTo>
                  <a:cubicBezTo>
                    <a:pt x="101" y="201"/>
                    <a:pt x="113" y="183"/>
                    <a:pt x="127" y="172"/>
                  </a:cubicBezTo>
                  <a:cubicBezTo>
                    <a:pt x="141" y="160"/>
                    <a:pt x="163" y="151"/>
                    <a:pt x="181" y="145"/>
                  </a:cubicBezTo>
                  <a:cubicBezTo>
                    <a:pt x="199" y="139"/>
                    <a:pt x="222" y="139"/>
                    <a:pt x="235" y="137"/>
                  </a:cubicBezTo>
                  <a:cubicBezTo>
                    <a:pt x="248" y="134"/>
                    <a:pt x="254" y="135"/>
                    <a:pt x="258" y="129"/>
                  </a:cubicBezTo>
                  <a:cubicBezTo>
                    <a:pt x="262" y="122"/>
                    <a:pt x="257" y="106"/>
                    <a:pt x="261" y="96"/>
                  </a:cubicBezTo>
                  <a:cubicBezTo>
                    <a:pt x="265" y="85"/>
                    <a:pt x="274" y="71"/>
                    <a:pt x="284" y="63"/>
                  </a:cubicBezTo>
                  <a:cubicBezTo>
                    <a:pt x="294" y="54"/>
                    <a:pt x="307" y="50"/>
                    <a:pt x="320" y="46"/>
                  </a:cubicBezTo>
                  <a:cubicBezTo>
                    <a:pt x="333" y="43"/>
                    <a:pt x="354" y="43"/>
                    <a:pt x="364" y="43"/>
                  </a:cubicBezTo>
                  <a:cubicBezTo>
                    <a:pt x="375" y="43"/>
                    <a:pt x="378" y="47"/>
                    <a:pt x="382" y="46"/>
                  </a:cubicBezTo>
                  <a:cubicBezTo>
                    <a:pt x="386" y="45"/>
                    <a:pt x="383" y="41"/>
                    <a:pt x="387" y="36"/>
                  </a:cubicBezTo>
                  <a:cubicBezTo>
                    <a:pt x="391" y="31"/>
                    <a:pt x="399" y="21"/>
                    <a:pt x="408" y="15"/>
                  </a:cubicBezTo>
                  <a:cubicBezTo>
                    <a:pt x="418" y="9"/>
                    <a:pt x="429" y="5"/>
                    <a:pt x="445" y="3"/>
                  </a:cubicBezTo>
                  <a:cubicBezTo>
                    <a:pt x="460" y="2"/>
                    <a:pt x="485" y="0"/>
                    <a:pt x="502" y="3"/>
                  </a:cubicBezTo>
                  <a:cubicBezTo>
                    <a:pt x="518" y="7"/>
                    <a:pt x="530" y="14"/>
                    <a:pt x="543" y="21"/>
                  </a:cubicBezTo>
                  <a:cubicBezTo>
                    <a:pt x="556" y="29"/>
                    <a:pt x="573" y="38"/>
                    <a:pt x="582" y="50"/>
                  </a:cubicBezTo>
                  <a:cubicBezTo>
                    <a:pt x="591" y="61"/>
                    <a:pt x="595" y="80"/>
                    <a:pt x="598" y="91"/>
                  </a:cubicBezTo>
                  <a:cubicBezTo>
                    <a:pt x="602" y="101"/>
                    <a:pt x="597" y="109"/>
                    <a:pt x="602" y="112"/>
                  </a:cubicBezTo>
                  <a:cubicBezTo>
                    <a:pt x="607" y="116"/>
                    <a:pt x="617" y="109"/>
                    <a:pt x="628" y="111"/>
                  </a:cubicBezTo>
                  <a:cubicBezTo>
                    <a:pt x="639" y="112"/>
                    <a:pt x="652" y="115"/>
                    <a:pt x="666" y="124"/>
                  </a:cubicBezTo>
                  <a:cubicBezTo>
                    <a:pt x="679" y="133"/>
                    <a:pt x="695" y="150"/>
                    <a:pt x="706" y="165"/>
                  </a:cubicBezTo>
                  <a:cubicBezTo>
                    <a:pt x="718" y="180"/>
                    <a:pt x="730" y="198"/>
                    <a:pt x="736" y="215"/>
                  </a:cubicBezTo>
                  <a:cubicBezTo>
                    <a:pt x="742" y="231"/>
                    <a:pt x="744" y="252"/>
                    <a:pt x="741" y="267"/>
                  </a:cubicBezTo>
                  <a:cubicBezTo>
                    <a:pt x="738" y="283"/>
                    <a:pt x="715" y="300"/>
                    <a:pt x="715" y="309"/>
                  </a:cubicBezTo>
                  <a:cubicBezTo>
                    <a:pt x="715" y="317"/>
                    <a:pt x="730" y="311"/>
                    <a:pt x="742" y="317"/>
                  </a:cubicBezTo>
                  <a:cubicBezTo>
                    <a:pt x="755" y="323"/>
                    <a:pt x="775" y="332"/>
                    <a:pt x="788" y="342"/>
                  </a:cubicBezTo>
                  <a:cubicBezTo>
                    <a:pt x="801" y="351"/>
                    <a:pt x="815" y="365"/>
                    <a:pt x="823" y="378"/>
                  </a:cubicBezTo>
                  <a:cubicBezTo>
                    <a:pt x="830" y="391"/>
                    <a:pt x="835" y="403"/>
                    <a:pt x="833" y="422"/>
                  </a:cubicBezTo>
                  <a:cubicBezTo>
                    <a:pt x="830" y="442"/>
                    <a:pt x="816" y="479"/>
                    <a:pt x="808" y="495"/>
                  </a:cubicBezTo>
                  <a:cubicBezTo>
                    <a:pt x="800" y="511"/>
                    <a:pt x="794" y="513"/>
                    <a:pt x="785" y="519"/>
                  </a:cubicBezTo>
                  <a:cubicBezTo>
                    <a:pt x="776" y="525"/>
                    <a:pt x="761" y="527"/>
                    <a:pt x="752" y="531"/>
                  </a:cubicBezTo>
                  <a:cubicBezTo>
                    <a:pt x="743" y="535"/>
                    <a:pt x="735" y="536"/>
                    <a:pt x="728" y="541"/>
                  </a:cubicBezTo>
                  <a:cubicBezTo>
                    <a:pt x="720" y="546"/>
                    <a:pt x="717" y="554"/>
                    <a:pt x="710" y="563"/>
                  </a:cubicBezTo>
                  <a:cubicBezTo>
                    <a:pt x="702" y="572"/>
                    <a:pt x="695" y="585"/>
                    <a:pt x="685" y="594"/>
                  </a:cubicBezTo>
                  <a:cubicBezTo>
                    <a:pt x="675" y="603"/>
                    <a:pt x="666" y="611"/>
                    <a:pt x="651" y="615"/>
                  </a:cubicBezTo>
                  <a:cubicBezTo>
                    <a:pt x="635" y="620"/>
                    <a:pt x="607" y="620"/>
                    <a:pt x="590" y="617"/>
                  </a:cubicBezTo>
                  <a:cubicBezTo>
                    <a:pt x="573" y="615"/>
                    <a:pt x="557" y="606"/>
                    <a:pt x="548" y="601"/>
                  </a:cubicBezTo>
                  <a:cubicBezTo>
                    <a:pt x="538" y="596"/>
                    <a:pt x="538" y="589"/>
                    <a:pt x="533" y="586"/>
                  </a:cubicBezTo>
                  <a:cubicBezTo>
                    <a:pt x="528" y="582"/>
                    <a:pt x="523" y="581"/>
                    <a:pt x="520" y="582"/>
                  </a:cubicBezTo>
                  <a:cubicBezTo>
                    <a:pt x="517" y="584"/>
                    <a:pt x="521" y="587"/>
                    <a:pt x="513" y="594"/>
                  </a:cubicBezTo>
                  <a:cubicBezTo>
                    <a:pt x="506" y="601"/>
                    <a:pt x="494" y="612"/>
                    <a:pt x="477" y="620"/>
                  </a:cubicBezTo>
                  <a:cubicBezTo>
                    <a:pt x="460" y="629"/>
                    <a:pt x="431" y="641"/>
                    <a:pt x="408" y="644"/>
                  </a:cubicBezTo>
                  <a:cubicBezTo>
                    <a:pt x="386" y="646"/>
                    <a:pt x="361" y="641"/>
                    <a:pt x="341" y="637"/>
                  </a:cubicBezTo>
                  <a:cubicBezTo>
                    <a:pt x="322" y="633"/>
                    <a:pt x="305" y="625"/>
                    <a:pt x="292" y="620"/>
                  </a:cubicBezTo>
                  <a:cubicBezTo>
                    <a:pt x="280" y="616"/>
                    <a:pt x="286" y="609"/>
                    <a:pt x="260" y="609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B7D9E5"/>
                </a:gs>
              </a:gsLst>
              <a:path path="rect">
                <a:fillToRect l="50000" t="50000" r="50000" b="50000"/>
              </a:path>
            </a:gradFill>
            <a:ln w="12700">
              <a:noFill/>
              <a:round/>
              <a:headEnd/>
              <a:tailEnd/>
            </a:ln>
            <a:effectLst>
              <a:prstShdw prst="shdw17" dist="17961" dir="2700000">
                <a:srgbClr val="6E8289"/>
              </a:prstShdw>
            </a:effectLst>
          </p:spPr>
          <p:txBody>
            <a:bodyPr wrap="none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smtClean="0">
                  <a:solidFill>
                    <a:prstClr val="black"/>
                  </a:solidFill>
                  <a:latin typeface="+mn-lt"/>
                  <a:cs typeface="+mn-cs"/>
                </a:rPr>
                <a:t>Access</a:t>
              </a:r>
            </a:p>
          </p:txBody>
        </p:sp>
        <p:sp>
          <p:nvSpPr>
            <p:cNvPr id="263" name="Freeform 71"/>
            <p:cNvSpPr>
              <a:spLocks/>
            </p:cNvSpPr>
            <p:nvPr/>
          </p:nvSpPr>
          <p:spPr bwMode="auto">
            <a:xfrm>
              <a:off x="3999035" y="2084644"/>
              <a:ext cx="3260177" cy="1729982"/>
            </a:xfrm>
            <a:custGeom>
              <a:avLst/>
              <a:gdLst>
                <a:gd name="T0" fmla="*/ 2147483647 w 855"/>
                <a:gd name="T1" fmla="*/ 2147483647 h 673"/>
                <a:gd name="T2" fmla="*/ 2147483647 w 855"/>
                <a:gd name="T3" fmla="*/ 2147483647 h 673"/>
                <a:gd name="T4" fmla="*/ 2147483647 w 855"/>
                <a:gd name="T5" fmla="*/ 2147483647 h 673"/>
                <a:gd name="T6" fmla="*/ 2147483647 w 855"/>
                <a:gd name="T7" fmla="*/ 2147483647 h 673"/>
                <a:gd name="T8" fmla="*/ 2147483647 w 855"/>
                <a:gd name="T9" fmla="*/ 2147483647 h 673"/>
                <a:gd name="T10" fmla="*/ 2147483647 w 855"/>
                <a:gd name="T11" fmla="*/ 2147483647 h 673"/>
                <a:gd name="T12" fmla="*/ 2147483647 w 855"/>
                <a:gd name="T13" fmla="*/ 2147483647 h 673"/>
                <a:gd name="T14" fmla="*/ 2147483647 w 855"/>
                <a:gd name="T15" fmla="*/ 2147483647 h 673"/>
                <a:gd name="T16" fmla="*/ 2147483647 w 855"/>
                <a:gd name="T17" fmla="*/ 2147483647 h 673"/>
                <a:gd name="T18" fmla="*/ 2147483647 w 855"/>
                <a:gd name="T19" fmla="*/ 2147483647 h 673"/>
                <a:gd name="T20" fmla="*/ 2147483647 w 855"/>
                <a:gd name="T21" fmla="*/ 2147483647 h 673"/>
                <a:gd name="T22" fmla="*/ 2147483647 w 855"/>
                <a:gd name="T23" fmla="*/ 2147483647 h 673"/>
                <a:gd name="T24" fmla="*/ 2147483647 w 855"/>
                <a:gd name="T25" fmla="*/ 2147483647 h 673"/>
                <a:gd name="T26" fmla="*/ 2147483647 w 855"/>
                <a:gd name="T27" fmla="*/ 2147483647 h 673"/>
                <a:gd name="T28" fmla="*/ 2147483647 w 855"/>
                <a:gd name="T29" fmla="*/ 2147483647 h 673"/>
                <a:gd name="T30" fmla="*/ 2147483647 w 855"/>
                <a:gd name="T31" fmla="*/ 2147483647 h 673"/>
                <a:gd name="T32" fmla="*/ 2147483647 w 855"/>
                <a:gd name="T33" fmla="*/ 2147483647 h 673"/>
                <a:gd name="T34" fmla="*/ 2147483647 w 855"/>
                <a:gd name="T35" fmla="*/ 2147483647 h 673"/>
                <a:gd name="T36" fmla="*/ 2147483647 w 855"/>
                <a:gd name="T37" fmla="*/ 2147483647 h 673"/>
                <a:gd name="T38" fmla="*/ 2147483647 w 855"/>
                <a:gd name="T39" fmla="*/ 2147483647 h 673"/>
                <a:gd name="T40" fmla="*/ 2147483647 w 855"/>
                <a:gd name="T41" fmla="*/ 2147483647 h 673"/>
                <a:gd name="T42" fmla="*/ 2147483647 w 855"/>
                <a:gd name="T43" fmla="*/ 2147483647 h 673"/>
                <a:gd name="T44" fmla="*/ 2147483647 w 855"/>
                <a:gd name="T45" fmla="*/ 2147483647 h 673"/>
                <a:gd name="T46" fmla="*/ 2147483647 w 855"/>
                <a:gd name="T47" fmla="*/ 2147483647 h 673"/>
                <a:gd name="T48" fmla="*/ 2147483647 w 855"/>
                <a:gd name="T49" fmla="*/ 2147483647 h 673"/>
                <a:gd name="T50" fmla="*/ 2147483647 w 855"/>
                <a:gd name="T51" fmla="*/ 2147483647 h 673"/>
                <a:gd name="T52" fmla="*/ 2147483647 w 855"/>
                <a:gd name="T53" fmla="*/ 2147483647 h 673"/>
                <a:gd name="T54" fmla="*/ 2147483647 w 855"/>
                <a:gd name="T55" fmla="*/ 2147483647 h 673"/>
                <a:gd name="T56" fmla="*/ 2147483647 w 855"/>
                <a:gd name="T57" fmla="*/ 2147483647 h 673"/>
                <a:gd name="T58" fmla="*/ 2147483647 w 855"/>
                <a:gd name="T59" fmla="*/ 2147483647 h 673"/>
                <a:gd name="T60" fmla="*/ 2147483647 w 855"/>
                <a:gd name="T61" fmla="*/ 2147483647 h 673"/>
                <a:gd name="T62" fmla="*/ 2147483647 w 855"/>
                <a:gd name="T63" fmla="*/ 2147483647 h 673"/>
                <a:gd name="T64" fmla="*/ 2147483647 w 855"/>
                <a:gd name="T65" fmla="*/ 2147483647 h 673"/>
                <a:gd name="T66" fmla="*/ 2147483647 w 855"/>
                <a:gd name="T67" fmla="*/ 2147483647 h 673"/>
                <a:gd name="T68" fmla="*/ 2147483647 w 855"/>
                <a:gd name="T69" fmla="*/ 2147483647 h 673"/>
                <a:gd name="T70" fmla="*/ 2147483647 w 855"/>
                <a:gd name="T71" fmla="*/ 2147483647 h 673"/>
                <a:gd name="T72" fmla="*/ 2147483647 w 855"/>
                <a:gd name="T73" fmla="*/ 2147483647 h 673"/>
                <a:gd name="T74" fmla="*/ 2147483647 w 855"/>
                <a:gd name="T75" fmla="*/ 2147483647 h 673"/>
                <a:gd name="T76" fmla="*/ 2147483647 w 855"/>
                <a:gd name="T77" fmla="*/ 2147483647 h 673"/>
                <a:gd name="T78" fmla="*/ 2147483647 w 855"/>
                <a:gd name="T79" fmla="*/ 2147483647 h 673"/>
                <a:gd name="T80" fmla="*/ 2147483647 w 855"/>
                <a:gd name="T81" fmla="*/ 2147483647 h 673"/>
                <a:gd name="T82" fmla="*/ 2147483647 w 855"/>
                <a:gd name="T83" fmla="*/ 2147483647 h 673"/>
                <a:gd name="T84" fmla="*/ 2147483647 w 855"/>
                <a:gd name="T85" fmla="*/ 2147483647 h 673"/>
                <a:gd name="T86" fmla="*/ 2147483647 w 855"/>
                <a:gd name="T87" fmla="*/ 2147483647 h 673"/>
                <a:gd name="T88" fmla="*/ 2147483647 w 855"/>
                <a:gd name="T89" fmla="*/ 2147483647 h 673"/>
                <a:gd name="T90" fmla="*/ 2147483647 w 855"/>
                <a:gd name="T91" fmla="*/ 2147483647 h 673"/>
                <a:gd name="T92" fmla="*/ 2147483647 w 855"/>
                <a:gd name="T93" fmla="*/ 2147483647 h 673"/>
                <a:gd name="T94" fmla="*/ 2147483647 w 855"/>
                <a:gd name="T95" fmla="*/ 2147483647 h 673"/>
                <a:gd name="T96" fmla="*/ 2147483647 w 855"/>
                <a:gd name="T97" fmla="*/ 2147483647 h 673"/>
                <a:gd name="T98" fmla="*/ 2147483647 w 855"/>
                <a:gd name="T99" fmla="*/ 2147483647 h 673"/>
                <a:gd name="T100" fmla="*/ 2147483647 w 855"/>
                <a:gd name="T101" fmla="*/ 2147483647 h 673"/>
                <a:gd name="T102" fmla="*/ 2147483647 w 855"/>
                <a:gd name="T103" fmla="*/ 2147483647 h 673"/>
                <a:gd name="T104" fmla="*/ 2147483647 w 855"/>
                <a:gd name="T105" fmla="*/ 2147483647 h 673"/>
                <a:gd name="T106" fmla="*/ 2147483647 w 855"/>
                <a:gd name="T107" fmla="*/ 2147483647 h 67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55"/>
                <a:gd name="T163" fmla="*/ 0 h 673"/>
                <a:gd name="T164" fmla="*/ 855 w 855"/>
                <a:gd name="T165" fmla="*/ 673 h 67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55" h="673">
                  <a:moveTo>
                    <a:pt x="266" y="634"/>
                  </a:moveTo>
                  <a:cubicBezTo>
                    <a:pt x="239" y="634"/>
                    <a:pt x="178" y="655"/>
                    <a:pt x="140" y="648"/>
                  </a:cubicBezTo>
                  <a:cubicBezTo>
                    <a:pt x="102" y="641"/>
                    <a:pt x="63" y="624"/>
                    <a:pt x="39" y="595"/>
                  </a:cubicBezTo>
                  <a:cubicBezTo>
                    <a:pt x="16" y="566"/>
                    <a:pt x="2" y="511"/>
                    <a:pt x="1" y="474"/>
                  </a:cubicBezTo>
                  <a:cubicBezTo>
                    <a:pt x="0" y="437"/>
                    <a:pt x="19" y="396"/>
                    <a:pt x="33" y="375"/>
                  </a:cubicBezTo>
                  <a:cubicBezTo>
                    <a:pt x="46" y="353"/>
                    <a:pt x="70" y="351"/>
                    <a:pt x="81" y="344"/>
                  </a:cubicBezTo>
                  <a:cubicBezTo>
                    <a:pt x="92" y="337"/>
                    <a:pt x="96" y="337"/>
                    <a:pt x="100" y="332"/>
                  </a:cubicBezTo>
                  <a:cubicBezTo>
                    <a:pt x="104" y="327"/>
                    <a:pt x="105" y="321"/>
                    <a:pt x="105" y="311"/>
                  </a:cubicBezTo>
                  <a:cubicBezTo>
                    <a:pt x="105" y="301"/>
                    <a:pt x="99" y="286"/>
                    <a:pt x="98" y="272"/>
                  </a:cubicBezTo>
                  <a:cubicBezTo>
                    <a:pt x="97" y="257"/>
                    <a:pt x="93" y="241"/>
                    <a:pt x="98" y="225"/>
                  </a:cubicBezTo>
                  <a:cubicBezTo>
                    <a:pt x="103" y="210"/>
                    <a:pt x="116" y="191"/>
                    <a:pt x="130" y="179"/>
                  </a:cubicBezTo>
                  <a:cubicBezTo>
                    <a:pt x="144" y="167"/>
                    <a:pt x="167" y="157"/>
                    <a:pt x="185" y="151"/>
                  </a:cubicBezTo>
                  <a:cubicBezTo>
                    <a:pt x="204" y="145"/>
                    <a:pt x="227" y="145"/>
                    <a:pt x="241" y="143"/>
                  </a:cubicBezTo>
                  <a:cubicBezTo>
                    <a:pt x="254" y="140"/>
                    <a:pt x="260" y="141"/>
                    <a:pt x="264" y="134"/>
                  </a:cubicBezTo>
                  <a:cubicBezTo>
                    <a:pt x="268" y="127"/>
                    <a:pt x="263" y="111"/>
                    <a:pt x="267" y="100"/>
                  </a:cubicBezTo>
                  <a:cubicBezTo>
                    <a:pt x="272" y="89"/>
                    <a:pt x="281" y="74"/>
                    <a:pt x="291" y="65"/>
                  </a:cubicBezTo>
                  <a:cubicBezTo>
                    <a:pt x="301" y="57"/>
                    <a:pt x="314" y="52"/>
                    <a:pt x="328" y="48"/>
                  </a:cubicBezTo>
                  <a:cubicBezTo>
                    <a:pt x="341" y="45"/>
                    <a:pt x="362" y="45"/>
                    <a:pt x="373" y="45"/>
                  </a:cubicBezTo>
                  <a:cubicBezTo>
                    <a:pt x="384" y="45"/>
                    <a:pt x="387" y="49"/>
                    <a:pt x="391" y="48"/>
                  </a:cubicBezTo>
                  <a:cubicBezTo>
                    <a:pt x="396" y="47"/>
                    <a:pt x="392" y="43"/>
                    <a:pt x="396" y="38"/>
                  </a:cubicBezTo>
                  <a:cubicBezTo>
                    <a:pt x="401" y="33"/>
                    <a:pt x="408" y="21"/>
                    <a:pt x="418" y="15"/>
                  </a:cubicBezTo>
                  <a:cubicBezTo>
                    <a:pt x="428" y="9"/>
                    <a:pt x="439" y="5"/>
                    <a:pt x="455" y="3"/>
                  </a:cubicBezTo>
                  <a:cubicBezTo>
                    <a:pt x="471" y="2"/>
                    <a:pt x="497" y="0"/>
                    <a:pt x="514" y="3"/>
                  </a:cubicBezTo>
                  <a:cubicBezTo>
                    <a:pt x="531" y="7"/>
                    <a:pt x="542" y="15"/>
                    <a:pt x="556" y="22"/>
                  </a:cubicBezTo>
                  <a:cubicBezTo>
                    <a:pt x="569" y="30"/>
                    <a:pt x="587" y="40"/>
                    <a:pt x="596" y="52"/>
                  </a:cubicBezTo>
                  <a:cubicBezTo>
                    <a:pt x="605" y="64"/>
                    <a:pt x="609" y="83"/>
                    <a:pt x="613" y="95"/>
                  </a:cubicBezTo>
                  <a:cubicBezTo>
                    <a:pt x="616" y="106"/>
                    <a:pt x="611" y="113"/>
                    <a:pt x="616" y="117"/>
                  </a:cubicBezTo>
                  <a:cubicBezTo>
                    <a:pt x="621" y="120"/>
                    <a:pt x="632" y="113"/>
                    <a:pt x="643" y="115"/>
                  </a:cubicBezTo>
                  <a:cubicBezTo>
                    <a:pt x="654" y="117"/>
                    <a:pt x="668" y="119"/>
                    <a:pt x="681" y="129"/>
                  </a:cubicBezTo>
                  <a:cubicBezTo>
                    <a:pt x="695" y="138"/>
                    <a:pt x="712" y="156"/>
                    <a:pt x="723" y="172"/>
                  </a:cubicBezTo>
                  <a:cubicBezTo>
                    <a:pt x="735" y="187"/>
                    <a:pt x="748" y="206"/>
                    <a:pt x="754" y="223"/>
                  </a:cubicBezTo>
                  <a:cubicBezTo>
                    <a:pt x="759" y="241"/>
                    <a:pt x="762" y="262"/>
                    <a:pt x="759" y="278"/>
                  </a:cubicBezTo>
                  <a:cubicBezTo>
                    <a:pt x="755" y="295"/>
                    <a:pt x="732" y="313"/>
                    <a:pt x="732" y="321"/>
                  </a:cubicBezTo>
                  <a:cubicBezTo>
                    <a:pt x="732" y="330"/>
                    <a:pt x="748" y="324"/>
                    <a:pt x="760" y="330"/>
                  </a:cubicBezTo>
                  <a:cubicBezTo>
                    <a:pt x="773" y="336"/>
                    <a:pt x="794" y="346"/>
                    <a:pt x="807" y="356"/>
                  </a:cubicBezTo>
                  <a:cubicBezTo>
                    <a:pt x="821" y="366"/>
                    <a:pt x="835" y="380"/>
                    <a:pt x="842" y="394"/>
                  </a:cubicBezTo>
                  <a:cubicBezTo>
                    <a:pt x="850" y="407"/>
                    <a:pt x="855" y="419"/>
                    <a:pt x="852" y="440"/>
                  </a:cubicBezTo>
                  <a:cubicBezTo>
                    <a:pt x="850" y="461"/>
                    <a:pt x="835" y="499"/>
                    <a:pt x="827" y="516"/>
                  </a:cubicBezTo>
                  <a:cubicBezTo>
                    <a:pt x="819" y="533"/>
                    <a:pt x="813" y="536"/>
                    <a:pt x="804" y="542"/>
                  </a:cubicBezTo>
                  <a:cubicBezTo>
                    <a:pt x="795" y="548"/>
                    <a:pt x="780" y="550"/>
                    <a:pt x="770" y="554"/>
                  </a:cubicBezTo>
                  <a:cubicBezTo>
                    <a:pt x="760" y="558"/>
                    <a:pt x="753" y="559"/>
                    <a:pt x="745" y="564"/>
                  </a:cubicBezTo>
                  <a:cubicBezTo>
                    <a:pt x="738" y="569"/>
                    <a:pt x="734" y="577"/>
                    <a:pt x="727" y="586"/>
                  </a:cubicBezTo>
                  <a:cubicBezTo>
                    <a:pt x="719" y="596"/>
                    <a:pt x="712" y="609"/>
                    <a:pt x="702" y="619"/>
                  </a:cubicBezTo>
                  <a:cubicBezTo>
                    <a:pt x="692" y="628"/>
                    <a:pt x="682" y="637"/>
                    <a:pt x="666" y="641"/>
                  </a:cubicBezTo>
                  <a:cubicBezTo>
                    <a:pt x="650" y="645"/>
                    <a:pt x="622" y="645"/>
                    <a:pt x="604" y="643"/>
                  </a:cubicBezTo>
                  <a:cubicBezTo>
                    <a:pt x="587" y="640"/>
                    <a:pt x="571" y="631"/>
                    <a:pt x="561" y="626"/>
                  </a:cubicBezTo>
                  <a:cubicBezTo>
                    <a:pt x="551" y="621"/>
                    <a:pt x="551" y="614"/>
                    <a:pt x="546" y="610"/>
                  </a:cubicBezTo>
                  <a:cubicBezTo>
                    <a:pt x="541" y="607"/>
                    <a:pt x="536" y="605"/>
                    <a:pt x="532" y="607"/>
                  </a:cubicBezTo>
                  <a:cubicBezTo>
                    <a:pt x="529" y="609"/>
                    <a:pt x="533" y="612"/>
                    <a:pt x="526" y="619"/>
                  </a:cubicBezTo>
                  <a:cubicBezTo>
                    <a:pt x="518" y="626"/>
                    <a:pt x="506" y="638"/>
                    <a:pt x="489" y="646"/>
                  </a:cubicBezTo>
                  <a:cubicBezTo>
                    <a:pt x="471" y="655"/>
                    <a:pt x="442" y="668"/>
                    <a:pt x="418" y="670"/>
                  </a:cubicBezTo>
                  <a:cubicBezTo>
                    <a:pt x="395" y="673"/>
                    <a:pt x="370" y="668"/>
                    <a:pt x="350" y="664"/>
                  </a:cubicBezTo>
                  <a:cubicBezTo>
                    <a:pt x="329" y="659"/>
                    <a:pt x="312" y="651"/>
                    <a:pt x="299" y="646"/>
                  </a:cubicBezTo>
                  <a:cubicBezTo>
                    <a:pt x="287" y="642"/>
                    <a:pt x="293" y="634"/>
                    <a:pt x="266" y="63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/>
                </a:gs>
                <a:gs pos="100000">
                  <a:srgbClr val="FFE895"/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998B59"/>
              </a:prstShdw>
            </a:effectLst>
          </p:spPr>
          <p:txBody>
            <a:bodyPr lIns="100491" tIns="50247" rIns="100491" bIns="50247" anchor="ctr"/>
            <a:lstStyle/>
            <a:p>
              <a:pPr algn="ctr" defTabSz="100433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smtClean="0">
                  <a:solidFill>
                    <a:prstClr val="black"/>
                  </a:solidFill>
                  <a:latin typeface="+mn-lt"/>
                  <a:cs typeface="+mn-cs"/>
                </a:rPr>
                <a:t>PSN</a:t>
              </a:r>
            </a:p>
            <a:p>
              <a:pPr algn="ctr" defTabSz="1004335" fontAlgn="auto">
                <a:spcBef>
                  <a:spcPts val="0"/>
                </a:spcBef>
                <a:spcAft>
                  <a:spcPts val="0"/>
                </a:spcAft>
              </a:pPr>
              <a:endParaRPr lang="en-US" sz="2000" dirty="0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grpSp>
          <p:nvGrpSpPr>
            <p:cNvPr id="6" name="Group 454"/>
            <p:cNvGrpSpPr>
              <a:grpSpLocks/>
            </p:cNvGrpSpPr>
            <p:nvPr/>
          </p:nvGrpSpPr>
          <p:grpSpPr bwMode="auto">
            <a:xfrm>
              <a:off x="3846638" y="2969725"/>
              <a:ext cx="573865" cy="452471"/>
              <a:chOff x="480" y="2498"/>
              <a:chExt cx="872" cy="878"/>
            </a:xfrm>
          </p:grpSpPr>
          <p:sp>
            <p:nvSpPr>
              <p:cNvPr id="341" name="Oval 455"/>
              <p:cNvSpPr>
                <a:spLocks noChangeArrowheads="1"/>
              </p:cNvSpPr>
              <p:nvPr/>
            </p:nvSpPr>
            <p:spPr bwMode="auto">
              <a:xfrm>
                <a:off x="482" y="3096"/>
                <a:ext cx="870" cy="280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342" name="Rectangle 456"/>
              <p:cNvSpPr>
                <a:spLocks noChangeArrowheads="1"/>
              </p:cNvSpPr>
              <p:nvPr/>
            </p:nvSpPr>
            <p:spPr bwMode="auto">
              <a:xfrm>
                <a:off x="480" y="2641"/>
                <a:ext cx="869" cy="597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343" name="Rectangle 457"/>
              <p:cNvSpPr>
                <a:spLocks noChangeArrowheads="1"/>
              </p:cNvSpPr>
              <p:nvPr/>
            </p:nvSpPr>
            <p:spPr bwMode="auto">
              <a:xfrm>
                <a:off x="480" y="2641"/>
                <a:ext cx="869" cy="597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344" name="Oval 458"/>
              <p:cNvSpPr>
                <a:spLocks noChangeArrowheads="1"/>
              </p:cNvSpPr>
              <p:nvPr/>
            </p:nvSpPr>
            <p:spPr bwMode="auto">
              <a:xfrm>
                <a:off x="482" y="2498"/>
                <a:ext cx="870" cy="280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latin typeface="+mn-lt"/>
                </a:endParaRPr>
              </a:p>
            </p:txBody>
          </p:sp>
          <p:grpSp>
            <p:nvGrpSpPr>
              <p:cNvPr id="7" name="Group 459"/>
              <p:cNvGrpSpPr>
                <a:grpSpLocks/>
              </p:cNvGrpSpPr>
              <p:nvPr/>
            </p:nvGrpSpPr>
            <p:grpSpPr bwMode="auto">
              <a:xfrm>
                <a:off x="612" y="2531"/>
                <a:ext cx="604" cy="214"/>
                <a:chOff x="612" y="2531"/>
                <a:chExt cx="604" cy="214"/>
              </a:xfrm>
            </p:grpSpPr>
            <p:grpSp>
              <p:nvGrpSpPr>
                <p:cNvPr id="8" name="Group 460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599" cy="209"/>
                  <a:chOff x="612" y="2531"/>
                  <a:chExt cx="599" cy="209"/>
                </a:xfrm>
              </p:grpSpPr>
              <p:sp>
                <p:nvSpPr>
                  <p:cNvPr id="361" name="Freeform 461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dirty="0">
                      <a:latin typeface="+mn-lt"/>
                    </a:endParaRPr>
                  </a:p>
                </p:txBody>
              </p:sp>
              <p:sp>
                <p:nvSpPr>
                  <p:cNvPr id="362" name="Freeform 462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dirty="0">
                      <a:latin typeface="+mn-lt"/>
                    </a:endParaRPr>
                  </a:p>
                </p:txBody>
              </p:sp>
              <p:sp>
                <p:nvSpPr>
                  <p:cNvPr id="363" name="Freeform 463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dirty="0">
                      <a:latin typeface="+mn-lt"/>
                    </a:endParaRPr>
                  </a:p>
                </p:txBody>
              </p:sp>
              <p:sp>
                <p:nvSpPr>
                  <p:cNvPr id="364" name="Freeform 464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dirty="0">
                      <a:latin typeface="+mn-lt"/>
                    </a:endParaRPr>
                  </a:p>
                </p:txBody>
              </p:sp>
              <p:sp>
                <p:nvSpPr>
                  <p:cNvPr id="365" name="Freeform 465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dirty="0">
                      <a:latin typeface="+mn-lt"/>
                    </a:endParaRPr>
                  </a:p>
                </p:txBody>
              </p:sp>
              <p:sp>
                <p:nvSpPr>
                  <p:cNvPr id="366" name="Freeform 466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dirty="0">
                      <a:latin typeface="+mn-lt"/>
                    </a:endParaRPr>
                  </a:p>
                </p:txBody>
              </p:sp>
              <p:sp>
                <p:nvSpPr>
                  <p:cNvPr id="367" name="Freeform 467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dirty="0">
                      <a:latin typeface="+mn-lt"/>
                    </a:endParaRPr>
                  </a:p>
                </p:txBody>
              </p:sp>
              <p:sp>
                <p:nvSpPr>
                  <p:cNvPr id="368" name="Freeform 468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dirty="0">
                      <a:latin typeface="+mn-lt"/>
                    </a:endParaRPr>
                  </a:p>
                </p:txBody>
              </p:sp>
            </p:grpSp>
            <p:grpSp>
              <p:nvGrpSpPr>
                <p:cNvPr id="9" name="Group 469"/>
                <p:cNvGrpSpPr>
                  <a:grpSpLocks/>
                </p:cNvGrpSpPr>
                <p:nvPr/>
              </p:nvGrpSpPr>
              <p:grpSpPr bwMode="auto">
                <a:xfrm>
                  <a:off x="618" y="2536"/>
                  <a:ext cx="598" cy="209"/>
                  <a:chOff x="618" y="2536"/>
                  <a:chExt cx="598" cy="209"/>
                </a:xfrm>
              </p:grpSpPr>
              <p:sp>
                <p:nvSpPr>
                  <p:cNvPr id="353" name="Freeform 470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dirty="0">
                      <a:latin typeface="+mn-lt"/>
                    </a:endParaRPr>
                  </a:p>
                </p:txBody>
              </p:sp>
              <p:sp>
                <p:nvSpPr>
                  <p:cNvPr id="354" name="Freeform 471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dirty="0">
                      <a:latin typeface="+mn-lt"/>
                    </a:endParaRPr>
                  </a:p>
                </p:txBody>
              </p:sp>
              <p:sp>
                <p:nvSpPr>
                  <p:cNvPr id="355" name="Freeform 472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dirty="0">
                      <a:latin typeface="+mn-lt"/>
                    </a:endParaRPr>
                  </a:p>
                </p:txBody>
              </p:sp>
              <p:sp>
                <p:nvSpPr>
                  <p:cNvPr id="356" name="Freeform 473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dirty="0">
                      <a:latin typeface="+mn-lt"/>
                    </a:endParaRPr>
                  </a:p>
                </p:txBody>
              </p:sp>
              <p:sp>
                <p:nvSpPr>
                  <p:cNvPr id="357" name="Freeform 474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dirty="0">
                      <a:latin typeface="+mn-lt"/>
                    </a:endParaRPr>
                  </a:p>
                </p:txBody>
              </p:sp>
              <p:sp>
                <p:nvSpPr>
                  <p:cNvPr id="358" name="Freeform 475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dirty="0">
                      <a:latin typeface="+mn-lt"/>
                    </a:endParaRPr>
                  </a:p>
                </p:txBody>
              </p:sp>
              <p:sp>
                <p:nvSpPr>
                  <p:cNvPr id="359" name="Freeform 476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dirty="0">
                      <a:latin typeface="+mn-lt"/>
                    </a:endParaRPr>
                  </a:p>
                </p:txBody>
              </p:sp>
              <p:sp>
                <p:nvSpPr>
                  <p:cNvPr id="360" name="Freeform 477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dirty="0">
                      <a:latin typeface="+mn-lt"/>
                    </a:endParaRPr>
                  </a:p>
                </p:txBody>
              </p:sp>
            </p:grpSp>
          </p:grpSp>
          <p:grpSp>
            <p:nvGrpSpPr>
              <p:cNvPr id="10" name="Group 478"/>
              <p:cNvGrpSpPr>
                <a:grpSpLocks/>
              </p:cNvGrpSpPr>
              <p:nvPr/>
            </p:nvGrpSpPr>
            <p:grpSpPr bwMode="auto">
              <a:xfrm>
                <a:off x="581" y="2795"/>
                <a:ext cx="667" cy="513"/>
                <a:chOff x="581" y="2795"/>
                <a:chExt cx="667" cy="513"/>
              </a:xfrm>
            </p:grpSpPr>
            <p:sp>
              <p:nvSpPr>
                <p:cNvPr id="347" name="Freeform 479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6 w 662"/>
                    <a:gd name="T11" fmla="*/ 65 h 508"/>
                    <a:gd name="T12" fmla="*/ 566 w 662"/>
                    <a:gd name="T13" fmla="*/ 0 h 508"/>
                    <a:gd name="T14" fmla="*/ 662 w 662"/>
                    <a:gd name="T15" fmla="*/ 80 h 508"/>
                    <a:gd name="T16" fmla="*/ 566 w 662"/>
                    <a:gd name="T17" fmla="*/ 159 h 508"/>
                    <a:gd name="T18" fmla="*/ 566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6 w 662"/>
                    <a:gd name="T27" fmla="*/ 409 h 508"/>
                    <a:gd name="T28" fmla="*/ 566 w 662"/>
                    <a:gd name="T29" fmla="*/ 354 h 508"/>
                    <a:gd name="T30" fmla="*/ 662 w 662"/>
                    <a:gd name="T31" fmla="*/ 429 h 508"/>
                    <a:gd name="T32" fmla="*/ 566 w 662"/>
                    <a:gd name="T33" fmla="*/ 508 h 508"/>
                    <a:gd name="T34" fmla="*/ 566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6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348" name="Freeform 480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6 w 662"/>
                    <a:gd name="T11" fmla="*/ 65 h 508"/>
                    <a:gd name="T12" fmla="*/ 566 w 662"/>
                    <a:gd name="T13" fmla="*/ 0 h 508"/>
                    <a:gd name="T14" fmla="*/ 662 w 662"/>
                    <a:gd name="T15" fmla="*/ 80 h 508"/>
                    <a:gd name="T16" fmla="*/ 566 w 662"/>
                    <a:gd name="T17" fmla="*/ 159 h 508"/>
                    <a:gd name="T18" fmla="*/ 566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6 w 662"/>
                    <a:gd name="T27" fmla="*/ 409 h 508"/>
                    <a:gd name="T28" fmla="*/ 566 w 662"/>
                    <a:gd name="T29" fmla="*/ 354 h 508"/>
                    <a:gd name="T30" fmla="*/ 662 w 662"/>
                    <a:gd name="T31" fmla="*/ 429 h 508"/>
                    <a:gd name="T32" fmla="*/ 566 w 662"/>
                    <a:gd name="T33" fmla="*/ 508 h 508"/>
                    <a:gd name="T34" fmla="*/ 566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6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349" name="Freeform 481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7 w 662"/>
                    <a:gd name="T11" fmla="*/ 65 h 508"/>
                    <a:gd name="T12" fmla="*/ 567 w 662"/>
                    <a:gd name="T13" fmla="*/ 0 h 508"/>
                    <a:gd name="T14" fmla="*/ 662 w 662"/>
                    <a:gd name="T15" fmla="*/ 80 h 508"/>
                    <a:gd name="T16" fmla="*/ 567 w 662"/>
                    <a:gd name="T17" fmla="*/ 159 h 508"/>
                    <a:gd name="T18" fmla="*/ 567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7 w 662"/>
                    <a:gd name="T27" fmla="*/ 409 h 508"/>
                    <a:gd name="T28" fmla="*/ 567 w 662"/>
                    <a:gd name="T29" fmla="*/ 354 h 508"/>
                    <a:gd name="T30" fmla="*/ 662 w 662"/>
                    <a:gd name="T31" fmla="*/ 429 h 508"/>
                    <a:gd name="T32" fmla="*/ 567 w 662"/>
                    <a:gd name="T33" fmla="*/ 508 h 508"/>
                    <a:gd name="T34" fmla="*/ 567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7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350" name="Freeform 482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7 w 662"/>
                    <a:gd name="T11" fmla="*/ 65 h 508"/>
                    <a:gd name="T12" fmla="*/ 567 w 662"/>
                    <a:gd name="T13" fmla="*/ 0 h 508"/>
                    <a:gd name="T14" fmla="*/ 662 w 662"/>
                    <a:gd name="T15" fmla="*/ 80 h 508"/>
                    <a:gd name="T16" fmla="*/ 567 w 662"/>
                    <a:gd name="T17" fmla="*/ 159 h 508"/>
                    <a:gd name="T18" fmla="*/ 567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7 w 662"/>
                    <a:gd name="T27" fmla="*/ 409 h 508"/>
                    <a:gd name="T28" fmla="*/ 567 w 662"/>
                    <a:gd name="T29" fmla="*/ 354 h 508"/>
                    <a:gd name="T30" fmla="*/ 662 w 662"/>
                    <a:gd name="T31" fmla="*/ 429 h 508"/>
                    <a:gd name="T32" fmla="*/ 567 w 662"/>
                    <a:gd name="T33" fmla="*/ 508 h 508"/>
                    <a:gd name="T34" fmla="*/ 567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7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latin typeface="+mn-lt"/>
                  </a:endParaRPr>
                </a:p>
              </p:txBody>
            </p:sp>
          </p:grpSp>
        </p:grpSp>
        <p:grpSp>
          <p:nvGrpSpPr>
            <p:cNvPr id="11" name="Group 454"/>
            <p:cNvGrpSpPr>
              <a:grpSpLocks/>
            </p:cNvGrpSpPr>
            <p:nvPr/>
          </p:nvGrpSpPr>
          <p:grpSpPr bwMode="auto">
            <a:xfrm>
              <a:off x="6742238" y="2971999"/>
              <a:ext cx="573865" cy="452471"/>
              <a:chOff x="480" y="2498"/>
              <a:chExt cx="872" cy="878"/>
            </a:xfrm>
          </p:grpSpPr>
          <p:sp>
            <p:nvSpPr>
              <p:cNvPr id="313" name="Oval 455"/>
              <p:cNvSpPr>
                <a:spLocks noChangeArrowheads="1"/>
              </p:cNvSpPr>
              <p:nvPr/>
            </p:nvSpPr>
            <p:spPr bwMode="auto">
              <a:xfrm>
                <a:off x="482" y="3096"/>
                <a:ext cx="870" cy="280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314" name="Rectangle 456"/>
              <p:cNvSpPr>
                <a:spLocks noChangeArrowheads="1"/>
              </p:cNvSpPr>
              <p:nvPr/>
            </p:nvSpPr>
            <p:spPr bwMode="auto">
              <a:xfrm>
                <a:off x="480" y="2641"/>
                <a:ext cx="869" cy="597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315" name="Rectangle 457"/>
              <p:cNvSpPr>
                <a:spLocks noChangeArrowheads="1"/>
              </p:cNvSpPr>
              <p:nvPr/>
            </p:nvSpPr>
            <p:spPr bwMode="auto">
              <a:xfrm>
                <a:off x="480" y="2641"/>
                <a:ext cx="869" cy="597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316" name="Oval 458"/>
              <p:cNvSpPr>
                <a:spLocks noChangeArrowheads="1"/>
              </p:cNvSpPr>
              <p:nvPr/>
            </p:nvSpPr>
            <p:spPr bwMode="auto">
              <a:xfrm>
                <a:off x="482" y="2498"/>
                <a:ext cx="870" cy="280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latin typeface="+mn-lt"/>
                </a:endParaRPr>
              </a:p>
            </p:txBody>
          </p:sp>
          <p:grpSp>
            <p:nvGrpSpPr>
              <p:cNvPr id="12" name="Group 459"/>
              <p:cNvGrpSpPr>
                <a:grpSpLocks/>
              </p:cNvGrpSpPr>
              <p:nvPr/>
            </p:nvGrpSpPr>
            <p:grpSpPr bwMode="auto">
              <a:xfrm>
                <a:off x="612" y="2531"/>
                <a:ext cx="604" cy="214"/>
                <a:chOff x="612" y="2531"/>
                <a:chExt cx="604" cy="214"/>
              </a:xfrm>
            </p:grpSpPr>
            <p:grpSp>
              <p:nvGrpSpPr>
                <p:cNvPr id="13" name="Group 460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599" cy="209"/>
                  <a:chOff x="612" y="2531"/>
                  <a:chExt cx="599" cy="209"/>
                </a:xfrm>
              </p:grpSpPr>
              <p:sp>
                <p:nvSpPr>
                  <p:cNvPr id="333" name="Freeform 461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dirty="0">
                      <a:latin typeface="+mn-lt"/>
                    </a:endParaRPr>
                  </a:p>
                </p:txBody>
              </p:sp>
              <p:sp>
                <p:nvSpPr>
                  <p:cNvPr id="334" name="Freeform 462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dirty="0">
                      <a:latin typeface="+mn-lt"/>
                    </a:endParaRPr>
                  </a:p>
                </p:txBody>
              </p:sp>
              <p:sp>
                <p:nvSpPr>
                  <p:cNvPr id="335" name="Freeform 463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dirty="0">
                      <a:latin typeface="+mn-lt"/>
                    </a:endParaRPr>
                  </a:p>
                </p:txBody>
              </p:sp>
              <p:sp>
                <p:nvSpPr>
                  <p:cNvPr id="336" name="Freeform 464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dirty="0">
                      <a:latin typeface="+mn-lt"/>
                    </a:endParaRPr>
                  </a:p>
                </p:txBody>
              </p:sp>
              <p:sp>
                <p:nvSpPr>
                  <p:cNvPr id="337" name="Freeform 465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dirty="0">
                      <a:latin typeface="+mn-lt"/>
                    </a:endParaRPr>
                  </a:p>
                </p:txBody>
              </p:sp>
              <p:sp>
                <p:nvSpPr>
                  <p:cNvPr id="338" name="Freeform 466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dirty="0">
                      <a:latin typeface="+mn-lt"/>
                    </a:endParaRPr>
                  </a:p>
                </p:txBody>
              </p:sp>
              <p:sp>
                <p:nvSpPr>
                  <p:cNvPr id="339" name="Freeform 467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dirty="0">
                      <a:latin typeface="+mn-lt"/>
                    </a:endParaRPr>
                  </a:p>
                </p:txBody>
              </p:sp>
              <p:sp>
                <p:nvSpPr>
                  <p:cNvPr id="340" name="Freeform 468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dirty="0">
                      <a:latin typeface="+mn-lt"/>
                    </a:endParaRPr>
                  </a:p>
                </p:txBody>
              </p:sp>
            </p:grpSp>
            <p:grpSp>
              <p:nvGrpSpPr>
                <p:cNvPr id="14" name="Group 469"/>
                <p:cNvGrpSpPr>
                  <a:grpSpLocks/>
                </p:cNvGrpSpPr>
                <p:nvPr/>
              </p:nvGrpSpPr>
              <p:grpSpPr bwMode="auto">
                <a:xfrm>
                  <a:off x="618" y="2536"/>
                  <a:ext cx="598" cy="209"/>
                  <a:chOff x="618" y="2536"/>
                  <a:chExt cx="598" cy="209"/>
                </a:xfrm>
              </p:grpSpPr>
              <p:sp>
                <p:nvSpPr>
                  <p:cNvPr id="325" name="Freeform 470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dirty="0">
                      <a:latin typeface="+mn-lt"/>
                    </a:endParaRPr>
                  </a:p>
                </p:txBody>
              </p:sp>
              <p:sp>
                <p:nvSpPr>
                  <p:cNvPr id="326" name="Freeform 471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dirty="0">
                      <a:latin typeface="+mn-lt"/>
                    </a:endParaRPr>
                  </a:p>
                </p:txBody>
              </p:sp>
              <p:sp>
                <p:nvSpPr>
                  <p:cNvPr id="327" name="Freeform 472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dirty="0">
                      <a:latin typeface="+mn-lt"/>
                    </a:endParaRPr>
                  </a:p>
                </p:txBody>
              </p:sp>
              <p:sp>
                <p:nvSpPr>
                  <p:cNvPr id="328" name="Freeform 473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dirty="0">
                      <a:latin typeface="+mn-lt"/>
                    </a:endParaRPr>
                  </a:p>
                </p:txBody>
              </p:sp>
              <p:sp>
                <p:nvSpPr>
                  <p:cNvPr id="329" name="Freeform 474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dirty="0">
                      <a:latin typeface="+mn-lt"/>
                    </a:endParaRPr>
                  </a:p>
                </p:txBody>
              </p:sp>
              <p:sp>
                <p:nvSpPr>
                  <p:cNvPr id="330" name="Freeform 475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dirty="0">
                      <a:latin typeface="+mn-lt"/>
                    </a:endParaRPr>
                  </a:p>
                </p:txBody>
              </p:sp>
              <p:sp>
                <p:nvSpPr>
                  <p:cNvPr id="331" name="Freeform 476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dirty="0">
                      <a:latin typeface="+mn-lt"/>
                    </a:endParaRPr>
                  </a:p>
                </p:txBody>
              </p:sp>
              <p:sp>
                <p:nvSpPr>
                  <p:cNvPr id="332" name="Freeform 477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dirty="0">
                      <a:latin typeface="+mn-lt"/>
                    </a:endParaRPr>
                  </a:p>
                </p:txBody>
              </p:sp>
            </p:grpSp>
          </p:grpSp>
          <p:grpSp>
            <p:nvGrpSpPr>
              <p:cNvPr id="15" name="Group 478"/>
              <p:cNvGrpSpPr>
                <a:grpSpLocks/>
              </p:cNvGrpSpPr>
              <p:nvPr/>
            </p:nvGrpSpPr>
            <p:grpSpPr bwMode="auto">
              <a:xfrm>
                <a:off x="581" y="2795"/>
                <a:ext cx="667" cy="513"/>
                <a:chOff x="581" y="2795"/>
                <a:chExt cx="667" cy="513"/>
              </a:xfrm>
            </p:grpSpPr>
            <p:sp>
              <p:nvSpPr>
                <p:cNvPr id="319" name="Freeform 479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6 w 662"/>
                    <a:gd name="T11" fmla="*/ 65 h 508"/>
                    <a:gd name="T12" fmla="*/ 566 w 662"/>
                    <a:gd name="T13" fmla="*/ 0 h 508"/>
                    <a:gd name="T14" fmla="*/ 662 w 662"/>
                    <a:gd name="T15" fmla="*/ 80 h 508"/>
                    <a:gd name="T16" fmla="*/ 566 w 662"/>
                    <a:gd name="T17" fmla="*/ 159 h 508"/>
                    <a:gd name="T18" fmla="*/ 566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6 w 662"/>
                    <a:gd name="T27" fmla="*/ 409 h 508"/>
                    <a:gd name="T28" fmla="*/ 566 w 662"/>
                    <a:gd name="T29" fmla="*/ 354 h 508"/>
                    <a:gd name="T30" fmla="*/ 662 w 662"/>
                    <a:gd name="T31" fmla="*/ 429 h 508"/>
                    <a:gd name="T32" fmla="*/ 566 w 662"/>
                    <a:gd name="T33" fmla="*/ 508 h 508"/>
                    <a:gd name="T34" fmla="*/ 566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6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320" name="Freeform 480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6 w 662"/>
                    <a:gd name="T11" fmla="*/ 65 h 508"/>
                    <a:gd name="T12" fmla="*/ 566 w 662"/>
                    <a:gd name="T13" fmla="*/ 0 h 508"/>
                    <a:gd name="T14" fmla="*/ 662 w 662"/>
                    <a:gd name="T15" fmla="*/ 80 h 508"/>
                    <a:gd name="T16" fmla="*/ 566 w 662"/>
                    <a:gd name="T17" fmla="*/ 159 h 508"/>
                    <a:gd name="T18" fmla="*/ 566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6 w 662"/>
                    <a:gd name="T27" fmla="*/ 409 h 508"/>
                    <a:gd name="T28" fmla="*/ 566 w 662"/>
                    <a:gd name="T29" fmla="*/ 354 h 508"/>
                    <a:gd name="T30" fmla="*/ 662 w 662"/>
                    <a:gd name="T31" fmla="*/ 429 h 508"/>
                    <a:gd name="T32" fmla="*/ 566 w 662"/>
                    <a:gd name="T33" fmla="*/ 508 h 508"/>
                    <a:gd name="T34" fmla="*/ 566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6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321" name="Freeform 481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7 w 662"/>
                    <a:gd name="T11" fmla="*/ 65 h 508"/>
                    <a:gd name="T12" fmla="*/ 567 w 662"/>
                    <a:gd name="T13" fmla="*/ 0 h 508"/>
                    <a:gd name="T14" fmla="*/ 662 w 662"/>
                    <a:gd name="T15" fmla="*/ 80 h 508"/>
                    <a:gd name="T16" fmla="*/ 567 w 662"/>
                    <a:gd name="T17" fmla="*/ 159 h 508"/>
                    <a:gd name="T18" fmla="*/ 567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7 w 662"/>
                    <a:gd name="T27" fmla="*/ 409 h 508"/>
                    <a:gd name="T28" fmla="*/ 567 w 662"/>
                    <a:gd name="T29" fmla="*/ 354 h 508"/>
                    <a:gd name="T30" fmla="*/ 662 w 662"/>
                    <a:gd name="T31" fmla="*/ 429 h 508"/>
                    <a:gd name="T32" fmla="*/ 567 w 662"/>
                    <a:gd name="T33" fmla="*/ 508 h 508"/>
                    <a:gd name="T34" fmla="*/ 567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7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322" name="Freeform 482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7 w 662"/>
                    <a:gd name="T11" fmla="*/ 65 h 508"/>
                    <a:gd name="T12" fmla="*/ 567 w 662"/>
                    <a:gd name="T13" fmla="*/ 0 h 508"/>
                    <a:gd name="T14" fmla="*/ 662 w 662"/>
                    <a:gd name="T15" fmla="*/ 80 h 508"/>
                    <a:gd name="T16" fmla="*/ 567 w 662"/>
                    <a:gd name="T17" fmla="*/ 159 h 508"/>
                    <a:gd name="T18" fmla="*/ 567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7 w 662"/>
                    <a:gd name="T27" fmla="*/ 409 h 508"/>
                    <a:gd name="T28" fmla="*/ 567 w 662"/>
                    <a:gd name="T29" fmla="*/ 354 h 508"/>
                    <a:gd name="T30" fmla="*/ 662 w 662"/>
                    <a:gd name="T31" fmla="*/ 429 h 508"/>
                    <a:gd name="T32" fmla="*/ 567 w 662"/>
                    <a:gd name="T33" fmla="*/ 508 h 508"/>
                    <a:gd name="T34" fmla="*/ 567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7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latin typeface="+mn-lt"/>
                  </a:endParaRPr>
                </a:p>
              </p:txBody>
            </p:sp>
          </p:grpSp>
        </p:grpSp>
        <p:grpSp>
          <p:nvGrpSpPr>
            <p:cNvPr id="16" name="Group 359"/>
            <p:cNvGrpSpPr/>
            <p:nvPr/>
          </p:nvGrpSpPr>
          <p:grpSpPr>
            <a:xfrm>
              <a:off x="1856948" y="2990283"/>
              <a:ext cx="1005840" cy="323852"/>
              <a:chOff x="1856948" y="2990283"/>
              <a:chExt cx="1005840" cy="323852"/>
            </a:xfrm>
          </p:grpSpPr>
          <p:pic>
            <p:nvPicPr>
              <p:cNvPr id="310" name="Picture 160" descr="rad4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037948" y="2990283"/>
                <a:ext cx="824840" cy="3238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311" name="Straight Connector 310"/>
              <p:cNvCxnSpPr/>
              <p:nvPr/>
            </p:nvCxnSpPr>
            <p:spPr>
              <a:xfrm rot="5400000">
                <a:off x="1723598" y="3173389"/>
                <a:ext cx="2667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Straight Connector 311"/>
              <p:cNvCxnSpPr/>
              <p:nvPr/>
            </p:nvCxnSpPr>
            <p:spPr>
              <a:xfrm>
                <a:off x="1865763" y="3173389"/>
                <a:ext cx="1905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454"/>
            <p:cNvGrpSpPr>
              <a:grpSpLocks/>
            </p:cNvGrpSpPr>
            <p:nvPr/>
          </p:nvGrpSpPr>
          <p:grpSpPr bwMode="auto">
            <a:xfrm>
              <a:off x="4581343" y="2053049"/>
              <a:ext cx="573865" cy="452471"/>
              <a:chOff x="480" y="2498"/>
              <a:chExt cx="872" cy="878"/>
            </a:xfrm>
          </p:grpSpPr>
          <p:sp>
            <p:nvSpPr>
              <p:cNvPr id="282" name="Oval 455"/>
              <p:cNvSpPr>
                <a:spLocks noChangeArrowheads="1"/>
              </p:cNvSpPr>
              <p:nvPr/>
            </p:nvSpPr>
            <p:spPr bwMode="auto">
              <a:xfrm>
                <a:off x="482" y="3096"/>
                <a:ext cx="870" cy="280"/>
              </a:xfrm>
              <a:prstGeom prst="ellipse">
                <a:avLst/>
              </a:prstGeom>
              <a:solidFill>
                <a:schemeClr val="accent1"/>
              </a:solidFill>
              <a:ln w="7938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283" name="Rectangle 456"/>
              <p:cNvSpPr>
                <a:spLocks noChangeArrowheads="1"/>
              </p:cNvSpPr>
              <p:nvPr/>
            </p:nvSpPr>
            <p:spPr bwMode="auto">
              <a:xfrm>
                <a:off x="480" y="2641"/>
                <a:ext cx="869" cy="597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284" name="Rectangle 457"/>
              <p:cNvSpPr>
                <a:spLocks noChangeArrowheads="1"/>
              </p:cNvSpPr>
              <p:nvPr/>
            </p:nvSpPr>
            <p:spPr bwMode="auto">
              <a:xfrm>
                <a:off x="480" y="2641"/>
                <a:ext cx="869" cy="597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latin typeface="+mn-lt"/>
                </a:endParaRPr>
              </a:p>
            </p:txBody>
          </p:sp>
          <p:sp>
            <p:nvSpPr>
              <p:cNvPr id="285" name="Oval 458"/>
              <p:cNvSpPr>
                <a:spLocks noChangeArrowheads="1"/>
              </p:cNvSpPr>
              <p:nvPr/>
            </p:nvSpPr>
            <p:spPr bwMode="auto">
              <a:xfrm>
                <a:off x="482" y="2498"/>
                <a:ext cx="870" cy="280"/>
              </a:xfrm>
              <a:prstGeom prst="ellipse">
                <a:avLst/>
              </a:prstGeom>
              <a:solidFill>
                <a:srgbClr val="777E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latin typeface="+mn-lt"/>
                </a:endParaRPr>
              </a:p>
            </p:txBody>
          </p:sp>
          <p:grpSp>
            <p:nvGrpSpPr>
              <p:cNvPr id="18" name="Group 459"/>
              <p:cNvGrpSpPr>
                <a:grpSpLocks/>
              </p:cNvGrpSpPr>
              <p:nvPr/>
            </p:nvGrpSpPr>
            <p:grpSpPr bwMode="auto">
              <a:xfrm>
                <a:off x="612" y="2531"/>
                <a:ext cx="604" cy="214"/>
                <a:chOff x="612" y="2531"/>
                <a:chExt cx="604" cy="214"/>
              </a:xfrm>
            </p:grpSpPr>
            <p:grpSp>
              <p:nvGrpSpPr>
                <p:cNvPr id="19" name="Group 460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599" cy="209"/>
                  <a:chOff x="612" y="2531"/>
                  <a:chExt cx="599" cy="209"/>
                </a:xfrm>
              </p:grpSpPr>
              <p:sp>
                <p:nvSpPr>
                  <p:cNvPr id="302" name="Freeform 461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dirty="0">
                      <a:latin typeface="+mn-lt"/>
                    </a:endParaRPr>
                  </a:p>
                </p:txBody>
              </p:sp>
              <p:sp>
                <p:nvSpPr>
                  <p:cNvPr id="303" name="Freeform 462"/>
                  <p:cNvSpPr>
                    <a:spLocks/>
                  </p:cNvSpPr>
                  <p:nvPr/>
                </p:nvSpPr>
                <p:spPr bwMode="auto">
                  <a:xfrm>
                    <a:off x="925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dirty="0">
                      <a:latin typeface="+mn-lt"/>
                    </a:endParaRPr>
                  </a:p>
                </p:txBody>
              </p:sp>
              <p:sp>
                <p:nvSpPr>
                  <p:cNvPr id="304" name="Freeform 463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dirty="0">
                      <a:latin typeface="+mn-lt"/>
                    </a:endParaRPr>
                  </a:p>
                </p:txBody>
              </p:sp>
              <p:sp>
                <p:nvSpPr>
                  <p:cNvPr id="305" name="Freeform 464"/>
                  <p:cNvSpPr>
                    <a:spLocks/>
                  </p:cNvSpPr>
                  <p:nvPr/>
                </p:nvSpPr>
                <p:spPr bwMode="auto">
                  <a:xfrm>
                    <a:off x="612" y="2641"/>
                    <a:ext cx="286" cy="94"/>
                  </a:xfrm>
                  <a:custGeom>
                    <a:avLst/>
                    <a:gdLst>
                      <a:gd name="T0" fmla="*/ 286 w 286"/>
                      <a:gd name="T1" fmla="*/ 19 h 94"/>
                      <a:gd name="T2" fmla="*/ 223 w 286"/>
                      <a:gd name="T3" fmla="*/ 0 h 94"/>
                      <a:gd name="T4" fmla="*/ 75 w 286"/>
                      <a:gd name="T5" fmla="*/ 59 h 94"/>
                      <a:gd name="T6" fmla="*/ 0 w 286"/>
                      <a:gd name="T7" fmla="*/ 39 h 94"/>
                      <a:gd name="T8" fmla="*/ 38 w 286"/>
                      <a:gd name="T9" fmla="*/ 94 h 94"/>
                      <a:gd name="T10" fmla="*/ 223 w 286"/>
                      <a:gd name="T11" fmla="*/ 94 h 94"/>
                      <a:gd name="T12" fmla="*/ 143 w 286"/>
                      <a:gd name="T13" fmla="*/ 74 h 94"/>
                      <a:gd name="T14" fmla="*/ 286 w 286"/>
                      <a:gd name="T15" fmla="*/ 19 h 9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4"/>
                      <a:gd name="T26" fmla="*/ 286 w 286"/>
                      <a:gd name="T27" fmla="*/ 94 h 9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4">
                        <a:moveTo>
                          <a:pt x="286" y="19"/>
                        </a:moveTo>
                        <a:lnTo>
                          <a:pt x="223" y="0"/>
                        </a:lnTo>
                        <a:lnTo>
                          <a:pt x="75" y="59"/>
                        </a:lnTo>
                        <a:lnTo>
                          <a:pt x="0" y="39"/>
                        </a:lnTo>
                        <a:lnTo>
                          <a:pt x="38" y="94"/>
                        </a:lnTo>
                        <a:lnTo>
                          <a:pt x="223" y="94"/>
                        </a:lnTo>
                        <a:lnTo>
                          <a:pt x="143" y="74"/>
                        </a:lnTo>
                        <a:lnTo>
                          <a:pt x="286" y="1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dirty="0">
                      <a:latin typeface="+mn-lt"/>
                    </a:endParaRPr>
                  </a:p>
                </p:txBody>
              </p:sp>
              <p:sp>
                <p:nvSpPr>
                  <p:cNvPr id="306" name="Freeform 465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dirty="0">
                      <a:latin typeface="+mn-lt"/>
                    </a:endParaRPr>
                  </a:p>
                </p:txBody>
              </p:sp>
              <p:sp>
                <p:nvSpPr>
                  <p:cNvPr id="307" name="Freeform 466"/>
                  <p:cNvSpPr>
                    <a:spLocks/>
                  </p:cNvSpPr>
                  <p:nvPr/>
                </p:nvSpPr>
                <p:spPr bwMode="auto">
                  <a:xfrm>
                    <a:off x="628" y="2531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4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9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4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9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dirty="0">
                      <a:latin typeface="+mn-lt"/>
                    </a:endParaRPr>
                  </a:p>
                </p:txBody>
              </p:sp>
              <p:sp>
                <p:nvSpPr>
                  <p:cNvPr id="308" name="Freeform 467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dirty="0">
                      <a:latin typeface="+mn-lt"/>
                    </a:endParaRPr>
                  </a:p>
                </p:txBody>
              </p:sp>
              <p:sp>
                <p:nvSpPr>
                  <p:cNvPr id="309" name="Freeform 468"/>
                  <p:cNvSpPr>
                    <a:spLocks/>
                  </p:cNvSpPr>
                  <p:nvPr/>
                </p:nvSpPr>
                <p:spPr bwMode="auto">
                  <a:xfrm>
                    <a:off x="914" y="2650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3 w 286"/>
                      <a:gd name="T3" fmla="*/ 90 h 90"/>
                      <a:gd name="T4" fmla="*/ 75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3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3" y="90"/>
                        </a:lnTo>
                        <a:lnTo>
                          <a:pt x="75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3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dirty="0">
                      <a:latin typeface="+mn-lt"/>
                    </a:endParaRPr>
                  </a:p>
                </p:txBody>
              </p:sp>
            </p:grpSp>
            <p:grpSp>
              <p:nvGrpSpPr>
                <p:cNvPr id="20" name="Group 469"/>
                <p:cNvGrpSpPr>
                  <a:grpSpLocks/>
                </p:cNvGrpSpPr>
                <p:nvPr/>
              </p:nvGrpSpPr>
              <p:grpSpPr bwMode="auto">
                <a:xfrm>
                  <a:off x="618" y="2536"/>
                  <a:ext cx="598" cy="209"/>
                  <a:chOff x="618" y="2536"/>
                  <a:chExt cx="598" cy="209"/>
                </a:xfrm>
              </p:grpSpPr>
              <p:sp>
                <p:nvSpPr>
                  <p:cNvPr id="294" name="Freeform 470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dirty="0">
                      <a:latin typeface="+mn-lt"/>
                    </a:endParaRPr>
                  </a:p>
                </p:txBody>
              </p:sp>
              <p:sp>
                <p:nvSpPr>
                  <p:cNvPr id="295" name="Freeform 471"/>
                  <p:cNvSpPr>
                    <a:spLocks/>
                  </p:cNvSpPr>
                  <p:nvPr/>
                </p:nvSpPr>
                <p:spPr bwMode="auto">
                  <a:xfrm>
                    <a:off x="930" y="2541"/>
                    <a:ext cx="286" cy="90"/>
                  </a:xfrm>
                  <a:custGeom>
                    <a:avLst/>
                    <a:gdLst>
                      <a:gd name="T0" fmla="*/ 0 w 286"/>
                      <a:gd name="T1" fmla="*/ 70 h 90"/>
                      <a:gd name="T2" fmla="*/ 64 w 286"/>
                      <a:gd name="T3" fmla="*/ 90 h 90"/>
                      <a:gd name="T4" fmla="*/ 217 w 286"/>
                      <a:gd name="T5" fmla="*/ 30 h 90"/>
                      <a:gd name="T6" fmla="*/ 286 w 286"/>
                      <a:gd name="T7" fmla="*/ 50 h 90"/>
                      <a:gd name="T8" fmla="*/ 249 w 286"/>
                      <a:gd name="T9" fmla="*/ 0 h 90"/>
                      <a:gd name="T10" fmla="*/ 69 w 286"/>
                      <a:gd name="T11" fmla="*/ 0 h 90"/>
                      <a:gd name="T12" fmla="*/ 143 w 286"/>
                      <a:gd name="T13" fmla="*/ 15 h 90"/>
                      <a:gd name="T14" fmla="*/ 0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70"/>
                        </a:moveTo>
                        <a:lnTo>
                          <a:pt x="64" y="90"/>
                        </a:lnTo>
                        <a:lnTo>
                          <a:pt x="217" y="30"/>
                        </a:lnTo>
                        <a:lnTo>
                          <a:pt x="286" y="50"/>
                        </a:lnTo>
                        <a:lnTo>
                          <a:pt x="249" y="0"/>
                        </a:lnTo>
                        <a:lnTo>
                          <a:pt x="69" y="0"/>
                        </a:lnTo>
                        <a:lnTo>
                          <a:pt x="143" y="15"/>
                        </a:lnTo>
                        <a:lnTo>
                          <a:pt x="0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dirty="0">
                      <a:latin typeface="+mn-lt"/>
                    </a:endParaRPr>
                  </a:p>
                </p:txBody>
              </p:sp>
              <p:sp>
                <p:nvSpPr>
                  <p:cNvPr id="296" name="Freeform 472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dirty="0">
                      <a:latin typeface="+mn-lt"/>
                    </a:endParaRPr>
                  </a:p>
                </p:txBody>
              </p:sp>
              <p:sp>
                <p:nvSpPr>
                  <p:cNvPr id="297" name="Freeform 473"/>
                  <p:cNvSpPr>
                    <a:spLocks/>
                  </p:cNvSpPr>
                  <p:nvPr/>
                </p:nvSpPr>
                <p:spPr bwMode="auto">
                  <a:xfrm>
                    <a:off x="618" y="2645"/>
                    <a:ext cx="286" cy="95"/>
                  </a:xfrm>
                  <a:custGeom>
                    <a:avLst/>
                    <a:gdLst>
                      <a:gd name="T0" fmla="*/ 286 w 286"/>
                      <a:gd name="T1" fmla="*/ 20 h 95"/>
                      <a:gd name="T2" fmla="*/ 222 w 286"/>
                      <a:gd name="T3" fmla="*/ 0 h 95"/>
                      <a:gd name="T4" fmla="*/ 74 w 286"/>
                      <a:gd name="T5" fmla="*/ 60 h 95"/>
                      <a:gd name="T6" fmla="*/ 0 w 286"/>
                      <a:gd name="T7" fmla="*/ 40 h 95"/>
                      <a:gd name="T8" fmla="*/ 37 w 286"/>
                      <a:gd name="T9" fmla="*/ 95 h 95"/>
                      <a:gd name="T10" fmla="*/ 222 w 286"/>
                      <a:gd name="T11" fmla="*/ 95 h 95"/>
                      <a:gd name="T12" fmla="*/ 143 w 286"/>
                      <a:gd name="T13" fmla="*/ 75 h 95"/>
                      <a:gd name="T14" fmla="*/ 286 w 286"/>
                      <a:gd name="T15" fmla="*/ 2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5"/>
                      <a:gd name="T26" fmla="*/ 286 w 286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5">
                        <a:moveTo>
                          <a:pt x="286" y="20"/>
                        </a:moveTo>
                        <a:lnTo>
                          <a:pt x="222" y="0"/>
                        </a:lnTo>
                        <a:lnTo>
                          <a:pt x="74" y="60"/>
                        </a:lnTo>
                        <a:lnTo>
                          <a:pt x="0" y="40"/>
                        </a:lnTo>
                        <a:lnTo>
                          <a:pt x="37" y="95"/>
                        </a:lnTo>
                        <a:lnTo>
                          <a:pt x="222" y="95"/>
                        </a:lnTo>
                        <a:lnTo>
                          <a:pt x="143" y="75"/>
                        </a:lnTo>
                        <a:lnTo>
                          <a:pt x="286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dirty="0">
                      <a:latin typeface="+mn-lt"/>
                    </a:endParaRPr>
                  </a:p>
                </p:txBody>
              </p:sp>
              <p:sp>
                <p:nvSpPr>
                  <p:cNvPr id="298" name="Freeform 474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dirty="0">
                      <a:latin typeface="+mn-lt"/>
                    </a:endParaRPr>
                  </a:p>
                </p:txBody>
              </p:sp>
              <p:sp>
                <p:nvSpPr>
                  <p:cNvPr id="299" name="Freeform 475"/>
                  <p:cNvSpPr>
                    <a:spLocks/>
                  </p:cNvSpPr>
                  <p:nvPr/>
                </p:nvSpPr>
                <p:spPr bwMode="auto">
                  <a:xfrm>
                    <a:off x="634" y="2536"/>
                    <a:ext cx="286" cy="90"/>
                  </a:xfrm>
                  <a:custGeom>
                    <a:avLst/>
                    <a:gdLst>
                      <a:gd name="T0" fmla="*/ 0 w 286"/>
                      <a:gd name="T1" fmla="*/ 20 h 90"/>
                      <a:gd name="T2" fmla="*/ 63 w 286"/>
                      <a:gd name="T3" fmla="*/ 0 h 90"/>
                      <a:gd name="T4" fmla="*/ 217 w 286"/>
                      <a:gd name="T5" fmla="*/ 55 h 90"/>
                      <a:gd name="T6" fmla="*/ 286 w 286"/>
                      <a:gd name="T7" fmla="*/ 40 h 90"/>
                      <a:gd name="T8" fmla="*/ 249 w 286"/>
                      <a:gd name="T9" fmla="*/ 90 h 90"/>
                      <a:gd name="T10" fmla="*/ 68 w 286"/>
                      <a:gd name="T11" fmla="*/ 90 h 90"/>
                      <a:gd name="T12" fmla="*/ 143 w 286"/>
                      <a:gd name="T13" fmla="*/ 75 h 90"/>
                      <a:gd name="T14" fmla="*/ 0 w 286"/>
                      <a:gd name="T15" fmla="*/ 2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0" y="20"/>
                        </a:moveTo>
                        <a:lnTo>
                          <a:pt x="63" y="0"/>
                        </a:lnTo>
                        <a:lnTo>
                          <a:pt x="217" y="55"/>
                        </a:lnTo>
                        <a:lnTo>
                          <a:pt x="286" y="40"/>
                        </a:lnTo>
                        <a:lnTo>
                          <a:pt x="249" y="90"/>
                        </a:lnTo>
                        <a:lnTo>
                          <a:pt x="68" y="90"/>
                        </a:lnTo>
                        <a:lnTo>
                          <a:pt x="143" y="75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dirty="0">
                      <a:latin typeface="+mn-lt"/>
                    </a:endParaRPr>
                  </a:p>
                </p:txBody>
              </p:sp>
              <p:sp>
                <p:nvSpPr>
                  <p:cNvPr id="300" name="Freeform 476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dirty="0">
                      <a:latin typeface="+mn-lt"/>
                    </a:endParaRPr>
                  </a:p>
                </p:txBody>
              </p:sp>
              <p:sp>
                <p:nvSpPr>
                  <p:cNvPr id="301" name="Freeform 477"/>
                  <p:cNvSpPr>
                    <a:spLocks/>
                  </p:cNvSpPr>
                  <p:nvPr/>
                </p:nvSpPr>
                <p:spPr bwMode="auto">
                  <a:xfrm>
                    <a:off x="920" y="2655"/>
                    <a:ext cx="286" cy="90"/>
                  </a:xfrm>
                  <a:custGeom>
                    <a:avLst/>
                    <a:gdLst>
                      <a:gd name="T0" fmla="*/ 286 w 286"/>
                      <a:gd name="T1" fmla="*/ 70 h 90"/>
                      <a:gd name="T2" fmla="*/ 222 w 286"/>
                      <a:gd name="T3" fmla="*/ 90 h 90"/>
                      <a:gd name="T4" fmla="*/ 74 w 286"/>
                      <a:gd name="T5" fmla="*/ 30 h 90"/>
                      <a:gd name="T6" fmla="*/ 0 w 286"/>
                      <a:gd name="T7" fmla="*/ 50 h 90"/>
                      <a:gd name="T8" fmla="*/ 37 w 286"/>
                      <a:gd name="T9" fmla="*/ 0 h 90"/>
                      <a:gd name="T10" fmla="*/ 222 w 286"/>
                      <a:gd name="T11" fmla="*/ 0 h 90"/>
                      <a:gd name="T12" fmla="*/ 143 w 286"/>
                      <a:gd name="T13" fmla="*/ 15 h 90"/>
                      <a:gd name="T14" fmla="*/ 286 w 286"/>
                      <a:gd name="T15" fmla="*/ 70 h 9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86"/>
                      <a:gd name="T25" fmla="*/ 0 h 90"/>
                      <a:gd name="T26" fmla="*/ 286 w 286"/>
                      <a:gd name="T27" fmla="*/ 90 h 9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86" h="90">
                        <a:moveTo>
                          <a:pt x="286" y="70"/>
                        </a:moveTo>
                        <a:lnTo>
                          <a:pt x="222" y="90"/>
                        </a:lnTo>
                        <a:lnTo>
                          <a:pt x="74" y="30"/>
                        </a:lnTo>
                        <a:lnTo>
                          <a:pt x="0" y="50"/>
                        </a:lnTo>
                        <a:lnTo>
                          <a:pt x="37" y="0"/>
                        </a:lnTo>
                        <a:lnTo>
                          <a:pt x="222" y="0"/>
                        </a:lnTo>
                        <a:lnTo>
                          <a:pt x="143" y="15"/>
                        </a:lnTo>
                        <a:lnTo>
                          <a:pt x="286" y="7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dirty="0">
                      <a:latin typeface="+mn-lt"/>
                    </a:endParaRPr>
                  </a:p>
                </p:txBody>
              </p:sp>
            </p:grpSp>
          </p:grpSp>
          <p:grpSp>
            <p:nvGrpSpPr>
              <p:cNvPr id="21" name="Group 478"/>
              <p:cNvGrpSpPr>
                <a:grpSpLocks/>
              </p:cNvGrpSpPr>
              <p:nvPr/>
            </p:nvGrpSpPr>
            <p:grpSpPr bwMode="auto">
              <a:xfrm>
                <a:off x="581" y="2795"/>
                <a:ext cx="667" cy="513"/>
                <a:chOff x="581" y="2795"/>
                <a:chExt cx="667" cy="513"/>
              </a:xfrm>
            </p:grpSpPr>
            <p:sp>
              <p:nvSpPr>
                <p:cNvPr id="288" name="Freeform 479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6 w 662"/>
                    <a:gd name="T11" fmla="*/ 65 h 508"/>
                    <a:gd name="T12" fmla="*/ 566 w 662"/>
                    <a:gd name="T13" fmla="*/ 0 h 508"/>
                    <a:gd name="T14" fmla="*/ 662 w 662"/>
                    <a:gd name="T15" fmla="*/ 80 h 508"/>
                    <a:gd name="T16" fmla="*/ 566 w 662"/>
                    <a:gd name="T17" fmla="*/ 159 h 508"/>
                    <a:gd name="T18" fmla="*/ 566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6 w 662"/>
                    <a:gd name="T27" fmla="*/ 409 h 508"/>
                    <a:gd name="T28" fmla="*/ 566 w 662"/>
                    <a:gd name="T29" fmla="*/ 354 h 508"/>
                    <a:gd name="T30" fmla="*/ 662 w 662"/>
                    <a:gd name="T31" fmla="*/ 429 h 508"/>
                    <a:gd name="T32" fmla="*/ 566 w 662"/>
                    <a:gd name="T33" fmla="*/ 508 h 508"/>
                    <a:gd name="T34" fmla="*/ 566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6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89" name="Freeform 480"/>
                <p:cNvSpPr>
                  <a:spLocks/>
                </p:cNvSpPr>
                <p:nvPr/>
              </p:nvSpPr>
              <p:spPr bwMode="auto">
                <a:xfrm>
                  <a:off x="581" y="2795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6 w 662"/>
                    <a:gd name="T11" fmla="*/ 65 h 508"/>
                    <a:gd name="T12" fmla="*/ 566 w 662"/>
                    <a:gd name="T13" fmla="*/ 0 h 508"/>
                    <a:gd name="T14" fmla="*/ 662 w 662"/>
                    <a:gd name="T15" fmla="*/ 80 h 508"/>
                    <a:gd name="T16" fmla="*/ 566 w 662"/>
                    <a:gd name="T17" fmla="*/ 159 h 508"/>
                    <a:gd name="T18" fmla="*/ 566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6 w 662"/>
                    <a:gd name="T27" fmla="*/ 409 h 508"/>
                    <a:gd name="T28" fmla="*/ 566 w 662"/>
                    <a:gd name="T29" fmla="*/ 354 h 508"/>
                    <a:gd name="T30" fmla="*/ 662 w 662"/>
                    <a:gd name="T31" fmla="*/ 429 h 508"/>
                    <a:gd name="T32" fmla="*/ 566 w 662"/>
                    <a:gd name="T33" fmla="*/ 508 h 508"/>
                    <a:gd name="T34" fmla="*/ 566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6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6" y="65"/>
                      </a:lnTo>
                      <a:lnTo>
                        <a:pt x="566" y="0"/>
                      </a:lnTo>
                      <a:lnTo>
                        <a:pt x="662" y="80"/>
                      </a:lnTo>
                      <a:lnTo>
                        <a:pt x="566" y="159"/>
                      </a:lnTo>
                      <a:lnTo>
                        <a:pt x="566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6" y="409"/>
                      </a:lnTo>
                      <a:lnTo>
                        <a:pt x="566" y="354"/>
                      </a:lnTo>
                      <a:lnTo>
                        <a:pt x="662" y="429"/>
                      </a:lnTo>
                      <a:lnTo>
                        <a:pt x="566" y="508"/>
                      </a:lnTo>
                      <a:lnTo>
                        <a:pt x="566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6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90" name="Freeform 481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7 w 662"/>
                    <a:gd name="T11" fmla="*/ 65 h 508"/>
                    <a:gd name="T12" fmla="*/ 567 w 662"/>
                    <a:gd name="T13" fmla="*/ 0 h 508"/>
                    <a:gd name="T14" fmla="*/ 662 w 662"/>
                    <a:gd name="T15" fmla="*/ 80 h 508"/>
                    <a:gd name="T16" fmla="*/ 567 w 662"/>
                    <a:gd name="T17" fmla="*/ 159 h 508"/>
                    <a:gd name="T18" fmla="*/ 567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7 w 662"/>
                    <a:gd name="T27" fmla="*/ 409 h 508"/>
                    <a:gd name="T28" fmla="*/ 567 w 662"/>
                    <a:gd name="T29" fmla="*/ 354 h 508"/>
                    <a:gd name="T30" fmla="*/ 662 w 662"/>
                    <a:gd name="T31" fmla="*/ 429 h 508"/>
                    <a:gd name="T32" fmla="*/ 567 w 662"/>
                    <a:gd name="T33" fmla="*/ 508 h 508"/>
                    <a:gd name="T34" fmla="*/ 567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7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91" name="Freeform 482"/>
                <p:cNvSpPr>
                  <a:spLocks/>
                </p:cNvSpPr>
                <p:nvPr/>
              </p:nvSpPr>
              <p:spPr bwMode="auto">
                <a:xfrm>
                  <a:off x="586" y="2800"/>
                  <a:ext cx="662" cy="508"/>
                </a:xfrm>
                <a:custGeom>
                  <a:avLst/>
                  <a:gdLst>
                    <a:gd name="T0" fmla="*/ 95 w 662"/>
                    <a:gd name="T1" fmla="*/ 0 h 508"/>
                    <a:gd name="T2" fmla="*/ 95 w 662"/>
                    <a:gd name="T3" fmla="*/ 65 h 508"/>
                    <a:gd name="T4" fmla="*/ 249 w 662"/>
                    <a:gd name="T5" fmla="*/ 65 h 508"/>
                    <a:gd name="T6" fmla="*/ 328 w 662"/>
                    <a:gd name="T7" fmla="*/ 199 h 508"/>
                    <a:gd name="T8" fmla="*/ 413 w 662"/>
                    <a:gd name="T9" fmla="*/ 65 h 508"/>
                    <a:gd name="T10" fmla="*/ 567 w 662"/>
                    <a:gd name="T11" fmla="*/ 65 h 508"/>
                    <a:gd name="T12" fmla="*/ 567 w 662"/>
                    <a:gd name="T13" fmla="*/ 0 h 508"/>
                    <a:gd name="T14" fmla="*/ 662 w 662"/>
                    <a:gd name="T15" fmla="*/ 80 h 508"/>
                    <a:gd name="T16" fmla="*/ 567 w 662"/>
                    <a:gd name="T17" fmla="*/ 159 h 508"/>
                    <a:gd name="T18" fmla="*/ 567 w 662"/>
                    <a:gd name="T19" fmla="*/ 105 h 508"/>
                    <a:gd name="T20" fmla="*/ 455 w 662"/>
                    <a:gd name="T21" fmla="*/ 105 h 508"/>
                    <a:gd name="T22" fmla="*/ 365 w 662"/>
                    <a:gd name="T23" fmla="*/ 254 h 508"/>
                    <a:gd name="T24" fmla="*/ 455 w 662"/>
                    <a:gd name="T25" fmla="*/ 409 h 508"/>
                    <a:gd name="T26" fmla="*/ 567 w 662"/>
                    <a:gd name="T27" fmla="*/ 409 h 508"/>
                    <a:gd name="T28" fmla="*/ 567 w 662"/>
                    <a:gd name="T29" fmla="*/ 354 h 508"/>
                    <a:gd name="T30" fmla="*/ 662 w 662"/>
                    <a:gd name="T31" fmla="*/ 429 h 508"/>
                    <a:gd name="T32" fmla="*/ 567 w 662"/>
                    <a:gd name="T33" fmla="*/ 508 h 508"/>
                    <a:gd name="T34" fmla="*/ 567 w 662"/>
                    <a:gd name="T35" fmla="*/ 448 h 508"/>
                    <a:gd name="T36" fmla="*/ 413 w 662"/>
                    <a:gd name="T37" fmla="*/ 448 h 508"/>
                    <a:gd name="T38" fmla="*/ 328 w 662"/>
                    <a:gd name="T39" fmla="*/ 309 h 508"/>
                    <a:gd name="T40" fmla="*/ 249 w 662"/>
                    <a:gd name="T41" fmla="*/ 453 h 508"/>
                    <a:gd name="T42" fmla="*/ 95 w 662"/>
                    <a:gd name="T43" fmla="*/ 453 h 508"/>
                    <a:gd name="T44" fmla="*/ 95 w 662"/>
                    <a:gd name="T45" fmla="*/ 508 h 508"/>
                    <a:gd name="T46" fmla="*/ 0 w 662"/>
                    <a:gd name="T47" fmla="*/ 429 h 508"/>
                    <a:gd name="T48" fmla="*/ 95 w 662"/>
                    <a:gd name="T49" fmla="*/ 354 h 508"/>
                    <a:gd name="T50" fmla="*/ 95 w 662"/>
                    <a:gd name="T51" fmla="*/ 409 h 508"/>
                    <a:gd name="T52" fmla="*/ 201 w 662"/>
                    <a:gd name="T53" fmla="*/ 409 h 508"/>
                    <a:gd name="T54" fmla="*/ 297 w 662"/>
                    <a:gd name="T55" fmla="*/ 254 h 508"/>
                    <a:gd name="T56" fmla="*/ 201 w 662"/>
                    <a:gd name="T57" fmla="*/ 105 h 508"/>
                    <a:gd name="T58" fmla="*/ 95 w 662"/>
                    <a:gd name="T59" fmla="*/ 105 h 508"/>
                    <a:gd name="T60" fmla="*/ 95 w 662"/>
                    <a:gd name="T61" fmla="*/ 154 h 508"/>
                    <a:gd name="T62" fmla="*/ 0 w 662"/>
                    <a:gd name="T63" fmla="*/ 80 h 508"/>
                    <a:gd name="T64" fmla="*/ 95 w 662"/>
                    <a:gd name="T65" fmla="*/ 0 h 50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62"/>
                    <a:gd name="T100" fmla="*/ 0 h 508"/>
                    <a:gd name="T101" fmla="*/ 662 w 662"/>
                    <a:gd name="T102" fmla="*/ 508 h 50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62" h="508">
                      <a:moveTo>
                        <a:pt x="95" y="0"/>
                      </a:moveTo>
                      <a:lnTo>
                        <a:pt x="95" y="65"/>
                      </a:lnTo>
                      <a:lnTo>
                        <a:pt x="249" y="65"/>
                      </a:lnTo>
                      <a:lnTo>
                        <a:pt x="328" y="199"/>
                      </a:lnTo>
                      <a:lnTo>
                        <a:pt x="413" y="65"/>
                      </a:lnTo>
                      <a:lnTo>
                        <a:pt x="567" y="65"/>
                      </a:lnTo>
                      <a:lnTo>
                        <a:pt x="567" y="0"/>
                      </a:lnTo>
                      <a:lnTo>
                        <a:pt x="662" y="80"/>
                      </a:lnTo>
                      <a:lnTo>
                        <a:pt x="567" y="159"/>
                      </a:lnTo>
                      <a:lnTo>
                        <a:pt x="567" y="105"/>
                      </a:lnTo>
                      <a:lnTo>
                        <a:pt x="455" y="105"/>
                      </a:lnTo>
                      <a:lnTo>
                        <a:pt x="365" y="254"/>
                      </a:lnTo>
                      <a:lnTo>
                        <a:pt x="455" y="409"/>
                      </a:lnTo>
                      <a:lnTo>
                        <a:pt x="567" y="409"/>
                      </a:lnTo>
                      <a:lnTo>
                        <a:pt x="567" y="354"/>
                      </a:lnTo>
                      <a:lnTo>
                        <a:pt x="662" y="429"/>
                      </a:lnTo>
                      <a:lnTo>
                        <a:pt x="567" y="508"/>
                      </a:lnTo>
                      <a:lnTo>
                        <a:pt x="567" y="448"/>
                      </a:lnTo>
                      <a:lnTo>
                        <a:pt x="413" y="448"/>
                      </a:lnTo>
                      <a:lnTo>
                        <a:pt x="328" y="309"/>
                      </a:lnTo>
                      <a:lnTo>
                        <a:pt x="249" y="453"/>
                      </a:lnTo>
                      <a:lnTo>
                        <a:pt x="95" y="453"/>
                      </a:lnTo>
                      <a:lnTo>
                        <a:pt x="95" y="508"/>
                      </a:lnTo>
                      <a:lnTo>
                        <a:pt x="0" y="429"/>
                      </a:lnTo>
                      <a:lnTo>
                        <a:pt x="95" y="354"/>
                      </a:lnTo>
                      <a:lnTo>
                        <a:pt x="95" y="409"/>
                      </a:lnTo>
                      <a:lnTo>
                        <a:pt x="201" y="409"/>
                      </a:lnTo>
                      <a:lnTo>
                        <a:pt x="297" y="254"/>
                      </a:lnTo>
                      <a:lnTo>
                        <a:pt x="201" y="105"/>
                      </a:lnTo>
                      <a:lnTo>
                        <a:pt x="95" y="105"/>
                      </a:lnTo>
                      <a:lnTo>
                        <a:pt x="95" y="154"/>
                      </a:lnTo>
                      <a:lnTo>
                        <a:pt x="0" y="8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latin typeface="+mn-lt"/>
                  </a:endParaRPr>
                </a:p>
              </p:txBody>
            </p:sp>
          </p:grpSp>
        </p:grpSp>
      </p:grpSp>
      <p:grpSp>
        <p:nvGrpSpPr>
          <p:cNvPr id="22" name="Group 373"/>
          <p:cNvGrpSpPr/>
          <p:nvPr/>
        </p:nvGrpSpPr>
        <p:grpSpPr>
          <a:xfrm>
            <a:off x="1959381" y="3261818"/>
            <a:ext cx="7014950" cy="610303"/>
            <a:chOff x="2033516" y="3261815"/>
            <a:chExt cx="7014950" cy="610303"/>
          </a:xfrm>
        </p:grpSpPr>
        <p:sp>
          <p:nvSpPr>
            <p:cNvPr id="375" name="Freeform 374"/>
            <p:cNvSpPr/>
            <p:nvPr/>
          </p:nvSpPr>
          <p:spPr>
            <a:xfrm>
              <a:off x="2033516" y="3261815"/>
              <a:ext cx="7014950" cy="54591"/>
            </a:xfrm>
            <a:custGeom>
              <a:avLst/>
              <a:gdLst>
                <a:gd name="connsiteX0" fmla="*/ 7014950 w 7014950"/>
                <a:gd name="connsiteY0" fmla="*/ 54591 h 54591"/>
                <a:gd name="connsiteX1" fmla="*/ 4831308 w 7014950"/>
                <a:gd name="connsiteY1" fmla="*/ 27295 h 54591"/>
                <a:gd name="connsiteX2" fmla="*/ 0 w 7014950"/>
                <a:gd name="connsiteY2" fmla="*/ 0 h 5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14950" h="54591">
                  <a:moveTo>
                    <a:pt x="7014950" y="54591"/>
                  </a:moveTo>
                  <a:lnTo>
                    <a:pt x="4831308" y="27295"/>
                  </a:lnTo>
                  <a:lnTo>
                    <a:pt x="0" y="0"/>
                  </a:lnTo>
                </a:path>
              </a:pathLst>
            </a:custGeom>
            <a:ln w="57150"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376" name="TextBox 375"/>
            <p:cNvSpPr txBox="1"/>
            <p:nvPr/>
          </p:nvSpPr>
          <p:spPr>
            <a:xfrm>
              <a:off x="3068633" y="3564341"/>
              <a:ext cx="1558312" cy="307777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txBody>
            <a:bodyPr wrap="none" rtlCol="0"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 smtClean="0">
                  <a:latin typeface="+mn-lt"/>
                </a:rPr>
                <a:t>End to End Service</a:t>
              </a:r>
            </a:p>
          </p:txBody>
        </p:sp>
      </p:grpSp>
      <p:cxnSp>
        <p:nvCxnSpPr>
          <p:cNvPr id="114" name="Straight Connector 113"/>
          <p:cNvCxnSpPr/>
          <p:nvPr/>
        </p:nvCxnSpPr>
        <p:spPr>
          <a:xfrm>
            <a:off x="4471363" y="2248338"/>
            <a:ext cx="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119"/>
          <p:cNvGrpSpPr/>
          <p:nvPr/>
        </p:nvGrpSpPr>
        <p:grpSpPr>
          <a:xfrm>
            <a:off x="3126259" y="959542"/>
            <a:ext cx="5861714" cy="2390984"/>
            <a:chOff x="3200400" y="959542"/>
            <a:chExt cx="5861714" cy="2390984"/>
          </a:xfrm>
        </p:grpSpPr>
        <p:grpSp>
          <p:nvGrpSpPr>
            <p:cNvPr id="24" name="Group 118"/>
            <p:cNvGrpSpPr/>
            <p:nvPr/>
          </p:nvGrpSpPr>
          <p:grpSpPr>
            <a:xfrm>
              <a:off x="3200400" y="959542"/>
              <a:ext cx="5861714" cy="2390984"/>
              <a:chOff x="3200400" y="959542"/>
              <a:chExt cx="5861714" cy="2390984"/>
            </a:xfrm>
          </p:grpSpPr>
          <p:grpSp>
            <p:nvGrpSpPr>
              <p:cNvPr id="25" name="Group 368"/>
              <p:cNvGrpSpPr/>
              <p:nvPr/>
            </p:nvGrpSpPr>
            <p:grpSpPr>
              <a:xfrm>
                <a:off x="4048876" y="959542"/>
                <a:ext cx="5013238" cy="2390984"/>
                <a:chOff x="4048875" y="959541"/>
                <a:chExt cx="5013238" cy="2390984"/>
              </a:xfrm>
            </p:grpSpPr>
            <p:grpSp>
              <p:nvGrpSpPr>
                <p:cNvPr id="26" name="Group 519"/>
                <p:cNvGrpSpPr/>
                <p:nvPr/>
              </p:nvGrpSpPr>
              <p:grpSpPr>
                <a:xfrm>
                  <a:off x="4048875" y="959541"/>
                  <a:ext cx="5013238" cy="2390984"/>
                  <a:chOff x="4048875" y="959541"/>
                  <a:chExt cx="5013238" cy="2390984"/>
                </a:xfrm>
              </p:grpSpPr>
              <p:sp>
                <p:nvSpPr>
                  <p:cNvPr id="372" name="Freeform 20"/>
                  <p:cNvSpPr>
                    <a:spLocks/>
                  </p:cNvSpPr>
                  <p:nvPr/>
                </p:nvSpPr>
                <p:spPr bwMode="auto">
                  <a:xfrm>
                    <a:off x="4048875" y="959541"/>
                    <a:ext cx="1357312" cy="1068388"/>
                  </a:xfrm>
                  <a:custGeom>
                    <a:avLst/>
                    <a:gdLst>
                      <a:gd name="T0" fmla="*/ 2147483647 w 855"/>
                      <a:gd name="T1" fmla="*/ 2147483647 h 673"/>
                      <a:gd name="T2" fmla="*/ 2147483647 w 855"/>
                      <a:gd name="T3" fmla="*/ 2147483647 h 673"/>
                      <a:gd name="T4" fmla="*/ 2147483647 w 855"/>
                      <a:gd name="T5" fmla="*/ 2147483647 h 673"/>
                      <a:gd name="T6" fmla="*/ 2147483647 w 855"/>
                      <a:gd name="T7" fmla="*/ 2147483647 h 673"/>
                      <a:gd name="T8" fmla="*/ 2147483647 w 855"/>
                      <a:gd name="T9" fmla="*/ 2147483647 h 673"/>
                      <a:gd name="T10" fmla="*/ 2147483647 w 855"/>
                      <a:gd name="T11" fmla="*/ 2147483647 h 673"/>
                      <a:gd name="T12" fmla="*/ 2147483647 w 855"/>
                      <a:gd name="T13" fmla="*/ 2147483647 h 673"/>
                      <a:gd name="T14" fmla="*/ 2147483647 w 855"/>
                      <a:gd name="T15" fmla="*/ 2147483647 h 673"/>
                      <a:gd name="T16" fmla="*/ 2147483647 w 855"/>
                      <a:gd name="T17" fmla="*/ 2147483647 h 673"/>
                      <a:gd name="T18" fmla="*/ 2147483647 w 855"/>
                      <a:gd name="T19" fmla="*/ 2147483647 h 673"/>
                      <a:gd name="T20" fmla="*/ 2147483647 w 855"/>
                      <a:gd name="T21" fmla="*/ 2147483647 h 673"/>
                      <a:gd name="T22" fmla="*/ 2147483647 w 855"/>
                      <a:gd name="T23" fmla="*/ 2147483647 h 673"/>
                      <a:gd name="T24" fmla="*/ 2147483647 w 855"/>
                      <a:gd name="T25" fmla="*/ 2147483647 h 673"/>
                      <a:gd name="T26" fmla="*/ 2147483647 w 855"/>
                      <a:gd name="T27" fmla="*/ 2147483647 h 673"/>
                      <a:gd name="T28" fmla="*/ 2147483647 w 855"/>
                      <a:gd name="T29" fmla="*/ 2147483647 h 673"/>
                      <a:gd name="T30" fmla="*/ 2147483647 w 855"/>
                      <a:gd name="T31" fmla="*/ 2147483647 h 673"/>
                      <a:gd name="T32" fmla="*/ 2147483647 w 855"/>
                      <a:gd name="T33" fmla="*/ 2147483647 h 673"/>
                      <a:gd name="T34" fmla="*/ 2147483647 w 855"/>
                      <a:gd name="T35" fmla="*/ 2147483647 h 673"/>
                      <a:gd name="T36" fmla="*/ 2147483647 w 855"/>
                      <a:gd name="T37" fmla="*/ 2147483647 h 673"/>
                      <a:gd name="T38" fmla="*/ 2147483647 w 855"/>
                      <a:gd name="T39" fmla="*/ 2147483647 h 673"/>
                      <a:gd name="T40" fmla="*/ 2147483647 w 855"/>
                      <a:gd name="T41" fmla="*/ 2147483647 h 673"/>
                      <a:gd name="T42" fmla="*/ 2147483647 w 855"/>
                      <a:gd name="T43" fmla="*/ 2147483647 h 673"/>
                      <a:gd name="T44" fmla="*/ 2147483647 w 855"/>
                      <a:gd name="T45" fmla="*/ 2147483647 h 673"/>
                      <a:gd name="T46" fmla="*/ 2147483647 w 855"/>
                      <a:gd name="T47" fmla="*/ 2147483647 h 673"/>
                      <a:gd name="T48" fmla="*/ 2147483647 w 855"/>
                      <a:gd name="T49" fmla="*/ 2147483647 h 673"/>
                      <a:gd name="T50" fmla="*/ 2147483647 w 855"/>
                      <a:gd name="T51" fmla="*/ 2147483647 h 673"/>
                      <a:gd name="T52" fmla="*/ 2147483647 w 855"/>
                      <a:gd name="T53" fmla="*/ 2147483647 h 673"/>
                      <a:gd name="T54" fmla="*/ 2147483647 w 855"/>
                      <a:gd name="T55" fmla="*/ 2147483647 h 673"/>
                      <a:gd name="T56" fmla="*/ 2147483647 w 855"/>
                      <a:gd name="T57" fmla="*/ 2147483647 h 673"/>
                      <a:gd name="T58" fmla="*/ 2147483647 w 855"/>
                      <a:gd name="T59" fmla="*/ 2147483647 h 673"/>
                      <a:gd name="T60" fmla="*/ 2147483647 w 855"/>
                      <a:gd name="T61" fmla="*/ 2147483647 h 673"/>
                      <a:gd name="T62" fmla="*/ 2147483647 w 855"/>
                      <a:gd name="T63" fmla="*/ 2147483647 h 673"/>
                      <a:gd name="T64" fmla="*/ 2147483647 w 855"/>
                      <a:gd name="T65" fmla="*/ 2147483647 h 673"/>
                      <a:gd name="T66" fmla="*/ 2147483647 w 855"/>
                      <a:gd name="T67" fmla="*/ 2147483647 h 673"/>
                      <a:gd name="T68" fmla="*/ 2147483647 w 855"/>
                      <a:gd name="T69" fmla="*/ 2147483647 h 673"/>
                      <a:gd name="T70" fmla="*/ 2147483647 w 855"/>
                      <a:gd name="T71" fmla="*/ 2147483647 h 673"/>
                      <a:gd name="T72" fmla="*/ 2147483647 w 855"/>
                      <a:gd name="T73" fmla="*/ 2147483647 h 673"/>
                      <a:gd name="T74" fmla="*/ 2147483647 w 855"/>
                      <a:gd name="T75" fmla="*/ 2147483647 h 673"/>
                      <a:gd name="T76" fmla="*/ 2147483647 w 855"/>
                      <a:gd name="T77" fmla="*/ 2147483647 h 673"/>
                      <a:gd name="T78" fmla="*/ 2147483647 w 855"/>
                      <a:gd name="T79" fmla="*/ 2147483647 h 673"/>
                      <a:gd name="T80" fmla="*/ 2147483647 w 855"/>
                      <a:gd name="T81" fmla="*/ 2147483647 h 673"/>
                      <a:gd name="T82" fmla="*/ 2147483647 w 855"/>
                      <a:gd name="T83" fmla="*/ 2147483647 h 673"/>
                      <a:gd name="T84" fmla="*/ 2147483647 w 855"/>
                      <a:gd name="T85" fmla="*/ 2147483647 h 673"/>
                      <a:gd name="T86" fmla="*/ 2147483647 w 855"/>
                      <a:gd name="T87" fmla="*/ 2147483647 h 673"/>
                      <a:gd name="T88" fmla="*/ 2147483647 w 855"/>
                      <a:gd name="T89" fmla="*/ 2147483647 h 673"/>
                      <a:gd name="T90" fmla="*/ 2147483647 w 855"/>
                      <a:gd name="T91" fmla="*/ 2147483647 h 673"/>
                      <a:gd name="T92" fmla="*/ 2147483647 w 855"/>
                      <a:gd name="T93" fmla="*/ 2147483647 h 673"/>
                      <a:gd name="T94" fmla="*/ 2147483647 w 855"/>
                      <a:gd name="T95" fmla="*/ 2147483647 h 673"/>
                      <a:gd name="T96" fmla="*/ 2147483647 w 855"/>
                      <a:gd name="T97" fmla="*/ 2147483647 h 673"/>
                      <a:gd name="T98" fmla="*/ 2147483647 w 855"/>
                      <a:gd name="T99" fmla="*/ 2147483647 h 673"/>
                      <a:gd name="T100" fmla="*/ 2147483647 w 855"/>
                      <a:gd name="T101" fmla="*/ 2147483647 h 673"/>
                      <a:gd name="T102" fmla="*/ 2147483647 w 855"/>
                      <a:gd name="T103" fmla="*/ 2147483647 h 673"/>
                      <a:gd name="T104" fmla="*/ 2147483647 w 855"/>
                      <a:gd name="T105" fmla="*/ 2147483647 h 673"/>
                      <a:gd name="T106" fmla="*/ 2147483647 w 855"/>
                      <a:gd name="T107" fmla="*/ 2147483647 h 673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w 855"/>
                      <a:gd name="T163" fmla="*/ 0 h 673"/>
                      <a:gd name="T164" fmla="*/ 855 w 855"/>
                      <a:gd name="T165" fmla="*/ 673 h 673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T162" t="T163" r="T164" b="T165"/>
                    <a:pathLst>
                      <a:path w="855" h="673">
                        <a:moveTo>
                          <a:pt x="266" y="634"/>
                        </a:moveTo>
                        <a:cubicBezTo>
                          <a:pt x="239" y="634"/>
                          <a:pt x="178" y="655"/>
                          <a:pt x="140" y="648"/>
                        </a:cubicBezTo>
                        <a:cubicBezTo>
                          <a:pt x="102" y="641"/>
                          <a:pt x="63" y="624"/>
                          <a:pt x="39" y="595"/>
                        </a:cubicBezTo>
                        <a:cubicBezTo>
                          <a:pt x="16" y="566"/>
                          <a:pt x="2" y="511"/>
                          <a:pt x="1" y="474"/>
                        </a:cubicBezTo>
                        <a:cubicBezTo>
                          <a:pt x="0" y="437"/>
                          <a:pt x="19" y="396"/>
                          <a:pt x="33" y="375"/>
                        </a:cubicBezTo>
                        <a:cubicBezTo>
                          <a:pt x="46" y="353"/>
                          <a:pt x="70" y="351"/>
                          <a:pt x="81" y="344"/>
                        </a:cubicBezTo>
                        <a:cubicBezTo>
                          <a:pt x="92" y="337"/>
                          <a:pt x="96" y="337"/>
                          <a:pt x="100" y="332"/>
                        </a:cubicBezTo>
                        <a:cubicBezTo>
                          <a:pt x="104" y="327"/>
                          <a:pt x="105" y="321"/>
                          <a:pt x="105" y="311"/>
                        </a:cubicBezTo>
                        <a:cubicBezTo>
                          <a:pt x="105" y="301"/>
                          <a:pt x="99" y="286"/>
                          <a:pt x="98" y="272"/>
                        </a:cubicBezTo>
                        <a:cubicBezTo>
                          <a:pt x="97" y="257"/>
                          <a:pt x="93" y="241"/>
                          <a:pt x="98" y="225"/>
                        </a:cubicBezTo>
                        <a:cubicBezTo>
                          <a:pt x="103" y="210"/>
                          <a:pt x="116" y="191"/>
                          <a:pt x="130" y="179"/>
                        </a:cubicBezTo>
                        <a:cubicBezTo>
                          <a:pt x="144" y="167"/>
                          <a:pt x="167" y="157"/>
                          <a:pt x="185" y="151"/>
                        </a:cubicBezTo>
                        <a:cubicBezTo>
                          <a:pt x="204" y="145"/>
                          <a:pt x="227" y="145"/>
                          <a:pt x="241" y="143"/>
                        </a:cubicBezTo>
                        <a:cubicBezTo>
                          <a:pt x="254" y="140"/>
                          <a:pt x="260" y="141"/>
                          <a:pt x="264" y="134"/>
                        </a:cubicBezTo>
                        <a:cubicBezTo>
                          <a:pt x="268" y="127"/>
                          <a:pt x="263" y="111"/>
                          <a:pt x="267" y="100"/>
                        </a:cubicBezTo>
                        <a:cubicBezTo>
                          <a:pt x="272" y="89"/>
                          <a:pt x="281" y="74"/>
                          <a:pt x="291" y="65"/>
                        </a:cubicBezTo>
                        <a:cubicBezTo>
                          <a:pt x="301" y="57"/>
                          <a:pt x="314" y="52"/>
                          <a:pt x="328" y="48"/>
                        </a:cubicBezTo>
                        <a:cubicBezTo>
                          <a:pt x="341" y="45"/>
                          <a:pt x="362" y="45"/>
                          <a:pt x="373" y="45"/>
                        </a:cubicBezTo>
                        <a:cubicBezTo>
                          <a:pt x="384" y="45"/>
                          <a:pt x="387" y="49"/>
                          <a:pt x="391" y="48"/>
                        </a:cubicBezTo>
                        <a:cubicBezTo>
                          <a:pt x="396" y="47"/>
                          <a:pt x="392" y="43"/>
                          <a:pt x="396" y="38"/>
                        </a:cubicBezTo>
                        <a:cubicBezTo>
                          <a:pt x="401" y="33"/>
                          <a:pt x="408" y="21"/>
                          <a:pt x="418" y="15"/>
                        </a:cubicBezTo>
                        <a:cubicBezTo>
                          <a:pt x="428" y="9"/>
                          <a:pt x="439" y="5"/>
                          <a:pt x="455" y="3"/>
                        </a:cubicBezTo>
                        <a:cubicBezTo>
                          <a:pt x="471" y="2"/>
                          <a:pt x="497" y="0"/>
                          <a:pt x="514" y="3"/>
                        </a:cubicBezTo>
                        <a:cubicBezTo>
                          <a:pt x="531" y="7"/>
                          <a:pt x="542" y="15"/>
                          <a:pt x="556" y="22"/>
                        </a:cubicBezTo>
                        <a:cubicBezTo>
                          <a:pt x="569" y="30"/>
                          <a:pt x="587" y="40"/>
                          <a:pt x="596" y="52"/>
                        </a:cubicBezTo>
                        <a:cubicBezTo>
                          <a:pt x="605" y="64"/>
                          <a:pt x="609" y="83"/>
                          <a:pt x="613" y="95"/>
                        </a:cubicBezTo>
                        <a:cubicBezTo>
                          <a:pt x="616" y="106"/>
                          <a:pt x="611" y="113"/>
                          <a:pt x="616" y="117"/>
                        </a:cubicBezTo>
                        <a:cubicBezTo>
                          <a:pt x="621" y="120"/>
                          <a:pt x="632" y="113"/>
                          <a:pt x="643" y="115"/>
                        </a:cubicBezTo>
                        <a:cubicBezTo>
                          <a:pt x="654" y="117"/>
                          <a:pt x="668" y="119"/>
                          <a:pt x="681" y="129"/>
                        </a:cubicBezTo>
                        <a:cubicBezTo>
                          <a:pt x="695" y="138"/>
                          <a:pt x="712" y="156"/>
                          <a:pt x="723" y="172"/>
                        </a:cubicBezTo>
                        <a:cubicBezTo>
                          <a:pt x="735" y="187"/>
                          <a:pt x="748" y="206"/>
                          <a:pt x="754" y="223"/>
                        </a:cubicBezTo>
                        <a:cubicBezTo>
                          <a:pt x="759" y="241"/>
                          <a:pt x="762" y="262"/>
                          <a:pt x="759" y="278"/>
                        </a:cubicBezTo>
                        <a:cubicBezTo>
                          <a:pt x="755" y="295"/>
                          <a:pt x="732" y="313"/>
                          <a:pt x="732" y="321"/>
                        </a:cubicBezTo>
                        <a:cubicBezTo>
                          <a:pt x="732" y="330"/>
                          <a:pt x="748" y="324"/>
                          <a:pt x="760" y="330"/>
                        </a:cubicBezTo>
                        <a:cubicBezTo>
                          <a:pt x="773" y="336"/>
                          <a:pt x="794" y="346"/>
                          <a:pt x="807" y="356"/>
                        </a:cubicBezTo>
                        <a:cubicBezTo>
                          <a:pt x="821" y="366"/>
                          <a:pt x="835" y="380"/>
                          <a:pt x="842" y="394"/>
                        </a:cubicBezTo>
                        <a:cubicBezTo>
                          <a:pt x="850" y="407"/>
                          <a:pt x="855" y="419"/>
                          <a:pt x="852" y="440"/>
                        </a:cubicBezTo>
                        <a:cubicBezTo>
                          <a:pt x="850" y="461"/>
                          <a:pt x="835" y="499"/>
                          <a:pt x="827" y="516"/>
                        </a:cubicBezTo>
                        <a:cubicBezTo>
                          <a:pt x="819" y="533"/>
                          <a:pt x="813" y="536"/>
                          <a:pt x="804" y="542"/>
                        </a:cubicBezTo>
                        <a:cubicBezTo>
                          <a:pt x="795" y="548"/>
                          <a:pt x="780" y="550"/>
                          <a:pt x="770" y="554"/>
                        </a:cubicBezTo>
                        <a:cubicBezTo>
                          <a:pt x="760" y="558"/>
                          <a:pt x="753" y="559"/>
                          <a:pt x="745" y="564"/>
                        </a:cubicBezTo>
                        <a:cubicBezTo>
                          <a:pt x="738" y="569"/>
                          <a:pt x="734" y="577"/>
                          <a:pt x="727" y="586"/>
                        </a:cubicBezTo>
                        <a:cubicBezTo>
                          <a:pt x="719" y="596"/>
                          <a:pt x="712" y="609"/>
                          <a:pt x="702" y="619"/>
                        </a:cubicBezTo>
                        <a:cubicBezTo>
                          <a:pt x="692" y="628"/>
                          <a:pt x="682" y="637"/>
                          <a:pt x="666" y="641"/>
                        </a:cubicBezTo>
                        <a:cubicBezTo>
                          <a:pt x="650" y="645"/>
                          <a:pt x="622" y="645"/>
                          <a:pt x="604" y="643"/>
                        </a:cubicBezTo>
                        <a:cubicBezTo>
                          <a:pt x="587" y="640"/>
                          <a:pt x="571" y="631"/>
                          <a:pt x="561" y="626"/>
                        </a:cubicBezTo>
                        <a:cubicBezTo>
                          <a:pt x="551" y="621"/>
                          <a:pt x="551" y="614"/>
                          <a:pt x="546" y="610"/>
                        </a:cubicBezTo>
                        <a:cubicBezTo>
                          <a:pt x="541" y="607"/>
                          <a:pt x="536" y="605"/>
                          <a:pt x="532" y="607"/>
                        </a:cubicBezTo>
                        <a:cubicBezTo>
                          <a:pt x="529" y="609"/>
                          <a:pt x="533" y="612"/>
                          <a:pt x="526" y="619"/>
                        </a:cubicBezTo>
                        <a:cubicBezTo>
                          <a:pt x="518" y="626"/>
                          <a:pt x="506" y="638"/>
                          <a:pt x="489" y="646"/>
                        </a:cubicBezTo>
                        <a:cubicBezTo>
                          <a:pt x="471" y="655"/>
                          <a:pt x="442" y="668"/>
                          <a:pt x="418" y="670"/>
                        </a:cubicBezTo>
                        <a:cubicBezTo>
                          <a:pt x="395" y="673"/>
                          <a:pt x="370" y="668"/>
                          <a:pt x="350" y="664"/>
                        </a:cubicBezTo>
                        <a:cubicBezTo>
                          <a:pt x="329" y="659"/>
                          <a:pt x="312" y="651"/>
                          <a:pt x="299" y="646"/>
                        </a:cubicBezTo>
                        <a:cubicBezTo>
                          <a:pt x="287" y="642"/>
                          <a:pt x="293" y="634"/>
                          <a:pt x="266" y="634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1"/>
                      </a:gs>
                      <a:gs pos="100000">
                        <a:srgbClr val="E0CDA8"/>
                      </a:gs>
                    </a:gsLst>
                    <a:path path="rect">
                      <a:fillToRect l="50000" t="50000" r="50000" b="50000"/>
                    </a:path>
                  </a:gradFill>
                  <a:ln w="12700">
                    <a:noFill/>
                    <a:round/>
                    <a:headEnd/>
                    <a:tailEnd/>
                  </a:ln>
                  <a:effectLst>
                    <a:prstShdw prst="shdw17" dist="17961" dir="2700000">
                      <a:srgbClr val="867B65"/>
                    </a:prstShdw>
                  </a:effectLst>
                </p:spPr>
                <p:txBody>
                  <a:bodyPr wrap="none" anchor="ctr"/>
                  <a:lstStyle/>
                  <a:p>
                    <a:pPr algn="ctr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sz="2000" dirty="0" smtClean="0">
                      <a:solidFill>
                        <a:prstClr val="black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373" name="Freeform 372"/>
                  <p:cNvSpPr/>
                  <p:nvPr/>
                </p:nvSpPr>
                <p:spPr>
                  <a:xfrm>
                    <a:off x="4831307" y="2279176"/>
                    <a:ext cx="4230806" cy="1071349"/>
                  </a:xfrm>
                  <a:custGeom>
                    <a:avLst/>
                    <a:gdLst>
                      <a:gd name="connsiteX0" fmla="*/ 4230806 w 4230806"/>
                      <a:gd name="connsiteY0" fmla="*/ 941696 h 1071349"/>
                      <a:gd name="connsiteX1" fmla="*/ 1910687 w 4230806"/>
                      <a:gd name="connsiteY1" fmla="*/ 914400 h 1071349"/>
                      <a:gd name="connsiteX2" fmla="*/ 0 w 4230806"/>
                      <a:gd name="connsiteY2" fmla="*/ 0 h 1071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230806" h="1071349">
                        <a:moveTo>
                          <a:pt x="4230806" y="941696"/>
                        </a:moveTo>
                        <a:cubicBezTo>
                          <a:pt x="3423313" y="1006522"/>
                          <a:pt x="2615821" y="1071349"/>
                          <a:pt x="1910687" y="914400"/>
                        </a:cubicBezTo>
                        <a:cubicBezTo>
                          <a:pt x="1205553" y="757451"/>
                          <a:pt x="602776" y="378725"/>
                          <a:pt x="0" y="0"/>
                        </a:cubicBezTo>
                      </a:path>
                    </a:pathLst>
                  </a:custGeom>
                  <a:ln w="57150">
                    <a:solidFill>
                      <a:srgbClr val="FF0000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dirty="0"/>
                  </a:p>
                </p:txBody>
              </p:sp>
            </p:grpSp>
            <p:sp>
              <p:nvSpPr>
                <p:cNvPr id="371" name="TextBox 370"/>
                <p:cNvSpPr txBox="1"/>
                <p:nvPr/>
              </p:nvSpPr>
              <p:spPr>
                <a:xfrm>
                  <a:off x="5617106" y="1604555"/>
                  <a:ext cx="1745542" cy="523220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400" b="1" dirty="0" smtClean="0">
                      <a:latin typeface="+mn-lt"/>
                    </a:rPr>
                    <a:t>Access to</a:t>
                  </a:r>
                </a:p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400" b="1" dirty="0" smtClean="0">
                      <a:latin typeface="+mn-lt"/>
                    </a:rPr>
                    <a:t> Higher-Layer Service</a:t>
                  </a:r>
                </a:p>
              </p:txBody>
            </p:sp>
          </p:grpSp>
          <p:grpSp>
            <p:nvGrpSpPr>
              <p:cNvPr id="27" name="Group 109"/>
              <p:cNvGrpSpPr/>
              <p:nvPr/>
            </p:nvGrpSpPr>
            <p:grpSpPr>
              <a:xfrm>
                <a:off x="3200400" y="1873688"/>
                <a:ext cx="1345105" cy="749300"/>
                <a:chOff x="5484320" y="3765550"/>
                <a:chExt cx="1345105" cy="749300"/>
              </a:xfrm>
            </p:grpSpPr>
            <p:pic>
              <p:nvPicPr>
                <p:cNvPr id="111" name="Picture 29" descr="branch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6226175" y="3765550"/>
                  <a:ext cx="603250" cy="749300"/>
                </a:xfrm>
                <a:prstGeom prst="rect">
                  <a:avLst/>
                </a:prstGeom>
                <a:noFill/>
                <a:ln>
                  <a:miter lim="800000"/>
                  <a:headEnd/>
                  <a:tailEnd/>
                </a:ln>
              </p:spPr>
            </p:pic>
            <p:sp>
              <p:nvSpPr>
                <p:cNvPr id="112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5484320" y="3776996"/>
                  <a:ext cx="801566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 anchor="ctr" anchorCtr="1">
                  <a:spAutoFit/>
                </a:bodyPr>
                <a:lstStyle/>
                <a:p>
                  <a:pPr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dirty="0" smtClean="0">
                      <a:latin typeface="+mn-lt"/>
                      <a:cs typeface="Arial" pitchFamily="34" charset="0"/>
                    </a:rPr>
                    <a:t>Data Center/</a:t>
                  </a:r>
                </a:p>
                <a:p>
                  <a:pPr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dirty="0" smtClean="0">
                      <a:latin typeface="+mn-lt"/>
                      <a:cs typeface="Arial" pitchFamily="34" charset="0"/>
                    </a:rPr>
                    <a:t>Central POP</a:t>
                  </a:r>
                  <a:endParaRPr lang="en-US" sz="1200" dirty="0">
                    <a:latin typeface="+mn-lt"/>
                    <a:cs typeface="Arial" pitchFamily="34" charset="0"/>
                  </a:endParaRPr>
                </a:p>
              </p:txBody>
            </p:sp>
          </p:grpSp>
        </p:grpSp>
        <p:cxnSp>
          <p:nvCxnSpPr>
            <p:cNvPr id="116" name="Straight Connector 115"/>
            <p:cNvCxnSpPr>
              <a:endCxn id="301" idx="4"/>
            </p:cNvCxnSpPr>
            <p:nvPr/>
          </p:nvCxnSpPr>
          <p:spPr>
            <a:xfrm rot="5400000">
              <a:off x="4751275" y="2024766"/>
              <a:ext cx="179033" cy="3934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>
              <a:stCxn id="284" idx="1"/>
              <a:endCxn id="111" idx="3"/>
            </p:cNvCxnSpPr>
            <p:nvPr/>
          </p:nvCxnSpPr>
          <p:spPr>
            <a:xfrm rot="10800000">
              <a:off x="4545505" y="2248339"/>
              <a:ext cx="23480" cy="322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1" name="TextBox 120"/>
          <p:cNvSpPr txBox="1"/>
          <p:nvPr/>
        </p:nvSpPr>
        <p:spPr>
          <a:xfrm>
            <a:off x="4159854" y="1308539"/>
            <a:ext cx="986890" cy="615499"/>
          </a:xfrm>
          <a:prstGeom prst="rect">
            <a:avLst/>
          </a:prstGeom>
          <a:noFill/>
        </p:spPr>
        <p:txBody>
          <a:bodyPr wrap="none" lIns="91385" tIns="45693" rIns="91385" bIns="45693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700" dirty="0" smtClean="0">
                <a:latin typeface="+mn-lt"/>
              </a:rPr>
              <a:t>Internet/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700" dirty="0" smtClean="0">
                <a:latin typeface="+mn-lt"/>
              </a:rPr>
              <a:t>IP</a:t>
            </a:r>
            <a:endParaRPr lang="en-US" sz="1100" dirty="0" smtClean="0">
              <a:latin typeface="+mn-lt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1934394" y="3257705"/>
            <a:ext cx="817299" cy="353925"/>
          </a:xfrm>
          <a:prstGeom prst="rect">
            <a:avLst/>
          </a:prstGeom>
          <a:noFill/>
        </p:spPr>
        <p:txBody>
          <a:bodyPr wrap="square" lIns="91376" tIns="45689" rIns="91376" bIns="45689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700" b="1" dirty="0" smtClean="0">
                <a:latin typeface="+mn-lt"/>
              </a:rPr>
              <a:t>CPE</a:t>
            </a:r>
          </a:p>
        </p:txBody>
      </p:sp>
      <p:cxnSp>
        <p:nvCxnSpPr>
          <p:cNvPr id="133" name="Straight Connector 132"/>
          <p:cNvCxnSpPr/>
          <p:nvPr/>
        </p:nvCxnSpPr>
        <p:spPr>
          <a:xfrm rot="5400000">
            <a:off x="9508935" y="3232483"/>
            <a:ext cx="26670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9445822" y="3251137"/>
            <a:ext cx="1905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" name="Picture 124" descr="rad2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067525" y="3187116"/>
            <a:ext cx="697070" cy="267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21" grpId="0" uiExpan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Solution </a:t>
            </a:r>
            <a:r>
              <a:rPr lang="en-US" dirty="0" smtClean="0"/>
              <a:t>Highlights</a:t>
            </a:r>
            <a:endParaRPr lang="he-I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77078" indent="-377078">
              <a:defRPr/>
            </a:pPr>
            <a:r>
              <a:rPr lang="en-US" dirty="0" smtClean="0"/>
              <a:t>Wireless </a:t>
            </a:r>
            <a:r>
              <a:rPr lang="en-US" dirty="0"/>
              <a:t>system,  Airmux-5000 Mobility, covers the entire Railway track</a:t>
            </a:r>
          </a:p>
          <a:p>
            <a:pPr marL="377078" indent="-377078">
              <a:defRPr/>
            </a:pPr>
            <a:r>
              <a:rPr lang="en-US" dirty="0"/>
              <a:t>Video  information is streamed from cameras located on each carriage to Control </a:t>
            </a:r>
            <a:r>
              <a:rPr lang="en-US" dirty="0" smtClean="0"/>
              <a:t>Center</a:t>
            </a:r>
          </a:p>
          <a:p>
            <a:pPr marL="377078" indent="-377078">
              <a:defRPr/>
            </a:pPr>
            <a:r>
              <a:rPr lang="en-US" dirty="0" smtClean="0"/>
              <a:t>High speed internet connectivity for passengers</a:t>
            </a:r>
            <a:endParaRPr lang="en-US" dirty="0"/>
          </a:p>
          <a:p>
            <a:pPr marL="377078" indent="-377078">
              <a:defRPr/>
            </a:pPr>
            <a:r>
              <a:rPr lang="en-US" dirty="0"/>
              <a:t>Wireless Handover capability to secure  communication</a:t>
            </a:r>
          </a:p>
          <a:p>
            <a:pPr marL="377078" indent="-377078">
              <a:defRPr/>
            </a:pPr>
            <a:r>
              <a:rPr lang="en-US" dirty="0"/>
              <a:t>Fixed or Wireless backhauling</a:t>
            </a:r>
          </a:p>
          <a:p>
            <a:pPr marL="377078" indent="-377078">
              <a:defRPr/>
            </a:pPr>
            <a:r>
              <a:rPr lang="en-US" dirty="0"/>
              <a:t>Central Video Management system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87932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ounded Rectangle 78"/>
          <p:cNvSpPr/>
          <p:nvPr/>
        </p:nvSpPr>
        <p:spPr>
          <a:xfrm>
            <a:off x="827904" y="5968314"/>
            <a:ext cx="7228702" cy="1272745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/>
          <p:nvPr/>
        </p:nvCxnSpPr>
        <p:spPr bwMode="auto">
          <a:xfrm>
            <a:off x="895817" y="4023530"/>
            <a:ext cx="7903799" cy="13021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2866769" y="6457100"/>
            <a:ext cx="3150972" cy="369314"/>
          </a:xfrm>
          <a:prstGeom prst="rect">
            <a:avLst/>
          </a:prstGeom>
          <a:noFill/>
          <a:effectLst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en-US" sz="1800" b="1" dirty="0" smtClean="0">
                <a:latin typeface="+mj-lt"/>
              </a:rPr>
              <a:t>Ethernet Fiber Optic Ring</a:t>
            </a:r>
            <a:endParaRPr lang="en-US" sz="1800" b="1" dirty="0">
              <a:latin typeface="+mj-lt"/>
            </a:endParaRPr>
          </a:p>
        </p:txBody>
      </p:sp>
      <p:cxnSp>
        <p:nvCxnSpPr>
          <p:cNvPr id="43" name="Straight Connector 42"/>
          <p:cNvCxnSpPr/>
          <p:nvPr/>
        </p:nvCxnSpPr>
        <p:spPr bwMode="auto">
          <a:xfrm flipV="1">
            <a:off x="7983197" y="6614861"/>
            <a:ext cx="457200" cy="13446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44" name="AutoShape 4"/>
          <p:cNvSpPr>
            <a:spLocks noChangeArrowheads="1"/>
          </p:cNvSpPr>
          <p:nvPr/>
        </p:nvSpPr>
        <p:spPr bwMode="auto">
          <a:xfrm>
            <a:off x="8226678" y="6107048"/>
            <a:ext cx="1171134" cy="91159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E895">
                  <a:gamma/>
                  <a:tint val="0"/>
                  <a:invGamma/>
                </a:srgbClr>
              </a:gs>
              <a:gs pos="100000">
                <a:srgbClr val="FFE895"/>
              </a:gs>
            </a:gsLst>
            <a:lin ang="5400000" scaled="1"/>
          </a:gradFill>
          <a:ln w="9525" algn="ctr">
            <a:solidFill>
              <a:srgbClr val="FFCE20"/>
            </a:solidFill>
            <a:round/>
            <a:headEnd/>
            <a:tailEnd/>
          </a:ln>
          <a:effectLst/>
        </p:spPr>
        <p:txBody>
          <a:bodyPr wrap="none" lIns="91422" tIns="45711" rIns="91422" bIns="45711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6" name="Text Box 200"/>
          <p:cNvSpPr txBox="1">
            <a:spLocks noChangeArrowheads="1"/>
          </p:cNvSpPr>
          <p:nvPr/>
        </p:nvSpPr>
        <p:spPr bwMode="auto">
          <a:xfrm>
            <a:off x="8239024" y="5871290"/>
            <a:ext cx="1146443" cy="2861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00540" tIns="50271" rIns="100540" bIns="50271">
            <a:spAutoFit/>
          </a:bodyPr>
          <a:lstStyle/>
          <a:p>
            <a:pPr algn="ctr"/>
            <a:r>
              <a:rPr lang="en-US" sz="1200" b="1" dirty="0" smtClean="0">
                <a:latin typeface="+mj-lt"/>
              </a:rPr>
              <a:t> </a:t>
            </a:r>
            <a:r>
              <a:rPr lang="en-US" sz="1200" b="1" dirty="0" err="1" smtClean="0">
                <a:latin typeface="+mj-lt"/>
              </a:rPr>
              <a:t>RADview</a:t>
            </a:r>
            <a:r>
              <a:rPr lang="en-US" sz="1200" b="1" dirty="0" smtClean="0">
                <a:latin typeface="+mj-lt"/>
              </a:rPr>
              <a:t>-EMS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088916" y="4533898"/>
            <a:ext cx="663777" cy="498588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en-US" sz="1300" dirty="0" smtClean="0">
                <a:latin typeface="+mj-lt"/>
              </a:rPr>
              <a:t>Mobile Radio</a:t>
            </a:r>
            <a:endParaRPr lang="en-US" sz="1300" dirty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04726" y="6064649"/>
            <a:ext cx="700088" cy="2877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+mj-lt"/>
              </a:rPr>
              <a:t>ETX-26</a:t>
            </a:r>
            <a:endParaRPr lang="en-US" sz="1200" b="1" dirty="0">
              <a:latin typeface="+mj-lt"/>
            </a:endParaRPr>
          </a:p>
        </p:txBody>
      </p:sp>
      <p:sp>
        <p:nvSpPr>
          <p:cNvPr id="41" name="Freeform 69"/>
          <p:cNvSpPr>
            <a:spLocks/>
          </p:cNvSpPr>
          <p:nvPr/>
        </p:nvSpPr>
        <p:spPr bwMode="auto">
          <a:xfrm rot="18916388" flipV="1">
            <a:off x="7608706" y="4705734"/>
            <a:ext cx="710425" cy="59779"/>
          </a:xfrm>
          <a:custGeom>
            <a:avLst/>
            <a:gdLst>
              <a:gd name="T0" fmla="*/ 0 w 678"/>
              <a:gd name="T1" fmla="*/ 0 h 30"/>
              <a:gd name="T2" fmla="*/ 2147483647 w 678"/>
              <a:gd name="T3" fmla="*/ 0 h 30"/>
              <a:gd name="T4" fmla="*/ 2147483647 w 678"/>
              <a:gd name="T5" fmla="*/ 2147483647 h 30"/>
              <a:gd name="T6" fmla="*/ 2147483647 w 678"/>
              <a:gd name="T7" fmla="*/ 2147483647 h 30"/>
              <a:gd name="T8" fmla="*/ 0 60000 65536"/>
              <a:gd name="T9" fmla="*/ 0 60000 65536"/>
              <a:gd name="T10" fmla="*/ 0 60000 65536"/>
              <a:gd name="T11" fmla="*/ 0 60000 65536"/>
              <a:gd name="T12" fmla="*/ 0 w 678"/>
              <a:gd name="T13" fmla="*/ 0 h 30"/>
              <a:gd name="T14" fmla="*/ 678 w 678"/>
              <a:gd name="T15" fmla="*/ 30 h 3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8" h="30">
                <a:moveTo>
                  <a:pt x="0" y="0"/>
                </a:moveTo>
                <a:lnTo>
                  <a:pt x="444" y="0"/>
                </a:lnTo>
                <a:lnTo>
                  <a:pt x="174" y="30"/>
                </a:lnTo>
                <a:lnTo>
                  <a:pt x="678" y="3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stealth" w="sm" len="lg"/>
            <a:tailEnd type="stealth" w="sm" len="lg"/>
          </a:ln>
        </p:spPr>
        <p:txBody>
          <a:bodyPr lIns="91422" tIns="45711" rIns="91422" bIns="45711"/>
          <a:lstStyle/>
          <a:p>
            <a:pPr algn="ctr"/>
            <a:endParaRPr lang="en-US" sz="4000" dirty="0">
              <a:latin typeface="+mj-lt"/>
              <a:cs typeface="Arial" pitchFamily="34" charset="0"/>
            </a:endParaRPr>
          </a:p>
        </p:txBody>
      </p:sp>
      <p:pic>
        <p:nvPicPr>
          <p:cNvPr id="26" name="Picture 65" descr="micro-wave-l"/>
          <p:cNvPicPr>
            <a:picLocks noChangeAspect="1" noChangeArrowheads="1"/>
          </p:cNvPicPr>
          <p:nvPr/>
        </p:nvPicPr>
        <p:blipFill>
          <a:blip r:embed="rId3" cstate="screen"/>
          <a:srcRect l="37395"/>
          <a:stretch>
            <a:fillRect/>
          </a:stretch>
        </p:blipFill>
        <p:spPr bwMode="auto">
          <a:xfrm>
            <a:off x="7459453" y="5002942"/>
            <a:ext cx="361780" cy="88364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5" name="Picture 65" descr="micro-wave-l"/>
          <p:cNvPicPr>
            <a:picLocks noChangeAspect="1" noChangeArrowheads="1"/>
          </p:cNvPicPr>
          <p:nvPr/>
        </p:nvPicPr>
        <p:blipFill>
          <a:blip r:embed="rId3" cstate="screen"/>
          <a:srcRect l="37395"/>
          <a:stretch>
            <a:fillRect/>
          </a:stretch>
        </p:blipFill>
        <p:spPr bwMode="auto">
          <a:xfrm flipH="1">
            <a:off x="6984440" y="5002943"/>
            <a:ext cx="361780" cy="883649"/>
          </a:xfrm>
          <a:prstGeom prst="rect">
            <a:avLst/>
          </a:prstGeom>
          <a:ln>
            <a:noFill/>
          </a:ln>
          <a:effectLst/>
        </p:spPr>
      </p:pic>
      <p:sp>
        <p:nvSpPr>
          <p:cNvPr id="66" name="Freeform 69"/>
          <p:cNvSpPr>
            <a:spLocks/>
          </p:cNvSpPr>
          <p:nvPr/>
        </p:nvSpPr>
        <p:spPr bwMode="auto">
          <a:xfrm rot="13509194">
            <a:off x="6509858" y="4714926"/>
            <a:ext cx="726995" cy="46527"/>
          </a:xfrm>
          <a:custGeom>
            <a:avLst/>
            <a:gdLst>
              <a:gd name="T0" fmla="*/ 0 w 678"/>
              <a:gd name="T1" fmla="*/ 0 h 30"/>
              <a:gd name="T2" fmla="*/ 2147483647 w 678"/>
              <a:gd name="T3" fmla="*/ 0 h 30"/>
              <a:gd name="T4" fmla="*/ 2147483647 w 678"/>
              <a:gd name="T5" fmla="*/ 2147483647 h 30"/>
              <a:gd name="T6" fmla="*/ 2147483647 w 678"/>
              <a:gd name="T7" fmla="*/ 2147483647 h 30"/>
              <a:gd name="T8" fmla="*/ 0 60000 65536"/>
              <a:gd name="T9" fmla="*/ 0 60000 65536"/>
              <a:gd name="T10" fmla="*/ 0 60000 65536"/>
              <a:gd name="T11" fmla="*/ 0 60000 65536"/>
              <a:gd name="T12" fmla="*/ 0 w 678"/>
              <a:gd name="T13" fmla="*/ 0 h 30"/>
              <a:gd name="T14" fmla="*/ 678 w 678"/>
              <a:gd name="T15" fmla="*/ 30 h 3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8" h="30">
                <a:moveTo>
                  <a:pt x="0" y="0"/>
                </a:moveTo>
                <a:lnTo>
                  <a:pt x="444" y="0"/>
                </a:lnTo>
                <a:lnTo>
                  <a:pt x="174" y="30"/>
                </a:lnTo>
                <a:lnTo>
                  <a:pt x="678" y="3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stealth" w="sm" len="lg"/>
            <a:tailEnd type="stealth" w="sm" len="lg"/>
          </a:ln>
        </p:spPr>
        <p:txBody>
          <a:bodyPr lIns="91422" tIns="45711" rIns="91422" bIns="45711"/>
          <a:lstStyle/>
          <a:p>
            <a:pPr algn="ctr"/>
            <a:endParaRPr lang="en-US" sz="4000" dirty="0">
              <a:latin typeface="+mj-lt"/>
              <a:cs typeface="Arial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382805" y="6064649"/>
            <a:ext cx="700088" cy="2877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+mj-lt"/>
              </a:rPr>
              <a:t>ETX-26</a:t>
            </a:r>
            <a:endParaRPr lang="en-US" sz="1200" b="1" dirty="0">
              <a:latin typeface="+mj-lt"/>
            </a:endParaRPr>
          </a:p>
        </p:txBody>
      </p:sp>
      <p:sp>
        <p:nvSpPr>
          <p:cNvPr id="85" name="Freeform 69"/>
          <p:cNvSpPr>
            <a:spLocks/>
          </p:cNvSpPr>
          <p:nvPr/>
        </p:nvSpPr>
        <p:spPr bwMode="auto">
          <a:xfrm rot="18916388" flipV="1">
            <a:off x="5898660" y="4693859"/>
            <a:ext cx="710425" cy="59779"/>
          </a:xfrm>
          <a:custGeom>
            <a:avLst/>
            <a:gdLst>
              <a:gd name="T0" fmla="*/ 0 w 678"/>
              <a:gd name="T1" fmla="*/ 0 h 30"/>
              <a:gd name="T2" fmla="*/ 2147483647 w 678"/>
              <a:gd name="T3" fmla="*/ 0 h 30"/>
              <a:gd name="T4" fmla="*/ 2147483647 w 678"/>
              <a:gd name="T5" fmla="*/ 2147483647 h 30"/>
              <a:gd name="T6" fmla="*/ 2147483647 w 678"/>
              <a:gd name="T7" fmla="*/ 2147483647 h 30"/>
              <a:gd name="T8" fmla="*/ 0 60000 65536"/>
              <a:gd name="T9" fmla="*/ 0 60000 65536"/>
              <a:gd name="T10" fmla="*/ 0 60000 65536"/>
              <a:gd name="T11" fmla="*/ 0 60000 65536"/>
              <a:gd name="T12" fmla="*/ 0 w 678"/>
              <a:gd name="T13" fmla="*/ 0 h 30"/>
              <a:gd name="T14" fmla="*/ 678 w 678"/>
              <a:gd name="T15" fmla="*/ 30 h 3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8" h="30">
                <a:moveTo>
                  <a:pt x="0" y="0"/>
                </a:moveTo>
                <a:lnTo>
                  <a:pt x="444" y="0"/>
                </a:lnTo>
                <a:lnTo>
                  <a:pt x="174" y="30"/>
                </a:lnTo>
                <a:lnTo>
                  <a:pt x="678" y="3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stealth" w="sm" len="lg"/>
            <a:tailEnd type="stealth" w="sm" len="lg"/>
          </a:ln>
        </p:spPr>
        <p:txBody>
          <a:bodyPr lIns="91422" tIns="45711" rIns="91422" bIns="45711"/>
          <a:lstStyle/>
          <a:p>
            <a:pPr algn="ctr"/>
            <a:endParaRPr lang="en-US" sz="4000" dirty="0">
              <a:latin typeface="+mj-lt"/>
              <a:cs typeface="Arial" pitchFamily="34" charset="0"/>
            </a:endParaRPr>
          </a:p>
        </p:txBody>
      </p:sp>
      <p:pic>
        <p:nvPicPr>
          <p:cNvPr id="88" name="Picture 65" descr="micro-wave-l"/>
          <p:cNvPicPr>
            <a:picLocks noChangeAspect="1" noChangeArrowheads="1"/>
          </p:cNvPicPr>
          <p:nvPr/>
        </p:nvPicPr>
        <p:blipFill>
          <a:blip r:embed="rId3" cstate="screen"/>
          <a:srcRect l="37395"/>
          <a:stretch>
            <a:fillRect/>
          </a:stretch>
        </p:blipFill>
        <p:spPr bwMode="auto">
          <a:xfrm>
            <a:off x="5749407" y="4991067"/>
            <a:ext cx="361780" cy="88364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9" name="Picture 65" descr="micro-wave-l"/>
          <p:cNvPicPr>
            <a:picLocks noChangeAspect="1" noChangeArrowheads="1"/>
          </p:cNvPicPr>
          <p:nvPr/>
        </p:nvPicPr>
        <p:blipFill>
          <a:blip r:embed="rId3" cstate="screen"/>
          <a:srcRect l="37395"/>
          <a:stretch>
            <a:fillRect/>
          </a:stretch>
        </p:blipFill>
        <p:spPr bwMode="auto">
          <a:xfrm flipH="1">
            <a:off x="5274394" y="4991068"/>
            <a:ext cx="361780" cy="883649"/>
          </a:xfrm>
          <a:prstGeom prst="rect">
            <a:avLst/>
          </a:prstGeom>
          <a:ln>
            <a:noFill/>
          </a:ln>
          <a:effectLst/>
        </p:spPr>
      </p:pic>
      <p:sp>
        <p:nvSpPr>
          <p:cNvPr id="87" name="Freeform 69"/>
          <p:cNvSpPr>
            <a:spLocks/>
          </p:cNvSpPr>
          <p:nvPr/>
        </p:nvSpPr>
        <p:spPr bwMode="auto">
          <a:xfrm rot="13509194">
            <a:off x="4799812" y="4703051"/>
            <a:ext cx="726995" cy="46527"/>
          </a:xfrm>
          <a:custGeom>
            <a:avLst/>
            <a:gdLst>
              <a:gd name="T0" fmla="*/ 0 w 678"/>
              <a:gd name="T1" fmla="*/ 0 h 30"/>
              <a:gd name="T2" fmla="*/ 2147483647 w 678"/>
              <a:gd name="T3" fmla="*/ 0 h 30"/>
              <a:gd name="T4" fmla="*/ 2147483647 w 678"/>
              <a:gd name="T5" fmla="*/ 2147483647 h 30"/>
              <a:gd name="T6" fmla="*/ 2147483647 w 678"/>
              <a:gd name="T7" fmla="*/ 2147483647 h 30"/>
              <a:gd name="T8" fmla="*/ 0 60000 65536"/>
              <a:gd name="T9" fmla="*/ 0 60000 65536"/>
              <a:gd name="T10" fmla="*/ 0 60000 65536"/>
              <a:gd name="T11" fmla="*/ 0 60000 65536"/>
              <a:gd name="T12" fmla="*/ 0 w 678"/>
              <a:gd name="T13" fmla="*/ 0 h 30"/>
              <a:gd name="T14" fmla="*/ 678 w 678"/>
              <a:gd name="T15" fmla="*/ 30 h 3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8" h="30">
                <a:moveTo>
                  <a:pt x="0" y="0"/>
                </a:moveTo>
                <a:lnTo>
                  <a:pt x="444" y="0"/>
                </a:lnTo>
                <a:lnTo>
                  <a:pt x="174" y="30"/>
                </a:lnTo>
                <a:lnTo>
                  <a:pt x="678" y="3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stealth" w="sm" len="lg"/>
            <a:tailEnd type="stealth" w="sm" len="lg"/>
          </a:ln>
        </p:spPr>
        <p:txBody>
          <a:bodyPr lIns="91422" tIns="45711" rIns="91422" bIns="45711"/>
          <a:lstStyle/>
          <a:p>
            <a:pPr algn="ctr"/>
            <a:endParaRPr lang="en-US" sz="4000" dirty="0">
              <a:latin typeface="+mj-lt"/>
              <a:cs typeface="Arial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3399629" y="6064649"/>
            <a:ext cx="700088" cy="2877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+mj-lt"/>
              </a:rPr>
              <a:t>ETX-26</a:t>
            </a:r>
            <a:endParaRPr lang="en-US" sz="1200" b="1" dirty="0">
              <a:latin typeface="+mj-lt"/>
            </a:endParaRPr>
          </a:p>
        </p:txBody>
      </p:sp>
      <p:sp>
        <p:nvSpPr>
          <p:cNvPr id="94" name="Freeform 69"/>
          <p:cNvSpPr>
            <a:spLocks/>
          </p:cNvSpPr>
          <p:nvPr/>
        </p:nvSpPr>
        <p:spPr bwMode="auto">
          <a:xfrm rot="18916388" flipV="1">
            <a:off x="3939234" y="4717610"/>
            <a:ext cx="710425" cy="59779"/>
          </a:xfrm>
          <a:custGeom>
            <a:avLst/>
            <a:gdLst>
              <a:gd name="T0" fmla="*/ 0 w 678"/>
              <a:gd name="T1" fmla="*/ 0 h 30"/>
              <a:gd name="T2" fmla="*/ 2147483647 w 678"/>
              <a:gd name="T3" fmla="*/ 0 h 30"/>
              <a:gd name="T4" fmla="*/ 2147483647 w 678"/>
              <a:gd name="T5" fmla="*/ 2147483647 h 30"/>
              <a:gd name="T6" fmla="*/ 2147483647 w 678"/>
              <a:gd name="T7" fmla="*/ 2147483647 h 30"/>
              <a:gd name="T8" fmla="*/ 0 60000 65536"/>
              <a:gd name="T9" fmla="*/ 0 60000 65536"/>
              <a:gd name="T10" fmla="*/ 0 60000 65536"/>
              <a:gd name="T11" fmla="*/ 0 60000 65536"/>
              <a:gd name="T12" fmla="*/ 0 w 678"/>
              <a:gd name="T13" fmla="*/ 0 h 30"/>
              <a:gd name="T14" fmla="*/ 678 w 678"/>
              <a:gd name="T15" fmla="*/ 30 h 3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8" h="30">
                <a:moveTo>
                  <a:pt x="0" y="0"/>
                </a:moveTo>
                <a:lnTo>
                  <a:pt x="444" y="0"/>
                </a:lnTo>
                <a:lnTo>
                  <a:pt x="174" y="30"/>
                </a:lnTo>
                <a:lnTo>
                  <a:pt x="678" y="3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stealth" w="sm" len="lg"/>
            <a:tailEnd type="stealth" w="sm" len="lg"/>
          </a:ln>
        </p:spPr>
        <p:txBody>
          <a:bodyPr lIns="91422" tIns="45711" rIns="91422" bIns="45711"/>
          <a:lstStyle/>
          <a:p>
            <a:pPr algn="ctr"/>
            <a:endParaRPr lang="en-US" sz="4000" dirty="0">
              <a:latin typeface="+mj-lt"/>
              <a:cs typeface="Arial" pitchFamily="34" charset="0"/>
            </a:endParaRPr>
          </a:p>
        </p:txBody>
      </p:sp>
      <p:pic>
        <p:nvPicPr>
          <p:cNvPr id="97" name="Picture 65" descr="micro-wave-l"/>
          <p:cNvPicPr>
            <a:picLocks noChangeAspect="1" noChangeArrowheads="1"/>
          </p:cNvPicPr>
          <p:nvPr/>
        </p:nvPicPr>
        <p:blipFill>
          <a:blip r:embed="rId3" cstate="screen"/>
          <a:srcRect l="37395"/>
          <a:stretch>
            <a:fillRect/>
          </a:stretch>
        </p:blipFill>
        <p:spPr bwMode="auto">
          <a:xfrm>
            <a:off x="3789981" y="5014818"/>
            <a:ext cx="361780" cy="88364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8" name="Picture 65" descr="micro-wave-l"/>
          <p:cNvPicPr>
            <a:picLocks noChangeAspect="1" noChangeArrowheads="1"/>
          </p:cNvPicPr>
          <p:nvPr/>
        </p:nvPicPr>
        <p:blipFill>
          <a:blip r:embed="rId3" cstate="screen"/>
          <a:srcRect l="37395"/>
          <a:stretch>
            <a:fillRect/>
          </a:stretch>
        </p:blipFill>
        <p:spPr bwMode="auto">
          <a:xfrm flipH="1">
            <a:off x="3314968" y="5014819"/>
            <a:ext cx="361780" cy="883649"/>
          </a:xfrm>
          <a:prstGeom prst="rect">
            <a:avLst/>
          </a:prstGeom>
          <a:ln>
            <a:noFill/>
          </a:ln>
          <a:effectLst/>
        </p:spPr>
      </p:pic>
      <p:sp>
        <p:nvSpPr>
          <p:cNvPr id="96" name="Freeform 69"/>
          <p:cNvSpPr>
            <a:spLocks/>
          </p:cNvSpPr>
          <p:nvPr/>
        </p:nvSpPr>
        <p:spPr bwMode="auto">
          <a:xfrm rot="13509194">
            <a:off x="2840386" y="4726802"/>
            <a:ext cx="726995" cy="46527"/>
          </a:xfrm>
          <a:custGeom>
            <a:avLst/>
            <a:gdLst>
              <a:gd name="T0" fmla="*/ 0 w 678"/>
              <a:gd name="T1" fmla="*/ 0 h 30"/>
              <a:gd name="T2" fmla="*/ 2147483647 w 678"/>
              <a:gd name="T3" fmla="*/ 0 h 30"/>
              <a:gd name="T4" fmla="*/ 2147483647 w 678"/>
              <a:gd name="T5" fmla="*/ 2147483647 h 30"/>
              <a:gd name="T6" fmla="*/ 2147483647 w 678"/>
              <a:gd name="T7" fmla="*/ 2147483647 h 30"/>
              <a:gd name="T8" fmla="*/ 0 60000 65536"/>
              <a:gd name="T9" fmla="*/ 0 60000 65536"/>
              <a:gd name="T10" fmla="*/ 0 60000 65536"/>
              <a:gd name="T11" fmla="*/ 0 60000 65536"/>
              <a:gd name="T12" fmla="*/ 0 w 678"/>
              <a:gd name="T13" fmla="*/ 0 h 30"/>
              <a:gd name="T14" fmla="*/ 678 w 678"/>
              <a:gd name="T15" fmla="*/ 30 h 3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8" h="30">
                <a:moveTo>
                  <a:pt x="0" y="0"/>
                </a:moveTo>
                <a:lnTo>
                  <a:pt x="444" y="0"/>
                </a:lnTo>
                <a:lnTo>
                  <a:pt x="174" y="30"/>
                </a:lnTo>
                <a:lnTo>
                  <a:pt x="678" y="3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stealth" w="sm" len="lg"/>
            <a:tailEnd type="stealth" w="sm" len="lg"/>
          </a:ln>
        </p:spPr>
        <p:txBody>
          <a:bodyPr lIns="91422" tIns="45711" rIns="91422" bIns="45711"/>
          <a:lstStyle/>
          <a:p>
            <a:pPr algn="ctr"/>
            <a:endParaRPr lang="en-US" sz="4000" dirty="0">
              <a:latin typeface="+mj-lt"/>
              <a:cs typeface="Arial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119562" y="6064649"/>
            <a:ext cx="700088" cy="2877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+mj-lt"/>
              </a:rPr>
              <a:t>ETX-26</a:t>
            </a:r>
            <a:endParaRPr lang="en-US" sz="1200" b="1" dirty="0">
              <a:latin typeface="+mj-lt"/>
            </a:endParaRPr>
          </a:p>
        </p:txBody>
      </p:sp>
      <p:sp>
        <p:nvSpPr>
          <p:cNvPr id="103" name="Freeform 69"/>
          <p:cNvSpPr>
            <a:spLocks/>
          </p:cNvSpPr>
          <p:nvPr/>
        </p:nvSpPr>
        <p:spPr bwMode="auto">
          <a:xfrm rot="18916388" flipV="1">
            <a:off x="1671042" y="4729486"/>
            <a:ext cx="710425" cy="59779"/>
          </a:xfrm>
          <a:custGeom>
            <a:avLst/>
            <a:gdLst>
              <a:gd name="T0" fmla="*/ 0 w 678"/>
              <a:gd name="T1" fmla="*/ 0 h 30"/>
              <a:gd name="T2" fmla="*/ 2147483647 w 678"/>
              <a:gd name="T3" fmla="*/ 0 h 30"/>
              <a:gd name="T4" fmla="*/ 2147483647 w 678"/>
              <a:gd name="T5" fmla="*/ 2147483647 h 30"/>
              <a:gd name="T6" fmla="*/ 2147483647 w 678"/>
              <a:gd name="T7" fmla="*/ 2147483647 h 30"/>
              <a:gd name="T8" fmla="*/ 0 60000 65536"/>
              <a:gd name="T9" fmla="*/ 0 60000 65536"/>
              <a:gd name="T10" fmla="*/ 0 60000 65536"/>
              <a:gd name="T11" fmla="*/ 0 60000 65536"/>
              <a:gd name="T12" fmla="*/ 0 w 678"/>
              <a:gd name="T13" fmla="*/ 0 h 30"/>
              <a:gd name="T14" fmla="*/ 678 w 678"/>
              <a:gd name="T15" fmla="*/ 30 h 3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8" h="30">
                <a:moveTo>
                  <a:pt x="0" y="0"/>
                </a:moveTo>
                <a:lnTo>
                  <a:pt x="444" y="0"/>
                </a:lnTo>
                <a:lnTo>
                  <a:pt x="174" y="30"/>
                </a:lnTo>
                <a:lnTo>
                  <a:pt x="678" y="3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stealth" w="sm" len="lg"/>
            <a:tailEnd type="stealth" w="sm" len="lg"/>
          </a:ln>
        </p:spPr>
        <p:txBody>
          <a:bodyPr lIns="91422" tIns="45711" rIns="91422" bIns="45711"/>
          <a:lstStyle/>
          <a:p>
            <a:pPr algn="ctr"/>
            <a:endParaRPr lang="en-US" sz="4000" dirty="0">
              <a:latin typeface="+mj-lt"/>
              <a:cs typeface="Arial" pitchFamily="34" charset="0"/>
            </a:endParaRPr>
          </a:p>
        </p:txBody>
      </p:sp>
      <p:pic>
        <p:nvPicPr>
          <p:cNvPr id="106" name="Picture 65" descr="micro-wave-l"/>
          <p:cNvPicPr>
            <a:picLocks noChangeAspect="1" noChangeArrowheads="1"/>
          </p:cNvPicPr>
          <p:nvPr/>
        </p:nvPicPr>
        <p:blipFill>
          <a:blip r:embed="rId3" cstate="screen"/>
          <a:srcRect l="37395"/>
          <a:stretch>
            <a:fillRect/>
          </a:stretch>
        </p:blipFill>
        <p:spPr bwMode="auto">
          <a:xfrm>
            <a:off x="1521789" y="5026694"/>
            <a:ext cx="361780" cy="88364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7" name="Picture 65" descr="micro-wave-l"/>
          <p:cNvPicPr>
            <a:picLocks noChangeAspect="1" noChangeArrowheads="1"/>
          </p:cNvPicPr>
          <p:nvPr/>
        </p:nvPicPr>
        <p:blipFill>
          <a:blip r:embed="rId3" cstate="screen"/>
          <a:srcRect l="37395"/>
          <a:stretch>
            <a:fillRect/>
          </a:stretch>
        </p:blipFill>
        <p:spPr bwMode="auto">
          <a:xfrm flipH="1">
            <a:off x="1046776" y="5026695"/>
            <a:ext cx="361780" cy="883649"/>
          </a:xfrm>
          <a:prstGeom prst="rect">
            <a:avLst/>
          </a:prstGeom>
          <a:ln>
            <a:noFill/>
          </a:ln>
          <a:effectLst/>
        </p:spPr>
      </p:pic>
      <p:sp>
        <p:nvSpPr>
          <p:cNvPr id="105" name="Freeform 69"/>
          <p:cNvSpPr>
            <a:spLocks/>
          </p:cNvSpPr>
          <p:nvPr/>
        </p:nvSpPr>
        <p:spPr bwMode="auto">
          <a:xfrm rot="13509194">
            <a:off x="572194" y="4738678"/>
            <a:ext cx="726995" cy="46527"/>
          </a:xfrm>
          <a:custGeom>
            <a:avLst/>
            <a:gdLst>
              <a:gd name="T0" fmla="*/ 0 w 678"/>
              <a:gd name="T1" fmla="*/ 0 h 30"/>
              <a:gd name="T2" fmla="*/ 2147483647 w 678"/>
              <a:gd name="T3" fmla="*/ 0 h 30"/>
              <a:gd name="T4" fmla="*/ 2147483647 w 678"/>
              <a:gd name="T5" fmla="*/ 2147483647 h 30"/>
              <a:gd name="T6" fmla="*/ 2147483647 w 678"/>
              <a:gd name="T7" fmla="*/ 2147483647 h 30"/>
              <a:gd name="T8" fmla="*/ 0 60000 65536"/>
              <a:gd name="T9" fmla="*/ 0 60000 65536"/>
              <a:gd name="T10" fmla="*/ 0 60000 65536"/>
              <a:gd name="T11" fmla="*/ 0 60000 65536"/>
              <a:gd name="T12" fmla="*/ 0 w 678"/>
              <a:gd name="T13" fmla="*/ 0 h 30"/>
              <a:gd name="T14" fmla="*/ 678 w 678"/>
              <a:gd name="T15" fmla="*/ 30 h 3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8" h="30">
                <a:moveTo>
                  <a:pt x="0" y="0"/>
                </a:moveTo>
                <a:lnTo>
                  <a:pt x="444" y="0"/>
                </a:lnTo>
                <a:lnTo>
                  <a:pt x="174" y="30"/>
                </a:lnTo>
                <a:lnTo>
                  <a:pt x="678" y="3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stealth" w="sm" len="lg"/>
            <a:tailEnd type="stealth" w="sm" len="lg"/>
          </a:ln>
        </p:spPr>
        <p:txBody>
          <a:bodyPr lIns="91422" tIns="45711" rIns="91422" bIns="45711"/>
          <a:lstStyle/>
          <a:p>
            <a:pPr algn="ctr"/>
            <a:endParaRPr lang="en-US" sz="4000" dirty="0">
              <a:latin typeface="+mj-lt"/>
              <a:cs typeface="Arial" pitchFamily="34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5367693" y="4533898"/>
            <a:ext cx="663777" cy="498588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en-US" sz="1300" dirty="0" smtClean="0">
                <a:latin typeface="+mj-lt"/>
              </a:rPr>
              <a:t>Mobile Radio</a:t>
            </a:r>
            <a:endParaRPr lang="en-US" sz="1300" dirty="0">
              <a:latin typeface="+mj-lt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3390977" y="4533898"/>
            <a:ext cx="663777" cy="498588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en-US" sz="1300" dirty="0" smtClean="0">
                <a:latin typeface="+mj-lt"/>
              </a:rPr>
              <a:t>Mobile Radio</a:t>
            </a:r>
            <a:endParaRPr lang="en-US" sz="1300" dirty="0">
              <a:latin typeface="+mj-lt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1145318" y="4533898"/>
            <a:ext cx="663777" cy="498588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en-US" sz="1300" dirty="0" smtClean="0">
                <a:latin typeface="+mj-lt"/>
              </a:rPr>
              <a:t>Mobile Radio</a:t>
            </a:r>
            <a:endParaRPr lang="en-US" sz="1300" dirty="0">
              <a:latin typeface="+mj-lt"/>
            </a:endParaRPr>
          </a:p>
        </p:txBody>
      </p:sp>
      <p:pic>
        <p:nvPicPr>
          <p:cNvPr id="127" name="Picture 2" descr="http://coreldraw.com/cfs-file.ashx/__key/CommunityServer.Components.PostAttachments/00.00.04.99.57/RAILWAY-TRACKS.png"/>
          <p:cNvPicPr>
            <a:picLocks noChangeAspect="1" noChangeArrowheads="1"/>
          </p:cNvPicPr>
          <p:nvPr/>
        </p:nvPicPr>
        <p:blipFill>
          <a:blip r:embed="rId4" cstate="screen"/>
          <a:srcRect l="13150" t="164" r="63090"/>
          <a:stretch>
            <a:fillRect/>
          </a:stretch>
        </p:blipFill>
        <p:spPr bwMode="auto">
          <a:xfrm rot="16200000">
            <a:off x="4030117" y="-297299"/>
            <a:ext cx="1385047" cy="8189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" name="Picture 17" descr="hs-p-rf-ant-rail-image3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397255" y="3666308"/>
            <a:ext cx="527826" cy="399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4" name="Picture 2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12925" y="3729161"/>
            <a:ext cx="1580585" cy="1008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7" name="Group 125"/>
          <p:cNvGrpSpPr/>
          <p:nvPr/>
        </p:nvGrpSpPr>
        <p:grpSpPr>
          <a:xfrm flipH="1">
            <a:off x="340174" y="2818236"/>
            <a:ext cx="1580585" cy="1043884"/>
            <a:chOff x="7415496" y="1316894"/>
            <a:chExt cx="1580585" cy="1043883"/>
          </a:xfrm>
        </p:grpSpPr>
        <p:pic>
          <p:nvPicPr>
            <p:cNvPr id="35" name="Picture 17" descr="hs-p-rf-ant-rail-image3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7614384" y="1316894"/>
              <a:ext cx="527826" cy="39980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25" name="Picture 2"/>
            <p:cNvPicPr>
              <a:picLocks noChangeAspect="1" noChangeArrowheads="1"/>
            </p:cNvPicPr>
            <p:nvPr/>
          </p:nvPicPr>
          <p:blipFill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415496" y="1352673"/>
              <a:ext cx="1580585" cy="10081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37" name="TextBox 136"/>
          <p:cNvSpPr txBox="1"/>
          <p:nvPr/>
        </p:nvSpPr>
        <p:spPr>
          <a:xfrm>
            <a:off x="1544014" y="5350647"/>
            <a:ext cx="726445" cy="307758"/>
          </a:xfrm>
          <a:prstGeom prst="rect">
            <a:avLst/>
          </a:prstGeom>
          <a:noFill/>
          <a:effectLst/>
        </p:spPr>
        <p:txBody>
          <a:bodyPr wrap="none" lIns="91422" tIns="45711" rIns="91422" bIns="45711" rtlCol="0">
            <a:spAutoFit/>
          </a:bodyPr>
          <a:lstStyle/>
          <a:p>
            <a:pPr algn="ctr"/>
            <a:r>
              <a:rPr lang="en-US" sz="1400" b="1" dirty="0" err="1" smtClean="0">
                <a:latin typeface="+mj-lt"/>
                <a:cs typeface="Rod" pitchFamily="49" charset="-79"/>
              </a:rPr>
              <a:t>Airmux</a:t>
            </a:r>
            <a:endParaRPr lang="en-US" sz="1400" b="1" dirty="0">
              <a:latin typeface="+mj-lt"/>
              <a:cs typeface="Rod" pitchFamily="49" charset="-79"/>
            </a:endParaRPr>
          </a:p>
        </p:txBody>
      </p:sp>
      <p:sp>
        <p:nvSpPr>
          <p:cNvPr id="68" name="Rectangle 4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rtl="0"/>
            <a:r>
              <a:rPr lang="en-US" dirty="0"/>
              <a:t>Track Side Architecture </a:t>
            </a:r>
          </a:p>
        </p:txBody>
      </p:sp>
      <p:sp>
        <p:nvSpPr>
          <p:cNvPr id="67" name="Text Placeholder 66"/>
          <p:cNvSpPr>
            <a:spLocks noGrp="1"/>
          </p:cNvSpPr>
          <p:nvPr>
            <p:ph type="body" sz="quarter" idx="10"/>
          </p:nvPr>
        </p:nvSpPr>
        <p:spPr>
          <a:xfrm>
            <a:off x="822484" y="1399526"/>
            <a:ext cx="7837170" cy="1151873"/>
          </a:xfrm>
        </p:spPr>
        <p:txBody>
          <a:bodyPr/>
          <a:lstStyle/>
          <a:p>
            <a:r>
              <a:rPr lang="en-US" sz="2000" dirty="0" smtClean="0"/>
              <a:t>ETX-26 for Radio Backhaul (Protected </a:t>
            </a:r>
            <a:r>
              <a:rPr lang="en-US" sz="2000" dirty="0" err="1" smtClean="0"/>
              <a:t>GbE</a:t>
            </a:r>
            <a:r>
              <a:rPr lang="en-US" sz="2000" dirty="0" smtClean="0"/>
              <a:t> ring over Fiber Optics)</a:t>
            </a:r>
          </a:p>
          <a:p>
            <a:r>
              <a:rPr lang="en-US" sz="2000" dirty="0" err="1" smtClean="0"/>
              <a:t>Airmux</a:t>
            </a:r>
            <a:r>
              <a:rPr lang="en-US" sz="2000" dirty="0" smtClean="0"/>
              <a:t>-Mobility – Radio connectivity Train to Track-side </a:t>
            </a:r>
          </a:p>
          <a:p>
            <a:r>
              <a:rPr lang="en-US" sz="2000" dirty="0" smtClean="0"/>
              <a:t>Central management solution</a:t>
            </a:r>
            <a:endParaRPr lang="en-US" sz="2000" dirty="0"/>
          </a:p>
        </p:txBody>
      </p:sp>
      <p:sp>
        <p:nvSpPr>
          <p:cNvPr id="69" name="TextBox 68"/>
          <p:cNvSpPr txBox="1"/>
          <p:nvPr/>
        </p:nvSpPr>
        <p:spPr>
          <a:xfrm>
            <a:off x="3942830" y="5398148"/>
            <a:ext cx="726445" cy="307758"/>
          </a:xfrm>
          <a:prstGeom prst="rect">
            <a:avLst/>
          </a:prstGeom>
          <a:noFill/>
          <a:effectLst/>
        </p:spPr>
        <p:txBody>
          <a:bodyPr wrap="none" lIns="91422" tIns="45711" rIns="91422" bIns="45711" rtlCol="0">
            <a:spAutoFit/>
          </a:bodyPr>
          <a:lstStyle/>
          <a:p>
            <a:pPr algn="ctr"/>
            <a:r>
              <a:rPr lang="en-US" sz="1400" b="1" dirty="0" err="1" smtClean="0">
                <a:latin typeface="+mj-lt"/>
                <a:cs typeface="Rod" pitchFamily="49" charset="-79"/>
              </a:rPr>
              <a:t>Airmux</a:t>
            </a:r>
            <a:endParaRPr lang="en-US" sz="1400" b="1" dirty="0">
              <a:latin typeface="+mj-lt"/>
              <a:cs typeface="Rod" pitchFamily="49" charset="-79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866632" y="5362522"/>
            <a:ext cx="726445" cy="307758"/>
          </a:xfrm>
          <a:prstGeom prst="rect">
            <a:avLst/>
          </a:prstGeom>
          <a:noFill/>
          <a:effectLst/>
        </p:spPr>
        <p:txBody>
          <a:bodyPr wrap="none" lIns="91422" tIns="45711" rIns="91422" bIns="45711" rtlCol="0">
            <a:spAutoFit/>
          </a:bodyPr>
          <a:lstStyle/>
          <a:p>
            <a:pPr algn="ctr"/>
            <a:r>
              <a:rPr lang="en-US" sz="1400" b="1" dirty="0" err="1" smtClean="0">
                <a:latin typeface="+mj-lt"/>
                <a:cs typeface="Rod" pitchFamily="49" charset="-79"/>
              </a:rPr>
              <a:t>Airmux</a:t>
            </a:r>
            <a:endParaRPr lang="en-US" sz="1400" b="1" dirty="0">
              <a:latin typeface="+mj-lt"/>
              <a:cs typeface="Rod" pitchFamily="49" charset="-79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588555" y="5398148"/>
            <a:ext cx="726445" cy="307758"/>
          </a:xfrm>
          <a:prstGeom prst="rect">
            <a:avLst/>
          </a:prstGeom>
          <a:noFill/>
          <a:effectLst/>
        </p:spPr>
        <p:txBody>
          <a:bodyPr wrap="none" lIns="91422" tIns="45711" rIns="91422" bIns="45711" rtlCol="0">
            <a:spAutoFit/>
          </a:bodyPr>
          <a:lstStyle/>
          <a:p>
            <a:pPr algn="ctr"/>
            <a:r>
              <a:rPr lang="en-US" sz="1400" b="1" dirty="0" err="1" smtClean="0">
                <a:latin typeface="+mj-lt"/>
                <a:cs typeface="Rod" pitchFamily="49" charset="-79"/>
              </a:rPr>
              <a:t>Airmux</a:t>
            </a:r>
            <a:endParaRPr lang="en-US" sz="1400" b="1" dirty="0">
              <a:latin typeface="+mj-lt"/>
              <a:cs typeface="Rod" pitchFamily="49" charset="-79"/>
            </a:endParaRPr>
          </a:p>
        </p:txBody>
      </p:sp>
      <p:pic>
        <p:nvPicPr>
          <p:cNvPr id="72" name="Picture 62" descr="rad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07333" y="5812992"/>
            <a:ext cx="685841" cy="28828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3" name="Picture 62" descr="rad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99271" y="5812992"/>
            <a:ext cx="685841" cy="28828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4" name="Picture 62" descr="rad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82450" y="5812992"/>
            <a:ext cx="685841" cy="28828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5" name="Picture 62" descr="rad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80621" y="5812992"/>
            <a:ext cx="685841" cy="28828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6" name="Picture 62" descr="rad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11940" y="6458596"/>
            <a:ext cx="685841" cy="28828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7" name="Picture 6" descr="controom-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47721" y="6240896"/>
            <a:ext cx="729048" cy="693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" name="TextBox 77"/>
          <p:cNvSpPr txBox="1"/>
          <p:nvPr/>
        </p:nvSpPr>
        <p:spPr>
          <a:xfrm>
            <a:off x="7413648" y="6707202"/>
            <a:ext cx="700088" cy="2877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+mj-lt"/>
              </a:rPr>
              <a:t>ETX-26</a:t>
            </a:r>
            <a:endParaRPr lang="en-US" sz="1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251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22484" y="1541922"/>
            <a:ext cx="7837170" cy="5464360"/>
          </a:xfrm>
        </p:spPr>
        <p:txBody>
          <a:bodyPr/>
          <a:lstStyle/>
          <a:p>
            <a:r>
              <a:rPr lang="en-US" dirty="0" smtClean="0"/>
              <a:t>Carrier Applications</a:t>
            </a:r>
          </a:p>
          <a:p>
            <a:pPr lvl="1"/>
            <a:r>
              <a:rPr lang="en-US" dirty="0" smtClean="0"/>
              <a:t>Smart demarcation for efficient traffic management and remote  SLA monitoring </a:t>
            </a:r>
          </a:p>
          <a:p>
            <a:pPr lvl="1"/>
            <a:r>
              <a:rPr lang="en-US" dirty="0" smtClean="0"/>
              <a:t>Ethernet service over any infrastructure</a:t>
            </a:r>
          </a:p>
          <a:p>
            <a:pPr lvl="1"/>
            <a:r>
              <a:rPr lang="en-US" dirty="0" smtClean="0"/>
              <a:t>Leased line replacement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Utilities</a:t>
            </a:r>
          </a:p>
          <a:p>
            <a:pPr lvl="1"/>
            <a:r>
              <a:rPr lang="en-US" dirty="0" smtClean="0"/>
              <a:t>Migration to IP networks</a:t>
            </a:r>
          </a:p>
          <a:p>
            <a:pPr lvl="1"/>
            <a:r>
              <a:rPr lang="en-US" dirty="0" smtClean="0"/>
              <a:t>Smart Grid solutions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Transportation</a:t>
            </a:r>
          </a:p>
          <a:p>
            <a:pPr lvl="1"/>
            <a:r>
              <a:rPr lang="en-US" dirty="0" smtClean="0"/>
              <a:t>ATC</a:t>
            </a:r>
          </a:p>
          <a:p>
            <a:pPr lvl="1"/>
            <a:r>
              <a:rPr lang="en-US" dirty="0" smtClean="0"/>
              <a:t>Highway</a:t>
            </a:r>
          </a:p>
          <a:p>
            <a:pPr lvl="1"/>
            <a:r>
              <a:rPr lang="en-US" dirty="0" smtClean="0"/>
              <a:t>Railway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Ensuring SLA</a:t>
            </a:r>
          </a:p>
        </p:txBody>
      </p:sp>
      <p:pic>
        <p:nvPicPr>
          <p:cNvPr id="136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19391" y="1550745"/>
            <a:ext cx="5615940" cy="5838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9122" y="1569874"/>
            <a:ext cx="2653023" cy="5833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" name="Rectangle 88"/>
          <p:cNvSpPr/>
          <p:nvPr/>
        </p:nvSpPr>
        <p:spPr>
          <a:xfrm>
            <a:off x="-198120" y="5931984"/>
            <a:ext cx="3621541" cy="1049445"/>
          </a:xfrm>
          <a:prstGeom prst="rect">
            <a:avLst/>
          </a:prstGeom>
        </p:spPr>
        <p:txBody>
          <a:bodyPr wrap="square" lIns="100461" tIns="50232" rIns="100461" bIns="50232">
            <a:spAutoFit/>
          </a:bodyPr>
          <a:lstStyle/>
          <a:p>
            <a:pPr marL="188364"/>
            <a:r>
              <a:rPr lang="en-US" sz="3100" b="1" dirty="0" smtClean="0">
                <a:solidFill>
                  <a:srgbClr val="C00000"/>
                </a:solidFill>
                <a:latin typeface="+mn-lt"/>
              </a:rPr>
              <a:t>Best Effort Service isn’t always Pretty</a:t>
            </a:r>
            <a:endParaRPr lang="en-US" sz="31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483828" y="1197743"/>
            <a:ext cx="9332667" cy="1532606"/>
          </a:xfrm>
          <a:prstGeom prst="rect">
            <a:avLst/>
          </a:prstGeom>
          <a:solidFill>
            <a:schemeClr val="accent1">
              <a:alpha val="68000"/>
            </a:schemeClr>
          </a:solidFill>
        </p:spPr>
        <p:txBody>
          <a:bodyPr wrap="square" lIns="100461" tIns="50232" rIns="100461" bIns="50232">
            <a:spAutoFit/>
          </a:bodyPr>
          <a:lstStyle/>
          <a:p>
            <a:pPr marL="382237" indent="-195482"/>
            <a:r>
              <a:rPr lang="en-US" sz="3100" b="1" dirty="0" smtClean="0">
                <a:solidFill>
                  <a:schemeClr val="bg1"/>
                </a:solidFill>
                <a:latin typeface="+mn-lt"/>
              </a:rPr>
              <a:t>“Fast lane” Solution:</a:t>
            </a:r>
          </a:p>
          <a:p>
            <a:pPr marL="884540" lvl="1" indent="-195482">
              <a:buFont typeface="Arial" pitchFamily="34" charset="0"/>
              <a:buChar char="•"/>
            </a:pPr>
            <a:r>
              <a:rPr lang="en-US" sz="3100" b="1" dirty="0" smtClean="0">
                <a:solidFill>
                  <a:schemeClr val="bg1"/>
                </a:solidFill>
                <a:latin typeface="+mn-lt"/>
              </a:rPr>
              <a:t>Move from Best effort service to a tiered </a:t>
            </a:r>
            <a:r>
              <a:rPr lang="en-US" sz="3100" b="1" dirty="0" err="1" smtClean="0">
                <a:solidFill>
                  <a:schemeClr val="bg1"/>
                </a:solidFill>
                <a:latin typeface="+mn-lt"/>
              </a:rPr>
              <a:t>CoS</a:t>
            </a:r>
            <a:endParaRPr lang="en-US" sz="3100" b="1" dirty="0" smtClean="0">
              <a:solidFill>
                <a:schemeClr val="bg1"/>
              </a:solidFill>
              <a:latin typeface="+mn-lt"/>
            </a:endParaRPr>
          </a:p>
          <a:p>
            <a:pPr marL="884540" lvl="1" indent="-195482">
              <a:buFont typeface="Arial" pitchFamily="34" charset="0"/>
              <a:buChar char="•"/>
            </a:pPr>
            <a:r>
              <a:rPr lang="en-US" sz="3100" b="1" dirty="0" smtClean="0">
                <a:solidFill>
                  <a:schemeClr val="bg1"/>
                </a:solidFill>
                <a:latin typeface="+mn-lt"/>
              </a:rPr>
              <a:t>Tariff is dynamic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89" grpId="1"/>
      <p:bldP spid="9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02986" y="288885"/>
            <a:ext cx="7920754" cy="709214"/>
          </a:xfrm>
        </p:spPr>
        <p:txBody>
          <a:bodyPr/>
          <a:lstStyle/>
          <a:p>
            <a:r>
              <a:rPr lang="en-US" dirty="0" smtClean="0"/>
              <a:t>Adding the Legacy Theme…</a:t>
            </a:r>
            <a:endParaRPr lang="en-US" dirty="0"/>
          </a:p>
        </p:txBody>
      </p:sp>
      <p:sp>
        <p:nvSpPr>
          <p:cNvPr id="504" name="Freeform 21"/>
          <p:cNvSpPr>
            <a:spLocks/>
          </p:cNvSpPr>
          <p:nvPr/>
        </p:nvSpPr>
        <p:spPr bwMode="auto">
          <a:xfrm>
            <a:off x="6925250" y="2454543"/>
            <a:ext cx="1647825" cy="1025525"/>
          </a:xfrm>
          <a:custGeom>
            <a:avLst/>
            <a:gdLst>
              <a:gd name="T0" fmla="*/ 2147483647 w 835"/>
              <a:gd name="T1" fmla="*/ 2147483647 h 646"/>
              <a:gd name="T2" fmla="*/ 2147483647 w 835"/>
              <a:gd name="T3" fmla="*/ 2147483647 h 646"/>
              <a:gd name="T4" fmla="*/ 2147483647 w 835"/>
              <a:gd name="T5" fmla="*/ 2147483647 h 646"/>
              <a:gd name="T6" fmla="*/ 2147483647 w 835"/>
              <a:gd name="T7" fmla="*/ 2147483647 h 646"/>
              <a:gd name="T8" fmla="*/ 2147483647 w 835"/>
              <a:gd name="T9" fmla="*/ 2147483647 h 646"/>
              <a:gd name="T10" fmla="*/ 2147483647 w 835"/>
              <a:gd name="T11" fmla="*/ 2147483647 h 646"/>
              <a:gd name="T12" fmla="*/ 2147483647 w 835"/>
              <a:gd name="T13" fmla="*/ 2147483647 h 646"/>
              <a:gd name="T14" fmla="*/ 2147483647 w 835"/>
              <a:gd name="T15" fmla="*/ 2147483647 h 646"/>
              <a:gd name="T16" fmla="*/ 2147483647 w 835"/>
              <a:gd name="T17" fmla="*/ 2147483647 h 646"/>
              <a:gd name="T18" fmla="*/ 2147483647 w 835"/>
              <a:gd name="T19" fmla="*/ 2147483647 h 646"/>
              <a:gd name="T20" fmla="*/ 2147483647 w 835"/>
              <a:gd name="T21" fmla="*/ 2147483647 h 646"/>
              <a:gd name="T22" fmla="*/ 2147483647 w 835"/>
              <a:gd name="T23" fmla="*/ 2147483647 h 646"/>
              <a:gd name="T24" fmla="*/ 2147483647 w 835"/>
              <a:gd name="T25" fmla="*/ 2147483647 h 646"/>
              <a:gd name="T26" fmla="*/ 2147483647 w 835"/>
              <a:gd name="T27" fmla="*/ 2147483647 h 646"/>
              <a:gd name="T28" fmla="*/ 2147483647 w 835"/>
              <a:gd name="T29" fmla="*/ 2147483647 h 646"/>
              <a:gd name="T30" fmla="*/ 2147483647 w 835"/>
              <a:gd name="T31" fmla="*/ 2147483647 h 646"/>
              <a:gd name="T32" fmla="*/ 2147483647 w 835"/>
              <a:gd name="T33" fmla="*/ 2147483647 h 646"/>
              <a:gd name="T34" fmla="*/ 2147483647 w 835"/>
              <a:gd name="T35" fmla="*/ 2147483647 h 646"/>
              <a:gd name="T36" fmla="*/ 2147483647 w 835"/>
              <a:gd name="T37" fmla="*/ 2147483647 h 646"/>
              <a:gd name="T38" fmla="*/ 2147483647 w 835"/>
              <a:gd name="T39" fmla="*/ 2147483647 h 646"/>
              <a:gd name="T40" fmla="*/ 2147483647 w 835"/>
              <a:gd name="T41" fmla="*/ 2147483647 h 646"/>
              <a:gd name="T42" fmla="*/ 2147483647 w 835"/>
              <a:gd name="T43" fmla="*/ 2147483647 h 646"/>
              <a:gd name="T44" fmla="*/ 2147483647 w 835"/>
              <a:gd name="T45" fmla="*/ 2147483647 h 646"/>
              <a:gd name="T46" fmla="*/ 2147483647 w 835"/>
              <a:gd name="T47" fmla="*/ 2147483647 h 646"/>
              <a:gd name="T48" fmla="*/ 2147483647 w 835"/>
              <a:gd name="T49" fmla="*/ 2147483647 h 646"/>
              <a:gd name="T50" fmla="*/ 2147483647 w 835"/>
              <a:gd name="T51" fmla="*/ 2147483647 h 646"/>
              <a:gd name="T52" fmla="*/ 2147483647 w 835"/>
              <a:gd name="T53" fmla="*/ 2147483647 h 646"/>
              <a:gd name="T54" fmla="*/ 2147483647 w 835"/>
              <a:gd name="T55" fmla="*/ 2147483647 h 646"/>
              <a:gd name="T56" fmla="*/ 2147483647 w 835"/>
              <a:gd name="T57" fmla="*/ 2147483647 h 646"/>
              <a:gd name="T58" fmla="*/ 2147483647 w 835"/>
              <a:gd name="T59" fmla="*/ 2147483647 h 646"/>
              <a:gd name="T60" fmla="*/ 2147483647 w 835"/>
              <a:gd name="T61" fmla="*/ 2147483647 h 646"/>
              <a:gd name="T62" fmla="*/ 2147483647 w 835"/>
              <a:gd name="T63" fmla="*/ 2147483647 h 646"/>
              <a:gd name="T64" fmla="*/ 2147483647 w 835"/>
              <a:gd name="T65" fmla="*/ 2147483647 h 646"/>
              <a:gd name="T66" fmla="*/ 2147483647 w 835"/>
              <a:gd name="T67" fmla="*/ 2147483647 h 646"/>
              <a:gd name="T68" fmla="*/ 2147483647 w 835"/>
              <a:gd name="T69" fmla="*/ 2147483647 h 646"/>
              <a:gd name="T70" fmla="*/ 2147483647 w 835"/>
              <a:gd name="T71" fmla="*/ 2147483647 h 646"/>
              <a:gd name="T72" fmla="*/ 2147483647 w 835"/>
              <a:gd name="T73" fmla="*/ 2147483647 h 646"/>
              <a:gd name="T74" fmla="*/ 2147483647 w 835"/>
              <a:gd name="T75" fmla="*/ 2147483647 h 646"/>
              <a:gd name="T76" fmla="*/ 2147483647 w 835"/>
              <a:gd name="T77" fmla="*/ 2147483647 h 646"/>
              <a:gd name="T78" fmla="*/ 2147483647 w 835"/>
              <a:gd name="T79" fmla="*/ 2147483647 h 646"/>
              <a:gd name="T80" fmla="*/ 2147483647 w 835"/>
              <a:gd name="T81" fmla="*/ 2147483647 h 646"/>
              <a:gd name="T82" fmla="*/ 2147483647 w 835"/>
              <a:gd name="T83" fmla="*/ 2147483647 h 646"/>
              <a:gd name="T84" fmla="*/ 2147483647 w 835"/>
              <a:gd name="T85" fmla="*/ 2147483647 h 646"/>
              <a:gd name="T86" fmla="*/ 2147483647 w 835"/>
              <a:gd name="T87" fmla="*/ 2147483647 h 646"/>
              <a:gd name="T88" fmla="*/ 2147483647 w 835"/>
              <a:gd name="T89" fmla="*/ 2147483647 h 646"/>
              <a:gd name="T90" fmla="*/ 2147483647 w 835"/>
              <a:gd name="T91" fmla="*/ 2147483647 h 646"/>
              <a:gd name="T92" fmla="*/ 2147483647 w 835"/>
              <a:gd name="T93" fmla="*/ 2147483647 h 646"/>
              <a:gd name="T94" fmla="*/ 2147483647 w 835"/>
              <a:gd name="T95" fmla="*/ 2147483647 h 646"/>
              <a:gd name="T96" fmla="*/ 2147483647 w 835"/>
              <a:gd name="T97" fmla="*/ 2147483647 h 646"/>
              <a:gd name="T98" fmla="*/ 2147483647 w 835"/>
              <a:gd name="T99" fmla="*/ 2147483647 h 646"/>
              <a:gd name="T100" fmla="*/ 2147483647 w 835"/>
              <a:gd name="T101" fmla="*/ 2147483647 h 646"/>
              <a:gd name="T102" fmla="*/ 2147483647 w 835"/>
              <a:gd name="T103" fmla="*/ 2147483647 h 646"/>
              <a:gd name="T104" fmla="*/ 2147483647 w 835"/>
              <a:gd name="T105" fmla="*/ 2147483647 h 646"/>
              <a:gd name="T106" fmla="*/ 2147483647 w 835"/>
              <a:gd name="T107" fmla="*/ 2147483647 h 64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35"/>
              <a:gd name="T163" fmla="*/ 0 h 646"/>
              <a:gd name="T164" fmla="*/ 835 w 835"/>
              <a:gd name="T165" fmla="*/ 646 h 64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35" h="646">
                <a:moveTo>
                  <a:pt x="260" y="609"/>
                </a:moveTo>
                <a:cubicBezTo>
                  <a:pt x="233" y="609"/>
                  <a:pt x="174" y="629"/>
                  <a:pt x="137" y="622"/>
                </a:cubicBezTo>
                <a:cubicBezTo>
                  <a:pt x="100" y="615"/>
                  <a:pt x="61" y="599"/>
                  <a:pt x="38" y="571"/>
                </a:cubicBezTo>
                <a:cubicBezTo>
                  <a:pt x="16" y="543"/>
                  <a:pt x="2" y="491"/>
                  <a:pt x="1" y="455"/>
                </a:cubicBezTo>
                <a:cubicBezTo>
                  <a:pt x="0" y="420"/>
                  <a:pt x="19" y="380"/>
                  <a:pt x="32" y="360"/>
                </a:cubicBezTo>
                <a:cubicBezTo>
                  <a:pt x="45" y="339"/>
                  <a:pt x="69" y="337"/>
                  <a:pt x="79" y="330"/>
                </a:cubicBezTo>
                <a:cubicBezTo>
                  <a:pt x="90" y="323"/>
                  <a:pt x="93" y="323"/>
                  <a:pt x="97" y="318"/>
                </a:cubicBezTo>
                <a:cubicBezTo>
                  <a:pt x="102" y="314"/>
                  <a:pt x="102" y="309"/>
                  <a:pt x="102" y="299"/>
                </a:cubicBezTo>
                <a:cubicBezTo>
                  <a:pt x="102" y="289"/>
                  <a:pt x="97" y="275"/>
                  <a:pt x="96" y="261"/>
                </a:cubicBezTo>
                <a:cubicBezTo>
                  <a:pt x="95" y="247"/>
                  <a:pt x="91" y="231"/>
                  <a:pt x="96" y="216"/>
                </a:cubicBezTo>
                <a:cubicBezTo>
                  <a:pt x="101" y="201"/>
                  <a:pt x="113" y="183"/>
                  <a:pt x="127" y="172"/>
                </a:cubicBezTo>
                <a:cubicBezTo>
                  <a:pt x="141" y="160"/>
                  <a:pt x="163" y="151"/>
                  <a:pt x="181" y="145"/>
                </a:cubicBezTo>
                <a:cubicBezTo>
                  <a:pt x="199" y="139"/>
                  <a:pt x="222" y="139"/>
                  <a:pt x="235" y="137"/>
                </a:cubicBezTo>
                <a:cubicBezTo>
                  <a:pt x="248" y="134"/>
                  <a:pt x="254" y="135"/>
                  <a:pt x="258" y="129"/>
                </a:cubicBezTo>
                <a:cubicBezTo>
                  <a:pt x="262" y="122"/>
                  <a:pt x="257" y="106"/>
                  <a:pt x="261" y="96"/>
                </a:cubicBezTo>
                <a:cubicBezTo>
                  <a:pt x="265" y="85"/>
                  <a:pt x="274" y="71"/>
                  <a:pt x="284" y="63"/>
                </a:cubicBezTo>
                <a:cubicBezTo>
                  <a:pt x="294" y="54"/>
                  <a:pt x="307" y="50"/>
                  <a:pt x="320" y="46"/>
                </a:cubicBezTo>
                <a:cubicBezTo>
                  <a:pt x="333" y="43"/>
                  <a:pt x="354" y="43"/>
                  <a:pt x="364" y="43"/>
                </a:cubicBezTo>
                <a:cubicBezTo>
                  <a:pt x="375" y="43"/>
                  <a:pt x="378" y="47"/>
                  <a:pt x="382" y="46"/>
                </a:cubicBezTo>
                <a:cubicBezTo>
                  <a:pt x="386" y="45"/>
                  <a:pt x="383" y="41"/>
                  <a:pt x="387" y="36"/>
                </a:cubicBezTo>
                <a:cubicBezTo>
                  <a:pt x="391" y="31"/>
                  <a:pt x="399" y="21"/>
                  <a:pt x="408" y="15"/>
                </a:cubicBezTo>
                <a:cubicBezTo>
                  <a:pt x="418" y="9"/>
                  <a:pt x="429" y="5"/>
                  <a:pt x="445" y="3"/>
                </a:cubicBezTo>
                <a:cubicBezTo>
                  <a:pt x="460" y="2"/>
                  <a:pt x="485" y="0"/>
                  <a:pt x="502" y="3"/>
                </a:cubicBezTo>
                <a:cubicBezTo>
                  <a:pt x="518" y="7"/>
                  <a:pt x="530" y="14"/>
                  <a:pt x="543" y="21"/>
                </a:cubicBezTo>
                <a:cubicBezTo>
                  <a:pt x="556" y="29"/>
                  <a:pt x="573" y="38"/>
                  <a:pt x="582" y="50"/>
                </a:cubicBezTo>
                <a:cubicBezTo>
                  <a:pt x="591" y="61"/>
                  <a:pt x="595" y="80"/>
                  <a:pt x="598" y="91"/>
                </a:cubicBezTo>
                <a:cubicBezTo>
                  <a:pt x="602" y="101"/>
                  <a:pt x="597" y="109"/>
                  <a:pt x="602" y="112"/>
                </a:cubicBezTo>
                <a:cubicBezTo>
                  <a:pt x="607" y="116"/>
                  <a:pt x="617" y="109"/>
                  <a:pt x="628" y="111"/>
                </a:cubicBezTo>
                <a:cubicBezTo>
                  <a:pt x="639" y="112"/>
                  <a:pt x="652" y="115"/>
                  <a:pt x="666" y="124"/>
                </a:cubicBezTo>
                <a:cubicBezTo>
                  <a:pt x="679" y="133"/>
                  <a:pt x="695" y="150"/>
                  <a:pt x="706" y="165"/>
                </a:cubicBezTo>
                <a:cubicBezTo>
                  <a:pt x="718" y="180"/>
                  <a:pt x="730" y="198"/>
                  <a:pt x="736" y="215"/>
                </a:cubicBezTo>
                <a:cubicBezTo>
                  <a:pt x="742" y="231"/>
                  <a:pt x="744" y="252"/>
                  <a:pt x="741" y="267"/>
                </a:cubicBezTo>
                <a:cubicBezTo>
                  <a:pt x="738" y="283"/>
                  <a:pt x="715" y="300"/>
                  <a:pt x="715" y="309"/>
                </a:cubicBezTo>
                <a:cubicBezTo>
                  <a:pt x="715" y="317"/>
                  <a:pt x="730" y="311"/>
                  <a:pt x="742" y="317"/>
                </a:cubicBezTo>
                <a:cubicBezTo>
                  <a:pt x="755" y="323"/>
                  <a:pt x="775" y="332"/>
                  <a:pt x="788" y="342"/>
                </a:cubicBezTo>
                <a:cubicBezTo>
                  <a:pt x="801" y="351"/>
                  <a:pt x="815" y="365"/>
                  <a:pt x="823" y="378"/>
                </a:cubicBezTo>
                <a:cubicBezTo>
                  <a:pt x="830" y="391"/>
                  <a:pt x="835" y="403"/>
                  <a:pt x="833" y="422"/>
                </a:cubicBezTo>
                <a:cubicBezTo>
                  <a:pt x="830" y="442"/>
                  <a:pt x="816" y="479"/>
                  <a:pt x="808" y="495"/>
                </a:cubicBezTo>
                <a:cubicBezTo>
                  <a:pt x="800" y="511"/>
                  <a:pt x="794" y="513"/>
                  <a:pt x="785" y="519"/>
                </a:cubicBezTo>
                <a:cubicBezTo>
                  <a:pt x="776" y="525"/>
                  <a:pt x="761" y="527"/>
                  <a:pt x="752" y="531"/>
                </a:cubicBezTo>
                <a:cubicBezTo>
                  <a:pt x="743" y="535"/>
                  <a:pt x="735" y="536"/>
                  <a:pt x="728" y="541"/>
                </a:cubicBezTo>
                <a:cubicBezTo>
                  <a:pt x="720" y="546"/>
                  <a:pt x="717" y="554"/>
                  <a:pt x="710" y="563"/>
                </a:cubicBezTo>
                <a:cubicBezTo>
                  <a:pt x="702" y="572"/>
                  <a:pt x="695" y="585"/>
                  <a:pt x="685" y="594"/>
                </a:cubicBezTo>
                <a:cubicBezTo>
                  <a:pt x="675" y="603"/>
                  <a:pt x="666" y="611"/>
                  <a:pt x="651" y="615"/>
                </a:cubicBezTo>
                <a:cubicBezTo>
                  <a:pt x="635" y="620"/>
                  <a:pt x="607" y="620"/>
                  <a:pt x="590" y="617"/>
                </a:cubicBezTo>
                <a:cubicBezTo>
                  <a:pt x="573" y="615"/>
                  <a:pt x="557" y="606"/>
                  <a:pt x="548" y="601"/>
                </a:cubicBezTo>
                <a:cubicBezTo>
                  <a:pt x="538" y="596"/>
                  <a:pt x="538" y="589"/>
                  <a:pt x="533" y="586"/>
                </a:cubicBezTo>
                <a:cubicBezTo>
                  <a:pt x="528" y="582"/>
                  <a:pt x="523" y="581"/>
                  <a:pt x="520" y="582"/>
                </a:cubicBezTo>
                <a:cubicBezTo>
                  <a:pt x="517" y="584"/>
                  <a:pt x="521" y="587"/>
                  <a:pt x="513" y="594"/>
                </a:cubicBezTo>
                <a:cubicBezTo>
                  <a:pt x="506" y="601"/>
                  <a:pt x="494" y="612"/>
                  <a:pt x="477" y="620"/>
                </a:cubicBezTo>
                <a:cubicBezTo>
                  <a:pt x="460" y="629"/>
                  <a:pt x="431" y="641"/>
                  <a:pt x="408" y="644"/>
                </a:cubicBezTo>
                <a:cubicBezTo>
                  <a:pt x="386" y="646"/>
                  <a:pt x="361" y="641"/>
                  <a:pt x="341" y="637"/>
                </a:cubicBezTo>
                <a:cubicBezTo>
                  <a:pt x="322" y="633"/>
                  <a:pt x="305" y="625"/>
                  <a:pt x="292" y="620"/>
                </a:cubicBezTo>
                <a:cubicBezTo>
                  <a:pt x="280" y="616"/>
                  <a:pt x="286" y="609"/>
                  <a:pt x="260" y="609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B7D9E5"/>
              </a:gs>
            </a:gsLst>
            <a:path path="rect">
              <a:fillToRect l="50000" t="50000" r="50000" b="50000"/>
            </a:path>
          </a:gradFill>
          <a:ln w="12700">
            <a:noFill/>
            <a:round/>
            <a:headEnd/>
            <a:tailEnd/>
          </a:ln>
          <a:effectLst>
            <a:prstShdw prst="shdw17" dist="17961" dir="2700000">
              <a:srgbClr val="6E8289"/>
            </a:prstShdw>
          </a:effectLst>
        </p:spPr>
        <p:txBody>
          <a:bodyPr wrap="none" lIns="91394" tIns="45697" rIns="91394" bIns="45697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+mn-lt"/>
                <a:cs typeface="+mn-cs"/>
              </a:rPr>
              <a:t>Access</a:t>
            </a:r>
          </a:p>
        </p:txBody>
      </p:sp>
      <p:sp>
        <p:nvSpPr>
          <p:cNvPr id="382" name="Freeform 21"/>
          <p:cNvSpPr>
            <a:spLocks/>
          </p:cNvSpPr>
          <p:nvPr/>
        </p:nvSpPr>
        <p:spPr bwMode="auto">
          <a:xfrm>
            <a:off x="2485811" y="2374939"/>
            <a:ext cx="1647825" cy="1025525"/>
          </a:xfrm>
          <a:custGeom>
            <a:avLst/>
            <a:gdLst>
              <a:gd name="T0" fmla="*/ 2147483647 w 835"/>
              <a:gd name="T1" fmla="*/ 2147483647 h 646"/>
              <a:gd name="T2" fmla="*/ 2147483647 w 835"/>
              <a:gd name="T3" fmla="*/ 2147483647 h 646"/>
              <a:gd name="T4" fmla="*/ 2147483647 w 835"/>
              <a:gd name="T5" fmla="*/ 2147483647 h 646"/>
              <a:gd name="T6" fmla="*/ 2147483647 w 835"/>
              <a:gd name="T7" fmla="*/ 2147483647 h 646"/>
              <a:gd name="T8" fmla="*/ 2147483647 w 835"/>
              <a:gd name="T9" fmla="*/ 2147483647 h 646"/>
              <a:gd name="T10" fmla="*/ 2147483647 w 835"/>
              <a:gd name="T11" fmla="*/ 2147483647 h 646"/>
              <a:gd name="T12" fmla="*/ 2147483647 w 835"/>
              <a:gd name="T13" fmla="*/ 2147483647 h 646"/>
              <a:gd name="T14" fmla="*/ 2147483647 w 835"/>
              <a:gd name="T15" fmla="*/ 2147483647 h 646"/>
              <a:gd name="T16" fmla="*/ 2147483647 w 835"/>
              <a:gd name="T17" fmla="*/ 2147483647 h 646"/>
              <a:gd name="T18" fmla="*/ 2147483647 w 835"/>
              <a:gd name="T19" fmla="*/ 2147483647 h 646"/>
              <a:gd name="T20" fmla="*/ 2147483647 w 835"/>
              <a:gd name="T21" fmla="*/ 2147483647 h 646"/>
              <a:gd name="T22" fmla="*/ 2147483647 w 835"/>
              <a:gd name="T23" fmla="*/ 2147483647 h 646"/>
              <a:gd name="T24" fmla="*/ 2147483647 w 835"/>
              <a:gd name="T25" fmla="*/ 2147483647 h 646"/>
              <a:gd name="T26" fmla="*/ 2147483647 w 835"/>
              <a:gd name="T27" fmla="*/ 2147483647 h 646"/>
              <a:gd name="T28" fmla="*/ 2147483647 w 835"/>
              <a:gd name="T29" fmla="*/ 2147483647 h 646"/>
              <a:gd name="T30" fmla="*/ 2147483647 w 835"/>
              <a:gd name="T31" fmla="*/ 2147483647 h 646"/>
              <a:gd name="T32" fmla="*/ 2147483647 w 835"/>
              <a:gd name="T33" fmla="*/ 2147483647 h 646"/>
              <a:gd name="T34" fmla="*/ 2147483647 w 835"/>
              <a:gd name="T35" fmla="*/ 2147483647 h 646"/>
              <a:gd name="T36" fmla="*/ 2147483647 w 835"/>
              <a:gd name="T37" fmla="*/ 2147483647 h 646"/>
              <a:gd name="T38" fmla="*/ 2147483647 w 835"/>
              <a:gd name="T39" fmla="*/ 2147483647 h 646"/>
              <a:gd name="T40" fmla="*/ 2147483647 w 835"/>
              <a:gd name="T41" fmla="*/ 2147483647 h 646"/>
              <a:gd name="T42" fmla="*/ 2147483647 w 835"/>
              <a:gd name="T43" fmla="*/ 2147483647 h 646"/>
              <a:gd name="T44" fmla="*/ 2147483647 w 835"/>
              <a:gd name="T45" fmla="*/ 2147483647 h 646"/>
              <a:gd name="T46" fmla="*/ 2147483647 w 835"/>
              <a:gd name="T47" fmla="*/ 2147483647 h 646"/>
              <a:gd name="T48" fmla="*/ 2147483647 w 835"/>
              <a:gd name="T49" fmla="*/ 2147483647 h 646"/>
              <a:gd name="T50" fmla="*/ 2147483647 w 835"/>
              <a:gd name="T51" fmla="*/ 2147483647 h 646"/>
              <a:gd name="T52" fmla="*/ 2147483647 w 835"/>
              <a:gd name="T53" fmla="*/ 2147483647 h 646"/>
              <a:gd name="T54" fmla="*/ 2147483647 w 835"/>
              <a:gd name="T55" fmla="*/ 2147483647 h 646"/>
              <a:gd name="T56" fmla="*/ 2147483647 w 835"/>
              <a:gd name="T57" fmla="*/ 2147483647 h 646"/>
              <a:gd name="T58" fmla="*/ 2147483647 w 835"/>
              <a:gd name="T59" fmla="*/ 2147483647 h 646"/>
              <a:gd name="T60" fmla="*/ 2147483647 w 835"/>
              <a:gd name="T61" fmla="*/ 2147483647 h 646"/>
              <a:gd name="T62" fmla="*/ 2147483647 w 835"/>
              <a:gd name="T63" fmla="*/ 2147483647 h 646"/>
              <a:gd name="T64" fmla="*/ 2147483647 w 835"/>
              <a:gd name="T65" fmla="*/ 2147483647 h 646"/>
              <a:gd name="T66" fmla="*/ 2147483647 w 835"/>
              <a:gd name="T67" fmla="*/ 2147483647 h 646"/>
              <a:gd name="T68" fmla="*/ 2147483647 w 835"/>
              <a:gd name="T69" fmla="*/ 2147483647 h 646"/>
              <a:gd name="T70" fmla="*/ 2147483647 w 835"/>
              <a:gd name="T71" fmla="*/ 2147483647 h 646"/>
              <a:gd name="T72" fmla="*/ 2147483647 w 835"/>
              <a:gd name="T73" fmla="*/ 2147483647 h 646"/>
              <a:gd name="T74" fmla="*/ 2147483647 w 835"/>
              <a:gd name="T75" fmla="*/ 2147483647 h 646"/>
              <a:gd name="T76" fmla="*/ 2147483647 w 835"/>
              <a:gd name="T77" fmla="*/ 2147483647 h 646"/>
              <a:gd name="T78" fmla="*/ 2147483647 w 835"/>
              <a:gd name="T79" fmla="*/ 2147483647 h 646"/>
              <a:gd name="T80" fmla="*/ 2147483647 w 835"/>
              <a:gd name="T81" fmla="*/ 2147483647 h 646"/>
              <a:gd name="T82" fmla="*/ 2147483647 w 835"/>
              <a:gd name="T83" fmla="*/ 2147483647 h 646"/>
              <a:gd name="T84" fmla="*/ 2147483647 w 835"/>
              <a:gd name="T85" fmla="*/ 2147483647 h 646"/>
              <a:gd name="T86" fmla="*/ 2147483647 w 835"/>
              <a:gd name="T87" fmla="*/ 2147483647 h 646"/>
              <a:gd name="T88" fmla="*/ 2147483647 w 835"/>
              <a:gd name="T89" fmla="*/ 2147483647 h 646"/>
              <a:gd name="T90" fmla="*/ 2147483647 w 835"/>
              <a:gd name="T91" fmla="*/ 2147483647 h 646"/>
              <a:gd name="T92" fmla="*/ 2147483647 w 835"/>
              <a:gd name="T93" fmla="*/ 2147483647 h 646"/>
              <a:gd name="T94" fmla="*/ 2147483647 w 835"/>
              <a:gd name="T95" fmla="*/ 2147483647 h 646"/>
              <a:gd name="T96" fmla="*/ 2147483647 w 835"/>
              <a:gd name="T97" fmla="*/ 2147483647 h 646"/>
              <a:gd name="T98" fmla="*/ 2147483647 w 835"/>
              <a:gd name="T99" fmla="*/ 2147483647 h 646"/>
              <a:gd name="T100" fmla="*/ 2147483647 w 835"/>
              <a:gd name="T101" fmla="*/ 2147483647 h 646"/>
              <a:gd name="T102" fmla="*/ 2147483647 w 835"/>
              <a:gd name="T103" fmla="*/ 2147483647 h 646"/>
              <a:gd name="T104" fmla="*/ 2147483647 w 835"/>
              <a:gd name="T105" fmla="*/ 2147483647 h 646"/>
              <a:gd name="T106" fmla="*/ 2147483647 w 835"/>
              <a:gd name="T107" fmla="*/ 2147483647 h 64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35"/>
              <a:gd name="T163" fmla="*/ 0 h 646"/>
              <a:gd name="T164" fmla="*/ 835 w 835"/>
              <a:gd name="T165" fmla="*/ 646 h 64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35" h="646">
                <a:moveTo>
                  <a:pt x="260" y="609"/>
                </a:moveTo>
                <a:cubicBezTo>
                  <a:pt x="233" y="609"/>
                  <a:pt x="174" y="629"/>
                  <a:pt x="137" y="622"/>
                </a:cubicBezTo>
                <a:cubicBezTo>
                  <a:pt x="100" y="615"/>
                  <a:pt x="61" y="599"/>
                  <a:pt x="38" y="571"/>
                </a:cubicBezTo>
                <a:cubicBezTo>
                  <a:pt x="16" y="543"/>
                  <a:pt x="2" y="491"/>
                  <a:pt x="1" y="455"/>
                </a:cubicBezTo>
                <a:cubicBezTo>
                  <a:pt x="0" y="420"/>
                  <a:pt x="19" y="380"/>
                  <a:pt x="32" y="360"/>
                </a:cubicBezTo>
                <a:cubicBezTo>
                  <a:pt x="45" y="339"/>
                  <a:pt x="69" y="337"/>
                  <a:pt x="79" y="330"/>
                </a:cubicBezTo>
                <a:cubicBezTo>
                  <a:pt x="90" y="323"/>
                  <a:pt x="93" y="323"/>
                  <a:pt x="97" y="318"/>
                </a:cubicBezTo>
                <a:cubicBezTo>
                  <a:pt x="102" y="314"/>
                  <a:pt x="102" y="309"/>
                  <a:pt x="102" y="299"/>
                </a:cubicBezTo>
                <a:cubicBezTo>
                  <a:pt x="102" y="289"/>
                  <a:pt x="97" y="275"/>
                  <a:pt x="96" y="261"/>
                </a:cubicBezTo>
                <a:cubicBezTo>
                  <a:pt x="95" y="247"/>
                  <a:pt x="91" y="231"/>
                  <a:pt x="96" y="216"/>
                </a:cubicBezTo>
                <a:cubicBezTo>
                  <a:pt x="101" y="201"/>
                  <a:pt x="113" y="183"/>
                  <a:pt x="127" y="172"/>
                </a:cubicBezTo>
                <a:cubicBezTo>
                  <a:pt x="141" y="160"/>
                  <a:pt x="163" y="151"/>
                  <a:pt x="181" y="145"/>
                </a:cubicBezTo>
                <a:cubicBezTo>
                  <a:pt x="199" y="139"/>
                  <a:pt x="222" y="139"/>
                  <a:pt x="235" y="137"/>
                </a:cubicBezTo>
                <a:cubicBezTo>
                  <a:pt x="248" y="134"/>
                  <a:pt x="254" y="135"/>
                  <a:pt x="258" y="129"/>
                </a:cubicBezTo>
                <a:cubicBezTo>
                  <a:pt x="262" y="122"/>
                  <a:pt x="257" y="106"/>
                  <a:pt x="261" y="96"/>
                </a:cubicBezTo>
                <a:cubicBezTo>
                  <a:pt x="265" y="85"/>
                  <a:pt x="274" y="71"/>
                  <a:pt x="284" y="63"/>
                </a:cubicBezTo>
                <a:cubicBezTo>
                  <a:pt x="294" y="54"/>
                  <a:pt x="307" y="50"/>
                  <a:pt x="320" y="46"/>
                </a:cubicBezTo>
                <a:cubicBezTo>
                  <a:pt x="333" y="43"/>
                  <a:pt x="354" y="43"/>
                  <a:pt x="364" y="43"/>
                </a:cubicBezTo>
                <a:cubicBezTo>
                  <a:pt x="375" y="43"/>
                  <a:pt x="378" y="47"/>
                  <a:pt x="382" y="46"/>
                </a:cubicBezTo>
                <a:cubicBezTo>
                  <a:pt x="386" y="45"/>
                  <a:pt x="383" y="41"/>
                  <a:pt x="387" y="36"/>
                </a:cubicBezTo>
                <a:cubicBezTo>
                  <a:pt x="391" y="31"/>
                  <a:pt x="399" y="21"/>
                  <a:pt x="408" y="15"/>
                </a:cubicBezTo>
                <a:cubicBezTo>
                  <a:pt x="418" y="9"/>
                  <a:pt x="429" y="5"/>
                  <a:pt x="445" y="3"/>
                </a:cubicBezTo>
                <a:cubicBezTo>
                  <a:pt x="460" y="2"/>
                  <a:pt x="485" y="0"/>
                  <a:pt x="502" y="3"/>
                </a:cubicBezTo>
                <a:cubicBezTo>
                  <a:pt x="518" y="7"/>
                  <a:pt x="530" y="14"/>
                  <a:pt x="543" y="21"/>
                </a:cubicBezTo>
                <a:cubicBezTo>
                  <a:pt x="556" y="29"/>
                  <a:pt x="573" y="38"/>
                  <a:pt x="582" y="50"/>
                </a:cubicBezTo>
                <a:cubicBezTo>
                  <a:pt x="591" y="61"/>
                  <a:pt x="595" y="80"/>
                  <a:pt x="598" y="91"/>
                </a:cubicBezTo>
                <a:cubicBezTo>
                  <a:pt x="602" y="101"/>
                  <a:pt x="597" y="109"/>
                  <a:pt x="602" y="112"/>
                </a:cubicBezTo>
                <a:cubicBezTo>
                  <a:pt x="607" y="116"/>
                  <a:pt x="617" y="109"/>
                  <a:pt x="628" y="111"/>
                </a:cubicBezTo>
                <a:cubicBezTo>
                  <a:pt x="639" y="112"/>
                  <a:pt x="652" y="115"/>
                  <a:pt x="666" y="124"/>
                </a:cubicBezTo>
                <a:cubicBezTo>
                  <a:pt x="679" y="133"/>
                  <a:pt x="695" y="150"/>
                  <a:pt x="706" y="165"/>
                </a:cubicBezTo>
                <a:cubicBezTo>
                  <a:pt x="718" y="180"/>
                  <a:pt x="730" y="198"/>
                  <a:pt x="736" y="215"/>
                </a:cubicBezTo>
                <a:cubicBezTo>
                  <a:pt x="742" y="231"/>
                  <a:pt x="744" y="252"/>
                  <a:pt x="741" y="267"/>
                </a:cubicBezTo>
                <a:cubicBezTo>
                  <a:pt x="738" y="283"/>
                  <a:pt x="715" y="300"/>
                  <a:pt x="715" y="309"/>
                </a:cubicBezTo>
                <a:cubicBezTo>
                  <a:pt x="715" y="317"/>
                  <a:pt x="730" y="311"/>
                  <a:pt x="742" y="317"/>
                </a:cubicBezTo>
                <a:cubicBezTo>
                  <a:pt x="755" y="323"/>
                  <a:pt x="775" y="332"/>
                  <a:pt x="788" y="342"/>
                </a:cubicBezTo>
                <a:cubicBezTo>
                  <a:pt x="801" y="351"/>
                  <a:pt x="815" y="365"/>
                  <a:pt x="823" y="378"/>
                </a:cubicBezTo>
                <a:cubicBezTo>
                  <a:pt x="830" y="391"/>
                  <a:pt x="835" y="403"/>
                  <a:pt x="833" y="422"/>
                </a:cubicBezTo>
                <a:cubicBezTo>
                  <a:pt x="830" y="442"/>
                  <a:pt x="816" y="479"/>
                  <a:pt x="808" y="495"/>
                </a:cubicBezTo>
                <a:cubicBezTo>
                  <a:pt x="800" y="511"/>
                  <a:pt x="794" y="513"/>
                  <a:pt x="785" y="519"/>
                </a:cubicBezTo>
                <a:cubicBezTo>
                  <a:pt x="776" y="525"/>
                  <a:pt x="761" y="527"/>
                  <a:pt x="752" y="531"/>
                </a:cubicBezTo>
                <a:cubicBezTo>
                  <a:pt x="743" y="535"/>
                  <a:pt x="735" y="536"/>
                  <a:pt x="728" y="541"/>
                </a:cubicBezTo>
                <a:cubicBezTo>
                  <a:pt x="720" y="546"/>
                  <a:pt x="717" y="554"/>
                  <a:pt x="710" y="563"/>
                </a:cubicBezTo>
                <a:cubicBezTo>
                  <a:pt x="702" y="572"/>
                  <a:pt x="695" y="585"/>
                  <a:pt x="685" y="594"/>
                </a:cubicBezTo>
                <a:cubicBezTo>
                  <a:pt x="675" y="603"/>
                  <a:pt x="666" y="611"/>
                  <a:pt x="651" y="615"/>
                </a:cubicBezTo>
                <a:cubicBezTo>
                  <a:pt x="635" y="620"/>
                  <a:pt x="607" y="620"/>
                  <a:pt x="590" y="617"/>
                </a:cubicBezTo>
                <a:cubicBezTo>
                  <a:pt x="573" y="615"/>
                  <a:pt x="557" y="606"/>
                  <a:pt x="548" y="601"/>
                </a:cubicBezTo>
                <a:cubicBezTo>
                  <a:pt x="538" y="596"/>
                  <a:pt x="538" y="589"/>
                  <a:pt x="533" y="586"/>
                </a:cubicBezTo>
                <a:cubicBezTo>
                  <a:pt x="528" y="582"/>
                  <a:pt x="523" y="581"/>
                  <a:pt x="520" y="582"/>
                </a:cubicBezTo>
                <a:cubicBezTo>
                  <a:pt x="517" y="584"/>
                  <a:pt x="521" y="587"/>
                  <a:pt x="513" y="594"/>
                </a:cubicBezTo>
                <a:cubicBezTo>
                  <a:pt x="506" y="601"/>
                  <a:pt x="494" y="612"/>
                  <a:pt x="477" y="620"/>
                </a:cubicBezTo>
                <a:cubicBezTo>
                  <a:pt x="460" y="629"/>
                  <a:pt x="431" y="641"/>
                  <a:pt x="408" y="644"/>
                </a:cubicBezTo>
                <a:cubicBezTo>
                  <a:pt x="386" y="646"/>
                  <a:pt x="361" y="641"/>
                  <a:pt x="341" y="637"/>
                </a:cubicBezTo>
                <a:cubicBezTo>
                  <a:pt x="322" y="633"/>
                  <a:pt x="305" y="625"/>
                  <a:pt x="292" y="620"/>
                </a:cubicBezTo>
                <a:cubicBezTo>
                  <a:pt x="280" y="616"/>
                  <a:pt x="286" y="609"/>
                  <a:pt x="260" y="609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B7D9E5"/>
              </a:gs>
            </a:gsLst>
            <a:path path="rect">
              <a:fillToRect l="50000" t="50000" r="50000" b="50000"/>
            </a:path>
          </a:gradFill>
          <a:ln w="12700">
            <a:noFill/>
            <a:round/>
            <a:headEnd/>
            <a:tailEnd/>
          </a:ln>
          <a:effectLst>
            <a:prstShdw prst="shdw17" dist="17961" dir="2700000">
              <a:srgbClr val="6E8289"/>
            </a:prstShdw>
          </a:effectLst>
        </p:spPr>
        <p:txBody>
          <a:bodyPr wrap="none" lIns="91394" tIns="45697" rIns="91394" bIns="45697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+mn-lt"/>
                <a:cs typeface="+mn-cs"/>
              </a:rPr>
              <a:t>Access</a:t>
            </a:r>
          </a:p>
        </p:txBody>
      </p:sp>
      <p:sp>
        <p:nvSpPr>
          <p:cNvPr id="383" name="Freeform 71"/>
          <p:cNvSpPr>
            <a:spLocks/>
          </p:cNvSpPr>
          <p:nvPr/>
        </p:nvSpPr>
        <p:spPr bwMode="auto">
          <a:xfrm>
            <a:off x="3940534" y="1901571"/>
            <a:ext cx="3260177" cy="1729982"/>
          </a:xfrm>
          <a:custGeom>
            <a:avLst/>
            <a:gdLst>
              <a:gd name="T0" fmla="*/ 2147483647 w 855"/>
              <a:gd name="T1" fmla="*/ 2147483647 h 673"/>
              <a:gd name="T2" fmla="*/ 2147483647 w 855"/>
              <a:gd name="T3" fmla="*/ 2147483647 h 673"/>
              <a:gd name="T4" fmla="*/ 2147483647 w 855"/>
              <a:gd name="T5" fmla="*/ 2147483647 h 673"/>
              <a:gd name="T6" fmla="*/ 2147483647 w 855"/>
              <a:gd name="T7" fmla="*/ 2147483647 h 673"/>
              <a:gd name="T8" fmla="*/ 2147483647 w 855"/>
              <a:gd name="T9" fmla="*/ 2147483647 h 673"/>
              <a:gd name="T10" fmla="*/ 2147483647 w 855"/>
              <a:gd name="T11" fmla="*/ 2147483647 h 673"/>
              <a:gd name="T12" fmla="*/ 2147483647 w 855"/>
              <a:gd name="T13" fmla="*/ 2147483647 h 673"/>
              <a:gd name="T14" fmla="*/ 2147483647 w 855"/>
              <a:gd name="T15" fmla="*/ 2147483647 h 673"/>
              <a:gd name="T16" fmla="*/ 2147483647 w 855"/>
              <a:gd name="T17" fmla="*/ 2147483647 h 673"/>
              <a:gd name="T18" fmla="*/ 2147483647 w 855"/>
              <a:gd name="T19" fmla="*/ 2147483647 h 673"/>
              <a:gd name="T20" fmla="*/ 2147483647 w 855"/>
              <a:gd name="T21" fmla="*/ 2147483647 h 673"/>
              <a:gd name="T22" fmla="*/ 2147483647 w 855"/>
              <a:gd name="T23" fmla="*/ 2147483647 h 673"/>
              <a:gd name="T24" fmla="*/ 2147483647 w 855"/>
              <a:gd name="T25" fmla="*/ 2147483647 h 673"/>
              <a:gd name="T26" fmla="*/ 2147483647 w 855"/>
              <a:gd name="T27" fmla="*/ 2147483647 h 673"/>
              <a:gd name="T28" fmla="*/ 2147483647 w 855"/>
              <a:gd name="T29" fmla="*/ 2147483647 h 673"/>
              <a:gd name="T30" fmla="*/ 2147483647 w 855"/>
              <a:gd name="T31" fmla="*/ 2147483647 h 673"/>
              <a:gd name="T32" fmla="*/ 2147483647 w 855"/>
              <a:gd name="T33" fmla="*/ 2147483647 h 673"/>
              <a:gd name="T34" fmla="*/ 2147483647 w 855"/>
              <a:gd name="T35" fmla="*/ 2147483647 h 673"/>
              <a:gd name="T36" fmla="*/ 2147483647 w 855"/>
              <a:gd name="T37" fmla="*/ 2147483647 h 673"/>
              <a:gd name="T38" fmla="*/ 2147483647 w 855"/>
              <a:gd name="T39" fmla="*/ 2147483647 h 673"/>
              <a:gd name="T40" fmla="*/ 2147483647 w 855"/>
              <a:gd name="T41" fmla="*/ 2147483647 h 673"/>
              <a:gd name="T42" fmla="*/ 2147483647 w 855"/>
              <a:gd name="T43" fmla="*/ 2147483647 h 673"/>
              <a:gd name="T44" fmla="*/ 2147483647 w 855"/>
              <a:gd name="T45" fmla="*/ 2147483647 h 673"/>
              <a:gd name="T46" fmla="*/ 2147483647 w 855"/>
              <a:gd name="T47" fmla="*/ 2147483647 h 673"/>
              <a:gd name="T48" fmla="*/ 2147483647 w 855"/>
              <a:gd name="T49" fmla="*/ 2147483647 h 673"/>
              <a:gd name="T50" fmla="*/ 2147483647 w 855"/>
              <a:gd name="T51" fmla="*/ 2147483647 h 673"/>
              <a:gd name="T52" fmla="*/ 2147483647 w 855"/>
              <a:gd name="T53" fmla="*/ 2147483647 h 673"/>
              <a:gd name="T54" fmla="*/ 2147483647 w 855"/>
              <a:gd name="T55" fmla="*/ 2147483647 h 673"/>
              <a:gd name="T56" fmla="*/ 2147483647 w 855"/>
              <a:gd name="T57" fmla="*/ 2147483647 h 673"/>
              <a:gd name="T58" fmla="*/ 2147483647 w 855"/>
              <a:gd name="T59" fmla="*/ 2147483647 h 673"/>
              <a:gd name="T60" fmla="*/ 2147483647 w 855"/>
              <a:gd name="T61" fmla="*/ 2147483647 h 673"/>
              <a:gd name="T62" fmla="*/ 2147483647 w 855"/>
              <a:gd name="T63" fmla="*/ 2147483647 h 673"/>
              <a:gd name="T64" fmla="*/ 2147483647 w 855"/>
              <a:gd name="T65" fmla="*/ 2147483647 h 673"/>
              <a:gd name="T66" fmla="*/ 2147483647 w 855"/>
              <a:gd name="T67" fmla="*/ 2147483647 h 673"/>
              <a:gd name="T68" fmla="*/ 2147483647 w 855"/>
              <a:gd name="T69" fmla="*/ 2147483647 h 673"/>
              <a:gd name="T70" fmla="*/ 2147483647 w 855"/>
              <a:gd name="T71" fmla="*/ 2147483647 h 673"/>
              <a:gd name="T72" fmla="*/ 2147483647 w 855"/>
              <a:gd name="T73" fmla="*/ 2147483647 h 673"/>
              <a:gd name="T74" fmla="*/ 2147483647 w 855"/>
              <a:gd name="T75" fmla="*/ 2147483647 h 673"/>
              <a:gd name="T76" fmla="*/ 2147483647 w 855"/>
              <a:gd name="T77" fmla="*/ 2147483647 h 673"/>
              <a:gd name="T78" fmla="*/ 2147483647 w 855"/>
              <a:gd name="T79" fmla="*/ 2147483647 h 673"/>
              <a:gd name="T80" fmla="*/ 2147483647 w 855"/>
              <a:gd name="T81" fmla="*/ 2147483647 h 673"/>
              <a:gd name="T82" fmla="*/ 2147483647 w 855"/>
              <a:gd name="T83" fmla="*/ 2147483647 h 673"/>
              <a:gd name="T84" fmla="*/ 2147483647 w 855"/>
              <a:gd name="T85" fmla="*/ 2147483647 h 673"/>
              <a:gd name="T86" fmla="*/ 2147483647 w 855"/>
              <a:gd name="T87" fmla="*/ 2147483647 h 673"/>
              <a:gd name="T88" fmla="*/ 2147483647 w 855"/>
              <a:gd name="T89" fmla="*/ 2147483647 h 673"/>
              <a:gd name="T90" fmla="*/ 2147483647 w 855"/>
              <a:gd name="T91" fmla="*/ 2147483647 h 673"/>
              <a:gd name="T92" fmla="*/ 2147483647 w 855"/>
              <a:gd name="T93" fmla="*/ 2147483647 h 673"/>
              <a:gd name="T94" fmla="*/ 2147483647 w 855"/>
              <a:gd name="T95" fmla="*/ 2147483647 h 673"/>
              <a:gd name="T96" fmla="*/ 2147483647 w 855"/>
              <a:gd name="T97" fmla="*/ 2147483647 h 673"/>
              <a:gd name="T98" fmla="*/ 2147483647 w 855"/>
              <a:gd name="T99" fmla="*/ 2147483647 h 673"/>
              <a:gd name="T100" fmla="*/ 2147483647 w 855"/>
              <a:gd name="T101" fmla="*/ 2147483647 h 673"/>
              <a:gd name="T102" fmla="*/ 2147483647 w 855"/>
              <a:gd name="T103" fmla="*/ 2147483647 h 673"/>
              <a:gd name="T104" fmla="*/ 2147483647 w 855"/>
              <a:gd name="T105" fmla="*/ 2147483647 h 673"/>
              <a:gd name="T106" fmla="*/ 2147483647 w 855"/>
              <a:gd name="T107" fmla="*/ 2147483647 h 67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55"/>
              <a:gd name="T163" fmla="*/ 0 h 673"/>
              <a:gd name="T164" fmla="*/ 855 w 855"/>
              <a:gd name="T165" fmla="*/ 673 h 67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55" h="673">
                <a:moveTo>
                  <a:pt x="266" y="634"/>
                </a:moveTo>
                <a:cubicBezTo>
                  <a:pt x="239" y="634"/>
                  <a:pt x="178" y="655"/>
                  <a:pt x="140" y="648"/>
                </a:cubicBezTo>
                <a:cubicBezTo>
                  <a:pt x="102" y="641"/>
                  <a:pt x="63" y="624"/>
                  <a:pt x="39" y="595"/>
                </a:cubicBezTo>
                <a:cubicBezTo>
                  <a:pt x="16" y="566"/>
                  <a:pt x="2" y="511"/>
                  <a:pt x="1" y="474"/>
                </a:cubicBezTo>
                <a:cubicBezTo>
                  <a:pt x="0" y="437"/>
                  <a:pt x="19" y="396"/>
                  <a:pt x="33" y="375"/>
                </a:cubicBezTo>
                <a:cubicBezTo>
                  <a:pt x="46" y="353"/>
                  <a:pt x="70" y="351"/>
                  <a:pt x="81" y="344"/>
                </a:cubicBezTo>
                <a:cubicBezTo>
                  <a:pt x="92" y="337"/>
                  <a:pt x="96" y="337"/>
                  <a:pt x="100" y="332"/>
                </a:cubicBezTo>
                <a:cubicBezTo>
                  <a:pt x="104" y="327"/>
                  <a:pt x="105" y="321"/>
                  <a:pt x="105" y="311"/>
                </a:cubicBezTo>
                <a:cubicBezTo>
                  <a:pt x="105" y="301"/>
                  <a:pt x="99" y="286"/>
                  <a:pt x="98" y="272"/>
                </a:cubicBezTo>
                <a:cubicBezTo>
                  <a:pt x="97" y="257"/>
                  <a:pt x="93" y="241"/>
                  <a:pt x="98" y="225"/>
                </a:cubicBezTo>
                <a:cubicBezTo>
                  <a:pt x="103" y="210"/>
                  <a:pt x="116" y="191"/>
                  <a:pt x="130" y="179"/>
                </a:cubicBezTo>
                <a:cubicBezTo>
                  <a:pt x="144" y="167"/>
                  <a:pt x="167" y="157"/>
                  <a:pt x="185" y="151"/>
                </a:cubicBezTo>
                <a:cubicBezTo>
                  <a:pt x="204" y="145"/>
                  <a:pt x="227" y="145"/>
                  <a:pt x="241" y="143"/>
                </a:cubicBezTo>
                <a:cubicBezTo>
                  <a:pt x="254" y="140"/>
                  <a:pt x="260" y="141"/>
                  <a:pt x="264" y="134"/>
                </a:cubicBezTo>
                <a:cubicBezTo>
                  <a:pt x="268" y="127"/>
                  <a:pt x="263" y="111"/>
                  <a:pt x="267" y="100"/>
                </a:cubicBezTo>
                <a:cubicBezTo>
                  <a:pt x="272" y="89"/>
                  <a:pt x="281" y="74"/>
                  <a:pt x="291" y="65"/>
                </a:cubicBezTo>
                <a:cubicBezTo>
                  <a:pt x="301" y="57"/>
                  <a:pt x="314" y="52"/>
                  <a:pt x="328" y="48"/>
                </a:cubicBezTo>
                <a:cubicBezTo>
                  <a:pt x="341" y="45"/>
                  <a:pt x="362" y="45"/>
                  <a:pt x="373" y="45"/>
                </a:cubicBezTo>
                <a:cubicBezTo>
                  <a:pt x="384" y="45"/>
                  <a:pt x="387" y="49"/>
                  <a:pt x="391" y="48"/>
                </a:cubicBezTo>
                <a:cubicBezTo>
                  <a:pt x="396" y="47"/>
                  <a:pt x="392" y="43"/>
                  <a:pt x="396" y="38"/>
                </a:cubicBezTo>
                <a:cubicBezTo>
                  <a:pt x="401" y="33"/>
                  <a:pt x="408" y="21"/>
                  <a:pt x="418" y="15"/>
                </a:cubicBezTo>
                <a:cubicBezTo>
                  <a:pt x="428" y="9"/>
                  <a:pt x="439" y="5"/>
                  <a:pt x="455" y="3"/>
                </a:cubicBezTo>
                <a:cubicBezTo>
                  <a:pt x="471" y="2"/>
                  <a:pt x="497" y="0"/>
                  <a:pt x="514" y="3"/>
                </a:cubicBezTo>
                <a:cubicBezTo>
                  <a:pt x="531" y="7"/>
                  <a:pt x="542" y="15"/>
                  <a:pt x="556" y="22"/>
                </a:cubicBezTo>
                <a:cubicBezTo>
                  <a:pt x="569" y="30"/>
                  <a:pt x="587" y="40"/>
                  <a:pt x="596" y="52"/>
                </a:cubicBezTo>
                <a:cubicBezTo>
                  <a:pt x="605" y="64"/>
                  <a:pt x="609" y="83"/>
                  <a:pt x="613" y="95"/>
                </a:cubicBezTo>
                <a:cubicBezTo>
                  <a:pt x="616" y="106"/>
                  <a:pt x="611" y="113"/>
                  <a:pt x="616" y="117"/>
                </a:cubicBezTo>
                <a:cubicBezTo>
                  <a:pt x="621" y="120"/>
                  <a:pt x="632" y="113"/>
                  <a:pt x="643" y="115"/>
                </a:cubicBezTo>
                <a:cubicBezTo>
                  <a:pt x="654" y="117"/>
                  <a:pt x="668" y="119"/>
                  <a:pt x="681" y="129"/>
                </a:cubicBezTo>
                <a:cubicBezTo>
                  <a:pt x="695" y="138"/>
                  <a:pt x="712" y="156"/>
                  <a:pt x="723" y="172"/>
                </a:cubicBezTo>
                <a:cubicBezTo>
                  <a:pt x="735" y="187"/>
                  <a:pt x="748" y="206"/>
                  <a:pt x="754" y="223"/>
                </a:cubicBezTo>
                <a:cubicBezTo>
                  <a:pt x="759" y="241"/>
                  <a:pt x="762" y="262"/>
                  <a:pt x="759" y="278"/>
                </a:cubicBezTo>
                <a:cubicBezTo>
                  <a:pt x="755" y="295"/>
                  <a:pt x="732" y="313"/>
                  <a:pt x="732" y="321"/>
                </a:cubicBezTo>
                <a:cubicBezTo>
                  <a:pt x="732" y="330"/>
                  <a:pt x="748" y="324"/>
                  <a:pt x="760" y="330"/>
                </a:cubicBezTo>
                <a:cubicBezTo>
                  <a:pt x="773" y="336"/>
                  <a:pt x="794" y="346"/>
                  <a:pt x="807" y="356"/>
                </a:cubicBezTo>
                <a:cubicBezTo>
                  <a:pt x="821" y="366"/>
                  <a:pt x="835" y="380"/>
                  <a:pt x="842" y="394"/>
                </a:cubicBezTo>
                <a:cubicBezTo>
                  <a:pt x="850" y="407"/>
                  <a:pt x="855" y="419"/>
                  <a:pt x="852" y="440"/>
                </a:cubicBezTo>
                <a:cubicBezTo>
                  <a:pt x="850" y="461"/>
                  <a:pt x="835" y="499"/>
                  <a:pt x="827" y="516"/>
                </a:cubicBezTo>
                <a:cubicBezTo>
                  <a:pt x="819" y="533"/>
                  <a:pt x="813" y="536"/>
                  <a:pt x="804" y="542"/>
                </a:cubicBezTo>
                <a:cubicBezTo>
                  <a:pt x="795" y="548"/>
                  <a:pt x="780" y="550"/>
                  <a:pt x="770" y="554"/>
                </a:cubicBezTo>
                <a:cubicBezTo>
                  <a:pt x="760" y="558"/>
                  <a:pt x="753" y="559"/>
                  <a:pt x="745" y="564"/>
                </a:cubicBezTo>
                <a:cubicBezTo>
                  <a:pt x="738" y="569"/>
                  <a:pt x="734" y="577"/>
                  <a:pt x="727" y="586"/>
                </a:cubicBezTo>
                <a:cubicBezTo>
                  <a:pt x="719" y="596"/>
                  <a:pt x="712" y="609"/>
                  <a:pt x="702" y="619"/>
                </a:cubicBezTo>
                <a:cubicBezTo>
                  <a:pt x="692" y="628"/>
                  <a:pt x="682" y="637"/>
                  <a:pt x="666" y="641"/>
                </a:cubicBezTo>
                <a:cubicBezTo>
                  <a:pt x="650" y="645"/>
                  <a:pt x="622" y="645"/>
                  <a:pt x="604" y="643"/>
                </a:cubicBezTo>
                <a:cubicBezTo>
                  <a:pt x="587" y="640"/>
                  <a:pt x="571" y="631"/>
                  <a:pt x="561" y="626"/>
                </a:cubicBezTo>
                <a:cubicBezTo>
                  <a:pt x="551" y="621"/>
                  <a:pt x="551" y="614"/>
                  <a:pt x="546" y="610"/>
                </a:cubicBezTo>
                <a:cubicBezTo>
                  <a:pt x="541" y="607"/>
                  <a:pt x="536" y="605"/>
                  <a:pt x="532" y="607"/>
                </a:cubicBezTo>
                <a:cubicBezTo>
                  <a:pt x="529" y="609"/>
                  <a:pt x="533" y="612"/>
                  <a:pt x="526" y="619"/>
                </a:cubicBezTo>
                <a:cubicBezTo>
                  <a:pt x="518" y="626"/>
                  <a:pt x="506" y="638"/>
                  <a:pt x="489" y="646"/>
                </a:cubicBezTo>
                <a:cubicBezTo>
                  <a:pt x="471" y="655"/>
                  <a:pt x="442" y="668"/>
                  <a:pt x="418" y="670"/>
                </a:cubicBezTo>
                <a:cubicBezTo>
                  <a:pt x="395" y="673"/>
                  <a:pt x="370" y="668"/>
                  <a:pt x="350" y="664"/>
                </a:cubicBezTo>
                <a:cubicBezTo>
                  <a:pt x="329" y="659"/>
                  <a:pt x="312" y="651"/>
                  <a:pt x="299" y="646"/>
                </a:cubicBezTo>
                <a:cubicBezTo>
                  <a:pt x="287" y="642"/>
                  <a:pt x="293" y="634"/>
                  <a:pt x="266" y="634"/>
                </a:cubicBezTo>
                <a:close/>
              </a:path>
            </a:pathLst>
          </a:custGeom>
          <a:gradFill flip="none" rotWithShape="1">
            <a:gsLst>
              <a:gs pos="0">
                <a:srgbClr val="FFFFFF"/>
              </a:gs>
              <a:gs pos="100000">
                <a:srgbClr val="FFE895"/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>
            <a:prstShdw prst="shdw17" dist="17961" dir="2700000">
              <a:srgbClr val="998B59"/>
            </a:prstShdw>
          </a:effectLst>
        </p:spPr>
        <p:txBody>
          <a:bodyPr lIns="100441" tIns="50223" rIns="100441" bIns="50223" anchor="ctr"/>
          <a:lstStyle/>
          <a:p>
            <a:pPr algn="ctr" defTabSz="1004335" fontAlgn="auto">
              <a:spcBef>
                <a:spcPts val="0"/>
              </a:spcBef>
              <a:spcAft>
                <a:spcPts val="0"/>
              </a:spcAft>
            </a:pPr>
            <a:r>
              <a:rPr lang="en-US" sz="1700" dirty="0" smtClean="0">
                <a:solidFill>
                  <a:prstClr val="black"/>
                </a:solidFill>
                <a:latin typeface="+mn-lt"/>
                <a:cs typeface="+mn-cs"/>
              </a:rPr>
              <a:t>TDM</a:t>
            </a:r>
          </a:p>
          <a:p>
            <a:pPr algn="ctr" defTabSz="1004335" fontAlgn="auto">
              <a:spcBef>
                <a:spcPts val="0"/>
              </a:spcBef>
              <a:spcAft>
                <a:spcPts val="0"/>
              </a:spcAft>
            </a:pPr>
            <a:r>
              <a:rPr lang="en-US" sz="1700" dirty="0" smtClean="0">
                <a:solidFill>
                  <a:prstClr val="black"/>
                </a:solidFill>
                <a:latin typeface="+mn-lt"/>
                <a:cs typeface="+mn-cs"/>
              </a:rPr>
              <a:t>(SDH/SONET)</a:t>
            </a:r>
            <a:endParaRPr lang="en-US" sz="17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grpSp>
        <p:nvGrpSpPr>
          <p:cNvPr id="509" name="Group 508"/>
          <p:cNvGrpSpPr/>
          <p:nvPr/>
        </p:nvGrpSpPr>
        <p:grpSpPr>
          <a:xfrm>
            <a:off x="5936403" y="2257599"/>
            <a:ext cx="723709" cy="537226"/>
            <a:chOff x="3616280" y="5583176"/>
            <a:chExt cx="1446887" cy="1054599"/>
          </a:xfrm>
        </p:grpSpPr>
        <p:sp>
          <p:nvSpPr>
            <p:cNvPr id="506" name="AutoShape 110"/>
            <p:cNvSpPr>
              <a:spLocks noChangeArrowheads="1"/>
            </p:cNvSpPr>
            <p:nvPr/>
          </p:nvSpPr>
          <p:spPr bwMode="auto">
            <a:xfrm>
              <a:off x="3722123" y="5583176"/>
              <a:ext cx="1149350" cy="1054599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44" y="10800"/>
                  </a:moveTo>
                  <a:cubicBezTo>
                    <a:pt x="2144" y="15581"/>
                    <a:pt x="6019" y="19456"/>
                    <a:pt x="10800" y="19456"/>
                  </a:cubicBezTo>
                  <a:cubicBezTo>
                    <a:pt x="15581" y="19456"/>
                    <a:pt x="19456" y="15581"/>
                    <a:pt x="19456" y="10800"/>
                  </a:cubicBezTo>
                  <a:cubicBezTo>
                    <a:pt x="19456" y="6019"/>
                    <a:pt x="15581" y="2144"/>
                    <a:pt x="10800" y="2144"/>
                  </a:cubicBezTo>
                  <a:cubicBezTo>
                    <a:pt x="6019" y="2144"/>
                    <a:pt x="2144" y="6019"/>
                    <a:pt x="2144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5E3"/>
                </a:gs>
                <a:gs pos="50000">
                  <a:srgbClr val="F6B686"/>
                </a:gs>
                <a:gs pos="100000">
                  <a:srgbClr val="FFF5E3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>
              <a:prstShdw prst="shdw17" dist="17961" dir="2700000">
                <a:srgbClr val="946D50"/>
              </a:prstShdw>
            </a:effectLst>
          </p:spPr>
          <p:txBody>
            <a:bodyPr wrap="none" lIns="92530" tIns="46267" rIns="92530" bIns="46267" anchor="ctr" anchorCtr="0">
              <a:noAutofit/>
            </a:bodyPr>
            <a:lstStyle/>
            <a:p>
              <a:pPr algn="ctr"/>
              <a:endParaRPr lang="en-US">
                <a:latin typeface="+mn-lt"/>
              </a:endParaRPr>
            </a:p>
          </p:txBody>
        </p:sp>
        <p:pic>
          <p:nvPicPr>
            <p:cNvPr id="507" name="Picture 8" descr="ad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56402" y="5905762"/>
              <a:ext cx="406765" cy="351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8" name="Picture 8" descr="ad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16280" y="5920232"/>
              <a:ext cx="406765" cy="351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10" name="Group 509"/>
          <p:cNvGrpSpPr/>
          <p:nvPr/>
        </p:nvGrpSpPr>
        <p:grpSpPr>
          <a:xfrm>
            <a:off x="4205412" y="2874018"/>
            <a:ext cx="723709" cy="537226"/>
            <a:chOff x="3616280" y="5583176"/>
            <a:chExt cx="1446887" cy="1054599"/>
          </a:xfrm>
        </p:grpSpPr>
        <p:sp>
          <p:nvSpPr>
            <p:cNvPr id="511" name="AutoShape 110"/>
            <p:cNvSpPr>
              <a:spLocks noChangeArrowheads="1"/>
            </p:cNvSpPr>
            <p:nvPr/>
          </p:nvSpPr>
          <p:spPr bwMode="auto">
            <a:xfrm>
              <a:off x="3722123" y="5583176"/>
              <a:ext cx="1149350" cy="1054599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44" y="10800"/>
                  </a:moveTo>
                  <a:cubicBezTo>
                    <a:pt x="2144" y="15581"/>
                    <a:pt x="6019" y="19456"/>
                    <a:pt x="10800" y="19456"/>
                  </a:cubicBezTo>
                  <a:cubicBezTo>
                    <a:pt x="15581" y="19456"/>
                    <a:pt x="19456" y="15581"/>
                    <a:pt x="19456" y="10800"/>
                  </a:cubicBezTo>
                  <a:cubicBezTo>
                    <a:pt x="19456" y="6019"/>
                    <a:pt x="15581" y="2144"/>
                    <a:pt x="10800" y="2144"/>
                  </a:cubicBezTo>
                  <a:cubicBezTo>
                    <a:pt x="6019" y="2144"/>
                    <a:pt x="2144" y="6019"/>
                    <a:pt x="2144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5E3"/>
                </a:gs>
                <a:gs pos="50000">
                  <a:srgbClr val="F6B686"/>
                </a:gs>
                <a:gs pos="100000">
                  <a:srgbClr val="FFF5E3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>
              <a:prstShdw prst="shdw17" dist="17961" dir="2700000">
                <a:srgbClr val="946D50"/>
              </a:prstShdw>
            </a:effectLst>
          </p:spPr>
          <p:txBody>
            <a:bodyPr wrap="none" lIns="92530" tIns="46267" rIns="92530" bIns="46267" anchor="ctr" anchorCtr="0">
              <a:noAutofit/>
            </a:bodyPr>
            <a:lstStyle/>
            <a:p>
              <a:pPr algn="ctr"/>
              <a:endParaRPr lang="en-US">
                <a:latin typeface="+mn-lt"/>
              </a:endParaRPr>
            </a:p>
          </p:txBody>
        </p:sp>
        <p:pic>
          <p:nvPicPr>
            <p:cNvPr id="512" name="Picture 8" descr="ad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56402" y="5905762"/>
              <a:ext cx="406765" cy="351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" name="Picture 8" descr="ad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16280" y="5920232"/>
              <a:ext cx="406765" cy="351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14" name="Group 513"/>
          <p:cNvGrpSpPr/>
          <p:nvPr/>
        </p:nvGrpSpPr>
        <p:grpSpPr>
          <a:xfrm>
            <a:off x="5884087" y="2955904"/>
            <a:ext cx="723709" cy="537226"/>
            <a:chOff x="3616280" y="5583176"/>
            <a:chExt cx="1446887" cy="1054599"/>
          </a:xfrm>
        </p:grpSpPr>
        <p:sp>
          <p:nvSpPr>
            <p:cNvPr id="515" name="AutoShape 110"/>
            <p:cNvSpPr>
              <a:spLocks noChangeArrowheads="1"/>
            </p:cNvSpPr>
            <p:nvPr/>
          </p:nvSpPr>
          <p:spPr bwMode="auto">
            <a:xfrm>
              <a:off x="3722123" y="5583176"/>
              <a:ext cx="1149350" cy="1054599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44" y="10800"/>
                  </a:moveTo>
                  <a:cubicBezTo>
                    <a:pt x="2144" y="15581"/>
                    <a:pt x="6019" y="19456"/>
                    <a:pt x="10800" y="19456"/>
                  </a:cubicBezTo>
                  <a:cubicBezTo>
                    <a:pt x="15581" y="19456"/>
                    <a:pt x="19456" y="15581"/>
                    <a:pt x="19456" y="10800"/>
                  </a:cubicBezTo>
                  <a:cubicBezTo>
                    <a:pt x="19456" y="6019"/>
                    <a:pt x="15581" y="2144"/>
                    <a:pt x="10800" y="2144"/>
                  </a:cubicBezTo>
                  <a:cubicBezTo>
                    <a:pt x="6019" y="2144"/>
                    <a:pt x="2144" y="6019"/>
                    <a:pt x="2144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5E3"/>
                </a:gs>
                <a:gs pos="50000">
                  <a:srgbClr val="F6B686"/>
                </a:gs>
                <a:gs pos="100000">
                  <a:srgbClr val="FFF5E3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>
              <a:prstShdw prst="shdw17" dist="17961" dir="2700000">
                <a:srgbClr val="946D50"/>
              </a:prstShdw>
            </a:effectLst>
          </p:spPr>
          <p:txBody>
            <a:bodyPr wrap="none" lIns="92530" tIns="46267" rIns="92530" bIns="46267" anchor="ctr" anchorCtr="0">
              <a:noAutofit/>
            </a:bodyPr>
            <a:lstStyle/>
            <a:p>
              <a:pPr algn="ctr"/>
              <a:endParaRPr lang="en-US">
                <a:latin typeface="+mn-lt"/>
              </a:endParaRPr>
            </a:p>
          </p:txBody>
        </p:sp>
        <p:pic>
          <p:nvPicPr>
            <p:cNvPr id="516" name="Picture 8" descr="ad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56402" y="5905762"/>
              <a:ext cx="406765" cy="351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7" name="Picture 8" descr="ad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16280" y="5920232"/>
              <a:ext cx="406765" cy="351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18" name="Group 517"/>
          <p:cNvGrpSpPr/>
          <p:nvPr/>
        </p:nvGrpSpPr>
        <p:grpSpPr>
          <a:xfrm>
            <a:off x="4696732" y="2150690"/>
            <a:ext cx="723709" cy="537226"/>
            <a:chOff x="3616280" y="5583176"/>
            <a:chExt cx="1446887" cy="1054599"/>
          </a:xfrm>
        </p:grpSpPr>
        <p:sp>
          <p:nvSpPr>
            <p:cNvPr id="519" name="AutoShape 110"/>
            <p:cNvSpPr>
              <a:spLocks noChangeArrowheads="1"/>
            </p:cNvSpPr>
            <p:nvPr/>
          </p:nvSpPr>
          <p:spPr bwMode="auto">
            <a:xfrm>
              <a:off x="3722123" y="5583176"/>
              <a:ext cx="1149350" cy="1054599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44" y="10800"/>
                  </a:moveTo>
                  <a:cubicBezTo>
                    <a:pt x="2144" y="15581"/>
                    <a:pt x="6019" y="19456"/>
                    <a:pt x="10800" y="19456"/>
                  </a:cubicBezTo>
                  <a:cubicBezTo>
                    <a:pt x="15581" y="19456"/>
                    <a:pt x="19456" y="15581"/>
                    <a:pt x="19456" y="10800"/>
                  </a:cubicBezTo>
                  <a:cubicBezTo>
                    <a:pt x="19456" y="6019"/>
                    <a:pt x="15581" y="2144"/>
                    <a:pt x="10800" y="2144"/>
                  </a:cubicBezTo>
                  <a:cubicBezTo>
                    <a:pt x="6019" y="2144"/>
                    <a:pt x="2144" y="6019"/>
                    <a:pt x="2144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5E3"/>
                </a:gs>
                <a:gs pos="50000">
                  <a:srgbClr val="F6B686"/>
                </a:gs>
                <a:gs pos="100000">
                  <a:srgbClr val="FFF5E3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>
              <a:prstShdw prst="shdw17" dist="17961" dir="2700000">
                <a:srgbClr val="946D50"/>
              </a:prstShdw>
            </a:effectLst>
          </p:spPr>
          <p:txBody>
            <a:bodyPr wrap="none" lIns="92530" tIns="46267" rIns="92530" bIns="46267" anchor="ctr" anchorCtr="0">
              <a:noAutofit/>
            </a:bodyPr>
            <a:lstStyle/>
            <a:p>
              <a:pPr algn="ctr"/>
              <a:endParaRPr lang="en-US">
                <a:latin typeface="+mn-lt"/>
              </a:endParaRPr>
            </a:p>
          </p:txBody>
        </p:sp>
        <p:pic>
          <p:nvPicPr>
            <p:cNvPr id="520" name="Picture 8" descr="ad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56402" y="5905762"/>
              <a:ext cx="406765" cy="351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1" name="Picture 8" descr="ad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16280" y="5920232"/>
              <a:ext cx="406765" cy="351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73" name="Group 372"/>
          <p:cNvGrpSpPr/>
          <p:nvPr/>
        </p:nvGrpSpPr>
        <p:grpSpPr>
          <a:xfrm>
            <a:off x="1809817" y="1883467"/>
            <a:ext cx="7516790" cy="1761580"/>
            <a:chOff x="1782521" y="2053055"/>
            <a:chExt cx="7516789" cy="1761580"/>
          </a:xfrm>
        </p:grpSpPr>
        <p:grpSp>
          <p:nvGrpSpPr>
            <p:cNvPr id="70" name="Group 278"/>
            <p:cNvGrpSpPr/>
            <p:nvPr/>
          </p:nvGrpSpPr>
          <p:grpSpPr>
            <a:xfrm>
              <a:off x="6909324" y="2637621"/>
              <a:ext cx="2190493" cy="1025525"/>
              <a:chOff x="6404354" y="5217046"/>
              <a:chExt cx="2190493" cy="1025525"/>
            </a:xfrm>
          </p:grpSpPr>
          <p:sp>
            <p:nvSpPr>
              <p:cNvPr id="276" name="Freeform 21"/>
              <p:cNvSpPr>
                <a:spLocks/>
              </p:cNvSpPr>
              <p:nvPr/>
            </p:nvSpPr>
            <p:spPr bwMode="auto">
              <a:xfrm>
                <a:off x="6404354" y="5217046"/>
                <a:ext cx="1647825" cy="1025525"/>
              </a:xfrm>
              <a:custGeom>
                <a:avLst/>
                <a:gdLst>
                  <a:gd name="T0" fmla="*/ 2147483647 w 835"/>
                  <a:gd name="T1" fmla="*/ 2147483647 h 646"/>
                  <a:gd name="T2" fmla="*/ 2147483647 w 835"/>
                  <a:gd name="T3" fmla="*/ 2147483647 h 646"/>
                  <a:gd name="T4" fmla="*/ 2147483647 w 835"/>
                  <a:gd name="T5" fmla="*/ 2147483647 h 646"/>
                  <a:gd name="T6" fmla="*/ 2147483647 w 835"/>
                  <a:gd name="T7" fmla="*/ 2147483647 h 646"/>
                  <a:gd name="T8" fmla="*/ 2147483647 w 835"/>
                  <a:gd name="T9" fmla="*/ 2147483647 h 646"/>
                  <a:gd name="T10" fmla="*/ 2147483647 w 835"/>
                  <a:gd name="T11" fmla="*/ 2147483647 h 646"/>
                  <a:gd name="T12" fmla="*/ 2147483647 w 835"/>
                  <a:gd name="T13" fmla="*/ 2147483647 h 646"/>
                  <a:gd name="T14" fmla="*/ 2147483647 w 835"/>
                  <a:gd name="T15" fmla="*/ 2147483647 h 646"/>
                  <a:gd name="T16" fmla="*/ 2147483647 w 835"/>
                  <a:gd name="T17" fmla="*/ 2147483647 h 646"/>
                  <a:gd name="T18" fmla="*/ 2147483647 w 835"/>
                  <a:gd name="T19" fmla="*/ 2147483647 h 646"/>
                  <a:gd name="T20" fmla="*/ 2147483647 w 835"/>
                  <a:gd name="T21" fmla="*/ 2147483647 h 646"/>
                  <a:gd name="T22" fmla="*/ 2147483647 w 835"/>
                  <a:gd name="T23" fmla="*/ 2147483647 h 646"/>
                  <a:gd name="T24" fmla="*/ 2147483647 w 835"/>
                  <a:gd name="T25" fmla="*/ 2147483647 h 646"/>
                  <a:gd name="T26" fmla="*/ 2147483647 w 835"/>
                  <a:gd name="T27" fmla="*/ 2147483647 h 646"/>
                  <a:gd name="T28" fmla="*/ 2147483647 w 835"/>
                  <a:gd name="T29" fmla="*/ 2147483647 h 646"/>
                  <a:gd name="T30" fmla="*/ 2147483647 w 835"/>
                  <a:gd name="T31" fmla="*/ 2147483647 h 646"/>
                  <a:gd name="T32" fmla="*/ 2147483647 w 835"/>
                  <a:gd name="T33" fmla="*/ 2147483647 h 646"/>
                  <a:gd name="T34" fmla="*/ 2147483647 w 835"/>
                  <a:gd name="T35" fmla="*/ 2147483647 h 646"/>
                  <a:gd name="T36" fmla="*/ 2147483647 w 835"/>
                  <a:gd name="T37" fmla="*/ 2147483647 h 646"/>
                  <a:gd name="T38" fmla="*/ 2147483647 w 835"/>
                  <a:gd name="T39" fmla="*/ 2147483647 h 646"/>
                  <a:gd name="T40" fmla="*/ 2147483647 w 835"/>
                  <a:gd name="T41" fmla="*/ 2147483647 h 646"/>
                  <a:gd name="T42" fmla="*/ 2147483647 w 835"/>
                  <a:gd name="T43" fmla="*/ 2147483647 h 646"/>
                  <a:gd name="T44" fmla="*/ 2147483647 w 835"/>
                  <a:gd name="T45" fmla="*/ 2147483647 h 646"/>
                  <a:gd name="T46" fmla="*/ 2147483647 w 835"/>
                  <a:gd name="T47" fmla="*/ 2147483647 h 646"/>
                  <a:gd name="T48" fmla="*/ 2147483647 w 835"/>
                  <a:gd name="T49" fmla="*/ 2147483647 h 646"/>
                  <a:gd name="T50" fmla="*/ 2147483647 w 835"/>
                  <a:gd name="T51" fmla="*/ 2147483647 h 646"/>
                  <a:gd name="T52" fmla="*/ 2147483647 w 835"/>
                  <a:gd name="T53" fmla="*/ 2147483647 h 646"/>
                  <a:gd name="T54" fmla="*/ 2147483647 w 835"/>
                  <a:gd name="T55" fmla="*/ 2147483647 h 646"/>
                  <a:gd name="T56" fmla="*/ 2147483647 w 835"/>
                  <a:gd name="T57" fmla="*/ 2147483647 h 646"/>
                  <a:gd name="T58" fmla="*/ 2147483647 w 835"/>
                  <a:gd name="T59" fmla="*/ 2147483647 h 646"/>
                  <a:gd name="T60" fmla="*/ 2147483647 w 835"/>
                  <a:gd name="T61" fmla="*/ 2147483647 h 646"/>
                  <a:gd name="T62" fmla="*/ 2147483647 w 835"/>
                  <a:gd name="T63" fmla="*/ 2147483647 h 646"/>
                  <a:gd name="T64" fmla="*/ 2147483647 w 835"/>
                  <a:gd name="T65" fmla="*/ 2147483647 h 646"/>
                  <a:gd name="T66" fmla="*/ 2147483647 w 835"/>
                  <a:gd name="T67" fmla="*/ 2147483647 h 646"/>
                  <a:gd name="T68" fmla="*/ 2147483647 w 835"/>
                  <a:gd name="T69" fmla="*/ 2147483647 h 646"/>
                  <a:gd name="T70" fmla="*/ 2147483647 w 835"/>
                  <a:gd name="T71" fmla="*/ 2147483647 h 646"/>
                  <a:gd name="T72" fmla="*/ 2147483647 w 835"/>
                  <a:gd name="T73" fmla="*/ 2147483647 h 646"/>
                  <a:gd name="T74" fmla="*/ 2147483647 w 835"/>
                  <a:gd name="T75" fmla="*/ 2147483647 h 646"/>
                  <a:gd name="T76" fmla="*/ 2147483647 w 835"/>
                  <a:gd name="T77" fmla="*/ 2147483647 h 646"/>
                  <a:gd name="T78" fmla="*/ 2147483647 w 835"/>
                  <a:gd name="T79" fmla="*/ 2147483647 h 646"/>
                  <a:gd name="T80" fmla="*/ 2147483647 w 835"/>
                  <a:gd name="T81" fmla="*/ 2147483647 h 646"/>
                  <a:gd name="T82" fmla="*/ 2147483647 w 835"/>
                  <a:gd name="T83" fmla="*/ 2147483647 h 646"/>
                  <a:gd name="T84" fmla="*/ 2147483647 w 835"/>
                  <a:gd name="T85" fmla="*/ 2147483647 h 646"/>
                  <a:gd name="T86" fmla="*/ 2147483647 w 835"/>
                  <a:gd name="T87" fmla="*/ 2147483647 h 646"/>
                  <a:gd name="T88" fmla="*/ 2147483647 w 835"/>
                  <a:gd name="T89" fmla="*/ 2147483647 h 646"/>
                  <a:gd name="T90" fmla="*/ 2147483647 w 835"/>
                  <a:gd name="T91" fmla="*/ 2147483647 h 646"/>
                  <a:gd name="T92" fmla="*/ 2147483647 w 835"/>
                  <a:gd name="T93" fmla="*/ 2147483647 h 646"/>
                  <a:gd name="T94" fmla="*/ 2147483647 w 835"/>
                  <a:gd name="T95" fmla="*/ 2147483647 h 646"/>
                  <a:gd name="T96" fmla="*/ 2147483647 w 835"/>
                  <a:gd name="T97" fmla="*/ 2147483647 h 646"/>
                  <a:gd name="T98" fmla="*/ 2147483647 w 835"/>
                  <a:gd name="T99" fmla="*/ 2147483647 h 646"/>
                  <a:gd name="T100" fmla="*/ 2147483647 w 835"/>
                  <a:gd name="T101" fmla="*/ 2147483647 h 646"/>
                  <a:gd name="T102" fmla="*/ 2147483647 w 835"/>
                  <a:gd name="T103" fmla="*/ 2147483647 h 646"/>
                  <a:gd name="T104" fmla="*/ 2147483647 w 835"/>
                  <a:gd name="T105" fmla="*/ 2147483647 h 646"/>
                  <a:gd name="T106" fmla="*/ 2147483647 w 835"/>
                  <a:gd name="T107" fmla="*/ 2147483647 h 64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835"/>
                  <a:gd name="T163" fmla="*/ 0 h 646"/>
                  <a:gd name="T164" fmla="*/ 835 w 835"/>
                  <a:gd name="T165" fmla="*/ 646 h 64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835" h="646">
                    <a:moveTo>
                      <a:pt x="260" y="609"/>
                    </a:moveTo>
                    <a:cubicBezTo>
                      <a:pt x="233" y="609"/>
                      <a:pt x="174" y="629"/>
                      <a:pt x="137" y="622"/>
                    </a:cubicBezTo>
                    <a:cubicBezTo>
                      <a:pt x="100" y="615"/>
                      <a:pt x="61" y="599"/>
                      <a:pt x="38" y="571"/>
                    </a:cubicBezTo>
                    <a:cubicBezTo>
                      <a:pt x="16" y="543"/>
                      <a:pt x="2" y="491"/>
                      <a:pt x="1" y="455"/>
                    </a:cubicBezTo>
                    <a:cubicBezTo>
                      <a:pt x="0" y="420"/>
                      <a:pt x="19" y="380"/>
                      <a:pt x="32" y="360"/>
                    </a:cubicBezTo>
                    <a:cubicBezTo>
                      <a:pt x="45" y="339"/>
                      <a:pt x="69" y="337"/>
                      <a:pt x="79" y="330"/>
                    </a:cubicBezTo>
                    <a:cubicBezTo>
                      <a:pt x="90" y="323"/>
                      <a:pt x="93" y="323"/>
                      <a:pt x="97" y="318"/>
                    </a:cubicBezTo>
                    <a:cubicBezTo>
                      <a:pt x="102" y="314"/>
                      <a:pt x="102" y="309"/>
                      <a:pt x="102" y="299"/>
                    </a:cubicBezTo>
                    <a:cubicBezTo>
                      <a:pt x="102" y="289"/>
                      <a:pt x="97" y="275"/>
                      <a:pt x="96" y="261"/>
                    </a:cubicBezTo>
                    <a:cubicBezTo>
                      <a:pt x="95" y="247"/>
                      <a:pt x="91" y="231"/>
                      <a:pt x="96" y="216"/>
                    </a:cubicBezTo>
                    <a:cubicBezTo>
                      <a:pt x="101" y="201"/>
                      <a:pt x="113" y="183"/>
                      <a:pt x="127" y="172"/>
                    </a:cubicBezTo>
                    <a:cubicBezTo>
                      <a:pt x="141" y="160"/>
                      <a:pt x="163" y="151"/>
                      <a:pt x="181" y="145"/>
                    </a:cubicBezTo>
                    <a:cubicBezTo>
                      <a:pt x="199" y="139"/>
                      <a:pt x="222" y="139"/>
                      <a:pt x="235" y="137"/>
                    </a:cubicBezTo>
                    <a:cubicBezTo>
                      <a:pt x="248" y="134"/>
                      <a:pt x="254" y="135"/>
                      <a:pt x="258" y="129"/>
                    </a:cubicBezTo>
                    <a:cubicBezTo>
                      <a:pt x="262" y="122"/>
                      <a:pt x="257" y="106"/>
                      <a:pt x="261" y="96"/>
                    </a:cubicBezTo>
                    <a:cubicBezTo>
                      <a:pt x="265" y="85"/>
                      <a:pt x="274" y="71"/>
                      <a:pt x="284" y="63"/>
                    </a:cubicBezTo>
                    <a:cubicBezTo>
                      <a:pt x="294" y="54"/>
                      <a:pt x="307" y="50"/>
                      <a:pt x="320" y="46"/>
                    </a:cubicBezTo>
                    <a:cubicBezTo>
                      <a:pt x="333" y="43"/>
                      <a:pt x="354" y="43"/>
                      <a:pt x="364" y="43"/>
                    </a:cubicBezTo>
                    <a:cubicBezTo>
                      <a:pt x="375" y="43"/>
                      <a:pt x="378" y="47"/>
                      <a:pt x="382" y="46"/>
                    </a:cubicBezTo>
                    <a:cubicBezTo>
                      <a:pt x="386" y="45"/>
                      <a:pt x="383" y="41"/>
                      <a:pt x="387" y="36"/>
                    </a:cubicBezTo>
                    <a:cubicBezTo>
                      <a:pt x="391" y="31"/>
                      <a:pt x="399" y="21"/>
                      <a:pt x="408" y="15"/>
                    </a:cubicBezTo>
                    <a:cubicBezTo>
                      <a:pt x="418" y="9"/>
                      <a:pt x="429" y="5"/>
                      <a:pt x="445" y="3"/>
                    </a:cubicBezTo>
                    <a:cubicBezTo>
                      <a:pt x="460" y="2"/>
                      <a:pt x="485" y="0"/>
                      <a:pt x="502" y="3"/>
                    </a:cubicBezTo>
                    <a:cubicBezTo>
                      <a:pt x="518" y="7"/>
                      <a:pt x="530" y="14"/>
                      <a:pt x="543" y="21"/>
                    </a:cubicBezTo>
                    <a:cubicBezTo>
                      <a:pt x="556" y="29"/>
                      <a:pt x="573" y="38"/>
                      <a:pt x="582" y="50"/>
                    </a:cubicBezTo>
                    <a:cubicBezTo>
                      <a:pt x="591" y="61"/>
                      <a:pt x="595" y="80"/>
                      <a:pt x="598" y="91"/>
                    </a:cubicBezTo>
                    <a:cubicBezTo>
                      <a:pt x="602" y="101"/>
                      <a:pt x="597" y="109"/>
                      <a:pt x="602" y="112"/>
                    </a:cubicBezTo>
                    <a:cubicBezTo>
                      <a:pt x="607" y="116"/>
                      <a:pt x="617" y="109"/>
                      <a:pt x="628" y="111"/>
                    </a:cubicBezTo>
                    <a:cubicBezTo>
                      <a:pt x="639" y="112"/>
                      <a:pt x="652" y="115"/>
                      <a:pt x="666" y="124"/>
                    </a:cubicBezTo>
                    <a:cubicBezTo>
                      <a:pt x="679" y="133"/>
                      <a:pt x="695" y="150"/>
                      <a:pt x="706" y="165"/>
                    </a:cubicBezTo>
                    <a:cubicBezTo>
                      <a:pt x="718" y="180"/>
                      <a:pt x="730" y="198"/>
                      <a:pt x="736" y="215"/>
                    </a:cubicBezTo>
                    <a:cubicBezTo>
                      <a:pt x="742" y="231"/>
                      <a:pt x="744" y="252"/>
                      <a:pt x="741" y="267"/>
                    </a:cubicBezTo>
                    <a:cubicBezTo>
                      <a:pt x="738" y="283"/>
                      <a:pt x="715" y="300"/>
                      <a:pt x="715" y="309"/>
                    </a:cubicBezTo>
                    <a:cubicBezTo>
                      <a:pt x="715" y="317"/>
                      <a:pt x="730" y="311"/>
                      <a:pt x="742" y="317"/>
                    </a:cubicBezTo>
                    <a:cubicBezTo>
                      <a:pt x="755" y="323"/>
                      <a:pt x="775" y="332"/>
                      <a:pt x="788" y="342"/>
                    </a:cubicBezTo>
                    <a:cubicBezTo>
                      <a:pt x="801" y="351"/>
                      <a:pt x="815" y="365"/>
                      <a:pt x="823" y="378"/>
                    </a:cubicBezTo>
                    <a:cubicBezTo>
                      <a:pt x="830" y="391"/>
                      <a:pt x="835" y="403"/>
                      <a:pt x="833" y="422"/>
                    </a:cubicBezTo>
                    <a:cubicBezTo>
                      <a:pt x="830" y="442"/>
                      <a:pt x="816" y="479"/>
                      <a:pt x="808" y="495"/>
                    </a:cubicBezTo>
                    <a:cubicBezTo>
                      <a:pt x="800" y="511"/>
                      <a:pt x="794" y="513"/>
                      <a:pt x="785" y="519"/>
                    </a:cubicBezTo>
                    <a:cubicBezTo>
                      <a:pt x="776" y="525"/>
                      <a:pt x="761" y="527"/>
                      <a:pt x="752" y="531"/>
                    </a:cubicBezTo>
                    <a:cubicBezTo>
                      <a:pt x="743" y="535"/>
                      <a:pt x="735" y="536"/>
                      <a:pt x="728" y="541"/>
                    </a:cubicBezTo>
                    <a:cubicBezTo>
                      <a:pt x="720" y="546"/>
                      <a:pt x="717" y="554"/>
                      <a:pt x="710" y="563"/>
                    </a:cubicBezTo>
                    <a:cubicBezTo>
                      <a:pt x="702" y="572"/>
                      <a:pt x="695" y="585"/>
                      <a:pt x="685" y="594"/>
                    </a:cubicBezTo>
                    <a:cubicBezTo>
                      <a:pt x="675" y="603"/>
                      <a:pt x="666" y="611"/>
                      <a:pt x="651" y="615"/>
                    </a:cubicBezTo>
                    <a:cubicBezTo>
                      <a:pt x="635" y="620"/>
                      <a:pt x="607" y="620"/>
                      <a:pt x="590" y="617"/>
                    </a:cubicBezTo>
                    <a:cubicBezTo>
                      <a:pt x="573" y="615"/>
                      <a:pt x="557" y="606"/>
                      <a:pt x="548" y="601"/>
                    </a:cubicBezTo>
                    <a:cubicBezTo>
                      <a:pt x="538" y="596"/>
                      <a:pt x="538" y="589"/>
                      <a:pt x="533" y="586"/>
                    </a:cubicBezTo>
                    <a:cubicBezTo>
                      <a:pt x="528" y="582"/>
                      <a:pt x="523" y="581"/>
                      <a:pt x="520" y="582"/>
                    </a:cubicBezTo>
                    <a:cubicBezTo>
                      <a:pt x="517" y="584"/>
                      <a:pt x="521" y="587"/>
                      <a:pt x="513" y="594"/>
                    </a:cubicBezTo>
                    <a:cubicBezTo>
                      <a:pt x="506" y="601"/>
                      <a:pt x="494" y="612"/>
                      <a:pt x="477" y="620"/>
                    </a:cubicBezTo>
                    <a:cubicBezTo>
                      <a:pt x="460" y="629"/>
                      <a:pt x="431" y="641"/>
                      <a:pt x="408" y="644"/>
                    </a:cubicBezTo>
                    <a:cubicBezTo>
                      <a:pt x="386" y="646"/>
                      <a:pt x="361" y="641"/>
                      <a:pt x="341" y="637"/>
                    </a:cubicBezTo>
                    <a:cubicBezTo>
                      <a:pt x="322" y="633"/>
                      <a:pt x="305" y="625"/>
                      <a:pt x="292" y="620"/>
                    </a:cubicBezTo>
                    <a:cubicBezTo>
                      <a:pt x="280" y="616"/>
                      <a:pt x="286" y="609"/>
                      <a:pt x="260" y="60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B7D9E5"/>
                  </a:gs>
                </a:gsLst>
                <a:path path="rect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>
                <a:prstShdw prst="shdw17" dist="17961" dir="2700000">
                  <a:srgbClr val="6E8289"/>
                </a:prstShdw>
              </a:effectLst>
            </p:spPr>
            <p:txBody>
              <a:bodyPr wrap="none"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 smtClean="0">
                    <a:solidFill>
                      <a:prstClr val="black"/>
                    </a:solidFill>
                    <a:latin typeface="+mn-lt"/>
                    <a:cs typeface="+mn-cs"/>
                  </a:rPr>
                  <a:t>NG</a:t>
                </a:r>
              </a:p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 smtClean="0">
                    <a:solidFill>
                      <a:prstClr val="black"/>
                    </a:solidFill>
                    <a:latin typeface="+mn-lt"/>
                    <a:cs typeface="+mn-cs"/>
                  </a:rPr>
                  <a:t>Access</a:t>
                </a:r>
              </a:p>
            </p:txBody>
          </p:sp>
          <p:pic>
            <p:nvPicPr>
              <p:cNvPr id="278" name="Picture 160" descr="rad4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770007" y="5610652"/>
                <a:ext cx="824840" cy="3238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80" name="TextBox 279"/>
            <p:cNvSpPr txBox="1"/>
            <p:nvPr/>
          </p:nvSpPr>
          <p:spPr>
            <a:xfrm>
              <a:off x="8368241" y="3298678"/>
              <a:ext cx="817299" cy="353925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700" b="1" dirty="0" smtClean="0">
                  <a:latin typeface="+mn-lt"/>
                </a:rPr>
                <a:t>CPE</a:t>
              </a:r>
            </a:p>
          </p:txBody>
        </p:sp>
        <p:grpSp>
          <p:nvGrpSpPr>
            <p:cNvPr id="199" name="Group 258"/>
            <p:cNvGrpSpPr/>
            <p:nvPr/>
          </p:nvGrpSpPr>
          <p:grpSpPr>
            <a:xfrm>
              <a:off x="1782521" y="2053055"/>
              <a:ext cx="5459155" cy="1761580"/>
              <a:chOff x="1856948" y="2053046"/>
              <a:chExt cx="5459155" cy="1761580"/>
            </a:xfrm>
          </p:grpSpPr>
          <p:sp>
            <p:nvSpPr>
              <p:cNvPr id="261" name="Freeform 21"/>
              <p:cNvSpPr>
                <a:spLocks/>
              </p:cNvSpPr>
              <p:nvPr/>
            </p:nvSpPr>
            <p:spPr bwMode="auto">
              <a:xfrm>
                <a:off x="2544314" y="2558008"/>
                <a:ext cx="1647825" cy="1025525"/>
              </a:xfrm>
              <a:custGeom>
                <a:avLst/>
                <a:gdLst>
                  <a:gd name="T0" fmla="*/ 2147483647 w 835"/>
                  <a:gd name="T1" fmla="*/ 2147483647 h 646"/>
                  <a:gd name="T2" fmla="*/ 2147483647 w 835"/>
                  <a:gd name="T3" fmla="*/ 2147483647 h 646"/>
                  <a:gd name="T4" fmla="*/ 2147483647 w 835"/>
                  <a:gd name="T5" fmla="*/ 2147483647 h 646"/>
                  <a:gd name="T6" fmla="*/ 2147483647 w 835"/>
                  <a:gd name="T7" fmla="*/ 2147483647 h 646"/>
                  <a:gd name="T8" fmla="*/ 2147483647 w 835"/>
                  <a:gd name="T9" fmla="*/ 2147483647 h 646"/>
                  <a:gd name="T10" fmla="*/ 2147483647 w 835"/>
                  <a:gd name="T11" fmla="*/ 2147483647 h 646"/>
                  <a:gd name="T12" fmla="*/ 2147483647 w 835"/>
                  <a:gd name="T13" fmla="*/ 2147483647 h 646"/>
                  <a:gd name="T14" fmla="*/ 2147483647 w 835"/>
                  <a:gd name="T15" fmla="*/ 2147483647 h 646"/>
                  <a:gd name="T16" fmla="*/ 2147483647 w 835"/>
                  <a:gd name="T17" fmla="*/ 2147483647 h 646"/>
                  <a:gd name="T18" fmla="*/ 2147483647 w 835"/>
                  <a:gd name="T19" fmla="*/ 2147483647 h 646"/>
                  <a:gd name="T20" fmla="*/ 2147483647 w 835"/>
                  <a:gd name="T21" fmla="*/ 2147483647 h 646"/>
                  <a:gd name="T22" fmla="*/ 2147483647 w 835"/>
                  <a:gd name="T23" fmla="*/ 2147483647 h 646"/>
                  <a:gd name="T24" fmla="*/ 2147483647 w 835"/>
                  <a:gd name="T25" fmla="*/ 2147483647 h 646"/>
                  <a:gd name="T26" fmla="*/ 2147483647 w 835"/>
                  <a:gd name="T27" fmla="*/ 2147483647 h 646"/>
                  <a:gd name="T28" fmla="*/ 2147483647 w 835"/>
                  <a:gd name="T29" fmla="*/ 2147483647 h 646"/>
                  <a:gd name="T30" fmla="*/ 2147483647 w 835"/>
                  <a:gd name="T31" fmla="*/ 2147483647 h 646"/>
                  <a:gd name="T32" fmla="*/ 2147483647 w 835"/>
                  <a:gd name="T33" fmla="*/ 2147483647 h 646"/>
                  <a:gd name="T34" fmla="*/ 2147483647 w 835"/>
                  <a:gd name="T35" fmla="*/ 2147483647 h 646"/>
                  <a:gd name="T36" fmla="*/ 2147483647 w 835"/>
                  <a:gd name="T37" fmla="*/ 2147483647 h 646"/>
                  <a:gd name="T38" fmla="*/ 2147483647 w 835"/>
                  <a:gd name="T39" fmla="*/ 2147483647 h 646"/>
                  <a:gd name="T40" fmla="*/ 2147483647 w 835"/>
                  <a:gd name="T41" fmla="*/ 2147483647 h 646"/>
                  <a:gd name="T42" fmla="*/ 2147483647 w 835"/>
                  <a:gd name="T43" fmla="*/ 2147483647 h 646"/>
                  <a:gd name="T44" fmla="*/ 2147483647 w 835"/>
                  <a:gd name="T45" fmla="*/ 2147483647 h 646"/>
                  <a:gd name="T46" fmla="*/ 2147483647 w 835"/>
                  <a:gd name="T47" fmla="*/ 2147483647 h 646"/>
                  <a:gd name="T48" fmla="*/ 2147483647 w 835"/>
                  <a:gd name="T49" fmla="*/ 2147483647 h 646"/>
                  <a:gd name="T50" fmla="*/ 2147483647 w 835"/>
                  <a:gd name="T51" fmla="*/ 2147483647 h 646"/>
                  <a:gd name="T52" fmla="*/ 2147483647 w 835"/>
                  <a:gd name="T53" fmla="*/ 2147483647 h 646"/>
                  <a:gd name="T54" fmla="*/ 2147483647 w 835"/>
                  <a:gd name="T55" fmla="*/ 2147483647 h 646"/>
                  <a:gd name="T56" fmla="*/ 2147483647 w 835"/>
                  <a:gd name="T57" fmla="*/ 2147483647 h 646"/>
                  <a:gd name="T58" fmla="*/ 2147483647 w 835"/>
                  <a:gd name="T59" fmla="*/ 2147483647 h 646"/>
                  <a:gd name="T60" fmla="*/ 2147483647 w 835"/>
                  <a:gd name="T61" fmla="*/ 2147483647 h 646"/>
                  <a:gd name="T62" fmla="*/ 2147483647 w 835"/>
                  <a:gd name="T63" fmla="*/ 2147483647 h 646"/>
                  <a:gd name="T64" fmla="*/ 2147483647 w 835"/>
                  <a:gd name="T65" fmla="*/ 2147483647 h 646"/>
                  <a:gd name="T66" fmla="*/ 2147483647 w 835"/>
                  <a:gd name="T67" fmla="*/ 2147483647 h 646"/>
                  <a:gd name="T68" fmla="*/ 2147483647 w 835"/>
                  <a:gd name="T69" fmla="*/ 2147483647 h 646"/>
                  <a:gd name="T70" fmla="*/ 2147483647 w 835"/>
                  <a:gd name="T71" fmla="*/ 2147483647 h 646"/>
                  <a:gd name="T72" fmla="*/ 2147483647 w 835"/>
                  <a:gd name="T73" fmla="*/ 2147483647 h 646"/>
                  <a:gd name="T74" fmla="*/ 2147483647 w 835"/>
                  <a:gd name="T75" fmla="*/ 2147483647 h 646"/>
                  <a:gd name="T76" fmla="*/ 2147483647 w 835"/>
                  <a:gd name="T77" fmla="*/ 2147483647 h 646"/>
                  <a:gd name="T78" fmla="*/ 2147483647 w 835"/>
                  <a:gd name="T79" fmla="*/ 2147483647 h 646"/>
                  <a:gd name="T80" fmla="*/ 2147483647 w 835"/>
                  <a:gd name="T81" fmla="*/ 2147483647 h 646"/>
                  <a:gd name="T82" fmla="*/ 2147483647 w 835"/>
                  <a:gd name="T83" fmla="*/ 2147483647 h 646"/>
                  <a:gd name="T84" fmla="*/ 2147483647 w 835"/>
                  <a:gd name="T85" fmla="*/ 2147483647 h 646"/>
                  <a:gd name="T86" fmla="*/ 2147483647 w 835"/>
                  <a:gd name="T87" fmla="*/ 2147483647 h 646"/>
                  <a:gd name="T88" fmla="*/ 2147483647 w 835"/>
                  <a:gd name="T89" fmla="*/ 2147483647 h 646"/>
                  <a:gd name="T90" fmla="*/ 2147483647 w 835"/>
                  <a:gd name="T91" fmla="*/ 2147483647 h 646"/>
                  <a:gd name="T92" fmla="*/ 2147483647 w 835"/>
                  <a:gd name="T93" fmla="*/ 2147483647 h 646"/>
                  <a:gd name="T94" fmla="*/ 2147483647 w 835"/>
                  <a:gd name="T95" fmla="*/ 2147483647 h 646"/>
                  <a:gd name="T96" fmla="*/ 2147483647 w 835"/>
                  <a:gd name="T97" fmla="*/ 2147483647 h 646"/>
                  <a:gd name="T98" fmla="*/ 2147483647 w 835"/>
                  <a:gd name="T99" fmla="*/ 2147483647 h 646"/>
                  <a:gd name="T100" fmla="*/ 2147483647 w 835"/>
                  <a:gd name="T101" fmla="*/ 2147483647 h 646"/>
                  <a:gd name="T102" fmla="*/ 2147483647 w 835"/>
                  <a:gd name="T103" fmla="*/ 2147483647 h 646"/>
                  <a:gd name="T104" fmla="*/ 2147483647 w 835"/>
                  <a:gd name="T105" fmla="*/ 2147483647 h 646"/>
                  <a:gd name="T106" fmla="*/ 2147483647 w 835"/>
                  <a:gd name="T107" fmla="*/ 2147483647 h 64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835"/>
                  <a:gd name="T163" fmla="*/ 0 h 646"/>
                  <a:gd name="T164" fmla="*/ 835 w 835"/>
                  <a:gd name="T165" fmla="*/ 646 h 64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835" h="646">
                    <a:moveTo>
                      <a:pt x="260" y="609"/>
                    </a:moveTo>
                    <a:cubicBezTo>
                      <a:pt x="233" y="609"/>
                      <a:pt x="174" y="629"/>
                      <a:pt x="137" y="622"/>
                    </a:cubicBezTo>
                    <a:cubicBezTo>
                      <a:pt x="100" y="615"/>
                      <a:pt x="61" y="599"/>
                      <a:pt x="38" y="571"/>
                    </a:cubicBezTo>
                    <a:cubicBezTo>
                      <a:pt x="16" y="543"/>
                      <a:pt x="2" y="491"/>
                      <a:pt x="1" y="455"/>
                    </a:cubicBezTo>
                    <a:cubicBezTo>
                      <a:pt x="0" y="420"/>
                      <a:pt x="19" y="380"/>
                      <a:pt x="32" y="360"/>
                    </a:cubicBezTo>
                    <a:cubicBezTo>
                      <a:pt x="45" y="339"/>
                      <a:pt x="69" y="337"/>
                      <a:pt x="79" y="330"/>
                    </a:cubicBezTo>
                    <a:cubicBezTo>
                      <a:pt x="90" y="323"/>
                      <a:pt x="93" y="323"/>
                      <a:pt x="97" y="318"/>
                    </a:cubicBezTo>
                    <a:cubicBezTo>
                      <a:pt x="102" y="314"/>
                      <a:pt x="102" y="309"/>
                      <a:pt x="102" y="299"/>
                    </a:cubicBezTo>
                    <a:cubicBezTo>
                      <a:pt x="102" y="289"/>
                      <a:pt x="97" y="275"/>
                      <a:pt x="96" y="261"/>
                    </a:cubicBezTo>
                    <a:cubicBezTo>
                      <a:pt x="95" y="247"/>
                      <a:pt x="91" y="231"/>
                      <a:pt x="96" y="216"/>
                    </a:cubicBezTo>
                    <a:cubicBezTo>
                      <a:pt x="101" y="201"/>
                      <a:pt x="113" y="183"/>
                      <a:pt x="127" y="172"/>
                    </a:cubicBezTo>
                    <a:cubicBezTo>
                      <a:pt x="141" y="160"/>
                      <a:pt x="163" y="151"/>
                      <a:pt x="181" y="145"/>
                    </a:cubicBezTo>
                    <a:cubicBezTo>
                      <a:pt x="199" y="139"/>
                      <a:pt x="222" y="139"/>
                      <a:pt x="235" y="137"/>
                    </a:cubicBezTo>
                    <a:cubicBezTo>
                      <a:pt x="248" y="134"/>
                      <a:pt x="254" y="135"/>
                      <a:pt x="258" y="129"/>
                    </a:cubicBezTo>
                    <a:cubicBezTo>
                      <a:pt x="262" y="122"/>
                      <a:pt x="257" y="106"/>
                      <a:pt x="261" y="96"/>
                    </a:cubicBezTo>
                    <a:cubicBezTo>
                      <a:pt x="265" y="85"/>
                      <a:pt x="274" y="71"/>
                      <a:pt x="284" y="63"/>
                    </a:cubicBezTo>
                    <a:cubicBezTo>
                      <a:pt x="294" y="54"/>
                      <a:pt x="307" y="50"/>
                      <a:pt x="320" y="46"/>
                    </a:cubicBezTo>
                    <a:cubicBezTo>
                      <a:pt x="333" y="43"/>
                      <a:pt x="354" y="43"/>
                      <a:pt x="364" y="43"/>
                    </a:cubicBezTo>
                    <a:cubicBezTo>
                      <a:pt x="375" y="43"/>
                      <a:pt x="378" y="47"/>
                      <a:pt x="382" y="46"/>
                    </a:cubicBezTo>
                    <a:cubicBezTo>
                      <a:pt x="386" y="45"/>
                      <a:pt x="383" y="41"/>
                      <a:pt x="387" y="36"/>
                    </a:cubicBezTo>
                    <a:cubicBezTo>
                      <a:pt x="391" y="31"/>
                      <a:pt x="399" y="21"/>
                      <a:pt x="408" y="15"/>
                    </a:cubicBezTo>
                    <a:cubicBezTo>
                      <a:pt x="418" y="9"/>
                      <a:pt x="429" y="5"/>
                      <a:pt x="445" y="3"/>
                    </a:cubicBezTo>
                    <a:cubicBezTo>
                      <a:pt x="460" y="2"/>
                      <a:pt x="485" y="0"/>
                      <a:pt x="502" y="3"/>
                    </a:cubicBezTo>
                    <a:cubicBezTo>
                      <a:pt x="518" y="7"/>
                      <a:pt x="530" y="14"/>
                      <a:pt x="543" y="21"/>
                    </a:cubicBezTo>
                    <a:cubicBezTo>
                      <a:pt x="556" y="29"/>
                      <a:pt x="573" y="38"/>
                      <a:pt x="582" y="50"/>
                    </a:cubicBezTo>
                    <a:cubicBezTo>
                      <a:pt x="591" y="61"/>
                      <a:pt x="595" y="80"/>
                      <a:pt x="598" y="91"/>
                    </a:cubicBezTo>
                    <a:cubicBezTo>
                      <a:pt x="602" y="101"/>
                      <a:pt x="597" y="109"/>
                      <a:pt x="602" y="112"/>
                    </a:cubicBezTo>
                    <a:cubicBezTo>
                      <a:pt x="607" y="116"/>
                      <a:pt x="617" y="109"/>
                      <a:pt x="628" y="111"/>
                    </a:cubicBezTo>
                    <a:cubicBezTo>
                      <a:pt x="639" y="112"/>
                      <a:pt x="652" y="115"/>
                      <a:pt x="666" y="124"/>
                    </a:cubicBezTo>
                    <a:cubicBezTo>
                      <a:pt x="679" y="133"/>
                      <a:pt x="695" y="150"/>
                      <a:pt x="706" y="165"/>
                    </a:cubicBezTo>
                    <a:cubicBezTo>
                      <a:pt x="718" y="180"/>
                      <a:pt x="730" y="198"/>
                      <a:pt x="736" y="215"/>
                    </a:cubicBezTo>
                    <a:cubicBezTo>
                      <a:pt x="742" y="231"/>
                      <a:pt x="744" y="252"/>
                      <a:pt x="741" y="267"/>
                    </a:cubicBezTo>
                    <a:cubicBezTo>
                      <a:pt x="738" y="283"/>
                      <a:pt x="715" y="300"/>
                      <a:pt x="715" y="309"/>
                    </a:cubicBezTo>
                    <a:cubicBezTo>
                      <a:pt x="715" y="317"/>
                      <a:pt x="730" y="311"/>
                      <a:pt x="742" y="317"/>
                    </a:cubicBezTo>
                    <a:cubicBezTo>
                      <a:pt x="755" y="323"/>
                      <a:pt x="775" y="332"/>
                      <a:pt x="788" y="342"/>
                    </a:cubicBezTo>
                    <a:cubicBezTo>
                      <a:pt x="801" y="351"/>
                      <a:pt x="815" y="365"/>
                      <a:pt x="823" y="378"/>
                    </a:cubicBezTo>
                    <a:cubicBezTo>
                      <a:pt x="830" y="391"/>
                      <a:pt x="835" y="403"/>
                      <a:pt x="833" y="422"/>
                    </a:cubicBezTo>
                    <a:cubicBezTo>
                      <a:pt x="830" y="442"/>
                      <a:pt x="816" y="479"/>
                      <a:pt x="808" y="495"/>
                    </a:cubicBezTo>
                    <a:cubicBezTo>
                      <a:pt x="800" y="511"/>
                      <a:pt x="794" y="513"/>
                      <a:pt x="785" y="519"/>
                    </a:cubicBezTo>
                    <a:cubicBezTo>
                      <a:pt x="776" y="525"/>
                      <a:pt x="761" y="527"/>
                      <a:pt x="752" y="531"/>
                    </a:cubicBezTo>
                    <a:cubicBezTo>
                      <a:pt x="743" y="535"/>
                      <a:pt x="735" y="536"/>
                      <a:pt x="728" y="541"/>
                    </a:cubicBezTo>
                    <a:cubicBezTo>
                      <a:pt x="720" y="546"/>
                      <a:pt x="717" y="554"/>
                      <a:pt x="710" y="563"/>
                    </a:cubicBezTo>
                    <a:cubicBezTo>
                      <a:pt x="702" y="572"/>
                      <a:pt x="695" y="585"/>
                      <a:pt x="685" y="594"/>
                    </a:cubicBezTo>
                    <a:cubicBezTo>
                      <a:pt x="675" y="603"/>
                      <a:pt x="666" y="611"/>
                      <a:pt x="651" y="615"/>
                    </a:cubicBezTo>
                    <a:cubicBezTo>
                      <a:pt x="635" y="620"/>
                      <a:pt x="607" y="620"/>
                      <a:pt x="590" y="617"/>
                    </a:cubicBezTo>
                    <a:cubicBezTo>
                      <a:pt x="573" y="615"/>
                      <a:pt x="557" y="606"/>
                      <a:pt x="548" y="601"/>
                    </a:cubicBezTo>
                    <a:cubicBezTo>
                      <a:pt x="538" y="596"/>
                      <a:pt x="538" y="589"/>
                      <a:pt x="533" y="586"/>
                    </a:cubicBezTo>
                    <a:cubicBezTo>
                      <a:pt x="528" y="582"/>
                      <a:pt x="523" y="581"/>
                      <a:pt x="520" y="582"/>
                    </a:cubicBezTo>
                    <a:cubicBezTo>
                      <a:pt x="517" y="584"/>
                      <a:pt x="521" y="587"/>
                      <a:pt x="513" y="594"/>
                    </a:cubicBezTo>
                    <a:cubicBezTo>
                      <a:pt x="506" y="601"/>
                      <a:pt x="494" y="612"/>
                      <a:pt x="477" y="620"/>
                    </a:cubicBezTo>
                    <a:cubicBezTo>
                      <a:pt x="460" y="629"/>
                      <a:pt x="431" y="641"/>
                      <a:pt x="408" y="644"/>
                    </a:cubicBezTo>
                    <a:cubicBezTo>
                      <a:pt x="386" y="646"/>
                      <a:pt x="361" y="641"/>
                      <a:pt x="341" y="637"/>
                    </a:cubicBezTo>
                    <a:cubicBezTo>
                      <a:pt x="322" y="633"/>
                      <a:pt x="305" y="625"/>
                      <a:pt x="292" y="620"/>
                    </a:cubicBezTo>
                    <a:cubicBezTo>
                      <a:pt x="280" y="616"/>
                      <a:pt x="286" y="609"/>
                      <a:pt x="260" y="60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B7D9E5"/>
                  </a:gs>
                </a:gsLst>
                <a:path path="rect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>
                <a:prstShdw prst="shdw17" dist="17961" dir="2700000">
                  <a:srgbClr val="6E8289"/>
                </a:prstShdw>
              </a:effectLst>
            </p:spPr>
            <p:txBody>
              <a:bodyPr wrap="none"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 smtClean="0">
                    <a:solidFill>
                      <a:prstClr val="black"/>
                    </a:solidFill>
                    <a:latin typeface="+mn-lt"/>
                    <a:cs typeface="+mn-cs"/>
                  </a:rPr>
                  <a:t>NG</a:t>
                </a:r>
              </a:p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 smtClean="0">
                    <a:solidFill>
                      <a:prstClr val="black"/>
                    </a:solidFill>
                    <a:latin typeface="+mn-lt"/>
                    <a:cs typeface="+mn-cs"/>
                  </a:rPr>
                  <a:t>Access</a:t>
                </a:r>
              </a:p>
            </p:txBody>
          </p:sp>
          <p:sp>
            <p:nvSpPr>
              <p:cNvPr id="263" name="Freeform 71"/>
              <p:cNvSpPr>
                <a:spLocks/>
              </p:cNvSpPr>
              <p:nvPr/>
            </p:nvSpPr>
            <p:spPr bwMode="auto">
              <a:xfrm>
                <a:off x="3999035" y="2084644"/>
                <a:ext cx="3260177" cy="1729982"/>
              </a:xfrm>
              <a:custGeom>
                <a:avLst/>
                <a:gdLst>
                  <a:gd name="T0" fmla="*/ 2147483647 w 855"/>
                  <a:gd name="T1" fmla="*/ 2147483647 h 673"/>
                  <a:gd name="T2" fmla="*/ 2147483647 w 855"/>
                  <a:gd name="T3" fmla="*/ 2147483647 h 673"/>
                  <a:gd name="T4" fmla="*/ 2147483647 w 855"/>
                  <a:gd name="T5" fmla="*/ 2147483647 h 673"/>
                  <a:gd name="T6" fmla="*/ 2147483647 w 855"/>
                  <a:gd name="T7" fmla="*/ 2147483647 h 673"/>
                  <a:gd name="T8" fmla="*/ 2147483647 w 855"/>
                  <a:gd name="T9" fmla="*/ 2147483647 h 673"/>
                  <a:gd name="T10" fmla="*/ 2147483647 w 855"/>
                  <a:gd name="T11" fmla="*/ 2147483647 h 673"/>
                  <a:gd name="T12" fmla="*/ 2147483647 w 855"/>
                  <a:gd name="T13" fmla="*/ 2147483647 h 673"/>
                  <a:gd name="T14" fmla="*/ 2147483647 w 855"/>
                  <a:gd name="T15" fmla="*/ 2147483647 h 673"/>
                  <a:gd name="T16" fmla="*/ 2147483647 w 855"/>
                  <a:gd name="T17" fmla="*/ 2147483647 h 673"/>
                  <a:gd name="T18" fmla="*/ 2147483647 w 855"/>
                  <a:gd name="T19" fmla="*/ 2147483647 h 673"/>
                  <a:gd name="T20" fmla="*/ 2147483647 w 855"/>
                  <a:gd name="T21" fmla="*/ 2147483647 h 673"/>
                  <a:gd name="T22" fmla="*/ 2147483647 w 855"/>
                  <a:gd name="T23" fmla="*/ 2147483647 h 673"/>
                  <a:gd name="T24" fmla="*/ 2147483647 w 855"/>
                  <a:gd name="T25" fmla="*/ 2147483647 h 673"/>
                  <a:gd name="T26" fmla="*/ 2147483647 w 855"/>
                  <a:gd name="T27" fmla="*/ 2147483647 h 673"/>
                  <a:gd name="T28" fmla="*/ 2147483647 w 855"/>
                  <a:gd name="T29" fmla="*/ 2147483647 h 673"/>
                  <a:gd name="T30" fmla="*/ 2147483647 w 855"/>
                  <a:gd name="T31" fmla="*/ 2147483647 h 673"/>
                  <a:gd name="T32" fmla="*/ 2147483647 w 855"/>
                  <a:gd name="T33" fmla="*/ 2147483647 h 673"/>
                  <a:gd name="T34" fmla="*/ 2147483647 w 855"/>
                  <a:gd name="T35" fmla="*/ 2147483647 h 673"/>
                  <a:gd name="T36" fmla="*/ 2147483647 w 855"/>
                  <a:gd name="T37" fmla="*/ 2147483647 h 673"/>
                  <a:gd name="T38" fmla="*/ 2147483647 w 855"/>
                  <a:gd name="T39" fmla="*/ 2147483647 h 673"/>
                  <a:gd name="T40" fmla="*/ 2147483647 w 855"/>
                  <a:gd name="T41" fmla="*/ 2147483647 h 673"/>
                  <a:gd name="T42" fmla="*/ 2147483647 w 855"/>
                  <a:gd name="T43" fmla="*/ 2147483647 h 673"/>
                  <a:gd name="T44" fmla="*/ 2147483647 w 855"/>
                  <a:gd name="T45" fmla="*/ 2147483647 h 673"/>
                  <a:gd name="T46" fmla="*/ 2147483647 w 855"/>
                  <a:gd name="T47" fmla="*/ 2147483647 h 673"/>
                  <a:gd name="T48" fmla="*/ 2147483647 w 855"/>
                  <a:gd name="T49" fmla="*/ 2147483647 h 673"/>
                  <a:gd name="T50" fmla="*/ 2147483647 w 855"/>
                  <a:gd name="T51" fmla="*/ 2147483647 h 673"/>
                  <a:gd name="T52" fmla="*/ 2147483647 w 855"/>
                  <a:gd name="T53" fmla="*/ 2147483647 h 673"/>
                  <a:gd name="T54" fmla="*/ 2147483647 w 855"/>
                  <a:gd name="T55" fmla="*/ 2147483647 h 673"/>
                  <a:gd name="T56" fmla="*/ 2147483647 w 855"/>
                  <a:gd name="T57" fmla="*/ 2147483647 h 673"/>
                  <a:gd name="T58" fmla="*/ 2147483647 w 855"/>
                  <a:gd name="T59" fmla="*/ 2147483647 h 673"/>
                  <a:gd name="T60" fmla="*/ 2147483647 w 855"/>
                  <a:gd name="T61" fmla="*/ 2147483647 h 673"/>
                  <a:gd name="T62" fmla="*/ 2147483647 w 855"/>
                  <a:gd name="T63" fmla="*/ 2147483647 h 673"/>
                  <a:gd name="T64" fmla="*/ 2147483647 w 855"/>
                  <a:gd name="T65" fmla="*/ 2147483647 h 673"/>
                  <a:gd name="T66" fmla="*/ 2147483647 w 855"/>
                  <a:gd name="T67" fmla="*/ 2147483647 h 673"/>
                  <a:gd name="T68" fmla="*/ 2147483647 w 855"/>
                  <a:gd name="T69" fmla="*/ 2147483647 h 673"/>
                  <a:gd name="T70" fmla="*/ 2147483647 w 855"/>
                  <a:gd name="T71" fmla="*/ 2147483647 h 673"/>
                  <a:gd name="T72" fmla="*/ 2147483647 w 855"/>
                  <a:gd name="T73" fmla="*/ 2147483647 h 673"/>
                  <a:gd name="T74" fmla="*/ 2147483647 w 855"/>
                  <a:gd name="T75" fmla="*/ 2147483647 h 673"/>
                  <a:gd name="T76" fmla="*/ 2147483647 w 855"/>
                  <a:gd name="T77" fmla="*/ 2147483647 h 673"/>
                  <a:gd name="T78" fmla="*/ 2147483647 w 855"/>
                  <a:gd name="T79" fmla="*/ 2147483647 h 673"/>
                  <a:gd name="T80" fmla="*/ 2147483647 w 855"/>
                  <a:gd name="T81" fmla="*/ 2147483647 h 673"/>
                  <a:gd name="T82" fmla="*/ 2147483647 w 855"/>
                  <a:gd name="T83" fmla="*/ 2147483647 h 673"/>
                  <a:gd name="T84" fmla="*/ 2147483647 w 855"/>
                  <a:gd name="T85" fmla="*/ 2147483647 h 673"/>
                  <a:gd name="T86" fmla="*/ 2147483647 w 855"/>
                  <a:gd name="T87" fmla="*/ 2147483647 h 673"/>
                  <a:gd name="T88" fmla="*/ 2147483647 w 855"/>
                  <a:gd name="T89" fmla="*/ 2147483647 h 673"/>
                  <a:gd name="T90" fmla="*/ 2147483647 w 855"/>
                  <a:gd name="T91" fmla="*/ 2147483647 h 673"/>
                  <a:gd name="T92" fmla="*/ 2147483647 w 855"/>
                  <a:gd name="T93" fmla="*/ 2147483647 h 673"/>
                  <a:gd name="T94" fmla="*/ 2147483647 w 855"/>
                  <a:gd name="T95" fmla="*/ 2147483647 h 673"/>
                  <a:gd name="T96" fmla="*/ 2147483647 w 855"/>
                  <a:gd name="T97" fmla="*/ 2147483647 h 673"/>
                  <a:gd name="T98" fmla="*/ 2147483647 w 855"/>
                  <a:gd name="T99" fmla="*/ 2147483647 h 673"/>
                  <a:gd name="T100" fmla="*/ 2147483647 w 855"/>
                  <a:gd name="T101" fmla="*/ 2147483647 h 673"/>
                  <a:gd name="T102" fmla="*/ 2147483647 w 855"/>
                  <a:gd name="T103" fmla="*/ 2147483647 h 673"/>
                  <a:gd name="T104" fmla="*/ 2147483647 w 855"/>
                  <a:gd name="T105" fmla="*/ 2147483647 h 673"/>
                  <a:gd name="T106" fmla="*/ 2147483647 w 855"/>
                  <a:gd name="T107" fmla="*/ 2147483647 h 67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855"/>
                  <a:gd name="T163" fmla="*/ 0 h 673"/>
                  <a:gd name="T164" fmla="*/ 855 w 855"/>
                  <a:gd name="T165" fmla="*/ 673 h 673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855" h="673">
                    <a:moveTo>
                      <a:pt x="266" y="634"/>
                    </a:moveTo>
                    <a:cubicBezTo>
                      <a:pt x="239" y="634"/>
                      <a:pt x="178" y="655"/>
                      <a:pt x="140" y="648"/>
                    </a:cubicBezTo>
                    <a:cubicBezTo>
                      <a:pt x="102" y="641"/>
                      <a:pt x="63" y="624"/>
                      <a:pt x="39" y="595"/>
                    </a:cubicBezTo>
                    <a:cubicBezTo>
                      <a:pt x="16" y="566"/>
                      <a:pt x="2" y="511"/>
                      <a:pt x="1" y="474"/>
                    </a:cubicBezTo>
                    <a:cubicBezTo>
                      <a:pt x="0" y="437"/>
                      <a:pt x="19" y="396"/>
                      <a:pt x="33" y="375"/>
                    </a:cubicBezTo>
                    <a:cubicBezTo>
                      <a:pt x="46" y="353"/>
                      <a:pt x="70" y="351"/>
                      <a:pt x="81" y="344"/>
                    </a:cubicBezTo>
                    <a:cubicBezTo>
                      <a:pt x="92" y="337"/>
                      <a:pt x="96" y="337"/>
                      <a:pt x="100" y="332"/>
                    </a:cubicBezTo>
                    <a:cubicBezTo>
                      <a:pt x="104" y="327"/>
                      <a:pt x="105" y="321"/>
                      <a:pt x="105" y="311"/>
                    </a:cubicBezTo>
                    <a:cubicBezTo>
                      <a:pt x="105" y="301"/>
                      <a:pt x="99" y="286"/>
                      <a:pt x="98" y="272"/>
                    </a:cubicBezTo>
                    <a:cubicBezTo>
                      <a:pt x="97" y="257"/>
                      <a:pt x="93" y="241"/>
                      <a:pt x="98" y="225"/>
                    </a:cubicBezTo>
                    <a:cubicBezTo>
                      <a:pt x="103" y="210"/>
                      <a:pt x="116" y="191"/>
                      <a:pt x="130" y="179"/>
                    </a:cubicBezTo>
                    <a:cubicBezTo>
                      <a:pt x="144" y="167"/>
                      <a:pt x="167" y="157"/>
                      <a:pt x="185" y="151"/>
                    </a:cubicBezTo>
                    <a:cubicBezTo>
                      <a:pt x="204" y="145"/>
                      <a:pt x="227" y="145"/>
                      <a:pt x="241" y="143"/>
                    </a:cubicBezTo>
                    <a:cubicBezTo>
                      <a:pt x="254" y="140"/>
                      <a:pt x="260" y="141"/>
                      <a:pt x="264" y="134"/>
                    </a:cubicBezTo>
                    <a:cubicBezTo>
                      <a:pt x="268" y="127"/>
                      <a:pt x="263" y="111"/>
                      <a:pt x="267" y="100"/>
                    </a:cubicBezTo>
                    <a:cubicBezTo>
                      <a:pt x="272" y="89"/>
                      <a:pt x="281" y="74"/>
                      <a:pt x="291" y="65"/>
                    </a:cubicBezTo>
                    <a:cubicBezTo>
                      <a:pt x="301" y="57"/>
                      <a:pt x="314" y="52"/>
                      <a:pt x="328" y="48"/>
                    </a:cubicBezTo>
                    <a:cubicBezTo>
                      <a:pt x="341" y="45"/>
                      <a:pt x="362" y="45"/>
                      <a:pt x="373" y="45"/>
                    </a:cubicBezTo>
                    <a:cubicBezTo>
                      <a:pt x="384" y="45"/>
                      <a:pt x="387" y="49"/>
                      <a:pt x="391" y="48"/>
                    </a:cubicBezTo>
                    <a:cubicBezTo>
                      <a:pt x="396" y="47"/>
                      <a:pt x="392" y="43"/>
                      <a:pt x="396" y="38"/>
                    </a:cubicBezTo>
                    <a:cubicBezTo>
                      <a:pt x="401" y="33"/>
                      <a:pt x="408" y="21"/>
                      <a:pt x="418" y="15"/>
                    </a:cubicBezTo>
                    <a:cubicBezTo>
                      <a:pt x="428" y="9"/>
                      <a:pt x="439" y="5"/>
                      <a:pt x="455" y="3"/>
                    </a:cubicBezTo>
                    <a:cubicBezTo>
                      <a:pt x="471" y="2"/>
                      <a:pt x="497" y="0"/>
                      <a:pt x="514" y="3"/>
                    </a:cubicBezTo>
                    <a:cubicBezTo>
                      <a:pt x="531" y="7"/>
                      <a:pt x="542" y="15"/>
                      <a:pt x="556" y="22"/>
                    </a:cubicBezTo>
                    <a:cubicBezTo>
                      <a:pt x="569" y="30"/>
                      <a:pt x="587" y="40"/>
                      <a:pt x="596" y="52"/>
                    </a:cubicBezTo>
                    <a:cubicBezTo>
                      <a:pt x="605" y="64"/>
                      <a:pt x="609" y="83"/>
                      <a:pt x="613" y="95"/>
                    </a:cubicBezTo>
                    <a:cubicBezTo>
                      <a:pt x="616" y="106"/>
                      <a:pt x="611" y="113"/>
                      <a:pt x="616" y="117"/>
                    </a:cubicBezTo>
                    <a:cubicBezTo>
                      <a:pt x="621" y="120"/>
                      <a:pt x="632" y="113"/>
                      <a:pt x="643" y="115"/>
                    </a:cubicBezTo>
                    <a:cubicBezTo>
                      <a:pt x="654" y="117"/>
                      <a:pt x="668" y="119"/>
                      <a:pt x="681" y="129"/>
                    </a:cubicBezTo>
                    <a:cubicBezTo>
                      <a:pt x="695" y="138"/>
                      <a:pt x="712" y="156"/>
                      <a:pt x="723" y="172"/>
                    </a:cubicBezTo>
                    <a:cubicBezTo>
                      <a:pt x="735" y="187"/>
                      <a:pt x="748" y="206"/>
                      <a:pt x="754" y="223"/>
                    </a:cubicBezTo>
                    <a:cubicBezTo>
                      <a:pt x="759" y="241"/>
                      <a:pt x="762" y="262"/>
                      <a:pt x="759" y="278"/>
                    </a:cubicBezTo>
                    <a:cubicBezTo>
                      <a:pt x="755" y="295"/>
                      <a:pt x="732" y="313"/>
                      <a:pt x="732" y="321"/>
                    </a:cubicBezTo>
                    <a:cubicBezTo>
                      <a:pt x="732" y="330"/>
                      <a:pt x="748" y="324"/>
                      <a:pt x="760" y="330"/>
                    </a:cubicBezTo>
                    <a:cubicBezTo>
                      <a:pt x="773" y="336"/>
                      <a:pt x="794" y="346"/>
                      <a:pt x="807" y="356"/>
                    </a:cubicBezTo>
                    <a:cubicBezTo>
                      <a:pt x="821" y="366"/>
                      <a:pt x="835" y="380"/>
                      <a:pt x="842" y="394"/>
                    </a:cubicBezTo>
                    <a:cubicBezTo>
                      <a:pt x="850" y="407"/>
                      <a:pt x="855" y="419"/>
                      <a:pt x="852" y="440"/>
                    </a:cubicBezTo>
                    <a:cubicBezTo>
                      <a:pt x="850" y="461"/>
                      <a:pt x="835" y="499"/>
                      <a:pt x="827" y="516"/>
                    </a:cubicBezTo>
                    <a:cubicBezTo>
                      <a:pt x="819" y="533"/>
                      <a:pt x="813" y="536"/>
                      <a:pt x="804" y="542"/>
                    </a:cubicBezTo>
                    <a:cubicBezTo>
                      <a:pt x="795" y="548"/>
                      <a:pt x="780" y="550"/>
                      <a:pt x="770" y="554"/>
                    </a:cubicBezTo>
                    <a:cubicBezTo>
                      <a:pt x="760" y="558"/>
                      <a:pt x="753" y="559"/>
                      <a:pt x="745" y="564"/>
                    </a:cubicBezTo>
                    <a:cubicBezTo>
                      <a:pt x="738" y="569"/>
                      <a:pt x="734" y="577"/>
                      <a:pt x="727" y="586"/>
                    </a:cubicBezTo>
                    <a:cubicBezTo>
                      <a:pt x="719" y="596"/>
                      <a:pt x="712" y="609"/>
                      <a:pt x="702" y="619"/>
                    </a:cubicBezTo>
                    <a:cubicBezTo>
                      <a:pt x="692" y="628"/>
                      <a:pt x="682" y="637"/>
                      <a:pt x="666" y="641"/>
                    </a:cubicBezTo>
                    <a:cubicBezTo>
                      <a:pt x="650" y="645"/>
                      <a:pt x="622" y="645"/>
                      <a:pt x="604" y="643"/>
                    </a:cubicBezTo>
                    <a:cubicBezTo>
                      <a:pt x="587" y="640"/>
                      <a:pt x="571" y="631"/>
                      <a:pt x="561" y="626"/>
                    </a:cubicBezTo>
                    <a:cubicBezTo>
                      <a:pt x="551" y="621"/>
                      <a:pt x="551" y="614"/>
                      <a:pt x="546" y="610"/>
                    </a:cubicBezTo>
                    <a:cubicBezTo>
                      <a:pt x="541" y="607"/>
                      <a:pt x="536" y="605"/>
                      <a:pt x="532" y="607"/>
                    </a:cubicBezTo>
                    <a:cubicBezTo>
                      <a:pt x="529" y="609"/>
                      <a:pt x="533" y="612"/>
                      <a:pt x="526" y="619"/>
                    </a:cubicBezTo>
                    <a:cubicBezTo>
                      <a:pt x="518" y="626"/>
                      <a:pt x="506" y="638"/>
                      <a:pt x="489" y="646"/>
                    </a:cubicBezTo>
                    <a:cubicBezTo>
                      <a:pt x="471" y="655"/>
                      <a:pt x="442" y="668"/>
                      <a:pt x="418" y="670"/>
                    </a:cubicBezTo>
                    <a:cubicBezTo>
                      <a:pt x="395" y="673"/>
                      <a:pt x="370" y="668"/>
                      <a:pt x="350" y="664"/>
                    </a:cubicBezTo>
                    <a:cubicBezTo>
                      <a:pt x="329" y="659"/>
                      <a:pt x="312" y="651"/>
                      <a:pt x="299" y="646"/>
                    </a:cubicBezTo>
                    <a:cubicBezTo>
                      <a:pt x="287" y="642"/>
                      <a:pt x="293" y="634"/>
                      <a:pt x="266" y="6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/>
                  </a:gs>
                  <a:gs pos="100000">
                    <a:srgbClr val="FFE895"/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  <a:round/>
                <a:headEnd/>
                <a:tailEnd/>
              </a:ln>
              <a:effectLst>
                <a:prstShdw prst="shdw17" dist="17961" dir="2700000">
                  <a:srgbClr val="998B59"/>
                </a:prstShdw>
              </a:effectLst>
            </p:spPr>
            <p:txBody>
              <a:bodyPr lIns="100491" tIns="50247" rIns="100491" bIns="50247" anchor="ctr"/>
              <a:lstStyle/>
              <a:p>
                <a:pPr algn="ctr" defTabSz="1004335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 smtClean="0">
                    <a:solidFill>
                      <a:prstClr val="black"/>
                    </a:solidFill>
                    <a:latin typeface="+mn-lt"/>
                    <a:cs typeface="+mn-cs"/>
                  </a:rPr>
                  <a:t>PSN</a:t>
                </a:r>
              </a:p>
              <a:p>
                <a:pPr algn="ctr" defTabSz="1004335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 smtClean="0">
                    <a:solidFill>
                      <a:prstClr val="black"/>
                    </a:solidFill>
                    <a:latin typeface="+mn-lt"/>
                    <a:cs typeface="+mn-cs"/>
                  </a:rPr>
                  <a:t>(Core/Metro)</a:t>
                </a:r>
                <a:endParaRPr lang="en-US" sz="2000" dirty="0">
                  <a:solidFill>
                    <a:prstClr val="black"/>
                  </a:solidFill>
                  <a:latin typeface="+mn-lt"/>
                  <a:cs typeface="+mn-cs"/>
                </a:endParaRPr>
              </a:p>
            </p:txBody>
          </p:sp>
          <p:grpSp>
            <p:nvGrpSpPr>
              <p:cNvPr id="202" name="Group 454"/>
              <p:cNvGrpSpPr>
                <a:grpSpLocks/>
              </p:cNvGrpSpPr>
              <p:nvPr/>
            </p:nvGrpSpPr>
            <p:grpSpPr bwMode="auto">
              <a:xfrm>
                <a:off x="3846638" y="2969725"/>
                <a:ext cx="573865" cy="452471"/>
                <a:chOff x="480" y="2498"/>
                <a:chExt cx="872" cy="878"/>
              </a:xfrm>
            </p:grpSpPr>
            <p:sp>
              <p:nvSpPr>
                <p:cNvPr id="341" name="Oval 455"/>
                <p:cNvSpPr>
                  <a:spLocks noChangeArrowheads="1"/>
                </p:cNvSpPr>
                <p:nvPr/>
              </p:nvSpPr>
              <p:spPr bwMode="auto">
                <a:xfrm>
                  <a:off x="482" y="3096"/>
                  <a:ext cx="870" cy="280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342" name="Rectangle 456"/>
                <p:cNvSpPr>
                  <a:spLocks noChangeArrowheads="1"/>
                </p:cNvSpPr>
                <p:nvPr/>
              </p:nvSpPr>
              <p:spPr bwMode="auto">
                <a:xfrm>
                  <a:off x="480" y="2641"/>
                  <a:ext cx="869" cy="597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343" name="Rectangle 457"/>
                <p:cNvSpPr>
                  <a:spLocks noChangeArrowheads="1"/>
                </p:cNvSpPr>
                <p:nvPr/>
              </p:nvSpPr>
              <p:spPr bwMode="auto">
                <a:xfrm>
                  <a:off x="480" y="2641"/>
                  <a:ext cx="869" cy="597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344" name="Oval 458"/>
                <p:cNvSpPr>
                  <a:spLocks noChangeArrowheads="1"/>
                </p:cNvSpPr>
                <p:nvPr/>
              </p:nvSpPr>
              <p:spPr bwMode="auto">
                <a:xfrm>
                  <a:off x="482" y="2498"/>
                  <a:ext cx="870" cy="280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latin typeface="+mn-lt"/>
                  </a:endParaRPr>
                </a:p>
              </p:txBody>
            </p:sp>
            <p:grpSp>
              <p:nvGrpSpPr>
                <p:cNvPr id="204" name="Group 459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604" cy="214"/>
                  <a:chOff x="612" y="2531"/>
                  <a:chExt cx="604" cy="214"/>
                </a:xfrm>
              </p:grpSpPr>
              <p:grpSp>
                <p:nvGrpSpPr>
                  <p:cNvPr id="208" name="Group 460"/>
                  <p:cNvGrpSpPr>
                    <a:grpSpLocks/>
                  </p:cNvGrpSpPr>
                  <p:nvPr/>
                </p:nvGrpSpPr>
                <p:grpSpPr bwMode="auto">
                  <a:xfrm>
                    <a:off x="612" y="2531"/>
                    <a:ext cx="599" cy="209"/>
                    <a:chOff x="612" y="2531"/>
                    <a:chExt cx="599" cy="209"/>
                  </a:xfrm>
                </p:grpSpPr>
                <p:sp>
                  <p:nvSpPr>
                    <p:cNvPr id="361" name="Freeform 461"/>
                    <p:cNvSpPr>
                      <a:spLocks/>
                    </p:cNvSpPr>
                    <p:nvPr/>
                  </p:nvSpPr>
                  <p:spPr bwMode="auto">
                    <a:xfrm>
                      <a:off x="925" y="2536"/>
                      <a:ext cx="286" cy="90"/>
                    </a:xfrm>
                    <a:custGeom>
                      <a:avLst/>
                      <a:gdLst>
                        <a:gd name="T0" fmla="*/ 0 w 286"/>
                        <a:gd name="T1" fmla="*/ 70 h 90"/>
                        <a:gd name="T2" fmla="*/ 64 w 286"/>
                        <a:gd name="T3" fmla="*/ 90 h 90"/>
                        <a:gd name="T4" fmla="*/ 217 w 286"/>
                        <a:gd name="T5" fmla="*/ 30 h 90"/>
                        <a:gd name="T6" fmla="*/ 286 w 286"/>
                        <a:gd name="T7" fmla="*/ 50 h 90"/>
                        <a:gd name="T8" fmla="*/ 249 w 286"/>
                        <a:gd name="T9" fmla="*/ 0 h 90"/>
                        <a:gd name="T10" fmla="*/ 69 w 286"/>
                        <a:gd name="T11" fmla="*/ 0 h 90"/>
                        <a:gd name="T12" fmla="*/ 143 w 286"/>
                        <a:gd name="T13" fmla="*/ 15 h 90"/>
                        <a:gd name="T14" fmla="*/ 0 w 286"/>
                        <a:gd name="T15" fmla="*/ 7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0" y="70"/>
                          </a:moveTo>
                          <a:lnTo>
                            <a:pt x="64" y="90"/>
                          </a:lnTo>
                          <a:lnTo>
                            <a:pt x="217" y="30"/>
                          </a:lnTo>
                          <a:lnTo>
                            <a:pt x="286" y="50"/>
                          </a:lnTo>
                          <a:lnTo>
                            <a:pt x="249" y="0"/>
                          </a:lnTo>
                          <a:lnTo>
                            <a:pt x="69" y="0"/>
                          </a:lnTo>
                          <a:lnTo>
                            <a:pt x="143" y="15"/>
                          </a:lnTo>
                          <a:lnTo>
                            <a:pt x="0" y="7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62" name="Freeform 462"/>
                    <p:cNvSpPr>
                      <a:spLocks/>
                    </p:cNvSpPr>
                    <p:nvPr/>
                  </p:nvSpPr>
                  <p:spPr bwMode="auto">
                    <a:xfrm>
                      <a:off x="925" y="2536"/>
                      <a:ext cx="286" cy="90"/>
                    </a:xfrm>
                    <a:custGeom>
                      <a:avLst/>
                      <a:gdLst>
                        <a:gd name="T0" fmla="*/ 0 w 286"/>
                        <a:gd name="T1" fmla="*/ 70 h 90"/>
                        <a:gd name="T2" fmla="*/ 64 w 286"/>
                        <a:gd name="T3" fmla="*/ 90 h 90"/>
                        <a:gd name="T4" fmla="*/ 217 w 286"/>
                        <a:gd name="T5" fmla="*/ 30 h 90"/>
                        <a:gd name="T6" fmla="*/ 286 w 286"/>
                        <a:gd name="T7" fmla="*/ 50 h 90"/>
                        <a:gd name="T8" fmla="*/ 249 w 286"/>
                        <a:gd name="T9" fmla="*/ 0 h 90"/>
                        <a:gd name="T10" fmla="*/ 69 w 286"/>
                        <a:gd name="T11" fmla="*/ 0 h 90"/>
                        <a:gd name="T12" fmla="*/ 143 w 286"/>
                        <a:gd name="T13" fmla="*/ 15 h 90"/>
                        <a:gd name="T14" fmla="*/ 0 w 286"/>
                        <a:gd name="T15" fmla="*/ 7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0" y="70"/>
                          </a:moveTo>
                          <a:lnTo>
                            <a:pt x="64" y="90"/>
                          </a:lnTo>
                          <a:lnTo>
                            <a:pt x="217" y="30"/>
                          </a:lnTo>
                          <a:lnTo>
                            <a:pt x="286" y="50"/>
                          </a:lnTo>
                          <a:lnTo>
                            <a:pt x="249" y="0"/>
                          </a:lnTo>
                          <a:lnTo>
                            <a:pt x="69" y="0"/>
                          </a:lnTo>
                          <a:lnTo>
                            <a:pt x="143" y="15"/>
                          </a:lnTo>
                          <a:lnTo>
                            <a:pt x="0" y="7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63" name="Freeform 463"/>
                    <p:cNvSpPr>
                      <a:spLocks/>
                    </p:cNvSpPr>
                    <p:nvPr/>
                  </p:nvSpPr>
                  <p:spPr bwMode="auto">
                    <a:xfrm>
                      <a:off x="612" y="2641"/>
                      <a:ext cx="286" cy="94"/>
                    </a:xfrm>
                    <a:custGeom>
                      <a:avLst/>
                      <a:gdLst>
                        <a:gd name="T0" fmla="*/ 286 w 286"/>
                        <a:gd name="T1" fmla="*/ 19 h 94"/>
                        <a:gd name="T2" fmla="*/ 223 w 286"/>
                        <a:gd name="T3" fmla="*/ 0 h 94"/>
                        <a:gd name="T4" fmla="*/ 75 w 286"/>
                        <a:gd name="T5" fmla="*/ 59 h 94"/>
                        <a:gd name="T6" fmla="*/ 0 w 286"/>
                        <a:gd name="T7" fmla="*/ 39 h 94"/>
                        <a:gd name="T8" fmla="*/ 38 w 286"/>
                        <a:gd name="T9" fmla="*/ 94 h 94"/>
                        <a:gd name="T10" fmla="*/ 223 w 286"/>
                        <a:gd name="T11" fmla="*/ 94 h 94"/>
                        <a:gd name="T12" fmla="*/ 143 w 286"/>
                        <a:gd name="T13" fmla="*/ 74 h 94"/>
                        <a:gd name="T14" fmla="*/ 286 w 286"/>
                        <a:gd name="T15" fmla="*/ 19 h 9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4"/>
                        <a:gd name="T26" fmla="*/ 286 w 286"/>
                        <a:gd name="T27" fmla="*/ 94 h 9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4">
                          <a:moveTo>
                            <a:pt x="286" y="19"/>
                          </a:moveTo>
                          <a:lnTo>
                            <a:pt x="223" y="0"/>
                          </a:lnTo>
                          <a:lnTo>
                            <a:pt x="75" y="59"/>
                          </a:lnTo>
                          <a:lnTo>
                            <a:pt x="0" y="39"/>
                          </a:lnTo>
                          <a:lnTo>
                            <a:pt x="38" y="94"/>
                          </a:lnTo>
                          <a:lnTo>
                            <a:pt x="223" y="94"/>
                          </a:lnTo>
                          <a:lnTo>
                            <a:pt x="143" y="74"/>
                          </a:lnTo>
                          <a:lnTo>
                            <a:pt x="286" y="1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64" name="Freeform 464"/>
                    <p:cNvSpPr>
                      <a:spLocks/>
                    </p:cNvSpPr>
                    <p:nvPr/>
                  </p:nvSpPr>
                  <p:spPr bwMode="auto">
                    <a:xfrm>
                      <a:off x="612" y="2641"/>
                      <a:ext cx="286" cy="94"/>
                    </a:xfrm>
                    <a:custGeom>
                      <a:avLst/>
                      <a:gdLst>
                        <a:gd name="T0" fmla="*/ 286 w 286"/>
                        <a:gd name="T1" fmla="*/ 19 h 94"/>
                        <a:gd name="T2" fmla="*/ 223 w 286"/>
                        <a:gd name="T3" fmla="*/ 0 h 94"/>
                        <a:gd name="T4" fmla="*/ 75 w 286"/>
                        <a:gd name="T5" fmla="*/ 59 h 94"/>
                        <a:gd name="T6" fmla="*/ 0 w 286"/>
                        <a:gd name="T7" fmla="*/ 39 h 94"/>
                        <a:gd name="T8" fmla="*/ 38 w 286"/>
                        <a:gd name="T9" fmla="*/ 94 h 94"/>
                        <a:gd name="T10" fmla="*/ 223 w 286"/>
                        <a:gd name="T11" fmla="*/ 94 h 94"/>
                        <a:gd name="T12" fmla="*/ 143 w 286"/>
                        <a:gd name="T13" fmla="*/ 74 h 94"/>
                        <a:gd name="T14" fmla="*/ 286 w 286"/>
                        <a:gd name="T15" fmla="*/ 19 h 9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4"/>
                        <a:gd name="T26" fmla="*/ 286 w 286"/>
                        <a:gd name="T27" fmla="*/ 94 h 9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4">
                          <a:moveTo>
                            <a:pt x="286" y="19"/>
                          </a:moveTo>
                          <a:lnTo>
                            <a:pt x="223" y="0"/>
                          </a:lnTo>
                          <a:lnTo>
                            <a:pt x="75" y="59"/>
                          </a:lnTo>
                          <a:lnTo>
                            <a:pt x="0" y="39"/>
                          </a:lnTo>
                          <a:lnTo>
                            <a:pt x="38" y="94"/>
                          </a:lnTo>
                          <a:lnTo>
                            <a:pt x="223" y="94"/>
                          </a:lnTo>
                          <a:lnTo>
                            <a:pt x="143" y="74"/>
                          </a:lnTo>
                          <a:lnTo>
                            <a:pt x="286" y="1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65" name="Freeform 465"/>
                    <p:cNvSpPr>
                      <a:spLocks/>
                    </p:cNvSpPr>
                    <p:nvPr/>
                  </p:nvSpPr>
                  <p:spPr bwMode="auto">
                    <a:xfrm>
                      <a:off x="628" y="2531"/>
                      <a:ext cx="286" cy="90"/>
                    </a:xfrm>
                    <a:custGeom>
                      <a:avLst/>
                      <a:gdLst>
                        <a:gd name="T0" fmla="*/ 0 w 286"/>
                        <a:gd name="T1" fmla="*/ 20 h 90"/>
                        <a:gd name="T2" fmla="*/ 64 w 286"/>
                        <a:gd name="T3" fmla="*/ 0 h 90"/>
                        <a:gd name="T4" fmla="*/ 217 w 286"/>
                        <a:gd name="T5" fmla="*/ 55 h 90"/>
                        <a:gd name="T6" fmla="*/ 286 w 286"/>
                        <a:gd name="T7" fmla="*/ 40 h 90"/>
                        <a:gd name="T8" fmla="*/ 249 w 286"/>
                        <a:gd name="T9" fmla="*/ 90 h 90"/>
                        <a:gd name="T10" fmla="*/ 69 w 286"/>
                        <a:gd name="T11" fmla="*/ 90 h 90"/>
                        <a:gd name="T12" fmla="*/ 143 w 286"/>
                        <a:gd name="T13" fmla="*/ 75 h 90"/>
                        <a:gd name="T14" fmla="*/ 0 w 286"/>
                        <a:gd name="T15" fmla="*/ 2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0" y="20"/>
                          </a:moveTo>
                          <a:lnTo>
                            <a:pt x="64" y="0"/>
                          </a:lnTo>
                          <a:lnTo>
                            <a:pt x="217" y="55"/>
                          </a:lnTo>
                          <a:lnTo>
                            <a:pt x="286" y="40"/>
                          </a:lnTo>
                          <a:lnTo>
                            <a:pt x="249" y="90"/>
                          </a:lnTo>
                          <a:lnTo>
                            <a:pt x="69" y="90"/>
                          </a:lnTo>
                          <a:lnTo>
                            <a:pt x="143" y="75"/>
                          </a:lnTo>
                          <a:lnTo>
                            <a:pt x="0" y="2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66" name="Freeform 466"/>
                    <p:cNvSpPr>
                      <a:spLocks/>
                    </p:cNvSpPr>
                    <p:nvPr/>
                  </p:nvSpPr>
                  <p:spPr bwMode="auto">
                    <a:xfrm>
                      <a:off x="628" y="2531"/>
                      <a:ext cx="286" cy="90"/>
                    </a:xfrm>
                    <a:custGeom>
                      <a:avLst/>
                      <a:gdLst>
                        <a:gd name="T0" fmla="*/ 0 w 286"/>
                        <a:gd name="T1" fmla="*/ 20 h 90"/>
                        <a:gd name="T2" fmla="*/ 64 w 286"/>
                        <a:gd name="T3" fmla="*/ 0 h 90"/>
                        <a:gd name="T4" fmla="*/ 217 w 286"/>
                        <a:gd name="T5" fmla="*/ 55 h 90"/>
                        <a:gd name="T6" fmla="*/ 286 w 286"/>
                        <a:gd name="T7" fmla="*/ 40 h 90"/>
                        <a:gd name="T8" fmla="*/ 249 w 286"/>
                        <a:gd name="T9" fmla="*/ 90 h 90"/>
                        <a:gd name="T10" fmla="*/ 69 w 286"/>
                        <a:gd name="T11" fmla="*/ 90 h 90"/>
                        <a:gd name="T12" fmla="*/ 143 w 286"/>
                        <a:gd name="T13" fmla="*/ 75 h 90"/>
                        <a:gd name="T14" fmla="*/ 0 w 286"/>
                        <a:gd name="T15" fmla="*/ 2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0" y="20"/>
                          </a:moveTo>
                          <a:lnTo>
                            <a:pt x="64" y="0"/>
                          </a:lnTo>
                          <a:lnTo>
                            <a:pt x="217" y="55"/>
                          </a:lnTo>
                          <a:lnTo>
                            <a:pt x="286" y="40"/>
                          </a:lnTo>
                          <a:lnTo>
                            <a:pt x="249" y="90"/>
                          </a:lnTo>
                          <a:lnTo>
                            <a:pt x="69" y="90"/>
                          </a:lnTo>
                          <a:lnTo>
                            <a:pt x="143" y="75"/>
                          </a:lnTo>
                          <a:lnTo>
                            <a:pt x="0" y="2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67" name="Freeform 467"/>
                    <p:cNvSpPr>
                      <a:spLocks/>
                    </p:cNvSpPr>
                    <p:nvPr/>
                  </p:nvSpPr>
                  <p:spPr bwMode="auto">
                    <a:xfrm>
                      <a:off x="914" y="2650"/>
                      <a:ext cx="286" cy="90"/>
                    </a:xfrm>
                    <a:custGeom>
                      <a:avLst/>
                      <a:gdLst>
                        <a:gd name="T0" fmla="*/ 286 w 286"/>
                        <a:gd name="T1" fmla="*/ 70 h 90"/>
                        <a:gd name="T2" fmla="*/ 223 w 286"/>
                        <a:gd name="T3" fmla="*/ 90 h 90"/>
                        <a:gd name="T4" fmla="*/ 75 w 286"/>
                        <a:gd name="T5" fmla="*/ 30 h 90"/>
                        <a:gd name="T6" fmla="*/ 0 w 286"/>
                        <a:gd name="T7" fmla="*/ 50 h 90"/>
                        <a:gd name="T8" fmla="*/ 37 w 286"/>
                        <a:gd name="T9" fmla="*/ 0 h 90"/>
                        <a:gd name="T10" fmla="*/ 223 w 286"/>
                        <a:gd name="T11" fmla="*/ 0 h 90"/>
                        <a:gd name="T12" fmla="*/ 143 w 286"/>
                        <a:gd name="T13" fmla="*/ 15 h 90"/>
                        <a:gd name="T14" fmla="*/ 286 w 286"/>
                        <a:gd name="T15" fmla="*/ 7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286" y="70"/>
                          </a:moveTo>
                          <a:lnTo>
                            <a:pt x="223" y="90"/>
                          </a:lnTo>
                          <a:lnTo>
                            <a:pt x="75" y="30"/>
                          </a:lnTo>
                          <a:lnTo>
                            <a:pt x="0" y="50"/>
                          </a:lnTo>
                          <a:lnTo>
                            <a:pt x="37" y="0"/>
                          </a:lnTo>
                          <a:lnTo>
                            <a:pt x="223" y="0"/>
                          </a:lnTo>
                          <a:lnTo>
                            <a:pt x="143" y="15"/>
                          </a:lnTo>
                          <a:lnTo>
                            <a:pt x="286" y="7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68" name="Freeform 468"/>
                    <p:cNvSpPr>
                      <a:spLocks/>
                    </p:cNvSpPr>
                    <p:nvPr/>
                  </p:nvSpPr>
                  <p:spPr bwMode="auto">
                    <a:xfrm>
                      <a:off x="914" y="2650"/>
                      <a:ext cx="286" cy="90"/>
                    </a:xfrm>
                    <a:custGeom>
                      <a:avLst/>
                      <a:gdLst>
                        <a:gd name="T0" fmla="*/ 286 w 286"/>
                        <a:gd name="T1" fmla="*/ 70 h 90"/>
                        <a:gd name="T2" fmla="*/ 223 w 286"/>
                        <a:gd name="T3" fmla="*/ 90 h 90"/>
                        <a:gd name="T4" fmla="*/ 75 w 286"/>
                        <a:gd name="T5" fmla="*/ 30 h 90"/>
                        <a:gd name="T6" fmla="*/ 0 w 286"/>
                        <a:gd name="T7" fmla="*/ 50 h 90"/>
                        <a:gd name="T8" fmla="*/ 37 w 286"/>
                        <a:gd name="T9" fmla="*/ 0 h 90"/>
                        <a:gd name="T10" fmla="*/ 223 w 286"/>
                        <a:gd name="T11" fmla="*/ 0 h 90"/>
                        <a:gd name="T12" fmla="*/ 143 w 286"/>
                        <a:gd name="T13" fmla="*/ 15 h 90"/>
                        <a:gd name="T14" fmla="*/ 286 w 286"/>
                        <a:gd name="T15" fmla="*/ 7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286" y="70"/>
                          </a:moveTo>
                          <a:lnTo>
                            <a:pt x="223" y="90"/>
                          </a:lnTo>
                          <a:lnTo>
                            <a:pt x="75" y="30"/>
                          </a:lnTo>
                          <a:lnTo>
                            <a:pt x="0" y="50"/>
                          </a:lnTo>
                          <a:lnTo>
                            <a:pt x="37" y="0"/>
                          </a:lnTo>
                          <a:lnTo>
                            <a:pt x="223" y="0"/>
                          </a:lnTo>
                          <a:lnTo>
                            <a:pt x="143" y="15"/>
                          </a:lnTo>
                          <a:lnTo>
                            <a:pt x="286" y="7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210" name="Group 469"/>
                  <p:cNvGrpSpPr>
                    <a:grpSpLocks/>
                  </p:cNvGrpSpPr>
                  <p:nvPr/>
                </p:nvGrpSpPr>
                <p:grpSpPr bwMode="auto">
                  <a:xfrm>
                    <a:off x="618" y="2536"/>
                    <a:ext cx="598" cy="209"/>
                    <a:chOff x="618" y="2536"/>
                    <a:chExt cx="598" cy="209"/>
                  </a:xfrm>
                </p:grpSpPr>
                <p:sp>
                  <p:nvSpPr>
                    <p:cNvPr id="353" name="Freeform 470"/>
                    <p:cNvSpPr>
                      <a:spLocks/>
                    </p:cNvSpPr>
                    <p:nvPr/>
                  </p:nvSpPr>
                  <p:spPr bwMode="auto">
                    <a:xfrm>
                      <a:off x="930" y="2541"/>
                      <a:ext cx="286" cy="90"/>
                    </a:xfrm>
                    <a:custGeom>
                      <a:avLst/>
                      <a:gdLst>
                        <a:gd name="T0" fmla="*/ 0 w 286"/>
                        <a:gd name="T1" fmla="*/ 70 h 90"/>
                        <a:gd name="T2" fmla="*/ 64 w 286"/>
                        <a:gd name="T3" fmla="*/ 90 h 90"/>
                        <a:gd name="T4" fmla="*/ 217 w 286"/>
                        <a:gd name="T5" fmla="*/ 30 h 90"/>
                        <a:gd name="T6" fmla="*/ 286 w 286"/>
                        <a:gd name="T7" fmla="*/ 50 h 90"/>
                        <a:gd name="T8" fmla="*/ 249 w 286"/>
                        <a:gd name="T9" fmla="*/ 0 h 90"/>
                        <a:gd name="T10" fmla="*/ 69 w 286"/>
                        <a:gd name="T11" fmla="*/ 0 h 90"/>
                        <a:gd name="T12" fmla="*/ 143 w 286"/>
                        <a:gd name="T13" fmla="*/ 15 h 90"/>
                        <a:gd name="T14" fmla="*/ 0 w 286"/>
                        <a:gd name="T15" fmla="*/ 7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0" y="70"/>
                          </a:moveTo>
                          <a:lnTo>
                            <a:pt x="64" y="90"/>
                          </a:lnTo>
                          <a:lnTo>
                            <a:pt x="217" y="30"/>
                          </a:lnTo>
                          <a:lnTo>
                            <a:pt x="286" y="50"/>
                          </a:lnTo>
                          <a:lnTo>
                            <a:pt x="249" y="0"/>
                          </a:lnTo>
                          <a:lnTo>
                            <a:pt x="69" y="0"/>
                          </a:lnTo>
                          <a:lnTo>
                            <a:pt x="143" y="15"/>
                          </a:lnTo>
                          <a:lnTo>
                            <a:pt x="0" y="7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54" name="Freeform 471"/>
                    <p:cNvSpPr>
                      <a:spLocks/>
                    </p:cNvSpPr>
                    <p:nvPr/>
                  </p:nvSpPr>
                  <p:spPr bwMode="auto">
                    <a:xfrm>
                      <a:off x="930" y="2541"/>
                      <a:ext cx="286" cy="90"/>
                    </a:xfrm>
                    <a:custGeom>
                      <a:avLst/>
                      <a:gdLst>
                        <a:gd name="T0" fmla="*/ 0 w 286"/>
                        <a:gd name="T1" fmla="*/ 70 h 90"/>
                        <a:gd name="T2" fmla="*/ 64 w 286"/>
                        <a:gd name="T3" fmla="*/ 90 h 90"/>
                        <a:gd name="T4" fmla="*/ 217 w 286"/>
                        <a:gd name="T5" fmla="*/ 30 h 90"/>
                        <a:gd name="T6" fmla="*/ 286 w 286"/>
                        <a:gd name="T7" fmla="*/ 50 h 90"/>
                        <a:gd name="T8" fmla="*/ 249 w 286"/>
                        <a:gd name="T9" fmla="*/ 0 h 90"/>
                        <a:gd name="T10" fmla="*/ 69 w 286"/>
                        <a:gd name="T11" fmla="*/ 0 h 90"/>
                        <a:gd name="T12" fmla="*/ 143 w 286"/>
                        <a:gd name="T13" fmla="*/ 15 h 90"/>
                        <a:gd name="T14" fmla="*/ 0 w 286"/>
                        <a:gd name="T15" fmla="*/ 7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0" y="70"/>
                          </a:moveTo>
                          <a:lnTo>
                            <a:pt x="64" y="90"/>
                          </a:lnTo>
                          <a:lnTo>
                            <a:pt x="217" y="30"/>
                          </a:lnTo>
                          <a:lnTo>
                            <a:pt x="286" y="50"/>
                          </a:lnTo>
                          <a:lnTo>
                            <a:pt x="249" y="0"/>
                          </a:lnTo>
                          <a:lnTo>
                            <a:pt x="69" y="0"/>
                          </a:lnTo>
                          <a:lnTo>
                            <a:pt x="143" y="15"/>
                          </a:lnTo>
                          <a:lnTo>
                            <a:pt x="0" y="7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55" name="Freeform 472"/>
                    <p:cNvSpPr>
                      <a:spLocks/>
                    </p:cNvSpPr>
                    <p:nvPr/>
                  </p:nvSpPr>
                  <p:spPr bwMode="auto">
                    <a:xfrm>
                      <a:off x="618" y="2645"/>
                      <a:ext cx="286" cy="95"/>
                    </a:xfrm>
                    <a:custGeom>
                      <a:avLst/>
                      <a:gdLst>
                        <a:gd name="T0" fmla="*/ 286 w 286"/>
                        <a:gd name="T1" fmla="*/ 20 h 95"/>
                        <a:gd name="T2" fmla="*/ 222 w 286"/>
                        <a:gd name="T3" fmla="*/ 0 h 95"/>
                        <a:gd name="T4" fmla="*/ 74 w 286"/>
                        <a:gd name="T5" fmla="*/ 60 h 95"/>
                        <a:gd name="T6" fmla="*/ 0 w 286"/>
                        <a:gd name="T7" fmla="*/ 40 h 95"/>
                        <a:gd name="T8" fmla="*/ 37 w 286"/>
                        <a:gd name="T9" fmla="*/ 95 h 95"/>
                        <a:gd name="T10" fmla="*/ 222 w 286"/>
                        <a:gd name="T11" fmla="*/ 95 h 95"/>
                        <a:gd name="T12" fmla="*/ 143 w 286"/>
                        <a:gd name="T13" fmla="*/ 75 h 95"/>
                        <a:gd name="T14" fmla="*/ 286 w 286"/>
                        <a:gd name="T15" fmla="*/ 20 h 95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5"/>
                        <a:gd name="T26" fmla="*/ 286 w 286"/>
                        <a:gd name="T27" fmla="*/ 95 h 95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5">
                          <a:moveTo>
                            <a:pt x="286" y="20"/>
                          </a:moveTo>
                          <a:lnTo>
                            <a:pt x="222" y="0"/>
                          </a:lnTo>
                          <a:lnTo>
                            <a:pt x="74" y="60"/>
                          </a:lnTo>
                          <a:lnTo>
                            <a:pt x="0" y="40"/>
                          </a:lnTo>
                          <a:lnTo>
                            <a:pt x="37" y="95"/>
                          </a:lnTo>
                          <a:lnTo>
                            <a:pt x="222" y="95"/>
                          </a:lnTo>
                          <a:lnTo>
                            <a:pt x="143" y="75"/>
                          </a:lnTo>
                          <a:lnTo>
                            <a:pt x="286" y="2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56" name="Freeform 473"/>
                    <p:cNvSpPr>
                      <a:spLocks/>
                    </p:cNvSpPr>
                    <p:nvPr/>
                  </p:nvSpPr>
                  <p:spPr bwMode="auto">
                    <a:xfrm>
                      <a:off x="618" y="2645"/>
                      <a:ext cx="286" cy="95"/>
                    </a:xfrm>
                    <a:custGeom>
                      <a:avLst/>
                      <a:gdLst>
                        <a:gd name="T0" fmla="*/ 286 w 286"/>
                        <a:gd name="T1" fmla="*/ 20 h 95"/>
                        <a:gd name="T2" fmla="*/ 222 w 286"/>
                        <a:gd name="T3" fmla="*/ 0 h 95"/>
                        <a:gd name="T4" fmla="*/ 74 w 286"/>
                        <a:gd name="T5" fmla="*/ 60 h 95"/>
                        <a:gd name="T6" fmla="*/ 0 w 286"/>
                        <a:gd name="T7" fmla="*/ 40 h 95"/>
                        <a:gd name="T8" fmla="*/ 37 w 286"/>
                        <a:gd name="T9" fmla="*/ 95 h 95"/>
                        <a:gd name="T10" fmla="*/ 222 w 286"/>
                        <a:gd name="T11" fmla="*/ 95 h 95"/>
                        <a:gd name="T12" fmla="*/ 143 w 286"/>
                        <a:gd name="T13" fmla="*/ 75 h 95"/>
                        <a:gd name="T14" fmla="*/ 286 w 286"/>
                        <a:gd name="T15" fmla="*/ 20 h 95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5"/>
                        <a:gd name="T26" fmla="*/ 286 w 286"/>
                        <a:gd name="T27" fmla="*/ 95 h 95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5">
                          <a:moveTo>
                            <a:pt x="286" y="20"/>
                          </a:moveTo>
                          <a:lnTo>
                            <a:pt x="222" y="0"/>
                          </a:lnTo>
                          <a:lnTo>
                            <a:pt x="74" y="60"/>
                          </a:lnTo>
                          <a:lnTo>
                            <a:pt x="0" y="40"/>
                          </a:lnTo>
                          <a:lnTo>
                            <a:pt x="37" y="95"/>
                          </a:lnTo>
                          <a:lnTo>
                            <a:pt x="222" y="95"/>
                          </a:lnTo>
                          <a:lnTo>
                            <a:pt x="143" y="75"/>
                          </a:lnTo>
                          <a:lnTo>
                            <a:pt x="286" y="2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57" name="Freeform 474"/>
                    <p:cNvSpPr>
                      <a:spLocks/>
                    </p:cNvSpPr>
                    <p:nvPr/>
                  </p:nvSpPr>
                  <p:spPr bwMode="auto">
                    <a:xfrm>
                      <a:off x="634" y="2536"/>
                      <a:ext cx="286" cy="90"/>
                    </a:xfrm>
                    <a:custGeom>
                      <a:avLst/>
                      <a:gdLst>
                        <a:gd name="T0" fmla="*/ 0 w 286"/>
                        <a:gd name="T1" fmla="*/ 20 h 90"/>
                        <a:gd name="T2" fmla="*/ 63 w 286"/>
                        <a:gd name="T3" fmla="*/ 0 h 90"/>
                        <a:gd name="T4" fmla="*/ 217 w 286"/>
                        <a:gd name="T5" fmla="*/ 55 h 90"/>
                        <a:gd name="T6" fmla="*/ 286 w 286"/>
                        <a:gd name="T7" fmla="*/ 40 h 90"/>
                        <a:gd name="T8" fmla="*/ 249 w 286"/>
                        <a:gd name="T9" fmla="*/ 90 h 90"/>
                        <a:gd name="T10" fmla="*/ 68 w 286"/>
                        <a:gd name="T11" fmla="*/ 90 h 90"/>
                        <a:gd name="T12" fmla="*/ 143 w 286"/>
                        <a:gd name="T13" fmla="*/ 75 h 90"/>
                        <a:gd name="T14" fmla="*/ 0 w 286"/>
                        <a:gd name="T15" fmla="*/ 2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0" y="20"/>
                          </a:moveTo>
                          <a:lnTo>
                            <a:pt x="63" y="0"/>
                          </a:lnTo>
                          <a:lnTo>
                            <a:pt x="217" y="55"/>
                          </a:lnTo>
                          <a:lnTo>
                            <a:pt x="286" y="40"/>
                          </a:lnTo>
                          <a:lnTo>
                            <a:pt x="249" y="90"/>
                          </a:lnTo>
                          <a:lnTo>
                            <a:pt x="68" y="90"/>
                          </a:lnTo>
                          <a:lnTo>
                            <a:pt x="143" y="75"/>
                          </a:lnTo>
                          <a:lnTo>
                            <a:pt x="0" y="2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58" name="Freeform 475"/>
                    <p:cNvSpPr>
                      <a:spLocks/>
                    </p:cNvSpPr>
                    <p:nvPr/>
                  </p:nvSpPr>
                  <p:spPr bwMode="auto">
                    <a:xfrm>
                      <a:off x="634" y="2536"/>
                      <a:ext cx="286" cy="90"/>
                    </a:xfrm>
                    <a:custGeom>
                      <a:avLst/>
                      <a:gdLst>
                        <a:gd name="T0" fmla="*/ 0 w 286"/>
                        <a:gd name="T1" fmla="*/ 20 h 90"/>
                        <a:gd name="T2" fmla="*/ 63 w 286"/>
                        <a:gd name="T3" fmla="*/ 0 h 90"/>
                        <a:gd name="T4" fmla="*/ 217 w 286"/>
                        <a:gd name="T5" fmla="*/ 55 h 90"/>
                        <a:gd name="T6" fmla="*/ 286 w 286"/>
                        <a:gd name="T7" fmla="*/ 40 h 90"/>
                        <a:gd name="T8" fmla="*/ 249 w 286"/>
                        <a:gd name="T9" fmla="*/ 90 h 90"/>
                        <a:gd name="T10" fmla="*/ 68 w 286"/>
                        <a:gd name="T11" fmla="*/ 90 h 90"/>
                        <a:gd name="T12" fmla="*/ 143 w 286"/>
                        <a:gd name="T13" fmla="*/ 75 h 90"/>
                        <a:gd name="T14" fmla="*/ 0 w 286"/>
                        <a:gd name="T15" fmla="*/ 2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0" y="20"/>
                          </a:moveTo>
                          <a:lnTo>
                            <a:pt x="63" y="0"/>
                          </a:lnTo>
                          <a:lnTo>
                            <a:pt x="217" y="55"/>
                          </a:lnTo>
                          <a:lnTo>
                            <a:pt x="286" y="40"/>
                          </a:lnTo>
                          <a:lnTo>
                            <a:pt x="249" y="90"/>
                          </a:lnTo>
                          <a:lnTo>
                            <a:pt x="68" y="90"/>
                          </a:lnTo>
                          <a:lnTo>
                            <a:pt x="143" y="75"/>
                          </a:lnTo>
                          <a:lnTo>
                            <a:pt x="0" y="2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59" name="Freeform 476"/>
                    <p:cNvSpPr>
                      <a:spLocks/>
                    </p:cNvSpPr>
                    <p:nvPr/>
                  </p:nvSpPr>
                  <p:spPr bwMode="auto">
                    <a:xfrm>
                      <a:off x="920" y="2655"/>
                      <a:ext cx="286" cy="90"/>
                    </a:xfrm>
                    <a:custGeom>
                      <a:avLst/>
                      <a:gdLst>
                        <a:gd name="T0" fmla="*/ 286 w 286"/>
                        <a:gd name="T1" fmla="*/ 70 h 90"/>
                        <a:gd name="T2" fmla="*/ 222 w 286"/>
                        <a:gd name="T3" fmla="*/ 90 h 90"/>
                        <a:gd name="T4" fmla="*/ 74 w 286"/>
                        <a:gd name="T5" fmla="*/ 30 h 90"/>
                        <a:gd name="T6" fmla="*/ 0 w 286"/>
                        <a:gd name="T7" fmla="*/ 50 h 90"/>
                        <a:gd name="T8" fmla="*/ 37 w 286"/>
                        <a:gd name="T9" fmla="*/ 0 h 90"/>
                        <a:gd name="T10" fmla="*/ 222 w 286"/>
                        <a:gd name="T11" fmla="*/ 0 h 90"/>
                        <a:gd name="T12" fmla="*/ 143 w 286"/>
                        <a:gd name="T13" fmla="*/ 15 h 90"/>
                        <a:gd name="T14" fmla="*/ 286 w 286"/>
                        <a:gd name="T15" fmla="*/ 7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286" y="70"/>
                          </a:moveTo>
                          <a:lnTo>
                            <a:pt x="222" y="90"/>
                          </a:lnTo>
                          <a:lnTo>
                            <a:pt x="74" y="30"/>
                          </a:lnTo>
                          <a:lnTo>
                            <a:pt x="0" y="50"/>
                          </a:lnTo>
                          <a:lnTo>
                            <a:pt x="37" y="0"/>
                          </a:lnTo>
                          <a:lnTo>
                            <a:pt x="222" y="0"/>
                          </a:lnTo>
                          <a:lnTo>
                            <a:pt x="143" y="15"/>
                          </a:lnTo>
                          <a:lnTo>
                            <a:pt x="286" y="7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60" name="Freeform 477"/>
                    <p:cNvSpPr>
                      <a:spLocks/>
                    </p:cNvSpPr>
                    <p:nvPr/>
                  </p:nvSpPr>
                  <p:spPr bwMode="auto">
                    <a:xfrm>
                      <a:off x="920" y="2655"/>
                      <a:ext cx="286" cy="90"/>
                    </a:xfrm>
                    <a:custGeom>
                      <a:avLst/>
                      <a:gdLst>
                        <a:gd name="T0" fmla="*/ 286 w 286"/>
                        <a:gd name="T1" fmla="*/ 70 h 90"/>
                        <a:gd name="T2" fmla="*/ 222 w 286"/>
                        <a:gd name="T3" fmla="*/ 90 h 90"/>
                        <a:gd name="T4" fmla="*/ 74 w 286"/>
                        <a:gd name="T5" fmla="*/ 30 h 90"/>
                        <a:gd name="T6" fmla="*/ 0 w 286"/>
                        <a:gd name="T7" fmla="*/ 50 h 90"/>
                        <a:gd name="T8" fmla="*/ 37 w 286"/>
                        <a:gd name="T9" fmla="*/ 0 h 90"/>
                        <a:gd name="T10" fmla="*/ 222 w 286"/>
                        <a:gd name="T11" fmla="*/ 0 h 90"/>
                        <a:gd name="T12" fmla="*/ 143 w 286"/>
                        <a:gd name="T13" fmla="*/ 15 h 90"/>
                        <a:gd name="T14" fmla="*/ 286 w 286"/>
                        <a:gd name="T15" fmla="*/ 7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286" y="70"/>
                          </a:moveTo>
                          <a:lnTo>
                            <a:pt x="222" y="90"/>
                          </a:lnTo>
                          <a:lnTo>
                            <a:pt x="74" y="30"/>
                          </a:lnTo>
                          <a:lnTo>
                            <a:pt x="0" y="50"/>
                          </a:lnTo>
                          <a:lnTo>
                            <a:pt x="37" y="0"/>
                          </a:lnTo>
                          <a:lnTo>
                            <a:pt x="222" y="0"/>
                          </a:lnTo>
                          <a:lnTo>
                            <a:pt x="143" y="15"/>
                          </a:lnTo>
                          <a:lnTo>
                            <a:pt x="286" y="7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</p:grpSp>
            </p:grpSp>
            <p:grpSp>
              <p:nvGrpSpPr>
                <p:cNvPr id="212" name="Group 478"/>
                <p:cNvGrpSpPr>
                  <a:grpSpLocks/>
                </p:cNvGrpSpPr>
                <p:nvPr/>
              </p:nvGrpSpPr>
              <p:grpSpPr bwMode="auto">
                <a:xfrm>
                  <a:off x="581" y="2795"/>
                  <a:ext cx="667" cy="513"/>
                  <a:chOff x="581" y="2795"/>
                  <a:chExt cx="667" cy="513"/>
                </a:xfrm>
              </p:grpSpPr>
              <p:sp>
                <p:nvSpPr>
                  <p:cNvPr id="347" name="Freeform 479"/>
                  <p:cNvSpPr>
                    <a:spLocks/>
                  </p:cNvSpPr>
                  <p:nvPr/>
                </p:nvSpPr>
                <p:spPr bwMode="auto">
                  <a:xfrm>
                    <a:off x="581" y="2795"/>
                    <a:ext cx="662" cy="508"/>
                  </a:xfrm>
                  <a:custGeom>
                    <a:avLst/>
                    <a:gdLst>
                      <a:gd name="T0" fmla="*/ 95 w 662"/>
                      <a:gd name="T1" fmla="*/ 0 h 508"/>
                      <a:gd name="T2" fmla="*/ 95 w 662"/>
                      <a:gd name="T3" fmla="*/ 65 h 508"/>
                      <a:gd name="T4" fmla="*/ 249 w 662"/>
                      <a:gd name="T5" fmla="*/ 65 h 508"/>
                      <a:gd name="T6" fmla="*/ 328 w 662"/>
                      <a:gd name="T7" fmla="*/ 199 h 508"/>
                      <a:gd name="T8" fmla="*/ 413 w 662"/>
                      <a:gd name="T9" fmla="*/ 65 h 508"/>
                      <a:gd name="T10" fmla="*/ 566 w 662"/>
                      <a:gd name="T11" fmla="*/ 65 h 508"/>
                      <a:gd name="T12" fmla="*/ 566 w 662"/>
                      <a:gd name="T13" fmla="*/ 0 h 508"/>
                      <a:gd name="T14" fmla="*/ 662 w 662"/>
                      <a:gd name="T15" fmla="*/ 80 h 508"/>
                      <a:gd name="T16" fmla="*/ 566 w 662"/>
                      <a:gd name="T17" fmla="*/ 159 h 508"/>
                      <a:gd name="T18" fmla="*/ 566 w 662"/>
                      <a:gd name="T19" fmla="*/ 105 h 508"/>
                      <a:gd name="T20" fmla="*/ 455 w 662"/>
                      <a:gd name="T21" fmla="*/ 105 h 508"/>
                      <a:gd name="T22" fmla="*/ 365 w 662"/>
                      <a:gd name="T23" fmla="*/ 254 h 508"/>
                      <a:gd name="T24" fmla="*/ 455 w 662"/>
                      <a:gd name="T25" fmla="*/ 409 h 508"/>
                      <a:gd name="T26" fmla="*/ 566 w 662"/>
                      <a:gd name="T27" fmla="*/ 409 h 508"/>
                      <a:gd name="T28" fmla="*/ 566 w 662"/>
                      <a:gd name="T29" fmla="*/ 354 h 508"/>
                      <a:gd name="T30" fmla="*/ 662 w 662"/>
                      <a:gd name="T31" fmla="*/ 429 h 508"/>
                      <a:gd name="T32" fmla="*/ 566 w 662"/>
                      <a:gd name="T33" fmla="*/ 508 h 508"/>
                      <a:gd name="T34" fmla="*/ 566 w 662"/>
                      <a:gd name="T35" fmla="*/ 448 h 508"/>
                      <a:gd name="T36" fmla="*/ 413 w 662"/>
                      <a:gd name="T37" fmla="*/ 448 h 508"/>
                      <a:gd name="T38" fmla="*/ 328 w 662"/>
                      <a:gd name="T39" fmla="*/ 309 h 508"/>
                      <a:gd name="T40" fmla="*/ 249 w 662"/>
                      <a:gd name="T41" fmla="*/ 453 h 508"/>
                      <a:gd name="T42" fmla="*/ 95 w 662"/>
                      <a:gd name="T43" fmla="*/ 453 h 508"/>
                      <a:gd name="T44" fmla="*/ 95 w 662"/>
                      <a:gd name="T45" fmla="*/ 508 h 508"/>
                      <a:gd name="T46" fmla="*/ 0 w 662"/>
                      <a:gd name="T47" fmla="*/ 429 h 508"/>
                      <a:gd name="T48" fmla="*/ 95 w 662"/>
                      <a:gd name="T49" fmla="*/ 354 h 508"/>
                      <a:gd name="T50" fmla="*/ 95 w 662"/>
                      <a:gd name="T51" fmla="*/ 409 h 508"/>
                      <a:gd name="T52" fmla="*/ 201 w 662"/>
                      <a:gd name="T53" fmla="*/ 409 h 508"/>
                      <a:gd name="T54" fmla="*/ 296 w 662"/>
                      <a:gd name="T55" fmla="*/ 254 h 508"/>
                      <a:gd name="T56" fmla="*/ 201 w 662"/>
                      <a:gd name="T57" fmla="*/ 105 h 508"/>
                      <a:gd name="T58" fmla="*/ 95 w 662"/>
                      <a:gd name="T59" fmla="*/ 105 h 508"/>
                      <a:gd name="T60" fmla="*/ 95 w 662"/>
                      <a:gd name="T61" fmla="*/ 154 h 508"/>
                      <a:gd name="T62" fmla="*/ 0 w 662"/>
                      <a:gd name="T63" fmla="*/ 80 h 508"/>
                      <a:gd name="T64" fmla="*/ 95 w 662"/>
                      <a:gd name="T65" fmla="*/ 0 h 50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662"/>
                      <a:gd name="T100" fmla="*/ 0 h 508"/>
                      <a:gd name="T101" fmla="*/ 662 w 662"/>
                      <a:gd name="T102" fmla="*/ 508 h 508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662" h="508">
                        <a:moveTo>
                          <a:pt x="95" y="0"/>
                        </a:moveTo>
                        <a:lnTo>
                          <a:pt x="95" y="65"/>
                        </a:lnTo>
                        <a:lnTo>
                          <a:pt x="249" y="65"/>
                        </a:lnTo>
                        <a:lnTo>
                          <a:pt x="328" y="199"/>
                        </a:lnTo>
                        <a:lnTo>
                          <a:pt x="413" y="65"/>
                        </a:lnTo>
                        <a:lnTo>
                          <a:pt x="566" y="65"/>
                        </a:lnTo>
                        <a:lnTo>
                          <a:pt x="566" y="0"/>
                        </a:lnTo>
                        <a:lnTo>
                          <a:pt x="662" y="80"/>
                        </a:lnTo>
                        <a:lnTo>
                          <a:pt x="566" y="159"/>
                        </a:lnTo>
                        <a:lnTo>
                          <a:pt x="566" y="105"/>
                        </a:lnTo>
                        <a:lnTo>
                          <a:pt x="455" y="105"/>
                        </a:lnTo>
                        <a:lnTo>
                          <a:pt x="365" y="254"/>
                        </a:lnTo>
                        <a:lnTo>
                          <a:pt x="455" y="409"/>
                        </a:lnTo>
                        <a:lnTo>
                          <a:pt x="566" y="409"/>
                        </a:lnTo>
                        <a:lnTo>
                          <a:pt x="566" y="354"/>
                        </a:lnTo>
                        <a:lnTo>
                          <a:pt x="662" y="429"/>
                        </a:lnTo>
                        <a:lnTo>
                          <a:pt x="566" y="508"/>
                        </a:lnTo>
                        <a:lnTo>
                          <a:pt x="566" y="448"/>
                        </a:lnTo>
                        <a:lnTo>
                          <a:pt x="413" y="448"/>
                        </a:lnTo>
                        <a:lnTo>
                          <a:pt x="328" y="309"/>
                        </a:lnTo>
                        <a:lnTo>
                          <a:pt x="249" y="453"/>
                        </a:lnTo>
                        <a:lnTo>
                          <a:pt x="95" y="453"/>
                        </a:lnTo>
                        <a:lnTo>
                          <a:pt x="95" y="508"/>
                        </a:lnTo>
                        <a:lnTo>
                          <a:pt x="0" y="429"/>
                        </a:lnTo>
                        <a:lnTo>
                          <a:pt x="95" y="354"/>
                        </a:lnTo>
                        <a:lnTo>
                          <a:pt x="95" y="409"/>
                        </a:lnTo>
                        <a:lnTo>
                          <a:pt x="201" y="409"/>
                        </a:lnTo>
                        <a:lnTo>
                          <a:pt x="296" y="254"/>
                        </a:lnTo>
                        <a:lnTo>
                          <a:pt x="201" y="105"/>
                        </a:lnTo>
                        <a:lnTo>
                          <a:pt x="95" y="105"/>
                        </a:lnTo>
                        <a:lnTo>
                          <a:pt x="95" y="154"/>
                        </a:lnTo>
                        <a:lnTo>
                          <a:pt x="0" y="80"/>
                        </a:lnTo>
                        <a:lnTo>
                          <a:pt x="9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dirty="0">
                      <a:latin typeface="+mn-lt"/>
                    </a:endParaRPr>
                  </a:p>
                </p:txBody>
              </p:sp>
              <p:sp>
                <p:nvSpPr>
                  <p:cNvPr id="348" name="Freeform 480"/>
                  <p:cNvSpPr>
                    <a:spLocks/>
                  </p:cNvSpPr>
                  <p:nvPr/>
                </p:nvSpPr>
                <p:spPr bwMode="auto">
                  <a:xfrm>
                    <a:off x="581" y="2795"/>
                    <a:ext cx="662" cy="508"/>
                  </a:xfrm>
                  <a:custGeom>
                    <a:avLst/>
                    <a:gdLst>
                      <a:gd name="T0" fmla="*/ 95 w 662"/>
                      <a:gd name="T1" fmla="*/ 0 h 508"/>
                      <a:gd name="T2" fmla="*/ 95 w 662"/>
                      <a:gd name="T3" fmla="*/ 65 h 508"/>
                      <a:gd name="T4" fmla="*/ 249 w 662"/>
                      <a:gd name="T5" fmla="*/ 65 h 508"/>
                      <a:gd name="T6" fmla="*/ 328 w 662"/>
                      <a:gd name="T7" fmla="*/ 199 h 508"/>
                      <a:gd name="T8" fmla="*/ 413 w 662"/>
                      <a:gd name="T9" fmla="*/ 65 h 508"/>
                      <a:gd name="T10" fmla="*/ 566 w 662"/>
                      <a:gd name="T11" fmla="*/ 65 h 508"/>
                      <a:gd name="T12" fmla="*/ 566 w 662"/>
                      <a:gd name="T13" fmla="*/ 0 h 508"/>
                      <a:gd name="T14" fmla="*/ 662 w 662"/>
                      <a:gd name="T15" fmla="*/ 80 h 508"/>
                      <a:gd name="T16" fmla="*/ 566 w 662"/>
                      <a:gd name="T17" fmla="*/ 159 h 508"/>
                      <a:gd name="T18" fmla="*/ 566 w 662"/>
                      <a:gd name="T19" fmla="*/ 105 h 508"/>
                      <a:gd name="T20" fmla="*/ 455 w 662"/>
                      <a:gd name="T21" fmla="*/ 105 h 508"/>
                      <a:gd name="T22" fmla="*/ 365 w 662"/>
                      <a:gd name="T23" fmla="*/ 254 h 508"/>
                      <a:gd name="T24" fmla="*/ 455 w 662"/>
                      <a:gd name="T25" fmla="*/ 409 h 508"/>
                      <a:gd name="T26" fmla="*/ 566 w 662"/>
                      <a:gd name="T27" fmla="*/ 409 h 508"/>
                      <a:gd name="T28" fmla="*/ 566 w 662"/>
                      <a:gd name="T29" fmla="*/ 354 h 508"/>
                      <a:gd name="T30" fmla="*/ 662 w 662"/>
                      <a:gd name="T31" fmla="*/ 429 h 508"/>
                      <a:gd name="T32" fmla="*/ 566 w 662"/>
                      <a:gd name="T33" fmla="*/ 508 h 508"/>
                      <a:gd name="T34" fmla="*/ 566 w 662"/>
                      <a:gd name="T35" fmla="*/ 448 h 508"/>
                      <a:gd name="T36" fmla="*/ 413 w 662"/>
                      <a:gd name="T37" fmla="*/ 448 h 508"/>
                      <a:gd name="T38" fmla="*/ 328 w 662"/>
                      <a:gd name="T39" fmla="*/ 309 h 508"/>
                      <a:gd name="T40" fmla="*/ 249 w 662"/>
                      <a:gd name="T41" fmla="*/ 453 h 508"/>
                      <a:gd name="T42" fmla="*/ 95 w 662"/>
                      <a:gd name="T43" fmla="*/ 453 h 508"/>
                      <a:gd name="T44" fmla="*/ 95 w 662"/>
                      <a:gd name="T45" fmla="*/ 508 h 508"/>
                      <a:gd name="T46" fmla="*/ 0 w 662"/>
                      <a:gd name="T47" fmla="*/ 429 h 508"/>
                      <a:gd name="T48" fmla="*/ 95 w 662"/>
                      <a:gd name="T49" fmla="*/ 354 h 508"/>
                      <a:gd name="T50" fmla="*/ 95 w 662"/>
                      <a:gd name="T51" fmla="*/ 409 h 508"/>
                      <a:gd name="T52" fmla="*/ 201 w 662"/>
                      <a:gd name="T53" fmla="*/ 409 h 508"/>
                      <a:gd name="T54" fmla="*/ 296 w 662"/>
                      <a:gd name="T55" fmla="*/ 254 h 508"/>
                      <a:gd name="T56" fmla="*/ 201 w 662"/>
                      <a:gd name="T57" fmla="*/ 105 h 508"/>
                      <a:gd name="T58" fmla="*/ 95 w 662"/>
                      <a:gd name="T59" fmla="*/ 105 h 508"/>
                      <a:gd name="T60" fmla="*/ 95 w 662"/>
                      <a:gd name="T61" fmla="*/ 154 h 508"/>
                      <a:gd name="T62" fmla="*/ 0 w 662"/>
                      <a:gd name="T63" fmla="*/ 80 h 508"/>
                      <a:gd name="T64" fmla="*/ 95 w 662"/>
                      <a:gd name="T65" fmla="*/ 0 h 50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662"/>
                      <a:gd name="T100" fmla="*/ 0 h 508"/>
                      <a:gd name="T101" fmla="*/ 662 w 662"/>
                      <a:gd name="T102" fmla="*/ 508 h 508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662" h="508">
                        <a:moveTo>
                          <a:pt x="95" y="0"/>
                        </a:moveTo>
                        <a:lnTo>
                          <a:pt x="95" y="65"/>
                        </a:lnTo>
                        <a:lnTo>
                          <a:pt x="249" y="65"/>
                        </a:lnTo>
                        <a:lnTo>
                          <a:pt x="328" y="199"/>
                        </a:lnTo>
                        <a:lnTo>
                          <a:pt x="413" y="65"/>
                        </a:lnTo>
                        <a:lnTo>
                          <a:pt x="566" y="65"/>
                        </a:lnTo>
                        <a:lnTo>
                          <a:pt x="566" y="0"/>
                        </a:lnTo>
                        <a:lnTo>
                          <a:pt x="662" y="80"/>
                        </a:lnTo>
                        <a:lnTo>
                          <a:pt x="566" y="159"/>
                        </a:lnTo>
                        <a:lnTo>
                          <a:pt x="566" y="105"/>
                        </a:lnTo>
                        <a:lnTo>
                          <a:pt x="455" y="105"/>
                        </a:lnTo>
                        <a:lnTo>
                          <a:pt x="365" y="254"/>
                        </a:lnTo>
                        <a:lnTo>
                          <a:pt x="455" y="409"/>
                        </a:lnTo>
                        <a:lnTo>
                          <a:pt x="566" y="409"/>
                        </a:lnTo>
                        <a:lnTo>
                          <a:pt x="566" y="354"/>
                        </a:lnTo>
                        <a:lnTo>
                          <a:pt x="662" y="429"/>
                        </a:lnTo>
                        <a:lnTo>
                          <a:pt x="566" y="508"/>
                        </a:lnTo>
                        <a:lnTo>
                          <a:pt x="566" y="448"/>
                        </a:lnTo>
                        <a:lnTo>
                          <a:pt x="413" y="448"/>
                        </a:lnTo>
                        <a:lnTo>
                          <a:pt x="328" y="309"/>
                        </a:lnTo>
                        <a:lnTo>
                          <a:pt x="249" y="453"/>
                        </a:lnTo>
                        <a:lnTo>
                          <a:pt x="95" y="453"/>
                        </a:lnTo>
                        <a:lnTo>
                          <a:pt x="95" y="508"/>
                        </a:lnTo>
                        <a:lnTo>
                          <a:pt x="0" y="429"/>
                        </a:lnTo>
                        <a:lnTo>
                          <a:pt x="95" y="354"/>
                        </a:lnTo>
                        <a:lnTo>
                          <a:pt x="95" y="409"/>
                        </a:lnTo>
                        <a:lnTo>
                          <a:pt x="201" y="409"/>
                        </a:lnTo>
                        <a:lnTo>
                          <a:pt x="296" y="254"/>
                        </a:lnTo>
                        <a:lnTo>
                          <a:pt x="201" y="105"/>
                        </a:lnTo>
                        <a:lnTo>
                          <a:pt x="95" y="105"/>
                        </a:lnTo>
                        <a:lnTo>
                          <a:pt x="95" y="154"/>
                        </a:lnTo>
                        <a:lnTo>
                          <a:pt x="0" y="80"/>
                        </a:lnTo>
                        <a:lnTo>
                          <a:pt x="9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dirty="0">
                      <a:latin typeface="+mn-lt"/>
                    </a:endParaRPr>
                  </a:p>
                </p:txBody>
              </p:sp>
              <p:sp>
                <p:nvSpPr>
                  <p:cNvPr id="349" name="Freeform 481"/>
                  <p:cNvSpPr>
                    <a:spLocks/>
                  </p:cNvSpPr>
                  <p:nvPr/>
                </p:nvSpPr>
                <p:spPr bwMode="auto">
                  <a:xfrm>
                    <a:off x="586" y="2800"/>
                    <a:ext cx="662" cy="508"/>
                  </a:xfrm>
                  <a:custGeom>
                    <a:avLst/>
                    <a:gdLst>
                      <a:gd name="T0" fmla="*/ 95 w 662"/>
                      <a:gd name="T1" fmla="*/ 0 h 508"/>
                      <a:gd name="T2" fmla="*/ 95 w 662"/>
                      <a:gd name="T3" fmla="*/ 65 h 508"/>
                      <a:gd name="T4" fmla="*/ 249 w 662"/>
                      <a:gd name="T5" fmla="*/ 65 h 508"/>
                      <a:gd name="T6" fmla="*/ 328 w 662"/>
                      <a:gd name="T7" fmla="*/ 199 h 508"/>
                      <a:gd name="T8" fmla="*/ 413 w 662"/>
                      <a:gd name="T9" fmla="*/ 65 h 508"/>
                      <a:gd name="T10" fmla="*/ 567 w 662"/>
                      <a:gd name="T11" fmla="*/ 65 h 508"/>
                      <a:gd name="T12" fmla="*/ 567 w 662"/>
                      <a:gd name="T13" fmla="*/ 0 h 508"/>
                      <a:gd name="T14" fmla="*/ 662 w 662"/>
                      <a:gd name="T15" fmla="*/ 80 h 508"/>
                      <a:gd name="T16" fmla="*/ 567 w 662"/>
                      <a:gd name="T17" fmla="*/ 159 h 508"/>
                      <a:gd name="T18" fmla="*/ 567 w 662"/>
                      <a:gd name="T19" fmla="*/ 105 h 508"/>
                      <a:gd name="T20" fmla="*/ 455 w 662"/>
                      <a:gd name="T21" fmla="*/ 105 h 508"/>
                      <a:gd name="T22" fmla="*/ 365 w 662"/>
                      <a:gd name="T23" fmla="*/ 254 h 508"/>
                      <a:gd name="T24" fmla="*/ 455 w 662"/>
                      <a:gd name="T25" fmla="*/ 409 h 508"/>
                      <a:gd name="T26" fmla="*/ 567 w 662"/>
                      <a:gd name="T27" fmla="*/ 409 h 508"/>
                      <a:gd name="T28" fmla="*/ 567 w 662"/>
                      <a:gd name="T29" fmla="*/ 354 h 508"/>
                      <a:gd name="T30" fmla="*/ 662 w 662"/>
                      <a:gd name="T31" fmla="*/ 429 h 508"/>
                      <a:gd name="T32" fmla="*/ 567 w 662"/>
                      <a:gd name="T33" fmla="*/ 508 h 508"/>
                      <a:gd name="T34" fmla="*/ 567 w 662"/>
                      <a:gd name="T35" fmla="*/ 448 h 508"/>
                      <a:gd name="T36" fmla="*/ 413 w 662"/>
                      <a:gd name="T37" fmla="*/ 448 h 508"/>
                      <a:gd name="T38" fmla="*/ 328 w 662"/>
                      <a:gd name="T39" fmla="*/ 309 h 508"/>
                      <a:gd name="T40" fmla="*/ 249 w 662"/>
                      <a:gd name="T41" fmla="*/ 453 h 508"/>
                      <a:gd name="T42" fmla="*/ 95 w 662"/>
                      <a:gd name="T43" fmla="*/ 453 h 508"/>
                      <a:gd name="T44" fmla="*/ 95 w 662"/>
                      <a:gd name="T45" fmla="*/ 508 h 508"/>
                      <a:gd name="T46" fmla="*/ 0 w 662"/>
                      <a:gd name="T47" fmla="*/ 429 h 508"/>
                      <a:gd name="T48" fmla="*/ 95 w 662"/>
                      <a:gd name="T49" fmla="*/ 354 h 508"/>
                      <a:gd name="T50" fmla="*/ 95 w 662"/>
                      <a:gd name="T51" fmla="*/ 409 h 508"/>
                      <a:gd name="T52" fmla="*/ 201 w 662"/>
                      <a:gd name="T53" fmla="*/ 409 h 508"/>
                      <a:gd name="T54" fmla="*/ 297 w 662"/>
                      <a:gd name="T55" fmla="*/ 254 h 508"/>
                      <a:gd name="T56" fmla="*/ 201 w 662"/>
                      <a:gd name="T57" fmla="*/ 105 h 508"/>
                      <a:gd name="T58" fmla="*/ 95 w 662"/>
                      <a:gd name="T59" fmla="*/ 105 h 508"/>
                      <a:gd name="T60" fmla="*/ 95 w 662"/>
                      <a:gd name="T61" fmla="*/ 154 h 508"/>
                      <a:gd name="T62" fmla="*/ 0 w 662"/>
                      <a:gd name="T63" fmla="*/ 80 h 508"/>
                      <a:gd name="T64" fmla="*/ 95 w 662"/>
                      <a:gd name="T65" fmla="*/ 0 h 50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662"/>
                      <a:gd name="T100" fmla="*/ 0 h 508"/>
                      <a:gd name="T101" fmla="*/ 662 w 662"/>
                      <a:gd name="T102" fmla="*/ 508 h 508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662" h="508">
                        <a:moveTo>
                          <a:pt x="95" y="0"/>
                        </a:moveTo>
                        <a:lnTo>
                          <a:pt x="95" y="65"/>
                        </a:lnTo>
                        <a:lnTo>
                          <a:pt x="249" y="65"/>
                        </a:lnTo>
                        <a:lnTo>
                          <a:pt x="328" y="199"/>
                        </a:lnTo>
                        <a:lnTo>
                          <a:pt x="413" y="65"/>
                        </a:lnTo>
                        <a:lnTo>
                          <a:pt x="567" y="65"/>
                        </a:lnTo>
                        <a:lnTo>
                          <a:pt x="567" y="0"/>
                        </a:lnTo>
                        <a:lnTo>
                          <a:pt x="662" y="80"/>
                        </a:lnTo>
                        <a:lnTo>
                          <a:pt x="567" y="159"/>
                        </a:lnTo>
                        <a:lnTo>
                          <a:pt x="567" y="105"/>
                        </a:lnTo>
                        <a:lnTo>
                          <a:pt x="455" y="105"/>
                        </a:lnTo>
                        <a:lnTo>
                          <a:pt x="365" y="254"/>
                        </a:lnTo>
                        <a:lnTo>
                          <a:pt x="455" y="409"/>
                        </a:lnTo>
                        <a:lnTo>
                          <a:pt x="567" y="409"/>
                        </a:lnTo>
                        <a:lnTo>
                          <a:pt x="567" y="354"/>
                        </a:lnTo>
                        <a:lnTo>
                          <a:pt x="662" y="429"/>
                        </a:lnTo>
                        <a:lnTo>
                          <a:pt x="567" y="508"/>
                        </a:lnTo>
                        <a:lnTo>
                          <a:pt x="567" y="448"/>
                        </a:lnTo>
                        <a:lnTo>
                          <a:pt x="413" y="448"/>
                        </a:lnTo>
                        <a:lnTo>
                          <a:pt x="328" y="309"/>
                        </a:lnTo>
                        <a:lnTo>
                          <a:pt x="249" y="453"/>
                        </a:lnTo>
                        <a:lnTo>
                          <a:pt x="95" y="453"/>
                        </a:lnTo>
                        <a:lnTo>
                          <a:pt x="95" y="508"/>
                        </a:lnTo>
                        <a:lnTo>
                          <a:pt x="0" y="429"/>
                        </a:lnTo>
                        <a:lnTo>
                          <a:pt x="95" y="354"/>
                        </a:lnTo>
                        <a:lnTo>
                          <a:pt x="95" y="409"/>
                        </a:lnTo>
                        <a:lnTo>
                          <a:pt x="201" y="409"/>
                        </a:lnTo>
                        <a:lnTo>
                          <a:pt x="297" y="254"/>
                        </a:lnTo>
                        <a:lnTo>
                          <a:pt x="201" y="105"/>
                        </a:lnTo>
                        <a:lnTo>
                          <a:pt x="95" y="105"/>
                        </a:lnTo>
                        <a:lnTo>
                          <a:pt x="95" y="154"/>
                        </a:lnTo>
                        <a:lnTo>
                          <a:pt x="0" y="80"/>
                        </a:lnTo>
                        <a:lnTo>
                          <a:pt x="9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dirty="0">
                      <a:latin typeface="+mn-lt"/>
                    </a:endParaRPr>
                  </a:p>
                </p:txBody>
              </p:sp>
              <p:sp>
                <p:nvSpPr>
                  <p:cNvPr id="350" name="Freeform 482"/>
                  <p:cNvSpPr>
                    <a:spLocks/>
                  </p:cNvSpPr>
                  <p:nvPr/>
                </p:nvSpPr>
                <p:spPr bwMode="auto">
                  <a:xfrm>
                    <a:off x="586" y="2800"/>
                    <a:ext cx="662" cy="508"/>
                  </a:xfrm>
                  <a:custGeom>
                    <a:avLst/>
                    <a:gdLst>
                      <a:gd name="T0" fmla="*/ 95 w 662"/>
                      <a:gd name="T1" fmla="*/ 0 h 508"/>
                      <a:gd name="T2" fmla="*/ 95 w 662"/>
                      <a:gd name="T3" fmla="*/ 65 h 508"/>
                      <a:gd name="T4" fmla="*/ 249 w 662"/>
                      <a:gd name="T5" fmla="*/ 65 h 508"/>
                      <a:gd name="T6" fmla="*/ 328 w 662"/>
                      <a:gd name="T7" fmla="*/ 199 h 508"/>
                      <a:gd name="T8" fmla="*/ 413 w 662"/>
                      <a:gd name="T9" fmla="*/ 65 h 508"/>
                      <a:gd name="T10" fmla="*/ 567 w 662"/>
                      <a:gd name="T11" fmla="*/ 65 h 508"/>
                      <a:gd name="T12" fmla="*/ 567 w 662"/>
                      <a:gd name="T13" fmla="*/ 0 h 508"/>
                      <a:gd name="T14" fmla="*/ 662 w 662"/>
                      <a:gd name="T15" fmla="*/ 80 h 508"/>
                      <a:gd name="T16" fmla="*/ 567 w 662"/>
                      <a:gd name="T17" fmla="*/ 159 h 508"/>
                      <a:gd name="T18" fmla="*/ 567 w 662"/>
                      <a:gd name="T19" fmla="*/ 105 h 508"/>
                      <a:gd name="T20" fmla="*/ 455 w 662"/>
                      <a:gd name="T21" fmla="*/ 105 h 508"/>
                      <a:gd name="T22" fmla="*/ 365 w 662"/>
                      <a:gd name="T23" fmla="*/ 254 h 508"/>
                      <a:gd name="T24" fmla="*/ 455 w 662"/>
                      <a:gd name="T25" fmla="*/ 409 h 508"/>
                      <a:gd name="T26" fmla="*/ 567 w 662"/>
                      <a:gd name="T27" fmla="*/ 409 h 508"/>
                      <a:gd name="T28" fmla="*/ 567 w 662"/>
                      <a:gd name="T29" fmla="*/ 354 h 508"/>
                      <a:gd name="T30" fmla="*/ 662 w 662"/>
                      <a:gd name="T31" fmla="*/ 429 h 508"/>
                      <a:gd name="T32" fmla="*/ 567 w 662"/>
                      <a:gd name="T33" fmla="*/ 508 h 508"/>
                      <a:gd name="T34" fmla="*/ 567 w 662"/>
                      <a:gd name="T35" fmla="*/ 448 h 508"/>
                      <a:gd name="T36" fmla="*/ 413 w 662"/>
                      <a:gd name="T37" fmla="*/ 448 h 508"/>
                      <a:gd name="T38" fmla="*/ 328 w 662"/>
                      <a:gd name="T39" fmla="*/ 309 h 508"/>
                      <a:gd name="T40" fmla="*/ 249 w 662"/>
                      <a:gd name="T41" fmla="*/ 453 h 508"/>
                      <a:gd name="T42" fmla="*/ 95 w 662"/>
                      <a:gd name="T43" fmla="*/ 453 h 508"/>
                      <a:gd name="T44" fmla="*/ 95 w 662"/>
                      <a:gd name="T45" fmla="*/ 508 h 508"/>
                      <a:gd name="T46" fmla="*/ 0 w 662"/>
                      <a:gd name="T47" fmla="*/ 429 h 508"/>
                      <a:gd name="T48" fmla="*/ 95 w 662"/>
                      <a:gd name="T49" fmla="*/ 354 h 508"/>
                      <a:gd name="T50" fmla="*/ 95 w 662"/>
                      <a:gd name="T51" fmla="*/ 409 h 508"/>
                      <a:gd name="T52" fmla="*/ 201 w 662"/>
                      <a:gd name="T53" fmla="*/ 409 h 508"/>
                      <a:gd name="T54" fmla="*/ 297 w 662"/>
                      <a:gd name="T55" fmla="*/ 254 h 508"/>
                      <a:gd name="T56" fmla="*/ 201 w 662"/>
                      <a:gd name="T57" fmla="*/ 105 h 508"/>
                      <a:gd name="T58" fmla="*/ 95 w 662"/>
                      <a:gd name="T59" fmla="*/ 105 h 508"/>
                      <a:gd name="T60" fmla="*/ 95 w 662"/>
                      <a:gd name="T61" fmla="*/ 154 h 508"/>
                      <a:gd name="T62" fmla="*/ 0 w 662"/>
                      <a:gd name="T63" fmla="*/ 80 h 508"/>
                      <a:gd name="T64" fmla="*/ 95 w 662"/>
                      <a:gd name="T65" fmla="*/ 0 h 50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662"/>
                      <a:gd name="T100" fmla="*/ 0 h 508"/>
                      <a:gd name="T101" fmla="*/ 662 w 662"/>
                      <a:gd name="T102" fmla="*/ 508 h 508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662" h="508">
                        <a:moveTo>
                          <a:pt x="95" y="0"/>
                        </a:moveTo>
                        <a:lnTo>
                          <a:pt x="95" y="65"/>
                        </a:lnTo>
                        <a:lnTo>
                          <a:pt x="249" y="65"/>
                        </a:lnTo>
                        <a:lnTo>
                          <a:pt x="328" y="199"/>
                        </a:lnTo>
                        <a:lnTo>
                          <a:pt x="413" y="65"/>
                        </a:lnTo>
                        <a:lnTo>
                          <a:pt x="567" y="65"/>
                        </a:lnTo>
                        <a:lnTo>
                          <a:pt x="567" y="0"/>
                        </a:lnTo>
                        <a:lnTo>
                          <a:pt x="662" y="80"/>
                        </a:lnTo>
                        <a:lnTo>
                          <a:pt x="567" y="159"/>
                        </a:lnTo>
                        <a:lnTo>
                          <a:pt x="567" y="105"/>
                        </a:lnTo>
                        <a:lnTo>
                          <a:pt x="455" y="105"/>
                        </a:lnTo>
                        <a:lnTo>
                          <a:pt x="365" y="254"/>
                        </a:lnTo>
                        <a:lnTo>
                          <a:pt x="455" y="409"/>
                        </a:lnTo>
                        <a:lnTo>
                          <a:pt x="567" y="409"/>
                        </a:lnTo>
                        <a:lnTo>
                          <a:pt x="567" y="354"/>
                        </a:lnTo>
                        <a:lnTo>
                          <a:pt x="662" y="429"/>
                        </a:lnTo>
                        <a:lnTo>
                          <a:pt x="567" y="508"/>
                        </a:lnTo>
                        <a:lnTo>
                          <a:pt x="567" y="448"/>
                        </a:lnTo>
                        <a:lnTo>
                          <a:pt x="413" y="448"/>
                        </a:lnTo>
                        <a:lnTo>
                          <a:pt x="328" y="309"/>
                        </a:lnTo>
                        <a:lnTo>
                          <a:pt x="249" y="453"/>
                        </a:lnTo>
                        <a:lnTo>
                          <a:pt x="95" y="453"/>
                        </a:lnTo>
                        <a:lnTo>
                          <a:pt x="95" y="508"/>
                        </a:lnTo>
                        <a:lnTo>
                          <a:pt x="0" y="429"/>
                        </a:lnTo>
                        <a:lnTo>
                          <a:pt x="95" y="354"/>
                        </a:lnTo>
                        <a:lnTo>
                          <a:pt x="95" y="409"/>
                        </a:lnTo>
                        <a:lnTo>
                          <a:pt x="201" y="409"/>
                        </a:lnTo>
                        <a:lnTo>
                          <a:pt x="297" y="254"/>
                        </a:lnTo>
                        <a:lnTo>
                          <a:pt x="201" y="105"/>
                        </a:lnTo>
                        <a:lnTo>
                          <a:pt x="95" y="105"/>
                        </a:lnTo>
                        <a:lnTo>
                          <a:pt x="95" y="154"/>
                        </a:lnTo>
                        <a:lnTo>
                          <a:pt x="0" y="80"/>
                        </a:lnTo>
                        <a:lnTo>
                          <a:pt x="9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dirty="0">
                      <a:latin typeface="+mn-lt"/>
                    </a:endParaRPr>
                  </a:p>
                </p:txBody>
              </p:sp>
            </p:grpSp>
          </p:grpSp>
          <p:grpSp>
            <p:nvGrpSpPr>
              <p:cNvPr id="213" name="Group 454"/>
              <p:cNvGrpSpPr>
                <a:grpSpLocks/>
              </p:cNvGrpSpPr>
              <p:nvPr/>
            </p:nvGrpSpPr>
            <p:grpSpPr bwMode="auto">
              <a:xfrm>
                <a:off x="6742238" y="2971999"/>
                <a:ext cx="573865" cy="452471"/>
                <a:chOff x="480" y="2498"/>
                <a:chExt cx="872" cy="878"/>
              </a:xfrm>
            </p:grpSpPr>
            <p:sp>
              <p:nvSpPr>
                <p:cNvPr id="313" name="Oval 455"/>
                <p:cNvSpPr>
                  <a:spLocks noChangeArrowheads="1"/>
                </p:cNvSpPr>
                <p:nvPr/>
              </p:nvSpPr>
              <p:spPr bwMode="auto">
                <a:xfrm>
                  <a:off x="482" y="3096"/>
                  <a:ext cx="870" cy="280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314" name="Rectangle 456"/>
                <p:cNvSpPr>
                  <a:spLocks noChangeArrowheads="1"/>
                </p:cNvSpPr>
                <p:nvPr/>
              </p:nvSpPr>
              <p:spPr bwMode="auto">
                <a:xfrm>
                  <a:off x="480" y="2641"/>
                  <a:ext cx="869" cy="597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315" name="Rectangle 457"/>
                <p:cNvSpPr>
                  <a:spLocks noChangeArrowheads="1"/>
                </p:cNvSpPr>
                <p:nvPr/>
              </p:nvSpPr>
              <p:spPr bwMode="auto">
                <a:xfrm>
                  <a:off x="480" y="2641"/>
                  <a:ext cx="869" cy="597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316" name="Oval 458"/>
                <p:cNvSpPr>
                  <a:spLocks noChangeArrowheads="1"/>
                </p:cNvSpPr>
                <p:nvPr/>
              </p:nvSpPr>
              <p:spPr bwMode="auto">
                <a:xfrm>
                  <a:off x="482" y="2498"/>
                  <a:ext cx="870" cy="280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latin typeface="+mn-lt"/>
                  </a:endParaRPr>
                </a:p>
              </p:txBody>
            </p:sp>
            <p:grpSp>
              <p:nvGrpSpPr>
                <p:cNvPr id="216" name="Group 459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604" cy="214"/>
                  <a:chOff x="612" y="2531"/>
                  <a:chExt cx="604" cy="214"/>
                </a:xfrm>
              </p:grpSpPr>
              <p:grpSp>
                <p:nvGrpSpPr>
                  <p:cNvPr id="219" name="Group 460"/>
                  <p:cNvGrpSpPr>
                    <a:grpSpLocks/>
                  </p:cNvGrpSpPr>
                  <p:nvPr/>
                </p:nvGrpSpPr>
                <p:grpSpPr bwMode="auto">
                  <a:xfrm>
                    <a:off x="612" y="2531"/>
                    <a:ext cx="599" cy="209"/>
                    <a:chOff x="612" y="2531"/>
                    <a:chExt cx="599" cy="209"/>
                  </a:xfrm>
                </p:grpSpPr>
                <p:sp>
                  <p:nvSpPr>
                    <p:cNvPr id="333" name="Freeform 461"/>
                    <p:cNvSpPr>
                      <a:spLocks/>
                    </p:cNvSpPr>
                    <p:nvPr/>
                  </p:nvSpPr>
                  <p:spPr bwMode="auto">
                    <a:xfrm>
                      <a:off x="925" y="2536"/>
                      <a:ext cx="286" cy="90"/>
                    </a:xfrm>
                    <a:custGeom>
                      <a:avLst/>
                      <a:gdLst>
                        <a:gd name="T0" fmla="*/ 0 w 286"/>
                        <a:gd name="T1" fmla="*/ 70 h 90"/>
                        <a:gd name="T2" fmla="*/ 64 w 286"/>
                        <a:gd name="T3" fmla="*/ 90 h 90"/>
                        <a:gd name="T4" fmla="*/ 217 w 286"/>
                        <a:gd name="T5" fmla="*/ 30 h 90"/>
                        <a:gd name="T6" fmla="*/ 286 w 286"/>
                        <a:gd name="T7" fmla="*/ 50 h 90"/>
                        <a:gd name="T8" fmla="*/ 249 w 286"/>
                        <a:gd name="T9" fmla="*/ 0 h 90"/>
                        <a:gd name="T10" fmla="*/ 69 w 286"/>
                        <a:gd name="T11" fmla="*/ 0 h 90"/>
                        <a:gd name="T12" fmla="*/ 143 w 286"/>
                        <a:gd name="T13" fmla="*/ 15 h 90"/>
                        <a:gd name="T14" fmla="*/ 0 w 286"/>
                        <a:gd name="T15" fmla="*/ 7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0" y="70"/>
                          </a:moveTo>
                          <a:lnTo>
                            <a:pt x="64" y="90"/>
                          </a:lnTo>
                          <a:lnTo>
                            <a:pt x="217" y="30"/>
                          </a:lnTo>
                          <a:lnTo>
                            <a:pt x="286" y="50"/>
                          </a:lnTo>
                          <a:lnTo>
                            <a:pt x="249" y="0"/>
                          </a:lnTo>
                          <a:lnTo>
                            <a:pt x="69" y="0"/>
                          </a:lnTo>
                          <a:lnTo>
                            <a:pt x="143" y="15"/>
                          </a:lnTo>
                          <a:lnTo>
                            <a:pt x="0" y="7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34" name="Freeform 462"/>
                    <p:cNvSpPr>
                      <a:spLocks/>
                    </p:cNvSpPr>
                    <p:nvPr/>
                  </p:nvSpPr>
                  <p:spPr bwMode="auto">
                    <a:xfrm>
                      <a:off x="925" y="2536"/>
                      <a:ext cx="286" cy="90"/>
                    </a:xfrm>
                    <a:custGeom>
                      <a:avLst/>
                      <a:gdLst>
                        <a:gd name="T0" fmla="*/ 0 w 286"/>
                        <a:gd name="T1" fmla="*/ 70 h 90"/>
                        <a:gd name="T2" fmla="*/ 64 w 286"/>
                        <a:gd name="T3" fmla="*/ 90 h 90"/>
                        <a:gd name="T4" fmla="*/ 217 w 286"/>
                        <a:gd name="T5" fmla="*/ 30 h 90"/>
                        <a:gd name="T6" fmla="*/ 286 w 286"/>
                        <a:gd name="T7" fmla="*/ 50 h 90"/>
                        <a:gd name="T8" fmla="*/ 249 w 286"/>
                        <a:gd name="T9" fmla="*/ 0 h 90"/>
                        <a:gd name="T10" fmla="*/ 69 w 286"/>
                        <a:gd name="T11" fmla="*/ 0 h 90"/>
                        <a:gd name="T12" fmla="*/ 143 w 286"/>
                        <a:gd name="T13" fmla="*/ 15 h 90"/>
                        <a:gd name="T14" fmla="*/ 0 w 286"/>
                        <a:gd name="T15" fmla="*/ 7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0" y="70"/>
                          </a:moveTo>
                          <a:lnTo>
                            <a:pt x="64" y="90"/>
                          </a:lnTo>
                          <a:lnTo>
                            <a:pt x="217" y="30"/>
                          </a:lnTo>
                          <a:lnTo>
                            <a:pt x="286" y="50"/>
                          </a:lnTo>
                          <a:lnTo>
                            <a:pt x="249" y="0"/>
                          </a:lnTo>
                          <a:lnTo>
                            <a:pt x="69" y="0"/>
                          </a:lnTo>
                          <a:lnTo>
                            <a:pt x="143" y="15"/>
                          </a:lnTo>
                          <a:lnTo>
                            <a:pt x="0" y="7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35" name="Freeform 463"/>
                    <p:cNvSpPr>
                      <a:spLocks/>
                    </p:cNvSpPr>
                    <p:nvPr/>
                  </p:nvSpPr>
                  <p:spPr bwMode="auto">
                    <a:xfrm>
                      <a:off x="612" y="2641"/>
                      <a:ext cx="286" cy="94"/>
                    </a:xfrm>
                    <a:custGeom>
                      <a:avLst/>
                      <a:gdLst>
                        <a:gd name="T0" fmla="*/ 286 w 286"/>
                        <a:gd name="T1" fmla="*/ 19 h 94"/>
                        <a:gd name="T2" fmla="*/ 223 w 286"/>
                        <a:gd name="T3" fmla="*/ 0 h 94"/>
                        <a:gd name="T4" fmla="*/ 75 w 286"/>
                        <a:gd name="T5" fmla="*/ 59 h 94"/>
                        <a:gd name="T6" fmla="*/ 0 w 286"/>
                        <a:gd name="T7" fmla="*/ 39 h 94"/>
                        <a:gd name="T8" fmla="*/ 38 w 286"/>
                        <a:gd name="T9" fmla="*/ 94 h 94"/>
                        <a:gd name="T10" fmla="*/ 223 w 286"/>
                        <a:gd name="T11" fmla="*/ 94 h 94"/>
                        <a:gd name="T12" fmla="*/ 143 w 286"/>
                        <a:gd name="T13" fmla="*/ 74 h 94"/>
                        <a:gd name="T14" fmla="*/ 286 w 286"/>
                        <a:gd name="T15" fmla="*/ 19 h 9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4"/>
                        <a:gd name="T26" fmla="*/ 286 w 286"/>
                        <a:gd name="T27" fmla="*/ 94 h 9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4">
                          <a:moveTo>
                            <a:pt x="286" y="19"/>
                          </a:moveTo>
                          <a:lnTo>
                            <a:pt x="223" y="0"/>
                          </a:lnTo>
                          <a:lnTo>
                            <a:pt x="75" y="59"/>
                          </a:lnTo>
                          <a:lnTo>
                            <a:pt x="0" y="39"/>
                          </a:lnTo>
                          <a:lnTo>
                            <a:pt x="38" y="94"/>
                          </a:lnTo>
                          <a:lnTo>
                            <a:pt x="223" y="94"/>
                          </a:lnTo>
                          <a:lnTo>
                            <a:pt x="143" y="74"/>
                          </a:lnTo>
                          <a:lnTo>
                            <a:pt x="286" y="1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36" name="Freeform 464"/>
                    <p:cNvSpPr>
                      <a:spLocks/>
                    </p:cNvSpPr>
                    <p:nvPr/>
                  </p:nvSpPr>
                  <p:spPr bwMode="auto">
                    <a:xfrm>
                      <a:off x="612" y="2641"/>
                      <a:ext cx="286" cy="94"/>
                    </a:xfrm>
                    <a:custGeom>
                      <a:avLst/>
                      <a:gdLst>
                        <a:gd name="T0" fmla="*/ 286 w 286"/>
                        <a:gd name="T1" fmla="*/ 19 h 94"/>
                        <a:gd name="T2" fmla="*/ 223 w 286"/>
                        <a:gd name="T3" fmla="*/ 0 h 94"/>
                        <a:gd name="T4" fmla="*/ 75 w 286"/>
                        <a:gd name="T5" fmla="*/ 59 h 94"/>
                        <a:gd name="T6" fmla="*/ 0 w 286"/>
                        <a:gd name="T7" fmla="*/ 39 h 94"/>
                        <a:gd name="T8" fmla="*/ 38 w 286"/>
                        <a:gd name="T9" fmla="*/ 94 h 94"/>
                        <a:gd name="T10" fmla="*/ 223 w 286"/>
                        <a:gd name="T11" fmla="*/ 94 h 94"/>
                        <a:gd name="T12" fmla="*/ 143 w 286"/>
                        <a:gd name="T13" fmla="*/ 74 h 94"/>
                        <a:gd name="T14" fmla="*/ 286 w 286"/>
                        <a:gd name="T15" fmla="*/ 19 h 9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4"/>
                        <a:gd name="T26" fmla="*/ 286 w 286"/>
                        <a:gd name="T27" fmla="*/ 94 h 9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4">
                          <a:moveTo>
                            <a:pt x="286" y="19"/>
                          </a:moveTo>
                          <a:lnTo>
                            <a:pt x="223" y="0"/>
                          </a:lnTo>
                          <a:lnTo>
                            <a:pt x="75" y="59"/>
                          </a:lnTo>
                          <a:lnTo>
                            <a:pt x="0" y="39"/>
                          </a:lnTo>
                          <a:lnTo>
                            <a:pt x="38" y="94"/>
                          </a:lnTo>
                          <a:lnTo>
                            <a:pt x="223" y="94"/>
                          </a:lnTo>
                          <a:lnTo>
                            <a:pt x="143" y="74"/>
                          </a:lnTo>
                          <a:lnTo>
                            <a:pt x="286" y="1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37" name="Freeform 465"/>
                    <p:cNvSpPr>
                      <a:spLocks/>
                    </p:cNvSpPr>
                    <p:nvPr/>
                  </p:nvSpPr>
                  <p:spPr bwMode="auto">
                    <a:xfrm>
                      <a:off x="628" y="2531"/>
                      <a:ext cx="286" cy="90"/>
                    </a:xfrm>
                    <a:custGeom>
                      <a:avLst/>
                      <a:gdLst>
                        <a:gd name="T0" fmla="*/ 0 w 286"/>
                        <a:gd name="T1" fmla="*/ 20 h 90"/>
                        <a:gd name="T2" fmla="*/ 64 w 286"/>
                        <a:gd name="T3" fmla="*/ 0 h 90"/>
                        <a:gd name="T4" fmla="*/ 217 w 286"/>
                        <a:gd name="T5" fmla="*/ 55 h 90"/>
                        <a:gd name="T6" fmla="*/ 286 w 286"/>
                        <a:gd name="T7" fmla="*/ 40 h 90"/>
                        <a:gd name="T8" fmla="*/ 249 w 286"/>
                        <a:gd name="T9" fmla="*/ 90 h 90"/>
                        <a:gd name="T10" fmla="*/ 69 w 286"/>
                        <a:gd name="T11" fmla="*/ 90 h 90"/>
                        <a:gd name="T12" fmla="*/ 143 w 286"/>
                        <a:gd name="T13" fmla="*/ 75 h 90"/>
                        <a:gd name="T14" fmla="*/ 0 w 286"/>
                        <a:gd name="T15" fmla="*/ 2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0" y="20"/>
                          </a:moveTo>
                          <a:lnTo>
                            <a:pt x="64" y="0"/>
                          </a:lnTo>
                          <a:lnTo>
                            <a:pt x="217" y="55"/>
                          </a:lnTo>
                          <a:lnTo>
                            <a:pt x="286" y="40"/>
                          </a:lnTo>
                          <a:lnTo>
                            <a:pt x="249" y="90"/>
                          </a:lnTo>
                          <a:lnTo>
                            <a:pt x="69" y="90"/>
                          </a:lnTo>
                          <a:lnTo>
                            <a:pt x="143" y="75"/>
                          </a:lnTo>
                          <a:lnTo>
                            <a:pt x="0" y="2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38" name="Freeform 466"/>
                    <p:cNvSpPr>
                      <a:spLocks/>
                    </p:cNvSpPr>
                    <p:nvPr/>
                  </p:nvSpPr>
                  <p:spPr bwMode="auto">
                    <a:xfrm>
                      <a:off x="628" y="2531"/>
                      <a:ext cx="286" cy="90"/>
                    </a:xfrm>
                    <a:custGeom>
                      <a:avLst/>
                      <a:gdLst>
                        <a:gd name="T0" fmla="*/ 0 w 286"/>
                        <a:gd name="T1" fmla="*/ 20 h 90"/>
                        <a:gd name="T2" fmla="*/ 64 w 286"/>
                        <a:gd name="T3" fmla="*/ 0 h 90"/>
                        <a:gd name="T4" fmla="*/ 217 w 286"/>
                        <a:gd name="T5" fmla="*/ 55 h 90"/>
                        <a:gd name="T6" fmla="*/ 286 w 286"/>
                        <a:gd name="T7" fmla="*/ 40 h 90"/>
                        <a:gd name="T8" fmla="*/ 249 w 286"/>
                        <a:gd name="T9" fmla="*/ 90 h 90"/>
                        <a:gd name="T10" fmla="*/ 69 w 286"/>
                        <a:gd name="T11" fmla="*/ 90 h 90"/>
                        <a:gd name="T12" fmla="*/ 143 w 286"/>
                        <a:gd name="T13" fmla="*/ 75 h 90"/>
                        <a:gd name="T14" fmla="*/ 0 w 286"/>
                        <a:gd name="T15" fmla="*/ 2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0" y="20"/>
                          </a:moveTo>
                          <a:lnTo>
                            <a:pt x="64" y="0"/>
                          </a:lnTo>
                          <a:lnTo>
                            <a:pt x="217" y="55"/>
                          </a:lnTo>
                          <a:lnTo>
                            <a:pt x="286" y="40"/>
                          </a:lnTo>
                          <a:lnTo>
                            <a:pt x="249" y="90"/>
                          </a:lnTo>
                          <a:lnTo>
                            <a:pt x="69" y="90"/>
                          </a:lnTo>
                          <a:lnTo>
                            <a:pt x="143" y="75"/>
                          </a:lnTo>
                          <a:lnTo>
                            <a:pt x="0" y="2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39" name="Freeform 467"/>
                    <p:cNvSpPr>
                      <a:spLocks/>
                    </p:cNvSpPr>
                    <p:nvPr/>
                  </p:nvSpPr>
                  <p:spPr bwMode="auto">
                    <a:xfrm>
                      <a:off x="914" y="2650"/>
                      <a:ext cx="286" cy="90"/>
                    </a:xfrm>
                    <a:custGeom>
                      <a:avLst/>
                      <a:gdLst>
                        <a:gd name="T0" fmla="*/ 286 w 286"/>
                        <a:gd name="T1" fmla="*/ 70 h 90"/>
                        <a:gd name="T2" fmla="*/ 223 w 286"/>
                        <a:gd name="T3" fmla="*/ 90 h 90"/>
                        <a:gd name="T4" fmla="*/ 75 w 286"/>
                        <a:gd name="T5" fmla="*/ 30 h 90"/>
                        <a:gd name="T6" fmla="*/ 0 w 286"/>
                        <a:gd name="T7" fmla="*/ 50 h 90"/>
                        <a:gd name="T8" fmla="*/ 37 w 286"/>
                        <a:gd name="T9" fmla="*/ 0 h 90"/>
                        <a:gd name="T10" fmla="*/ 223 w 286"/>
                        <a:gd name="T11" fmla="*/ 0 h 90"/>
                        <a:gd name="T12" fmla="*/ 143 w 286"/>
                        <a:gd name="T13" fmla="*/ 15 h 90"/>
                        <a:gd name="T14" fmla="*/ 286 w 286"/>
                        <a:gd name="T15" fmla="*/ 7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286" y="70"/>
                          </a:moveTo>
                          <a:lnTo>
                            <a:pt x="223" y="90"/>
                          </a:lnTo>
                          <a:lnTo>
                            <a:pt x="75" y="30"/>
                          </a:lnTo>
                          <a:lnTo>
                            <a:pt x="0" y="50"/>
                          </a:lnTo>
                          <a:lnTo>
                            <a:pt x="37" y="0"/>
                          </a:lnTo>
                          <a:lnTo>
                            <a:pt x="223" y="0"/>
                          </a:lnTo>
                          <a:lnTo>
                            <a:pt x="143" y="15"/>
                          </a:lnTo>
                          <a:lnTo>
                            <a:pt x="286" y="7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40" name="Freeform 468"/>
                    <p:cNvSpPr>
                      <a:spLocks/>
                    </p:cNvSpPr>
                    <p:nvPr/>
                  </p:nvSpPr>
                  <p:spPr bwMode="auto">
                    <a:xfrm>
                      <a:off x="914" y="2650"/>
                      <a:ext cx="286" cy="90"/>
                    </a:xfrm>
                    <a:custGeom>
                      <a:avLst/>
                      <a:gdLst>
                        <a:gd name="T0" fmla="*/ 286 w 286"/>
                        <a:gd name="T1" fmla="*/ 70 h 90"/>
                        <a:gd name="T2" fmla="*/ 223 w 286"/>
                        <a:gd name="T3" fmla="*/ 90 h 90"/>
                        <a:gd name="T4" fmla="*/ 75 w 286"/>
                        <a:gd name="T5" fmla="*/ 30 h 90"/>
                        <a:gd name="T6" fmla="*/ 0 w 286"/>
                        <a:gd name="T7" fmla="*/ 50 h 90"/>
                        <a:gd name="T8" fmla="*/ 37 w 286"/>
                        <a:gd name="T9" fmla="*/ 0 h 90"/>
                        <a:gd name="T10" fmla="*/ 223 w 286"/>
                        <a:gd name="T11" fmla="*/ 0 h 90"/>
                        <a:gd name="T12" fmla="*/ 143 w 286"/>
                        <a:gd name="T13" fmla="*/ 15 h 90"/>
                        <a:gd name="T14" fmla="*/ 286 w 286"/>
                        <a:gd name="T15" fmla="*/ 7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286" y="70"/>
                          </a:moveTo>
                          <a:lnTo>
                            <a:pt x="223" y="90"/>
                          </a:lnTo>
                          <a:lnTo>
                            <a:pt x="75" y="30"/>
                          </a:lnTo>
                          <a:lnTo>
                            <a:pt x="0" y="50"/>
                          </a:lnTo>
                          <a:lnTo>
                            <a:pt x="37" y="0"/>
                          </a:lnTo>
                          <a:lnTo>
                            <a:pt x="223" y="0"/>
                          </a:lnTo>
                          <a:lnTo>
                            <a:pt x="143" y="15"/>
                          </a:lnTo>
                          <a:lnTo>
                            <a:pt x="286" y="7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222" name="Group 469"/>
                  <p:cNvGrpSpPr>
                    <a:grpSpLocks/>
                  </p:cNvGrpSpPr>
                  <p:nvPr/>
                </p:nvGrpSpPr>
                <p:grpSpPr bwMode="auto">
                  <a:xfrm>
                    <a:off x="618" y="2536"/>
                    <a:ext cx="598" cy="209"/>
                    <a:chOff x="618" y="2536"/>
                    <a:chExt cx="598" cy="209"/>
                  </a:xfrm>
                </p:grpSpPr>
                <p:sp>
                  <p:nvSpPr>
                    <p:cNvPr id="325" name="Freeform 470"/>
                    <p:cNvSpPr>
                      <a:spLocks/>
                    </p:cNvSpPr>
                    <p:nvPr/>
                  </p:nvSpPr>
                  <p:spPr bwMode="auto">
                    <a:xfrm>
                      <a:off x="930" y="2541"/>
                      <a:ext cx="286" cy="90"/>
                    </a:xfrm>
                    <a:custGeom>
                      <a:avLst/>
                      <a:gdLst>
                        <a:gd name="T0" fmla="*/ 0 w 286"/>
                        <a:gd name="T1" fmla="*/ 70 h 90"/>
                        <a:gd name="T2" fmla="*/ 64 w 286"/>
                        <a:gd name="T3" fmla="*/ 90 h 90"/>
                        <a:gd name="T4" fmla="*/ 217 w 286"/>
                        <a:gd name="T5" fmla="*/ 30 h 90"/>
                        <a:gd name="T6" fmla="*/ 286 w 286"/>
                        <a:gd name="T7" fmla="*/ 50 h 90"/>
                        <a:gd name="T8" fmla="*/ 249 w 286"/>
                        <a:gd name="T9" fmla="*/ 0 h 90"/>
                        <a:gd name="T10" fmla="*/ 69 w 286"/>
                        <a:gd name="T11" fmla="*/ 0 h 90"/>
                        <a:gd name="T12" fmla="*/ 143 w 286"/>
                        <a:gd name="T13" fmla="*/ 15 h 90"/>
                        <a:gd name="T14" fmla="*/ 0 w 286"/>
                        <a:gd name="T15" fmla="*/ 7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0" y="70"/>
                          </a:moveTo>
                          <a:lnTo>
                            <a:pt x="64" y="90"/>
                          </a:lnTo>
                          <a:lnTo>
                            <a:pt x="217" y="30"/>
                          </a:lnTo>
                          <a:lnTo>
                            <a:pt x="286" y="50"/>
                          </a:lnTo>
                          <a:lnTo>
                            <a:pt x="249" y="0"/>
                          </a:lnTo>
                          <a:lnTo>
                            <a:pt x="69" y="0"/>
                          </a:lnTo>
                          <a:lnTo>
                            <a:pt x="143" y="15"/>
                          </a:lnTo>
                          <a:lnTo>
                            <a:pt x="0" y="7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26" name="Freeform 471"/>
                    <p:cNvSpPr>
                      <a:spLocks/>
                    </p:cNvSpPr>
                    <p:nvPr/>
                  </p:nvSpPr>
                  <p:spPr bwMode="auto">
                    <a:xfrm>
                      <a:off x="930" y="2541"/>
                      <a:ext cx="286" cy="90"/>
                    </a:xfrm>
                    <a:custGeom>
                      <a:avLst/>
                      <a:gdLst>
                        <a:gd name="T0" fmla="*/ 0 w 286"/>
                        <a:gd name="T1" fmla="*/ 70 h 90"/>
                        <a:gd name="T2" fmla="*/ 64 w 286"/>
                        <a:gd name="T3" fmla="*/ 90 h 90"/>
                        <a:gd name="T4" fmla="*/ 217 w 286"/>
                        <a:gd name="T5" fmla="*/ 30 h 90"/>
                        <a:gd name="T6" fmla="*/ 286 w 286"/>
                        <a:gd name="T7" fmla="*/ 50 h 90"/>
                        <a:gd name="T8" fmla="*/ 249 w 286"/>
                        <a:gd name="T9" fmla="*/ 0 h 90"/>
                        <a:gd name="T10" fmla="*/ 69 w 286"/>
                        <a:gd name="T11" fmla="*/ 0 h 90"/>
                        <a:gd name="T12" fmla="*/ 143 w 286"/>
                        <a:gd name="T13" fmla="*/ 15 h 90"/>
                        <a:gd name="T14" fmla="*/ 0 w 286"/>
                        <a:gd name="T15" fmla="*/ 7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0" y="70"/>
                          </a:moveTo>
                          <a:lnTo>
                            <a:pt x="64" y="90"/>
                          </a:lnTo>
                          <a:lnTo>
                            <a:pt x="217" y="30"/>
                          </a:lnTo>
                          <a:lnTo>
                            <a:pt x="286" y="50"/>
                          </a:lnTo>
                          <a:lnTo>
                            <a:pt x="249" y="0"/>
                          </a:lnTo>
                          <a:lnTo>
                            <a:pt x="69" y="0"/>
                          </a:lnTo>
                          <a:lnTo>
                            <a:pt x="143" y="15"/>
                          </a:lnTo>
                          <a:lnTo>
                            <a:pt x="0" y="7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27" name="Freeform 472"/>
                    <p:cNvSpPr>
                      <a:spLocks/>
                    </p:cNvSpPr>
                    <p:nvPr/>
                  </p:nvSpPr>
                  <p:spPr bwMode="auto">
                    <a:xfrm>
                      <a:off x="618" y="2645"/>
                      <a:ext cx="286" cy="95"/>
                    </a:xfrm>
                    <a:custGeom>
                      <a:avLst/>
                      <a:gdLst>
                        <a:gd name="T0" fmla="*/ 286 w 286"/>
                        <a:gd name="T1" fmla="*/ 20 h 95"/>
                        <a:gd name="T2" fmla="*/ 222 w 286"/>
                        <a:gd name="T3" fmla="*/ 0 h 95"/>
                        <a:gd name="T4" fmla="*/ 74 w 286"/>
                        <a:gd name="T5" fmla="*/ 60 h 95"/>
                        <a:gd name="T6" fmla="*/ 0 w 286"/>
                        <a:gd name="T7" fmla="*/ 40 h 95"/>
                        <a:gd name="T8" fmla="*/ 37 w 286"/>
                        <a:gd name="T9" fmla="*/ 95 h 95"/>
                        <a:gd name="T10" fmla="*/ 222 w 286"/>
                        <a:gd name="T11" fmla="*/ 95 h 95"/>
                        <a:gd name="T12" fmla="*/ 143 w 286"/>
                        <a:gd name="T13" fmla="*/ 75 h 95"/>
                        <a:gd name="T14" fmla="*/ 286 w 286"/>
                        <a:gd name="T15" fmla="*/ 20 h 95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5"/>
                        <a:gd name="T26" fmla="*/ 286 w 286"/>
                        <a:gd name="T27" fmla="*/ 95 h 95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5">
                          <a:moveTo>
                            <a:pt x="286" y="20"/>
                          </a:moveTo>
                          <a:lnTo>
                            <a:pt x="222" y="0"/>
                          </a:lnTo>
                          <a:lnTo>
                            <a:pt x="74" y="60"/>
                          </a:lnTo>
                          <a:lnTo>
                            <a:pt x="0" y="40"/>
                          </a:lnTo>
                          <a:lnTo>
                            <a:pt x="37" y="95"/>
                          </a:lnTo>
                          <a:lnTo>
                            <a:pt x="222" y="95"/>
                          </a:lnTo>
                          <a:lnTo>
                            <a:pt x="143" y="75"/>
                          </a:lnTo>
                          <a:lnTo>
                            <a:pt x="286" y="2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28" name="Freeform 473"/>
                    <p:cNvSpPr>
                      <a:spLocks/>
                    </p:cNvSpPr>
                    <p:nvPr/>
                  </p:nvSpPr>
                  <p:spPr bwMode="auto">
                    <a:xfrm>
                      <a:off x="618" y="2645"/>
                      <a:ext cx="286" cy="95"/>
                    </a:xfrm>
                    <a:custGeom>
                      <a:avLst/>
                      <a:gdLst>
                        <a:gd name="T0" fmla="*/ 286 w 286"/>
                        <a:gd name="T1" fmla="*/ 20 h 95"/>
                        <a:gd name="T2" fmla="*/ 222 w 286"/>
                        <a:gd name="T3" fmla="*/ 0 h 95"/>
                        <a:gd name="T4" fmla="*/ 74 w 286"/>
                        <a:gd name="T5" fmla="*/ 60 h 95"/>
                        <a:gd name="T6" fmla="*/ 0 w 286"/>
                        <a:gd name="T7" fmla="*/ 40 h 95"/>
                        <a:gd name="T8" fmla="*/ 37 w 286"/>
                        <a:gd name="T9" fmla="*/ 95 h 95"/>
                        <a:gd name="T10" fmla="*/ 222 w 286"/>
                        <a:gd name="T11" fmla="*/ 95 h 95"/>
                        <a:gd name="T12" fmla="*/ 143 w 286"/>
                        <a:gd name="T13" fmla="*/ 75 h 95"/>
                        <a:gd name="T14" fmla="*/ 286 w 286"/>
                        <a:gd name="T15" fmla="*/ 20 h 95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5"/>
                        <a:gd name="T26" fmla="*/ 286 w 286"/>
                        <a:gd name="T27" fmla="*/ 95 h 95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5">
                          <a:moveTo>
                            <a:pt x="286" y="20"/>
                          </a:moveTo>
                          <a:lnTo>
                            <a:pt x="222" y="0"/>
                          </a:lnTo>
                          <a:lnTo>
                            <a:pt x="74" y="60"/>
                          </a:lnTo>
                          <a:lnTo>
                            <a:pt x="0" y="40"/>
                          </a:lnTo>
                          <a:lnTo>
                            <a:pt x="37" y="95"/>
                          </a:lnTo>
                          <a:lnTo>
                            <a:pt x="222" y="95"/>
                          </a:lnTo>
                          <a:lnTo>
                            <a:pt x="143" y="75"/>
                          </a:lnTo>
                          <a:lnTo>
                            <a:pt x="286" y="2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29" name="Freeform 474"/>
                    <p:cNvSpPr>
                      <a:spLocks/>
                    </p:cNvSpPr>
                    <p:nvPr/>
                  </p:nvSpPr>
                  <p:spPr bwMode="auto">
                    <a:xfrm>
                      <a:off x="634" y="2536"/>
                      <a:ext cx="286" cy="90"/>
                    </a:xfrm>
                    <a:custGeom>
                      <a:avLst/>
                      <a:gdLst>
                        <a:gd name="T0" fmla="*/ 0 w 286"/>
                        <a:gd name="T1" fmla="*/ 20 h 90"/>
                        <a:gd name="T2" fmla="*/ 63 w 286"/>
                        <a:gd name="T3" fmla="*/ 0 h 90"/>
                        <a:gd name="T4" fmla="*/ 217 w 286"/>
                        <a:gd name="T5" fmla="*/ 55 h 90"/>
                        <a:gd name="T6" fmla="*/ 286 w 286"/>
                        <a:gd name="T7" fmla="*/ 40 h 90"/>
                        <a:gd name="T8" fmla="*/ 249 w 286"/>
                        <a:gd name="T9" fmla="*/ 90 h 90"/>
                        <a:gd name="T10" fmla="*/ 68 w 286"/>
                        <a:gd name="T11" fmla="*/ 90 h 90"/>
                        <a:gd name="T12" fmla="*/ 143 w 286"/>
                        <a:gd name="T13" fmla="*/ 75 h 90"/>
                        <a:gd name="T14" fmla="*/ 0 w 286"/>
                        <a:gd name="T15" fmla="*/ 2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0" y="20"/>
                          </a:moveTo>
                          <a:lnTo>
                            <a:pt x="63" y="0"/>
                          </a:lnTo>
                          <a:lnTo>
                            <a:pt x="217" y="55"/>
                          </a:lnTo>
                          <a:lnTo>
                            <a:pt x="286" y="40"/>
                          </a:lnTo>
                          <a:lnTo>
                            <a:pt x="249" y="90"/>
                          </a:lnTo>
                          <a:lnTo>
                            <a:pt x="68" y="90"/>
                          </a:lnTo>
                          <a:lnTo>
                            <a:pt x="143" y="75"/>
                          </a:lnTo>
                          <a:lnTo>
                            <a:pt x="0" y="2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30" name="Freeform 475"/>
                    <p:cNvSpPr>
                      <a:spLocks/>
                    </p:cNvSpPr>
                    <p:nvPr/>
                  </p:nvSpPr>
                  <p:spPr bwMode="auto">
                    <a:xfrm>
                      <a:off x="634" y="2536"/>
                      <a:ext cx="286" cy="90"/>
                    </a:xfrm>
                    <a:custGeom>
                      <a:avLst/>
                      <a:gdLst>
                        <a:gd name="T0" fmla="*/ 0 w 286"/>
                        <a:gd name="T1" fmla="*/ 20 h 90"/>
                        <a:gd name="T2" fmla="*/ 63 w 286"/>
                        <a:gd name="T3" fmla="*/ 0 h 90"/>
                        <a:gd name="T4" fmla="*/ 217 w 286"/>
                        <a:gd name="T5" fmla="*/ 55 h 90"/>
                        <a:gd name="T6" fmla="*/ 286 w 286"/>
                        <a:gd name="T7" fmla="*/ 40 h 90"/>
                        <a:gd name="T8" fmla="*/ 249 w 286"/>
                        <a:gd name="T9" fmla="*/ 90 h 90"/>
                        <a:gd name="T10" fmla="*/ 68 w 286"/>
                        <a:gd name="T11" fmla="*/ 90 h 90"/>
                        <a:gd name="T12" fmla="*/ 143 w 286"/>
                        <a:gd name="T13" fmla="*/ 75 h 90"/>
                        <a:gd name="T14" fmla="*/ 0 w 286"/>
                        <a:gd name="T15" fmla="*/ 2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0" y="20"/>
                          </a:moveTo>
                          <a:lnTo>
                            <a:pt x="63" y="0"/>
                          </a:lnTo>
                          <a:lnTo>
                            <a:pt x="217" y="55"/>
                          </a:lnTo>
                          <a:lnTo>
                            <a:pt x="286" y="40"/>
                          </a:lnTo>
                          <a:lnTo>
                            <a:pt x="249" y="90"/>
                          </a:lnTo>
                          <a:lnTo>
                            <a:pt x="68" y="90"/>
                          </a:lnTo>
                          <a:lnTo>
                            <a:pt x="143" y="75"/>
                          </a:lnTo>
                          <a:lnTo>
                            <a:pt x="0" y="2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31" name="Freeform 476"/>
                    <p:cNvSpPr>
                      <a:spLocks/>
                    </p:cNvSpPr>
                    <p:nvPr/>
                  </p:nvSpPr>
                  <p:spPr bwMode="auto">
                    <a:xfrm>
                      <a:off x="920" y="2655"/>
                      <a:ext cx="286" cy="90"/>
                    </a:xfrm>
                    <a:custGeom>
                      <a:avLst/>
                      <a:gdLst>
                        <a:gd name="T0" fmla="*/ 286 w 286"/>
                        <a:gd name="T1" fmla="*/ 70 h 90"/>
                        <a:gd name="T2" fmla="*/ 222 w 286"/>
                        <a:gd name="T3" fmla="*/ 90 h 90"/>
                        <a:gd name="T4" fmla="*/ 74 w 286"/>
                        <a:gd name="T5" fmla="*/ 30 h 90"/>
                        <a:gd name="T6" fmla="*/ 0 w 286"/>
                        <a:gd name="T7" fmla="*/ 50 h 90"/>
                        <a:gd name="T8" fmla="*/ 37 w 286"/>
                        <a:gd name="T9" fmla="*/ 0 h 90"/>
                        <a:gd name="T10" fmla="*/ 222 w 286"/>
                        <a:gd name="T11" fmla="*/ 0 h 90"/>
                        <a:gd name="T12" fmla="*/ 143 w 286"/>
                        <a:gd name="T13" fmla="*/ 15 h 90"/>
                        <a:gd name="T14" fmla="*/ 286 w 286"/>
                        <a:gd name="T15" fmla="*/ 7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286" y="70"/>
                          </a:moveTo>
                          <a:lnTo>
                            <a:pt x="222" y="90"/>
                          </a:lnTo>
                          <a:lnTo>
                            <a:pt x="74" y="30"/>
                          </a:lnTo>
                          <a:lnTo>
                            <a:pt x="0" y="50"/>
                          </a:lnTo>
                          <a:lnTo>
                            <a:pt x="37" y="0"/>
                          </a:lnTo>
                          <a:lnTo>
                            <a:pt x="222" y="0"/>
                          </a:lnTo>
                          <a:lnTo>
                            <a:pt x="143" y="15"/>
                          </a:lnTo>
                          <a:lnTo>
                            <a:pt x="286" y="7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32" name="Freeform 477"/>
                    <p:cNvSpPr>
                      <a:spLocks/>
                    </p:cNvSpPr>
                    <p:nvPr/>
                  </p:nvSpPr>
                  <p:spPr bwMode="auto">
                    <a:xfrm>
                      <a:off x="920" y="2655"/>
                      <a:ext cx="286" cy="90"/>
                    </a:xfrm>
                    <a:custGeom>
                      <a:avLst/>
                      <a:gdLst>
                        <a:gd name="T0" fmla="*/ 286 w 286"/>
                        <a:gd name="T1" fmla="*/ 70 h 90"/>
                        <a:gd name="T2" fmla="*/ 222 w 286"/>
                        <a:gd name="T3" fmla="*/ 90 h 90"/>
                        <a:gd name="T4" fmla="*/ 74 w 286"/>
                        <a:gd name="T5" fmla="*/ 30 h 90"/>
                        <a:gd name="T6" fmla="*/ 0 w 286"/>
                        <a:gd name="T7" fmla="*/ 50 h 90"/>
                        <a:gd name="T8" fmla="*/ 37 w 286"/>
                        <a:gd name="T9" fmla="*/ 0 h 90"/>
                        <a:gd name="T10" fmla="*/ 222 w 286"/>
                        <a:gd name="T11" fmla="*/ 0 h 90"/>
                        <a:gd name="T12" fmla="*/ 143 w 286"/>
                        <a:gd name="T13" fmla="*/ 15 h 90"/>
                        <a:gd name="T14" fmla="*/ 286 w 286"/>
                        <a:gd name="T15" fmla="*/ 7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286" y="70"/>
                          </a:moveTo>
                          <a:lnTo>
                            <a:pt x="222" y="90"/>
                          </a:lnTo>
                          <a:lnTo>
                            <a:pt x="74" y="30"/>
                          </a:lnTo>
                          <a:lnTo>
                            <a:pt x="0" y="50"/>
                          </a:lnTo>
                          <a:lnTo>
                            <a:pt x="37" y="0"/>
                          </a:lnTo>
                          <a:lnTo>
                            <a:pt x="222" y="0"/>
                          </a:lnTo>
                          <a:lnTo>
                            <a:pt x="143" y="15"/>
                          </a:lnTo>
                          <a:lnTo>
                            <a:pt x="286" y="7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</p:grpSp>
            </p:grpSp>
            <p:grpSp>
              <p:nvGrpSpPr>
                <p:cNvPr id="225" name="Group 478"/>
                <p:cNvGrpSpPr>
                  <a:grpSpLocks/>
                </p:cNvGrpSpPr>
                <p:nvPr/>
              </p:nvGrpSpPr>
              <p:grpSpPr bwMode="auto">
                <a:xfrm>
                  <a:off x="581" y="2795"/>
                  <a:ext cx="667" cy="513"/>
                  <a:chOff x="581" y="2795"/>
                  <a:chExt cx="667" cy="513"/>
                </a:xfrm>
              </p:grpSpPr>
              <p:sp>
                <p:nvSpPr>
                  <p:cNvPr id="319" name="Freeform 479"/>
                  <p:cNvSpPr>
                    <a:spLocks/>
                  </p:cNvSpPr>
                  <p:nvPr/>
                </p:nvSpPr>
                <p:spPr bwMode="auto">
                  <a:xfrm>
                    <a:off x="581" y="2795"/>
                    <a:ext cx="662" cy="508"/>
                  </a:xfrm>
                  <a:custGeom>
                    <a:avLst/>
                    <a:gdLst>
                      <a:gd name="T0" fmla="*/ 95 w 662"/>
                      <a:gd name="T1" fmla="*/ 0 h 508"/>
                      <a:gd name="T2" fmla="*/ 95 w 662"/>
                      <a:gd name="T3" fmla="*/ 65 h 508"/>
                      <a:gd name="T4" fmla="*/ 249 w 662"/>
                      <a:gd name="T5" fmla="*/ 65 h 508"/>
                      <a:gd name="T6" fmla="*/ 328 w 662"/>
                      <a:gd name="T7" fmla="*/ 199 h 508"/>
                      <a:gd name="T8" fmla="*/ 413 w 662"/>
                      <a:gd name="T9" fmla="*/ 65 h 508"/>
                      <a:gd name="T10" fmla="*/ 566 w 662"/>
                      <a:gd name="T11" fmla="*/ 65 h 508"/>
                      <a:gd name="T12" fmla="*/ 566 w 662"/>
                      <a:gd name="T13" fmla="*/ 0 h 508"/>
                      <a:gd name="T14" fmla="*/ 662 w 662"/>
                      <a:gd name="T15" fmla="*/ 80 h 508"/>
                      <a:gd name="T16" fmla="*/ 566 w 662"/>
                      <a:gd name="T17" fmla="*/ 159 h 508"/>
                      <a:gd name="T18" fmla="*/ 566 w 662"/>
                      <a:gd name="T19" fmla="*/ 105 h 508"/>
                      <a:gd name="T20" fmla="*/ 455 w 662"/>
                      <a:gd name="T21" fmla="*/ 105 h 508"/>
                      <a:gd name="T22" fmla="*/ 365 w 662"/>
                      <a:gd name="T23" fmla="*/ 254 h 508"/>
                      <a:gd name="T24" fmla="*/ 455 w 662"/>
                      <a:gd name="T25" fmla="*/ 409 h 508"/>
                      <a:gd name="T26" fmla="*/ 566 w 662"/>
                      <a:gd name="T27" fmla="*/ 409 h 508"/>
                      <a:gd name="T28" fmla="*/ 566 w 662"/>
                      <a:gd name="T29" fmla="*/ 354 h 508"/>
                      <a:gd name="T30" fmla="*/ 662 w 662"/>
                      <a:gd name="T31" fmla="*/ 429 h 508"/>
                      <a:gd name="T32" fmla="*/ 566 w 662"/>
                      <a:gd name="T33" fmla="*/ 508 h 508"/>
                      <a:gd name="T34" fmla="*/ 566 w 662"/>
                      <a:gd name="T35" fmla="*/ 448 h 508"/>
                      <a:gd name="T36" fmla="*/ 413 w 662"/>
                      <a:gd name="T37" fmla="*/ 448 h 508"/>
                      <a:gd name="T38" fmla="*/ 328 w 662"/>
                      <a:gd name="T39" fmla="*/ 309 h 508"/>
                      <a:gd name="T40" fmla="*/ 249 w 662"/>
                      <a:gd name="T41" fmla="*/ 453 h 508"/>
                      <a:gd name="T42" fmla="*/ 95 w 662"/>
                      <a:gd name="T43" fmla="*/ 453 h 508"/>
                      <a:gd name="T44" fmla="*/ 95 w 662"/>
                      <a:gd name="T45" fmla="*/ 508 h 508"/>
                      <a:gd name="T46" fmla="*/ 0 w 662"/>
                      <a:gd name="T47" fmla="*/ 429 h 508"/>
                      <a:gd name="T48" fmla="*/ 95 w 662"/>
                      <a:gd name="T49" fmla="*/ 354 h 508"/>
                      <a:gd name="T50" fmla="*/ 95 w 662"/>
                      <a:gd name="T51" fmla="*/ 409 h 508"/>
                      <a:gd name="T52" fmla="*/ 201 w 662"/>
                      <a:gd name="T53" fmla="*/ 409 h 508"/>
                      <a:gd name="T54" fmla="*/ 296 w 662"/>
                      <a:gd name="T55" fmla="*/ 254 h 508"/>
                      <a:gd name="T56" fmla="*/ 201 w 662"/>
                      <a:gd name="T57" fmla="*/ 105 h 508"/>
                      <a:gd name="T58" fmla="*/ 95 w 662"/>
                      <a:gd name="T59" fmla="*/ 105 h 508"/>
                      <a:gd name="T60" fmla="*/ 95 w 662"/>
                      <a:gd name="T61" fmla="*/ 154 h 508"/>
                      <a:gd name="T62" fmla="*/ 0 w 662"/>
                      <a:gd name="T63" fmla="*/ 80 h 508"/>
                      <a:gd name="T64" fmla="*/ 95 w 662"/>
                      <a:gd name="T65" fmla="*/ 0 h 50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662"/>
                      <a:gd name="T100" fmla="*/ 0 h 508"/>
                      <a:gd name="T101" fmla="*/ 662 w 662"/>
                      <a:gd name="T102" fmla="*/ 508 h 508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662" h="508">
                        <a:moveTo>
                          <a:pt x="95" y="0"/>
                        </a:moveTo>
                        <a:lnTo>
                          <a:pt x="95" y="65"/>
                        </a:lnTo>
                        <a:lnTo>
                          <a:pt x="249" y="65"/>
                        </a:lnTo>
                        <a:lnTo>
                          <a:pt x="328" y="199"/>
                        </a:lnTo>
                        <a:lnTo>
                          <a:pt x="413" y="65"/>
                        </a:lnTo>
                        <a:lnTo>
                          <a:pt x="566" y="65"/>
                        </a:lnTo>
                        <a:lnTo>
                          <a:pt x="566" y="0"/>
                        </a:lnTo>
                        <a:lnTo>
                          <a:pt x="662" y="80"/>
                        </a:lnTo>
                        <a:lnTo>
                          <a:pt x="566" y="159"/>
                        </a:lnTo>
                        <a:lnTo>
                          <a:pt x="566" y="105"/>
                        </a:lnTo>
                        <a:lnTo>
                          <a:pt x="455" y="105"/>
                        </a:lnTo>
                        <a:lnTo>
                          <a:pt x="365" y="254"/>
                        </a:lnTo>
                        <a:lnTo>
                          <a:pt x="455" y="409"/>
                        </a:lnTo>
                        <a:lnTo>
                          <a:pt x="566" y="409"/>
                        </a:lnTo>
                        <a:lnTo>
                          <a:pt x="566" y="354"/>
                        </a:lnTo>
                        <a:lnTo>
                          <a:pt x="662" y="429"/>
                        </a:lnTo>
                        <a:lnTo>
                          <a:pt x="566" y="508"/>
                        </a:lnTo>
                        <a:lnTo>
                          <a:pt x="566" y="448"/>
                        </a:lnTo>
                        <a:lnTo>
                          <a:pt x="413" y="448"/>
                        </a:lnTo>
                        <a:lnTo>
                          <a:pt x="328" y="309"/>
                        </a:lnTo>
                        <a:lnTo>
                          <a:pt x="249" y="453"/>
                        </a:lnTo>
                        <a:lnTo>
                          <a:pt x="95" y="453"/>
                        </a:lnTo>
                        <a:lnTo>
                          <a:pt x="95" y="508"/>
                        </a:lnTo>
                        <a:lnTo>
                          <a:pt x="0" y="429"/>
                        </a:lnTo>
                        <a:lnTo>
                          <a:pt x="95" y="354"/>
                        </a:lnTo>
                        <a:lnTo>
                          <a:pt x="95" y="409"/>
                        </a:lnTo>
                        <a:lnTo>
                          <a:pt x="201" y="409"/>
                        </a:lnTo>
                        <a:lnTo>
                          <a:pt x="296" y="254"/>
                        </a:lnTo>
                        <a:lnTo>
                          <a:pt x="201" y="105"/>
                        </a:lnTo>
                        <a:lnTo>
                          <a:pt x="95" y="105"/>
                        </a:lnTo>
                        <a:lnTo>
                          <a:pt x="95" y="154"/>
                        </a:lnTo>
                        <a:lnTo>
                          <a:pt x="0" y="80"/>
                        </a:lnTo>
                        <a:lnTo>
                          <a:pt x="9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dirty="0">
                      <a:latin typeface="+mn-lt"/>
                    </a:endParaRPr>
                  </a:p>
                </p:txBody>
              </p:sp>
              <p:sp>
                <p:nvSpPr>
                  <p:cNvPr id="320" name="Freeform 480"/>
                  <p:cNvSpPr>
                    <a:spLocks/>
                  </p:cNvSpPr>
                  <p:nvPr/>
                </p:nvSpPr>
                <p:spPr bwMode="auto">
                  <a:xfrm>
                    <a:off x="581" y="2795"/>
                    <a:ext cx="662" cy="508"/>
                  </a:xfrm>
                  <a:custGeom>
                    <a:avLst/>
                    <a:gdLst>
                      <a:gd name="T0" fmla="*/ 95 w 662"/>
                      <a:gd name="T1" fmla="*/ 0 h 508"/>
                      <a:gd name="T2" fmla="*/ 95 w 662"/>
                      <a:gd name="T3" fmla="*/ 65 h 508"/>
                      <a:gd name="T4" fmla="*/ 249 w 662"/>
                      <a:gd name="T5" fmla="*/ 65 h 508"/>
                      <a:gd name="T6" fmla="*/ 328 w 662"/>
                      <a:gd name="T7" fmla="*/ 199 h 508"/>
                      <a:gd name="T8" fmla="*/ 413 w 662"/>
                      <a:gd name="T9" fmla="*/ 65 h 508"/>
                      <a:gd name="T10" fmla="*/ 566 w 662"/>
                      <a:gd name="T11" fmla="*/ 65 h 508"/>
                      <a:gd name="T12" fmla="*/ 566 w 662"/>
                      <a:gd name="T13" fmla="*/ 0 h 508"/>
                      <a:gd name="T14" fmla="*/ 662 w 662"/>
                      <a:gd name="T15" fmla="*/ 80 h 508"/>
                      <a:gd name="T16" fmla="*/ 566 w 662"/>
                      <a:gd name="T17" fmla="*/ 159 h 508"/>
                      <a:gd name="T18" fmla="*/ 566 w 662"/>
                      <a:gd name="T19" fmla="*/ 105 h 508"/>
                      <a:gd name="T20" fmla="*/ 455 w 662"/>
                      <a:gd name="T21" fmla="*/ 105 h 508"/>
                      <a:gd name="T22" fmla="*/ 365 w 662"/>
                      <a:gd name="T23" fmla="*/ 254 h 508"/>
                      <a:gd name="T24" fmla="*/ 455 w 662"/>
                      <a:gd name="T25" fmla="*/ 409 h 508"/>
                      <a:gd name="T26" fmla="*/ 566 w 662"/>
                      <a:gd name="T27" fmla="*/ 409 h 508"/>
                      <a:gd name="T28" fmla="*/ 566 w 662"/>
                      <a:gd name="T29" fmla="*/ 354 h 508"/>
                      <a:gd name="T30" fmla="*/ 662 w 662"/>
                      <a:gd name="T31" fmla="*/ 429 h 508"/>
                      <a:gd name="T32" fmla="*/ 566 w 662"/>
                      <a:gd name="T33" fmla="*/ 508 h 508"/>
                      <a:gd name="T34" fmla="*/ 566 w 662"/>
                      <a:gd name="T35" fmla="*/ 448 h 508"/>
                      <a:gd name="T36" fmla="*/ 413 w 662"/>
                      <a:gd name="T37" fmla="*/ 448 h 508"/>
                      <a:gd name="T38" fmla="*/ 328 w 662"/>
                      <a:gd name="T39" fmla="*/ 309 h 508"/>
                      <a:gd name="T40" fmla="*/ 249 w 662"/>
                      <a:gd name="T41" fmla="*/ 453 h 508"/>
                      <a:gd name="T42" fmla="*/ 95 w 662"/>
                      <a:gd name="T43" fmla="*/ 453 h 508"/>
                      <a:gd name="T44" fmla="*/ 95 w 662"/>
                      <a:gd name="T45" fmla="*/ 508 h 508"/>
                      <a:gd name="T46" fmla="*/ 0 w 662"/>
                      <a:gd name="T47" fmla="*/ 429 h 508"/>
                      <a:gd name="T48" fmla="*/ 95 w 662"/>
                      <a:gd name="T49" fmla="*/ 354 h 508"/>
                      <a:gd name="T50" fmla="*/ 95 w 662"/>
                      <a:gd name="T51" fmla="*/ 409 h 508"/>
                      <a:gd name="T52" fmla="*/ 201 w 662"/>
                      <a:gd name="T53" fmla="*/ 409 h 508"/>
                      <a:gd name="T54" fmla="*/ 296 w 662"/>
                      <a:gd name="T55" fmla="*/ 254 h 508"/>
                      <a:gd name="T56" fmla="*/ 201 w 662"/>
                      <a:gd name="T57" fmla="*/ 105 h 508"/>
                      <a:gd name="T58" fmla="*/ 95 w 662"/>
                      <a:gd name="T59" fmla="*/ 105 h 508"/>
                      <a:gd name="T60" fmla="*/ 95 w 662"/>
                      <a:gd name="T61" fmla="*/ 154 h 508"/>
                      <a:gd name="T62" fmla="*/ 0 w 662"/>
                      <a:gd name="T63" fmla="*/ 80 h 508"/>
                      <a:gd name="T64" fmla="*/ 95 w 662"/>
                      <a:gd name="T65" fmla="*/ 0 h 50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662"/>
                      <a:gd name="T100" fmla="*/ 0 h 508"/>
                      <a:gd name="T101" fmla="*/ 662 w 662"/>
                      <a:gd name="T102" fmla="*/ 508 h 508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662" h="508">
                        <a:moveTo>
                          <a:pt x="95" y="0"/>
                        </a:moveTo>
                        <a:lnTo>
                          <a:pt x="95" y="65"/>
                        </a:lnTo>
                        <a:lnTo>
                          <a:pt x="249" y="65"/>
                        </a:lnTo>
                        <a:lnTo>
                          <a:pt x="328" y="199"/>
                        </a:lnTo>
                        <a:lnTo>
                          <a:pt x="413" y="65"/>
                        </a:lnTo>
                        <a:lnTo>
                          <a:pt x="566" y="65"/>
                        </a:lnTo>
                        <a:lnTo>
                          <a:pt x="566" y="0"/>
                        </a:lnTo>
                        <a:lnTo>
                          <a:pt x="662" y="80"/>
                        </a:lnTo>
                        <a:lnTo>
                          <a:pt x="566" y="159"/>
                        </a:lnTo>
                        <a:lnTo>
                          <a:pt x="566" y="105"/>
                        </a:lnTo>
                        <a:lnTo>
                          <a:pt x="455" y="105"/>
                        </a:lnTo>
                        <a:lnTo>
                          <a:pt x="365" y="254"/>
                        </a:lnTo>
                        <a:lnTo>
                          <a:pt x="455" y="409"/>
                        </a:lnTo>
                        <a:lnTo>
                          <a:pt x="566" y="409"/>
                        </a:lnTo>
                        <a:lnTo>
                          <a:pt x="566" y="354"/>
                        </a:lnTo>
                        <a:lnTo>
                          <a:pt x="662" y="429"/>
                        </a:lnTo>
                        <a:lnTo>
                          <a:pt x="566" y="508"/>
                        </a:lnTo>
                        <a:lnTo>
                          <a:pt x="566" y="448"/>
                        </a:lnTo>
                        <a:lnTo>
                          <a:pt x="413" y="448"/>
                        </a:lnTo>
                        <a:lnTo>
                          <a:pt x="328" y="309"/>
                        </a:lnTo>
                        <a:lnTo>
                          <a:pt x="249" y="453"/>
                        </a:lnTo>
                        <a:lnTo>
                          <a:pt x="95" y="453"/>
                        </a:lnTo>
                        <a:lnTo>
                          <a:pt x="95" y="508"/>
                        </a:lnTo>
                        <a:lnTo>
                          <a:pt x="0" y="429"/>
                        </a:lnTo>
                        <a:lnTo>
                          <a:pt x="95" y="354"/>
                        </a:lnTo>
                        <a:lnTo>
                          <a:pt x="95" y="409"/>
                        </a:lnTo>
                        <a:lnTo>
                          <a:pt x="201" y="409"/>
                        </a:lnTo>
                        <a:lnTo>
                          <a:pt x="296" y="254"/>
                        </a:lnTo>
                        <a:lnTo>
                          <a:pt x="201" y="105"/>
                        </a:lnTo>
                        <a:lnTo>
                          <a:pt x="95" y="105"/>
                        </a:lnTo>
                        <a:lnTo>
                          <a:pt x="95" y="154"/>
                        </a:lnTo>
                        <a:lnTo>
                          <a:pt x="0" y="80"/>
                        </a:lnTo>
                        <a:lnTo>
                          <a:pt x="9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dirty="0">
                      <a:latin typeface="+mn-lt"/>
                    </a:endParaRPr>
                  </a:p>
                </p:txBody>
              </p:sp>
              <p:sp>
                <p:nvSpPr>
                  <p:cNvPr id="321" name="Freeform 481"/>
                  <p:cNvSpPr>
                    <a:spLocks/>
                  </p:cNvSpPr>
                  <p:nvPr/>
                </p:nvSpPr>
                <p:spPr bwMode="auto">
                  <a:xfrm>
                    <a:off x="586" y="2800"/>
                    <a:ext cx="662" cy="508"/>
                  </a:xfrm>
                  <a:custGeom>
                    <a:avLst/>
                    <a:gdLst>
                      <a:gd name="T0" fmla="*/ 95 w 662"/>
                      <a:gd name="T1" fmla="*/ 0 h 508"/>
                      <a:gd name="T2" fmla="*/ 95 w 662"/>
                      <a:gd name="T3" fmla="*/ 65 h 508"/>
                      <a:gd name="T4" fmla="*/ 249 w 662"/>
                      <a:gd name="T5" fmla="*/ 65 h 508"/>
                      <a:gd name="T6" fmla="*/ 328 w 662"/>
                      <a:gd name="T7" fmla="*/ 199 h 508"/>
                      <a:gd name="T8" fmla="*/ 413 w 662"/>
                      <a:gd name="T9" fmla="*/ 65 h 508"/>
                      <a:gd name="T10" fmla="*/ 567 w 662"/>
                      <a:gd name="T11" fmla="*/ 65 h 508"/>
                      <a:gd name="T12" fmla="*/ 567 w 662"/>
                      <a:gd name="T13" fmla="*/ 0 h 508"/>
                      <a:gd name="T14" fmla="*/ 662 w 662"/>
                      <a:gd name="T15" fmla="*/ 80 h 508"/>
                      <a:gd name="T16" fmla="*/ 567 w 662"/>
                      <a:gd name="T17" fmla="*/ 159 h 508"/>
                      <a:gd name="T18" fmla="*/ 567 w 662"/>
                      <a:gd name="T19" fmla="*/ 105 h 508"/>
                      <a:gd name="T20" fmla="*/ 455 w 662"/>
                      <a:gd name="T21" fmla="*/ 105 h 508"/>
                      <a:gd name="T22" fmla="*/ 365 w 662"/>
                      <a:gd name="T23" fmla="*/ 254 h 508"/>
                      <a:gd name="T24" fmla="*/ 455 w 662"/>
                      <a:gd name="T25" fmla="*/ 409 h 508"/>
                      <a:gd name="T26" fmla="*/ 567 w 662"/>
                      <a:gd name="T27" fmla="*/ 409 h 508"/>
                      <a:gd name="T28" fmla="*/ 567 w 662"/>
                      <a:gd name="T29" fmla="*/ 354 h 508"/>
                      <a:gd name="T30" fmla="*/ 662 w 662"/>
                      <a:gd name="T31" fmla="*/ 429 h 508"/>
                      <a:gd name="T32" fmla="*/ 567 w 662"/>
                      <a:gd name="T33" fmla="*/ 508 h 508"/>
                      <a:gd name="T34" fmla="*/ 567 w 662"/>
                      <a:gd name="T35" fmla="*/ 448 h 508"/>
                      <a:gd name="T36" fmla="*/ 413 w 662"/>
                      <a:gd name="T37" fmla="*/ 448 h 508"/>
                      <a:gd name="T38" fmla="*/ 328 w 662"/>
                      <a:gd name="T39" fmla="*/ 309 h 508"/>
                      <a:gd name="T40" fmla="*/ 249 w 662"/>
                      <a:gd name="T41" fmla="*/ 453 h 508"/>
                      <a:gd name="T42" fmla="*/ 95 w 662"/>
                      <a:gd name="T43" fmla="*/ 453 h 508"/>
                      <a:gd name="T44" fmla="*/ 95 w 662"/>
                      <a:gd name="T45" fmla="*/ 508 h 508"/>
                      <a:gd name="T46" fmla="*/ 0 w 662"/>
                      <a:gd name="T47" fmla="*/ 429 h 508"/>
                      <a:gd name="T48" fmla="*/ 95 w 662"/>
                      <a:gd name="T49" fmla="*/ 354 h 508"/>
                      <a:gd name="T50" fmla="*/ 95 w 662"/>
                      <a:gd name="T51" fmla="*/ 409 h 508"/>
                      <a:gd name="T52" fmla="*/ 201 w 662"/>
                      <a:gd name="T53" fmla="*/ 409 h 508"/>
                      <a:gd name="T54" fmla="*/ 297 w 662"/>
                      <a:gd name="T55" fmla="*/ 254 h 508"/>
                      <a:gd name="T56" fmla="*/ 201 w 662"/>
                      <a:gd name="T57" fmla="*/ 105 h 508"/>
                      <a:gd name="T58" fmla="*/ 95 w 662"/>
                      <a:gd name="T59" fmla="*/ 105 h 508"/>
                      <a:gd name="T60" fmla="*/ 95 w 662"/>
                      <a:gd name="T61" fmla="*/ 154 h 508"/>
                      <a:gd name="T62" fmla="*/ 0 w 662"/>
                      <a:gd name="T63" fmla="*/ 80 h 508"/>
                      <a:gd name="T64" fmla="*/ 95 w 662"/>
                      <a:gd name="T65" fmla="*/ 0 h 50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662"/>
                      <a:gd name="T100" fmla="*/ 0 h 508"/>
                      <a:gd name="T101" fmla="*/ 662 w 662"/>
                      <a:gd name="T102" fmla="*/ 508 h 508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662" h="508">
                        <a:moveTo>
                          <a:pt x="95" y="0"/>
                        </a:moveTo>
                        <a:lnTo>
                          <a:pt x="95" y="65"/>
                        </a:lnTo>
                        <a:lnTo>
                          <a:pt x="249" y="65"/>
                        </a:lnTo>
                        <a:lnTo>
                          <a:pt x="328" y="199"/>
                        </a:lnTo>
                        <a:lnTo>
                          <a:pt x="413" y="65"/>
                        </a:lnTo>
                        <a:lnTo>
                          <a:pt x="567" y="65"/>
                        </a:lnTo>
                        <a:lnTo>
                          <a:pt x="567" y="0"/>
                        </a:lnTo>
                        <a:lnTo>
                          <a:pt x="662" y="80"/>
                        </a:lnTo>
                        <a:lnTo>
                          <a:pt x="567" y="159"/>
                        </a:lnTo>
                        <a:lnTo>
                          <a:pt x="567" y="105"/>
                        </a:lnTo>
                        <a:lnTo>
                          <a:pt x="455" y="105"/>
                        </a:lnTo>
                        <a:lnTo>
                          <a:pt x="365" y="254"/>
                        </a:lnTo>
                        <a:lnTo>
                          <a:pt x="455" y="409"/>
                        </a:lnTo>
                        <a:lnTo>
                          <a:pt x="567" y="409"/>
                        </a:lnTo>
                        <a:lnTo>
                          <a:pt x="567" y="354"/>
                        </a:lnTo>
                        <a:lnTo>
                          <a:pt x="662" y="429"/>
                        </a:lnTo>
                        <a:lnTo>
                          <a:pt x="567" y="508"/>
                        </a:lnTo>
                        <a:lnTo>
                          <a:pt x="567" y="448"/>
                        </a:lnTo>
                        <a:lnTo>
                          <a:pt x="413" y="448"/>
                        </a:lnTo>
                        <a:lnTo>
                          <a:pt x="328" y="309"/>
                        </a:lnTo>
                        <a:lnTo>
                          <a:pt x="249" y="453"/>
                        </a:lnTo>
                        <a:lnTo>
                          <a:pt x="95" y="453"/>
                        </a:lnTo>
                        <a:lnTo>
                          <a:pt x="95" y="508"/>
                        </a:lnTo>
                        <a:lnTo>
                          <a:pt x="0" y="429"/>
                        </a:lnTo>
                        <a:lnTo>
                          <a:pt x="95" y="354"/>
                        </a:lnTo>
                        <a:lnTo>
                          <a:pt x="95" y="409"/>
                        </a:lnTo>
                        <a:lnTo>
                          <a:pt x="201" y="409"/>
                        </a:lnTo>
                        <a:lnTo>
                          <a:pt x="297" y="254"/>
                        </a:lnTo>
                        <a:lnTo>
                          <a:pt x="201" y="105"/>
                        </a:lnTo>
                        <a:lnTo>
                          <a:pt x="95" y="105"/>
                        </a:lnTo>
                        <a:lnTo>
                          <a:pt x="95" y="154"/>
                        </a:lnTo>
                        <a:lnTo>
                          <a:pt x="0" y="80"/>
                        </a:lnTo>
                        <a:lnTo>
                          <a:pt x="9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dirty="0">
                      <a:latin typeface="+mn-lt"/>
                    </a:endParaRPr>
                  </a:p>
                </p:txBody>
              </p:sp>
              <p:sp>
                <p:nvSpPr>
                  <p:cNvPr id="322" name="Freeform 482"/>
                  <p:cNvSpPr>
                    <a:spLocks/>
                  </p:cNvSpPr>
                  <p:nvPr/>
                </p:nvSpPr>
                <p:spPr bwMode="auto">
                  <a:xfrm>
                    <a:off x="586" y="2800"/>
                    <a:ext cx="662" cy="508"/>
                  </a:xfrm>
                  <a:custGeom>
                    <a:avLst/>
                    <a:gdLst>
                      <a:gd name="T0" fmla="*/ 95 w 662"/>
                      <a:gd name="T1" fmla="*/ 0 h 508"/>
                      <a:gd name="T2" fmla="*/ 95 w 662"/>
                      <a:gd name="T3" fmla="*/ 65 h 508"/>
                      <a:gd name="T4" fmla="*/ 249 w 662"/>
                      <a:gd name="T5" fmla="*/ 65 h 508"/>
                      <a:gd name="T6" fmla="*/ 328 w 662"/>
                      <a:gd name="T7" fmla="*/ 199 h 508"/>
                      <a:gd name="T8" fmla="*/ 413 w 662"/>
                      <a:gd name="T9" fmla="*/ 65 h 508"/>
                      <a:gd name="T10" fmla="*/ 567 w 662"/>
                      <a:gd name="T11" fmla="*/ 65 h 508"/>
                      <a:gd name="T12" fmla="*/ 567 w 662"/>
                      <a:gd name="T13" fmla="*/ 0 h 508"/>
                      <a:gd name="T14" fmla="*/ 662 w 662"/>
                      <a:gd name="T15" fmla="*/ 80 h 508"/>
                      <a:gd name="T16" fmla="*/ 567 w 662"/>
                      <a:gd name="T17" fmla="*/ 159 h 508"/>
                      <a:gd name="T18" fmla="*/ 567 w 662"/>
                      <a:gd name="T19" fmla="*/ 105 h 508"/>
                      <a:gd name="T20" fmla="*/ 455 w 662"/>
                      <a:gd name="T21" fmla="*/ 105 h 508"/>
                      <a:gd name="T22" fmla="*/ 365 w 662"/>
                      <a:gd name="T23" fmla="*/ 254 h 508"/>
                      <a:gd name="T24" fmla="*/ 455 w 662"/>
                      <a:gd name="T25" fmla="*/ 409 h 508"/>
                      <a:gd name="T26" fmla="*/ 567 w 662"/>
                      <a:gd name="T27" fmla="*/ 409 h 508"/>
                      <a:gd name="T28" fmla="*/ 567 w 662"/>
                      <a:gd name="T29" fmla="*/ 354 h 508"/>
                      <a:gd name="T30" fmla="*/ 662 w 662"/>
                      <a:gd name="T31" fmla="*/ 429 h 508"/>
                      <a:gd name="T32" fmla="*/ 567 w 662"/>
                      <a:gd name="T33" fmla="*/ 508 h 508"/>
                      <a:gd name="T34" fmla="*/ 567 w 662"/>
                      <a:gd name="T35" fmla="*/ 448 h 508"/>
                      <a:gd name="T36" fmla="*/ 413 w 662"/>
                      <a:gd name="T37" fmla="*/ 448 h 508"/>
                      <a:gd name="T38" fmla="*/ 328 w 662"/>
                      <a:gd name="T39" fmla="*/ 309 h 508"/>
                      <a:gd name="T40" fmla="*/ 249 w 662"/>
                      <a:gd name="T41" fmla="*/ 453 h 508"/>
                      <a:gd name="T42" fmla="*/ 95 w 662"/>
                      <a:gd name="T43" fmla="*/ 453 h 508"/>
                      <a:gd name="T44" fmla="*/ 95 w 662"/>
                      <a:gd name="T45" fmla="*/ 508 h 508"/>
                      <a:gd name="T46" fmla="*/ 0 w 662"/>
                      <a:gd name="T47" fmla="*/ 429 h 508"/>
                      <a:gd name="T48" fmla="*/ 95 w 662"/>
                      <a:gd name="T49" fmla="*/ 354 h 508"/>
                      <a:gd name="T50" fmla="*/ 95 w 662"/>
                      <a:gd name="T51" fmla="*/ 409 h 508"/>
                      <a:gd name="T52" fmla="*/ 201 w 662"/>
                      <a:gd name="T53" fmla="*/ 409 h 508"/>
                      <a:gd name="T54" fmla="*/ 297 w 662"/>
                      <a:gd name="T55" fmla="*/ 254 h 508"/>
                      <a:gd name="T56" fmla="*/ 201 w 662"/>
                      <a:gd name="T57" fmla="*/ 105 h 508"/>
                      <a:gd name="T58" fmla="*/ 95 w 662"/>
                      <a:gd name="T59" fmla="*/ 105 h 508"/>
                      <a:gd name="T60" fmla="*/ 95 w 662"/>
                      <a:gd name="T61" fmla="*/ 154 h 508"/>
                      <a:gd name="T62" fmla="*/ 0 w 662"/>
                      <a:gd name="T63" fmla="*/ 80 h 508"/>
                      <a:gd name="T64" fmla="*/ 95 w 662"/>
                      <a:gd name="T65" fmla="*/ 0 h 50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662"/>
                      <a:gd name="T100" fmla="*/ 0 h 508"/>
                      <a:gd name="T101" fmla="*/ 662 w 662"/>
                      <a:gd name="T102" fmla="*/ 508 h 508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662" h="508">
                        <a:moveTo>
                          <a:pt x="95" y="0"/>
                        </a:moveTo>
                        <a:lnTo>
                          <a:pt x="95" y="65"/>
                        </a:lnTo>
                        <a:lnTo>
                          <a:pt x="249" y="65"/>
                        </a:lnTo>
                        <a:lnTo>
                          <a:pt x="328" y="199"/>
                        </a:lnTo>
                        <a:lnTo>
                          <a:pt x="413" y="65"/>
                        </a:lnTo>
                        <a:lnTo>
                          <a:pt x="567" y="65"/>
                        </a:lnTo>
                        <a:lnTo>
                          <a:pt x="567" y="0"/>
                        </a:lnTo>
                        <a:lnTo>
                          <a:pt x="662" y="80"/>
                        </a:lnTo>
                        <a:lnTo>
                          <a:pt x="567" y="159"/>
                        </a:lnTo>
                        <a:lnTo>
                          <a:pt x="567" y="105"/>
                        </a:lnTo>
                        <a:lnTo>
                          <a:pt x="455" y="105"/>
                        </a:lnTo>
                        <a:lnTo>
                          <a:pt x="365" y="254"/>
                        </a:lnTo>
                        <a:lnTo>
                          <a:pt x="455" y="409"/>
                        </a:lnTo>
                        <a:lnTo>
                          <a:pt x="567" y="409"/>
                        </a:lnTo>
                        <a:lnTo>
                          <a:pt x="567" y="354"/>
                        </a:lnTo>
                        <a:lnTo>
                          <a:pt x="662" y="429"/>
                        </a:lnTo>
                        <a:lnTo>
                          <a:pt x="567" y="508"/>
                        </a:lnTo>
                        <a:lnTo>
                          <a:pt x="567" y="448"/>
                        </a:lnTo>
                        <a:lnTo>
                          <a:pt x="413" y="448"/>
                        </a:lnTo>
                        <a:lnTo>
                          <a:pt x="328" y="309"/>
                        </a:lnTo>
                        <a:lnTo>
                          <a:pt x="249" y="453"/>
                        </a:lnTo>
                        <a:lnTo>
                          <a:pt x="95" y="453"/>
                        </a:lnTo>
                        <a:lnTo>
                          <a:pt x="95" y="508"/>
                        </a:lnTo>
                        <a:lnTo>
                          <a:pt x="0" y="429"/>
                        </a:lnTo>
                        <a:lnTo>
                          <a:pt x="95" y="354"/>
                        </a:lnTo>
                        <a:lnTo>
                          <a:pt x="95" y="409"/>
                        </a:lnTo>
                        <a:lnTo>
                          <a:pt x="201" y="409"/>
                        </a:lnTo>
                        <a:lnTo>
                          <a:pt x="297" y="254"/>
                        </a:lnTo>
                        <a:lnTo>
                          <a:pt x="201" y="105"/>
                        </a:lnTo>
                        <a:lnTo>
                          <a:pt x="95" y="105"/>
                        </a:lnTo>
                        <a:lnTo>
                          <a:pt x="95" y="154"/>
                        </a:lnTo>
                        <a:lnTo>
                          <a:pt x="0" y="80"/>
                        </a:lnTo>
                        <a:lnTo>
                          <a:pt x="9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dirty="0">
                      <a:latin typeface="+mn-lt"/>
                    </a:endParaRPr>
                  </a:p>
                </p:txBody>
              </p:sp>
            </p:grpSp>
          </p:grpSp>
          <p:grpSp>
            <p:nvGrpSpPr>
              <p:cNvPr id="228" name="Group 359"/>
              <p:cNvGrpSpPr/>
              <p:nvPr/>
            </p:nvGrpSpPr>
            <p:grpSpPr>
              <a:xfrm>
                <a:off x="1856948" y="2990283"/>
                <a:ext cx="1005840" cy="323852"/>
                <a:chOff x="1856948" y="2990283"/>
                <a:chExt cx="1005840" cy="323852"/>
              </a:xfrm>
            </p:grpSpPr>
            <p:pic>
              <p:nvPicPr>
                <p:cNvPr id="310" name="Picture 160" descr="rad4"/>
                <p:cNvPicPr preferRelativeResize="0"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037948" y="2990283"/>
                  <a:ext cx="824840" cy="3238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311" name="Straight Connector 310"/>
                <p:cNvCxnSpPr/>
                <p:nvPr/>
              </p:nvCxnSpPr>
              <p:spPr>
                <a:xfrm rot="5400000">
                  <a:off x="1723598" y="3173389"/>
                  <a:ext cx="2667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2" name="Straight Connector 311"/>
                <p:cNvCxnSpPr/>
                <p:nvPr/>
              </p:nvCxnSpPr>
              <p:spPr>
                <a:xfrm>
                  <a:off x="1865763" y="3173389"/>
                  <a:ext cx="1905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1" name="Group 454"/>
              <p:cNvGrpSpPr>
                <a:grpSpLocks/>
              </p:cNvGrpSpPr>
              <p:nvPr/>
            </p:nvGrpSpPr>
            <p:grpSpPr bwMode="auto">
              <a:xfrm>
                <a:off x="4581343" y="2053049"/>
                <a:ext cx="573865" cy="452471"/>
                <a:chOff x="480" y="2498"/>
                <a:chExt cx="872" cy="878"/>
              </a:xfrm>
            </p:grpSpPr>
            <p:sp>
              <p:nvSpPr>
                <p:cNvPr id="282" name="Oval 455"/>
                <p:cNvSpPr>
                  <a:spLocks noChangeArrowheads="1"/>
                </p:cNvSpPr>
                <p:nvPr/>
              </p:nvSpPr>
              <p:spPr bwMode="auto">
                <a:xfrm>
                  <a:off x="482" y="3096"/>
                  <a:ext cx="870" cy="280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83" name="Rectangle 456"/>
                <p:cNvSpPr>
                  <a:spLocks noChangeArrowheads="1"/>
                </p:cNvSpPr>
                <p:nvPr/>
              </p:nvSpPr>
              <p:spPr bwMode="auto">
                <a:xfrm>
                  <a:off x="480" y="2641"/>
                  <a:ext cx="869" cy="597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84" name="Rectangle 457"/>
                <p:cNvSpPr>
                  <a:spLocks noChangeArrowheads="1"/>
                </p:cNvSpPr>
                <p:nvPr/>
              </p:nvSpPr>
              <p:spPr bwMode="auto">
                <a:xfrm>
                  <a:off x="480" y="2641"/>
                  <a:ext cx="869" cy="597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85" name="Oval 458"/>
                <p:cNvSpPr>
                  <a:spLocks noChangeArrowheads="1"/>
                </p:cNvSpPr>
                <p:nvPr/>
              </p:nvSpPr>
              <p:spPr bwMode="auto">
                <a:xfrm>
                  <a:off x="482" y="2498"/>
                  <a:ext cx="870" cy="280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latin typeface="+mn-lt"/>
                  </a:endParaRPr>
                </a:p>
              </p:txBody>
            </p:sp>
            <p:grpSp>
              <p:nvGrpSpPr>
                <p:cNvPr id="232" name="Group 459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604" cy="214"/>
                  <a:chOff x="612" y="2531"/>
                  <a:chExt cx="604" cy="214"/>
                </a:xfrm>
              </p:grpSpPr>
              <p:grpSp>
                <p:nvGrpSpPr>
                  <p:cNvPr id="233" name="Group 460"/>
                  <p:cNvGrpSpPr>
                    <a:grpSpLocks/>
                  </p:cNvGrpSpPr>
                  <p:nvPr/>
                </p:nvGrpSpPr>
                <p:grpSpPr bwMode="auto">
                  <a:xfrm>
                    <a:off x="612" y="2531"/>
                    <a:ext cx="599" cy="209"/>
                    <a:chOff x="612" y="2531"/>
                    <a:chExt cx="599" cy="209"/>
                  </a:xfrm>
                </p:grpSpPr>
                <p:sp>
                  <p:nvSpPr>
                    <p:cNvPr id="302" name="Freeform 461"/>
                    <p:cNvSpPr>
                      <a:spLocks/>
                    </p:cNvSpPr>
                    <p:nvPr/>
                  </p:nvSpPr>
                  <p:spPr bwMode="auto">
                    <a:xfrm>
                      <a:off x="925" y="2536"/>
                      <a:ext cx="286" cy="90"/>
                    </a:xfrm>
                    <a:custGeom>
                      <a:avLst/>
                      <a:gdLst>
                        <a:gd name="T0" fmla="*/ 0 w 286"/>
                        <a:gd name="T1" fmla="*/ 70 h 90"/>
                        <a:gd name="T2" fmla="*/ 64 w 286"/>
                        <a:gd name="T3" fmla="*/ 90 h 90"/>
                        <a:gd name="T4" fmla="*/ 217 w 286"/>
                        <a:gd name="T5" fmla="*/ 30 h 90"/>
                        <a:gd name="T6" fmla="*/ 286 w 286"/>
                        <a:gd name="T7" fmla="*/ 50 h 90"/>
                        <a:gd name="T8" fmla="*/ 249 w 286"/>
                        <a:gd name="T9" fmla="*/ 0 h 90"/>
                        <a:gd name="T10" fmla="*/ 69 w 286"/>
                        <a:gd name="T11" fmla="*/ 0 h 90"/>
                        <a:gd name="T12" fmla="*/ 143 w 286"/>
                        <a:gd name="T13" fmla="*/ 15 h 90"/>
                        <a:gd name="T14" fmla="*/ 0 w 286"/>
                        <a:gd name="T15" fmla="*/ 7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0" y="70"/>
                          </a:moveTo>
                          <a:lnTo>
                            <a:pt x="64" y="90"/>
                          </a:lnTo>
                          <a:lnTo>
                            <a:pt x="217" y="30"/>
                          </a:lnTo>
                          <a:lnTo>
                            <a:pt x="286" y="50"/>
                          </a:lnTo>
                          <a:lnTo>
                            <a:pt x="249" y="0"/>
                          </a:lnTo>
                          <a:lnTo>
                            <a:pt x="69" y="0"/>
                          </a:lnTo>
                          <a:lnTo>
                            <a:pt x="143" y="15"/>
                          </a:lnTo>
                          <a:lnTo>
                            <a:pt x="0" y="7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03" name="Freeform 462"/>
                    <p:cNvSpPr>
                      <a:spLocks/>
                    </p:cNvSpPr>
                    <p:nvPr/>
                  </p:nvSpPr>
                  <p:spPr bwMode="auto">
                    <a:xfrm>
                      <a:off x="925" y="2536"/>
                      <a:ext cx="286" cy="90"/>
                    </a:xfrm>
                    <a:custGeom>
                      <a:avLst/>
                      <a:gdLst>
                        <a:gd name="T0" fmla="*/ 0 w 286"/>
                        <a:gd name="T1" fmla="*/ 70 h 90"/>
                        <a:gd name="T2" fmla="*/ 64 w 286"/>
                        <a:gd name="T3" fmla="*/ 90 h 90"/>
                        <a:gd name="T4" fmla="*/ 217 w 286"/>
                        <a:gd name="T5" fmla="*/ 30 h 90"/>
                        <a:gd name="T6" fmla="*/ 286 w 286"/>
                        <a:gd name="T7" fmla="*/ 50 h 90"/>
                        <a:gd name="T8" fmla="*/ 249 w 286"/>
                        <a:gd name="T9" fmla="*/ 0 h 90"/>
                        <a:gd name="T10" fmla="*/ 69 w 286"/>
                        <a:gd name="T11" fmla="*/ 0 h 90"/>
                        <a:gd name="T12" fmla="*/ 143 w 286"/>
                        <a:gd name="T13" fmla="*/ 15 h 90"/>
                        <a:gd name="T14" fmla="*/ 0 w 286"/>
                        <a:gd name="T15" fmla="*/ 7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0" y="70"/>
                          </a:moveTo>
                          <a:lnTo>
                            <a:pt x="64" y="90"/>
                          </a:lnTo>
                          <a:lnTo>
                            <a:pt x="217" y="30"/>
                          </a:lnTo>
                          <a:lnTo>
                            <a:pt x="286" y="50"/>
                          </a:lnTo>
                          <a:lnTo>
                            <a:pt x="249" y="0"/>
                          </a:lnTo>
                          <a:lnTo>
                            <a:pt x="69" y="0"/>
                          </a:lnTo>
                          <a:lnTo>
                            <a:pt x="143" y="15"/>
                          </a:lnTo>
                          <a:lnTo>
                            <a:pt x="0" y="7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04" name="Freeform 463"/>
                    <p:cNvSpPr>
                      <a:spLocks/>
                    </p:cNvSpPr>
                    <p:nvPr/>
                  </p:nvSpPr>
                  <p:spPr bwMode="auto">
                    <a:xfrm>
                      <a:off x="612" y="2641"/>
                      <a:ext cx="286" cy="94"/>
                    </a:xfrm>
                    <a:custGeom>
                      <a:avLst/>
                      <a:gdLst>
                        <a:gd name="T0" fmla="*/ 286 w 286"/>
                        <a:gd name="T1" fmla="*/ 19 h 94"/>
                        <a:gd name="T2" fmla="*/ 223 w 286"/>
                        <a:gd name="T3" fmla="*/ 0 h 94"/>
                        <a:gd name="T4" fmla="*/ 75 w 286"/>
                        <a:gd name="T5" fmla="*/ 59 h 94"/>
                        <a:gd name="T6" fmla="*/ 0 w 286"/>
                        <a:gd name="T7" fmla="*/ 39 h 94"/>
                        <a:gd name="T8" fmla="*/ 38 w 286"/>
                        <a:gd name="T9" fmla="*/ 94 h 94"/>
                        <a:gd name="T10" fmla="*/ 223 w 286"/>
                        <a:gd name="T11" fmla="*/ 94 h 94"/>
                        <a:gd name="T12" fmla="*/ 143 w 286"/>
                        <a:gd name="T13" fmla="*/ 74 h 94"/>
                        <a:gd name="T14" fmla="*/ 286 w 286"/>
                        <a:gd name="T15" fmla="*/ 19 h 9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4"/>
                        <a:gd name="T26" fmla="*/ 286 w 286"/>
                        <a:gd name="T27" fmla="*/ 94 h 9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4">
                          <a:moveTo>
                            <a:pt x="286" y="19"/>
                          </a:moveTo>
                          <a:lnTo>
                            <a:pt x="223" y="0"/>
                          </a:lnTo>
                          <a:lnTo>
                            <a:pt x="75" y="59"/>
                          </a:lnTo>
                          <a:lnTo>
                            <a:pt x="0" y="39"/>
                          </a:lnTo>
                          <a:lnTo>
                            <a:pt x="38" y="94"/>
                          </a:lnTo>
                          <a:lnTo>
                            <a:pt x="223" y="94"/>
                          </a:lnTo>
                          <a:lnTo>
                            <a:pt x="143" y="74"/>
                          </a:lnTo>
                          <a:lnTo>
                            <a:pt x="286" y="1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05" name="Freeform 464"/>
                    <p:cNvSpPr>
                      <a:spLocks/>
                    </p:cNvSpPr>
                    <p:nvPr/>
                  </p:nvSpPr>
                  <p:spPr bwMode="auto">
                    <a:xfrm>
                      <a:off x="612" y="2641"/>
                      <a:ext cx="286" cy="94"/>
                    </a:xfrm>
                    <a:custGeom>
                      <a:avLst/>
                      <a:gdLst>
                        <a:gd name="T0" fmla="*/ 286 w 286"/>
                        <a:gd name="T1" fmla="*/ 19 h 94"/>
                        <a:gd name="T2" fmla="*/ 223 w 286"/>
                        <a:gd name="T3" fmla="*/ 0 h 94"/>
                        <a:gd name="T4" fmla="*/ 75 w 286"/>
                        <a:gd name="T5" fmla="*/ 59 h 94"/>
                        <a:gd name="T6" fmla="*/ 0 w 286"/>
                        <a:gd name="T7" fmla="*/ 39 h 94"/>
                        <a:gd name="T8" fmla="*/ 38 w 286"/>
                        <a:gd name="T9" fmla="*/ 94 h 94"/>
                        <a:gd name="T10" fmla="*/ 223 w 286"/>
                        <a:gd name="T11" fmla="*/ 94 h 94"/>
                        <a:gd name="T12" fmla="*/ 143 w 286"/>
                        <a:gd name="T13" fmla="*/ 74 h 94"/>
                        <a:gd name="T14" fmla="*/ 286 w 286"/>
                        <a:gd name="T15" fmla="*/ 19 h 9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4"/>
                        <a:gd name="T26" fmla="*/ 286 w 286"/>
                        <a:gd name="T27" fmla="*/ 94 h 9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4">
                          <a:moveTo>
                            <a:pt x="286" y="19"/>
                          </a:moveTo>
                          <a:lnTo>
                            <a:pt x="223" y="0"/>
                          </a:lnTo>
                          <a:lnTo>
                            <a:pt x="75" y="59"/>
                          </a:lnTo>
                          <a:lnTo>
                            <a:pt x="0" y="39"/>
                          </a:lnTo>
                          <a:lnTo>
                            <a:pt x="38" y="94"/>
                          </a:lnTo>
                          <a:lnTo>
                            <a:pt x="223" y="94"/>
                          </a:lnTo>
                          <a:lnTo>
                            <a:pt x="143" y="74"/>
                          </a:lnTo>
                          <a:lnTo>
                            <a:pt x="286" y="1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06" name="Freeform 465"/>
                    <p:cNvSpPr>
                      <a:spLocks/>
                    </p:cNvSpPr>
                    <p:nvPr/>
                  </p:nvSpPr>
                  <p:spPr bwMode="auto">
                    <a:xfrm>
                      <a:off x="628" y="2531"/>
                      <a:ext cx="286" cy="90"/>
                    </a:xfrm>
                    <a:custGeom>
                      <a:avLst/>
                      <a:gdLst>
                        <a:gd name="T0" fmla="*/ 0 w 286"/>
                        <a:gd name="T1" fmla="*/ 20 h 90"/>
                        <a:gd name="T2" fmla="*/ 64 w 286"/>
                        <a:gd name="T3" fmla="*/ 0 h 90"/>
                        <a:gd name="T4" fmla="*/ 217 w 286"/>
                        <a:gd name="T5" fmla="*/ 55 h 90"/>
                        <a:gd name="T6" fmla="*/ 286 w 286"/>
                        <a:gd name="T7" fmla="*/ 40 h 90"/>
                        <a:gd name="T8" fmla="*/ 249 w 286"/>
                        <a:gd name="T9" fmla="*/ 90 h 90"/>
                        <a:gd name="T10" fmla="*/ 69 w 286"/>
                        <a:gd name="T11" fmla="*/ 90 h 90"/>
                        <a:gd name="T12" fmla="*/ 143 w 286"/>
                        <a:gd name="T13" fmla="*/ 75 h 90"/>
                        <a:gd name="T14" fmla="*/ 0 w 286"/>
                        <a:gd name="T15" fmla="*/ 2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0" y="20"/>
                          </a:moveTo>
                          <a:lnTo>
                            <a:pt x="64" y="0"/>
                          </a:lnTo>
                          <a:lnTo>
                            <a:pt x="217" y="55"/>
                          </a:lnTo>
                          <a:lnTo>
                            <a:pt x="286" y="40"/>
                          </a:lnTo>
                          <a:lnTo>
                            <a:pt x="249" y="90"/>
                          </a:lnTo>
                          <a:lnTo>
                            <a:pt x="69" y="90"/>
                          </a:lnTo>
                          <a:lnTo>
                            <a:pt x="143" y="75"/>
                          </a:lnTo>
                          <a:lnTo>
                            <a:pt x="0" y="2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07" name="Freeform 466"/>
                    <p:cNvSpPr>
                      <a:spLocks/>
                    </p:cNvSpPr>
                    <p:nvPr/>
                  </p:nvSpPr>
                  <p:spPr bwMode="auto">
                    <a:xfrm>
                      <a:off x="628" y="2531"/>
                      <a:ext cx="286" cy="90"/>
                    </a:xfrm>
                    <a:custGeom>
                      <a:avLst/>
                      <a:gdLst>
                        <a:gd name="T0" fmla="*/ 0 w 286"/>
                        <a:gd name="T1" fmla="*/ 20 h 90"/>
                        <a:gd name="T2" fmla="*/ 64 w 286"/>
                        <a:gd name="T3" fmla="*/ 0 h 90"/>
                        <a:gd name="T4" fmla="*/ 217 w 286"/>
                        <a:gd name="T5" fmla="*/ 55 h 90"/>
                        <a:gd name="T6" fmla="*/ 286 w 286"/>
                        <a:gd name="T7" fmla="*/ 40 h 90"/>
                        <a:gd name="T8" fmla="*/ 249 w 286"/>
                        <a:gd name="T9" fmla="*/ 90 h 90"/>
                        <a:gd name="T10" fmla="*/ 69 w 286"/>
                        <a:gd name="T11" fmla="*/ 90 h 90"/>
                        <a:gd name="T12" fmla="*/ 143 w 286"/>
                        <a:gd name="T13" fmla="*/ 75 h 90"/>
                        <a:gd name="T14" fmla="*/ 0 w 286"/>
                        <a:gd name="T15" fmla="*/ 2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0" y="20"/>
                          </a:moveTo>
                          <a:lnTo>
                            <a:pt x="64" y="0"/>
                          </a:lnTo>
                          <a:lnTo>
                            <a:pt x="217" y="55"/>
                          </a:lnTo>
                          <a:lnTo>
                            <a:pt x="286" y="40"/>
                          </a:lnTo>
                          <a:lnTo>
                            <a:pt x="249" y="90"/>
                          </a:lnTo>
                          <a:lnTo>
                            <a:pt x="69" y="90"/>
                          </a:lnTo>
                          <a:lnTo>
                            <a:pt x="143" y="75"/>
                          </a:lnTo>
                          <a:lnTo>
                            <a:pt x="0" y="2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08" name="Freeform 467"/>
                    <p:cNvSpPr>
                      <a:spLocks/>
                    </p:cNvSpPr>
                    <p:nvPr/>
                  </p:nvSpPr>
                  <p:spPr bwMode="auto">
                    <a:xfrm>
                      <a:off x="914" y="2650"/>
                      <a:ext cx="286" cy="90"/>
                    </a:xfrm>
                    <a:custGeom>
                      <a:avLst/>
                      <a:gdLst>
                        <a:gd name="T0" fmla="*/ 286 w 286"/>
                        <a:gd name="T1" fmla="*/ 70 h 90"/>
                        <a:gd name="T2" fmla="*/ 223 w 286"/>
                        <a:gd name="T3" fmla="*/ 90 h 90"/>
                        <a:gd name="T4" fmla="*/ 75 w 286"/>
                        <a:gd name="T5" fmla="*/ 30 h 90"/>
                        <a:gd name="T6" fmla="*/ 0 w 286"/>
                        <a:gd name="T7" fmla="*/ 50 h 90"/>
                        <a:gd name="T8" fmla="*/ 37 w 286"/>
                        <a:gd name="T9" fmla="*/ 0 h 90"/>
                        <a:gd name="T10" fmla="*/ 223 w 286"/>
                        <a:gd name="T11" fmla="*/ 0 h 90"/>
                        <a:gd name="T12" fmla="*/ 143 w 286"/>
                        <a:gd name="T13" fmla="*/ 15 h 90"/>
                        <a:gd name="T14" fmla="*/ 286 w 286"/>
                        <a:gd name="T15" fmla="*/ 7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286" y="70"/>
                          </a:moveTo>
                          <a:lnTo>
                            <a:pt x="223" y="90"/>
                          </a:lnTo>
                          <a:lnTo>
                            <a:pt x="75" y="30"/>
                          </a:lnTo>
                          <a:lnTo>
                            <a:pt x="0" y="50"/>
                          </a:lnTo>
                          <a:lnTo>
                            <a:pt x="37" y="0"/>
                          </a:lnTo>
                          <a:lnTo>
                            <a:pt x="223" y="0"/>
                          </a:lnTo>
                          <a:lnTo>
                            <a:pt x="143" y="15"/>
                          </a:lnTo>
                          <a:lnTo>
                            <a:pt x="286" y="7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09" name="Freeform 468"/>
                    <p:cNvSpPr>
                      <a:spLocks/>
                    </p:cNvSpPr>
                    <p:nvPr/>
                  </p:nvSpPr>
                  <p:spPr bwMode="auto">
                    <a:xfrm>
                      <a:off x="914" y="2650"/>
                      <a:ext cx="286" cy="90"/>
                    </a:xfrm>
                    <a:custGeom>
                      <a:avLst/>
                      <a:gdLst>
                        <a:gd name="T0" fmla="*/ 286 w 286"/>
                        <a:gd name="T1" fmla="*/ 70 h 90"/>
                        <a:gd name="T2" fmla="*/ 223 w 286"/>
                        <a:gd name="T3" fmla="*/ 90 h 90"/>
                        <a:gd name="T4" fmla="*/ 75 w 286"/>
                        <a:gd name="T5" fmla="*/ 30 h 90"/>
                        <a:gd name="T6" fmla="*/ 0 w 286"/>
                        <a:gd name="T7" fmla="*/ 50 h 90"/>
                        <a:gd name="T8" fmla="*/ 37 w 286"/>
                        <a:gd name="T9" fmla="*/ 0 h 90"/>
                        <a:gd name="T10" fmla="*/ 223 w 286"/>
                        <a:gd name="T11" fmla="*/ 0 h 90"/>
                        <a:gd name="T12" fmla="*/ 143 w 286"/>
                        <a:gd name="T13" fmla="*/ 15 h 90"/>
                        <a:gd name="T14" fmla="*/ 286 w 286"/>
                        <a:gd name="T15" fmla="*/ 7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286" y="70"/>
                          </a:moveTo>
                          <a:lnTo>
                            <a:pt x="223" y="90"/>
                          </a:lnTo>
                          <a:lnTo>
                            <a:pt x="75" y="30"/>
                          </a:lnTo>
                          <a:lnTo>
                            <a:pt x="0" y="50"/>
                          </a:lnTo>
                          <a:lnTo>
                            <a:pt x="37" y="0"/>
                          </a:lnTo>
                          <a:lnTo>
                            <a:pt x="223" y="0"/>
                          </a:lnTo>
                          <a:lnTo>
                            <a:pt x="143" y="15"/>
                          </a:lnTo>
                          <a:lnTo>
                            <a:pt x="286" y="7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234" name="Group 469"/>
                  <p:cNvGrpSpPr>
                    <a:grpSpLocks/>
                  </p:cNvGrpSpPr>
                  <p:nvPr/>
                </p:nvGrpSpPr>
                <p:grpSpPr bwMode="auto">
                  <a:xfrm>
                    <a:off x="618" y="2536"/>
                    <a:ext cx="598" cy="209"/>
                    <a:chOff x="618" y="2536"/>
                    <a:chExt cx="598" cy="209"/>
                  </a:xfrm>
                </p:grpSpPr>
                <p:sp>
                  <p:nvSpPr>
                    <p:cNvPr id="294" name="Freeform 470"/>
                    <p:cNvSpPr>
                      <a:spLocks/>
                    </p:cNvSpPr>
                    <p:nvPr/>
                  </p:nvSpPr>
                  <p:spPr bwMode="auto">
                    <a:xfrm>
                      <a:off x="930" y="2541"/>
                      <a:ext cx="286" cy="90"/>
                    </a:xfrm>
                    <a:custGeom>
                      <a:avLst/>
                      <a:gdLst>
                        <a:gd name="T0" fmla="*/ 0 w 286"/>
                        <a:gd name="T1" fmla="*/ 70 h 90"/>
                        <a:gd name="T2" fmla="*/ 64 w 286"/>
                        <a:gd name="T3" fmla="*/ 90 h 90"/>
                        <a:gd name="T4" fmla="*/ 217 w 286"/>
                        <a:gd name="T5" fmla="*/ 30 h 90"/>
                        <a:gd name="T6" fmla="*/ 286 w 286"/>
                        <a:gd name="T7" fmla="*/ 50 h 90"/>
                        <a:gd name="T8" fmla="*/ 249 w 286"/>
                        <a:gd name="T9" fmla="*/ 0 h 90"/>
                        <a:gd name="T10" fmla="*/ 69 w 286"/>
                        <a:gd name="T11" fmla="*/ 0 h 90"/>
                        <a:gd name="T12" fmla="*/ 143 w 286"/>
                        <a:gd name="T13" fmla="*/ 15 h 90"/>
                        <a:gd name="T14" fmla="*/ 0 w 286"/>
                        <a:gd name="T15" fmla="*/ 7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0" y="70"/>
                          </a:moveTo>
                          <a:lnTo>
                            <a:pt x="64" y="90"/>
                          </a:lnTo>
                          <a:lnTo>
                            <a:pt x="217" y="30"/>
                          </a:lnTo>
                          <a:lnTo>
                            <a:pt x="286" y="50"/>
                          </a:lnTo>
                          <a:lnTo>
                            <a:pt x="249" y="0"/>
                          </a:lnTo>
                          <a:lnTo>
                            <a:pt x="69" y="0"/>
                          </a:lnTo>
                          <a:lnTo>
                            <a:pt x="143" y="15"/>
                          </a:lnTo>
                          <a:lnTo>
                            <a:pt x="0" y="7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295" name="Freeform 471"/>
                    <p:cNvSpPr>
                      <a:spLocks/>
                    </p:cNvSpPr>
                    <p:nvPr/>
                  </p:nvSpPr>
                  <p:spPr bwMode="auto">
                    <a:xfrm>
                      <a:off x="930" y="2541"/>
                      <a:ext cx="286" cy="90"/>
                    </a:xfrm>
                    <a:custGeom>
                      <a:avLst/>
                      <a:gdLst>
                        <a:gd name="T0" fmla="*/ 0 w 286"/>
                        <a:gd name="T1" fmla="*/ 70 h 90"/>
                        <a:gd name="T2" fmla="*/ 64 w 286"/>
                        <a:gd name="T3" fmla="*/ 90 h 90"/>
                        <a:gd name="T4" fmla="*/ 217 w 286"/>
                        <a:gd name="T5" fmla="*/ 30 h 90"/>
                        <a:gd name="T6" fmla="*/ 286 w 286"/>
                        <a:gd name="T7" fmla="*/ 50 h 90"/>
                        <a:gd name="T8" fmla="*/ 249 w 286"/>
                        <a:gd name="T9" fmla="*/ 0 h 90"/>
                        <a:gd name="T10" fmla="*/ 69 w 286"/>
                        <a:gd name="T11" fmla="*/ 0 h 90"/>
                        <a:gd name="T12" fmla="*/ 143 w 286"/>
                        <a:gd name="T13" fmla="*/ 15 h 90"/>
                        <a:gd name="T14" fmla="*/ 0 w 286"/>
                        <a:gd name="T15" fmla="*/ 7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0" y="70"/>
                          </a:moveTo>
                          <a:lnTo>
                            <a:pt x="64" y="90"/>
                          </a:lnTo>
                          <a:lnTo>
                            <a:pt x="217" y="30"/>
                          </a:lnTo>
                          <a:lnTo>
                            <a:pt x="286" y="50"/>
                          </a:lnTo>
                          <a:lnTo>
                            <a:pt x="249" y="0"/>
                          </a:lnTo>
                          <a:lnTo>
                            <a:pt x="69" y="0"/>
                          </a:lnTo>
                          <a:lnTo>
                            <a:pt x="143" y="15"/>
                          </a:lnTo>
                          <a:lnTo>
                            <a:pt x="0" y="7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296" name="Freeform 472"/>
                    <p:cNvSpPr>
                      <a:spLocks/>
                    </p:cNvSpPr>
                    <p:nvPr/>
                  </p:nvSpPr>
                  <p:spPr bwMode="auto">
                    <a:xfrm>
                      <a:off x="618" y="2645"/>
                      <a:ext cx="286" cy="95"/>
                    </a:xfrm>
                    <a:custGeom>
                      <a:avLst/>
                      <a:gdLst>
                        <a:gd name="T0" fmla="*/ 286 w 286"/>
                        <a:gd name="T1" fmla="*/ 20 h 95"/>
                        <a:gd name="T2" fmla="*/ 222 w 286"/>
                        <a:gd name="T3" fmla="*/ 0 h 95"/>
                        <a:gd name="T4" fmla="*/ 74 w 286"/>
                        <a:gd name="T5" fmla="*/ 60 h 95"/>
                        <a:gd name="T6" fmla="*/ 0 w 286"/>
                        <a:gd name="T7" fmla="*/ 40 h 95"/>
                        <a:gd name="T8" fmla="*/ 37 w 286"/>
                        <a:gd name="T9" fmla="*/ 95 h 95"/>
                        <a:gd name="T10" fmla="*/ 222 w 286"/>
                        <a:gd name="T11" fmla="*/ 95 h 95"/>
                        <a:gd name="T12" fmla="*/ 143 w 286"/>
                        <a:gd name="T13" fmla="*/ 75 h 95"/>
                        <a:gd name="T14" fmla="*/ 286 w 286"/>
                        <a:gd name="T15" fmla="*/ 20 h 95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5"/>
                        <a:gd name="T26" fmla="*/ 286 w 286"/>
                        <a:gd name="T27" fmla="*/ 95 h 95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5">
                          <a:moveTo>
                            <a:pt x="286" y="20"/>
                          </a:moveTo>
                          <a:lnTo>
                            <a:pt x="222" y="0"/>
                          </a:lnTo>
                          <a:lnTo>
                            <a:pt x="74" y="60"/>
                          </a:lnTo>
                          <a:lnTo>
                            <a:pt x="0" y="40"/>
                          </a:lnTo>
                          <a:lnTo>
                            <a:pt x="37" y="95"/>
                          </a:lnTo>
                          <a:lnTo>
                            <a:pt x="222" y="95"/>
                          </a:lnTo>
                          <a:lnTo>
                            <a:pt x="143" y="75"/>
                          </a:lnTo>
                          <a:lnTo>
                            <a:pt x="286" y="2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297" name="Freeform 473"/>
                    <p:cNvSpPr>
                      <a:spLocks/>
                    </p:cNvSpPr>
                    <p:nvPr/>
                  </p:nvSpPr>
                  <p:spPr bwMode="auto">
                    <a:xfrm>
                      <a:off x="618" y="2645"/>
                      <a:ext cx="286" cy="95"/>
                    </a:xfrm>
                    <a:custGeom>
                      <a:avLst/>
                      <a:gdLst>
                        <a:gd name="T0" fmla="*/ 286 w 286"/>
                        <a:gd name="T1" fmla="*/ 20 h 95"/>
                        <a:gd name="T2" fmla="*/ 222 w 286"/>
                        <a:gd name="T3" fmla="*/ 0 h 95"/>
                        <a:gd name="T4" fmla="*/ 74 w 286"/>
                        <a:gd name="T5" fmla="*/ 60 h 95"/>
                        <a:gd name="T6" fmla="*/ 0 w 286"/>
                        <a:gd name="T7" fmla="*/ 40 h 95"/>
                        <a:gd name="T8" fmla="*/ 37 w 286"/>
                        <a:gd name="T9" fmla="*/ 95 h 95"/>
                        <a:gd name="T10" fmla="*/ 222 w 286"/>
                        <a:gd name="T11" fmla="*/ 95 h 95"/>
                        <a:gd name="T12" fmla="*/ 143 w 286"/>
                        <a:gd name="T13" fmla="*/ 75 h 95"/>
                        <a:gd name="T14" fmla="*/ 286 w 286"/>
                        <a:gd name="T15" fmla="*/ 20 h 95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5"/>
                        <a:gd name="T26" fmla="*/ 286 w 286"/>
                        <a:gd name="T27" fmla="*/ 95 h 95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5">
                          <a:moveTo>
                            <a:pt x="286" y="20"/>
                          </a:moveTo>
                          <a:lnTo>
                            <a:pt x="222" y="0"/>
                          </a:lnTo>
                          <a:lnTo>
                            <a:pt x="74" y="60"/>
                          </a:lnTo>
                          <a:lnTo>
                            <a:pt x="0" y="40"/>
                          </a:lnTo>
                          <a:lnTo>
                            <a:pt x="37" y="95"/>
                          </a:lnTo>
                          <a:lnTo>
                            <a:pt x="222" y="95"/>
                          </a:lnTo>
                          <a:lnTo>
                            <a:pt x="143" y="75"/>
                          </a:lnTo>
                          <a:lnTo>
                            <a:pt x="286" y="2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298" name="Freeform 474"/>
                    <p:cNvSpPr>
                      <a:spLocks/>
                    </p:cNvSpPr>
                    <p:nvPr/>
                  </p:nvSpPr>
                  <p:spPr bwMode="auto">
                    <a:xfrm>
                      <a:off x="634" y="2536"/>
                      <a:ext cx="286" cy="90"/>
                    </a:xfrm>
                    <a:custGeom>
                      <a:avLst/>
                      <a:gdLst>
                        <a:gd name="T0" fmla="*/ 0 w 286"/>
                        <a:gd name="T1" fmla="*/ 20 h 90"/>
                        <a:gd name="T2" fmla="*/ 63 w 286"/>
                        <a:gd name="T3" fmla="*/ 0 h 90"/>
                        <a:gd name="T4" fmla="*/ 217 w 286"/>
                        <a:gd name="T5" fmla="*/ 55 h 90"/>
                        <a:gd name="T6" fmla="*/ 286 w 286"/>
                        <a:gd name="T7" fmla="*/ 40 h 90"/>
                        <a:gd name="T8" fmla="*/ 249 w 286"/>
                        <a:gd name="T9" fmla="*/ 90 h 90"/>
                        <a:gd name="T10" fmla="*/ 68 w 286"/>
                        <a:gd name="T11" fmla="*/ 90 h 90"/>
                        <a:gd name="T12" fmla="*/ 143 w 286"/>
                        <a:gd name="T13" fmla="*/ 75 h 90"/>
                        <a:gd name="T14" fmla="*/ 0 w 286"/>
                        <a:gd name="T15" fmla="*/ 2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0" y="20"/>
                          </a:moveTo>
                          <a:lnTo>
                            <a:pt x="63" y="0"/>
                          </a:lnTo>
                          <a:lnTo>
                            <a:pt x="217" y="55"/>
                          </a:lnTo>
                          <a:lnTo>
                            <a:pt x="286" y="40"/>
                          </a:lnTo>
                          <a:lnTo>
                            <a:pt x="249" y="90"/>
                          </a:lnTo>
                          <a:lnTo>
                            <a:pt x="68" y="90"/>
                          </a:lnTo>
                          <a:lnTo>
                            <a:pt x="143" y="75"/>
                          </a:lnTo>
                          <a:lnTo>
                            <a:pt x="0" y="2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299" name="Freeform 475"/>
                    <p:cNvSpPr>
                      <a:spLocks/>
                    </p:cNvSpPr>
                    <p:nvPr/>
                  </p:nvSpPr>
                  <p:spPr bwMode="auto">
                    <a:xfrm>
                      <a:off x="634" y="2536"/>
                      <a:ext cx="286" cy="90"/>
                    </a:xfrm>
                    <a:custGeom>
                      <a:avLst/>
                      <a:gdLst>
                        <a:gd name="T0" fmla="*/ 0 w 286"/>
                        <a:gd name="T1" fmla="*/ 20 h 90"/>
                        <a:gd name="T2" fmla="*/ 63 w 286"/>
                        <a:gd name="T3" fmla="*/ 0 h 90"/>
                        <a:gd name="T4" fmla="*/ 217 w 286"/>
                        <a:gd name="T5" fmla="*/ 55 h 90"/>
                        <a:gd name="T6" fmla="*/ 286 w 286"/>
                        <a:gd name="T7" fmla="*/ 40 h 90"/>
                        <a:gd name="T8" fmla="*/ 249 w 286"/>
                        <a:gd name="T9" fmla="*/ 90 h 90"/>
                        <a:gd name="T10" fmla="*/ 68 w 286"/>
                        <a:gd name="T11" fmla="*/ 90 h 90"/>
                        <a:gd name="T12" fmla="*/ 143 w 286"/>
                        <a:gd name="T13" fmla="*/ 75 h 90"/>
                        <a:gd name="T14" fmla="*/ 0 w 286"/>
                        <a:gd name="T15" fmla="*/ 2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0" y="20"/>
                          </a:moveTo>
                          <a:lnTo>
                            <a:pt x="63" y="0"/>
                          </a:lnTo>
                          <a:lnTo>
                            <a:pt x="217" y="55"/>
                          </a:lnTo>
                          <a:lnTo>
                            <a:pt x="286" y="40"/>
                          </a:lnTo>
                          <a:lnTo>
                            <a:pt x="249" y="90"/>
                          </a:lnTo>
                          <a:lnTo>
                            <a:pt x="68" y="90"/>
                          </a:lnTo>
                          <a:lnTo>
                            <a:pt x="143" y="75"/>
                          </a:lnTo>
                          <a:lnTo>
                            <a:pt x="0" y="2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00" name="Freeform 476"/>
                    <p:cNvSpPr>
                      <a:spLocks/>
                    </p:cNvSpPr>
                    <p:nvPr/>
                  </p:nvSpPr>
                  <p:spPr bwMode="auto">
                    <a:xfrm>
                      <a:off x="920" y="2655"/>
                      <a:ext cx="286" cy="90"/>
                    </a:xfrm>
                    <a:custGeom>
                      <a:avLst/>
                      <a:gdLst>
                        <a:gd name="T0" fmla="*/ 286 w 286"/>
                        <a:gd name="T1" fmla="*/ 70 h 90"/>
                        <a:gd name="T2" fmla="*/ 222 w 286"/>
                        <a:gd name="T3" fmla="*/ 90 h 90"/>
                        <a:gd name="T4" fmla="*/ 74 w 286"/>
                        <a:gd name="T5" fmla="*/ 30 h 90"/>
                        <a:gd name="T6" fmla="*/ 0 w 286"/>
                        <a:gd name="T7" fmla="*/ 50 h 90"/>
                        <a:gd name="T8" fmla="*/ 37 w 286"/>
                        <a:gd name="T9" fmla="*/ 0 h 90"/>
                        <a:gd name="T10" fmla="*/ 222 w 286"/>
                        <a:gd name="T11" fmla="*/ 0 h 90"/>
                        <a:gd name="T12" fmla="*/ 143 w 286"/>
                        <a:gd name="T13" fmla="*/ 15 h 90"/>
                        <a:gd name="T14" fmla="*/ 286 w 286"/>
                        <a:gd name="T15" fmla="*/ 7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286" y="70"/>
                          </a:moveTo>
                          <a:lnTo>
                            <a:pt x="222" y="90"/>
                          </a:lnTo>
                          <a:lnTo>
                            <a:pt x="74" y="30"/>
                          </a:lnTo>
                          <a:lnTo>
                            <a:pt x="0" y="50"/>
                          </a:lnTo>
                          <a:lnTo>
                            <a:pt x="37" y="0"/>
                          </a:lnTo>
                          <a:lnTo>
                            <a:pt x="222" y="0"/>
                          </a:lnTo>
                          <a:lnTo>
                            <a:pt x="143" y="15"/>
                          </a:lnTo>
                          <a:lnTo>
                            <a:pt x="286" y="7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01" name="Freeform 477"/>
                    <p:cNvSpPr>
                      <a:spLocks/>
                    </p:cNvSpPr>
                    <p:nvPr/>
                  </p:nvSpPr>
                  <p:spPr bwMode="auto">
                    <a:xfrm>
                      <a:off x="920" y="2655"/>
                      <a:ext cx="286" cy="90"/>
                    </a:xfrm>
                    <a:custGeom>
                      <a:avLst/>
                      <a:gdLst>
                        <a:gd name="T0" fmla="*/ 286 w 286"/>
                        <a:gd name="T1" fmla="*/ 70 h 90"/>
                        <a:gd name="T2" fmla="*/ 222 w 286"/>
                        <a:gd name="T3" fmla="*/ 90 h 90"/>
                        <a:gd name="T4" fmla="*/ 74 w 286"/>
                        <a:gd name="T5" fmla="*/ 30 h 90"/>
                        <a:gd name="T6" fmla="*/ 0 w 286"/>
                        <a:gd name="T7" fmla="*/ 50 h 90"/>
                        <a:gd name="T8" fmla="*/ 37 w 286"/>
                        <a:gd name="T9" fmla="*/ 0 h 90"/>
                        <a:gd name="T10" fmla="*/ 222 w 286"/>
                        <a:gd name="T11" fmla="*/ 0 h 90"/>
                        <a:gd name="T12" fmla="*/ 143 w 286"/>
                        <a:gd name="T13" fmla="*/ 15 h 90"/>
                        <a:gd name="T14" fmla="*/ 286 w 286"/>
                        <a:gd name="T15" fmla="*/ 7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286" y="70"/>
                          </a:moveTo>
                          <a:lnTo>
                            <a:pt x="222" y="90"/>
                          </a:lnTo>
                          <a:lnTo>
                            <a:pt x="74" y="30"/>
                          </a:lnTo>
                          <a:lnTo>
                            <a:pt x="0" y="50"/>
                          </a:lnTo>
                          <a:lnTo>
                            <a:pt x="37" y="0"/>
                          </a:lnTo>
                          <a:lnTo>
                            <a:pt x="222" y="0"/>
                          </a:lnTo>
                          <a:lnTo>
                            <a:pt x="143" y="15"/>
                          </a:lnTo>
                          <a:lnTo>
                            <a:pt x="286" y="7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</p:grpSp>
            </p:grpSp>
            <p:grpSp>
              <p:nvGrpSpPr>
                <p:cNvPr id="235" name="Group 478"/>
                <p:cNvGrpSpPr>
                  <a:grpSpLocks/>
                </p:cNvGrpSpPr>
                <p:nvPr/>
              </p:nvGrpSpPr>
              <p:grpSpPr bwMode="auto">
                <a:xfrm>
                  <a:off x="581" y="2795"/>
                  <a:ext cx="667" cy="513"/>
                  <a:chOff x="581" y="2795"/>
                  <a:chExt cx="667" cy="513"/>
                </a:xfrm>
              </p:grpSpPr>
              <p:sp>
                <p:nvSpPr>
                  <p:cNvPr id="288" name="Freeform 479"/>
                  <p:cNvSpPr>
                    <a:spLocks/>
                  </p:cNvSpPr>
                  <p:nvPr/>
                </p:nvSpPr>
                <p:spPr bwMode="auto">
                  <a:xfrm>
                    <a:off x="581" y="2795"/>
                    <a:ext cx="662" cy="508"/>
                  </a:xfrm>
                  <a:custGeom>
                    <a:avLst/>
                    <a:gdLst>
                      <a:gd name="T0" fmla="*/ 95 w 662"/>
                      <a:gd name="T1" fmla="*/ 0 h 508"/>
                      <a:gd name="T2" fmla="*/ 95 w 662"/>
                      <a:gd name="T3" fmla="*/ 65 h 508"/>
                      <a:gd name="T4" fmla="*/ 249 w 662"/>
                      <a:gd name="T5" fmla="*/ 65 h 508"/>
                      <a:gd name="T6" fmla="*/ 328 w 662"/>
                      <a:gd name="T7" fmla="*/ 199 h 508"/>
                      <a:gd name="T8" fmla="*/ 413 w 662"/>
                      <a:gd name="T9" fmla="*/ 65 h 508"/>
                      <a:gd name="T10" fmla="*/ 566 w 662"/>
                      <a:gd name="T11" fmla="*/ 65 h 508"/>
                      <a:gd name="T12" fmla="*/ 566 w 662"/>
                      <a:gd name="T13" fmla="*/ 0 h 508"/>
                      <a:gd name="T14" fmla="*/ 662 w 662"/>
                      <a:gd name="T15" fmla="*/ 80 h 508"/>
                      <a:gd name="T16" fmla="*/ 566 w 662"/>
                      <a:gd name="T17" fmla="*/ 159 h 508"/>
                      <a:gd name="T18" fmla="*/ 566 w 662"/>
                      <a:gd name="T19" fmla="*/ 105 h 508"/>
                      <a:gd name="T20" fmla="*/ 455 w 662"/>
                      <a:gd name="T21" fmla="*/ 105 h 508"/>
                      <a:gd name="T22" fmla="*/ 365 w 662"/>
                      <a:gd name="T23" fmla="*/ 254 h 508"/>
                      <a:gd name="T24" fmla="*/ 455 w 662"/>
                      <a:gd name="T25" fmla="*/ 409 h 508"/>
                      <a:gd name="T26" fmla="*/ 566 w 662"/>
                      <a:gd name="T27" fmla="*/ 409 h 508"/>
                      <a:gd name="T28" fmla="*/ 566 w 662"/>
                      <a:gd name="T29" fmla="*/ 354 h 508"/>
                      <a:gd name="T30" fmla="*/ 662 w 662"/>
                      <a:gd name="T31" fmla="*/ 429 h 508"/>
                      <a:gd name="T32" fmla="*/ 566 w 662"/>
                      <a:gd name="T33" fmla="*/ 508 h 508"/>
                      <a:gd name="T34" fmla="*/ 566 w 662"/>
                      <a:gd name="T35" fmla="*/ 448 h 508"/>
                      <a:gd name="T36" fmla="*/ 413 w 662"/>
                      <a:gd name="T37" fmla="*/ 448 h 508"/>
                      <a:gd name="T38" fmla="*/ 328 w 662"/>
                      <a:gd name="T39" fmla="*/ 309 h 508"/>
                      <a:gd name="T40" fmla="*/ 249 w 662"/>
                      <a:gd name="T41" fmla="*/ 453 h 508"/>
                      <a:gd name="T42" fmla="*/ 95 w 662"/>
                      <a:gd name="T43" fmla="*/ 453 h 508"/>
                      <a:gd name="T44" fmla="*/ 95 w 662"/>
                      <a:gd name="T45" fmla="*/ 508 h 508"/>
                      <a:gd name="T46" fmla="*/ 0 w 662"/>
                      <a:gd name="T47" fmla="*/ 429 h 508"/>
                      <a:gd name="T48" fmla="*/ 95 w 662"/>
                      <a:gd name="T49" fmla="*/ 354 h 508"/>
                      <a:gd name="T50" fmla="*/ 95 w 662"/>
                      <a:gd name="T51" fmla="*/ 409 h 508"/>
                      <a:gd name="T52" fmla="*/ 201 w 662"/>
                      <a:gd name="T53" fmla="*/ 409 h 508"/>
                      <a:gd name="T54" fmla="*/ 296 w 662"/>
                      <a:gd name="T55" fmla="*/ 254 h 508"/>
                      <a:gd name="T56" fmla="*/ 201 w 662"/>
                      <a:gd name="T57" fmla="*/ 105 h 508"/>
                      <a:gd name="T58" fmla="*/ 95 w 662"/>
                      <a:gd name="T59" fmla="*/ 105 h 508"/>
                      <a:gd name="T60" fmla="*/ 95 w 662"/>
                      <a:gd name="T61" fmla="*/ 154 h 508"/>
                      <a:gd name="T62" fmla="*/ 0 w 662"/>
                      <a:gd name="T63" fmla="*/ 80 h 508"/>
                      <a:gd name="T64" fmla="*/ 95 w 662"/>
                      <a:gd name="T65" fmla="*/ 0 h 50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662"/>
                      <a:gd name="T100" fmla="*/ 0 h 508"/>
                      <a:gd name="T101" fmla="*/ 662 w 662"/>
                      <a:gd name="T102" fmla="*/ 508 h 508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662" h="508">
                        <a:moveTo>
                          <a:pt x="95" y="0"/>
                        </a:moveTo>
                        <a:lnTo>
                          <a:pt x="95" y="65"/>
                        </a:lnTo>
                        <a:lnTo>
                          <a:pt x="249" y="65"/>
                        </a:lnTo>
                        <a:lnTo>
                          <a:pt x="328" y="199"/>
                        </a:lnTo>
                        <a:lnTo>
                          <a:pt x="413" y="65"/>
                        </a:lnTo>
                        <a:lnTo>
                          <a:pt x="566" y="65"/>
                        </a:lnTo>
                        <a:lnTo>
                          <a:pt x="566" y="0"/>
                        </a:lnTo>
                        <a:lnTo>
                          <a:pt x="662" y="80"/>
                        </a:lnTo>
                        <a:lnTo>
                          <a:pt x="566" y="159"/>
                        </a:lnTo>
                        <a:lnTo>
                          <a:pt x="566" y="105"/>
                        </a:lnTo>
                        <a:lnTo>
                          <a:pt x="455" y="105"/>
                        </a:lnTo>
                        <a:lnTo>
                          <a:pt x="365" y="254"/>
                        </a:lnTo>
                        <a:lnTo>
                          <a:pt x="455" y="409"/>
                        </a:lnTo>
                        <a:lnTo>
                          <a:pt x="566" y="409"/>
                        </a:lnTo>
                        <a:lnTo>
                          <a:pt x="566" y="354"/>
                        </a:lnTo>
                        <a:lnTo>
                          <a:pt x="662" y="429"/>
                        </a:lnTo>
                        <a:lnTo>
                          <a:pt x="566" y="508"/>
                        </a:lnTo>
                        <a:lnTo>
                          <a:pt x="566" y="448"/>
                        </a:lnTo>
                        <a:lnTo>
                          <a:pt x="413" y="448"/>
                        </a:lnTo>
                        <a:lnTo>
                          <a:pt x="328" y="309"/>
                        </a:lnTo>
                        <a:lnTo>
                          <a:pt x="249" y="453"/>
                        </a:lnTo>
                        <a:lnTo>
                          <a:pt x="95" y="453"/>
                        </a:lnTo>
                        <a:lnTo>
                          <a:pt x="95" y="508"/>
                        </a:lnTo>
                        <a:lnTo>
                          <a:pt x="0" y="429"/>
                        </a:lnTo>
                        <a:lnTo>
                          <a:pt x="95" y="354"/>
                        </a:lnTo>
                        <a:lnTo>
                          <a:pt x="95" y="409"/>
                        </a:lnTo>
                        <a:lnTo>
                          <a:pt x="201" y="409"/>
                        </a:lnTo>
                        <a:lnTo>
                          <a:pt x="296" y="254"/>
                        </a:lnTo>
                        <a:lnTo>
                          <a:pt x="201" y="105"/>
                        </a:lnTo>
                        <a:lnTo>
                          <a:pt x="95" y="105"/>
                        </a:lnTo>
                        <a:lnTo>
                          <a:pt x="95" y="154"/>
                        </a:lnTo>
                        <a:lnTo>
                          <a:pt x="0" y="80"/>
                        </a:lnTo>
                        <a:lnTo>
                          <a:pt x="9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dirty="0">
                      <a:latin typeface="+mn-lt"/>
                    </a:endParaRPr>
                  </a:p>
                </p:txBody>
              </p:sp>
              <p:sp>
                <p:nvSpPr>
                  <p:cNvPr id="289" name="Freeform 480"/>
                  <p:cNvSpPr>
                    <a:spLocks/>
                  </p:cNvSpPr>
                  <p:nvPr/>
                </p:nvSpPr>
                <p:spPr bwMode="auto">
                  <a:xfrm>
                    <a:off x="581" y="2795"/>
                    <a:ext cx="662" cy="508"/>
                  </a:xfrm>
                  <a:custGeom>
                    <a:avLst/>
                    <a:gdLst>
                      <a:gd name="T0" fmla="*/ 95 w 662"/>
                      <a:gd name="T1" fmla="*/ 0 h 508"/>
                      <a:gd name="T2" fmla="*/ 95 w 662"/>
                      <a:gd name="T3" fmla="*/ 65 h 508"/>
                      <a:gd name="T4" fmla="*/ 249 w 662"/>
                      <a:gd name="T5" fmla="*/ 65 h 508"/>
                      <a:gd name="T6" fmla="*/ 328 w 662"/>
                      <a:gd name="T7" fmla="*/ 199 h 508"/>
                      <a:gd name="T8" fmla="*/ 413 w 662"/>
                      <a:gd name="T9" fmla="*/ 65 h 508"/>
                      <a:gd name="T10" fmla="*/ 566 w 662"/>
                      <a:gd name="T11" fmla="*/ 65 h 508"/>
                      <a:gd name="T12" fmla="*/ 566 w 662"/>
                      <a:gd name="T13" fmla="*/ 0 h 508"/>
                      <a:gd name="T14" fmla="*/ 662 w 662"/>
                      <a:gd name="T15" fmla="*/ 80 h 508"/>
                      <a:gd name="T16" fmla="*/ 566 w 662"/>
                      <a:gd name="T17" fmla="*/ 159 h 508"/>
                      <a:gd name="T18" fmla="*/ 566 w 662"/>
                      <a:gd name="T19" fmla="*/ 105 h 508"/>
                      <a:gd name="T20" fmla="*/ 455 w 662"/>
                      <a:gd name="T21" fmla="*/ 105 h 508"/>
                      <a:gd name="T22" fmla="*/ 365 w 662"/>
                      <a:gd name="T23" fmla="*/ 254 h 508"/>
                      <a:gd name="T24" fmla="*/ 455 w 662"/>
                      <a:gd name="T25" fmla="*/ 409 h 508"/>
                      <a:gd name="T26" fmla="*/ 566 w 662"/>
                      <a:gd name="T27" fmla="*/ 409 h 508"/>
                      <a:gd name="T28" fmla="*/ 566 w 662"/>
                      <a:gd name="T29" fmla="*/ 354 h 508"/>
                      <a:gd name="T30" fmla="*/ 662 w 662"/>
                      <a:gd name="T31" fmla="*/ 429 h 508"/>
                      <a:gd name="T32" fmla="*/ 566 w 662"/>
                      <a:gd name="T33" fmla="*/ 508 h 508"/>
                      <a:gd name="T34" fmla="*/ 566 w 662"/>
                      <a:gd name="T35" fmla="*/ 448 h 508"/>
                      <a:gd name="T36" fmla="*/ 413 w 662"/>
                      <a:gd name="T37" fmla="*/ 448 h 508"/>
                      <a:gd name="T38" fmla="*/ 328 w 662"/>
                      <a:gd name="T39" fmla="*/ 309 h 508"/>
                      <a:gd name="T40" fmla="*/ 249 w 662"/>
                      <a:gd name="T41" fmla="*/ 453 h 508"/>
                      <a:gd name="T42" fmla="*/ 95 w 662"/>
                      <a:gd name="T43" fmla="*/ 453 h 508"/>
                      <a:gd name="T44" fmla="*/ 95 w 662"/>
                      <a:gd name="T45" fmla="*/ 508 h 508"/>
                      <a:gd name="T46" fmla="*/ 0 w 662"/>
                      <a:gd name="T47" fmla="*/ 429 h 508"/>
                      <a:gd name="T48" fmla="*/ 95 w 662"/>
                      <a:gd name="T49" fmla="*/ 354 h 508"/>
                      <a:gd name="T50" fmla="*/ 95 w 662"/>
                      <a:gd name="T51" fmla="*/ 409 h 508"/>
                      <a:gd name="T52" fmla="*/ 201 w 662"/>
                      <a:gd name="T53" fmla="*/ 409 h 508"/>
                      <a:gd name="T54" fmla="*/ 296 w 662"/>
                      <a:gd name="T55" fmla="*/ 254 h 508"/>
                      <a:gd name="T56" fmla="*/ 201 w 662"/>
                      <a:gd name="T57" fmla="*/ 105 h 508"/>
                      <a:gd name="T58" fmla="*/ 95 w 662"/>
                      <a:gd name="T59" fmla="*/ 105 h 508"/>
                      <a:gd name="T60" fmla="*/ 95 w 662"/>
                      <a:gd name="T61" fmla="*/ 154 h 508"/>
                      <a:gd name="T62" fmla="*/ 0 w 662"/>
                      <a:gd name="T63" fmla="*/ 80 h 508"/>
                      <a:gd name="T64" fmla="*/ 95 w 662"/>
                      <a:gd name="T65" fmla="*/ 0 h 50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662"/>
                      <a:gd name="T100" fmla="*/ 0 h 508"/>
                      <a:gd name="T101" fmla="*/ 662 w 662"/>
                      <a:gd name="T102" fmla="*/ 508 h 508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662" h="508">
                        <a:moveTo>
                          <a:pt x="95" y="0"/>
                        </a:moveTo>
                        <a:lnTo>
                          <a:pt x="95" y="65"/>
                        </a:lnTo>
                        <a:lnTo>
                          <a:pt x="249" y="65"/>
                        </a:lnTo>
                        <a:lnTo>
                          <a:pt x="328" y="199"/>
                        </a:lnTo>
                        <a:lnTo>
                          <a:pt x="413" y="65"/>
                        </a:lnTo>
                        <a:lnTo>
                          <a:pt x="566" y="65"/>
                        </a:lnTo>
                        <a:lnTo>
                          <a:pt x="566" y="0"/>
                        </a:lnTo>
                        <a:lnTo>
                          <a:pt x="662" y="80"/>
                        </a:lnTo>
                        <a:lnTo>
                          <a:pt x="566" y="159"/>
                        </a:lnTo>
                        <a:lnTo>
                          <a:pt x="566" y="105"/>
                        </a:lnTo>
                        <a:lnTo>
                          <a:pt x="455" y="105"/>
                        </a:lnTo>
                        <a:lnTo>
                          <a:pt x="365" y="254"/>
                        </a:lnTo>
                        <a:lnTo>
                          <a:pt x="455" y="409"/>
                        </a:lnTo>
                        <a:lnTo>
                          <a:pt x="566" y="409"/>
                        </a:lnTo>
                        <a:lnTo>
                          <a:pt x="566" y="354"/>
                        </a:lnTo>
                        <a:lnTo>
                          <a:pt x="662" y="429"/>
                        </a:lnTo>
                        <a:lnTo>
                          <a:pt x="566" y="508"/>
                        </a:lnTo>
                        <a:lnTo>
                          <a:pt x="566" y="448"/>
                        </a:lnTo>
                        <a:lnTo>
                          <a:pt x="413" y="448"/>
                        </a:lnTo>
                        <a:lnTo>
                          <a:pt x="328" y="309"/>
                        </a:lnTo>
                        <a:lnTo>
                          <a:pt x="249" y="453"/>
                        </a:lnTo>
                        <a:lnTo>
                          <a:pt x="95" y="453"/>
                        </a:lnTo>
                        <a:lnTo>
                          <a:pt x="95" y="508"/>
                        </a:lnTo>
                        <a:lnTo>
                          <a:pt x="0" y="429"/>
                        </a:lnTo>
                        <a:lnTo>
                          <a:pt x="95" y="354"/>
                        </a:lnTo>
                        <a:lnTo>
                          <a:pt x="95" y="409"/>
                        </a:lnTo>
                        <a:lnTo>
                          <a:pt x="201" y="409"/>
                        </a:lnTo>
                        <a:lnTo>
                          <a:pt x="296" y="254"/>
                        </a:lnTo>
                        <a:lnTo>
                          <a:pt x="201" y="105"/>
                        </a:lnTo>
                        <a:lnTo>
                          <a:pt x="95" y="105"/>
                        </a:lnTo>
                        <a:lnTo>
                          <a:pt x="95" y="154"/>
                        </a:lnTo>
                        <a:lnTo>
                          <a:pt x="0" y="80"/>
                        </a:lnTo>
                        <a:lnTo>
                          <a:pt x="9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dirty="0">
                      <a:latin typeface="+mn-lt"/>
                    </a:endParaRPr>
                  </a:p>
                </p:txBody>
              </p:sp>
              <p:sp>
                <p:nvSpPr>
                  <p:cNvPr id="290" name="Freeform 481"/>
                  <p:cNvSpPr>
                    <a:spLocks/>
                  </p:cNvSpPr>
                  <p:nvPr/>
                </p:nvSpPr>
                <p:spPr bwMode="auto">
                  <a:xfrm>
                    <a:off x="586" y="2800"/>
                    <a:ext cx="662" cy="508"/>
                  </a:xfrm>
                  <a:custGeom>
                    <a:avLst/>
                    <a:gdLst>
                      <a:gd name="T0" fmla="*/ 95 w 662"/>
                      <a:gd name="T1" fmla="*/ 0 h 508"/>
                      <a:gd name="T2" fmla="*/ 95 w 662"/>
                      <a:gd name="T3" fmla="*/ 65 h 508"/>
                      <a:gd name="T4" fmla="*/ 249 w 662"/>
                      <a:gd name="T5" fmla="*/ 65 h 508"/>
                      <a:gd name="T6" fmla="*/ 328 w 662"/>
                      <a:gd name="T7" fmla="*/ 199 h 508"/>
                      <a:gd name="T8" fmla="*/ 413 w 662"/>
                      <a:gd name="T9" fmla="*/ 65 h 508"/>
                      <a:gd name="T10" fmla="*/ 567 w 662"/>
                      <a:gd name="T11" fmla="*/ 65 h 508"/>
                      <a:gd name="T12" fmla="*/ 567 w 662"/>
                      <a:gd name="T13" fmla="*/ 0 h 508"/>
                      <a:gd name="T14" fmla="*/ 662 w 662"/>
                      <a:gd name="T15" fmla="*/ 80 h 508"/>
                      <a:gd name="T16" fmla="*/ 567 w 662"/>
                      <a:gd name="T17" fmla="*/ 159 h 508"/>
                      <a:gd name="T18" fmla="*/ 567 w 662"/>
                      <a:gd name="T19" fmla="*/ 105 h 508"/>
                      <a:gd name="T20" fmla="*/ 455 w 662"/>
                      <a:gd name="T21" fmla="*/ 105 h 508"/>
                      <a:gd name="T22" fmla="*/ 365 w 662"/>
                      <a:gd name="T23" fmla="*/ 254 h 508"/>
                      <a:gd name="T24" fmla="*/ 455 w 662"/>
                      <a:gd name="T25" fmla="*/ 409 h 508"/>
                      <a:gd name="T26" fmla="*/ 567 w 662"/>
                      <a:gd name="T27" fmla="*/ 409 h 508"/>
                      <a:gd name="T28" fmla="*/ 567 w 662"/>
                      <a:gd name="T29" fmla="*/ 354 h 508"/>
                      <a:gd name="T30" fmla="*/ 662 w 662"/>
                      <a:gd name="T31" fmla="*/ 429 h 508"/>
                      <a:gd name="T32" fmla="*/ 567 w 662"/>
                      <a:gd name="T33" fmla="*/ 508 h 508"/>
                      <a:gd name="T34" fmla="*/ 567 w 662"/>
                      <a:gd name="T35" fmla="*/ 448 h 508"/>
                      <a:gd name="T36" fmla="*/ 413 w 662"/>
                      <a:gd name="T37" fmla="*/ 448 h 508"/>
                      <a:gd name="T38" fmla="*/ 328 w 662"/>
                      <a:gd name="T39" fmla="*/ 309 h 508"/>
                      <a:gd name="T40" fmla="*/ 249 w 662"/>
                      <a:gd name="T41" fmla="*/ 453 h 508"/>
                      <a:gd name="T42" fmla="*/ 95 w 662"/>
                      <a:gd name="T43" fmla="*/ 453 h 508"/>
                      <a:gd name="T44" fmla="*/ 95 w 662"/>
                      <a:gd name="T45" fmla="*/ 508 h 508"/>
                      <a:gd name="T46" fmla="*/ 0 w 662"/>
                      <a:gd name="T47" fmla="*/ 429 h 508"/>
                      <a:gd name="T48" fmla="*/ 95 w 662"/>
                      <a:gd name="T49" fmla="*/ 354 h 508"/>
                      <a:gd name="T50" fmla="*/ 95 w 662"/>
                      <a:gd name="T51" fmla="*/ 409 h 508"/>
                      <a:gd name="T52" fmla="*/ 201 w 662"/>
                      <a:gd name="T53" fmla="*/ 409 h 508"/>
                      <a:gd name="T54" fmla="*/ 297 w 662"/>
                      <a:gd name="T55" fmla="*/ 254 h 508"/>
                      <a:gd name="T56" fmla="*/ 201 w 662"/>
                      <a:gd name="T57" fmla="*/ 105 h 508"/>
                      <a:gd name="T58" fmla="*/ 95 w 662"/>
                      <a:gd name="T59" fmla="*/ 105 h 508"/>
                      <a:gd name="T60" fmla="*/ 95 w 662"/>
                      <a:gd name="T61" fmla="*/ 154 h 508"/>
                      <a:gd name="T62" fmla="*/ 0 w 662"/>
                      <a:gd name="T63" fmla="*/ 80 h 508"/>
                      <a:gd name="T64" fmla="*/ 95 w 662"/>
                      <a:gd name="T65" fmla="*/ 0 h 50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662"/>
                      <a:gd name="T100" fmla="*/ 0 h 508"/>
                      <a:gd name="T101" fmla="*/ 662 w 662"/>
                      <a:gd name="T102" fmla="*/ 508 h 508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662" h="508">
                        <a:moveTo>
                          <a:pt x="95" y="0"/>
                        </a:moveTo>
                        <a:lnTo>
                          <a:pt x="95" y="65"/>
                        </a:lnTo>
                        <a:lnTo>
                          <a:pt x="249" y="65"/>
                        </a:lnTo>
                        <a:lnTo>
                          <a:pt x="328" y="199"/>
                        </a:lnTo>
                        <a:lnTo>
                          <a:pt x="413" y="65"/>
                        </a:lnTo>
                        <a:lnTo>
                          <a:pt x="567" y="65"/>
                        </a:lnTo>
                        <a:lnTo>
                          <a:pt x="567" y="0"/>
                        </a:lnTo>
                        <a:lnTo>
                          <a:pt x="662" y="80"/>
                        </a:lnTo>
                        <a:lnTo>
                          <a:pt x="567" y="159"/>
                        </a:lnTo>
                        <a:lnTo>
                          <a:pt x="567" y="105"/>
                        </a:lnTo>
                        <a:lnTo>
                          <a:pt x="455" y="105"/>
                        </a:lnTo>
                        <a:lnTo>
                          <a:pt x="365" y="254"/>
                        </a:lnTo>
                        <a:lnTo>
                          <a:pt x="455" y="409"/>
                        </a:lnTo>
                        <a:lnTo>
                          <a:pt x="567" y="409"/>
                        </a:lnTo>
                        <a:lnTo>
                          <a:pt x="567" y="354"/>
                        </a:lnTo>
                        <a:lnTo>
                          <a:pt x="662" y="429"/>
                        </a:lnTo>
                        <a:lnTo>
                          <a:pt x="567" y="508"/>
                        </a:lnTo>
                        <a:lnTo>
                          <a:pt x="567" y="448"/>
                        </a:lnTo>
                        <a:lnTo>
                          <a:pt x="413" y="448"/>
                        </a:lnTo>
                        <a:lnTo>
                          <a:pt x="328" y="309"/>
                        </a:lnTo>
                        <a:lnTo>
                          <a:pt x="249" y="453"/>
                        </a:lnTo>
                        <a:lnTo>
                          <a:pt x="95" y="453"/>
                        </a:lnTo>
                        <a:lnTo>
                          <a:pt x="95" y="508"/>
                        </a:lnTo>
                        <a:lnTo>
                          <a:pt x="0" y="429"/>
                        </a:lnTo>
                        <a:lnTo>
                          <a:pt x="95" y="354"/>
                        </a:lnTo>
                        <a:lnTo>
                          <a:pt x="95" y="409"/>
                        </a:lnTo>
                        <a:lnTo>
                          <a:pt x="201" y="409"/>
                        </a:lnTo>
                        <a:lnTo>
                          <a:pt x="297" y="254"/>
                        </a:lnTo>
                        <a:lnTo>
                          <a:pt x="201" y="105"/>
                        </a:lnTo>
                        <a:lnTo>
                          <a:pt x="95" y="105"/>
                        </a:lnTo>
                        <a:lnTo>
                          <a:pt x="95" y="154"/>
                        </a:lnTo>
                        <a:lnTo>
                          <a:pt x="0" y="80"/>
                        </a:lnTo>
                        <a:lnTo>
                          <a:pt x="9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dirty="0">
                      <a:latin typeface="+mn-lt"/>
                    </a:endParaRPr>
                  </a:p>
                </p:txBody>
              </p:sp>
              <p:sp>
                <p:nvSpPr>
                  <p:cNvPr id="291" name="Freeform 482"/>
                  <p:cNvSpPr>
                    <a:spLocks/>
                  </p:cNvSpPr>
                  <p:nvPr/>
                </p:nvSpPr>
                <p:spPr bwMode="auto">
                  <a:xfrm>
                    <a:off x="586" y="2800"/>
                    <a:ext cx="662" cy="508"/>
                  </a:xfrm>
                  <a:custGeom>
                    <a:avLst/>
                    <a:gdLst>
                      <a:gd name="T0" fmla="*/ 95 w 662"/>
                      <a:gd name="T1" fmla="*/ 0 h 508"/>
                      <a:gd name="T2" fmla="*/ 95 w 662"/>
                      <a:gd name="T3" fmla="*/ 65 h 508"/>
                      <a:gd name="T4" fmla="*/ 249 w 662"/>
                      <a:gd name="T5" fmla="*/ 65 h 508"/>
                      <a:gd name="T6" fmla="*/ 328 w 662"/>
                      <a:gd name="T7" fmla="*/ 199 h 508"/>
                      <a:gd name="T8" fmla="*/ 413 w 662"/>
                      <a:gd name="T9" fmla="*/ 65 h 508"/>
                      <a:gd name="T10" fmla="*/ 567 w 662"/>
                      <a:gd name="T11" fmla="*/ 65 h 508"/>
                      <a:gd name="T12" fmla="*/ 567 w 662"/>
                      <a:gd name="T13" fmla="*/ 0 h 508"/>
                      <a:gd name="T14" fmla="*/ 662 w 662"/>
                      <a:gd name="T15" fmla="*/ 80 h 508"/>
                      <a:gd name="T16" fmla="*/ 567 w 662"/>
                      <a:gd name="T17" fmla="*/ 159 h 508"/>
                      <a:gd name="T18" fmla="*/ 567 w 662"/>
                      <a:gd name="T19" fmla="*/ 105 h 508"/>
                      <a:gd name="T20" fmla="*/ 455 w 662"/>
                      <a:gd name="T21" fmla="*/ 105 h 508"/>
                      <a:gd name="T22" fmla="*/ 365 w 662"/>
                      <a:gd name="T23" fmla="*/ 254 h 508"/>
                      <a:gd name="T24" fmla="*/ 455 w 662"/>
                      <a:gd name="T25" fmla="*/ 409 h 508"/>
                      <a:gd name="T26" fmla="*/ 567 w 662"/>
                      <a:gd name="T27" fmla="*/ 409 h 508"/>
                      <a:gd name="T28" fmla="*/ 567 w 662"/>
                      <a:gd name="T29" fmla="*/ 354 h 508"/>
                      <a:gd name="T30" fmla="*/ 662 w 662"/>
                      <a:gd name="T31" fmla="*/ 429 h 508"/>
                      <a:gd name="T32" fmla="*/ 567 w 662"/>
                      <a:gd name="T33" fmla="*/ 508 h 508"/>
                      <a:gd name="T34" fmla="*/ 567 w 662"/>
                      <a:gd name="T35" fmla="*/ 448 h 508"/>
                      <a:gd name="T36" fmla="*/ 413 w 662"/>
                      <a:gd name="T37" fmla="*/ 448 h 508"/>
                      <a:gd name="T38" fmla="*/ 328 w 662"/>
                      <a:gd name="T39" fmla="*/ 309 h 508"/>
                      <a:gd name="T40" fmla="*/ 249 w 662"/>
                      <a:gd name="T41" fmla="*/ 453 h 508"/>
                      <a:gd name="T42" fmla="*/ 95 w 662"/>
                      <a:gd name="T43" fmla="*/ 453 h 508"/>
                      <a:gd name="T44" fmla="*/ 95 w 662"/>
                      <a:gd name="T45" fmla="*/ 508 h 508"/>
                      <a:gd name="T46" fmla="*/ 0 w 662"/>
                      <a:gd name="T47" fmla="*/ 429 h 508"/>
                      <a:gd name="T48" fmla="*/ 95 w 662"/>
                      <a:gd name="T49" fmla="*/ 354 h 508"/>
                      <a:gd name="T50" fmla="*/ 95 w 662"/>
                      <a:gd name="T51" fmla="*/ 409 h 508"/>
                      <a:gd name="T52" fmla="*/ 201 w 662"/>
                      <a:gd name="T53" fmla="*/ 409 h 508"/>
                      <a:gd name="T54" fmla="*/ 297 w 662"/>
                      <a:gd name="T55" fmla="*/ 254 h 508"/>
                      <a:gd name="T56" fmla="*/ 201 w 662"/>
                      <a:gd name="T57" fmla="*/ 105 h 508"/>
                      <a:gd name="T58" fmla="*/ 95 w 662"/>
                      <a:gd name="T59" fmla="*/ 105 h 508"/>
                      <a:gd name="T60" fmla="*/ 95 w 662"/>
                      <a:gd name="T61" fmla="*/ 154 h 508"/>
                      <a:gd name="T62" fmla="*/ 0 w 662"/>
                      <a:gd name="T63" fmla="*/ 80 h 508"/>
                      <a:gd name="T64" fmla="*/ 95 w 662"/>
                      <a:gd name="T65" fmla="*/ 0 h 50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662"/>
                      <a:gd name="T100" fmla="*/ 0 h 508"/>
                      <a:gd name="T101" fmla="*/ 662 w 662"/>
                      <a:gd name="T102" fmla="*/ 508 h 508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662" h="508">
                        <a:moveTo>
                          <a:pt x="95" y="0"/>
                        </a:moveTo>
                        <a:lnTo>
                          <a:pt x="95" y="65"/>
                        </a:lnTo>
                        <a:lnTo>
                          <a:pt x="249" y="65"/>
                        </a:lnTo>
                        <a:lnTo>
                          <a:pt x="328" y="199"/>
                        </a:lnTo>
                        <a:lnTo>
                          <a:pt x="413" y="65"/>
                        </a:lnTo>
                        <a:lnTo>
                          <a:pt x="567" y="65"/>
                        </a:lnTo>
                        <a:lnTo>
                          <a:pt x="567" y="0"/>
                        </a:lnTo>
                        <a:lnTo>
                          <a:pt x="662" y="80"/>
                        </a:lnTo>
                        <a:lnTo>
                          <a:pt x="567" y="159"/>
                        </a:lnTo>
                        <a:lnTo>
                          <a:pt x="567" y="105"/>
                        </a:lnTo>
                        <a:lnTo>
                          <a:pt x="455" y="105"/>
                        </a:lnTo>
                        <a:lnTo>
                          <a:pt x="365" y="254"/>
                        </a:lnTo>
                        <a:lnTo>
                          <a:pt x="455" y="409"/>
                        </a:lnTo>
                        <a:lnTo>
                          <a:pt x="567" y="409"/>
                        </a:lnTo>
                        <a:lnTo>
                          <a:pt x="567" y="354"/>
                        </a:lnTo>
                        <a:lnTo>
                          <a:pt x="662" y="429"/>
                        </a:lnTo>
                        <a:lnTo>
                          <a:pt x="567" y="508"/>
                        </a:lnTo>
                        <a:lnTo>
                          <a:pt x="567" y="448"/>
                        </a:lnTo>
                        <a:lnTo>
                          <a:pt x="413" y="448"/>
                        </a:lnTo>
                        <a:lnTo>
                          <a:pt x="328" y="309"/>
                        </a:lnTo>
                        <a:lnTo>
                          <a:pt x="249" y="453"/>
                        </a:lnTo>
                        <a:lnTo>
                          <a:pt x="95" y="453"/>
                        </a:lnTo>
                        <a:lnTo>
                          <a:pt x="95" y="508"/>
                        </a:lnTo>
                        <a:lnTo>
                          <a:pt x="0" y="429"/>
                        </a:lnTo>
                        <a:lnTo>
                          <a:pt x="95" y="354"/>
                        </a:lnTo>
                        <a:lnTo>
                          <a:pt x="95" y="409"/>
                        </a:lnTo>
                        <a:lnTo>
                          <a:pt x="201" y="409"/>
                        </a:lnTo>
                        <a:lnTo>
                          <a:pt x="297" y="254"/>
                        </a:lnTo>
                        <a:lnTo>
                          <a:pt x="201" y="105"/>
                        </a:lnTo>
                        <a:lnTo>
                          <a:pt x="95" y="105"/>
                        </a:lnTo>
                        <a:lnTo>
                          <a:pt x="95" y="154"/>
                        </a:lnTo>
                        <a:lnTo>
                          <a:pt x="0" y="80"/>
                        </a:lnTo>
                        <a:lnTo>
                          <a:pt x="9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dirty="0">
                      <a:latin typeface="+mn-lt"/>
                    </a:endParaRPr>
                  </a:p>
                </p:txBody>
              </p:sp>
            </p:grpSp>
          </p:grpSp>
        </p:grpSp>
        <p:grpSp>
          <p:nvGrpSpPr>
            <p:cNvPr id="372" name="Group 371"/>
            <p:cNvGrpSpPr/>
            <p:nvPr/>
          </p:nvGrpSpPr>
          <p:grpSpPr>
            <a:xfrm flipH="1">
              <a:off x="9099995" y="3096924"/>
              <a:ext cx="199315" cy="266700"/>
              <a:chOff x="1934921" y="3752016"/>
              <a:chExt cx="199315" cy="266700"/>
            </a:xfrm>
          </p:grpSpPr>
          <p:cxnSp>
            <p:nvCxnSpPr>
              <p:cNvPr id="370" name="Straight Connector 369"/>
              <p:cNvCxnSpPr/>
              <p:nvPr/>
            </p:nvCxnSpPr>
            <p:spPr>
              <a:xfrm rot="5400000">
                <a:off x="1801571" y="3885366"/>
                <a:ext cx="2667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1" name="Straight Connector 370"/>
              <p:cNvCxnSpPr/>
              <p:nvPr/>
            </p:nvCxnSpPr>
            <p:spPr>
              <a:xfrm>
                <a:off x="1943736" y="3885366"/>
                <a:ext cx="1905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07071E-7 4.71603E-6 L -7.07071E-7 0.26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the Legacy Theme…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22484" y="5831090"/>
            <a:ext cx="7837170" cy="1496468"/>
          </a:xfrm>
        </p:spPr>
        <p:txBody>
          <a:bodyPr/>
          <a:lstStyle/>
          <a:p>
            <a:r>
              <a:rPr lang="en-US" sz="1900" dirty="0" smtClean="0"/>
              <a:t>Legacy infrastructure &amp; services still in place</a:t>
            </a:r>
          </a:p>
          <a:p>
            <a:r>
              <a:rPr lang="en-US" sz="1900" dirty="0" smtClean="0"/>
              <a:t>Reasons for migration scenarios</a:t>
            </a:r>
          </a:p>
          <a:p>
            <a:pPr lvl="1"/>
            <a:r>
              <a:rPr lang="en-US" sz="1700" dirty="0" smtClean="0"/>
              <a:t>Obsolete infrastructure</a:t>
            </a:r>
          </a:p>
          <a:p>
            <a:pPr lvl="1"/>
            <a:r>
              <a:rPr lang="en-US" sz="1700" dirty="0" smtClean="0"/>
              <a:t>Enabling new services (Ethernet)</a:t>
            </a:r>
          </a:p>
        </p:txBody>
      </p:sp>
      <p:sp>
        <p:nvSpPr>
          <p:cNvPr id="504" name="Freeform 21"/>
          <p:cNvSpPr>
            <a:spLocks/>
          </p:cNvSpPr>
          <p:nvPr/>
        </p:nvSpPr>
        <p:spPr bwMode="auto">
          <a:xfrm>
            <a:off x="6925250" y="2454543"/>
            <a:ext cx="1647825" cy="1025525"/>
          </a:xfrm>
          <a:custGeom>
            <a:avLst/>
            <a:gdLst>
              <a:gd name="T0" fmla="*/ 2147483647 w 835"/>
              <a:gd name="T1" fmla="*/ 2147483647 h 646"/>
              <a:gd name="T2" fmla="*/ 2147483647 w 835"/>
              <a:gd name="T3" fmla="*/ 2147483647 h 646"/>
              <a:gd name="T4" fmla="*/ 2147483647 w 835"/>
              <a:gd name="T5" fmla="*/ 2147483647 h 646"/>
              <a:gd name="T6" fmla="*/ 2147483647 w 835"/>
              <a:gd name="T7" fmla="*/ 2147483647 h 646"/>
              <a:gd name="T8" fmla="*/ 2147483647 w 835"/>
              <a:gd name="T9" fmla="*/ 2147483647 h 646"/>
              <a:gd name="T10" fmla="*/ 2147483647 w 835"/>
              <a:gd name="T11" fmla="*/ 2147483647 h 646"/>
              <a:gd name="T12" fmla="*/ 2147483647 w 835"/>
              <a:gd name="T13" fmla="*/ 2147483647 h 646"/>
              <a:gd name="T14" fmla="*/ 2147483647 w 835"/>
              <a:gd name="T15" fmla="*/ 2147483647 h 646"/>
              <a:gd name="T16" fmla="*/ 2147483647 w 835"/>
              <a:gd name="T17" fmla="*/ 2147483647 h 646"/>
              <a:gd name="T18" fmla="*/ 2147483647 w 835"/>
              <a:gd name="T19" fmla="*/ 2147483647 h 646"/>
              <a:gd name="T20" fmla="*/ 2147483647 w 835"/>
              <a:gd name="T21" fmla="*/ 2147483647 h 646"/>
              <a:gd name="T22" fmla="*/ 2147483647 w 835"/>
              <a:gd name="T23" fmla="*/ 2147483647 h 646"/>
              <a:gd name="T24" fmla="*/ 2147483647 w 835"/>
              <a:gd name="T25" fmla="*/ 2147483647 h 646"/>
              <a:gd name="T26" fmla="*/ 2147483647 w 835"/>
              <a:gd name="T27" fmla="*/ 2147483647 h 646"/>
              <a:gd name="T28" fmla="*/ 2147483647 w 835"/>
              <a:gd name="T29" fmla="*/ 2147483647 h 646"/>
              <a:gd name="T30" fmla="*/ 2147483647 w 835"/>
              <a:gd name="T31" fmla="*/ 2147483647 h 646"/>
              <a:gd name="T32" fmla="*/ 2147483647 w 835"/>
              <a:gd name="T33" fmla="*/ 2147483647 h 646"/>
              <a:gd name="T34" fmla="*/ 2147483647 w 835"/>
              <a:gd name="T35" fmla="*/ 2147483647 h 646"/>
              <a:gd name="T36" fmla="*/ 2147483647 w 835"/>
              <a:gd name="T37" fmla="*/ 2147483647 h 646"/>
              <a:gd name="T38" fmla="*/ 2147483647 w 835"/>
              <a:gd name="T39" fmla="*/ 2147483647 h 646"/>
              <a:gd name="T40" fmla="*/ 2147483647 w 835"/>
              <a:gd name="T41" fmla="*/ 2147483647 h 646"/>
              <a:gd name="T42" fmla="*/ 2147483647 w 835"/>
              <a:gd name="T43" fmla="*/ 2147483647 h 646"/>
              <a:gd name="T44" fmla="*/ 2147483647 w 835"/>
              <a:gd name="T45" fmla="*/ 2147483647 h 646"/>
              <a:gd name="T46" fmla="*/ 2147483647 w 835"/>
              <a:gd name="T47" fmla="*/ 2147483647 h 646"/>
              <a:gd name="T48" fmla="*/ 2147483647 w 835"/>
              <a:gd name="T49" fmla="*/ 2147483647 h 646"/>
              <a:gd name="T50" fmla="*/ 2147483647 w 835"/>
              <a:gd name="T51" fmla="*/ 2147483647 h 646"/>
              <a:gd name="T52" fmla="*/ 2147483647 w 835"/>
              <a:gd name="T53" fmla="*/ 2147483647 h 646"/>
              <a:gd name="T54" fmla="*/ 2147483647 w 835"/>
              <a:gd name="T55" fmla="*/ 2147483647 h 646"/>
              <a:gd name="T56" fmla="*/ 2147483647 w 835"/>
              <a:gd name="T57" fmla="*/ 2147483647 h 646"/>
              <a:gd name="T58" fmla="*/ 2147483647 w 835"/>
              <a:gd name="T59" fmla="*/ 2147483647 h 646"/>
              <a:gd name="T60" fmla="*/ 2147483647 w 835"/>
              <a:gd name="T61" fmla="*/ 2147483647 h 646"/>
              <a:gd name="T62" fmla="*/ 2147483647 w 835"/>
              <a:gd name="T63" fmla="*/ 2147483647 h 646"/>
              <a:gd name="T64" fmla="*/ 2147483647 w 835"/>
              <a:gd name="T65" fmla="*/ 2147483647 h 646"/>
              <a:gd name="T66" fmla="*/ 2147483647 w 835"/>
              <a:gd name="T67" fmla="*/ 2147483647 h 646"/>
              <a:gd name="T68" fmla="*/ 2147483647 w 835"/>
              <a:gd name="T69" fmla="*/ 2147483647 h 646"/>
              <a:gd name="T70" fmla="*/ 2147483647 w 835"/>
              <a:gd name="T71" fmla="*/ 2147483647 h 646"/>
              <a:gd name="T72" fmla="*/ 2147483647 w 835"/>
              <a:gd name="T73" fmla="*/ 2147483647 h 646"/>
              <a:gd name="T74" fmla="*/ 2147483647 w 835"/>
              <a:gd name="T75" fmla="*/ 2147483647 h 646"/>
              <a:gd name="T76" fmla="*/ 2147483647 w 835"/>
              <a:gd name="T77" fmla="*/ 2147483647 h 646"/>
              <a:gd name="T78" fmla="*/ 2147483647 w 835"/>
              <a:gd name="T79" fmla="*/ 2147483647 h 646"/>
              <a:gd name="T80" fmla="*/ 2147483647 w 835"/>
              <a:gd name="T81" fmla="*/ 2147483647 h 646"/>
              <a:gd name="T82" fmla="*/ 2147483647 w 835"/>
              <a:gd name="T83" fmla="*/ 2147483647 h 646"/>
              <a:gd name="T84" fmla="*/ 2147483647 w 835"/>
              <a:gd name="T85" fmla="*/ 2147483647 h 646"/>
              <a:gd name="T86" fmla="*/ 2147483647 w 835"/>
              <a:gd name="T87" fmla="*/ 2147483647 h 646"/>
              <a:gd name="T88" fmla="*/ 2147483647 w 835"/>
              <a:gd name="T89" fmla="*/ 2147483647 h 646"/>
              <a:gd name="T90" fmla="*/ 2147483647 w 835"/>
              <a:gd name="T91" fmla="*/ 2147483647 h 646"/>
              <a:gd name="T92" fmla="*/ 2147483647 w 835"/>
              <a:gd name="T93" fmla="*/ 2147483647 h 646"/>
              <a:gd name="T94" fmla="*/ 2147483647 w 835"/>
              <a:gd name="T95" fmla="*/ 2147483647 h 646"/>
              <a:gd name="T96" fmla="*/ 2147483647 w 835"/>
              <a:gd name="T97" fmla="*/ 2147483647 h 646"/>
              <a:gd name="T98" fmla="*/ 2147483647 w 835"/>
              <a:gd name="T99" fmla="*/ 2147483647 h 646"/>
              <a:gd name="T100" fmla="*/ 2147483647 w 835"/>
              <a:gd name="T101" fmla="*/ 2147483647 h 646"/>
              <a:gd name="T102" fmla="*/ 2147483647 w 835"/>
              <a:gd name="T103" fmla="*/ 2147483647 h 646"/>
              <a:gd name="T104" fmla="*/ 2147483647 w 835"/>
              <a:gd name="T105" fmla="*/ 2147483647 h 646"/>
              <a:gd name="T106" fmla="*/ 2147483647 w 835"/>
              <a:gd name="T107" fmla="*/ 2147483647 h 64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35"/>
              <a:gd name="T163" fmla="*/ 0 h 646"/>
              <a:gd name="T164" fmla="*/ 835 w 835"/>
              <a:gd name="T165" fmla="*/ 646 h 64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35" h="646">
                <a:moveTo>
                  <a:pt x="260" y="609"/>
                </a:moveTo>
                <a:cubicBezTo>
                  <a:pt x="233" y="609"/>
                  <a:pt x="174" y="629"/>
                  <a:pt x="137" y="622"/>
                </a:cubicBezTo>
                <a:cubicBezTo>
                  <a:pt x="100" y="615"/>
                  <a:pt x="61" y="599"/>
                  <a:pt x="38" y="571"/>
                </a:cubicBezTo>
                <a:cubicBezTo>
                  <a:pt x="16" y="543"/>
                  <a:pt x="2" y="491"/>
                  <a:pt x="1" y="455"/>
                </a:cubicBezTo>
                <a:cubicBezTo>
                  <a:pt x="0" y="420"/>
                  <a:pt x="19" y="380"/>
                  <a:pt x="32" y="360"/>
                </a:cubicBezTo>
                <a:cubicBezTo>
                  <a:pt x="45" y="339"/>
                  <a:pt x="69" y="337"/>
                  <a:pt x="79" y="330"/>
                </a:cubicBezTo>
                <a:cubicBezTo>
                  <a:pt x="90" y="323"/>
                  <a:pt x="93" y="323"/>
                  <a:pt x="97" y="318"/>
                </a:cubicBezTo>
                <a:cubicBezTo>
                  <a:pt x="102" y="314"/>
                  <a:pt x="102" y="309"/>
                  <a:pt x="102" y="299"/>
                </a:cubicBezTo>
                <a:cubicBezTo>
                  <a:pt x="102" y="289"/>
                  <a:pt x="97" y="275"/>
                  <a:pt x="96" y="261"/>
                </a:cubicBezTo>
                <a:cubicBezTo>
                  <a:pt x="95" y="247"/>
                  <a:pt x="91" y="231"/>
                  <a:pt x="96" y="216"/>
                </a:cubicBezTo>
                <a:cubicBezTo>
                  <a:pt x="101" y="201"/>
                  <a:pt x="113" y="183"/>
                  <a:pt x="127" y="172"/>
                </a:cubicBezTo>
                <a:cubicBezTo>
                  <a:pt x="141" y="160"/>
                  <a:pt x="163" y="151"/>
                  <a:pt x="181" y="145"/>
                </a:cubicBezTo>
                <a:cubicBezTo>
                  <a:pt x="199" y="139"/>
                  <a:pt x="222" y="139"/>
                  <a:pt x="235" y="137"/>
                </a:cubicBezTo>
                <a:cubicBezTo>
                  <a:pt x="248" y="134"/>
                  <a:pt x="254" y="135"/>
                  <a:pt x="258" y="129"/>
                </a:cubicBezTo>
                <a:cubicBezTo>
                  <a:pt x="262" y="122"/>
                  <a:pt x="257" y="106"/>
                  <a:pt x="261" y="96"/>
                </a:cubicBezTo>
                <a:cubicBezTo>
                  <a:pt x="265" y="85"/>
                  <a:pt x="274" y="71"/>
                  <a:pt x="284" y="63"/>
                </a:cubicBezTo>
                <a:cubicBezTo>
                  <a:pt x="294" y="54"/>
                  <a:pt x="307" y="50"/>
                  <a:pt x="320" y="46"/>
                </a:cubicBezTo>
                <a:cubicBezTo>
                  <a:pt x="333" y="43"/>
                  <a:pt x="354" y="43"/>
                  <a:pt x="364" y="43"/>
                </a:cubicBezTo>
                <a:cubicBezTo>
                  <a:pt x="375" y="43"/>
                  <a:pt x="378" y="47"/>
                  <a:pt x="382" y="46"/>
                </a:cubicBezTo>
                <a:cubicBezTo>
                  <a:pt x="386" y="45"/>
                  <a:pt x="383" y="41"/>
                  <a:pt x="387" y="36"/>
                </a:cubicBezTo>
                <a:cubicBezTo>
                  <a:pt x="391" y="31"/>
                  <a:pt x="399" y="21"/>
                  <a:pt x="408" y="15"/>
                </a:cubicBezTo>
                <a:cubicBezTo>
                  <a:pt x="418" y="9"/>
                  <a:pt x="429" y="5"/>
                  <a:pt x="445" y="3"/>
                </a:cubicBezTo>
                <a:cubicBezTo>
                  <a:pt x="460" y="2"/>
                  <a:pt x="485" y="0"/>
                  <a:pt x="502" y="3"/>
                </a:cubicBezTo>
                <a:cubicBezTo>
                  <a:pt x="518" y="7"/>
                  <a:pt x="530" y="14"/>
                  <a:pt x="543" y="21"/>
                </a:cubicBezTo>
                <a:cubicBezTo>
                  <a:pt x="556" y="29"/>
                  <a:pt x="573" y="38"/>
                  <a:pt x="582" y="50"/>
                </a:cubicBezTo>
                <a:cubicBezTo>
                  <a:pt x="591" y="61"/>
                  <a:pt x="595" y="80"/>
                  <a:pt x="598" y="91"/>
                </a:cubicBezTo>
                <a:cubicBezTo>
                  <a:pt x="602" y="101"/>
                  <a:pt x="597" y="109"/>
                  <a:pt x="602" y="112"/>
                </a:cubicBezTo>
                <a:cubicBezTo>
                  <a:pt x="607" y="116"/>
                  <a:pt x="617" y="109"/>
                  <a:pt x="628" y="111"/>
                </a:cubicBezTo>
                <a:cubicBezTo>
                  <a:pt x="639" y="112"/>
                  <a:pt x="652" y="115"/>
                  <a:pt x="666" y="124"/>
                </a:cubicBezTo>
                <a:cubicBezTo>
                  <a:pt x="679" y="133"/>
                  <a:pt x="695" y="150"/>
                  <a:pt x="706" y="165"/>
                </a:cubicBezTo>
                <a:cubicBezTo>
                  <a:pt x="718" y="180"/>
                  <a:pt x="730" y="198"/>
                  <a:pt x="736" y="215"/>
                </a:cubicBezTo>
                <a:cubicBezTo>
                  <a:pt x="742" y="231"/>
                  <a:pt x="744" y="252"/>
                  <a:pt x="741" y="267"/>
                </a:cubicBezTo>
                <a:cubicBezTo>
                  <a:pt x="738" y="283"/>
                  <a:pt x="715" y="300"/>
                  <a:pt x="715" y="309"/>
                </a:cubicBezTo>
                <a:cubicBezTo>
                  <a:pt x="715" y="317"/>
                  <a:pt x="730" y="311"/>
                  <a:pt x="742" y="317"/>
                </a:cubicBezTo>
                <a:cubicBezTo>
                  <a:pt x="755" y="323"/>
                  <a:pt x="775" y="332"/>
                  <a:pt x="788" y="342"/>
                </a:cubicBezTo>
                <a:cubicBezTo>
                  <a:pt x="801" y="351"/>
                  <a:pt x="815" y="365"/>
                  <a:pt x="823" y="378"/>
                </a:cubicBezTo>
                <a:cubicBezTo>
                  <a:pt x="830" y="391"/>
                  <a:pt x="835" y="403"/>
                  <a:pt x="833" y="422"/>
                </a:cubicBezTo>
                <a:cubicBezTo>
                  <a:pt x="830" y="442"/>
                  <a:pt x="816" y="479"/>
                  <a:pt x="808" y="495"/>
                </a:cubicBezTo>
                <a:cubicBezTo>
                  <a:pt x="800" y="511"/>
                  <a:pt x="794" y="513"/>
                  <a:pt x="785" y="519"/>
                </a:cubicBezTo>
                <a:cubicBezTo>
                  <a:pt x="776" y="525"/>
                  <a:pt x="761" y="527"/>
                  <a:pt x="752" y="531"/>
                </a:cubicBezTo>
                <a:cubicBezTo>
                  <a:pt x="743" y="535"/>
                  <a:pt x="735" y="536"/>
                  <a:pt x="728" y="541"/>
                </a:cubicBezTo>
                <a:cubicBezTo>
                  <a:pt x="720" y="546"/>
                  <a:pt x="717" y="554"/>
                  <a:pt x="710" y="563"/>
                </a:cubicBezTo>
                <a:cubicBezTo>
                  <a:pt x="702" y="572"/>
                  <a:pt x="695" y="585"/>
                  <a:pt x="685" y="594"/>
                </a:cubicBezTo>
                <a:cubicBezTo>
                  <a:pt x="675" y="603"/>
                  <a:pt x="666" y="611"/>
                  <a:pt x="651" y="615"/>
                </a:cubicBezTo>
                <a:cubicBezTo>
                  <a:pt x="635" y="620"/>
                  <a:pt x="607" y="620"/>
                  <a:pt x="590" y="617"/>
                </a:cubicBezTo>
                <a:cubicBezTo>
                  <a:pt x="573" y="615"/>
                  <a:pt x="557" y="606"/>
                  <a:pt x="548" y="601"/>
                </a:cubicBezTo>
                <a:cubicBezTo>
                  <a:pt x="538" y="596"/>
                  <a:pt x="538" y="589"/>
                  <a:pt x="533" y="586"/>
                </a:cubicBezTo>
                <a:cubicBezTo>
                  <a:pt x="528" y="582"/>
                  <a:pt x="523" y="581"/>
                  <a:pt x="520" y="582"/>
                </a:cubicBezTo>
                <a:cubicBezTo>
                  <a:pt x="517" y="584"/>
                  <a:pt x="521" y="587"/>
                  <a:pt x="513" y="594"/>
                </a:cubicBezTo>
                <a:cubicBezTo>
                  <a:pt x="506" y="601"/>
                  <a:pt x="494" y="612"/>
                  <a:pt x="477" y="620"/>
                </a:cubicBezTo>
                <a:cubicBezTo>
                  <a:pt x="460" y="629"/>
                  <a:pt x="431" y="641"/>
                  <a:pt x="408" y="644"/>
                </a:cubicBezTo>
                <a:cubicBezTo>
                  <a:pt x="386" y="646"/>
                  <a:pt x="361" y="641"/>
                  <a:pt x="341" y="637"/>
                </a:cubicBezTo>
                <a:cubicBezTo>
                  <a:pt x="322" y="633"/>
                  <a:pt x="305" y="625"/>
                  <a:pt x="292" y="620"/>
                </a:cubicBezTo>
                <a:cubicBezTo>
                  <a:pt x="280" y="616"/>
                  <a:pt x="286" y="609"/>
                  <a:pt x="260" y="609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B7D9E5"/>
              </a:gs>
            </a:gsLst>
            <a:path path="rect">
              <a:fillToRect l="50000" t="50000" r="50000" b="50000"/>
            </a:path>
          </a:gradFill>
          <a:ln w="12700">
            <a:noFill/>
            <a:round/>
            <a:headEnd/>
            <a:tailEnd/>
          </a:ln>
          <a:effectLst>
            <a:prstShdw prst="shdw17" dist="17961" dir="2700000">
              <a:srgbClr val="6E8289"/>
            </a:prstShdw>
          </a:effectLst>
        </p:spPr>
        <p:txBody>
          <a:bodyPr wrap="none" lIns="91394" tIns="45697" rIns="91394" bIns="45697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+mn-lt"/>
                <a:cs typeface="+mn-cs"/>
              </a:rPr>
              <a:t>Access</a:t>
            </a:r>
          </a:p>
        </p:txBody>
      </p:sp>
      <p:sp>
        <p:nvSpPr>
          <p:cNvPr id="382" name="Freeform 21"/>
          <p:cNvSpPr>
            <a:spLocks/>
          </p:cNvSpPr>
          <p:nvPr/>
        </p:nvSpPr>
        <p:spPr bwMode="auto">
          <a:xfrm>
            <a:off x="2485811" y="2374939"/>
            <a:ext cx="1647825" cy="1025525"/>
          </a:xfrm>
          <a:custGeom>
            <a:avLst/>
            <a:gdLst>
              <a:gd name="T0" fmla="*/ 2147483647 w 835"/>
              <a:gd name="T1" fmla="*/ 2147483647 h 646"/>
              <a:gd name="T2" fmla="*/ 2147483647 w 835"/>
              <a:gd name="T3" fmla="*/ 2147483647 h 646"/>
              <a:gd name="T4" fmla="*/ 2147483647 w 835"/>
              <a:gd name="T5" fmla="*/ 2147483647 h 646"/>
              <a:gd name="T6" fmla="*/ 2147483647 w 835"/>
              <a:gd name="T7" fmla="*/ 2147483647 h 646"/>
              <a:gd name="T8" fmla="*/ 2147483647 w 835"/>
              <a:gd name="T9" fmla="*/ 2147483647 h 646"/>
              <a:gd name="T10" fmla="*/ 2147483647 w 835"/>
              <a:gd name="T11" fmla="*/ 2147483647 h 646"/>
              <a:gd name="T12" fmla="*/ 2147483647 w 835"/>
              <a:gd name="T13" fmla="*/ 2147483647 h 646"/>
              <a:gd name="T14" fmla="*/ 2147483647 w 835"/>
              <a:gd name="T15" fmla="*/ 2147483647 h 646"/>
              <a:gd name="T16" fmla="*/ 2147483647 w 835"/>
              <a:gd name="T17" fmla="*/ 2147483647 h 646"/>
              <a:gd name="T18" fmla="*/ 2147483647 w 835"/>
              <a:gd name="T19" fmla="*/ 2147483647 h 646"/>
              <a:gd name="T20" fmla="*/ 2147483647 w 835"/>
              <a:gd name="T21" fmla="*/ 2147483647 h 646"/>
              <a:gd name="T22" fmla="*/ 2147483647 w 835"/>
              <a:gd name="T23" fmla="*/ 2147483647 h 646"/>
              <a:gd name="T24" fmla="*/ 2147483647 w 835"/>
              <a:gd name="T25" fmla="*/ 2147483647 h 646"/>
              <a:gd name="T26" fmla="*/ 2147483647 w 835"/>
              <a:gd name="T27" fmla="*/ 2147483647 h 646"/>
              <a:gd name="T28" fmla="*/ 2147483647 w 835"/>
              <a:gd name="T29" fmla="*/ 2147483647 h 646"/>
              <a:gd name="T30" fmla="*/ 2147483647 w 835"/>
              <a:gd name="T31" fmla="*/ 2147483647 h 646"/>
              <a:gd name="T32" fmla="*/ 2147483647 w 835"/>
              <a:gd name="T33" fmla="*/ 2147483647 h 646"/>
              <a:gd name="T34" fmla="*/ 2147483647 w 835"/>
              <a:gd name="T35" fmla="*/ 2147483647 h 646"/>
              <a:gd name="T36" fmla="*/ 2147483647 w 835"/>
              <a:gd name="T37" fmla="*/ 2147483647 h 646"/>
              <a:gd name="T38" fmla="*/ 2147483647 w 835"/>
              <a:gd name="T39" fmla="*/ 2147483647 h 646"/>
              <a:gd name="T40" fmla="*/ 2147483647 w 835"/>
              <a:gd name="T41" fmla="*/ 2147483647 h 646"/>
              <a:gd name="T42" fmla="*/ 2147483647 w 835"/>
              <a:gd name="T43" fmla="*/ 2147483647 h 646"/>
              <a:gd name="T44" fmla="*/ 2147483647 w 835"/>
              <a:gd name="T45" fmla="*/ 2147483647 h 646"/>
              <a:gd name="T46" fmla="*/ 2147483647 w 835"/>
              <a:gd name="T47" fmla="*/ 2147483647 h 646"/>
              <a:gd name="T48" fmla="*/ 2147483647 w 835"/>
              <a:gd name="T49" fmla="*/ 2147483647 h 646"/>
              <a:gd name="T50" fmla="*/ 2147483647 w 835"/>
              <a:gd name="T51" fmla="*/ 2147483647 h 646"/>
              <a:gd name="T52" fmla="*/ 2147483647 w 835"/>
              <a:gd name="T53" fmla="*/ 2147483647 h 646"/>
              <a:gd name="T54" fmla="*/ 2147483647 w 835"/>
              <a:gd name="T55" fmla="*/ 2147483647 h 646"/>
              <a:gd name="T56" fmla="*/ 2147483647 w 835"/>
              <a:gd name="T57" fmla="*/ 2147483647 h 646"/>
              <a:gd name="T58" fmla="*/ 2147483647 w 835"/>
              <a:gd name="T59" fmla="*/ 2147483647 h 646"/>
              <a:gd name="T60" fmla="*/ 2147483647 w 835"/>
              <a:gd name="T61" fmla="*/ 2147483647 h 646"/>
              <a:gd name="T62" fmla="*/ 2147483647 w 835"/>
              <a:gd name="T63" fmla="*/ 2147483647 h 646"/>
              <a:gd name="T64" fmla="*/ 2147483647 w 835"/>
              <a:gd name="T65" fmla="*/ 2147483647 h 646"/>
              <a:gd name="T66" fmla="*/ 2147483647 w 835"/>
              <a:gd name="T67" fmla="*/ 2147483647 h 646"/>
              <a:gd name="T68" fmla="*/ 2147483647 w 835"/>
              <a:gd name="T69" fmla="*/ 2147483647 h 646"/>
              <a:gd name="T70" fmla="*/ 2147483647 w 835"/>
              <a:gd name="T71" fmla="*/ 2147483647 h 646"/>
              <a:gd name="T72" fmla="*/ 2147483647 w 835"/>
              <a:gd name="T73" fmla="*/ 2147483647 h 646"/>
              <a:gd name="T74" fmla="*/ 2147483647 w 835"/>
              <a:gd name="T75" fmla="*/ 2147483647 h 646"/>
              <a:gd name="T76" fmla="*/ 2147483647 w 835"/>
              <a:gd name="T77" fmla="*/ 2147483647 h 646"/>
              <a:gd name="T78" fmla="*/ 2147483647 w 835"/>
              <a:gd name="T79" fmla="*/ 2147483647 h 646"/>
              <a:gd name="T80" fmla="*/ 2147483647 w 835"/>
              <a:gd name="T81" fmla="*/ 2147483647 h 646"/>
              <a:gd name="T82" fmla="*/ 2147483647 w 835"/>
              <a:gd name="T83" fmla="*/ 2147483647 h 646"/>
              <a:gd name="T84" fmla="*/ 2147483647 w 835"/>
              <a:gd name="T85" fmla="*/ 2147483647 h 646"/>
              <a:gd name="T86" fmla="*/ 2147483647 w 835"/>
              <a:gd name="T87" fmla="*/ 2147483647 h 646"/>
              <a:gd name="T88" fmla="*/ 2147483647 w 835"/>
              <a:gd name="T89" fmla="*/ 2147483647 h 646"/>
              <a:gd name="T90" fmla="*/ 2147483647 w 835"/>
              <a:gd name="T91" fmla="*/ 2147483647 h 646"/>
              <a:gd name="T92" fmla="*/ 2147483647 w 835"/>
              <a:gd name="T93" fmla="*/ 2147483647 h 646"/>
              <a:gd name="T94" fmla="*/ 2147483647 w 835"/>
              <a:gd name="T95" fmla="*/ 2147483647 h 646"/>
              <a:gd name="T96" fmla="*/ 2147483647 w 835"/>
              <a:gd name="T97" fmla="*/ 2147483647 h 646"/>
              <a:gd name="T98" fmla="*/ 2147483647 w 835"/>
              <a:gd name="T99" fmla="*/ 2147483647 h 646"/>
              <a:gd name="T100" fmla="*/ 2147483647 w 835"/>
              <a:gd name="T101" fmla="*/ 2147483647 h 646"/>
              <a:gd name="T102" fmla="*/ 2147483647 w 835"/>
              <a:gd name="T103" fmla="*/ 2147483647 h 646"/>
              <a:gd name="T104" fmla="*/ 2147483647 w 835"/>
              <a:gd name="T105" fmla="*/ 2147483647 h 646"/>
              <a:gd name="T106" fmla="*/ 2147483647 w 835"/>
              <a:gd name="T107" fmla="*/ 2147483647 h 64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35"/>
              <a:gd name="T163" fmla="*/ 0 h 646"/>
              <a:gd name="T164" fmla="*/ 835 w 835"/>
              <a:gd name="T165" fmla="*/ 646 h 64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35" h="646">
                <a:moveTo>
                  <a:pt x="260" y="609"/>
                </a:moveTo>
                <a:cubicBezTo>
                  <a:pt x="233" y="609"/>
                  <a:pt x="174" y="629"/>
                  <a:pt x="137" y="622"/>
                </a:cubicBezTo>
                <a:cubicBezTo>
                  <a:pt x="100" y="615"/>
                  <a:pt x="61" y="599"/>
                  <a:pt x="38" y="571"/>
                </a:cubicBezTo>
                <a:cubicBezTo>
                  <a:pt x="16" y="543"/>
                  <a:pt x="2" y="491"/>
                  <a:pt x="1" y="455"/>
                </a:cubicBezTo>
                <a:cubicBezTo>
                  <a:pt x="0" y="420"/>
                  <a:pt x="19" y="380"/>
                  <a:pt x="32" y="360"/>
                </a:cubicBezTo>
                <a:cubicBezTo>
                  <a:pt x="45" y="339"/>
                  <a:pt x="69" y="337"/>
                  <a:pt x="79" y="330"/>
                </a:cubicBezTo>
                <a:cubicBezTo>
                  <a:pt x="90" y="323"/>
                  <a:pt x="93" y="323"/>
                  <a:pt x="97" y="318"/>
                </a:cubicBezTo>
                <a:cubicBezTo>
                  <a:pt x="102" y="314"/>
                  <a:pt x="102" y="309"/>
                  <a:pt x="102" y="299"/>
                </a:cubicBezTo>
                <a:cubicBezTo>
                  <a:pt x="102" y="289"/>
                  <a:pt x="97" y="275"/>
                  <a:pt x="96" y="261"/>
                </a:cubicBezTo>
                <a:cubicBezTo>
                  <a:pt x="95" y="247"/>
                  <a:pt x="91" y="231"/>
                  <a:pt x="96" y="216"/>
                </a:cubicBezTo>
                <a:cubicBezTo>
                  <a:pt x="101" y="201"/>
                  <a:pt x="113" y="183"/>
                  <a:pt x="127" y="172"/>
                </a:cubicBezTo>
                <a:cubicBezTo>
                  <a:pt x="141" y="160"/>
                  <a:pt x="163" y="151"/>
                  <a:pt x="181" y="145"/>
                </a:cubicBezTo>
                <a:cubicBezTo>
                  <a:pt x="199" y="139"/>
                  <a:pt x="222" y="139"/>
                  <a:pt x="235" y="137"/>
                </a:cubicBezTo>
                <a:cubicBezTo>
                  <a:pt x="248" y="134"/>
                  <a:pt x="254" y="135"/>
                  <a:pt x="258" y="129"/>
                </a:cubicBezTo>
                <a:cubicBezTo>
                  <a:pt x="262" y="122"/>
                  <a:pt x="257" y="106"/>
                  <a:pt x="261" y="96"/>
                </a:cubicBezTo>
                <a:cubicBezTo>
                  <a:pt x="265" y="85"/>
                  <a:pt x="274" y="71"/>
                  <a:pt x="284" y="63"/>
                </a:cubicBezTo>
                <a:cubicBezTo>
                  <a:pt x="294" y="54"/>
                  <a:pt x="307" y="50"/>
                  <a:pt x="320" y="46"/>
                </a:cubicBezTo>
                <a:cubicBezTo>
                  <a:pt x="333" y="43"/>
                  <a:pt x="354" y="43"/>
                  <a:pt x="364" y="43"/>
                </a:cubicBezTo>
                <a:cubicBezTo>
                  <a:pt x="375" y="43"/>
                  <a:pt x="378" y="47"/>
                  <a:pt x="382" y="46"/>
                </a:cubicBezTo>
                <a:cubicBezTo>
                  <a:pt x="386" y="45"/>
                  <a:pt x="383" y="41"/>
                  <a:pt x="387" y="36"/>
                </a:cubicBezTo>
                <a:cubicBezTo>
                  <a:pt x="391" y="31"/>
                  <a:pt x="399" y="21"/>
                  <a:pt x="408" y="15"/>
                </a:cubicBezTo>
                <a:cubicBezTo>
                  <a:pt x="418" y="9"/>
                  <a:pt x="429" y="5"/>
                  <a:pt x="445" y="3"/>
                </a:cubicBezTo>
                <a:cubicBezTo>
                  <a:pt x="460" y="2"/>
                  <a:pt x="485" y="0"/>
                  <a:pt x="502" y="3"/>
                </a:cubicBezTo>
                <a:cubicBezTo>
                  <a:pt x="518" y="7"/>
                  <a:pt x="530" y="14"/>
                  <a:pt x="543" y="21"/>
                </a:cubicBezTo>
                <a:cubicBezTo>
                  <a:pt x="556" y="29"/>
                  <a:pt x="573" y="38"/>
                  <a:pt x="582" y="50"/>
                </a:cubicBezTo>
                <a:cubicBezTo>
                  <a:pt x="591" y="61"/>
                  <a:pt x="595" y="80"/>
                  <a:pt x="598" y="91"/>
                </a:cubicBezTo>
                <a:cubicBezTo>
                  <a:pt x="602" y="101"/>
                  <a:pt x="597" y="109"/>
                  <a:pt x="602" y="112"/>
                </a:cubicBezTo>
                <a:cubicBezTo>
                  <a:pt x="607" y="116"/>
                  <a:pt x="617" y="109"/>
                  <a:pt x="628" y="111"/>
                </a:cubicBezTo>
                <a:cubicBezTo>
                  <a:pt x="639" y="112"/>
                  <a:pt x="652" y="115"/>
                  <a:pt x="666" y="124"/>
                </a:cubicBezTo>
                <a:cubicBezTo>
                  <a:pt x="679" y="133"/>
                  <a:pt x="695" y="150"/>
                  <a:pt x="706" y="165"/>
                </a:cubicBezTo>
                <a:cubicBezTo>
                  <a:pt x="718" y="180"/>
                  <a:pt x="730" y="198"/>
                  <a:pt x="736" y="215"/>
                </a:cubicBezTo>
                <a:cubicBezTo>
                  <a:pt x="742" y="231"/>
                  <a:pt x="744" y="252"/>
                  <a:pt x="741" y="267"/>
                </a:cubicBezTo>
                <a:cubicBezTo>
                  <a:pt x="738" y="283"/>
                  <a:pt x="715" y="300"/>
                  <a:pt x="715" y="309"/>
                </a:cubicBezTo>
                <a:cubicBezTo>
                  <a:pt x="715" y="317"/>
                  <a:pt x="730" y="311"/>
                  <a:pt x="742" y="317"/>
                </a:cubicBezTo>
                <a:cubicBezTo>
                  <a:pt x="755" y="323"/>
                  <a:pt x="775" y="332"/>
                  <a:pt x="788" y="342"/>
                </a:cubicBezTo>
                <a:cubicBezTo>
                  <a:pt x="801" y="351"/>
                  <a:pt x="815" y="365"/>
                  <a:pt x="823" y="378"/>
                </a:cubicBezTo>
                <a:cubicBezTo>
                  <a:pt x="830" y="391"/>
                  <a:pt x="835" y="403"/>
                  <a:pt x="833" y="422"/>
                </a:cubicBezTo>
                <a:cubicBezTo>
                  <a:pt x="830" y="442"/>
                  <a:pt x="816" y="479"/>
                  <a:pt x="808" y="495"/>
                </a:cubicBezTo>
                <a:cubicBezTo>
                  <a:pt x="800" y="511"/>
                  <a:pt x="794" y="513"/>
                  <a:pt x="785" y="519"/>
                </a:cubicBezTo>
                <a:cubicBezTo>
                  <a:pt x="776" y="525"/>
                  <a:pt x="761" y="527"/>
                  <a:pt x="752" y="531"/>
                </a:cubicBezTo>
                <a:cubicBezTo>
                  <a:pt x="743" y="535"/>
                  <a:pt x="735" y="536"/>
                  <a:pt x="728" y="541"/>
                </a:cubicBezTo>
                <a:cubicBezTo>
                  <a:pt x="720" y="546"/>
                  <a:pt x="717" y="554"/>
                  <a:pt x="710" y="563"/>
                </a:cubicBezTo>
                <a:cubicBezTo>
                  <a:pt x="702" y="572"/>
                  <a:pt x="695" y="585"/>
                  <a:pt x="685" y="594"/>
                </a:cubicBezTo>
                <a:cubicBezTo>
                  <a:pt x="675" y="603"/>
                  <a:pt x="666" y="611"/>
                  <a:pt x="651" y="615"/>
                </a:cubicBezTo>
                <a:cubicBezTo>
                  <a:pt x="635" y="620"/>
                  <a:pt x="607" y="620"/>
                  <a:pt x="590" y="617"/>
                </a:cubicBezTo>
                <a:cubicBezTo>
                  <a:pt x="573" y="615"/>
                  <a:pt x="557" y="606"/>
                  <a:pt x="548" y="601"/>
                </a:cubicBezTo>
                <a:cubicBezTo>
                  <a:pt x="538" y="596"/>
                  <a:pt x="538" y="589"/>
                  <a:pt x="533" y="586"/>
                </a:cubicBezTo>
                <a:cubicBezTo>
                  <a:pt x="528" y="582"/>
                  <a:pt x="523" y="581"/>
                  <a:pt x="520" y="582"/>
                </a:cubicBezTo>
                <a:cubicBezTo>
                  <a:pt x="517" y="584"/>
                  <a:pt x="521" y="587"/>
                  <a:pt x="513" y="594"/>
                </a:cubicBezTo>
                <a:cubicBezTo>
                  <a:pt x="506" y="601"/>
                  <a:pt x="494" y="612"/>
                  <a:pt x="477" y="620"/>
                </a:cubicBezTo>
                <a:cubicBezTo>
                  <a:pt x="460" y="629"/>
                  <a:pt x="431" y="641"/>
                  <a:pt x="408" y="644"/>
                </a:cubicBezTo>
                <a:cubicBezTo>
                  <a:pt x="386" y="646"/>
                  <a:pt x="361" y="641"/>
                  <a:pt x="341" y="637"/>
                </a:cubicBezTo>
                <a:cubicBezTo>
                  <a:pt x="322" y="633"/>
                  <a:pt x="305" y="625"/>
                  <a:pt x="292" y="620"/>
                </a:cubicBezTo>
                <a:cubicBezTo>
                  <a:pt x="280" y="616"/>
                  <a:pt x="286" y="609"/>
                  <a:pt x="260" y="609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B7D9E5"/>
              </a:gs>
            </a:gsLst>
            <a:path path="rect">
              <a:fillToRect l="50000" t="50000" r="50000" b="50000"/>
            </a:path>
          </a:gradFill>
          <a:ln w="12700">
            <a:noFill/>
            <a:round/>
            <a:headEnd/>
            <a:tailEnd/>
          </a:ln>
          <a:effectLst>
            <a:prstShdw prst="shdw17" dist="17961" dir="2700000">
              <a:srgbClr val="6E8289"/>
            </a:prstShdw>
          </a:effectLst>
        </p:spPr>
        <p:txBody>
          <a:bodyPr wrap="none" lIns="91394" tIns="45697" rIns="91394" bIns="45697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+mn-lt"/>
                <a:cs typeface="+mn-cs"/>
              </a:rPr>
              <a:t>Access</a:t>
            </a:r>
          </a:p>
        </p:txBody>
      </p:sp>
      <p:sp>
        <p:nvSpPr>
          <p:cNvPr id="383" name="Freeform 71"/>
          <p:cNvSpPr>
            <a:spLocks/>
          </p:cNvSpPr>
          <p:nvPr/>
        </p:nvSpPr>
        <p:spPr bwMode="auto">
          <a:xfrm>
            <a:off x="3940534" y="1901571"/>
            <a:ext cx="3260177" cy="1729982"/>
          </a:xfrm>
          <a:custGeom>
            <a:avLst/>
            <a:gdLst>
              <a:gd name="T0" fmla="*/ 2147483647 w 855"/>
              <a:gd name="T1" fmla="*/ 2147483647 h 673"/>
              <a:gd name="T2" fmla="*/ 2147483647 w 855"/>
              <a:gd name="T3" fmla="*/ 2147483647 h 673"/>
              <a:gd name="T4" fmla="*/ 2147483647 w 855"/>
              <a:gd name="T5" fmla="*/ 2147483647 h 673"/>
              <a:gd name="T6" fmla="*/ 2147483647 w 855"/>
              <a:gd name="T7" fmla="*/ 2147483647 h 673"/>
              <a:gd name="T8" fmla="*/ 2147483647 w 855"/>
              <a:gd name="T9" fmla="*/ 2147483647 h 673"/>
              <a:gd name="T10" fmla="*/ 2147483647 w 855"/>
              <a:gd name="T11" fmla="*/ 2147483647 h 673"/>
              <a:gd name="T12" fmla="*/ 2147483647 w 855"/>
              <a:gd name="T13" fmla="*/ 2147483647 h 673"/>
              <a:gd name="T14" fmla="*/ 2147483647 w 855"/>
              <a:gd name="T15" fmla="*/ 2147483647 h 673"/>
              <a:gd name="T16" fmla="*/ 2147483647 w 855"/>
              <a:gd name="T17" fmla="*/ 2147483647 h 673"/>
              <a:gd name="T18" fmla="*/ 2147483647 w 855"/>
              <a:gd name="T19" fmla="*/ 2147483647 h 673"/>
              <a:gd name="T20" fmla="*/ 2147483647 w 855"/>
              <a:gd name="T21" fmla="*/ 2147483647 h 673"/>
              <a:gd name="T22" fmla="*/ 2147483647 w 855"/>
              <a:gd name="T23" fmla="*/ 2147483647 h 673"/>
              <a:gd name="T24" fmla="*/ 2147483647 w 855"/>
              <a:gd name="T25" fmla="*/ 2147483647 h 673"/>
              <a:gd name="T26" fmla="*/ 2147483647 w 855"/>
              <a:gd name="T27" fmla="*/ 2147483647 h 673"/>
              <a:gd name="T28" fmla="*/ 2147483647 w 855"/>
              <a:gd name="T29" fmla="*/ 2147483647 h 673"/>
              <a:gd name="T30" fmla="*/ 2147483647 w 855"/>
              <a:gd name="T31" fmla="*/ 2147483647 h 673"/>
              <a:gd name="T32" fmla="*/ 2147483647 w 855"/>
              <a:gd name="T33" fmla="*/ 2147483647 h 673"/>
              <a:gd name="T34" fmla="*/ 2147483647 w 855"/>
              <a:gd name="T35" fmla="*/ 2147483647 h 673"/>
              <a:gd name="T36" fmla="*/ 2147483647 w 855"/>
              <a:gd name="T37" fmla="*/ 2147483647 h 673"/>
              <a:gd name="T38" fmla="*/ 2147483647 w 855"/>
              <a:gd name="T39" fmla="*/ 2147483647 h 673"/>
              <a:gd name="T40" fmla="*/ 2147483647 w 855"/>
              <a:gd name="T41" fmla="*/ 2147483647 h 673"/>
              <a:gd name="T42" fmla="*/ 2147483647 w 855"/>
              <a:gd name="T43" fmla="*/ 2147483647 h 673"/>
              <a:gd name="T44" fmla="*/ 2147483647 w 855"/>
              <a:gd name="T45" fmla="*/ 2147483647 h 673"/>
              <a:gd name="T46" fmla="*/ 2147483647 w 855"/>
              <a:gd name="T47" fmla="*/ 2147483647 h 673"/>
              <a:gd name="T48" fmla="*/ 2147483647 w 855"/>
              <a:gd name="T49" fmla="*/ 2147483647 h 673"/>
              <a:gd name="T50" fmla="*/ 2147483647 w 855"/>
              <a:gd name="T51" fmla="*/ 2147483647 h 673"/>
              <a:gd name="T52" fmla="*/ 2147483647 w 855"/>
              <a:gd name="T53" fmla="*/ 2147483647 h 673"/>
              <a:gd name="T54" fmla="*/ 2147483647 w 855"/>
              <a:gd name="T55" fmla="*/ 2147483647 h 673"/>
              <a:gd name="T56" fmla="*/ 2147483647 w 855"/>
              <a:gd name="T57" fmla="*/ 2147483647 h 673"/>
              <a:gd name="T58" fmla="*/ 2147483647 w 855"/>
              <a:gd name="T59" fmla="*/ 2147483647 h 673"/>
              <a:gd name="T60" fmla="*/ 2147483647 w 855"/>
              <a:gd name="T61" fmla="*/ 2147483647 h 673"/>
              <a:gd name="T62" fmla="*/ 2147483647 w 855"/>
              <a:gd name="T63" fmla="*/ 2147483647 h 673"/>
              <a:gd name="T64" fmla="*/ 2147483647 w 855"/>
              <a:gd name="T65" fmla="*/ 2147483647 h 673"/>
              <a:gd name="T66" fmla="*/ 2147483647 w 855"/>
              <a:gd name="T67" fmla="*/ 2147483647 h 673"/>
              <a:gd name="T68" fmla="*/ 2147483647 w 855"/>
              <a:gd name="T69" fmla="*/ 2147483647 h 673"/>
              <a:gd name="T70" fmla="*/ 2147483647 w 855"/>
              <a:gd name="T71" fmla="*/ 2147483647 h 673"/>
              <a:gd name="T72" fmla="*/ 2147483647 w 855"/>
              <a:gd name="T73" fmla="*/ 2147483647 h 673"/>
              <a:gd name="T74" fmla="*/ 2147483647 w 855"/>
              <a:gd name="T75" fmla="*/ 2147483647 h 673"/>
              <a:gd name="T76" fmla="*/ 2147483647 w 855"/>
              <a:gd name="T77" fmla="*/ 2147483647 h 673"/>
              <a:gd name="T78" fmla="*/ 2147483647 w 855"/>
              <a:gd name="T79" fmla="*/ 2147483647 h 673"/>
              <a:gd name="T80" fmla="*/ 2147483647 w 855"/>
              <a:gd name="T81" fmla="*/ 2147483647 h 673"/>
              <a:gd name="T82" fmla="*/ 2147483647 w 855"/>
              <a:gd name="T83" fmla="*/ 2147483647 h 673"/>
              <a:gd name="T84" fmla="*/ 2147483647 w 855"/>
              <a:gd name="T85" fmla="*/ 2147483647 h 673"/>
              <a:gd name="T86" fmla="*/ 2147483647 w 855"/>
              <a:gd name="T87" fmla="*/ 2147483647 h 673"/>
              <a:gd name="T88" fmla="*/ 2147483647 w 855"/>
              <a:gd name="T89" fmla="*/ 2147483647 h 673"/>
              <a:gd name="T90" fmla="*/ 2147483647 w 855"/>
              <a:gd name="T91" fmla="*/ 2147483647 h 673"/>
              <a:gd name="T92" fmla="*/ 2147483647 w 855"/>
              <a:gd name="T93" fmla="*/ 2147483647 h 673"/>
              <a:gd name="T94" fmla="*/ 2147483647 w 855"/>
              <a:gd name="T95" fmla="*/ 2147483647 h 673"/>
              <a:gd name="T96" fmla="*/ 2147483647 w 855"/>
              <a:gd name="T97" fmla="*/ 2147483647 h 673"/>
              <a:gd name="T98" fmla="*/ 2147483647 w 855"/>
              <a:gd name="T99" fmla="*/ 2147483647 h 673"/>
              <a:gd name="T100" fmla="*/ 2147483647 w 855"/>
              <a:gd name="T101" fmla="*/ 2147483647 h 673"/>
              <a:gd name="T102" fmla="*/ 2147483647 w 855"/>
              <a:gd name="T103" fmla="*/ 2147483647 h 673"/>
              <a:gd name="T104" fmla="*/ 2147483647 w 855"/>
              <a:gd name="T105" fmla="*/ 2147483647 h 673"/>
              <a:gd name="T106" fmla="*/ 2147483647 w 855"/>
              <a:gd name="T107" fmla="*/ 2147483647 h 67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55"/>
              <a:gd name="T163" fmla="*/ 0 h 673"/>
              <a:gd name="T164" fmla="*/ 855 w 855"/>
              <a:gd name="T165" fmla="*/ 673 h 67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55" h="673">
                <a:moveTo>
                  <a:pt x="266" y="634"/>
                </a:moveTo>
                <a:cubicBezTo>
                  <a:pt x="239" y="634"/>
                  <a:pt x="178" y="655"/>
                  <a:pt x="140" y="648"/>
                </a:cubicBezTo>
                <a:cubicBezTo>
                  <a:pt x="102" y="641"/>
                  <a:pt x="63" y="624"/>
                  <a:pt x="39" y="595"/>
                </a:cubicBezTo>
                <a:cubicBezTo>
                  <a:pt x="16" y="566"/>
                  <a:pt x="2" y="511"/>
                  <a:pt x="1" y="474"/>
                </a:cubicBezTo>
                <a:cubicBezTo>
                  <a:pt x="0" y="437"/>
                  <a:pt x="19" y="396"/>
                  <a:pt x="33" y="375"/>
                </a:cubicBezTo>
                <a:cubicBezTo>
                  <a:pt x="46" y="353"/>
                  <a:pt x="70" y="351"/>
                  <a:pt x="81" y="344"/>
                </a:cubicBezTo>
                <a:cubicBezTo>
                  <a:pt x="92" y="337"/>
                  <a:pt x="96" y="337"/>
                  <a:pt x="100" y="332"/>
                </a:cubicBezTo>
                <a:cubicBezTo>
                  <a:pt x="104" y="327"/>
                  <a:pt x="105" y="321"/>
                  <a:pt x="105" y="311"/>
                </a:cubicBezTo>
                <a:cubicBezTo>
                  <a:pt x="105" y="301"/>
                  <a:pt x="99" y="286"/>
                  <a:pt x="98" y="272"/>
                </a:cubicBezTo>
                <a:cubicBezTo>
                  <a:pt x="97" y="257"/>
                  <a:pt x="93" y="241"/>
                  <a:pt x="98" y="225"/>
                </a:cubicBezTo>
                <a:cubicBezTo>
                  <a:pt x="103" y="210"/>
                  <a:pt x="116" y="191"/>
                  <a:pt x="130" y="179"/>
                </a:cubicBezTo>
                <a:cubicBezTo>
                  <a:pt x="144" y="167"/>
                  <a:pt x="167" y="157"/>
                  <a:pt x="185" y="151"/>
                </a:cubicBezTo>
                <a:cubicBezTo>
                  <a:pt x="204" y="145"/>
                  <a:pt x="227" y="145"/>
                  <a:pt x="241" y="143"/>
                </a:cubicBezTo>
                <a:cubicBezTo>
                  <a:pt x="254" y="140"/>
                  <a:pt x="260" y="141"/>
                  <a:pt x="264" y="134"/>
                </a:cubicBezTo>
                <a:cubicBezTo>
                  <a:pt x="268" y="127"/>
                  <a:pt x="263" y="111"/>
                  <a:pt x="267" y="100"/>
                </a:cubicBezTo>
                <a:cubicBezTo>
                  <a:pt x="272" y="89"/>
                  <a:pt x="281" y="74"/>
                  <a:pt x="291" y="65"/>
                </a:cubicBezTo>
                <a:cubicBezTo>
                  <a:pt x="301" y="57"/>
                  <a:pt x="314" y="52"/>
                  <a:pt x="328" y="48"/>
                </a:cubicBezTo>
                <a:cubicBezTo>
                  <a:pt x="341" y="45"/>
                  <a:pt x="362" y="45"/>
                  <a:pt x="373" y="45"/>
                </a:cubicBezTo>
                <a:cubicBezTo>
                  <a:pt x="384" y="45"/>
                  <a:pt x="387" y="49"/>
                  <a:pt x="391" y="48"/>
                </a:cubicBezTo>
                <a:cubicBezTo>
                  <a:pt x="396" y="47"/>
                  <a:pt x="392" y="43"/>
                  <a:pt x="396" y="38"/>
                </a:cubicBezTo>
                <a:cubicBezTo>
                  <a:pt x="401" y="33"/>
                  <a:pt x="408" y="21"/>
                  <a:pt x="418" y="15"/>
                </a:cubicBezTo>
                <a:cubicBezTo>
                  <a:pt x="428" y="9"/>
                  <a:pt x="439" y="5"/>
                  <a:pt x="455" y="3"/>
                </a:cubicBezTo>
                <a:cubicBezTo>
                  <a:pt x="471" y="2"/>
                  <a:pt x="497" y="0"/>
                  <a:pt x="514" y="3"/>
                </a:cubicBezTo>
                <a:cubicBezTo>
                  <a:pt x="531" y="7"/>
                  <a:pt x="542" y="15"/>
                  <a:pt x="556" y="22"/>
                </a:cubicBezTo>
                <a:cubicBezTo>
                  <a:pt x="569" y="30"/>
                  <a:pt x="587" y="40"/>
                  <a:pt x="596" y="52"/>
                </a:cubicBezTo>
                <a:cubicBezTo>
                  <a:pt x="605" y="64"/>
                  <a:pt x="609" y="83"/>
                  <a:pt x="613" y="95"/>
                </a:cubicBezTo>
                <a:cubicBezTo>
                  <a:pt x="616" y="106"/>
                  <a:pt x="611" y="113"/>
                  <a:pt x="616" y="117"/>
                </a:cubicBezTo>
                <a:cubicBezTo>
                  <a:pt x="621" y="120"/>
                  <a:pt x="632" y="113"/>
                  <a:pt x="643" y="115"/>
                </a:cubicBezTo>
                <a:cubicBezTo>
                  <a:pt x="654" y="117"/>
                  <a:pt x="668" y="119"/>
                  <a:pt x="681" y="129"/>
                </a:cubicBezTo>
                <a:cubicBezTo>
                  <a:pt x="695" y="138"/>
                  <a:pt x="712" y="156"/>
                  <a:pt x="723" y="172"/>
                </a:cubicBezTo>
                <a:cubicBezTo>
                  <a:pt x="735" y="187"/>
                  <a:pt x="748" y="206"/>
                  <a:pt x="754" y="223"/>
                </a:cubicBezTo>
                <a:cubicBezTo>
                  <a:pt x="759" y="241"/>
                  <a:pt x="762" y="262"/>
                  <a:pt x="759" y="278"/>
                </a:cubicBezTo>
                <a:cubicBezTo>
                  <a:pt x="755" y="295"/>
                  <a:pt x="732" y="313"/>
                  <a:pt x="732" y="321"/>
                </a:cubicBezTo>
                <a:cubicBezTo>
                  <a:pt x="732" y="330"/>
                  <a:pt x="748" y="324"/>
                  <a:pt x="760" y="330"/>
                </a:cubicBezTo>
                <a:cubicBezTo>
                  <a:pt x="773" y="336"/>
                  <a:pt x="794" y="346"/>
                  <a:pt x="807" y="356"/>
                </a:cubicBezTo>
                <a:cubicBezTo>
                  <a:pt x="821" y="366"/>
                  <a:pt x="835" y="380"/>
                  <a:pt x="842" y="394"/>
                </a:cubicBezTo>
                <a:cubicBezTo>
                  <a:pt x="850" y="407"/>
                  <a:pt x="855" y="419"/>
                  <a:pt x="852" y="440"/>
                </a:cubicBezTo>
                <a:cubicBezTo>
                  <a:pt x="850" y="461"/>
                  <a:pt x="835" y="499"/>
                  <a:pt x="827" y="516"/>
                </a:cubicBezTo>
                <a:cubicBezTo>
                  <a:pt x="819" y="533"/>
                  <a:pt x="813" y="536"/>
                  <a:pt x="804" y="542"/>
                </a:cubicBezTo>
                <a:cubicBezTo>
                  <a:pt x="795" y="548"/>
                  <a:pt x="780" y="550"/>
                  <a:pt x="770" y="554"/>
                </a:cubicBezTo>
                <a:cubicBezTo>
                  <a:pt x="760" y="558"/>
                  <a:pt x="753" y="559"/>
                  <a:pt x="745" y="564"/>
                </a:cubicBezTo>
                <a:cubicBezTo>
                  <a:pt x="738" y="569"/>
                  <a:pt x="734" y="577"/>
                  <a:pt x="727" y="586"/>
                </a:cubicBezTo>
                <a:cubicBezTo>
                  <a:pt x="719" y="596"/>
                  <a:pt x="712" y="609"/>
                  <a:pt x="702" y="619"/>
                </a:cubicBezTo>
                <a:cubicBezTo>
                  <a:pt x="692" y="628"/>
                  <a:pt x="682" y="637"/>
                  <a:pt x="666" y="641"/>
                </a:cubicBezTo>
                <a:cubicBezTo>
                  <a:pt x="650" y="645"/>
                  <a:pt x="622" y="645"/>
                  <a:pt x="604" y="643"/>
                </a:cubicBezTo>
                <a:cubicBezTo>
                  <a:pt x="587" y="640"/>
                  <a:pt x="571" y="631"/>
                  <a:pt x="561" y="626"/>
                </a:cubicBezTo>
                <a:cubicBezTo>
                  <a:pt x="551" y="621"/>
                  <a:pt x="551" y="614"/>
                  <a:pt x="546" y="610"/>
                </a:cubicBezTo>
                <a:cubicBezTo>
                  <a:pt x="541" y="607"/>
                  <a:pt x="536" y="605"/>
                  <a:pt x="532" y="607"/>
                </a:cubicBezTo>
                <a:cubicBezTo>
                  <a:pt x="529" y="609"/>
                  <a:pt x="533" y="612"/>
                  <a:pt x="526" y="619"/>
                </a:cubicBezTo>
                <a:cubicBezTo>
                  <a:pt x="518" y="626"/>
                  <a:pt x="506" y="638"/>
                  <a:pt x="489" y="646"/>
                </a:cubicBezTo>
                <a:cubicBezTo>
                  <a:pt x="471" y="655"/>
                  <a:pt x="442" y="668"/>
                  <a:pt x="418" y="670"/>
                </a:cubicBezTo>
                <a:cubicBezTo>
                  <a:pt x="395" y="673"/>
                  <a:pt x="370" y="668"/>
                  <a:pt x="350" y="664"/>
                </a:cubicBezTo>
                <a:cubicBezTo>
                  <a:pt x="329" y="659"/>
                  <a:pt x="312" y="651"/>
                  <a:pt x="299" y="646"/>
                </a:cubicBezTo>
                <a:cubicBezTo>
                  <a:pt x="287" y="642"/>
                  <a:pt x="293" y="634"/>
                  <a:pt x="266" y="634"/>
                </a:cubicBezTo>
                <a:close/>
              </a:path>
            </a:pathLst>
          </a:custGeom>
          <a:gradFill flip="none" rotWithShape="1">
            <a:gsLst>
              <a:gs pos="0">
                <a:srgbClr val="FFFFFF"/>
              </a:gs>
              <a:gs pos="100000">
                <a:srgbClr val="FFE895"/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>
            <a:prstShdw prst="shdw17" dist="17961" dir="2700000">
              <a:srgbClr val="998B59"/>
            </a:prstShdw>
          </a:effectLst>
        </p:spPr>
        <p:txBody>
          <a:bodyPr lIns="100441" tIns="50223" rIns="100441" bIns="50223" anchor="ctr"/>
          <a:lstStyle/>
          <a:p>
            <a:pPr algn="ctr" defTabSz="1004335" fontAlgn="auto">
              <a:spcBef>
                <a:spcPts val="0"/>
              </a:spcBef>
              <a:spcAft>
                <a:spcPts val="0"/>
              </a:spcAft>
            </a:pPr>
            <a:r>
              <a:rPr lang="en-US" sz="1700" dirty="0" smtClean="0">
                <a:solidFill>
                  <a:prstClr val="black"/>
                </a:solidFill>
                <a:latin typeface="+mn-lt"/>
                <a:cs typeface="+mn-cs"/>
              </a:rPr>
              <a:t>TDM</a:t>
            </a:r>
          </a:p>
          <a:p>
            <a:pPr algn="ctr" defTabSz="1004335" fontAlgn="auto">
              <a:spcBef>
                <a:spcPts val="0"/>
              </a:spcBef>
              <a:spcAft>
                <a:spcPts val="0"/>
              </a:spcAft>
            </a:pPr>
            <a:r>
              <a:rPr lang="en-US" sz="1700" dirty="0" smtClean="0">
                <a:solidFill>
                  <a:prstClr val="black"/>
                </a:solidFill>
                <a:latin typeface="+mn-lt"/>
                <a:cs typeface="+mn-cs"/>
              </a:rPr>
              <a:t>(SDH/SONET)</a:t>
            </a:r>
            <a:endParaRPr lang="en-US" sz="17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grpSp>
        <p:nvGrpSpPr>
          <p:cNvPr id="7" name="Group 508"/>
          <p:cNvGrpSpPr/>
          <p:nvPr/>
        </p:nvGrpSpPr>
        <p:grpSpPr>
          <a:xfrm>
            <a:off x="5936403" y="2257599"/>
            <a:ext cx="723709" cy="537226"/>
            <a:chOff x="3616280" y="5583176"/>
            <a:chExt cx="1446887" cy="1054599"/>
          </a:xfrm>
        </p:grpSpPr>
        <p:sp>
          <p:nvSpPr>
            <p:cNvPr id="506" name="AutoShape 110"/>
            <p:cNvSpPr>
              <a:spLocks noChangeArrowheads="1"/>
            </p:cNvSpPr>
            <p:nvPr/>
          </p:nvSpPr>
          <p:spPr bwMode="auto">
            <a:xfrm>
              <a:off x="3722123" y="5583176"/>
              <a:ext cx="1149350" cy="1054599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44" y="10800"/>
                  </a:moveTo>
                  <a:cubicBezTo>
                    <a:pt x="2144" y="15581"/>
                    <a:pt x="6019" y="19456"/>
                    <a:pt x="10800" y="19456"/>
                  </a:cubicBezTo>
                  <a:cubicBezTo>
                    <a:pt x="15581" y="19456"/>
                    <a:pt x="19456" y="15581"/>
                    <a:pt x="19456" y="10800"/>
                  </a:cubicBezTo>
                  <a:cubicBezTo>
                    <a:pt x="19456" y="6019"/>
                    <a:pt x="15581" y="2144"/>
                    <a:pt x="10800" y="2144"/>
                  </a:cubicBezTo>
                  <a:cubicBezTo>
                    <a:pt x="6019" y="2144"/>
                    <a:pt x="2144" y="6019"/>
                    <a:pt x="2144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5E3"/>
                </a:gs>
                <a:gs pos="50000">
                  <a:srgbClr val="F6B686"/>
                </a:gs>
                <a:gs pos="100000">
                  <a:srgbClr val="FFF5E3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>
              <a:prstShdw prst="shdw17" dist="17961" dir="2700000">
                <a:srgbClr val="946D50"/>
              </a:prstShdw>
            </a:effectLst>
          </p:spPr>
          <p:txBody>
            <a:bodyPr wrap="none" lIns="92530" tIns="46267" rIns="92530" bIns="46267" anchor="ctr" anchorCtr="0">
              <a:noAutofit/>
            </a:bodyPr>
            <a:lstStyle/>
            <a:p>
              <a:pPr algn="ctr"/>
              <a:endParaRPr lang="en-US">
                <a:latin typeface="+mn-lt"/>
              </a:endParaRPr>
            </a:p>
          </p:txBody>
        </p:sp>
        <p:pic>
          <p:nvPicPr>
            <p:cNvPr id="507" name="Picture 8" descr="ad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56402" y="5905762"/>
              <a:ext cx="406765" cy="351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8" name="Picture 8" descr="ad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16280" y="5920232"/>
              <a:ext cx="406765" cy="351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509"/>
          <p:cNvGrpSpPr/>
          <p:nvPr/>
        </p:nvGrpSpPr>
        <p:grpSpPr>
          <a:xfrm>
            <a:off x="4205412" y="2874018"/>
            <a:ext cx="723709" cy="537226"/>
            <a:chOff x="3616280" y="5583176"/>
            <a:chExt cx="1446887" cy="1054599"/>
          </a:xfrm>
        </p:grpSpPr>
        <p:sp>
          <p:nvSpPr>
            <p:cNvPr id="511" name="AutoShape 110"/>
            <p:cNvSpPr>
              <a:spLocks noChangeArrowheads="1"/>
            </p:cNvSpPr>
            <p:nvPr/>
          </p:nvSpPr>
          <p:spPr bwMode="auto">
            <a:xfrm>
              <a:off x="3722123" y="5583176"/>
              <a:ext cx="1149350" cy="1054599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44" y="10800"/>
                  </a:moveTo>
                  <a:cubicBezTo>
                    <a:pt x="2144" y="15581"/>
                    <a:pt x="6019" y="19456"/>
                    <a:pt x="10800" y="19456"/>
                  </a:cubicBezTo>
                  <a:cubicBezTo>
                    <a:pt x="15581" y="19456"/>
                    <a:pt x="19456" y="15581"/>
                    <a:pt x="19456" y="10800"/>
                  </a:cubicBezTo>
                  <a:cubicBezTo>
                    <a:pt x="19456" y="6019"/>
                    <a:pt x="15581" y="2144"/>
                    <a:pt x="10800" y="2144"/>
                  </a:cubicBezTo>
                  <a:cubicBezTo>
                    <a:pt x="6019" y="2144"/>
                    <a:pt x="2144" y="6019"/>
                    <a:pt x="2144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5E3"/>
                </a:gs>
                <a:gs pos="50000">
                  <a:srgbClr val="F6B686"/>
                </a:gs>
                <a:gs pos="100000">
                  <a:srgbClr val="FFF5E3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>
              <a:prstShdw prst="shdw17" dist="17961" dir="2700000">
                <a:srgbClr val="946D50"/>
              </a:prstShdw>
            </a:effectLst>
          </p:spPr>
          <p:txBody>
            <a:bodyPr wrap="none" lIns="92530" tIns="46267" rIns="92530" bIns="46267" anchor="ctr" anchorCtr="0">
              <a:noAutofit/>
            </a:bodyPr>
            <a:lstStyle/>
            <a:p>
              <a:pPr algn="ctr"/>
              <a:endParaRPr lang="en-US">
                <a:latin typeface="+mn-lt"/>
              </a:endParaRPr>
            </a:p>
          </p:txBody>
        </p:sp>
        <p:pic>
          <p:nvPicPr>
            <p:cNvPr id="512" name="Picture 8" descr="ad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56402" y="5905762"/>
              <a:ext cx="406765" cy="351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" name="Picture 8" descr="ad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16280" y="5920232"/>
              <a:ext cx="406765" cy="351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513"/>
          <p:cNvGrpSpPr/>
          <p:nvPr/>
        </p:nvGrpSpPr>
        <p:grpSpPr>
          <a:xfrm>
            <a:off x="5884087" y="2955904"/>
            <a:ext cx="723709" cy="537226"/>
            <a:chOff x="3616280" y="5583176"/>
            <a:chExt cx="1446887" cy="1054599"/>
          </a:xfrm>
        </p:grpSpPr>
        <p:sp>
          <p:nvSpPr>
            <p:cNvPr id="515" name="AutoShape 110"/>
            <p:cNvSpPr>
              <a:spLocks noChangeArrowheads="1"/>
            </p:cNvSpPr>
            <p:nvPr/>
          </p:nvSpPr>
          <p:spPr bwMode="auto">
            <a:xfrm>
              <a:off x="3722123" y="5583176"/>
              <a:ext cx="1149350" cy="1054599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44" y="10800"/>
                  </a:moveTo>
                  <a:cubicBezTo>
                    <a:pt x="2144" y="15581"/>
                    <a:pt x="6019" y="19456"/>
                    <a:pt x="10800" y="19456"/>
                  </a:cubicBezTo>
                  <a:cubicBezTo>
                    <a:pt x="15581" y="19456"/>
                    <a:pt x="19456" y="15581"/>
                    <a:pt x="19456" y="10800"/>
                  </a:cubicBezTo>
                  <a:cubicBezTo>
                    <a:pt x="19456" y="6019"/>
                    <a:pt x="15581" y="2144"/>
                    <a:pt x="10800" y="2144"/>
                  </a:cubicBezTo>
                  <a:cubicBezTo>
                    <a:pt x="6019" y="2144"/>
                    <a:pt x="2144" y="6019"/>
                    <a:pt x="2144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5E3"/>
                </a:gs>
                <a:gs pos="50000">
                  <a:srgbClr val="F6B686"/>
                </a:gs>
                <a:gs pos="100000">
                  <a:srgbClr val="FFF5E3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>
              <a:prstShdw prst="shdw17" dist="17961" dir="2700000">
                <a:srgbClr val="946D50"/>
              </a:prstShdw>
            </a:effectLst>
          </p:spPr>
          <p:txBody>
            <a:bodyPr wrap="none" lIns="92530" tIns="46267" rIns="92530" bIns="46267" anchor="ctr" anchorCtr="0">
              <a:noAutofit/>
            </a:bodyPr>
            <a:lstStyle/>
            <a:p>
              <a:pPr algn="ctr"/>
              <a:endParaRPr lang="en-US">
                <a:latin typeface="+mn-lt"/>
              </a:endParaRPr>
            </a:p>
          </p:txBody>
        </p:sp>
        <p:pic>
          <p:nvPicPr>
            <p:cNvPr id="516" name="Picture 8" descr="ad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56402" y="5905762"/>
              <a:ext cx="406765" cy="351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7" name="Picture 8" descr="ad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16280" y="5920232"/>
              <a:ext cx="406765" cy="351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517"/>
          <p:cNvGrpSpPr/>
          <p:nvPr/>
        </p:nvGrpSpPr>
        <p:grpSpPr>
          <a:xfrm>
            <a:off x="4696732" y="2150690"/>
            <a:ext cx="723709" cy="537226"/>
            <a:chOff x="3616280" y="5583176"/>
            <a:chExt cx="1446887" cy="1054599"/>
          </a:xfrm>
        </p:grpSpPr>
        <p:sp>
          <p:nvSpPr>
            <p:cNvPr id="519" name="AutoShape 110"/>
            <p:cNvSpPr>
              <a:spLocks noChangeArrowheads="1"/>
            </p:cNvSpPr>
            <p:nvPr/>
          </p:nvSpPr>
          <p:spPr bwMode="auto">
            <a:xfrm>
              <a:off x="3722123" y="5583176"/>
              <a:ext cx="1149350" cy="1054599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44" y="10800"/>
                  </a:moveTo>
                  <a:cubicBezTo>
                    <a:pt x="2144" y="15581"/>
                    <a:pt x="6019" y="19456"/>
                    <a:pt x="10800" y="19456"/>
                  </a:cubicBezTo>
                  <a:cubicBezTo>
                    <a:pt x="15581" y="19456"/>
                    <a:pt x="19456" y="15581"/>
                    <a:pt x="19456" y="10800"/>
                  </a:cubicBezTo>
                  <a:cubicBezTo>
                    <a:pt x="19456" y="6019"/>
                    <a:pt x="15581" y="2144"/>
                    <a:pt x="10800" y="2144"/>
                  </a:cubicBezTo>
                  <a:cubicBezTo>
                    <a:pt x="6019" y="2144"/>
                    <a:pt x="2144" y="6019"/>
                    <a:pt x="2144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5E3"/>
                </a:gs>
                <a:gs pos="50000">
                  <a:srgbClr val="F6B686"/>
                </a:gs>
                <a:gs pos="100000">
                  <a:srgbClr val="FFF5E3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>
              <a:prstShdw prst="shdw17" dist="17961" dir="2700000">
                <a:srgbClr val="946D50"/>
              </a:prstShdw>
            </a:effectLst>
          </p:spPr>
          <p:txBody>
            <a:bodyPr wrap="none" lIns="92530" tIns="46267" rIns="92530" bIns="46267" anchor="ctr" anchorCtr="0">
              <a:noAutofit/>
            </a:bodyPr>
            <a:lstStyle/>
            <a:p>
              <a:pPr algn="ctr"/>
              <a:endParaRPr lang="en-US">
                <a:latin typeface="+mn-lt"/>
              </a:endParaRPr>
            </a:p>
          </p:txBody>
        </p:sp>
        <p:pic>
          <p:nvPicPr>
            <p:cNvPr id="520" name="Picture 8" descr="ad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56402" y="5905762"/>
              <a:ext cx="406765" cy="351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1" name="Picture 8" descr="ad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16280" y="5920232"/>
              <a:ext cx="406765" cy="351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Group 372"/>
          <p:cNvGrpSpPr/>
          <p:nvPr/>
        </p:nvGrpSpPr>
        <p:grpSpPr>
          <a:xfrm>
            <a:off x="1809817" y="3873920"/>
            <a:ext cx="7516790" cy="1761580"/>
            <a:chOff x="1782521" y="2053055"/>
            <a:chExt cx="7516789" cy="1761580"/>
          </a:xfrm>
        </p:grpSpPr>
        <p:grpSp>
          <p:nvGrpSpPr>
            <p:cNvPr id="12" name="Group 278"/>
            <p:cNvGrpSpPr/>
            <p:nvPr/>
          </p:nvGrpSpPr>
          <p:grpSpPr>
            <a:xfrm>
              <a:off x="6909324" y="2637621"/>
              <a:ext cx="2190493" cy="1025525"/>
              <a:chOff x="6404354" y="5217046"/>
              <a:chExt cx="2190493" cy="1025525"/>
            </a:xfrm>
          </p:grpSpPr>
          <p:sp>
            <p:nvSpPr>
              <p:cNvPr id="276" name="Freeform 21"/>
              <p:cNvSpPr>
                <a:spLocks/>
              </p:cNvSpPr>
              <p:nvPr/>
            </p:nvSpPr>
            <p:spPr bwMode="auto">
              <a:xfrm>
                <a:off x="6404354" y="5217046"/>
                <a:ext cx="1647825" cy="1025525"/>
              </a:xfrm>
              <a:custGeom>
                <a:avLst/>
                <a:gdLst>
                  <a:gd name="T0" fmla="*/ 2147483647 w 835"/>
                  <a:gd name="T1" fmla="*/ 2147483647 h 646"/>
                  <a:gd name="T2" fmla="*/ 2147483647 w 835"/>
                  <a:gd name="T3" fmla="*/ 2147483647 h 646"/>
                  <a:gd name="T4" fmla="*/ 2147483647 w 835"/>
                  <a:gd name="T5" fmla="*/ 2147483647 h 646"/>
                  <a:gd name="T6" fmla="*/ 2147483647 w 835"/>
                  <a:gd name="T7" fmla="*/ 2147483647 h 646"/>
                  <a:gd name="T8" fmla="*/ 2147483647 w 835"/>
                  <a:gd name="T9" fmla="*/ 2147483647 h 646"/>
                  <a:gd name="T10" fmla="*/ 2147483647 w 835"/>
                  <a:gd name="T11" fmla="*/ 2147483647 h 646"/>
                  <a:gd name="T12" fmla="*/ 2147483647 w 835"/>
                  <a:gd name="T13" fmla="*/ 2147483647 h 646"/>
                  <a:gd name="T14" fmla="*/ 2147483647 w 835"/>
                  <a:gd name="T15" fmla="*/ 2147483647 h 646"/>
                  <a:gd name="T16" fmla="*/ 2147483647 w 835"/>
                  <a:gd name="T17" fmla="*/ 2147483647 h 646"/>
                  <a:gd name="T18" fmla="*/ 2147483647 w 835"/>
                  <a:gd name="T19" fmla="*/ 2147483647 h 646"/>
                  <a:gd name="T20" fmla="*/ 2147483647 w 835"/>
                  <a:gd name="T21" fmla="*/ 2147483647 h 646"/>
                  <a:gd name="T22" fmla="*/ 2147483647 w 835"/>
                  <a:gd name="T23" fmla="*/ 2147483647 h 646"/>
                  <a:gd name="T24" fmla="*/ 2147483647 w 835"/>
                  <a:gd name="T25" fmla="*/ 2147483647 h 646"/>
                  <a:gd name="T26" fmla="*/ 2147483647 w 835"/>
                  <a:gd name="T27" fmla="*/ 2147483647 h 646"/>
                  <a:gd name="T28" fmla="*/ 2147483647 w 835"/>
                  <a:gd name="T29" fmla="*/ 2147483647 h 646"/>
                  <a:gd name="T30" fmla="*/ 2147483647 w 835"/>
                  <a:gd name="T31" fmla="*/ 2147483647 h 646"/>
                  <a:gd name="T32" fmla="*/ 2147483647 w 835"/>
                  <a:gd name="T33" fmla="*/ 2147483647 h 646"/>
                  <a:gd name="T34" fmla="*/ 2147483647 w 835"/>
                  <a:gd name="T35" fmla="*/ 2147483647 h 646"/>
                  <a:gd name="T36" fmla="*/ 2147483647 w 835"/>
                  <a:gd name="T37" fmla="*/ 2147483647 h 646"/>
                  <a:gd name="T38" fmla="*/ 2147483647 w 835"/>
                  <a:gd name="T39" fmla="*/ 2147483647 h 646"/>
                  <a:gd name="T40" fmla="*/ 2147483647 w 835"/>
                  <a:gd name="T41" fmla="*/ 2147483647 h 646"/>
                  <a:gd name="T42" fmla="*/ 2147483647 w 835"/>
                  <a:gd name="T43" fmla="*/ 2147483647 h 646"/>
                  <a:gd name="T44" fmla="*/ 2147483647 w 835"/>
                  <a:gd name="T45" fmla="*/ 2147483647 h 646"/>
                  <a:gd name="T46" fmla="*/ 2147483647 w 835"/>
                  <a:gd name="T47" fmla="*/ 2147483647 h 646"/>
                  <a:gd name="T48" fmla="*/ 2147483647 w 835"/>
                  <a:gd name="T49" fmla="*/ 2147483647 h 646"/>
                  <a:gd name="T50" fmla="*/ 2147483647 w 835"/>
                  <a:gd name="T51" fmla="*/ 2147483647 h 646"/>
                  <a:gd name="T52" fmla="*/ 2147483647 w 835"/>
                  <a:gd name="T53" fmla="*/ 2147483647 h 646"/>
                  <a:gd name="T54" fmla="*/ 2147483647 w 835"/>
                  <a:gd name="T55" fmla="*/ 2147483647 h 646"/>
                  <a:gd name="T56" fmla="*/ 2147483647 w 835"/>
                  <a:gd name="T57" fmla="*/ 2147483647 h 646"/>
                  <a:gd name="T58" fmla="*/ 2147483647 w 835"/>
                  <a:gd name="T59" fmla="*/ 2147483647 h 646"/>
                  <a:gd name="T60" fmla="*/ 2147483647 w 835"/>
                  <a:gd name="T61" fmla="*/ 2147483647 h 646"/>
                  <a:gd name="T62" fmla="*/ 2147483647 w 835"/>
                  <a:gd name="T63" fmla="*/ 2147483647 h 646"/>
                  <a:gd name="T64" fmla="*/ 2147483647 w 835"/>
                  <a:gd name="T65" fmla="*/ 2147483647 h 646"/>
                  <a:gd name="T66" fmla="*/ 2147483647 w 835"/>
                  <a:gd name="T67" fmla="*/ 2147483647 h 646"/>
                  <a:gd name="T68" fmla="*/ 2147483647 w 835"/>
                  <a:gd name="T69" fmla="*/ 2147483647 h 646"/>
                  <a:gd name="T70" fmla="*/ 2147483647 w 835"/>
                  <a:gd name="T71" fmla="*/ 2147483647 h 646"/>
                  <a:gd name="T72" fmla="*/ 2147483647 w 835"/>
                  <a:gd name="T73" fmla="*/ 2147483647 h 646"/>
                  <a:gd name="T74" fmla="*/ 2147483647 w 835"/>
                  <a:gd name="T75" fmla="*/ 2147483647 h 646"/>
                  <a:gd name="T76" fmla="*/ 2147483647 w 835"/>
                  <a:gd name="T77" fmla="*/ 2147483647 h 646"/>
                  <a:gd name="T78" fmla="*/ 2147483647 w 835"/>
                  <a:gd name="T79" fmla="*/ 2147483647 h 646"/>
                  <a:gd name="T80" fmla="*/ 2147483647 w 835"/>
                  <a:gd name="T81" fmla="*/ 2147483647 h 646"/>
                  <a:gd name="T82" fmla="*/ 2147483647 w 835"/>
                  <a:gd name="T83" fmla="*/ 2147483647 h 646"/>
                  <a:gd name="T84" fmla="*/ 2147483647 w 835"/>
                  <a:gd name="T85" fmla="*/ 2147483647 h 646"/>
                  <a:gd name="T86" fmla="*/ 2147483647 w 835"/>
                  <a:gd name="T87" fmla="*/ 2147483647 h 646"/>
                  <a:gd name="T88" fmla="*/ 2147483647 w 835"/>
                  <a:gd name="T89" fmla="*/ 2147483647 h 646"/>
                  <a:gd name="T90" fmla="*/ 2147483647 w 835"/>
                  <a:gd name="T91" fmla="*/ 2147483647 h 646"/>
                  <a:gd name="T92" fmla="*/ 2147483647 w 835"/>
                  <a:gd name="T93" fmla="*/ 2147483647 h 646"/>
                  <a:gd name="T94" fmla="*/ 2147483647 w 835"/>
                  <a:gd name="T95" fmla="*/ 2147483647 h 646"/>
                  <a:gd name="T96" fmla="*/ 2147483647 w 835"/>
                  <a:gd name="T97" fmla="*/ 2147483647 h 646"/>
                  <a:gd name="T98" fmla="*/ 2147483647 w 835"/>
                  <a:gd name="T99" fmla="*/ 2147483647 h 646"/>
                  <a:gd name="T100" fmla="*/ 2147483647 w 835"/>
                  <a:gd name="T101" fmla="*/ 2147483647 h 646"/>
                  <a:gd name="T102" fmla="*/ 2147483647 w 835"/>
                  <a:gd name="T103" fmla="*/ 2147483647 h 646"/>
                  <a:gd name="T104" fmla="*/ 2147483647 w 835"/>
                  <a:gd name="T105" fmla="*/ 2147483647 h 646"/>
                  <a:gd name="T106" fmla="*/ 2147483647 w 835"/>
                  <a:gd name="T107" fmla="*/ 2147483647 h 64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835"/>
                  <a:gd name="T163" fmla="*/ 0 h 646"/>
                  <a:gd name="T164" fmla="*/ 835 w 835"/>
                  <a:gd name="T165" fmla="*/ 646 h 64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835" h="646">
                    <a:moveTo>
                      <a:pt x="260" y="609"/>
                    </a:moveTo>
                    <a:cubicBezTo>
                      <a:pt x="233" y="609"/>
                      <a:pt x="174" y="629"/>
                      <a:pt x="137" y="622"/>
                    </a:cubicBezTo>
                    <a:cubicBezTo>
                      <a:pt x="100" y="615"/>
                      <a:pt x="61" y="599"/>
                      <a:pt x="38" y="571"/>
                    </a:cubicBezTo>
                    <a:cubicBezTo>
                      <a:pt x="16" y="543"/>
                      <a:pt x="2" y="491"/>
                      <a:pt x="1" y="455"/>
                    </a:cubicBezTo>
                    <a:cubicBezTo>
                      <a:pt x="0" y="420"/>
                      <a:pt x="19" y="380"/>
                      <a:pt x="32" y="360"/>
                    </a:cubicBezTo>
                    <a:cubicBezTo>
                      <a:pt x="45" y="339"/>
                      <a:pt x="69" y="337"/>
                      <a:pt x="79" y="330"/>
                    </a:cubicBezTo>
                    <a:cubicBezTo>
                      <a:pt x="90" y="323"/>
                      <a:pt x="93" y="323"/>
                      <a:pt x="97" y="318"/>
                    </a:cubicBezTo>
                    <a:cubicBezTo>
                      <a:pt x="102" y="314"/>
                      <a:pt x="102" y="309"/>
                      <a:pt x="102" y="299"/>
                    </a:cubicBezTo>
                    <a:cubicBezTo>
                      <a:pt x="102" y="289"/>
                      <a:pt x="97" y="275"/>
                      <a:pt x="96" y="261"/>
                    </a:cubicBezTo>
                    <a:cubicBezTo>
                      <a:pt x="95" y="247"/>
                      <a:pt x="91" y="231"/>
                      <a:pt x="96" y="216"/>
                    </a:cubicBezTo>
                    <a:cubicBezTo>
                      <a:pt x="101" y="201"/>
                      <a:pt x="113" y="183"/>
                      <a:pt x="127" y="172"/>
                    </a:cubicBezTo>
                    <a:cubicBezTo>
                      <a:pt x="141" y="160"/>
                      <a:pt x="163" y="151"/>
                      <a:pt x="181" y="145"/>
                    </a:cubicBezTo>
                    <a:cubicBezTo>
                      <a:pt x="199" y="139"/>
                      <a:pt x="222" y="139"/>
                      <a:pt x="235" y="137"/>
                    </a:cubicBezTo>
                    <a:cubicBezTo>
                      <a:pt x="248" y="134"/>
                      <a:pt x="254" y="135"/>
                      <a:pt x="258" y="129"/>
                    </a:cubicBezTo>
                    <a:cubicBezTo>
                      <a:pt x="262" y="122"/>
                      <a:pt x="257" y="106"/>
                      <a:pt x="261" y="96"/>
                    </a:cubicBezTo>
                    <a:cubicBezTo>
                      <a:pt x="265" y="85"/>
                      <a:pt x="274" y="71"/>
                      <a:pt x="284" y="63"/>
                    </a:cubicBezTo>
                    <a:cubicBezTo>
                      <a:pt x="294" y="54"/>
                      <a:pt x="307" y="50"/>
                      <a:pt x="320" y="46"/>
                    </a:cubicBezTo>
                    <a:cubicBezTo>
                      <a:pt x="333" y="43"/>
                      <a:pt x="354" y="43"/>
                      <a:pt x="364" y="43"/>
                    </a:cubicBezTo>
                    <a:cubicBezTo>
                      <a:pt x="375" y="43"/>
                      <a:pt x="378" y="47"/>
                      <a:pt x="382" y="46"/>
                    </a:cubicBezTo>
                    <a:cubicBezTo>
                      <a:pt x="386" y="45"/>
                      <a:pt x="383" y="41"/>
                      <a:pt x="387" y="36"/>
                    </a:cubicBezTo>
                    <a:cubicBezTo>
                      <a:pt x="391" y="31"/>
                      <a:pt x="399" y="21"/>
                      <a:pt x="408" y="15"/>
                    </a:cubicBezTo>
                    <a:cubicBezTo>
                      <a:pt x="418" y="9"/>
                      <a:pt x="429" y="5"/>
                      <a:pt x="445" y="3"/>
                    </a:cubicBezTo>
                    <a:cubicBezTo>
                      <a:pt x="460" y="2"/>
                      <a:pt x="485" y="0"/>
                      <a:pt x="502" y="3"/>
                    </a:cubicBezTo>
                    <a:cubicBezTo>
                      <a:pt x="518" y="7"/>
                      <a:pt x="530" y="14"/>
                      <a:pt x="543" y="21"/>
                    </a:cubicBezTo>
                    <a:cubicBezTo>
                      <a:pt x="556" y="29"/>
                      <a:pt x="573" y="38"/>
                      <a:pt x="582" y="50"/>
                    </a:cubicBezTo>
                    <a:cubicBezTo>
                      <a:pt x="591" y="61"/>
                      <a:pt x="595" y="80"/>
                      <a:pt x="598" y="91"/>
                    </a:cubicBezTo>
                    <a:cubicBezTo>
                      <a:pt x="602" y="101"/>
                      <a:pt x="597" y="109"/>
                      <a:pt x="602" y="112"/>
                    </a:cubicBezTo>
                    <a:cubicBezTo>
                      <a:pt x="607" y="116"/>
                      <a:pt x="617" y="109"/>
                      <a:pt x="628" y="111"/>
                    </a:cubicBezTo>
                    <a:cubicBezTo>
                      <a:pt x="639" y="112"/>
                      <a:pt x="652" y="115"/>
                      <a:pt x="666" y="124"/>
                    </a:cubicBezTo>
                    <a:cubicBezTo>
                      <a:pt x="679" y="133"/>
                      <a:pt x="695" y="150"/>
                      <a:pt x="706" y="165"/>
                    </a:cubicBezTo>
                    <a:cubicBezTo>
                      <a:pt x="718" y="180"/>
                      <a:pt x="730" y="198"/>
                      <a:pt x="736" y="215"/>
                    </a:cubicBezTo>
                    <a:cubicBezTo>
                      <a:pt x="742" y="231"/>
                      <a:pt x="744" y="252"/>
                      <a:pt x="741" y="267"/>
                    </a:cubicBezTo>
                    <a:cubicBezTo>
                      <a:pt x="738" y="283"/>
                      <a:pt x="715" y="300"/>
                      <a:pt x="715" y="309"/>
                    </a:cubicBezTo>
                    <a:cubicBezTo>
                      <a:pt x="715" y="317"/>
                      <a:pt x="730" y="311"/>
                      <a:pt x="742" y="317"/>
                    </a:cubicBezTo>
                    <a:cubicBezTo>
                      <a:pt x="755" y="323"/>
                      <a:pt x="775" y="332"/>
                      <a:pt x="788" y="342"/>
                    </a:cubicBezTo>
                    <a:cubicBezTo>
                      <a:pt x="801" y="351"/>
                      <a:pt x="815" y="365"/>
                      <a:pt x="823" y="378"/>
                    </a:cubicBezTo>
                    <a:cubicBezTo>
                      <a:pt x="830" y="391"/>
                      <a:pt x="835" y="403"/>
                      <a:pt x="833" y="422"/>
                    </a:cubicBezTo>
                    <a:cubicBezTo>
                      <a:pt x="830" y="442"/>
                      <a:pt x="816" y="479"/>
                      <a:pt x="808" y="495"/>
                    </a:cubicBezTo>
                    <a:cubicBezTo>
                      <a:pt x="800" y="511"/>
                      <a:pt x="794" y="513"/>
                      <a:pt x="785" y="519"/>
                    </a:cubicBezTo>
                    <a:cubicBezTo>
                      <a:pt x="776" y="525"/>
                      <a:pt x="761" y="527"/>
                      <a:pt x="752" y="531"/>
                    </a:cubicBezTo>
                    <a:cubicBezTo>
                      <a:pt x="743" y="535"/>
                      <a:pt x="735" y="536"/>
                      <a:pt x="728" y="541"/>
                    </a:cubicBezTo>
                    <a:cubicBezTo>
                      <a:pt x="720" y="546"/>
                      <a:pt x="717" y="554"/>
                      <a:pt x="710" y="563"/>
                    </a:cubicBezTo>
                    <a:cubicBezTo>
                      <a:pt x="702" y="572"/>
                      <a:pt x="695" y="585"/>
                      <a:pt x="685" y="594"/>
                    </a:cubicBezTo>
                    <a:cubicBezTo>
                      <a:pt x="675" y="603"/>
                      <a:pt x="666" y="611"/>
                      <a:pt x="651" y="615"/>
                    </a:cubicBezTo>
                    <a:cubicBezTo>
                      <a:pt x="635" y="620"/>
                      <a:pt x="607" y="620"/>
                      <a:pt x="590" y="617"/>
                    </a:cubicBezTo>
                    <a:cubicBezTo>
                      <a:pt x="573" y="615"/>
                      <a:pt x="557" y="606"/>
                      <a:pt x="548" y="601"/>
                    </a:cubicBezTo>
                    <a:cubicBezTo>
                      <a:pt x="538" y="596"/>
                      <a:pt x="538" y="589"/>
                      <a:pt x="533" y="586"/>
                    </a:cubicBezTo>
                    <a:cubicBezTo>
                      <a:pt x="528" y="582"/>
                      <a:pt x="523" y="581"/>
                      <a:pt x="520" y="582"/>
                    </a:cubicBezTo>
                    <a:cubicBezTo>
                      <a:pt x="517" y="584"/>
                      <a:pt x="521" y="587"/>
                      <a:pt x="513" y="594"/>
                    </a:cubicBezTo>
                    <a:cubicBezTo>
                      <a:pt x="506" y="601"/>
                      <a:pt x="494" y="612"/>
                      <a:pt x="477" y="620"/>
                    </a:cubicBezTo>
                    <a:cubicBezTo>
                      <a:pt x="460" y="629"/>
                      <a:pt x="431" y="641"/>
                      <a:pt x="408" y="644"/>
                    </a:cubicBezTo>
                    <a:cubicBezTo>
                      <a:pt x="386" y="646"/>
                      <a:pt x="361" y="641"/>
                      <a:pt x="341" y="637"/>
                    </a:cubicBezTo>
                    <a:cubicBezTo>
                      <a:pt x="322" y="633"/>
                      <a:pt x="305" y="625"/>
                      <a:pt x="292" y="620"/>
                    </a:cubicBezTo>
                    <a:cubicBezTo>
                      <a:pt x="280" y="616"/>
                      <a:pt x="286" y="609"/>
                      <a:pt x="260" y="60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B7D9E5"/>
                  </a:gs>
                </a:gsLst>
                <a:path path="rect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>
                <a:prstShdw prst="shdw17" dist="17961" dir="2700000">
                  <a:srgbClr val="6E8289"/>
                </a:prstShdw>
              </a:effectLst>
            </p:spPr>
            <p:txBody>
              <a:bodyPr wrap="none"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 smtClean="0">
                    <a:solidFill>
                      <a:prstClr val="black"/>
                    </a:solidFill>
                    <a:latin typeface="+mn-lt"/>
                    <a:cs typeface="+mn-cs"/>
                  </a:rPr>
                  <a:t>“NG”</a:t>
                </a:r>
              </a:p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 smtClean="0">
                    <a:solidFill>
                      <a:prstClr val="black"/>
                    </a:solidFill>
                    <a:latin typeface="+mn-lt"/>
                    <a:cs typeface="+mn-cs"/>
                  </a:rPr>
                  <a:t>Access</a:t>
                </a:r>
              </a:p>
            </p:txBody>
          </p:sp>
          <p:pic>
            <p:nvPicPr>
              <p:cNvPr id="278" name="Picture 160" descr="rad4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770007" y="5610652"/>
                <a:ext cx="824840" cy="3238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80" name="TextBox 279"/>
            <p:cNvSpPr txBox="1"/>
            <p:nvPr/>
          </p:nvSpPr>
          <p:spPr>
            <a:xfrm>
              <a:off x="8368241" y="3282913"/>
              <a:ext cx="817299" cy="353925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700" b="1" dirty="0" smtClean="0">
                  <a:latin typeface="+mn-lt"/>
                </a:rPr>
                <a:t>CPE</a:t>
              </a:r>
            </a:p>
          </p:txBody>
        </p:sp>
        <p:grpSp>
          <p:nvGrpSpPr>
            <p:cNvPr id="13" name="Group 258"/>
            <p:cNvGrpSpPr/>
            <p:nvPr/>
          </p:nvGrpSpPr>
          <p:grpSpPr>
            <a:xfrm>
              <a:off x="1782521" y="2053055"/>
              <a:ext cx="5459155" cy="1761580"/>
              <a:chOff x="1856948" y="2053046"/>
              <a:chExt cx="5459155" cy="1761580"/>
            </a:xfrm>
          </p:grpSpPr>
          <p:sp>
            <p:nvSpPr>
              <p:cNvPr id="261" name="Freeform 21"/>
              <p:cNvSpPr>
                <a:spLocks/>
              </p:cNvSpPr>
              <p:nvPr/>
            </p:nvSpPr>
            <p:spPr bwMode="auto">
              <a:xfrm>
                <a:off x="2544314" y="2558008"/>
                <a:ext cx="1647825" cy="1025525"/>
              </a:xfrm>
              <a:custGeom>
                <a:avLst/>
                <a:gdLst>
                  <a:gd name="T0" fmla="*/ 2147483647 w 835"/>
                  <a:gd name="T1" fmla="*/ 2147483647 h 646"/>
                  <a:gd name="T2" fmla="*/ 2147483647 w 835"/>
                  <a:gd name="T3" fmla="*/ 2147483647 h 646"/>
                  <a:gd name="T4" fmla="*/ 2147483647 w 835"/>
                  <a:gd name="T5" fmla="*/ 2147483647 h 646"/>
                  <a:gd name="T6" fmla="*/ 2147483647 w 835"/>
                  <a:gd name="T7" fmla="*/ 2147483647 h 646"/>
                  <a:gd name="T8" fmla="*/ 2147483647 w 835"/>
                  <a:gd name="T9" fmla="*/ 2147483647 h 646"/>
                  <a:gd name="T10" fmla="*/ 2147483647 w 835"/>
                  <a:gd name="T11" fmla="*/ 2147483647 h 646"/>
                  <a:gd name="T12" fmla="*/ 2147483647 w 835"/>
                  <a:gd name="T13" fmla="*/ 2147483647 h 646"/>
                  <a:gd name="T14" fmla="*/ 2147483647 w 835"/>
                  <a:gd name="T15" fmla="*/ 2147483647 h 646"/>
                  <a:gd name="T16" fmla="*/ 2147483647 w 835"/>
                  <a:gd name="T17" fmla="*/ 2147483647 h 646"/>
                  <a:gd name="T18" fmla="*/ 2147483647 w 835"/>
                  <a:gd name="T19" fmla="*/ 2147483647 h 646"/>
                  <a:gd name="T20" fmla="*/ 2147483647 w 835"/>
                  <a:gd name="T21" fmla="*/ 2147483647 h 646"/>
                  <a:gd name="T22" fmla="*/ 2147483647 w 835"/>
                  <a:gd name="T23" fmla="*/ 2147483647 h 646"/>
                  <a:gd name="T24" fmla="*/ 2147483647 w 835"/>
                  <a:gd name="T25" fmla="*/ 2147483647 h 646"/>
                  <a:gd name="T26" fmla="*/ 2147483647 w 835"/>
                  <a:gd name="T27" fmla="*/ 2147483647 h 646"/>
                  <a:gd name="T28" fmla="*/ 2147483647 w 835"/>
                  <a:gd name="T29" fmla="*/ 2147483647 h 646"/>
                  <a:gd name="T30" fmla="*/ 2147483647 w 835"/>
                  <a:gd name="T31" fmla="*/ 2147483647 h 646"/>
                  <a:gd name="T32" fmla="*/ 2147483647 w 835"/>
                  <a:gd name="T33" fmla="*/ 2147483647 h 646"/>
                  <a:gd name="T34" fmla="*/ 2147483647 w 835"/>
                  <a:gd name="T35" fmla="*/ 2147483647 h 646"/>
                  <a:gd name="T36" fmla="*/ 2147483647 w 835"/>
                  <a:gd name="T37" fmla="*/ 2147483647 h 646"/>
                  <a:gd name="T38" fmla="*/ 2147483647 w 835"/>
                  <a:gd name="T39" fmla="*/ 2147483647 h 646"/>
                  <a:gd name="T40" fmla="*/ 2147483647 w 835"/>
                  <a:gd name="T41" fmla="*/ 2147483647 h 646"/>
                  <a:gd name="T42" fmla="*/ 2147483647 w 835"/>
                  <a:gd name="T43" fmla="*/ 2147483647 h 646"/>
                  <a:gd name="T44" fmla="*/ 2147483647 w 835"/>
                  <a:gd name="T45" fmla="*/ 2147483647 h 646"/>
                  <a:gd name="T46" fmla="*/ 2147483647 w 835"/>
                  <a:gd name="T47" fmla="*/ 2147483647 h 646"/>
                  <a:gd name="T48" fmla="*/ 2147483647 w 835"/>
                  <a:gd name="T49" fmla="*/ 2147483647 h 646"/>
                  <a:gd name="T50" fmla="*/ 2147483647 w 835"/>
                  <a:gd name="T51" fmla="*/ 2147483647 h 646"/>
                  <a:gd name="T52" fmla="*/ 2147483647 w 835"/>
                  <a:gd name="T53" fmla="*/ 2147483647 h 646"/>
                  <a:gd name="T54" fmla="*/ 2147483647 w 835"/>
                  <a:gd name="T55" fmla="*/ 2147483647 h 646"/>
                  <a:gd name="T56" fmla="*/ 2147483647 w 835"/>
                  <a:gd name="T57" fmla="*/ 2147483647 h 646"/>
                  <a:gd name="T58" fmla="*/ 2147483647 w 835"/>
                  <a:gd name="T59" fmla="*/ 2147483647 h 646"/>
                  <a:gd name="T60" fmla="*/ 2147483647 w 835"/>
                  <a:gd name="T61" fmla="*/ 2147483647 h 646"/>
                  <a:gd name="T62" fmla="*/ 2147483647 w 835"/>
                  <a:gd name="T63" fmla="*/ 2147483647 h 646"/>
                  <a:gd name="T64" fmla="*/ 2147483647 w 835"/>
                  <a:gd name="T65" fmla="*/ 2147483647 h 646"/>
                  <a:gd name="T66" fmla="*/ 2147483647 w 835"/>
                  <a:gd name="T67" fmla="*/ 2147483647 h 646"/>
                  <a:gd name="T68" fmla="*/ 2147483647 w 835"/>
                  <a:gd name="T69" fmla="*/ 2147483647 h 646"/>
                  <a:gd name="T70" fmla="*/ 2147483647 w 835"/>
                  <a:gd name="T71" fmla="*/ 2147483647 h 646"/>
                  <a:gd name="T72" fmla="*/ 2147483647 w 835"/>
                  <a:gd name="T73" fmla="*/ 2147483647 h 646"/>
                  <a:gd name="T74" fmla="*/ 2147483647 w 835"/>
                  <a:gd name="T75" fmla="*/ 2147483647 h 646"/>
                  <a:gd name="T76" fmla="*/ 2147483647 w 835"/>
                  <a:gd name="T77" fmla="*/ 2147483647 h 646"/>
                  <a:gd name="T78" fmla="*/ 2147483647 w 835"/>
                  <a:gd name="T79" fmla="*/ 2147483647 h 646"/>
                  <a:gd name="T80" fmla="*/ 2147483647 w 835"/>
                  <a:gd name="T81" fmla="*/ 2147483647 h 646"/>
                  <a:gd name="T82" fmla="*/ 2147483647 w 835"/>
                  <a:gd name="T83" fmla="*/ 2147483647 h 646"/>
                  <a:gd name="T84" fmla="*/ 2147483647 w 835"/>
                  <a:gd name="T85" fmla="*/ 2147483647 h 646"/>
                  <a:gd name="T86" fmla="*/ 2147483647 w 835"/>
                  <a:gd name="T87" fmla="*/ 2147483647 h 646"/>
                  <a:gd name="T88" fmla="*/ 2147483647 w 835"/>
                  <a:gd name="T89" fmla="*/ 2147483647 h 646"/>
                  <a:gd name="T90" fmla="*/ 2147483647 w 835"/>
                  <a:gd name="T91" fmla="*/ 2147483647 h 646"/>
                  <a:gd name="T92" fmla="*/ 2147483647 w 835"/>
                  <a:gd name="T93" fmla="*/ 2147483647 h 646"/>
                  <a:gd name="T94" fmla="*/ 2147483647 w 835"/>
                  <a:gd name="T95" fmla="*/ 2147483647 h 646"/>
                  <a:gd name="T96" fmla="*/ 2147483647 w 835"/>
                  <a:gd name="T97" fmla="*/ 2147483647 h 646"/>
                  <a:gd name="T98" fmla="*/ 2147483647 w 835"/>
                  <a:gd name="T99" fmla="*/ 2147483647 h 646"/>
                  <a:gd name="T100" fmla="*/ 2147483647 w 835"/>
                  <a:gd name="T101" fmla="*/ 2147483647 h 646"/>
                  <a:gd name="T102" fmla="*/ 2147483647 w 835"/>
                  <a:gd name="T103" fmla="*/ 2147483647 h 646"/>
                  <a:gd name="T104" fmla="*/ 2147483647 w 835"/>
                  <a:gd name="T105" fmla="*/ 2147483647 h 646"/>
                  <a:gd name="T106" fmla="*/ 2147483647 w 835"/>
                  <a:gd name="T107" fmla="*/ 2147483647 h 64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835"/>
                  <a:gd name="T163" fmla="*/ 0 h 646"/>
                  <a:gd name="T164" fmla="*/ 835 w 835"/>
                  <a:gd name="T165" fmla="*/ 646 h 64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835" h="646">
                    <a:moveTo>
                      <a:pt x="260" y="609"/>
                    </a:moveTo>
                    <a:cubicBezTo>
                      <a:pt x="233" y="609"/>
                      <a:pt x="174" y="629"/>
                      <a:pt x="137" y="622"/>
                    </a:cubicBezTo>
                    <a:cubicBezTo>
                      <a:pt x="100" y="615"/>
                      <a:pt x="61" y="599"/>
                      <a:pt x="38" y="571"/>
                    </a:cubicBezTo>
                    <a:cubicBezTo>
                      <a:pt x="16" y="543"/>
                      <a:pt x="2" y="491"/>
                      <a:pt x="1" y="455"/>
                    </a:cubicBezTo>
                    <a:cubicBezTo>
                      <a:pt x="0" y="420"/>
                      <a:pt x="19" y="380"/>
                      <a:pt x="32" y="360"/>
                    </a:cubicBezTo>
                    <a:cubicBezTo>
                      <a:pt x="45" y="339"/>
                      <a:pt x="69" y="337"/>
                      <a:pt x="79" y="330"/>
                    </a:cubicBezTo>
                    <a:cubicBezTo>
                      <a:pt x="90" y="323"/>
                      <a:pt x="93" y="323"/>
                      <a:pt x="97" y="318"/>
                    </a:cubicBezTo>
                    <a:cubicBezTo>
                      <a:pt x="102" y="314"/>
                      <a:pt x="102" y="309"/>
                      <a:pt x="102" y="299"/>
                    </a:cubicBezTo>
                    <a:cubicBezTo>
                      <a:pt x="102" y="289"/>
                      <a:pt x="97" y="275"/>
                      <a:pt x="96" y="261"/>
                    </a:cubicBezTo>
                    <a:cubicBezTo>
                      <a:pt x="95" y="247"/>
                      <a:pt x="91" y="231"/>
                      <a:pt x="96" y="216"/>
                    </a:cubicBezTo>
                    <a:cubicBezTo>
                      <a:pt x="101" y="201"/>
                      <a:pt x="113" y="183"/>
                      <a:pt x="127" y="172"/>
                    </a:cubicBezTo>
                    <a:cubicBezTo>
                      <a:pt x="141" y="160"/>
                      <a:pt x="163" y="151"/>
                      <a:pt x="181" y="145"/>
                    </a:cubicBezTo>
                    <a:cubicBezTo>
                      <a:pt x="199" y="139"/>
                      <a:pt x="222" y="139"/>
                      <a:pt x="235" y="137"/>
                    </a:cubicBezTo>
                    <a:cubicBezTo>
                      <a:pt x="248" y="134"/>
                      <a:pt x="254" y="135"/>
                      <a:pt x="258" y="129"/>
                    </a:cubicBezTo>
                    <a:cubicBezTo>
                      <a:pt x="262" y="122"/>
                      <a:pt x="257" y="106"/>
                      <a:pt x="261" y="96"/>
                    </a:cubicBezTo>
                    <a:cubicBezTo>
                      <a:pt x="265" y="85"/>
                      <a:pt x="274" y="71"/>
                      <a:pt x="284" y="63"/>
                    </a:cubicBezTo>
                    <a:cubicBezTo>
                      <a:pt x="294" y="54"/>
                      <a:pt x="307" y="50"/>
                      <a:pt x="320" y="46"/>
                    </a:cubicBezTo>
                    <a:cubicBezTo>
                      <a:pt x="333" y="43"/>
                      <a:pt x="354" y="43"/>
                      <a:pt x="364" y="43"/>
                    </a:cubicBezTo>
                    <a:cubicBezTo>
                      <a:pt x="375" y="43"/>
                      <a:pt x="378" y="47"/>
                      <a:pt x="382" y="46"/>
                    </a:cubicBezTo>
                    <a:cubicBezTo>
                      <a:pt x="386" y="45"/>
                      <a:pt x="383" y="41"/>
                      <a:pt x="387" y="36"/>
                    </a:cubicBezTo>
                    <a:cubicBezTo>
                      <a:pt x="391" y="31"/>
                      <a:pt x="399" y="21"/>
                      <a:pt x="408" y="15"/>
                    </a:cubicBezTo>
                    <a:cubicBezTo>
                      <a:pt x="418" y="9"/>
                      <a:pt x="429" y="5"/>
                      <a:pt x="445" y="3"/>
                    </a:cubicBezTo>
                    <a:cubicBezTo>
                      <a:pt x="460" y="2"/>
                      <a:pt x="485" y="0"/>
                      <a:pt x="502" y="3"/>
                    </a:cubicBezTo>
                    <a:cubicBezTo>
                      <a:pt x="518" y="7"/>
                      <a:pt x="530" y="14"/>
                      <a:pt x="543" y="21"/>
                    </a:cubicBezTo>
                    <a:cubicBezTo>
                      <a:pt x="556" y="29"/>
                      <a:pt x="573" y="38"/>
                      <a:pt x="582" y="50"/>
                    </a:cubicBezTo>
                    <a:cubicBezTo>
                      <a:pt x="591" y="61"/>
                      <a:pt x="595" y="80"/>
                      <a:pt x="598" y="91"/>
                    </a:cubicBezTo>
                    <a:cubicBezTo>
                      <a:pt x="602" y="101"/>
                      <a:pt x="597" y="109"/>
                      <a:pt x="602" y="112"/>
                    </a:cubicBezTo>
                    <a:cubicBezTo>
                      <a:pt x="607" y="116"/>
                      <a:pt x="617" y="109"/>
                      <a:pt x="628" y="111"/>
                    </a:cubicBezTo>
                    <a:cubicBezTo>
                      <a:pt x="639" y="112"/>
                      <a:pt x="652" y="115"/>
                      <a:pt x="666" y="124"/>
                    </a:cubicBezTo>
                    <a:cubicBezTo>
                      <a:pt x="679" y="133"/>
                      <a:pt x="695" y="150"/>
                      <a:pt x="706" y="165"/>
                    </a:cubicBezTo>
                    <a:cubicBezTo>
                      <a:pt x="718" y="180"/>
                      <a:pt x="730" y="198"/>
                      <a:pt x="736" y="215"/>
                    </a:cubicBezTo>
                    <a:cubicBezTo>
                      <a:pt x="742" y="231"/>
                      <a:pt x="744" y="252"/>
                      <a:pt x="741" y="267"/>
                    </a:cubicBezTo>
                    <a:cubicBezTo>
                      <a:pt x="738" y="283"/>
                      <a:pt x="715" y="300"/>
                      <a:pt x="715" y="309"/>
                    </a:cubicBezTo>
                    <a:cubicBezTo>
                      <a:pt x="715" y="317"/>
                      <a:pt x="730" y="311"/>
                      <a:pt x="742" y="317"/>
                    </a:cubicBezTo>
                    <a:cubicBezTo>
                      <a:pt x="755" y="323"/>
                      <a:pt x="775" y="332"/>
                      <a:pt x="788" y="342"/>
                    </a:cubicBezTo>
                    <a:cubicBezTo>
                      <a:pt x="801" y="351"/>
                      <a:pt x="815" y="365"/>
                      <a:pt x="823" y="378"/>
                    </a:cubicBezTo>
                    <a:cubicBezTo>
                      <a:pt x="830" y="391"/>
                      <a:pt x="835" y="403"/>
                      <a:pt x="833" y="422"/>
                    </a:cubicBezTo>
                    <a:cubicBezTo>
                      <a:pt x="830" y="442"/>
                      <a:pt x="816" y="479"/>
                      <a:pt x="808" y="495"/>
                    </a:cubicBezTo>
                    <a:cubicBezTo>
                      <a:pt x="800" y="511"/>
                      <a:pt x="794" y="513"/>
                      <a:pt x="785" y="519"/>
                    </a:cubicBezTo>
                    <a:cubicBezTo>
                      <a:pt x="776" y="525"/>
                      <a:pt x="761" y="527"/>
                      <a:pt x="752" y="531"/>
                    </a:cubicBezTo>
                    <a:cubicBezTo>
                      <a:pt x="743" y="535"/>
                      <a:pt x="735" y="536"/>
                      <a:pt x="728" y="541"/>
                    </a:cubicBezTo>
                    <a:cubicBezTo>
                      <a:pt x="720" y="546"/>
                      <a:pt x="717" y="554"/>
                      <a:pt x="710" y="563"/>
                    </a:cubicBezTo>
                    <a:cubicBezTo>
                      <a:pt x="702" y="572"/>
                      <a:pt x="695" y="585"/>
                      <a:pt x="685" y="594"/>
                    </a:cubicBezTo>
                    <a:cubicBezTo>
                      <a:pt x="675" y="603"/>
                      <a:pt x="666" y="611"/>
                      <a:pt x="651" y="615"/>
                    </a:cubicBezTo>
                    <a:cubicBezTo>
                      <a:pt x="635" y="620"/>
                      <a:pt x="607" y="620"/>
                      <a:pt x="590" y="617"/>
                    </a:cubicBezTo>
                    <a:cubicBezTo>
                      <a:pt x="573" y="615"/>
                      <a:pt x="557" y="606"/>
                      <a:pt x="548" y="601"/>
                    </a:cubicBezTo>
                    <a:cubicBezTo>
                      <a:pt x="538" y="596"/>
                      <a:pt x="538" y="589"/>
                      <a:pt x="533" y="586"/>
                    </a:cubicBezTo>
                    <a:cubicBezTo>
                      <a:pt x="528" y="582"/>
                      <a:pt x="523" y="581"/>
                      <a:pt x="520" y="582"/>
                    </a:cubicBezTo>
                    <a:cubicBezTo>
                      <a:pt x="517" y="584"/>
                      <a:pt x="521" y="587"/>
                      <a:pt x="513" y="594"/>
                    </a:cubicBezTo>
                    <a:cubicBezTo>
                      <a:pt x="506" y="601"/>
                      <a:pt x="494" y="612"/>
                      <a:pt x="477" y="620"/>
                    </a:cubicBezTo>
                    <a:cubicBezTo>
                      <a:pt x="460" y="629"/>
                      <a:pt x="431" y="641"/>
                      <a:pt x="408" y="644"/>
                    </a:cubicBezTo>
                    <a:cubicBezTo>
                      <a:pt x="386" y="646"/>
                      <a:pt x="361" y="641"/>
                      <a:pt x="341" y="637"/>
                    </a:cubicBezTo>
                    <a:cubicBezTo>
                      <a:pt x="322" y="633"/>
                      <a:pt x="305" y="625"/>
                      <a:pt x="292" y="620"/>
                    </a:cubicBezTo>
                    <a:cubicBezTo>
                      <a:pt x="280" y="616"/>
                      <a:pt x="286" y="609"/>
                      <a:pt x="260" y="60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B7D9E5"/>
                  </a:gs>
                </a:gsLst>
                <a:path path="rect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>
                <a:prstShdw prst="shdw17" dist="17961" dir="2700000">
                  <a:srgbClr val="6E8289"/>
                </a:prstShdw>
              </a:effectLst>
            </p:spPr>
            <p:txBody>
              <a:bodyPr wrap="none"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 smtClean="0">
                    <a:solidFill>
                      <a:prstClr val="black"/>
                    </a:solidFill>
                    <a:latin typeface="+mn-lt"/>
                    <a:cs typeface="+mn-cs"/>
                  </a:rPr>
                  <a:t>“NG”</a:t>
                </a:r>
              </a:p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 smtClean="0">
                    <a:solidFill>
                      <a:prstClr val="black"/>
                    </a:solidFill>
                    <a:latin typeface="+mn-lt"/>
                    <a:cs typeface="+mn-cs"/>
                  </a:rPr>
                  <a:t>Access</a:t>
                </a:r>
              </a:p>
            </p:txBody>
          </p:sp>
          <p:sp>
            <p:nvSpPr>
              <p:cNvPr id="263" name="Freeform 71"/>
              <p:cNvSpPr>
                <a:spLocks/>
              </p:cNvSpPr>
              <p:nvPr/>
            </p:nvSpPr>
            <p:spPr bwMode="auto">
              <a:xfrm>
                <a:off x="3999035" y="2084644"/>
                <a:ext cx="3260177" cy="1729982"/>
              </a:xfrm>
              <a:custGeom>
                <a:avLst/>
                <a:gdLst>
                  <a:gd name="T0" fmla="*/ 2147483647 w 855"/>
                  <a:gd name="T1" fmla="*/ 2147483647 h 673"/>
                  <a:gd name="T2" fmla="*/ 2147483647 w 855"/>
                  <a:gd name="T3" fmla="*/ 2147483647 h 673"/>
                  <a:gd name="T4" fmla="*/ 2147483647 w 855"/>
                  <a:gd name="T5" fmla="*/ 2147483647 h 673"/>
                  <a:gd name="T6" fmla="*/ 2147483647 w 855"/>
                  <a:gd name="T7" fmla="*/ 2147483647 h 673"/>
                  <a:gd name="T8" fmla="*/ 2147483647 w 855"/>
                  <a:gd name="T9" fmla="*/ 2147483647 h 673"/>
                  <a:gd name="T10" fmla="*/ 2147483647 w 855"/>
                  <a:gd name="T11" fmla="*/ 2147483647 h 673"/>
                  <a:gd name="T12" fmla="*/ 2147483647 w 855"/>
                  <a:gd name="T13" fmla="*/ 2147483647 h 673"/>
                  <a:gd name="T14" fmla="*/ 2147483647 w 855"/>
                  <a:gd name="T15" fmla="*/ 2147483647 h 673"/>
                  <a:gd name="T16" fmla="*/ 2147483647 w 855"/>
                  <a:gd name="T17" fmla="*/ 2147483647 h 673"/>
                  <a:gd name="T18" fmla="*/ 2147483647 w 855"/>
                  <a:gd name="T19" fmla="*/ 2147483647 h 673"/>
                  <a:gd name="T20" fmla="*/ 2147483647 w 855"/>
                  <a:gd name="T21" fmla="*/ 2147483647 h 673"/>
                  <a:gd name="T22" fmla="*/ 2147483647 w 855"/>
                  <a:gd name="T23" fmla="*/ 2147483647 h 673"/>
                  <a:gd name="T24" fmla="*/ 2147483647 w 855"/>
                  <a:gd name="T25" fmla="*/ 2147483647 h 673"/>
                  <a:gd name="T26" fmla="*/ 2147483647 w 855"/>
                  <a:gd name="T27" fmla="*/ 2147483647 h 673"/>
                  <a:gd name="T28" fmla="*/ 2147483647 w 855"/>
                  <a:gd name="T29" fmla="*/ 2147483647 h 673"/>
                  <a:gd name="T30" fmla="*/ 2147483647 w 855"/>
                  <a:gd name="T31" fmla="*/ 2147483647 h 673"/>
                  <a:gd name="T32" fmla="*/ 2147483647 w 855"/>
                  <a:gd name="T33" fmla="*/ 2147483647 h 673"/>
                  <a:gd name="T34" fmla="*/ 2147483647 w 855"/>
                  <a:gd name="T35" fmla="*/ 2147483647 h 673"/>
                  <a:gd name="T36" fmla="*/ 2147483647 w 855"/>
                  <a:gd name="T37" fmla="*/ 2147483647 h 673"/>
                  <a:gd name="T38" fmla="*/ 2147483647 w 855"/>
                  <a:gd name="T39" fmla="*/ 2147483647 h 673"/>
                  <a:gd name="T40" fmla="*/ 2147483647 w 855"/>
                  <a:gd name="T41" fmla="*/ 2147483647 h 673"/>
                  <a:gd name="T42" fmla="*/ 2147483647 w 855"/>
                  <a:gd name="T43" fmla="*/ 2147483647 h 673"/>
                  <a:gd name="T44" fmla="*/ 2147483647 w 855"/>
                  <a:gd name="T45" fmla="*/ 2147483647 h 673"/>
                  <a:gd name="T46" fmla="*/ 2147483647 w 855"/>
                  <a:gd name="T47" fmla="*/ 2147483647 h 673"/>
                  <a:gd name="T48" fmla="*/ 2147483647 w 855"/>
                  <a:gd name="T49" fmla="*/ 2147483647 h 673"/>
                  <a:gd name="T50" fmla="*/ 2147483647 w 855"/>
                  <a:gd name="T51" fmla="*/ 2147483647 h 673"/>
                  <a:gd name="T52" fmla="*/ 2147483647 w 855"/>
                  <a:gd name="T53" fmla="*/ 2147483647 h 673"/>
                  <a:gd name="T54" fmla="*/ 2147483647 w 855"/>
                  <a:gd name="T55" fmla="*/ 2147483647 h 673"/>
                  <a:gd name="T56" fmla="*/ 2147483647 w 855"/>
                  <a:gd name="T57" fmla="*/ 2147483647 h 673"/>
                  <a:gd name="T58" fmla="*/ 2147483647 w 855"/>
                  <a:gd name="T59" fmla="*/ 2147483647 h 673"/>
                  <a:gd name="T60" fmla="*/ 2147483647 w 855"/>
                  <a:gd name="T61" fmla="*/ 2147483647 h 673"/>
                  <a:gd name="T62" fmla="*/ 2147483647 w 855"/>
                  <a:gd name="T63" fmla="*/ 2147483647 h 673"/>
                  <a:gd name="T64" fmla="*/ 2147483647 w 855"/>
                  <a:gd name="T65" fmla="*/ 2147483647 h 673"/>
                  <a:gd name="T66" fmla="*/ 2147483647 w 855"/>
                  <a:gd name="T67" fmla="*/ 2147483647 h 673"/>
                  <a:gd name="T68" fmla="*/ 2147483647 w 855"/>
                  <a:gd name="T69" fmla="*/ 2147483647 h 673"/>
                  <a:gd name="T70" fmla="*/ 2147483647 w 855"/>
                  <a:gd name="T71" fmla="*/ 2147483647 h 673"/>
                  <a:gd name="T72" fmla="*/ 2147483647 w 855"/>
                  <a:gd name="T73" fmla="*/ 2147483647 h 673"/>
                  <a:gd name="T74" fmla="*/ 2147483647 w 855"/>
                  <a:gd name="T75" fmla="*/ 2147483647 h 673"/>
                  <a:gd name="T76" fmla="*/ 2147483647 w 855"/>
                  <a:gd name="T77" fmla="*/ 2147483647 h 673"/>
                  <a:gd name="T78" fmla="*/ 2147483647 w 855"/>
                  <a:gd name="T79" fmla="*/ 2147483647 h 673"/>
                  <a:gd name="T80" fmla="*/ 2147483647 w 855"/>
                  <a:gd name="T81" fmla="*/ 2147483647 h 673"/>
                  <a:gd name="T82" fmla="*/ 2147483647 w 855"/>
                  <a:gd name="T83" fmla="*/ 2147483647 h 673"/>
                  <a:gd name="T84" fmla="*/ 2147483647 w 855"/>
                  <a:gd name="T85" fmla="*/ 2147483647 h 673"/>
                  <a:gd name="T86" fmla="*/ 2147483647 w 855"/>
                  <a:gd name="T87" fmla="*/ 2147483647 h 673"/>
                  <a:gd name="T88" fmla="*/ 2147483647 w 855"/>
                  <a:gd name="T89" fmla="*/ 2147483647 h 673"/>
                  <a:gd name="T90" fmla="*/ 2147483647 w 855"/>
                  <a:gd name="T91" fmla="*/ 2147483647 h 673"/>
                  <a:gd name="T92" fmla="*/ 2147483647 w 855"/>
                  <a:gd name="T93" fmla="*/ 2147483647 h 673"/>
                  <a:gd name="T94" fmla="*/ 2147483647 w 855"/>
                  <a:gd name="T95" fmla="*/ 2147483647 h 673"/>
                  <a:gd name="T96" fmla="*/ 2147483647 w 855"/>
                  <a:gd name="T97" fmla="*/ 2147483647 h 673"/>
                  <a:gd name="T98" fmla="*/ 2147483647 w 855"/>
                  <a:gd name="T99" fmla="*/ 2147483647 h 673"/>
                  <a:gd name="T100" fmla="*/ 2147483647 w 855"/>
                  <a:gd name="T101" fmla="*/ 2147483647 h 673"/>
                  <a:gd name="T102" fmla="*/ 2147483647 w 855"/>
                  <a:gd name="T103" fmla="*/ 2147483647 h 673"/>
                  <a:gd name="T104" fmla="*/ 2147483647 w 855"/>
                  <a:gd name="T105" fmla="*/ 2147483647 h 673"/>
                  <a:gd name="T106" fmla="*/ 2147483647 w 855"/>
                  <a:gd name="T107" fmla="*/ 2147483647 h 67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855"/>
                  <a:gd name="T163" fmla="*/ 0 h 673"/>
                  <a:gd name="T164" fmla="*/ 855 w 855"/>
                  <a:gd name="T165" fmla="*/ 673 h 673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855" h="673">
                    <a:moveTo>
                      <a:pt x="266" y="634"/>
                    </a:moveTo>
                    <a:cubicBezTo>
                      <a:pt x="239" y="634"/>
                      <a:pt x="178" y="655"/>
                      <a:pt x="140" y="648"/>
                    </a:cubicBezTo>
                    <a:cubicBezTo>
                      <a:pt x="102" y="641"/>
                      <a:pt x="63" y="624"/>
                      <a:pt x="39" y="595"/>
                    </a:cubicBezTo>
                    <a:cubicBezTo>
                      <a:pt x="16" y="566"/>
                      <a:pt x="2" y="511"/>
                      <a:pt x="1" y="474"/>
                    </a:cubicBezTo>
                    <a:cubicBezTo>
                      <a:pt x="0" y="437"/>
                      <a:pt x="19" y="396"/>
                      <a:pt x="33" y="375"/>
                    </a:cubicBezTo>
                    <a:cubicBezTo>
                      <a:pt x="46" y="353"/>
                      <a:pt x="70" y="351"/>
                      <a:pt x="81" y="344"/>
                    </a:cubicBezTo>
                    <a:cubicBezTo>
                      <a:pt x="92" y="337"/>
                      <a:pt x="96" y="337"/>
                      <a:pt x="100" y="332"/>
                    </a:cubicBezTo>
                    <a:cubicBezTo>
                      <a:pt x="104" y="327"/>
                      <a:pt x="105" y="321"/>
                      <a:pt x="105" y="311"/>
                    </a:cubicBezTo>
                    <a:cubicBezTo>
                      <a:pt x="105" y="301"/>
                      <a:pt x="99" y="286"/>
                      <a:pt x="98" y="272"/>
                    </a:cubicBezTo>
                    <a:cubicBezTo>
                      <a:pt x="97" y="257"/>
                      <a:pt x="93" y="241"/>
                      <a:pt x="98" y="225"/>
                    </a:cubicBezTo>
                    <a:cubicBezTo>
                      <a:pt x="103" y="210"/>
                      <a:pt x="116" y="191"/>
                      <a:pt x="130" y="179"/>
                    </a:cubicBezTo>
                    <a:cubicBezTo>
                      <a:pt x="144" y="167"/>
                      <a:pt x="167" y="157"/>
                      <a:pt x="185" y="151"/>
                    </a:cubicBezTo>
                    <a:cubicBezTo>
                      <a:pt x="204" y="145"/>
                      <a:pt x="227" y="145"/>
                      <a:pt x="241" y="143"/>
                    </a:cubicBezTo>
                    <a:cubicBezTo>
                      <a:pt x="254" y="140"/>
                      <a:pt x="260" y="141"/>
                      <a:pt x="264" y="134"/>
                    </a:cubicBezTo>
                    <a:cubicBezTo>
                      <a:pt x="268" y="127"/>
                      <a:pt x="263" y="111"/>
                      <a:pt x="267" y="100"/>
                    </a:cubicBezTo>
                    <a:cubicBezTo>
                      <a:pt x="272" y="89"/>
                      <a:pt x="281" y="74"/>
                      <a:pt x="291" y="65"/>
                    </a:cubicBezTo>
                    <a:cubicBezTo>
                      <a:pt x="301" y="57"/>
                      <a:pt x="314" y="52"/>
                      <a:pt x="328" y="48"/>
                    </a:cubicBezTo>
                    <a:cubicBezTo>
                      <a:pt x="341" y="45"/>
                      <a:pt x="362" y="45"/>
                      <a:pt x="373" y="45"/>
                    </a:cubicBezTo>
                    <a:cubicBezTo>
                      <a:pt x="384" y="45"/>
                      <a:pt x="387" y="49"/>
                      <a:pt x="391" y="48"/>
                    </a:cubicBezTo>
                    <a:cubicBezTo>
                      <a:pt x="396" y="47"/>
                      <a:pt x="392" y="43"/>
                      <a:pt x="396" y="38"/>
                    </a:cubicBezTo>
                    <a:cubicBezTo>
                      <a:pt x="401" y="33"/>
                      <a:pt x="408" y="21"/>
                      <a:pt x="418" y="15"/>
                    </a:cubicBezTo>
                    <a:cubicBezTo>
                      <a:pt x="428" y="9"/>
                      <a:pt x="439" y="5"/>
                      <a:pt x="455" y="3"/>
                    </a:cubicBezTo>
                    <a:cubicBezTo>
                      <a:pt x="471" y="2"/>
                      <a:pt x="497" y="0"/>
                      <a:pt x="514" y="3"/>
                    </a:cubicBezTo>
                    <a:cubicBezTo>
                      <a:pt x="531" y="7"/>
                      <a:pt x="542" y="15"/>
                      <a:pt x="556" y="22"/>
                    </a:cubicBezTo>
                    <a:cubicBezTo>
                      <a:pt x="569" y="30"/>
                      <a:pt x="587" y="40"/>
                      <a:pt x="596" y="52"/>
                    </a:cubicBezTo>
                    <a:cubicBezTo>
                      <a:pt x="605" y="64"/>
                      <a:pt x="609" y="83"/>
                      <a:pt x="613" y="95"/>
                    </a:cubicBezTo>
                    <a:cubicBezTo>
                      <a:pt x="616" y="106"/>
                      <a:pt x="611" y="113"/>
                      <a:pt x="616" y="117"/>
                    </a:cubicBezTo>
                    <a:cubicBezTo>
                      <a:pt x="621" y="120"/>
                      <a:pt x="632" y="113"/>
                      <a:pt x="643" y="115"/>
                    </a:cubicBezTo>
                    <a:cubicBezTo>
                      <a:pt x="654" y="117"/>
                      <a:pt x="668" y="119"/>
                      <a:pt x="681" y="129"/>
                    </a:cubicBezTo>
                    <a:cubicBezTo>
                      <a:pt x="695" y="138"/>
                      <a:pt x="712" y="156"/>
                      <a:pt x="723" y="172"/>
                    </a:cubicBezTo>
                    <a:cubicBezTo>
                      <a:pt x="735" y="187"/>
                      <a:pt x="748" y="206"/>
                      <a:pt x="754" y="223"/>
                    </a:cubicBezTo>
                    <a:cubicBezTo>
                      <a:pt x="759" y="241"/>
                      <a:pt x="762" y="262"/>
                      <a:pt x="759" y="278"/>
                    </a:cubicBezTo>
                    <a:cubicBezTo>
                      <a:pt x="755" y="295"/>
                      <a:pt x="732" y="313"/>
                      <a:pt x="732" y="321"/>
                    </a:cubicBezTo>
                    <a:cubicBezTo>
                      <a:pt x="732" y="330"/>
                      <a:pt x="748" y="324"/>
                      <a:pt x="760" y="330"/>
                    </a:cubicBezTo>
                    <a:cubicBezTo>
                      <a:pt x="773" y="336"/>
                      <a:pt x="794" y="346"/>
                      <a:pt x="807" y="356"/>
                    </a:cubicBezTo>
                    <a:cubicBezTo>
                      <a:pt x="821" y="366"/>
                      <a:pt x="835" y="380"/>
                      <a:pt x="842" y="394"/>
                    </a:cubicBezTo>
                    <a:cubicBezTo>
                      <a:pt x="850" y="407"/>
                      <a:pt x="855" y="419"/>
                      <a:pt x="852" y="440"/>
                    </a:cubicBezTo>
                    <a:cubicBezTo>
                      <a:pt x="850" y="461"/>
                      <a:pt x="835" y="499"/>
                      <a:pt x="827" y="516"/>
                    </a:cubicBezTo>
                    <a:cubicBezTo>
                      <a:pt x="819" y="533"/>
                      <a:pt x="813" y="536"/>
                      <a:pt x="804" y="542"/>
                    </a:cubicBezTo>
                    <a:cubicBezTo>
                      <a:pt x="795" y="548"/>
                      <a:pt x="780" y="550"/>
                      <a:pt x="770" y="554"/>
                    </a:cubicBezTo>
                    <a:cubicBezTo>
                      <a:pt x="760" y="558"/>
                      <a:pt x="753" y="559"/>
                      <a:pt x="745" y="564"/>
                    </a:cubicBezTo>
                    <a:cubicBezTo>
                      <a:pt x="738" y="569"/>
                      <a:pt x="734" y="577"/>
                      <a:pt x="727" y="586"/>
                    </a:cubicBezTo>
                    <a:cubicBezTo>
                      <a:pt x="719" y="596"/>
                      <a:pt x="712" y="609"/>
                      <a:pt x="702" y="619"/>
                    </a:cubicBezTo>
                    <a:cubicBezTo>
                      <a:pt x="692" y="628"/>
                      <a:pt x="682" y="637"/>
                      <a:pt x="666" y="641"/>
                    </a:cubicBezTo>
                    <a:cubicBezTo>
                      <a:pt x="650" y="645"/>
                      <a:pt x="622" y="645"/>
                      <a:pt x="604" y="643"/>
                    </a:cubicBezTo>
                    <a:cubicBezTo>
                      <a:pt x="587" y="640"/>
                      <a:pt x="571" y="631"/>
                      <a:pt x="561" y="626"/>
                    </a:cubicBezTo>
                    <a:cubicBezTo>
                      <a:pt x="551" y="621"/>
                      <a:pt x="551" y="614"/>
                      <a:pt x="546" y="610"/>
                    </a:cubicBezTo>
                    <a:cubicBezTo>
                      <a:pt x="541" y="607"/>
                      <a:pt x="536" y="605"/>
                      <a:pt x="532" y="607"/>
                    </a:cubicBezTo>
                    <a:cubicBezTo>
                      <a:pt x="529" y="609"/>
                      <a:pt x="533" y="612"/>
                      <a:pt x="526" y="619"/>
                    </a:cubicBezTo>
                    <a:cubicBezTo>
                      <a:pt x="518" y="626"/>
                      <a:pt x="506" y="638"/>
                      <a:pt x="489" y="646"/>
                    </a:cubicBezTo>
                    <a:cubicBezTo>
                      <a:pt x="471" y="655"/>
                      <a:pt x="442" y="668"/>
                      <a:pt x="418" y="670"/>
                    </a:cubicBezTo>
                    <a:cubicBezTo>
                      <a:pt x="395" y="673"/>
                      <a:pt x="370" y="668"/>
                      <a:pt x="350" y="664"/>
                    </a:cubicBezTo>
                    <a:cubicBezTo>
                      <a:pt x="329" y="659"/>
                      <a:pt x="312" y="651"/>
                      <a:pt x="299" y="646"/>
                    </a:cubicBezTo>
                    <a:cubicBezTo>
                      <a:pt x="287" y="642"/>
                      <a:pt x="293" y="634"/>
                      <a:pt x="266" y="6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/>
                  </a:gs>
                  <a:gs pos="100000">
                    <a:srgbClr val="FFE895"/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  <a:round/>
                <a:headEnd/>
                <a:tailEnd/>
              </a:ln>
              <a:effectLst>
                <a:prstShdw prst="shdw17" dist="17961" dir="2700000">
                  <a:srgbClr val="998B59"/>
                </a:prstShdw>
              </a:effectLst>
            </p:spPr>
            <p:txBody>
              <a:bodyPr lIns="100491" tIns="50247" rIns="100491" bIns="50247" anchor="ctr"/>
              <a:lstStyle/>
              <a:p>
                <a:pPr algn="ctr" defTabSz="1004335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 smtClean="0">
                    <a:solidFill>
                      <a:prstClr val="black"/>
                    </a:solidFill>
                    <a:latin typeface="+mn-lt"/>
                    <a:cs typeface="+mn-cs"/>
                  </a:rPr>
                  <a:t>PSN</a:t>
                </a:r>
              </a:p>
              <a:p>
                <a:pPr algn="ctr" defTabSz="1004335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 smtClean="0">
                    <a:solidFill>
                      <a:prstClr val="black"/>
                    </a:solidFill>
                    <a:latin typeface="+mn-lt"/>
                    <a:cs typeface="+mn-cs"/>
                  </a:rPr>
                  <a:t>(Core/Metro)</a:t>
                </a:r>
                <a:endParaRPr lang="en-US" sz="2000" dirty="0">
                  <a:solidFill>
                    <a:prstClr val="black"/>
                  </a:solidFill>
                  <a:latin typeface="+mn-lt"/>
                  <a:cs typeface="+mn-cs"/>
                </a:endParaRPr>
              </a:p>
            </p:txBody>
          </p:sp>
          <p:grpSp>
            <p:nvGrpSpPr>
              <p:cNvPr id="14" name="Group 454"/>
              <p:cNvGrpSpPr>
                <a:grpSpLocks/>
              </p:cNvGrpSpPr>
              <p:nvPr/>
            </p:nvGrpSpPr>
            <p:grpSpPr bwMode="auto">
              <a:xfrm>
                <a:off x="3846638" y="2969725"/>
                <a:ext cx="573865" cy="452471"/>
                <a:chOff x="480" y="2498"/>
                <a:chExt cx="872" cy="878"/>
              </a:xfrm>
            </p:grpSpPr>
            <p:sp>
              <p:nvSpPr>
                <p:cNvPr id="341" name="Oval 455"/>
                <p:cNvSpPr>
                  <a:spLocks noChangeArrowheads="1"/>
                </p:cNvSpPr>
                <p:nvPr/>
              </p:nvSpPr>
              <p:spPr bwMode="auto">
                <a:xfrm>
                  <a:off x="482" y="3096"/>
                  <a:ext cx="870" cy="280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342" name="Rectangle 456"/>
                <p:cNvSpPr>
                  <a:spLocks noChangeArrowheads="1"/>
                </p:cNvSpPr>
                <p:nvPr/>
              </p:nvSpPr>
              <p:spPr bwMode="auto">
                <a:xfrm>
                  <a:off x="480" y="2641"/>
                  <a:ext cx="869" cy="597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343" name="Rectangle 457"/>
                <p:cNvSpPr>
                  <a:spLocks noChangeArrowheads="1"/>
                </p:cNvSpPr>
                <p:nvPr/>
              </p:nvSpPr>
              <p:spPr bwMode="auto">
                <a:xfrm>
                  <a:off x="480" y="2641"/>
                  <a:ext cx="869" cy="597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344" name="Oval 458"/>
                <p:cNvSpPr>
                  <a:spLocks noChangeArrowheads="1"/>
                </p:cNvSpPr>
                <p:nvPr/>
              </p:nvSpPr>
              <p:spPr bwMode="auto">
                <a:xfrm>
                  <a:off x="482" y="2498"/>
                  <a:ext cx="870" cy="280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latin typeface="+mn-lt"/>
                  </a:endParaRPr>
                </a:p>
              </p:txBody>
            </p:sp>
            <p:grpSp>
              <p:nvGrpSpPr>
                <p:cNvPr id="15" name="Group 459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604" cy="214"/>
                  <a:chOff x="612" y="2531"/>
                  <a:chExt cx="604" cy="214"/>
                </a:xfrm>
              </p:grpSpPr>
              <p:grpSp>
                <p:nvGrpSpPr>
                  <p:cNvPr id="16" name="Group 460"/>
                  <p:cNvGrpSpPr>
                    <a:grpSpLocks/>
                  </p:cNvGrpSpPr>
                  <p:nvPr/>
                </p:nvGrpSpPr>
                <p:grpSpPr bwMode="auto">
                  <a:xfrm>
                    <a:off x="612" y="2531"/>
                    <a:ext cx="599" cy="209"/>
                    <a:chOff x="612" y="2531"/>
                    <a:chExt cx="599" cy="209"/>
                  </a:xfrm>
                </p:grpSpPr>
                <p:sp>
                  <p:nvSpPr>
                    <p:cNvPr id="361" name="Freeform 461"/>
                    <p:cNvSpPr>
                      <a:spLocks/>
                    </p:cNvSpPr>
                    <p:nvPr/>
                  </p:nvSpPr>
                  <p:spPr bwMode="auto">
                    <a:xfrm>
                      <a:off x="925" y="2536"/>
                      <a:ext cx="286" cy="90"/>
                    </a:xfrm>
                    <a:custGeom>
                      <a:avLst/>
                      <a:gdLst>
                        <a:gd name="T0" fmla="*/ 0 w 286"/>
                        <a:gd name="T1" fmla="*/ 70 h 90"/>
                        <a:gd name="T2" fmla="*/ 64 w 286"/>
                        <a:gd name="T3" fmla="*/ 90 h 90"/>
                        <a:gd name="T4" fmla="*/ 217 w 286"/>
                        <a:gd name="T5" fmla="*/ 30 h 90"/>
                        <a:gd name="T6" fmla="*/ 286 w 286"/>
                        <a:gd name="T7" fmla="*/ 50 h 90"/>
                        <a:gd name="T8" fmla="*/ 249 w 286"/>
                        <a:gd name="T9" fmla="*/ 0 h 90"/>
                        <a:gd name="T10" fmla="*/ 69 w 286"/>
                        <a:gd name="T11" fmla="*/ 0 h 90"/>
                        <a:gd name="T12" fmla="*/ 143 w 286"/>
                        <a:gd name="T13" fmla="*/ 15 h 90"/>
                        <a:gd name="T14" fmla="*/ 0 w 286"/>
                        <a:gd name="T15" fmla="*/ 7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0" y="70"/>
                          </a:moveTo>
                          <a:lnTo>
                            <a:pt x="64" y="90"/>
                          </a:lnTo>
                          <a:lnTo>
                            <a:pt x="217" y="30"/>
                          </a:lnTo>
                          <a:lnTo>
                            <a:pt x="286" y="50"/>
                          </a:lnTo>
                          <a:lnTo>
                            <a:pt x="249" y="0"/>
                          </a:lnTo>
                          <a:lnTo>
                            <a:pt x="69" y="0"/>
                          </a:lnTo>
                          <a:lnTo>
                            <a:pt x="143" y="15"/>
                          </a:lnTo>
                          <a:lnTo>
                            <a:pt x="0" y="7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62" name="Freeform 462"/>
                    <p:cNvSpPr>
                      <a:spLocks/>
                    </p:cNvSpPr>
                    <p:nvPr/>
                  </p:nvSpPr>
                  <p:spPr bwMode="auto">
                    <a:xfrm>
                      <a:off x="925" y="2536"/>
                      <a:ext cx="286" cy="90"/>
                    </a:xfrm>
                    <a:custGeom>
                      <a:avLst/>
                      <a:gdLst>
                        <a:gd name="T0" fmla="*/ 0 w 286"/>
                        <a:gd name="T1" fmla="*/ 70 h 90"/>
                        <a:gd name="T2" fmla="*/ 64 w 286"/>
                        <a:gd name="T3" fmla="*/ 90 h 90"/>
                        <a:gd name="T4" fmla="*/ 217 w 286"/>
                        <a:gd name="T5" fmla="*/ 30 h 90"/>
                        <a:gd name="T6" fmla="*/ 286 w 286"/>
                        <a:gd name="T7" fmla="*/ 50 h 90"/>
                        <a:gd name="T8" fmla="*/ 249 w 286"/>
                        <a:gd name="T9" fmla="*/ 0 h 90"/>
                        <a:gd name="T10" fmla="*/ 69 w 286"/>
                        <a:gd name="T11" fmla="*/ 0 h 90"/>
                        <a:gd name="T12" fmla="*/ 143 w 286"/>
                        <a:gd name="T13" fmla="*/ 15 h 90"/>
                        <a:gd name="T14" fmla="*/ 0 w 286"/>
                        <a:gd name="T15" fmla="*/ 7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0" y="70"/>
                          </a:moveTo>
                          <a:lnTo>
                            <a:pt x="64" y="90"/>
                          </a:lnTo>
                          <a:lnTo>
                            <a:pt x="217" y="30"/>
                          </a:lnTo>
                          <a:lnTo>
                            <a:pt x="286" y="50"/>
                          </a:lnTo>
                          <a:lnTo>
                            <a:pt x="249" y="0"/>
                          </a:lnTo>
                          <a:lnTo>
                            <a:pt x="69" y="0"/>
                          </a:lnTo>
                          <a:lnTo>
                            <a:pt x="143" y="15"/>
                          </a:lnTo>
                          <a:lnTo>
                            <a:pt x="0" y="7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63" name="Freeform 463"/>
                    <p:cNvSpPr>
                      <a:spLocks/>
                    </p:cNvSpPr>
                    <p:nvPr/>
                  </p:nvSpPr>
                  <p:spPr bwMode="auto">
                    <a:xfrm>
                      <a:off x="612" y="2641"/>
                      <a:ext cx="286" cy="94"/>
                    </a:xfrm>
                    <a:custGeom>
                      <a:avLst/>
                      <a:gdLst>
                        <a:gd name="T0" fmla="*/ 286 w 286"/>
                        <a:gd name="T1" fmla="*/ 19 h 94"/>
                        <a:gd name="T2" fmla="*/ 223 w 286"/>
                        <a:gd name="T3" fmla="*/ 0 h 94"/>
                        <a:gd name="T4" fmla="*/ 75 w 286"/>
                        <a:gd name="T5" fmla="*/ 59 h 94"/>
                        <a:gd name="T6" fmla="*/ 0 w 286"/>
                        <a:gd name="T7" fmla="*/ 39 h 94"/>
                        <a:gd name="T8" fmla="*/ 38 w 286"/>
                        <a:gd name="T9" fmla="*/ 94 h 94"/>
                        <a:gd name="T10" fmla="*/ 223 w 286"/>
                        <a:gd name="T11" fmla="*/ 94 h 94"/>
                        <a:gd name="T12" fmla="*/ 143 w 286"/>
                        <a:gd name="T13" fmla="*/ 74 h 94"/>
                        <a:gd name="T14" fmla="*/ 286 w 286"/>
                        <a:gd name="T15" fmla="*/ 19 h 9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4"/>
                        <a:gd name="T26" fmla="*/ 286 w 286"/>
                        <a:gd name="T27" fmla="*/ 94 h 9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4">
                          <a:moveTo>
                            <a:pt x="286" y="19"/>
                          </a:moveTo>
                          <a:lnTo>
                            <a:pt x="223" y="0"/>
                          </a:lnTo>
                          <a:lnTo>
                            <a:pt x="75" y="59"/>
                          </a:lnTo>
                          <a:lnTo>
                            <a:pt x="0" y="39"/>
                          </a:lnTo>
                          <a:lnTo>
                            <a:pt x="38" y="94"/>
                          </a:lnTo>
                          <a:lnTo>
                            <a:pt x="223" y="94"/>
                          </a:lnTo>
                          <a:lnTo>
                            <a:pt x="143" y="74"/>
                          </a:lnTo>
                          <a:lnTo>
                            <a:pt x="286" y="1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64" name="Freeform 464"/>
                    <p:cNvSpPr>
                      <a:spLocks/>
                    </p:cNvSpPr>
                    <p:nvPr/>
                  </p:nvSpPr>
                  <p:spPr bwMode="auto">
                    <a:xfrm>
                      <a:off x="612" y="2641"/>
                      <a:ext cx="286" cy="94"/>
                    </a:xfrm>
                    <a:custGeom>
                      <a:avLst/>
                      <a:gdLst>
                        <a:gd name="T0" fmla="*/ 286 w 286"/>
                        <a:gd name="T1" fmla="*/ 19 h 94"/>
                        <a:gd name="T2" fmla="*/ 223 w 286"/>
                        <a:gd name="T3" fmla="*/ 0 h 94"/>
                        <a:gd name="T4" fmla="*/ 75 w 286"/>
                        <a:gd name="T5" fmla="*/ 59 h 94"/>
                        <a:gd name="T6" fmla="*/ 0 w 286"/>
                        <a:gd name="T7" fmla="*/ 39 h 94"/>
                        <a:gd name="T8" fmla="*/ 38 w 286"/>
                        <a:gd name="T9" fmla="*/ 94 h 94"/>
                        <a:gd name="T10" fmla="*/ 223 w 286"/>
                        <a:gd name="T11" fmla="*/ 94 h 94"/>
                        <a:gd name="T12" fmla="*/ 143 w 286"/>
                        <a:gd name="T13" fmla="*/ 74 h 94"/>
                        <a:gd name="T14" fmla="*/ 286 w 286"/>
                        <a:gd name="T15" fmla="*/ 19 h 9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4"/>
                        <a:gd name="T26" fmla="*/ 286 w 286"/>
                        <a:gd name="T27" fmla="*/ 94 h 9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4">
                          <a:moveTo>
                            <a:pt x="286" y="19"/>
                          </a:moveTo>
                          <a:lnTo>
                            <a:pt x="223" y="0"/>
                          </a:lnTo>
                          <a:lnTo>
                            <a:pt x="75" y="59"/>
                          </a:lnTo>
                          <a:lnTo>
                            <a:pt x="0" y="39"/>
                          </a:lnTo>
                          <a:lnTo>
                            <a:pt x="38" y="94"/>
                          </a:lnTo>
                          <a:lnTo>
                            <a:pt x="223" y="94"/>
                          </a:lnTo>
                          <a:lnTo>
                            <a:pt x="143" y="74"/>
                          </a:lnTo>
                          <a:lnTo>
                            <a:pt x="286" y="1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65" name="Freeform 465"/>
                    <p:cNvSpPr>
                      <a:spLocks/>
                    </p:cNvSpPr>
                    <p:nvPr/>
                  </p:nvSpPr>
                  <p:spPr bwMode="auto">
                    <a:xfrm>
                      <a:off x="628" y="2531"/>
                      <a:ext cx="286" cy="90"/>
                    </a:xfrm>
                    <a:custGeom>
                      <a:avLst/>
                      <a:gdLst>
                        <a:gd name="T0" fmla="*/ 0 w 286"/>
                        <a:gd name="T1" fmla="*/ 20 h 90"/>
                        <a:gd name="T2" fmla="*/ 64 w 286"/>
                        <a:gd name="T3" fmla="*/ 0 h 90"/>
                        <a:gd name="T4" fmla="*/ 217 w 286"/>
                        <a:gd name="T5" fmla="*/ 55 h 90"/>
                        <a:gd name="T6" fmla="*/ 286 w 286"/>
                        <a:gd name="T7" fmla="*/ 40 h 90"/>
                        <a:gd name="T8" fmla="*/ 249 w 286"/>
                        <a:gd name="T9" fmla="*/ 90 h 90"/>
                        <a:gd name="T10" fmla="*/ 69 w 286"/>
                        <a:gd name="T11" fmla="*/ 90 h 90"/>
                        <a:gd name="T12" fmla="*/ 143 w 286"/>
                        <a:gd name="T13" fmla="*/ 75 h 90"/>
                        <a:gd name="T14" fmla="*/ 0 w 286"/>
                        <a:gd name="T15" fmla="*/ 2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0" y="20"/>
                          </a:moveTo>
                          <a:lnTo>
                            <a:pt x="64" y="0"/>
                          </a:lnTo>
                          <a:lnTo>
                            <a:pt x="217" y="55"/>
                          </a:lnTo>
                          <a:lnTo>
                            <a:pt x="286" y="40"/>
                          </a:lnTo>
                          <a:lnTo>
                            <a:pt x="249" y="90"/>
                          </a:lnTo>
                          <a:lnTo>
                            <a:pt x="69" y="90"/>
                          </a:lnTo>
                          <a:lnTo>
                            <a:pt x="143" y="75"/>
                          </a:lnTo>
                          <a:lnTo>
                            <a:pt x="0" y="2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66" name="Freeform 466"/>
                    <p:cNvSpPr>
                      <a:spLocks/>
                    </p:cNvSpPr>
                    <p:nvPr/>
                  </p:nvSpPr>
                  <p:spPr bwMode="auto">
                    <a:xfrm>
                      <a:off x="628" y="2531"/>
                      <a:ext cx="286" cy="90"/>
                    </a:xfrm>
                    <a:custGeom>
                      <a:avLst/>
                      <a:gdLst>
                        <a:gd name="T0" fmla="*/ 0 w 286"/>
                        <a:gd name="T1" fmla="*/ 20 h 90"/>
                        <a:gd name="T2" fmla="*/ 64 w 286"/>
                        <a:gd name="T3" fmla="*/ 0 h 90"/>
                        <a:gd name="T4" fmla="*/ 217 w 286"/>
                        <a:gd name="T5" fmla="*/ 55 h 90"/>
                        <a:gd name="T6" fmla="*/ 286 w 286"/>
                        <a:gd name="T7" fmla="*/ 40 h 90"/>
                        <a:gd name="T8" fmla="*/ 249 w 286"/>
                        <a:gd name="T9" fmla="*/ 90 h 90"/>
                        <a:gd name="T10" fmla="*/ 69 w 286"/>
                        <a:gd name="T11" fmla="*/ 90 h 90"/>
                        <a:gd name="T12" fmla="*/ 143 w 286"/>
                        <a:gd name="T13" fmla="*/ 75 h 90"/>
                        <a:gd name="T14" fmla="*/ 0 w 286"/>
                        <a:gd name="T15" fmla="*/ 2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0" y="20"/>
                          </a:moveTo>
                          <a:lnTo>
                            <a:pt x="64" y="0"/>
                          </a:lnTo>
                          <a:lnTo>
                            <a:pt x="217" y="55"/>
                          </a:lnTo>
                          <a:lnTo>
                            <a:pt x="286" y="40"/>
                          </a:lnTo>
                          <a:lnTo>
                            <a:pt x="249" y="90"/>
                          </a:lnTo>
                          <a:lnTo>
                            <a:pt x="69" y="90"/>
                          </a:lnTo>
                          <a:lnTo>
                            <a:pt x="143" y="75"/>
                          </a:lnTo>
                          <a:lnTo>
                            <a:pt x="0" y="2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67" name="Freeform 467"/>
                    <p:cNvSpPr>
                      <a:spLocks/>
                    </p:cNvSpPr>
                    <p:nvPr/>
                  </p:nvSpPr>
                  <p:spPr bwMode="auto">
                    <a:xfrm>
                      <a:off x="914" y="2650"/>
                      <a:ext cx="286" cy="90"/>
                    </a:xfrm>
                    <a:custGeom>
                      <a:avLst/>
                      <a:gdLst>
                        <a:gd name="T0" fmla="*/ 286 w 286"/>
                        <a:gd name="T1" fmla="*/ 70 h 90"/>
                        <a:gd name="T2" fmla="*/ 223 w 286"/>
                        <a:gd name="T3" fmla="*/ 90 h 90"/>
                        <a:gd name="T4" fmla="*/ 75 w 286"/>
                        <a:gd name="T5" fmla="*/ 30 h 90"/>
                        <a:gd name="T6" fmla="*/ 0 w 286"/>
                        <a:gd name="T7" fmla="*/ 50 h 90"/>
                        <a:gd name="T8" fmla="*/ 37 w 286"/>
                        <a:gd name="T9" fmla="*/ 0 h 90"/>
                        <a:gd name="T10" fmla="*/ 223 w 286"/>
                        <a:gd name="T11" fmla="*/ 0 h 90"/>
                        <a:gd name="T12" fmla="*/ 143 w 286"/>
                        <a:gd name="T13" fmla="*/ 15 h 90"/>
                        <a:gd name="T14" fmla="*/ 286 w 286"/>
                        <a:gd name="T15" fmla="*/ 7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286" y="70"/>
                          </a:moveTo>
                          <a:lnTo>
                            <a:pt x="223" y="90"/>
                          </a:lnTo>
                          <a:lnTo>
                            <a:pt x="75" y="30"/>
                          </a:lnTo>
                          <a:lnTo>
                            <a:pt x="0" y="50"/>
                          </a:lnTo>
                          <a:lnTo>
                            <a:pt x="37" y="0"/>
                          </a:lnTo>
                          <a:lnTo>
                            <a:pt x="223" y="0"/>
                          </a:lnTo>
                          <a:lnTo>
                            <a:pt x="143" y="15"/>
                          </a:lnTo>
                          <a:lnTo>
                            <a:pt x="286" y="7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68" name="Freeform 468"/>
                    <p:cNvSpPr>
                      <a:spLocks/>
                    </p:cNvSpPr>
                    <p:nvPr/>
                  </p:nvSpPr>
                  <p:spPr bwMode="auto">
                    <a:xfrm>
                      <a:off x="914" y="2650"/>
                      <a:ext cx="286" cy="90"/>
                    </a:xfrm>
                    <a:custGeom>
                      <a:avLst/>
                      <a:gdLst>
                        <a:gd name="T0" fmla="*/ 286 w 286"/>
                        <a:gd name="T1" fmla="*/ 70 h 90"/>
                        <a:gd name="T2" fmla="*/ 223 w 286"/>
                        <a:gd name="T3" fmla="*/ 90 h 90"/>
                        <a:gd name="T4" fmla="*/ 75 w 286"/>
                        <a:gd name="T5" fmla="*/ 30 h 90"/>
                        <a:gd name="T6" fmla="*/ 0 w 286"/>
                        <a:gd name="T7" fmla="*/ 50 h 90"/>
                        <a:gd name="T8" fmla="*/ 37 w 286"/>
                        <a:gd name="T9" fmla="*/ 0 h 90"/>
                        <a:gd name="T10" fmla="*/ 223 w 286"/>
                        <a:gd name="T11" fmla="*/ 0 h 90"/>
                        <a:gd name="T12" fmla="*/ 143 w 286"/>
                        <a:gd name="T13" fmla="*/ 15 h 90"/>
                        <a:gd name="T14" fmla="*/ 286 w 286"/>
                        <a:gd name="T15" fmla="*/ 7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286" y="70"/>
                          </a:moveTo>
                          <a:lnTo>
                            <a:pt x="223" y="90"/>
                          </a:lnTo>
                          <a:lnTo>
                            <a:pt x="75" y="30"/>
                          </a:lnTo>
                          <a:lnTo>
                            <a:pt x="0" y="50"/>
                          </a:lnTo>
                          <a:lnTo>
                            <a:pt x="37" y="0"/>
                          </a:lnTo>
                          <a:lnTo>
                            <a:pt x="223" y="0"/>
                          </a:lnTo>
                          <a:lnTo>
                            <a:pt x="143" y="15"/>
                          </a:lnTo>
                          <a:lnTo>
                            <a:pt x="286" y="7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17" name="Group 469"/>
                  <p:cNvGrpSpPr>
                    <a:grpSpLocks/>
                  </p:cNvGrpSpPr>
                  <p:nvPr/>
                </p:nvGrpSpPr>
                <p:grpSpPr bwMode="auto">
                  <a:xfrm>
                    <a:off x="618" y="2536"/>
                    <a:ext cx="598" cy="209"/>
                    <a:chOff x="618" y="2536"/>
                    <a:chExt cx="598" cy="209"/>
                  </a:xfrm>
                </p:grpSpPr>
                <p:sp>
                  <p:nvSpPr>
                    <p:cNvPr id="353" name="Freeform 470"/>
                    <p:cNvSpPr>
                      <a:spLocks/>
                    </p:cNvSpPr>
                    <p:nvPr/>
                  </p:nvSpPr>
                  <p:spPr bwMode="auto">
                    <a:xfrm>
                      <a:off x="930" y="2541"/>
                      <a:ext cx="286" cy="90"/>
                    </a:xfrm>
                    <a:custGeom>
                      <a:avLst/>
                      <a:gdLst>
                        <a:gd name="T0" fmla="*/ 0 w 286"/>
                        <a:gd name="T1" fmla="*/ 70 h 90"/>
                        <a:gd name="T2" fmla="*/ 64 w 286"/>
                        <a:gd name="T3" fmla="*/ 90 h 90"/>
                        <a:gd name="T4" fmla="*/ 217 w 286"/>
                        <a:gd name="T5" fmla="*/ 30 h 90"/>
                        <a:gd name="T6" fmla="*/ 286 w 286"/>
                        <a:gd name="T7" fmla="*/ 50 h 90"/>
                        <a:gd name="T8" fmla="*/ 249 w 286"/>
                        <a:gd name="T9" fmla="*/ 0 h 90"/>
                        <a:gd name="T10" fmla="*/ 69 w 286"/>
                        <a:gd name="T11" fmla="*/ 0 h 90"/>
                        <a:gd name="T12" fmla="*/ 143 w 286"/>
                        <a:gd name="T13" fmla="*/ 15 h 90"/>
                        <a:gd name="T14" fmla="*/ 0 w 286"/>
                        <a:gd name="T15" fmla="*/ 7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0" y="70"/>
                          </a:moveTo>
                          <a:lnTo>
                            <a:pt x="64" y="90"/>
                          </a:lnTo>
                          <a:lnTo>
                            <a:pt x="217" y="30"/>
                          </a:lnTo>
                          <a:lnTo>
                            <a:pt x="286" y="50"/>
                          </a:lnTo>
                          <a:lnTo>
                            <a:pt x="249" y="0"/>
                          </a:lnTo>
                          <a:lnTo>
                            <a:pt x="69" y="0"/>
                          </a:lnTo>
                          <a:lnTo>
                            <a:pt x="143" y="15"/>
                          </a:lnTo>
                          <a:lnTo>
                            <a:pt x="0" y="7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54" name="Freeform 471"/>
                    <p:cNvSpPr>
                      <a:spLocks/>
                    </p:cNvSpPr>
                    <p:nvPr/>
                  </p:nvSpPr>
                  <p:spPr bwMode="auto">
                    <a:xfrm>
                      <a:off x="930" y="2541"/>
                      <a:ext cx="286" cy="90"/>
                    </a:xfrm>
                    <a:custGeom>
                      <a:avLst/>
                      <a:gdLst>
                        <a:gd name="T0" fmla="*/ 0 w 286"/>
                        <a:gd name="T1" fmla="*/ 70 h 90"/>
                        <a:gd name="T2" fmla="*/ 64 w 286"/>
                        <a:gd name="T3" fmla="*/ 90 h 90"/>
                        <a:gd name="T4" fmla="*/ 217 w 286"/>
                        <a:gd name="T5" fmla="*/ 30 h 90"/>
                        <a:gd name="T6" fmla="*/ 286 w 286"/>
                        <a:gd name="T7" fmla="*/ 50 h 90"/>
                        <a:gd name="T8" fmla="*/ 249 w 286"/>
                        <a:gd name="T9" fmla="*/ 0 h 90"/>
                        <a:gd name="T10" fmla="*/ 69 w 286"/>
                        <a:gd name="T11" fmla="*/ 0 h 90"/>
                        <a:gd name="T12" fmla="*/ 143 w 286"/>
                        <a:gd name="T13" fmla="*/ 15 h 90"/>
                        <a:gd name="T14" fmla="*/ 0 w 286"/>
                        <a:gd name="T15" fmla="*/ 7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0" y="70"/>
                          </a:moveTo>
                          <a:lnTo>
                            <a:pt x="64" y="90"/>
                          </a:lnTo>
                          <a:lnTo>
                            <a:pt x="217" y="30"/>
                          </a:lnTo>
                          <a:lnTo>
                            <a:pt x="286" y="50"/>
                          </a:lnTo>
                          <a:lnTo>
                            <a:pt x="249" y="0"/>
                          </a:lnTo>
                          <a:lnTo>
                            <a:pt x="69" y="0"/>
                          </a:lnTo>
                          <a:lnTo>
                            <a:pt x="143" y="15"/>
                          </a:lnTo>
                          <a:lnTo>
                            <a:pt x="0" y="7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55" name="Freeform 472"/>
                    <p:cNvSpPr>
                      <a:spLocks/>
                    </p:cNvSpPr>
                    <p:nvPr/>
                  </p:nvSpPr>
                  <p:spPr bwMode="auto">
                    <a:xfrm>
                      <a:off x="618" y="2645"/>
                      <a:ext cx="286" cy="95"/>
                    </a:xfrm>
                    <a:custGeom>
                      <a:avLst/>
                      <a:gdLst>
                        <a:gd name="T0" fmla="*/ 286 w 286"/>
                        <a:gd name="T1" fmla="*/ 20 h 95"/>
                        <a:gd name="T2" fmla="*/ 222 w 286"/>
                        <a:gd name="T3" fmla="*/ 0 h 95"/>
                        <a:gd name="T4" fmla="*/ 74 w 286"/>
                        <a:gd name="T5" fmla="*/ 60 h 95"/>
                        <a:gd name="T6" fmla="*/ 0 w 286"/>
                        <a:gd name="T7" fmla="*/ 40 h 95"/>
                        <a:gd name="T8" fmla="*/ 37 w 286"/>
                        <a:gd name="T9" fmla="*/ 95 h 95"/>
                        <a:gd name="T10" fmla="*/ 222 w 286"/>
                        <a:gd name="T11" fmla="*/ 95 h 95"/>
                        <a:gd name="T12" fmla="*/ 143 w 286"/>
                        <a:gd name="T13" fmla="*/ 75 h 95"/>
                        <a:gd name="T14" fmla="*/ 286 w 286"/>
                        <a:gd name="T15" fmla="*/ 20 h 95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5"/>
                        <a:gd name="T26" fmla="*/ 286 w 286"/>
                        <a:gd name="T27" fmla="*/ 95 h 95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5">
                          <a:moveTo>
                            <a:pt x="286" y="20"/>
                          </a:moveTo>
                          <a:lnTo>
                            <a:pt x="222" y="0"/>
                          </a:lnTo>
                          <a:lnTo>
                            <a:pt x="74" y="60"/>
                          </a:lnTo>
                          <a:lnTo>
                            <a:pt x="0" y="40"/>
                          </a:lnTo>
                          <a:lnTo>
                            <a:pt x="37" y="95"/>
                          </a:lnTo>
                          <a:lnTo>
                            <a:pt x="222" y="95"/>
                          </a:lnTo>
                          <a:lnTo>
                            <a:pt x="143" y="75"/>
                          </a:lnTo>
                          <a:lnTo>
                            <a:pt x="286" y="2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56" name="Freeform 473"/>
                    <p:cNvSpPr>
                      <a:spLocks/>
                    </p:cNvSpPr>
                    <p:nvPr/>
                  </p:nvSpPr>
                  <p:spPr bwMode="auto">
                    <a:xfrm>
                      <a:off x="618" y="2645"/>
                      <a:ext cx="286" cy="95"/>
                    </a:xfrm>
                    <a:custGeom>
                      <a:avLst/>
                      <a:gdLst>
                        <a:gd name="T0" fmla="*/ 286 w 286"/>
                        <a:gd name="T1" fmla="*/ 20 h 95"/>
                        <a:gd name="T2" fmla="*/ 222 w 286"/>
                        <a:gd name="T3" fmla="*/ 0 h 95"/>
                        <a:gd name="T4" fmla="*/ 74 w 286"/>
                        <a:gd name="T5" fmla="*/ 60 h 95"/>
                        <a:gd name="T6" fmla="*/ 0 w 286"/>
                        <a:gd name="T7" fmla="*/ 40 h 95"/>
                        <a:gd name="T8" fmla="*/ 37 w 286"/>
                        <a:gd name="T9" fmla="*/ 95 h 95"/>
                        <a:gd name="T10" fmla="*/ 222 w 286"/>
                        <a:gd name="T11" fmla="*/ 95 h 95"/>
                        <a:gd name="T12" fmla="*/ 143 w 286"/>
                        <a:gd name="T13" fmla="*/ 75 h 95"/>
                        <a:gd name="T14" fmla="*/ 286 w 286"/>
                        <a:gd name="T15" fmla="*/ 20 h 95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5"/>
                        <a:gd name="T26" fmla="*/ 286 w 286"/>
                        <a:gd name="T27" fmla="*/ 95 h 95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5">
                          <a:moveTo>
                            <a:pt x="286" y="20"/>
                          </a:moveTo>
                          <a:lnTo>
                            <a:pt x="222" y="0"/>
                          </a:lnTo>
                          <a:lnTo>
                            <a:pt x="74" y="60"/>
                          </a:lnTo>
                          <a:lnTo>
                            <a:pt x="0" y="40"/>
                          </a:lnTo>
                          <a:lnTo>
                            <a:pt x="37" y="95"/>
                          </a:lnTo>
                          <a:lnTo>
                            <a:pt x="222" y="95"/>
                          </a:lnTo>
                          <a:lnTo>
                            <a:pt x="143" y="75"/>
                          </a:lnTo>
                          <a:lnTo>
                            <a:pt x="286" y="2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57" name="Freeform 474"/>
                    <p:cNvSpPr>
                      <a:spLocks/>
                    </p:cNvSpPr>
                    <p:nvPr/>
                  </p:nvSpPr>
                  <p:spPr bwMode="auto">
                    <a:xfrm>
                      <a:off x="634" y="2536"/>
                      <a:ext cx="286" cy="90"/>
                    </a:xfrm>
                    <a:custGeom>
                      <a:avLst/>
                      <a:gdLst>
                        <a:gd name="T0" fmla="*/ 0 w 286"/>
                        <a:gd name="T1" fmla="*/ 20 h 90"/>
                        <a:gd name="T2" fmla="*/ 63 w 286"/>
                        <a:gd name="T3" fmla="*/ 0 h 90"/>
                        <a:gd name="T4" fmla="*/ 217 w 286"/>
                        <a:gd name="T5" fmla="*/ 55 h 90"/>
                        <a:gd name="T6" fmla="*/ 286 w 286"/>
                        <a:gd name="T7" fmla="*/ 40 h 90"/>
                        <a:gd name="T8" fmla="*/ 249 w 286"/>
                        <a:gd name="T9" fmla="*/ 90 h 90"/>
                        <a:gd name="T10" fmla="*/ 68 w 286"/>
                        <a:gd name="T11" fmla="*/ 90 h 90"/>
                        <a:gd name="T12" fmla="*/ 143 w 286"/>
                        <a:gd name="T13" fmla="*/ 75 h 90"/>
                        <a:gd name="T14" fmla="*/ 0 w 286"/>
                        <a:gd name="T15" fmla="*/ 2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0" y="20"/>
                          </a:moveTo>
                          <a:lnTo>
                            <a:pt x="63" y="0"/>
                          </a:lnTo>
                          <a:lnTo>
                            <a:pt x="217" y="55"/>
                          </a:lnTo>
                          <a:lnTo>
                            <a:pt x="286" y="40"/>
                          </a:lnTo>
                          <a:lnTo>
                            <a:pt x="249" y="90"/>
                          </a:lnTo>
                          <a:lnTo>
                            <a:pt x="68" y="90"/>
                          </a:lnTo>
                          <a:lnTo>
                            <a:pt x="143" y="75"/>
                          </a:lnTo>
                          <a:lnTo>
                            <a:pt x="0" y="2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58" name="Freeform 475"/>
                    <p:cNvSpPr>
                      <a:spLocks/>
                    </p:cNvSpPr>
                    <p:nvPr/>
                  </p:nvSpPr>
                  <p:spPr bwMode="auto">
                    <a:xfrm>
                      <a:off x="634" y="2536"/>
                      <a:ext cx="286" cy="90"/>
                    </a:xfrm>
                    <a:custGeom>
                      <a:avLst/>
                      <a:gdLst>
                        <a:gd name="T0" fmla="*/ 0 w 286"/>
                        <a:gd name="T1" fmla="*/ 20 h 90"/>
                        <a:gd name="T2" fmla="*/ 63 w 286"/>
                        <a:gd name="T3" fmla="*/ 0 h 90"/>
                        <a:gd name="T4" fmla="*/ 217 w 286"/>
                        <a:gd name="T5" fmla="*/ 55 h 90"/>
                        <a:gd name="T6" fmla="*/ 286 w 286"/>
                        <a:gd name="T7" fmla="*/ 40 h 90"/>
                        <a:gd name="T8" fmla="*/ 249 w 286"/>
                        <a:gd name="T9" fmla="*/ 90 h 90"/>
                        <a:gd name="T10" fmla="*/ 68 w 286"/>
                        <a:gd name="T11" fmla="*/ 90 h 90"/>
                        <a:gd name="T12" fmla="*/ 143 w 286"/>
                        <a:gd name="T13" fmla="*/ 75 h 90"/>
                        <a:gd name="T14" fmla="*/ 0 w 286"/>
                        <a:gd name="T15" fmla="*/ 2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0" y="20"/>
                          </a:moveTo>
                          <a:lnTo>
                            <a:pt x="63" y="0"/>
                          </a:lnTo>
                          <a:lnTo>
                            <a:pt x="217" y="55"/>
                          </a:lnTo>
                          <a:lnTo>
                            <a:pt x="286" y="40"/>
                          </a:lnTo>
                          <a:lnTo>
                            <a:pt x="249" y="90"/>
                          </a:lnTo>
                          <a:lnTo>
                            <a:pt x="68" y="90"/>
                          </a:lnTo>
                          <a:lnTo>
                            <a:pt x="143" y="75"/>
                          </a:lnTo>
                          <a:lnTo>
                            <a:pt x="0" y="2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59" name="Freeform 476"/>
                    <p:cNvSpPr>
                      <a:spLocks/>
                    </p:cNvSpPr>
                    <p:nvPr/>
                  </p:nvSpPr>
                  <p:spPr bwMode="auto">
                    <a:xfrm>
                      <a:off x="920" y="2655"/>
                      <a:ext cx="286" cy="90"/>
                    </a:xfrm>
                    <a:custGeom>
                      <a:avLst/>
                      <a:gdLst>
                        <a:gd name="T0" fmla="*/ 286 w 286"/>
                        <a:gd name="T1" fmla="*/ 70 h 90"/>
                        <a:gd name="T2" fmla="*/ 222 w 286"/>
                        <a:gd name="T3" fmla="*/ 90 h 90"/>
                        <a:gd name="T4" fmla="*/ 74 w 286"/>
                        <a:gd name="T5" fmla="*/ 30 h 90"/>
                        <a:gd name="T6" fmla="*/ 0 w 286"/>
                        <a:gd name="T7" fmla="*/ 50 h 90"/>
                        <a:gd name="T8" fmla="*/ 37 w 286"/>
                        <a:gd name="T9" fmla="*/ 0 h 90"/>
                        <a:gd name="T10" fmla="*/ 222 w 286"/>
                        <a:gd name="T11" fmla="*/ 0 h 90"/>
                        <a:gd name="T12" fmla="*/ 143 w 286"/>
                        <a:gd name="T13" fmla="*/ 15 h 90"/>
                        <a:gd name="T14" fmla="*/ 286 w 286"/>
                        <a:gd name="T15" fmla="*/ 7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286" y="70"/>
                          </a:moveTo>
                          <a:lnTo>
                            <a:pt x="222" y="90"/>
                          </a:lnTo>
                          <a:lnTo>
                            <a:pt x="74" y="30"/>
                          </a:lnTo>
                          <a:lnTo>
                            <a:pt x="0" y="50"/>
                          </a:lnTo>
                          <a:lnTo>
                            <a:pt x="37" y="0"/>
                          </a:lnTo>
                          <a:lnTo>
                            <a:pt x="222" y="0"/>
                          </a:lnTo>
                          <a:lnTo>
                            <a:pt x="143" y="15"/>
                          </a:lnTo>
                          <a:lnTo>
                            <a:pt x="286" y="7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60" name="Freeform 477"/>
                    <p:cNvSpPr>
                      <a:spLocks/>
                    </p:cNvSpPr>
                    <p:nvPr/>
                  </p:nvSpPr>
                  <p:spPr bwMode="auto">
                    <a:xfrm>
                      <a:off x="920" y="2655"/>
                      <a:ext cx="286" cy="90"/>
                    </a:xfrm>
                    <a:custGeom>
                      <a:avLst/>
                      <a:gdLst>
                        <a:gd name="T0" fmla="*/ 286 w 286"/>
                        <a:gd name="T1" fmla="*/ 70 h 90"/>
                        <a:gd name="T2" fmla="*/ 222 w 286"/>
                        <a:gd name="T3" fmla="*/ 90 h 90"/>
                        <a:gd name="T4" fmla="*/ 74 w 286"/>
                        <a:gd name="T5" fmla="*/ 30 h 90"/>
                        <a:gd name="T6" fmla="*/ 0 w 286"/>
                        <a:gd name="T7" fmla="*/ 50 h 90"/>
                        <a:gd name="T8" fmla="*/ 37 w 286"/>
                        <a:gd name="T9" fmla="*/ 0 h 90"/>
                        <a:gd name="T10" fmla="*/ 222 w 286"/>
                        <a:gd name="T11" fmla="*/ 0 h 90"/>
                        <a:gd name="T12" fmla="*/ 143 w 286"/>
                        <a:gd name="T13" fmla="*/ 15 h 90"/>
                        <a:gd name="T14" fmla="*/ 286 w 286"/>
                        <a:gd name="T15" fmla="*/ 7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286" y="70"/>
                          </a:moveTo>
                          <a:lnTo>
                            <a:pt x="222" y="90"/>
                          </a:lnTo>
                          <a:lnTo>
                            <a:pt x="74" y="30"/>
                          </a:lnTo>
                          <a:lnTo>
                            <a:pt x="0" y="50"/>
                          </a:lnTo>
                          <a:lnTo>
                            <a:pt x="37" y="0"/>
                          </a:lnTo>
                          <a:lnTo>
                            <a:pt x="222" y="0"/>
                          </a:lnTo>
                          <a:lnTo>
                            <a:pt x="143" y="15"/>
                          </a:lnTo>
                          <a:lnTo>
                            <a:pt x="286" y="7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</p:grpSp>
            </p:grpSp>
            <p:grpSp>
              <p:nvGrpSpPr>
                <p:cNvPr id="18" name="Group 478"/>
                <p:cNvGrpSpPr>
                  <a:grpSpLocks/>
                </p:cNvGrpSpPr>
                <p:nvPr/>
              </p:nvGrpSpPr>
              <p:grpSpPr bwMode="auto">
                <a:xfrm>
                  <a:off x="581" y="2795"/>
                  <a:ext cx="667" cy="513"/>
                  <a:chOff x="581" y="2795"/>
                  <a:chExt cx="667" cy="513"/>
                </a:xfrm>
              </p:grpSpPr>
              <p:sp>
                <p:nvSpPr>
                  <p:cNvPr id="347" name="Freeform 479"/>
                  <p:cNvSpPr>
                    <a:spLocks/>
                  </p:cNvSpPr>
                  <p:nvPr/>
                </p:nvSpPr>
                <p:spPr bwMode="auto">
                  <a:xfrm>
                    <a:off x="581" y="2795"/>
                    <a:ext cx="662" cy="508"/>
                  </a:xfrm>
                  <a:custGeom>
                    <a:avLst/>
                    <a:gdLst>
                      <a:gd name="T0" fmla="*/ 95 w 662"/>
                      <a:gd name="T1" fmla="*/ 0 h 508"/>
                      <a:gd name="T2" fmla="*/ 95 w 662"/>
                      <a:gd name="T3" fmla="*/ 65 h 508"/>
                      <a:gd name="T4" fmla="*/ 249 w 662"/>
                      <a:gd name="T5" fmla="*/ 65 h 508"/>
                      <a:gd name="T6" fmla="*/ 328 w 662"/>
                      <a:gd name="T7" fmla="*/ 199 h 508"/>
                      <a:gd name="T8" fmla="*/ 413 w 662"/>
                      <a:gd name="T9" fmla="*/ 65 h 508"/>
                      <a:gd name="T10" fmla="*/ 566 w 662"/>
                      <a:gd name="T11" fmla="*/ 65 h 508"/>
                      <a:gd name="T12" fmla="*/ 566 w 662"/>
                      <a:gd name="T13" fmla="*/ 0 h 508"/>
                      <a:gd name="T14" fmla="*/ 662 w 662"/>
                      <a:gd name="T15" fmla="*/ 80 h 508"/>
                      <a:gd name="T16" fmla="*/ 566 w 662"/>
                      <a:gd name="T17" fmla="*/ 159 h 508"/>
                      <a:gd name="T18" fmla="*/ 566 w 662"/>
                      <a:gd name="T19" fmla="*/ 105 h 508"/>
                      <a:gd name="T20" fmla="*/ 455 w 662"/>
                      <a:gd name="T21" fmla="*/ 105 h 508"/>
                      <a:gd name="T22" fmla="*/ 365 w 662"/>
                      <a:gd name="T23" fmla="*/ 254 h 508"/>
                      <a:gd name="T24" fmla="*/ 455 w 662"/>
                      <a:gd name="T25" fmla="*/ 409 h 508"/>
                      <a:gd name="T26" fmla="*/ 566 w 662"/>
                      <a:gd name="T27" fmla="*/ 409 h 508"/>
                      <a:gd name="T28" fmla="*/ 566 w 662"/>
                      <a:gd name="T29" fmla="*/ 354 h 508"/>
                      <a:gd name="T30" fmla="*/ 662 w 662"/>
                      <a:gd name="T31" fmla="*/ 429 h 508"/>
                      <a:gd name="T32" fmla="*/ 566 w 662"/>
                      <a:gd name="T33" fmla="*/ 508 h 508"/>
                      <a:gd name="T34" fmla="*/ 566 w 662"/>
                      <a:gd name="T35" fmla="*/ 448 h 508"/>
                      <a:gd name="T36" fmla="*/ 413 w 662"/>
                      <a:gd name="T37" fmla="*/ 448 h 508"/>
                      <a:gd name="T38" fmla="*/ 328 w 662"/>
                      <a:gd name="T39" fmla="*/ 309 h 508"/>
                      <a:gd name="T40" fmla="*/ 249 w 662"/>
                      <a:gd name="T41" fmla="*/ 453 h 508"/>
                      <a:gd name="T42" fmla="*/ 95 w 662"/>
                      <a:gd name="T43" fmla="*/ 453 h 508"/>
                      <a:gd name="T44" fmla="*/ 95 w 662"/>
                      <a:gd name="T45" fmla="*/ 508 h 508"/>
                      <a:gd name="T46" fmla="*/ 0 w 662"/>
                      <a:gd name="T47" fmla="*/ 429 h 508"/>
                      <a:gd name="T48" fmla="*/ 95 w 662"/>
                      <a:gd name="T49" fmla="*/ 354 h 508"/>
                      <a:gd name="T50" fmla="*/ 95 w 662"/>
                      <a:gd name="T51" fmla="*/ 409 h 508"/>
                      <a:gd name="T52" fmla="*/ 201 w 662"/>
                      <a:gd name="T53" fmla="*/ 409 h 508"/>
                      <a:gd name="T54" fmla="*/ 296 w 662"/>
                      <a:gd name="T55" fmla="*/ 254 h 508"/>
                      <a:gd name="T56" fmla="*/ 201 w 662"/>
                      <a:gd name="T57" fmla="*/ 105 h 508"/>
                      <a:gd name="T58" fmla="*/ 95 w 662"/>
                      <a:gd name="T59" fmla="*/ 105 h 508"/>
                      <a:gd name="T60" fmla="*/ 95 w 662"/>
                      <a:gd name="T61" fmla="*/ 154 h 508"/>
                      <a:gd name="T62" fmla="*/ 0 w 662"/>
                      <a:gd name="T63" fmla="*/ 80 h 508"/>
                      <a:gd name="T64" fmla="*/ 95 w 662"/>
                      <a:gd name="T65" fmla="*/ 0 h 50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662"/>
                      <a:gd name="T100" fmla="*/ 0 h 508"/>
                      <a:gd name="T101" fmla="*/ 662 w 662"/>
                      <a:gd name="T102" fmla="*/ 508 h 508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662" h="508">
                        <a:moveTo>
                          <a:pt x="95" y="0"/>
                        </a:moveTo>
                        <a:lnTo>
                          <a:pt x="95" y="65"/>
                        </a:lnTo>
                        <a:lnTo>
                          <a:pt x="249" y="65"/>
                        </a:lnTo>
                        <a:lnTo>
                          <a:pt x="328" y="199"/>
                        </a:lnTo>
                        <a:lnTo>
                          <a:pt x="413" y="65"/>
                        </a:lnTo>
                        <a:lnTo>
                          <a:pt x="566" y="65"/>
                        </a:lnTo>
                        <a:lnTo>
                          <a:pt x="566" y="0"/>
                        </a:lnTo>
                        <a:lnTo>
                          <a:pt x="662" y="80"/>
                        </a:lnTo>
                        <a:lnTo>
                          <a:pt x="566" y="159"/>
                        </a:lnTo>
                        <a:lnTo>
                          <a:pt x="566" y="105"/>
                        </a:lnTo>
                        <a:lnTo>
                          <a:pt x="455" y="105"/>
                        </a:lnTo>
                        <a:lnTo>
                          <a:pt x="365" y="254"/>
                        </a:lnTo>
                        <a:lnTo>
                          <a:pt x="455" y="409"/>
                        </a:lnTo>
                        <a:lnTo>
                          <a:pt x="566" y="409"/>
                        </a:lnTo>
                        <a:lnTo>
                          <a:pt x="566" y="354"/>
                        </a:lnTo>
                        <a:lnTo>
                          <a:pt x="662" y="429"/>
                        </a:lnTo>
                        <a:lnTo>
                          <a:pt x="566" y="508"/>
                        </a:lnTo>
                        <a:lnTo>
                          <a:pt x="566" y="448"/>
                        </a:lnTo>
                        <a:lnTo>
                          <a:pt x="413" y="448"/>
                        </a:lnTo>
                        <a:lnTo>
                          <a:pt x="328" y="309"/>
                        </a:lnTo>
                        <a:lnTo>
                          <a:pt x="249" y="453"/>
                        </a:lnTo>
                        <a:lnTo>
                          <a:pt x="95" y="453"/>
                        </a:lnTo>
                        <a:lnTo>
                          <a:pt x="95" y="508"/>
                        </a:lnTo>
                        <a:lnTo>
                          <a:pt x="0" y="429"/>
                        </a:lnTo>
                        <a:lnTo>
                          <a:pt x="95" y="354"/>
                        </a:lnTo>
                        <a:lnTo>
                          <a:pt x="95" y="409"/>
                        </a:lnTo>
                        <a:lnTo>
                          <a:pt x="201" y="409"/>
                        </a:lnTo>
                        <a:lnTo>
                          <a:pt x="296" y="254"/>
                        </a:lnTo>
                        <a:lnTo>
                          <a:pt x="201" y="105"/>
                        </a:lnTo>
                        <a:lnTo>
                          <a:pt x="95" y="105"/>
                        </a:lnTo>
                        <a:lnTo>
                          <a:pt x="95" y="154"/>
                        </a:lnTo>
                        <a:lnTo>
                          <a:pt x="0" y="80"/>
                        </a:lnTo>
                        <a:lnTo>
                          <a:pt x="9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dirty="0">
                      <a:latin typeface="+mn-lt"/>
                    </a:endParaRPr>
                  </a:p>
                </p:txBody>
              </p:sp>
              <p:sp>
                <p:nvSpPr>
                  <p:cNvPr id="348" name="Freeform 480"/>
                  <p:cNvSpPr>
                    <a:spLocks/>
                  </p:cNvSpPr>
                  <p:nvPr/>
                </p:nvSpPr>
                <p:spPr bwMode="auto">
                  <a:xfrm>
                    <a:off x="581" y="2795"/>
                    <a:ext cx="662" cy="508"/>
                  </a:xfrm>
                  <a:custGeom>
                    <a:avLst/>
                    <a:gdLst>
                      <a:gd name="T0" fmla="*/ 95 w 662"/>
                      <a:gd name="T1" fmla="*/ 0 h 508"/>
                      <a:gd name="T2" fmla="*/ 95 w 662"/>
                      <a:gd name="T3" fmla="*/ 65 h 508"/>
                      <a:gd name="T4" fmla="*/ 249 w 662"/>
                      <a:gd name="T5" fmla="*/ 65 h 508"/>
                      <a:gd name="T6" fmla="*/ 328 w 662"/>
                      <a:gd name="T7" fmla="*/ 199 h 508"/>
                      <a:gd name="T8" fmla="*/ 413 w 662"/>
                      <a:gd name="T9" fmla="*/ 65 h 508"/>
                      <a:gd name="T10" fmla="*/ 566 w 662"/>
                      <a:gd name="T11" fmla="*/ 65 h 508"/>
                      <a:gd name="T12" fmla="*/ 566 w 662"/>
                      <a:gd name="T13" fmla="*/ 0 h 508"/>
                      <a:gd name="T14" fmla="*/ 662 w 662"/>
                      <a:gd name="T15" fmla="*/ 80 h 508"/>
                      <a:gd name="T16" fmla="*/ 566 w 662"/>
                      <a:gd name="T17" fmla="*/ 159 h 508"/>
                      <a:gd name="T18" fmla="*/ 566 w 662"/>
                      <a:gd name="T19" fmla="*/ 105 h 508"/>
                      <a:gd name="T20" fmla="*/ 455 w 662"/>
                      <a:gd name="T21" fmla="*/ 105 h 508"/>
                      <a:gd name="T22" fmla="*/ 365 w 662"/>
                      <a:gd name="T23" fmla="*/ 254 h 508"/>
                      <a:gd name="T24" fmla="*/ 455 w 662"/>
                      <a:gd name="T25" fmla="*/ 409 h 508"/>
                      <a:gd name="T26" fmla="*/ 566 w 662"/>
                      <a:gd name="T27" fmla="*/ 409 h 508"/>
                      <a:gd name="T28" fmla="*/ 566 w 662"/>
                      <a:gd name="T29" fmla="*/ 354 h 508"/>
                      <a:gd name="T30" fmla="*/ 662 w 662"/>
                      <a:gd name="T31" fmla="*/ 429 h 508"/>
                      <a:gd name="T32" fmla="*/ 566 w 662"/>
                      <a:gd name="T33" fmla="*/ 508 h 508"/>
                      <a:gd name="T34" fmla="*/ 566 w 662"/>
                      <a:gd name="T35" fmla="*/ 448 h 508"/>
                      <a:gd name="T36" fmla="*/ 413 w 662"/>
                      <a:gd name="T37" fmla="*/ 448 h 508"/>
                      <a:gd name="T38" fmla="*/ 328 w 662"/>
                      <a:gd name="T39" fmla="*/ 309 h 508"/>
                      <a:gd name="T40" fmla="*/ 249 w 662"/>
                      <a:gd name="T41" fmla="*/ 453 h 508"/>
                      <a:gd name="T42" fmla="*/ 95 w 662"/>
                      <a:gd name="T43" fmla="*/ 453 h 508"/>
                      <a:gd name="T44" fmla="*/ 95 w 662"/>
                      <a:gd name="T45" fmla="*/ 508 h 508"/>
                      <a:gd name="T46" fmla="*/ 0 w 662"/>
                      <a:gd name="T47" fmla="*/ 429 h 508"/>
                      <a:gd name="T48" fmla="*/ 95 w 662"/>
                      <a:gd name="T49" fmla="*/ 354 h 508"/>
                      <a:gd name="T50" fmla="*/ 95 w 662"/>
                      <a:gd name="T51" fmla="*/ 409 h 508"/>
                      <a:gd name="T52" fmla="*/ 201 w 662"/>
                      <a:gd name="T53" fmla="*/ 409 h 508"/>
                      <a:gd name="T54" fmla="*/ 296 w 662"/>
                      <a:gd name="T55" fmla="*/ 254 h 508"/>
                      <a:gd name="T56" fmla="*/ 201 w 662"/>
                      <a:gd name="T57" fmla="*/ 105 h 508"/>
                      <a:gd name="T58" fmla="*/ 95 w 662"/>
                      <a:gd name="T59" fmla="*/ 105 h 508"/>
                      <a:gd name="T60" fmla="*/ 95 w 662"/>
                      <a:gd name="T61" fmla="*/ 154 h 508"/>
                      <a:gd name="T62" fmla="*/ 0 w 662"/>
                      <a:gd name="T63" fmla="*/ 80 h 508"/>
                      <a:gd name="T64" fmla="*/ 95 w 662"/>
                      <a:gd name="T65" fmla="*/ 0 h 50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662"/>
                      <a:gd name="T100" fmla="*/ 0 h 508"/>
                      <a:gd name="T101" fmla="*/ 662 w 662"/>
                      <a:gd name="T102" fmla="*/ 508 h 508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662" h="508">
                        <a:moveTo>
                          <a:pt x="95" y="0"/>
                        </a:moveTo>
                        <a:lnTo>
                          <a:pt x="95" y="65"/>
                        </a:lnTo>
                        <a:lnTo>
                          <a:pt x="249" y="65"/>
                        </a:lnTo>
                        <a:lnTo>
                          <a:pt x="328" y="199"/>
                        </a:lnTo>
                        <a:lnTo>
                          <a:pt x="413" y="65"/>
                        </a:lnTo>
                        <a:lnTo>
                          <a:pt x="566" y="65"/>
                        </a:lnTo>
                        <a:lnTo>
                          <a:pt x="566" y="0"/>
                        </a:lnTo>
                        <a:lnTo>
                          <a:pt x="662" y="80"/>
                        </a:lnTo>
                        <a:lnTo>
                          <a:pt x="566" y="159"/>
                        </a:lnTo>
                        <a:lnTo>
                          <a:pt x="566" y="105"/>
                        </a:lnTo>
                        <a:lnTo>
                          <a:pt x="455" y="105"/>
                        </a:lnTo>
                        <a:lnTo>
                          <a:pt x="365" y="254"/>
                        </a:lnTo>
                        <a:lnTo>
                          <a:pt x="455" y="409"/>
                        </a:lnTo>
                        <a:lnTo>
                          <a:pt x="566" y="409"/>
                        </a:lnTo>
                        <a:lnTo>
                          <a:pt x="566" y="354"/>
                        </a:lnTo>
                        <a:lnTo>
                          <a:pt x="662" y="429"/>
                        </a:lnTo>
                        <a:lnTo>
                          <a:pt x="566" y="508"/>
                        </a:lnTo>
                        <a:lnTo>
                          <a:pt x="566" y="448"/>
                        </a:lnTo>
                        <a:lnTo>
                          <a:pt x="413" y="448"/>
                        </a:lnTo>
                        <a:lnTo>
                          <a:pt x="328" y="309"/>
                        </a:lnTo>
                        <a:lnTo>
                          <a:pt x="249" y="453"/>
                        </a:lnTo>
                        <a:lnTo>
                          <a:pt x="95" y="453"/>
                        </a:lnTo>
                        <a:lnTo>
                          <a:pt x="95" y="508"/>
                        </a:lnTo>
                        <a:lnTo>
                          <a:pt x="0" y="429"/>
                        </a:lnTo>
                        <a:lnTo>
                          <a:pt x="95" y="354"/>
                        </a:lnTo>
                        <a:lnTo>
                          <a:pt x="95" y="409"/>
                        </a:lnTo>
                        <a:lnTo>
                          <a:pt x="201" y="409"/>
                        </a:lnTo>
                        <a:lnTo>
                          <a:pt x="296" y="254"/>
                        </a:lnTo>
                        <a:lnTo>
                          <a:pt x="201" y="105"/>
                        </a:lnTo>
                        <a:lnTo>
                          <a:pt x="95" y="105"/>
                        </a:lnTo>
                        <a:lnTo>
                          <a:pt x="95" y="154"/>
                        </a:lnTo>
                        <a:lnTo>
                          <a:pt x="0" y="80"/>
                        </a:lnTo>
                        <a:lnTo>
                          <a:pt x="9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dirty="0">
                      <a:latin typeface="+mn-lt"/>
                    </a:endParaRPr>
                  </a:p>
                </p:txBody>
              </p:sp>
              <p:sp>
                <p:nvSpPr>
                  <p:cNvPr id="349" name="Freeform 481"/>
                  <p:cNvSpPr>
                    <a:spLocks/>
                  </p:cNvSpPr>
                  <p:nvPr/>
                </p:nvSpPr>
                <p:spPr bwMode="auto">
                  <a:xfrm>
                    <a:off x="586" y="2800"/>
                    <a:ext cx="662" cy="508"/>
                  </a:xfrm>
                  <a:custGeom>
                    <a:avLst/>
                    <a:gdLst>
                      <a:gd name="T0" fmla="*/ 95 w 662"/>
                      <a:gd name="T1" fmla="*/ 0 h 508"/>
                      <a:gd name="T2" fmla="*/ 95 w 662"/>
                      <a:gd name="T3" fmla="*/ 65 h 508"/>
                      <a:gd name="T4" fmla="*/ 249 w 662"/>
                      <a:gd name="T5" fmla="*/ 65 h 508"/>
                      <a:gd name="T6" fmla="*/ 328 w 662"/>
                      <a:gd name="T7" fmla="*/ 199 h 508"/>
                      <a:gd name="T8" fmla="*/ 413 w 662"/>
                      <a:gd name="T9" fmla="*/ 65 h 508"/>
                      <a:gd name="T10" fmla="*/ 567 w 662"/>
                      <a:gd name="T11" fmla="*/ 65 h 508"/>
                      <a:gd name="T12" fmla="*/ 567 w 662"/>
                      <a:gd name="T13" fmla="*/ 0 h 508"/>
                      <a:gd name="T14" fmla="*/ 662 w 662"/>
                      <a:gd name="T15" fmla="*/ 80 h 508"/>
                      <a:gd name="T16" fmla="*/ 567 w 662"/>
                      <a:gd name="T17" fmla="*/ 159 h 508"/>
                      <a:gd name="T18" fmla="*/ 567 w 662"/>
                      <a:gd name="T19" fmla="*/ 105 h 508"/>
                      <a:gd name="T20" fmla="*/ 455 w 662"/>
                      <a:gd name="T21" fmla="*/ 105 h 508"/>
                      <a:gd name="T22" fmla="*/ 365 w 662"/>
                      <a:gd name="T23" fmla="*/ 254 h 508"/>
                      <a:gd name="T24" fmla="*/ 455 w 662"/>
                      <a:gd name="T25" fmla="*/ 409 h 508"/>
                      <a:gd name="T26" fmla="*/ 567 w 662"/>
                      <a:gd name="T27" fmla="*/ 409 h 508"/>
                      <a:gd name="T28" fmla="*/ 567 w 662"/>
                      <a:gd name="T29" fmla="*/ 354 h 508"/>
                      <a:gd name="T30" fmla="*/ 662 w 662"/>
                      <a:gd name="T31" fmla="*/ 429 h 508"/>
                      <a:gd name="T32" fmla="*/ 567 w 662"/>
                      <a:gd name="T33" fmla="*/ 508 h 508"/>
                      <a:gd name="T34" fmla="*/ 567 w 662"/>
                      <a:gd name="T35" fmla="*/ 448 h 508"/>
                      <a:gd name="T36" fmla="*/ 413 w 662"/>
                      <a:gd name="T37" fmla="*/ 448 h 508"/>
                      <a:gd name="T38" fmla="*/ 328 w 662"/>
                      <a:gd name="T39" fmla="*/ 309 h 508"/>
                      <a:gd name="T40" fmla="*/ 249 w 662"/>
                      <a:gd name="T41" fmla="*/ 453 h 508"/>
                      <a:gd name="T42" fmla="*/ 95 w 662"/>
                      <a:gd name="T43" fmla="*/ 453 h 508"/>
                      <a:gd name="T44" fmla="*/ 95 w 662"/>
                      <a:gd name="T45" fmla="*/ 508 h 508"/>
                      <a:gd name="T46" fmla="*/ 0 w 662"/>
                      <a:gd name="T47" fmla="*/ 429 h 508"/>
                      <a:gd name="T48" fmla="*/ 95 w 662"/>
                      <a:gd name="T49" fmla="*/ 354 h 508"/>
                      <a:gd name="T50" fmla="*/ 95 w 662"/>
                      <a:gd name="T51" fmla="*/ 409 h 508"/>
                      <a:gd name="T52" fmla="*/ 201 w 662"/>
                      <a:gd name="T53" fmla="*/ 409 h 508"/>
                      <a:gd name="T54" fmla="*/ 297 w 662"/>
                      <a:gd name="T55" fmla="*/ 254 h 508"/>
                      <a:gd name="T56" fmla="*/ 201 w 662"/>
                      <a:gd name="T57" fmla="*/ 105 h 508"/>
                      <a:gd name="T58" fmla="*/ 95 w 662"/>
                      <a:gd name="T59" fmla="*/ 105 h 508"/>
                      <a:gd name="T60" fmla="*/ 95 w 662"/>
                      <a:gd name="T61" fmla="*/ 154 h 508"/>
                      <a:gd name="T62" fmla="*/ 0 w 662"/>
                      <a:gd name="T63" fmla="*/ 80 h 508"/>
                      <a:gd name="T64" fmla="*/ 95 w 662"/>
                      <a:gd name="T65" fmla="*/ 0 h 50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662"/>
                      <a:gd name="T100" fmla="*/ 0 h 508"/>
                      <a:gd name="T101" fmla="*/ 662 w 662"/>
                      <a:gd name="T102" fmla="*/ 508 h 508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662" h="508">
                        <a:moveTo>
                          <a:pt x="95" y="0"/>
                        </a:moveTo>
                        <a:lnTo>
                          <a:pt x="95" y="65"/>
                        </a:lnTo>
                        <a:lnTo>
                          <a:pt x="249" y="65"/>
                        </a:lnTo>
                        <a:lnTo>
                          <a:pt x="328" y="199"/>
                        </a:lnTo>
                        <a:lnTo>
                          <a:pt x="413" y="65"/>
                        </a:lnTo>
                        <a:lnTo>
                          <a:pt x="567" y="65"/>
                        </a:lnTo>
                        <a:lnTo>
                          <a:pt x="567" y="0"/>
                        </a:lnTo>
                        <a:lnTo>
                          <a:pt x="662" y="80"/>
                        </a:lnTo>
                        <a:lnTo>
                          <a:pt x="567" y="159"/>
                        </a:lnTo>
                        <a:lnTo>
                          <a:pt x="567" y="105"/>
                        </a:lnTo>
                        <a:lnTo>
                          <a:pt x="455" y="105"/>
                        </a:lnTo>
                        <a:lnTo>
                          <a:pt x="365" y="254"/>
                        </a:lnTo>
                        <a:lnTo>
                          <a:pt x="455" y="409"/>
                        </a:lnTo>
                        <a:lnTo>
                          <a:pt x="567" y="409"/>
                        </a:lnTo>
                        <a:lnTo>
                          <a:pt x="567" y="354"/>
                        </a:lnTo>
                        <a:lnTo>
                          <a:pt x="662" y="429"/>
                        </a:lnTo>
                        <a:lnTo>
                          <a:pt x="567" y="508"/>
                        </a:lnTo>
                        <a:lnTo>
                          <a:pt x="567" y="448"/>
                        </a:lnTo>
                        <a:lnTo>
                          <a:pt x="413" y="448"/>
                        </a:lnTo>
                        <a:lnTo>
                          <a:pt x="328" y="309"/>
                        </a:lnTo>
                        <a:lnTo>
                          <a:pt x="249" y="453"/>
                        </a:lnTo>
                        <a:lnTo>
                          <a:pt x="95" y="453"/>
                        </a:lnTo>
                        <a:lnTo>
                          <a:pt x="95" y="508"/>
                        </a:lnTo>
                        <a:lnTo>
                          <a:pt x="0" y="429"/>
                        </a:lnTo>
                        <a:lnTo>
                          <a:pt x="95" y="354"/>
                        </a:lnTo>
                        <a:lnTo>
                          <a:pt x="95" y="409"/>
                        </a:lnTo>
                        <a:lnTo>
                          <a:pt x="201" y="409"/>
                        </a:lnTo>
                        <a:lnTo>
                          <a:pt x="297" y="254"/>
                        </a:lnTo>
                        <a:lnTo>
                          <a:pt x="201" y="105"/>
                        </a:lnTo>
                        <a:lnTo>
                          <a:pt x="95" y="105"/>
                        </a:lnTo>
                        <a:lnTo>
                          <a:pt x="95" y="154"/>
                        </a:lnTo>
                        <a:lnTo>
                          <a:pt x="0" y="80"/>
                        </a:lnTo>
                        <a:lnTo>
                          <a:pt x="9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dirty="0">
                      <a:latin typeface="+mn-lt"/>
                    </a:endParaRPr>
                  </a:p>
                </p:txBody>
              </p:sp>
              <p:sp>
                <p:nvSpPr>
                  <p:cNvPr id="350" name="Freeform 482"/>
                  <p:cNvSpPr>
                    <a:spLocks/>
                  </p:cNvSpPr>
                  <p:nvPr/>
                </p:nvSpPr>
                <p:spPr bwMode="auto">
                  <a:xfrm>
                    <a:off x="586" y="2800"/>
                    <a:ext cx="662" cy="508"/>
                  </a:xfrm>
                  <a:custGeom>
                    <a:avLst/>
                    <a:gdLst>
                      <a:gd name="T0" fmla="*/ 95 w 662"/>
                      <a:gd name="T1" fmla="*/ 0 h 508"/>
                      <a:gd name="T2" fmla="*/ 95 w 662"/>
                      <a:gd name="T3" fmla="*/ 65 h 508"/>
                      <a:gd name="T4" fmla="*/ 249 w 662"/>
                      <a:gd name="T5" fmla="*/ 65 h 508"/>
                      <a:gd name="T6" fmla="*/ 328 w 662"/>
                      <a:gd name="T7" fmla="*/ 199 h 508"/>
                      <a:gd name="T8" fmla="*/ 413 w 662"/>
                      <a:gd name="T9" fmla="*/ 65 h 508"/>
                      <a:gd name="T10" fmla="*/ 567 w 662"/>
                      <a:gd name="T11" fmla="*/ 65 h 508"/>
                      <a:gd name="T12" fmla="*/ 567 w 662"/>
                      <a:gd name="T13" fmla="*/ 0 h 508"/>
                      <a:gd name="T14" fmla="*/ 662 w 662"/>
                      <a:gd name="T15" fmla="*/ 80 h 508"/>
                      <a:gd name="T16" fmla="*/ 567 w 662"/>
                      <a:gd name="T17" fmla="*/ 159 h 508"/>
                      <a:gd name="T18" fmla="*/ 567 w 662"/>
                      <a:gd name="T19" fmla="*/ 105 h 508"/>
                      <a:gd name="T20" fmla="*/ 455 w 662"/>
                      <a:gd name="T21" fmla="*/ 105 h 508"/>
                      <a:gd name="T22" fmla="*/ 365 w 662"/>
                      <a:gd name="T23" fmla="*/ 254 h 508"/>
                      <a:gd name="T24" fmla="*/ 455 w 662"/>
                      <a:gd name="T25" fmla="*/ 409 h 508"/>
                      <a:gd name="T26" fmla="*/ 567 w 662"/>
                      <a:gd name="T27" fmla="*/ 409 h 508"/>
                      <a:gd name="T28" fmla="*/ 567 w 662"/>
                      <a:gd name="T29" fmla="*/ 354 h 508"/>
                      <a:gd name="T30" fmla="*/ 662 w 662"/>
                      <a:gd name="T31" fmla="*/ 429 h 508"/>
                      <a:gd name="T32" fmla="*/ 567 w 662"/>
                      <a:gd name="T33" fmla="*/ 508 h 508"/>
                      <a:gd name="T34" fmla="*/ 567 w 662"/>
                      <a:gd name="T35" fmla="*/ 448 h 508"/>
                      <a:gd name="T36" fmla="*/ 413 w 662"/>
                      <a:gd name="T37" fmla="*/ 448 h 508"/>
                      <a:gd name="T38" fmla="*/ 328 w 662"/>
                      <a:gd name="T39" fmla="*/ 309 h 508"/>
                      <a:gd name="T40" fmla="*/ 249 w 662"/>
                      <a:gd name="T41" fmla="*/ 453 h 508"/>
                      <a:gd name="T42" fmla="*/ 95 w 662"/>
                      <a:gd name="T43" fmla="*/ 453 h 508"/>
                      <a:gd name="T44" fmla="*/ 95 w 662"/>
                      <a:gd name="T45" fmla="*/ 508 h 508"/>
                      <a:gd name="T46" fmla="*/ 0 w 662"/>
                      <a:gd name="T47" fmla="*/ 429 h 508"/>
                      <a:gd name="T48" fmla="*/ 95 w 662"/>
                      <a:gd name="T49" fmla="*/ 354 h 508"/>
                      <a:gd name="T50" fmla="*/ 95 w 662"/>
                      <a:gd name="T51" fmla="*/ 409 h 508"/>
                      <a:gd name="T52" fmla="*/ 201 w 662"/>
                      <a:gd name="T53" fmla="*/ 409 h 508"/>
                      <a:gd name="T54" fmla="*/ 297 w 662"/>
                      <a:gd name="T55" fmla="*/ 254 h 508"/>
                      <a:gd name="T56" fmla="*/ 201 w 662"/>
                      <a:gd name="T57" fmla="*/ 105 h 508"/>
                      <a:gd name="T58" fmla="*/ 95 w 662"/>
                      <a:gd name="T59" fmla="*/ 105 h 508"/>
                      <a:gd name="T60" fmla="*/ 95 w 662"/>
                      <a:gd name="T61" fmla="*/ 154 h 508"/>
                      <a:gd name="T62" fmla="*/ 0 w 662"/>
                      <a:gd name="T63" fmla="*/ 80 h 508"/>
                      <a:gd name="T64" fmla="*/ 95 w 662"/>
                      <a:gd name="T65" fmla="*/ 0 h 50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662"/>
                      <a:gd name="T100" fmla="*/ 0 h 508"/>
                      <a:gd name="T101" fmla="*/ 662 w 662"/>
                      <a:gd name="T102" fmla="*/ 508 h 508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662" h="508">
                        <a:moveTo>
                          <a:pt x="95" y="0"/>
                        </a:moveTo>
                        <a:lnTo>
                          <a:pt x="95" y="65"/>
                        </a:lnTo>
                        <a:lnTo>
                          <a:pt x="249" y="65"/>
                        </a:lnTo>
                        <a:lnTo>
                          <a:pt x="328" y="199"/>
                        </a:lnTo>
                        <a:lnTo>
                          <a:pt x="413" y="65"/>
                        </a:lnTo>
                        <a:lnTo>
                          <a:pt x="567" y="65"/>
                        </a:lnTo>
                        <a:lnTo>
                          <a:pt x="567" y="0"/>
                        </a:lnTo>
                        <a:lnTo>
                          <a:pt x="662" y="80"/>
                        </a:lnTo>
                        <a:lnTo>
                          <a:pt x="567" y="159"/>
                        </a:lnTo>
                        <a:lnTo>
                          <a:pt x="567" y="105"/>
                        </a:lnTo>
                        <a:lnTo>
                          <a:pt x="455" y="105"/>
                        </a:lnTo>
                        <a:lnTo>
                          <a:pt x="365" y="254"/>
                        </a:lnTo>
                        <a:lnTo>
                          <a:pt x="455" y="409"/>
                        </a:lnTo>
                        <a:lnTo>
                          <a:pt x="567" y="409"/>
                        </a:lnTo>
                        <a:lnTo>
                          <a:pt x="567" y="354"/>
                        </a:lnTo>
                        <a:lnTo>
                          <a:pt x="662" y="429"/>
                        </a:lnTo>
                        <a:lnTo>
                          <a:pt x="567" y="508"/>
                        </a:lnTo>
                        <a:lnTo>
                          <a:pt x="567" y="448"/>
                        </a:lnTo>
                        <a:lnTo>
                          <a:pt x="413" y="448"/>
                        </a:lnTo>
                        <a:lnTo>
                          <a:pt x="328" y="309"/>
                        </a:lnTo>
                        <a:lnTo>
                          <a:pt x="249" y="453"/>
                        </a:lnTo>
                        <a:lnTo>
                          <a:pt x="95" y="453"/>
                        </a:lnTo>
                        <a:lnTo>
                          <a:pt x="95" y="508"/>
                        </a:lnTo>
                        <a:lnTo>
                          <a:pt x="0" y="429"/>
                        </a:lnTo>
                        <a:lnTo>
                          <a:pt x="95" y="354"/>
                        </a:lnTo>
                        <a:lnTo>
                          <a:pt x="95" y="409"/>
                        </a:lnTo>
                        <a:lnTo>
                          <a:pt x="201" y="409"/>
                        </a:lnTo>
                        <a:lnTo>
                          <a:pt x="297" y="254"/>
                        </a:lnTo>
                        <a:lnTo>
                          <a:pt x="201" y="105"/>
                        </a:lnTo>
                        <a:lnTo>
                          <a:pt x="95" y="105"/>
                        </a:lnTo>
                        <a:lnTo>
                          <a:pt x="95" y="154"/>
                        </a:lnTo>
                        <a:lnTo>
                          <a:pt x="0" y="80"/>
                        </a:lnTo>
                        <a:lnTo>
                          <a:pt x="9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dirty="0">
                      <a:latin typeface="+mn-lt"/>
                    </a:endParaRPr>
                  </a:p>
                </p:txBody>
              </p:sp>
            </p:grpSp>
          </p:grpSp>
          <p:grpSp>
            <p:nvGrpSpPr>
              <p:cNvPr id="19" name="Group 454"/>
              <p:cNvGrpSpPr>
                <a:grpSpLocks/>
              </p:cNvGrpSpPr>
              <p:nvPr/>
            </p:nvGrpSpPr>
            <p:grpSpPr bwMode="auto">
              <a:xfrm>
                <a:off x="6742238" y="2971999"/>
                <a:ext cx="573865" cy="452471"/>
                <a:chOff x="480" y="2498"/>
                <a:chExt cx="872" cy="878"/>
              </a:xfrm>
            </p:grpSpPr>
            <p:sp>
              <p:nvSpPr>
                <p:cNvPr id="313" name="Oval 455"/>
                <p:cNvSpPr>
                  <a:spLocks noChangeArrowheads="1"/>
                </p:cNvSpPr>
                <p:nvPr/>
              </p:nvSpPr>
              <p:spPr bwMode="auto">
                <a:xfrm>
                  <a:off x="482" y="3096"/>
                  <a:ext cx="870" cy="280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314" name="Rectangle 456"/>
                <p:cNvSpPr>
                  <a:spLocks noChangeArrowheads="1"/>
                </p:cNvSpPr>
                <p:nvPr/>
              </p:nvSpPr>
              <p:spPr bwMode="auto">
                <a:xfrm>
                  <a:off x="480" y="2641"/>
                  <a:ext cx="869" cy="597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315" name="Rectangle 457"/>
                <p:cNvSpPr>
                  <a:spLocks noChangeArrowheads="1"/>
                </p:cNvSpPr>
                <p:nvPr/>
              </p:nvSpPr>
              <p:spPr bwMode="auto">
                <a:xfrm>
                  <a:off x="480" y="2641"/>
                  <a:ext cx="869" cy="597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316" name="Oval 458"/>
                <p:cNvSpPr>
                  <a:spLocks noChangeArrowheads="1"/>
                </p:cNvSpPr>
                <p:nvPr/>
              </p:nvSpPr>
              <p:spPr bwMode="auto">
                <a:xfrm>
                  <a:off x="482" y="2498"/>
                  <a:ext cx="870" cy="280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latin typeface="+mn-lt"/>
                  </a:endParaRPr>
                </a:p>
              </p:txBody>
            </p:sp>
            <p:grpSp>
              <p:nvGrpSpPr>
                <p:cNvPr id="20" name="Group 459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604" cy="214"/>
                  <a:chOff x="612" y="2531"/>
                  <a:chExt cx="604" cy="214"/>
                </a:xfrm>
              </p:grpSpPr>
              <p:grpSp>
                <p:nvGrpSpPr>
                  <p:cNvPr id="21" name="Group 460"/>
                  <p:cNvGrpSpPr>
                    <a:grpSpLocks/>
                  </p:cNvGrpSpPr>
                  <p:nvPr/>
                </p:nvGrpSpPr>
                <p:grpSpPr bwMode="auto">
                  <a:xfrm>
                    <a:off x="612" y="2531"/>
                    <a:ext cx="599" cy="209"/>
                    <a:chOff x="612" y="2531"/>
                    <a:chExt cx="599" cy="209"/>
                  </a:xfrm>
                </p:grpSpPr>
                <p:sp>
                  <p:nvSpPr>
                    <p:cNvPr id="333" name="Freeform 461"/>
                    <p:cNvSpPr>
                      <a:spLocks/>
                    </p:cNvSpPr>
                    <p:nvPr/>
                  </p:nvSpPr>
                  <p:spPr bwMode="auto">
                    <a:xfrm>
                      <a:off x="925" y="2536"/>
                      <a:ext cx="286" cy="90"/>
                    </a:xfrm>
                    <a:custGeom>
                      <a:avLst/>
                      <a:gdLst>
                        <a:gd name="T0" fmla="*/ 0 w 286"/>
                        <a:gd name="T1" fmla="*/ 70 h 90"/>
                        <a:gd name="T2" fmla="*/ 64 w 286"/>
                        <a:gd name="T3" fmla="*/ 90 h 90"/>
                        <a:gd name="T4" fmla="*/ 217 w 286"/>
                        <a:gd name="T5" fmla="*/ 30 h 90"/>
                        <a:gd name="T6" fmla="*/ 286 w 286"/>
                        <a:gd name="T7" fmla="*/ 50 h 90"/>
                        <a:gd name="T8" fmla="*/ 249 w 286"/>
                        <a:gd name="T9" fmla="*/ 0 h 90"/>
                        <a:gd name="T10" fmla="*/ 69 w 286"/>
                        <a:gd name="T11" fmla="*/ 0 h 90"/>
                        <a:gd name="T12" fmla="*/ 143 w 286"/>
                        <a:gd name="T13" fmla="*/ 15 h 90"/>
                        <a:gd name="T14" fmla="*/ 0 w 286"/>
                        <a:gd name="T15" fmla="*/ 7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0" y="70"/>
                          </a:moveTo>
                          <a:lnTo>
                            <a:pt x="64" y="90"/>
                          </a:lnTo>
                          <a:lnTo>
                            <a:pt x="217" y="30"/>
                          </a:lnTo>
                          <a:lnTo>
                            <a:pt x="286" y="50"/>
                          </a:lnTo>
                          <a:lnTo>
                            <a:pt x="249" y="0"/>
                          </a:lnTo>
                          <a:lnTo>
                            <a:pt x="69" y="0"/>
                          </a:lnTo>
                          <a:lnTo>
                            <a:pt x="143" y="15"/>
                          </a:lnTo>
                          <a:lnTo>
                            <a:pt x="0" y="7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34" name="Freeform 462"/>
                    <p:cNvSpPr>
                      <a:spLocks/>
                    </p:cNvSpPr>
                    <p:nvPr/>
                  </p:nvSpPr>
                  <p:spPr bwMode="auto">
                    <a:xfrm>
                      <a:off x="925" y="2536"/>
                      <a:ext cx="286" cy="90"/>
                    </a:xfrm>
                    <a:custGeom>
                      <a:avLst/>
                      <a:gdLst>
                        <a:gd name="T0" fmla="*/ 0 w 286"/>
                        <a:gd name="T1" fmla="*/ 70 h 90"/>
                        <a:gd name="T2" fmla="*/ 64 w 286"/>
                        <a:gd name="T3" fmla="*/ 90 h 90"/>
                        <a:gd name="T4" fmla="*/ 217 w 286"/>
                        <a:gd name="T5" fmla="*/ 30 h 90"/>
                        <a:gd name="T6" fmla="*/ 286 w 286"/>
                        <a:gd name="T7" fmla="*/ 50 h 90"/>
                        <a:gd name="T8" fmla="*/ 249 w 286"/>
                        <a:gd name="T9" fmla="*/ 0 h 90"/>
                        <a:gd name="T10" fmla="*/ 69 w 286"/>
                        <a:gd name="T11" fmla="*/ 0 h 90"/>
                        <a:gd name="T12" fmla="*/ 143 w 286"/>
                        <a:gd name="T13" fmla="*/ 15 h 90"/>
                        <a:gd name="T14" fmla="*/ 0 w 286"/>
                        <a:gd name="T15" fmla="*/ 7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0" y="70"/>
                          </a:moveTo>
                          <a:lnTo>
                            <a:pt x="64" y="90"/>
                          </a:lnTo>
                          <a:lnTo>
                            <a:pt x="217" y="30"/>
                          </a:lnTo>
                          <a:lnTo>
                            <a:pt x="286" y="50"/>
                          </a:lnTo>
                          <a:lnTo>
                            <a:pt x="249" y="0"/>
                          </a:lnTo>
                          <a:lnTo>
                            <a:pt x="69" y="0"/>
                          </a:lnTo>
                          <a:lnTo>
                            <a:pt x="143" y="15"/>
                          </a:lnTo>
                          <a:lnTo>
                            <a:pt x="0" y="7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35" name="Freeform 463"/>
                    <p:cNvSpPr>
                      <a:spLocks/>
                    </p:cNvSpPr>
                    <p:nvPr/>
                  </p:nvSpPr>
                  <p:spPr bwMode="auto">
                    <a:xfrm>
                      <a:off x="612" y="2641"/>
                      <a:ext cx="286" cy="94"/>
                    </a:xfrm>
                    <a:custGeom>
                      <a:avLst/>
                      <a:gdLst>
                        <a:gd name="T0" fmla="*/ 286 w 286"/>
                        <a:gd name="T1" fmla="*/ 19 h 94"/>
                        <a:gd name="T2" fmla="*/ 223 w 286"/>
                        <a:gd name="T3" fmla="*/ 0 h 94"/>
                        <a:gd name="T4" fmla="*/ 75 w 286"/>
                        <a:gd name="T5" fmla="*/ 59 h 94"/>
                        <a:gd name="T6" fmla="*/ 0 w 286"/>
                        <a:gd name="T7" fmla="*/ 39 h 94"/>
                        <a:gd name="T8" fmla="*/ 38 w 286"/>
                        <a:gd name="T9" fmla="*/ 94 h 94"/>
                        <a:gd name="T10" fmla="*/ 223 w 286"/>
                        <a:gd name="T11" fmla="*/ 94 h 94"/>
                        <a:gd name="T12" fmla="*/ 143 w 286"/>
                        <a:gd name="T13" fmla="*/ 74 h 94"/>
                        <a:gd name="T14" fmla="*/ 286 w 286"/>
                        <a:gd name="T15" fmla="*/ 19 h 9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4"/>
                        <a:gd name="T26" fmla="*/ 286 w 286"/>
                        <a:gd name="T27" fmla="*/ 94 h 9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4">
                          <a:moveTo>
                            <a:pt x="286" y="19"/>
                          </a:moveTo>
                          <a:lnTo>
                            <a:pt x="223" y="0"/>
                          </a:lnTo>
                          <a:lnTo>
                            <a:pt x="75" y="59"/>
                          </a:lnTo>
                          <a:lnTo>
                            <a:pt x="0" y="39"/>
                          </a:lnTo>
                          <a:lnTo>
                            <a:pt x="38" y="94"/>
                          </a:lnTo>
                          <a:lnTo>
                            <a:pt x="223" y="94"/>
                          </a:lnTo>
                          <a:lnTo>
                            <a:pt x="143" y="74"/>
                          </a:lnTo>
                          <a:lnTo>
                            <a:pt x="286" y="1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36" name="Freeform 464"/>
                    <p:cNvSpPr>
                      <a:spLocks/>
                    </p:cNvSpPr>
                    <p:nvPr/>
                  </p:nvSpPr>
                  <p:spPr bwMode="auto">
                    <a:xfrm>
                      <a:off x="612" y="2641"/>
                      <a:ext cx="286" cy="94"/>
                    </a:xfrm>
                    <a:custGeom>
                      <a:avLst/>
                      <a:gdLst>
                        <a:gd name="T0" fmla="*/ 286 w 286"/>
                        <a:gd name="T1" fmla="*/ 19 h 94"/>
                        <a:gd name="T2" fmla="*/ 223 w 286"/>
                        <a:gd name="T3" fmla="*/ 0 h 94"/>
                        <a:gd name="T4" fmla="*/ 75 w 286"/>
                        <a:gd name="T5" fmla="*/ 59 h 94"/>
                        <a:gd name="T6" fmla="*/ 0 w 286"/>
                        <a:gd name="T7" fmla="*/ 39 h 94"/>
                        <a:gd name="T8" fmla="*/ 38 w 286"/>
                        <a:gd name="T9" fmla="*/ 94 h 94"/>
                        <a:gd name="T10" fmla="*/ 223 w 286"/>
                        <a:gd name="T11" fmla="*/ 94 h 94"/>
                        <a:gd name="T12" fmla="*/ 143 w 286"/>
                        <a:gd name="T13" fmla="*/ 74 h 94"/>
                        <a:gd name="T14" fmla="*/ 286 w 286"/>
                        <a:gd name="T15" fmla="*/ 19 h 9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4"/>
                        <a:gd name="T26" fmla="*/ 286 w 286"/>
                        <a:gd name="T27" fmla="*/ 94 h 9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4">
                          <a:moveTo>
                            <a:pt x="286" y="19"/>
                          </a:moveTo>
                          <a:lnTo>
                            <a:pt x="223" y="0"/>
                          </a:lnTo>
                          <a:lnTo>
                            <a:pt x="75" y="59"/>
                          </a:lnTo>
                          <a:lnTo>
                            <a:pt x="0" y="39"/>
                          </a:lnTo>
                          <a:lnTo>
                            <a:pt x="38" y="94"/>
                          </a:lnTo>
                          <a:lnTo>
                            <a:pt x="223" y="94"/>
                          </a:lnTo>
                          <a:lnTo>
                            <a:pt x="143" y="74"/>
                          </a:lnTo>
                          <a:lnTo>
                            <a:pt x="286" y="1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37" name="Freeform 465"/>
                    <p:cNvSpPr>
                      <a:spLocks/>
                    </p:cNvSpPr>
                    <p:nvPr/>
                  </p:nvSpPr>
                  <p:spPr bwMode="auto">
                    <a:xfrm>
                      <a:off x="628" y="2531"/>
                      <a:ext cx="286" cy="90"/>
                    </a:xfrm>
                    <a:custGeom>
                      <a:avLst/>
                      <a:gdLst>
                        <a:gd name="T0" fmla="*/ 0 w 286"/>
                        <a:gd name="T1" fmla="*/ 20 h 90"/>
                        <a:gd name="T2" fmla="*/ 64 w 286"/>
                        <a:gd name="T3" fmla="*/ 0 h 90"/>
                        <a:gd name="T4" fmla="*/ 217 w 286"/>
                        <a:gd name="T5" fmla="*/ 55 h 90"/>
                        <a:gd name="T6" fmla="*/ 286 w 286"/>
                        <a:gd name="T7" fmla="*/ 40 h 90"/>
                        <a:gd name="T8" fmla="*/ 249 w 286"/>
                        <a:gd name="T9" fmla="*/ 90 h 90"/>
                        <a:gd name="T10" fmla="*/ 69 w 286"/>
                        <a:gd name="T11" fmla="*/ 90 h 90"/>
                        <a:gd name="T12" fmla="*/ 143 w 286"/>
                        <a:gd name="T13" fmla="*/ 75 h 90"/>
                        <a:gd name="T14" fmla="*/ 0 w 286"/>
                        <a:gd name="T15" fmla="*/ 2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0" y="20"/>
                          </a:moveTo>
                          <a:lnTo>
                            <a:pt x="64" y="0"/>
                          </a:lnTo>
                          <a:lnTo>
                            <a:pt x="217" y="55"/>
                          </a:lnTo>
                          <a:lnTo>
                            <a:pt x="286" y="40"/>
                          </a:lnTo>
                          <a:lnTo>
                            <a:pt x="249" y="90"/>
                          </a:lnTo>
                          <a:lnTo>
                            <a:pt x="69" y="90"/>
                          </a:lnTo>
                          <a:lnTo>
                            <a:pt x="143" y="75"/>
                          </a:lnTo>
                          <a:lnTo>
                            <a:pt x="0" y="2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38" name="Freeform 466"/>
                    <p:cNvSpPr>
                      <a:spLocks/>
                    </p:cNvSpPr>
                    <p:nvPr/>
                  </p:nvSpPr>
                  <p:spPr bwMode="auto">
                    <a:xfrm>
                      <a:off x="628" y="2531"/>
                      <a:ext cx="286" cy="90"/>
                    </a:xfrm>
                    <a:custGeom>
                      <a:avLst/>
                      <a:gdLst>
                        <a:gd name="T0" fmla="*/ 0 w 286"/>
                        <a:gd name="T1" fmla="*/ 20 h 90"/>
                        <a:gd name="T2" fmla="*/ 64 w 286"/>
                        <a:gd name="T3" fmla="*/ 0 h 90"/>
                        <a:gd name="T4" fmla="*/ 217 w 286"/>
                        <a:gd name="T5" fmla="*/ 55 h 90"/>
                        <a:gd name="T6" fmla="*/ 286 w 286"/>
                        <a:gd name="T7" fmla="*/ 40 h 90"/>
                        <a:gd name="T8" fmla="*/ 249 w 286"/>
                        <a:gd name="T9" fmla="*/ 90 h 90"/>
                        <a:gd name="T10" fmla="*/ 69 w 286"/>
                        <a:gd name="T11" fmla="*/ 90 h 90"/>
                        <a:gd name="T12" fmla="*/ 143 w 286"/>
                        <a:gd name="T13" fmla="*/ 75 h 90"/>
                        <a:gd name="T14" fmla="*/ 0 w 286"/>
                        <a:gd name="T15" fmla="*/ 2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0" y="20"/>
                          </a:moveTo>
                          <a:lnTo>
                            <a:pt x="64" y="0"/>
                          </a:lnTo>
                          <a:lnTo>
                            <a:pt x="217" y="55"/>
                          </a:lnTo>
                          <a:lnTo>
                            <a:pt x="286" y="40"/>
                          </a:lnTo>
                          <a:lnTo>
                            <a:pt x="249" y="90"/>
                          </a:lnTo>
                          <a:lnTo>
                            <a:pt x="69" y="90"/>
                          </a:lnTo>
                          <a:lnTo>
                            <a:pt x="143" y="75"/>
                          </a:lnTo>
                          <a:lnTo>
                            <a:pt x="0" y="2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39" name="Freeform 467"/>
                    <p:cNvSpPr>
                      <a:spLocks/>
                    </p:cNvSpPr>
                    <p:nvPr/>
                  </p:nvSpPr>
                  <p:spPr bwMode="auto">
                    <a:xfrm>
                      <a:off x="914" y="2650"/>
                      <a:ext cx="286" cy="90"/>
                    </a:xfrm>
                    <a:custGeom>
                      <a:avLst/>
                      <a:gdLst>
                        <a:gd name="T0" fmla="*/ 286 w 286"/>
                        <a:gd name="T1" fmla="*/ 70 h 90"/>
                        <a:gd name="T2" fmla="*/ 223 w 286"/>
                        <a:gd name="T3" fmla="*/ 90 h 90"/>
                        <a:gd name="T4" fmla="*/ 75 w 286"/>
                        <a:gd name="T5" fmla="*/ 30 h 90"/>
                        <a:gd name="T6" fmla="*/ 0 w 286"/>
                        <a:gd name="T7" fmla="*/ 50 h 90"/>
                        <a:gd name="T8" fmla="*/ 37 w 286"/>
                        <a:gd name="T9" fmla="*/ 0 h 90"/>
                        <a:gd name="T10" fmla="*/ 223 w 286"/>
                        <a:gd name="T11" fmla="*/ 0 h 90"/>
                        <a:gd name="T12" fmla="*/ 143 w 286"/>
                        <a:gd name="T13" fmla="*/ 15 h 90"/>
                        <a:gd name="T14" fmla="*/ 286 w 286"/>
                        <a:gd name="T15" fmla="*/ 7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286" y="70"/>
                          </a:moveTo>
                          <a:lnTo>
                            <a:pt x="223" y="90"/>
                          </a:lnTo>
                          <a:lnTo>
                            <a:pt x="75" y="30"/>
                          </a:lnTo>
                          <a:lnTo>
                            <a:pt x="0" y="50"/>
                          </a:lnTo>
                          <a:lnTo>
                            <a:pt x="37" y="0"/>
                          </a:lnTo>
                          <a:lnTo>
                            <a:pt x="223" y="0"/>
                          </a:lnTo>
                          <a:lnTo>
                            <a:pt x="143" y="15"/>
                          </a:lnTo>
                          <a:lnTo>
                            <a:pt x="286" y="7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40" name="Freeform 468"/>
                    <p:cNvSpPr>
                      <a:spLocks/>
                    </p:cNvSpPr>
                    <p:nvPr/>
                  </p:nvSpPr>
                  <p:spPr bwMode="auto">
                    <a:xfrm>
                      <a:off x="914" y="2650"/>
                      <a:ext cx="286" cy="90"/>
                    </a:xfrm>
                    <a:custGeom>
                      <a:avLst/>
                      <a:gdLst>
                        <a:gd name="T0" fmla="*/ 286 w 286"/>
                        <a:gd name="T1" fmla="*/ 70 h 90"/>
                        <a:gd name="T2" fmla="*/ 223 w 286"/>
                        <a:gd name="T3" fmla="*/ 90 h 90"/>
                        <a:gd name="T4" fmla="*/ 75 w 286"/>
                        <a:gd name="T5" fmla="*/ 30 h 90"/>
                        <a:gd name="T6" fmla="*/ 0 w 286"/>
                        <a:gd name="T7" fmla="*/ 50 h 90"/>
                        <a:gd name="T8" fmla="*/ 37 w 286"/>
                        <a:gd name="T9" fmla="*/ 0 h 90"/>
                        <a:gd name="T10" fmla="*/ 223 w 286"/>
                        <a:gd name="T11" fmla="*/ 0 h 90"/>
                        <a:gd name="T12" fmla="*/ 143 w 286"/>
                        <a:gd name="T13" fmla="*/ 15 h 90"/>
                        <a:gd name="T14" fmla="*/ 286 w 286"/>
                        <a:gd name="T15" fmla="*/ 7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286" y="70"/>
                          </a:moveTo>
                          <a:lnTo>
                            <a:pt x="223" y="90"/>
                          </a:lnTo>
                          <a:lnTo>
                            <a:pt x="75" y="30"/>
                          </a:lnTo>
                          <a:lnTo>
                            <a:pt x="0" y="50"/>
                          </a:lnTo>
                          <a:lnTo>
                            <a:pt x="37" y="0"/>
                          </a:lnTo>
                          <a:lnTo>
                            <a:pt x="223" y="0"/>
                          </a:lnTo>
                          <a:lnTo>
                            <a:pt x="143" y="15"/>
                          </a:lnTo>
                          <a:lnTo>
                            <a:pt x="286" y="7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22" name="Group 469"/>
                  <p:cNvGrpSpPr>
                    <a:grpSpLocks/>
                  </p:cNvGrpSpPr>
                  <p:nvPr/>
                </p:nvGrpSpPr>
                <p:grpSpPr bwMode="auto">
                  <a:xfrm>
                    <a:off x="618" y="2536"/>
                    <a:ext cx="598" cy="209"/>
                    <a:chOff x="618" y="2536"/>
                    <a:chExt cx="598" cy="209"/>
                  </a:xfrm>
                </p:grpSpPr>
                <p:sp>
                  <p:nvSpPr>
                    <p:cNvPr id="325" name="Freeform 470"/>
                    <p:cNvSpPr>
                      <a:spLocks/>
                    </p:cNvSpPr>
                    <p:nvPr/>
                  </p:nvSpPr>
                  <p:spPr bwMode="auto">
                    <a:xfrm>
                      <a:off x="930" y="2541"/>
                      <a:ext cx="286" cy="90"/>
                    </a:xfrm>
                    <a:custGeom>
                      <a:avLst/>
                      <a:gdLst>
                        <a:gd name="T0" fmla="*/ 0 w 286"/>
                        <a:gd name="T1" fmla="*/ 70 h 90"/>
                        <a:gd name="T2" fmla="*/ 64 w 286"/>
                        <a:gd name="T3" fmla="*/ 90 h 90"/>
                        <a:gd name="T4" fmla="*/ 217 w 286"/>
                        <a:gd name="T5" fmla="*/ 30 h 90"/>
                        <a:gd name="T6" fmla="*/ 286 w 286"/>
                        <a:gd name="T7" fmla="*/ 50 h 90"/>
                        <a:gd name="T8" fmla="*/ 249 w 286"/>
                        <a:gd name="T9" fmla="*/ 0 h 90"/>
                        <a:gd name="T10" fmla="*/ 69 w 286"/>
                        <a:gd name="T11" fmla="*/ 0 h 90"/>
                        <a:gd name="T12" fmla="*/ 143 w 286"/>
                        <a:gd name="T13" fmla="*/ 15 h 90"/>
                        <a:gd name="T14" fmla="*/ 0 w 286"/>
                        <a:gd name="T15" fmla="*/ 7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0" y="70"/>
                          </a:moveTo>
                          <a:lnTo>
                            <a:pt x="64" y="90"/>
                          </a:lnTo>
                          <a:lnTo>
                            <a:pt x="217" y="30"/>
                          </a:lnTo>
                          <a:lnTo>
                            <a:pt x="286" y="50"/>
                          </a:lnTo>
                          <a:lnTo>
                            <a:pt x="249" y="0"/>
                          </a:lnTo>
                          <a:lnTo>
                            <a:pt x="69" y="0"/>
                          </a:lnTo>
                          <a:lnTo>
                            <a:pt x="143" y="15"/>
                          </a:lnTo>
                          <a:lnTo>
                            <a:pt x="0" y="7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26" name="Freeform 471"/>
                    <p:cNvSpPr>
                      <a:spLocks/>
                    </p:cNvSpPr>
                    <p:nvPr/>
                  </p:nvSpPr>
                  <p:spPr bwMode="auto">
                    <a:xfrm>
                      <a:off x="930" y="2541"/>
                      <a:ext cx="286" cy="90"/>
                    </a:xfrm>
                    <a:custGeom>
                      <a:avLst/>
                      <a:gdLst>
                        <a:gd name="T0" fmla="*/ 0 w 286"/>
                        <a:gd name="T1" fmla="*/ 70 h 90"/>
                        <a:gd name="T2" fmla="*/ 64 w 286"/>
                        <a:gd name="T3" fmla="*/ 90 h 90"/>
                        <a:gd name="T4" fmla="*/ 217 w 286"/>
                        <a:gd name="T5" fmla="*/ 30 h 90"/>
                        <a:gd name="T6" fmla="*/ 286 w 286"/>
                        <a:gd name="T7" fmla="*/ 50 h 90"/>
                        <a:gd name="T8" fmla="*/ 249 w 286"/>
                        <a:gd name="T9" fmla="*/ 0 h 90"/>
                        <a:gd name="T10" fmla="*/ 69 w 286"/>
                        <a:gd name="T11" fmla="*/ 0 h 90"/>
                        <a:gd name="T12" fmla="*/ 143 w 286"/>
                        <a:gd name="T13" fmla="*/ 15 h 90"/>
                        <a:gd name="T14" fmla="*/ 0 w 286"/>
                        <a:gd name="T15" fmla="*/ 7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0" y="70"/>
                          </a:moveTo>
                          <a:lnTo>
                            <a:pt x="64" y="90"/>
                          </a:lnTo>
                          <a:lnTo>
                            <a:pt x="217" y="30"/>
                          </a:lnTo>
                          <a:lnTo>
                            <a:pt x="286" y="50"/>
                          </a:lnTo>
                          <a:lnTo>
                            <a:pt x="249" y="0"/>
                          </a:lnTo>
                          <a:lnTo>
                            <a:pt x="69" y="0"/>
                          </a:lnTo>
                          <a:lnTo>
                            <a:pt x="143" y="15"/>
                          </a:lnTo>
                          <a:lnTo>
                            <a:pt x="0" y="7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27" name="Freeform 472"/>
                    <p:cNvSpPr>
                      <a:spLocks/>
                    </p:cNvSpPr>
                    <p:nvPr/>
                  </p:nvSpPr>
                  <p:spPr bwMode="auto">
                    <a:xfrm>
                      <a:off x="618" y="2645"/>
                      <a:ext cx="286" cy="95"/>
                    </a:xfrm>
                    <a:custGeom>
                      <a:avLst/>
                      <a:gdLst>
                        <a:gd name="T0" fmla="*/ 286 w 286"/>
                        <a:gd name="T1" fmla="*/ 20 h 95"/>
                        <a:gd name="T2" fmla="*/ 222 w 286"/>
                        <a:gd name="T3" fmla="*/ 0 h 95"/>
                        <a:gd name="T4" fmla="*/ 74 w 286"/>
                        <a:gd name="T5" fmla="*/ 60 h 95"/>
                        <a:gd name="T6" fmla="*/ 0 w 286"/>
                        <a:gd name="T7" fmla="*/ 40 h 95"/>
                        <a:gd name="T8" fmla="*/ 37 w 286"/>
                        <a:gd name="T9" fmla="*/ 95 h 95"/>
                        <a:gd name="T10" fmla="*/ 222 w 286"/>
                        <a:gd name="T11" fmla="*/ 95 h 95"/>
                        <a:gd name="T12" fmla="*/ 143 w 286"/>
                        <a:gd name="T13" fmla="*/ 75 h 95"/>
                        <a:gd name="T14" fmla="*/ 286 w 286"/>
                        <a:gd name="T15" fmla="*/ 20 h 95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5"/>
                        <a:gd name="T26" fmla="*/ 286 w 286"/>
                        <a:gd name="T27" fmla="*/ 95 h 95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5">
                          <a:moveTo>
                            <a:pt x="286" y="20"/>
                          </a:moveTo>
                          <a:lnTo>
                            <a:pt x="222" y="0"/>
                          </a:lnTo>
                          <a:lnTo>
                            <a:pt x="74" y="60"/>
                          </a:lnTo>
                          <a:lnTo>
                            <a:pt x="0" y="40"/>
                          </a:lnTo>
                          <a:lnTo>
                            <a:pt x="37" y="95"/>
                          </a:lnTo>
                          <a:lnTo>
                            <a:pt x="222" y="95"/>
                          </a:lnTo>
                          <a:lnTo>
                            <a:pt x="143" y="75"/>
                          </a:lnTo>
                          <a:lnTo>
                            <a:pt x="286" y="2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28" name="Freeform 473"/>
                    <p:cNvSpPr>
                      <a:spLocks/>
                    </p:cNvSpPr>
                    <p:nvPr/>
                  </p:nvSpPr>
                  <p:spPr bwMode="auto">
                    <a:xfrm>
                      <a:off x="618" y="2645"/>
                      <a:ext cx="286" cy="95"/>
                    </a:xfrm>
                    <a:custGeom>
                      <a:avLst/>
                      <a:gdLst>
                        <a:gd name="T0" fmla="*/ 286 w 286"/>
                        <a:gd name="T1" fmla="*/ 20 h 95"/>
                        <a:gd name="T2" fmla="*/ 222 w 286"/>
                        <a:gd name="T3" fmla="*/ 0 h 95"/>
                        <a:gd name="T4" fmla="*/ 74 w 286"/>
                        <a:gd name="T5" fmla="*/ 60 h 95"/>
                        <a:gd name="T6" fmla="*/ 0 w 286"/>
                        <a:gd name="T7" fmla="*/ 40 h 95"/>
                        <a:gd name="T8" fmla="*/ 37 w 286"/>
                        <a:gd name="T9" fmla="*/ 95 h 95"/>
                        <a:gd name="T10" fmla="*/ 222 w 286"/>
                        <a:gd name="T11" fmla="*/ 95 h 95"/>
                        <a:gd name="T12" fmla="*/ 143 w 286"/>
                        <a:gd name="T13" fmla="*/ 75 h 95"/>
                        <a:gd name="T14" fmla="*/ 286 w 286"/>
                        <a:gd name="T15" fmla="*/ 20 h 95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5"/>
                        <a:gd name="T26" fmla="*/ 286 w 286"/>
                        <a:gd name="T27" fmla="*/ 95 h 95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5">
                          <a:moveTo>
                            <a:pt x="286" y="20"/>
                          </a:moveTo>
                          <a:lnTo>
                            <a:pt x="222" y="0"/>
                          </a:lnTo>
                          <a:lnTo>
                            <a:pt x="74" y="60"/>
                          </a:lnTo>
                          <a:lnTo>
                            <a:pt x="0" y="40"/>
                          </a:lnTo>
                          <a:lnTo>
                            <a:pt x="37" y="95"/>
                          </a:lnTo>
                          <a:lnTo>
                            <a:pt x="222" y="95"/>
                          </a:lnTo>
                          <a:lnTo>
                            <a:pt x="143" y="75"/>
                          </a:lnTo>
                          <a:lnTo>
                            <a:pt x="286" y="2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29" name="Freeform 474"/>
                    <p:cNvSpPr>
                      <a:spLocks/>
                    </p:cNvSpPr>
                    <p:nvPr/>
                  </p:nvSpPr>
                  <p:spPr bwMode="auto">
                    <a:xfrm>
                      <a:off x="634" y="2536"/>
                      <a:ext cx="286" cy="90"/>
                    </a:xfrm>
                    <a:custGeom>
                      <a:avLst/>
                      <a:gdLst>
                        <a:gd name="T0" fmla="*/ 0 w 286"/>
                        <a:gd name="T1" fmla="*/ 20 h 90"/>
                        <a:gd name="T2" fmla="*/ 63 w 286"/>
                        <a:gd name="T3" fmla="*/ 0 h 90"/>
                        <a:gd name="T4" fmla="*/ 217 w 286"/>
                        <a:gd name="T5" fmla="*/ 55 h 90"/>
                        <a:gd name="T6" fmla="*/ 286 w 286"/>
                        <a:gd name="T7" fmla="*/ 40 h 90"/>
                        <a:gd name="T8" fmla="*/ 249 w 286"/>
                        <a:gd name="T9" fmla="*/ 90 h 90"/>
                        <a:gd name="T10" fmla="*/ 68 w 286"/>
                        <a:gd name="T11" fmla="*/ 90 h 90"/>
                        <a:gd name="T12" fmla="*/ 143 w 286"/>
                        <a:gd name="T13" fmla="*/ 75 h 90"/>
                        <a:gd name="T14" fmla="*/ 0 w 286"/>
                        <a:gd name="T15" fmla="*/ 2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0" y="20"/>
                          </a:moveTo>
                          <a:lnTo>
                            <a:pt x="63" y="0"/>
                          </a:lnTo>
                          <a:lnTo>
                            <a:pt x="217" y="55"/>
                          </a:lnTo>
                          <a:lnTo>
                            <a:pt x="286" y="40"/>
                          </a:lnTo>
                          <a:lnTo>
                            <a:pt x="249" y="90"/>
                          </a:lnTo>
                          <a:lnTo>
                            <a:pt x="68" y="90"/>
                          </a:lnTo>
                          <a:lnTo>
                            <a:pt x="143" y="75"/>
                          </a:lnTo>
                          <a:lnTo>
                            <a:pt x="0" y="2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30" name="Freeform 475"/>
                    <p:cNvSpPr>
                      <a:spLocks/>
                    </p:cNvSpPr>
                    <p:nvPr/>
                  </p:nvSpPr>
                  <p:spPr bwMode="auto">
                    <a:xfrm>
                      <a:off x="634" y="2536"/>
                      <a:ext cx="286" cy="90"/>
                    </a:xfrm>
                    <a:custGeom>
                      <a:avLst/>
                      <a:gdLst>
                        <a:gd name="T0" fmla="*/ 0 w 286"/>
                        <a:gd name="T1" fmla="*/ 20 h 90"/>
                        <a:gd name="T2" fmla="*/ 63 w 286"/>
                        <a:gd name="T3" fmla="*/ 0 h 90"/>
                        <a:gd name="T4" fmla="*/ 217 w 286"/>
                        <a:gd name="T5" fmla="*/ 55 h 90"/>
                        <a:gd name="T6" fmla="*/ 286 w 286"/>
                        <a:gd name="T7" fmla="*/ 40 h 90"/>
                        <a:gd name="T8" fmla="*/ 249 w 286"/>
                        <a:gd name="T9" fmla="*/ 90 h 90"/>
                        <a:gd name="T10" fmla="*/ 68 w 286"/>
                        <a:gd name="T11" fmla="*/ 90 h 90"/>
                        <a:gd name="T12" fmla="*/ 143 w 286"/>
                        <a:gd name="T13" fmla="*/ 75 h 90"/>
                        <a:gd name="T14" fmla="*/ 0 w 286"/>
                        <a:gd name="T15" fmla="*/ 2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0" y="20"/>
                          </a:moveTo>
                          <a:lnTo>
                            <a:pt x="63" y="0"/>
                          </a:lnTo>
                          <a:lnTo>
                            <a:pt x="217" y="55"/>
                          </a:lnTo>
                          <a:lnTo>
                            <a:pt x="286" y="40"/>
                          </a:lnTo>
                          <a:lnTo>
                            <a:pt x="249" y="90"/>
                          </a:lnTo>
                          <a:lnTo>
                            <a:pt x="68" y="90"/>
                          </a:lnTo>
                          <a:lnTo>
                            <a:pt x="143" y="75"/>
                          </a:lnTo>
                          <a:lnTo>
                            <a:pt x="0" y="2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31" name="Freeform 476"/>
                    <p:cNvSpPr>
                      <a:spLocks/>
                    </p:cNvSpPr>
                    <p:nvPr/>
                  </p:nvSpPr>
                  <p:spPr bwMode="auto">
                    <a:xfrm>
                      <a:off x="920" y="2655"/>
                      <a:ext cx="286" cy="90"/>
                    </a:xfrm>
                    <a:custGeom>
                      <a:avLst/>
                      <a:gdLst>
                        <a:gd name="T0" fmla="*/ 286 w 286"/>
                        <a:gd name="T1" fmla="*/ 70 h 90"/>
                        <a:gd name="T2" fmla="*/ 222 w 286"/>
                        <a:gd name="T3" fmla="*/ 90 h 90"/>
                        <a:gd name="T4" fmla="*/ 74 w 286"/>
                        <a:gd name="T5" fmla="*/ 30 h 90"/>
                        <a:gd name="T6" fmla="*/ 0 w 286"/>
                        <a:gd name="T7" fmla="*/ 50 h 90"/>
                        <a:gd name="T8" fmla="*/ 37 w 286"/>
                        <a:gd name="T9" fmla="*/ 0 h 90"/>
                        <a:gd name="T10" fmla="*/ 222 w 286"/>
                        <a:gd name="T11" fmla="*/ 0 h 90"/>
                        <a:gd name="T12" fmla="*/ 143 w 286"/>
                        <a:gd name="T13" fmla="*/ 15 h 90"/>
                        <a:gd name="T14" fmla="*/ 286 w 286"/>
                        <a:gd name="T15" fmla="*/ 7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286" y="70"/>
                          </a:moveTo>
                          <a:lnTo>
                            <a:pt x="222" y="90"/>
                          </a:lnTo>
                          <a:lnTo>
                            <a:pt x="74" y="30"/>
                          </a:lnTo>
                          <a:lnTo>
                            <a:pt x="0" y="50"/>
                          </a:lnTo>
                          <a:lnTo>
                            <a:pt x="37" y="0"/>
                          </a:lnTo>
                          <a:lnTo>
                            <a:pt x="222" y="0"/>
                          </a:lnTo>
                          <a:lnTo>
                            <a:pt x="143" y="15"/>
                          </a:lnTo>
                          <a:lnTo>
                            <a:pt x="286" y="7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32" name="Freeform 477"/>
                    <p:cNvSpPr>
                      <a:spLocks/>
                    </p:cNvSpPr>
                    <p:nvPr/>
                  </p:nvSpPr>
                  <p:spPr bwMode="auto">
                    <a:xfrm>
                      <a:off x="920" y="2655"/>
                      <a:ext cx="286" cy="90"/>
                    </a:xfrm>
                    <a:custGeom>
                      <a:avLst/>
                      <a:gdLst>
                        <a:gd name="T0" fmla="*/ 286 w 286"/>
                        <a:gd name="T1" fmla="*/ 70 h 90"/>
                        <a:gd name="T2" fmla="*/ 222 w 286"/>
                        <a:gd name="T3" fmla="*/ 90 h 90"/>
                        <a:gd name="T4" fmla="*/ 74 w 286"/>
                        <a:gd name="T5" fmla="*/ 30 h 90"/>
                        <a:gd name="T6" fmla="*/ 0 w 286"/>
                        <a:gd name="T7" fmla="*/ 50 h 90"/>
                        <a:gd name="T8" fmla="*/ 37 w 286"/>
                        <a:gd name="T9" fmla="*/ 0 h 90"/>
                        <a:gd name="T10" fmla="*/ 222 w 286"/>
                        <a:gd name="T11" fmla="*/ 0 h 90"/>
                        <a:gd name="T12" fmla="*/ 143 w 286"/>
                        <a:gd name="T13" fmla="*/ 15 h 90"/>
                        <a:gd name="T14" fmla="*/ 286 w 286"/>
                        <a:gd name="T15" fmla="*/ 7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286" y="70"/>
                          </a:moveTo>
                          <a:lnTo>
                            <a:pt x="222" y="90"/>
                          </a:lnTo>
                          <a:lnTo>
                            <a:pt x="74" y="30"/>
                          </a:lnTo>
                          <a:lnTo>
                            <a:pt x="0" y="50"/>
                          </a:lnTo>
                          <a:lnTo>
                            <a:pt x="37" y="0"/>
                          </a:lnTo>
                          <a:lnTo>
                            <a:pt x="222" y="0"/>
                          </a:lnTo>
                          <a:lnTo>
                            <a:pt x="143" y="15"/>
                          </a:lnTo>
                          <a:lnTo>
                            <a:pt x="286" y="7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</p:grpSp>
            </p:grpSp>
            <p:grpSp>
              <p:nvGrpSpPr>
                <p:cNvPr id="23" name="Group 478"/>
                <p:cNvGrpSpPr>
                  <a:grpSpLocks/>
                </p:cNvGrpSpPr>
                <p:nvPr/>
              </p:nvGrpSpPr>
              <p:grpSpPr bwMode="auto">
                <a:xfrm>
                  <a:off x="581" y="2795"/>
                  <a:ext cx="667" cy="513"/>
                  <a:chOff x="581" y="2795"/>
                  <a:chExt cx="667" cy="513"/>
                </a:xfrm>
              </p:grpSpPr>
              <p:sp>
                <p:nvSpPr>
                  <p:cNvPr id="319" name="Freeform 479"/>
                  <p:cNvSpPr>
                    <a:spLocks/>
                  </p:cNvSpPr>
                  <p:nvPr/>
                </p:nvSpPr>
                <p:spPr bwMode="auto">
                  <a:xfrm>
                    <a:off x="581" y="2795"/>
                    <a:ext cx="662" cy="508"/>
                  </a:xfrm>
                  <a:custGeom>
                    <a:avLst/>
                    <a:gdLst>
                      <a:gd name="T0" fmla="*/ 95 w 662"/>
                      <a:gd name="T1" fmla="*/ 0 h 508"/>
                      <a:gd name="T2" fmla="*/ 95 w 662"/>
                      <a:gd name="T3" fmla="*/ 65 h 508"/>
                      <a:gd name="T4" fmla="*/ 249 w 662"/>
                      <a:gd name="T5" fmla="*/ 65 h 508"/>
                      <a:gd name="T6" fmla="*/ 328 w 662"/>
                      <a:gd name="T7" fmla="*/ 199 h 508"/>
                      <a:gd name="T8" fmla="*/ 413 w 662"/>
                      <a:gd name="T9" fmla="*/ 65 h 508"/>
                      <a:gd name="T10" fmla="*/ 566 w 662"/>
                      <a:gd name="T11" fmla="*/ 65 h 508"/>
                      <a:gd name="T12" fmla="*/ 566 w 662"/>
                      <a:gd name="T13" fmla="*/ 0 h 508"/>
                      <a:gd name="T14" fmla="*/ 662 w 662"/>
                      <a:gd name="T15" fmla="*/ 80 h 508"/>
                      <a:gd name="T16" fmla="*/ 566 w 662"/>
                      <a:gd name="T17" fmla="*/ 159 h 508"/>
                      <a:gd name="T18" fmla="*/ 566 w 662"/>
                      <a:gd name="T19" fmla="*/ 105 h 508"/>
                      <a:gd name="T20" fmla="*/ 455 w 662"/>
                      <a:gd name="T21" fmla="*/ 105 h 508"/>
                      <a:gd name="T22" fmla="*/ 365 w 662"/>
                      <a:gd name="T23" fmla="*/ 254 h 508"/>
                      <a:gd name="T24" fmla="*/ 455 w 662"/>
                      <a:gd name="T25" fmla="*/ 409 h 508"/>
                      <a:gd name="T26" fmla="*/ 566 w 662"/>
                      <a:gd name="T27" fmla="*/ 409 h 508"/>
                      <a:gd name="T28" fmla="*/ 566 w 662"/>
                      <a:gd name="T29" fmla="*/ 354 h 508"/>
                      <a:gd name="T30" fmla="*/ 662 w 662"/>
                      <a:gd name="T31" fmla="*/ 429 h 508"/>
                      <a:gd name="T32" fmla="*/ 566 w 662"/>
                      <a:gd name="T33" fmla="*/ 508 h 508"/>
                      <a:gd name="T34" fmla="*/ 566 w 662"/>
                      <a:gd name="T35" fmla="*/ 448 h 508"/>
                      <a:gd name="T36" fmla="*/ 413 w 662"/>
                      <a:gd name="T37" fmla="*/ 448 h 508"/>
                      <a:gd name="T38" fmla="*/ 328 w 662"/>
                      <a:gd name="T39" fmla="*/ 309 h 508"/>
                      <a:gd name="T40" fmla="*/ 249 w 662"/>
                      <a:gd name="T41" fmla="*/ 453 h 508"/>
                      <a:gd name="T42" fmla="*/ 95 w 662"/>
                      <a:gd name="T43" fmla="*/ 453 h 508"/>
                      <a:gd name="T44" fmla="*/ 95 w 662"/>
                      <a:gd name="T45" fmla="*/ 508 h 508"/>
                      <a:gd name="T46" fmla="*/ 0 w 662"/>
                      <a:gd name="T47" fmla="*/ 429 h 508"/>
                      <a:gd name="T48" fmla="*/ 95 w 662"/>
                      <a:gd name="T49" fmla="*/ 354 h 508"/>
                      <a:gd name="T50" fmla="*/ 95 w 662"/>
                      <a:gd name="T51" fmla="*/ 409 h 508"/>
                      <a:gd name="T52" fmla="*/ 201 w 662"/>
                      <a:gd name="T53" fmla="*/ 409 h 508"/>
                      <a:gd name="T54" fmla="*/ 296 w 662"/>
                      <a:gd name="T55" fmla="*/ 254 h 508"/>
                      <a:gd name="T56" fmla="*/ 201 w 662"/>
                      <a:gd name="T57" fmla="*/ 105 h 508"/>
                      <a:gd name="T58" fmla="*/ 95 w 662"/>
                      <a:gd name="T59" fmla="*/ 105 h 508"/>
                      <a:gd name="T60" fmla="*/ 95 w 662"/>
                      <a:gd name="T61" fmla="*/ 154 h 508"/>
                      <a:gd name="T62" fmla="*/ 0 w 662"/>
                      <a:gd name="T63" fmla="*/ 80 h 508"/>
                      <a:gd name="T64" fmla="*/ 95 w 662"/>
                      <a:gd name="T65" fmla="*/ 0 h 50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662"/>
                      <a:gd name="T100" fmla="*/ 0 h 508"/>
                      <a:gd name="T101" fmla="*/ 662 w 662"/>
                      <a:gd name="T102" fmla="*/ 508 h 508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662" h="508">
                        <a:moveTo>
                          <a:pt x="95" y="0"/>
                        </a:moveTo>
                        <a:lnTo>
                          <a:pt x="95" y="65"/>
                        </a:lnTo>
                        <a:lnTo>
                          <a:pt x="249" y="65"/>
                        </a:lnTo>
                        <a:lnTo>
                          <a:pt x="328" y="199"/>
                        </a:lnTo>
                        <a:lnTo>
                          <a:pt x="413" y="65"/>
                        </a:lnTo>
                        <a:lnTo>
                          <a:pt x="566" y="65"/>
                        </a:lnTo>
                        <a:lnTo>
                          <a:pt x="566" y="0"/>
                        </a:lnTo>
                        <a:lnTo>
                          <a:pt x="662" y="80"/>
                        </a:lnTo>
                        <a:lnTo>
                          <a:pt x="566" y="159"/>
                        </a:lnTo>
                        <a:lnTo>
                          <a:pt x="566" y="105"/>
                        </a:lnTo>
                        <a:lnTo>
                          <a:pt x="455" y="105"/>
                        </a:lnTo>
                        <a:lnTo>
                          <a:pt x="365" y="254"/>
                        </a:lnTo>
                        <a:lnTo>
                          <a:pt x="455" y="409"/>
                        </a:lnTo>
                        <a:lnTo>
                          <a:pt x="566" y="409"/>
                        </a:lnTo>
                        <a:lnTo>
                          <a:pt x="566" y="354"/>
                        </a:lnTo>
                        <a:lnTo>
                          <a:pt x="662" y="429"/>
                        </a:lnTo>
                        <a:lnTo>
                          <a:pt x="566" y="508"/>
                        </a:lnTo>
                        <a:lnTo>
                          <a:pt x="566" y="448"/>
                        </a:lnTo>
                        <a:lnTo>
                          <a:pt x="413" y="448"/>
                        </a:lnTo>
                        <a:lnTo>
                          <a:pt x="328" y="309"/>
                        </a:lnTo>
                        <a:lnTo>
                          <a:pt x="249" y="453"/>
                        </a:lnTo>
                        <a:lnTo>
                          <a:pt x="95" y="453"/>
                        </a:lnTo>
                        <a:lnTo>
                          <a:pt x="95" y="508"/>
                        </a:lnTo>
                        <a:lnTo>
                          <a:pt x="0" y="429"/>
                        </a:lnTo>
                        <a:lnTo>
                          <a:pt x="95" y="354"/>
                        </a:lnTo>
                        <a:lnTo>
                          <a:pt x="95" y="409"/>
                        </a:lnTo>
                        <a:lnTo>
                          <a:pt x="201" y="409"/>
                        </a:lnTo>
                        <a:lnTo>
                          <a:pt x="296" y="254"/>
                        </a:lnTo>
                        <a:lnTo>
                          <a:pt x="201" y="105"/>
                        </a:lnTo>
                        <a:lnTo>
                          <a:pt x="95" y="105"/>
                        </a:lnTo>
                        <a:lnTo>
                          <a:pt x="95" y="154"/>
                        </a:lnTo>
                        <a:lnTo>
                          <a:pt x="0" y="80"/>
                        </a:lnTo>
                        <a:lnTo>
                          <a:pt x="9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dirty="0">
                      <a:latin typeface="+mn-lt"/>
                    </a:endParaRPr>
                  </a:p>
                </p:txBody>
              </p:sp>
              <p:sp>
                <p:nvSpPr>
                  <p:cNvPr id="320" name="Freeform 480"/>
                  <p:cNvSpPr>
                    <a:spLocks/>
                  </p:cNvSpPr>
                  <p:nvPr/>
                </p:nvSpPr>
                <p:spPr bwMode="auto">
                  <a:xfrm>
                    <a:off x="581" y="2795"/>
                    <a:ext cx="662" cy="508"/>
                  </a:xfrm>
                  <a:custGeom>
                    <a:avLst/>
                    <a:gdLst>
                      <a:gd name="T0" fmla="*/ 95 w 662"/>
                      <a:gd name="T1" fmla="*/ 0 h 508"/>
                      <a:gd name="T2" fmla="*/ 95 w 662"/>
                      <a:gd name="T3" fmla="*/ 65 h 508"/>
                      <a:gd name="T4" fmla="*/ 249 w 662"/>
                      <a:gd name="T5" fmla="*/ 65 h 508"/>
                      <a:gd name="T6" fmla="*/ 328 w 662"/>
                      <a:gd name="T7" fmla="*/ 199 h 508"/>
                      <a:gd name="T8" fmla="*/ 413 w 662"/>
                      <a:gd name="T9" fmla="*/ 65 h 508"/>
                      <a:gd name="T10" fmla="*/ 566 w 662"/>
                      <a:gd name="T11" fmla="*/ 65 h 508"/>
                      <a:gd name="T12" fmla="*/ 566 w 662"/>
                      <a:gd name="T13" fmla="*/ 0 h 508"/>
                      <a:gd name="T14" fmla="*/ 662 w 662"/>
                      <a:gd name="T15" fmla="*/ 80 h 508"/>
                      <a:gd name="T16" fmla="*/ 566 w 662"/>
                      <a:gd name="T17" fmla="*/ 159 h 508"/>
                      <a:gd name="T18" fmla="*/ 566 w 662"/>
                      <a:gd name="T19" fmla="*/ 105 h 508"/>
                      <a:gd name="T20" fmla="*/ 455 w 662"/>
                      <a:gd name="T21" fmla="*/ 105 h 508"/>
                      <a:gd name="T22" fmla="*/ 365 w 662"/>
                      <a:gd name="T23" fmla="*/ 254 h 508"/>
                      <a:gd name="T24" fmla="*/ 455 w 662"/>
                      <a:gd name="T25" fmla="*/ 409 h 508"/>
                      <a:gd name="T26" fmla="*/ 566 w 662"/>
                      <a:gd name="T27" fmla="*/ 409 h 508"/>
                      <a:gd name="T28" fmla="*/ 566 w 662"/>
                      <a:gd name="T29" fmla="*/ 354 h 508"/>
                      <a:gd name="T30" fmla="*/ 662 w 662"/>
                      <a:gd name="T31" fmla="*/ 429 h 508"/>
                      <a:gd name="T32" fmla="*/ 566 w 662"/>
                      <a:gd name="T33" fmla="*/ 508 h 508"/>
                      <a:gd name="T34" fmla="*/ 566 w 662"/>
                      <a:gd name="T35" fmla="*/ 448 h 508"/>
                      <a:gd name="T36" fmla="*/ 413 w 662"/>
                      <a:gd name="T37" fmla="*/ 448 h 508"/>
                      <a:gd name="T38" fmla="*/ 328 w 662"/>
                      <a:gd name="T39" fmla="*/ 309 h 508"/>
                      <a:gd name="T40" fmla="*/ 249 w 662"/>
                      <a:gd name="T41" fmla="*/ 453 h 508"/>
                      <a:gd name="T42" fmla="*/ 95 w 662"/>
                      <a:gd name="T43" fmla="*/ 453 h 508"/>
                      <a:gd name="T44" fmla="*/ 95 w 662"/>
                      <a:gd name="T45" fmla="*/ 508 h 508"/>
                      <a:gd name="T46" fmla="*/ 0 w 662"/>
                      <a:gd name="T47" fmla="*/ 429 h 508"/>
                      <a:gd name="T48" fmla="*/ 95 w 662"/>
                      <a:gd name="T49" fmla="*/ 354 h 508"/>
                      <a:gd name="T50" fmla="*/ 95 w 662"/>
                      <a:gd name="T51" fmla="*/ 409 h 508"/>
                      <a:gd name="T52" fmla="*/ 201 w 662"/>
                      <a:gd name="T53" fmla="*/ 409 h 508"/>
                      <a:gd name="T54" fmla="*/ 296 w 662"/>
                      <a:gd name="T55" fmla="*/ 254 h 508"/>
                      <a:gd name="T56" fmla="*/ 201 w 662"/>
                      <a:gd name="T57" fmla="*/ 105 h 508"/>
                      <a:gd name="T58" fmla="*/ 95 w 662"/>
                      <a:gd name="T59" fmla="*/ 105 h 508"/>
                      <a:gd name="T60" fmla="*/ 95 w 662"/>
                      <a:gd name="T61" fmla="*/ 154 h 508"/>
                      <a:gd name="T62" fmla="*/ 0 w 662"/>
                      <a:gd name="T63" fmla="*/ 80 h 508"/>
                      <a:gd name="T64" fmla="*/ 95 w 662"/>
                      <a:gd name="T65" fmla="*/ 0 h 50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662"/>
                      <a:gd name="T100" fmla="*/ 0 h 508"/>
                      <a:gd name="T101" fmla="*/ 662 w 662"/>
                      <a:gd name="T102" fmla="*/ 508 h 508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662" h="508">
                        <a:moveTo>
                          <a:pt x="95" y="0"/>
                        </a:moveTo>
                        <a:lnTo>
                          <a:pt x="95" y="65"/>
                        </a:lnTo>
                        <a:lnTo>
                          <a:pt x="249" y="65"/>
                        </a:lnTo>
                        <a:lnTo>
                          <a:pt x="328" y="199"/>
                        </a:lnTo>
                        <a:lnTo>
                          <a:pt x="413" y="65"/>
                        </a:lnTo>
                        <a:lnTo>
                          <a:pt x="566" y="65"/>
                        </a:lnTo>
                        <a:lnTo>
                          <a:pt x="566" y="0"/>
                        </a:lnTo>
                        <a:lnTo>
                          <a:pt x="662" y="80"/>
                        </a:lnTo>
                        <a:lnTo>
                          <a:pt x="566" y="159"/>
                        </a:lnTo>
                        <a:lnTo>
                          <a:pt x="566" y="105"/>
                        </a:lnTo>
                        <a:lnTo>
                          <a:pt x="455" y="105"/>
                        </a:lnTo>
                        <a:lnTo>
                          <a:pt x="365" y="254"/>
                        </a:lnTo>
                        <a:lnTo>
                          <a:pt x="455" y="409"/>
                        </a:lnTo>
                        <a:lnTo>
                          <a:pt x="566" y="409"/>
                        </a:lnTo>
                        <a:lnTo>
                          <a:pt x="566" y="354"/>
                        </a:lnTo>
                        <a:lnTo>
                          <a:pt x="662" y="429"/>
                        </a:lnTo>
                        <a:lnTo>
                          <a:pt x="566" y="508"/>
                        </a:lnTo>
                        <a:lnTo>
                          <a:pt x="566" y="448"/>
                        </a:lnTo>
                        <a:lnTo>
                          <a:pt x="413" y="448"/>
                        </a:lnTo>
                        <a:lnTo>
                          <a:pt x="328" y="309"/>
                        </a:lnTo>
                        <a:lnTo>
                          <a:pt x="249" y="453"/>
                        </a:lnTo>
                        <a:lnTo>
                          <a:pt x="95" y="453"/>
                        </a:lnTo>
                        <a:lnTo>
                          <a:pt x="95" y="508"/>
                        </a:lnTo>
                        <a:lnTo>
                          <a:pt x="0" y="429"/>
                        </a:lnTo>
                        <a:lnTo>
                          <a:pt x="95" y="354"/>
                        </a:lnTo>
                        <a:lnTo>
                          <a:pt x="95" y="409"/>
                        </a:lnTo>
                        <a:lnTo>
                          <a:pt x="201" y="409"/>
                        </a:lnTo>
                        <a:lnTo>
                          <a:pt x="296" y="254"/>
                        </a:lnTo>
                        <a:lnTo>
                          <a:pt x="201" y="105"/>
                        </a:lnTo>
                        <a:lnTo>
                          <a:pt x="95" y="105"/>
                        </a:lnTo>
                        <a:lnTo>
                          <a:pt x="95" y="154"/>
                        </a:lnTo>
                        <a:lnTo>
                          <a:pt x="0" y="80"/>
                        </a:lnTo>
                        <a:lnTo>
                          <a:pt x="9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dirty="0">
                      <a:latin typeface="+mn-lt"/>
                    </a:endParaRPr>
                  </a:p>
                </p:txBody>
              </p:sp>
              <p:sp>
                <p:nvSpPr>
                  <p:cNvPr id="321" name="Freeform 481"/>
                  <p:cNvSpPr>
                    <a:spLocks/>
                  </p:cNvSpPr>
                  <p:nvPr/>
                </p:nvSpPr>
                <p:spPr bwMode="auto">
                  <a:xfrm>
                    <a:off x="586" y="2800"/>
                    <a:ext cx="662" cy="508"/>
                  </a:xfrm>
                  <a:custGeom>
                    <a:avLst/>
                    <a:gdLst>
                      <a:gd name="T0" fmla="*/ 95 w 662"/>
                      <a:gd name="T1" fmla="*/ 0 h 508"/>
                      <a:gd name="T2" fmla="*/ 95 w 662"/>
                      <a:gd name="T3" fmla="*/ 65 h 508"/>
                      <a:gd name="T4" fmla="*/ 249 w 662"/>
                      <a:gd name="T5" fmla="*/ 65 h 508"/>
                      <a:gd name="T6" fmla="*/ 328 w 662"/>
                      <a:gd name="T7" fmla="*/ 199 h 508"/>
                      <a:gd name="T8" fmla="*/ 413 w 662"/>
                      <a:gd name="T9" fmla="*/ 65 h 508"/>
                      <a:gd name="T10" fmla="*/ 567 w 662"/>
                      <a:gd name="T11" fmla="*/ 65 h 508"/>
                      <a:gd name="T12" fmla="*/ 567 w 662"/>
                      <a:gd name="T13" fmla="*/ 0 h 508"/>
                      <a:gd name="T14" fmla="*/ 662 w 662"/>
                      <a:gd name="T15" fmla="*/ 80 h 508"/>
                      <a:gd name="T16" fmla="*/ 567 w 662"/>
                      <a:gd name="T17" fmla="*/ 159 h 508"/>
                      <a:gd name="T18" fmla="*/ 567 w 662"/>
                      <a:gd name="T19" fmla="*/ 105 h 508"/>
                      <a:gd name="T20" fmla="*/ 455 w 662"/>
                      <a:gd name="T21" fmla="*/ 105 h 508"/>
                      <a:gd name="T22" fmla="*/ 365 w 662"/>
                      <a:gd name="T23" fmla="*/ 254 h 508"/>
                      <a:gd name="T24" fmla="*/ 455 w 662"/>
                      <a:gd name="T25" fmla="*/ 409 h 508"/>
                      <a:gd name="T26" fmla="*/ 567 w 662"/>
                      <a:gd name="T27" fmla="*/ 409 h 508"/>
                      <a:gd name="T28" fmla="*/ 567 w 662"/>
                      <a:gd name="T29" fmla="*/ 354 h 508"/>
                      <a:gd name="T30" fmla="*/ 662 w 662"/>
                      <a:gd name="T31" fmla="*/ 429 h 508"/>
                      <a:gd name="T32" fmla="*/ 567 w 662"/>
                      <a:gd name="T33" fmla="*/ 508 h 508"/>
                      <a:gd name="T34" fmla="*/ 567 w 662"/>
                      <a:gd name="T35" fmla="*/ 448 h 508"/>
                      <a:gd name="T36" fmla="*/ 413 w 662"/>
                      <a:gd name="T37" fmla="*/ 448 h 508"/>
                      <a:gd name="T38" fmla="*/ 328 w 662"/>
                      <a:gd name="T39" fmla="*/ 309 h 508"/>
                      <a:gd name="T40" fmla="*/ 249 w 662"/>
                      <a:gd name="T41" fmla="*/ 453 h 508"/>
                      <a:gd name="T42" fmla="*/ 95 w 662"/>
                      <a:gd name="T43" fmla="*/ 453 h 508"/>
                      <a:gd name="T44" fmla="*/ 95 w 662"/>
                      <a:gd name="T45" fmla="*/ 508 h 508"/>
                      <a:gd name="T46" fmla="*/ 0 w 662"/>
                      <a:gd name="T47" fmla="*/ 429 h 508"/>
                      <a:gd name="T48" fmla="*/ 95 w 662"/>
                      <a:gd name="T49" fmla="*/ 354 h 508"/>
                      <a:gd name="T50" fmla="*/ 95 w 662"/>
                      <a:gd name="T51" fmla="*/ 409 h 508"/>
                      <a:gd name="T52" fmla="*/ 201 w 662"/>
                      <a:gd name="T53" fmla="*/ 409 h 508"/>
                      <a:gd name="T54" fmla="*/ 297 w 662"/>
                      <a:gd name="T55" fmla="*/ 254 h 508"/>
                      <a:gd name="T56" fmla="*/ 201 w 662"/>
                      <a:gd name="T57" fmla="*/ 105 h 508"/>
                      <a:gd name="T58" fmla="*/ 95 w 662"/>
                      <a:gd name="T59" fmla="*/ 105 h 508"/>
                      <a:gd name="T60" fmla="*/ 95 w 662"/>
                      <a:gd name="T61" fmla="*/ 154 h 508"/>
                      <a:gd name="T62" fmla="*/ 0 w 662"/>
                      <a:gd name="T63" fmla="*/ 80 h 508"/>
                      <a:gd name="T64" fmla="*/ 95 w 662"/>
                      <a:gd name="T65" fmla="*/ 0 h 50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662"/>
                      <a:gd name="T100" fmla="*/ 0 h 508"/>
                      <a:gd name="T101" fmla="*/ 662 w 662"/>
                      <a:gd name="T102" fmla="*/ 508 h 508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662" h="508">
                        <a:moveTo>
                          <a:pt x="95" y="0"/>
                        </a:moveTo>
                        <a:lnTo>
                          <a:pt x="95" y="65"/>
                        </a:lnTo>
                        <a:lnTo>
                          <a:pt x="249" y="65"/>
                        </a:lnTo>
                        <a:lnTo>
                          <a:pt x="328" y="199"/>
                        </a:lnTo>
                        <a:lnTo>
                          <a:pt x="413" y="65"/>
                        </a:lnTo>
                        <a:lnTo>
                          <a:pt x="567" y="65"/>
                        </a:lnTo>
                        <a:lnTo>
                          <a:pt x="567" y="0"/>
                        </a:lnTo>
                        <a:lnTo>
                          <a:pt x="662" y="80"/>
                        </a:lnTo>
                        <a:lnTo>
                          <a:pt x="567" y="159"/>
                        </a:lnTo>
                        <a:lnTo>
                          <a:pt x="567" y="105"/>
                        </a:lnTo>
                        <a:lnTo>
                          <a:pt x="455" y="105"/>
                        </a:lnTo>
                        <a:lnTo>
                          <a:pt x="365" y="254"/>
                        </a:lnTo>
                        <a:lnTo>
                          <a:pt x="455" y="409"/>
                        </a:lnTo>
                        <a:lnTo>
                          <a:pt x="567" y="409"/>
                        </a:lnTo>
                        <a:lnTo>
                          <a:pt x="567" y="354"/>
                        </a:lnTo>
                        <a:lnTo>
                          <a:pt x="662" y="429"/>
                        </a:lnTo>
                        <a:lnTo>
                          <a:pt x="567" y="508"/>
                        </a:lnTo>
                        <a:lnTo>
                          <a:pt x="567" y="448"/>
                        </a:lnTo>
                        <a:lnTo>
                          <a:pt x="413" y="448"/>
                        </a:lnTo>
                        <a:lnTo>
                          <a:pt x="328" y="309"/>
                        </a:lnTo>
                        <a:lnTo>
                          <a:pt x="249" y="453"/>
                        </a:lnTo>
                        <a:lnTo>
                          <a:pt x="95" y="453"/>
                        </a:lnTo>
                        <a:lnTo>
                          <a:pt x="95" y="508"/>
                        </a:lnTo>
                        <a:lnTo>
                          <a:pt x="0" y="429"/>
                        </a:lnTo>
                        <a:lnTo>
                          <a:pt x="95" y="354"/>
                        </a:lnTo>
                        <a:lnTo>
                          <a:pt x="95" y="409"/>
                        </a:lnTo>
                        <a:lnTo>
                          <a:pt x="201" y="409"/>
                        </a:lnTo>
                        <a:lnTo>
                          <a:pt x="297" y="254"/>
                        </a:lnTo>
                        <a:lnTo>
                          <a:pt x="201" y="105"/>
                        </a:lnTo>
                        <a:lnTo>
                          <a:pt x="95" y="105"/>
                        </a:lnTo>
                        <a:lnTo>
                          <a:pt x="95" y="154"/>
                        </a:lnTo>
                        <a:lnTo>
                          <a:pt x="0" y="80"/>
                        </a:lnTo>
                        <a:lnTo>
                          <a:pt x="9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dirty="0">
                      <a:latin typeface="+mn-lt"/>
                    </a:endParaRPr>
                  </a:p>
                </p:txBody>
              </p:sp>
              <p:sp>
                <p:nvSpPr>
                  <p:cNvPr id="322" name="Freeform 482"/>
                  <p:cNvSpPr>
                    <a:spLocks/>
                  </p:cNvSpPr>
                  <p:nvPr/>
                </p:nvSpPr>
                <p:spPr bwMode="auto">
                  <a:xfrm>
                    <a:off x="586" y="2800"/>
                    <a:ext cx="662" cy="508"/>
                  </a:xfrm>
                  <a:custGeom>
                    <a:avLst/>
                    <a:gdLst>
                      <a:gd name="T0" fmla="*/ 95 w 662"/>
                      <a:gd name="T1" fmla="*/ 0 h 508"/>
                      <a:gd name="T2" fmla="*/ 95 w 662"/>
                      <a:gd name="T3" fmla="*/ 65 h 508"/>
                      <a:gd name="T4" fmla="*/ 249 w 662"/>
                      <a:gd name="T5" fmla="*/ 65 h 508"/>
                      <a:gd name="T6" fmla="*/ 328 w 662"/>
                      <a:gd name="T7" fmla="*/ 199 h 508"/>
                      <a:gd name="T8" fmla="*/ 413 w 662"/>
                      <a:gd name="T9" fmla="*/ 65 h 508"/>
                      <a:gd name="T10" fmla="*/ 567 w 662"/>
                      <a:gd name="T11" fmla="*/ 65 h 508"/>
                      <a:gd name="T12" fmla="*/ 567 w 662"/>
                      <a:gd name="T13" fmla="*/ 0 h 508"/>
                      <a:gd name="T14" fmla="*/ 662 w 662"/>
                      <a:gd name="T15" fmla="*/ 80 h 508"/>
                      <a:gd name="T16" fmla="*/ 567 w 662"/>
                      <a:gd name="T17" fmla="*/ 159 h 508"/>
                      <a:gd name="T18" fmla="*/ 567 w 662"/>
                      <a:gd name="T19" fmla="*/ 105 h 508"/>
                      <a:gd name="T20" fmla="*/ 455 w 662"/>
                      <a:gd name="T21" fmla="*/ 105 h 508"/>
                      <a:gd name="T22" fmla="*/ 365 w 662"/>
                      <a:gd name="T23" fmla="*/ 254 h 508"/>
                      <a:gd name="T24" fmla="*/ 455 w 662"/>
                      <a:gd name="T25" fmla="*/ 409 h 508"/>
                      <a:gd name="T26" fmla="*/ 567 w 662"/>
                      <a:gd name="T27" fmla="*/ 409 h 508"/>
                      <a:gd name="T28" fmla="*/ 567 w 662"/>
                      <a:gd name="T29" fmla="*/ 354 h 508"/>
                      <a:gd name="T30" fmla="*/ 662 w 662"/>
                      <a:gd name="T31" fmla="*/ 429 h 508"/>
                      <a:gd name="T32" fmla="*/ 567 w 662"/>
                      <a:gd name="T33" fmla="*/ 508 h 508"/>
                      <a:gd name="T34" fmla="*/ 567 w 662"/>
                      <a:gd name="T35" fmla="*/ 448 h 508"/>
                      <a:gd name="T36" fmla="*/ 413 w 662"/>
                      <a:gd name="T37" fmla="*/ 448 h 508"/>
                      <a:gd name="T38" fmla="*/ 328 w 662"/>
                      <a:gd name="T39" fmla="*/ 309 h 508"/>
                      <a:gd name="T40" fmla="*/ 249 w 662"/>
                      <a:gd name="T41" fmla="*/ 453 h 508"/>
                      <a:gd name="T42" fmla="*/ 95 w 662"/>
                      <a:gd name="T43" fmla="*/ 453 h 508"/>
                      <a:gd name="T44" fmla="*/ 95 w 662"/>
                      <a:gd name="T45" fmla="*/ 508 h 508"/>
                      <a:gd name="T46" fmla="*/ 0 w 662"/>
                      <a:gd name="T47" fmla="*/ 429 h 508"/>
                      <a:gd name="T48" fmla="*/ 95 w 662"/>
                      <a:gd name="T49" fmla="*/ 354 h 508"/>
                      <a:gd name="T50" fmla="*/ 95 w 662"/>
                      <a:gd name="T51" fmla="*/ 409 h 508"/>
                      <a:gd name="T52" fmla="*/ 201 w 662"/>
                      <a:gd name="T53" fmla="*/ 409 h 508"/>
                      <a:gd name="T54" fmla="*/ 297 w 662"/>
                      <a:gd name="T55" fmla="*/ 254 h 508"/>
                      <a:gd name="T56" fmla="*/ 201 w 662"/>
                      <a:gd name="T57" fmla="*/ 105 h 508"/>
                      <a:gd name="T58" fmla="*/ 95 w 662"/>
                      <a:gd name="T59" fmla="*/ 105 h 508"/>
                      <a:gd name="T60" fmla="*/ 95 w 662"/>
                      <a:gd name="T61" fmla="*/ 154 h 508"/>
                      <a:gd name="T62" fmla="*/ 0 w 662"/>
                      <a:gd name="T63" fmla="*/ 80 h 508"/>
                      <a:gd name="T64" fmla="*/ 95 w 662"/>
                      <a:gd name="T65" fmla="*/ 0 h 50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662"/>
                      <a:gd name="T100" fmla="*/ 0 h 508"/>
                      <a:gd name="T101" fmla="*/ 662 w 662"/>
                      <a:gd name="T102" fmla="*/ 508 h 508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662" h="508">
                        <a:moveTo>
                          <a:pt x="95" y="0"/>
                        </a:moveTo>
                        <a:lnTo>
                          <a:pt x="95" y="65"/>
                        </a:lnTo>
                        <a:lnTo>
                          <a:pt x="249" y="65"/>
                        </a:lnTo>
                        <a:lnTo>
                          <a:pt x="328" y="199"/>
                        </a:lnTo>
                        <a:lnTo>
                          <a:pt x="413" y="65"/>
                        </a:lnTo>
                        <a:lnTo>
                          <a:pt x="567" y="65"/>
                        </a:lnTo>
                        <a:lnTo>
                          <a:pt x="567" y="0"/>
                        </a:lnTo>
                        <a:lnTo>
                          <a:pt x="662" y="80"/>
                        </a:lnTo>
                        <a:lnTo>
                          <a:pt x="567" y="159"/>
                        </a:lnTo>
                        <a:lnTo>
                          <a:pt x="567" y="105"/>
                        </a:lnTo>
                        <a:lnTo>
                          <a:pt x="455" y="105"/>
                        </a:lnTo>
                        <a:lnTo>
                          <a:pt x="365" y="254"/>
                        </a:lnTo>
                        <a:lnTo>
                          <a:pt x="455" y="409"/>
                        </a:lnTo>
                        <a:lnTo>
                          <a:pt x="567" y="409"/>
                        </a:lnTo>
                        <a:lnTo>
                          <a:pt x="567" y="354"/>
                        </a:lnTo>
                        <a:lnTo>
                          <a:pt x="662" y="429"/>
                        </a:lnTo>
                        <a:lnTo>
                          <a:pt x="567" y="508"/>
                        </a:lnTo>
                        <a:lnTo>
                          <a:pt x="567" y="448"/>
                        </a:lnTo>
                        <a:lnTo>
                          <a:pt x="413" y="448"/>
                        </a:lnTo>
                        <a:lnTo>
                          <a:pt x="328" y="309"/>
                        </a:lnTo>
                        <a:lnTo>
                          <a:pt x="249" y="453"/>
                        </a:lnTo>
                        <a:lnTo>
                          <a:pt x="95" y="453"/>
                        </a:lnTo>
                        <a:lnTo>
                          <a:pt x="95" y="508"/>
                        </a:lnTo>
                        <a:lnTo>
                          <a:pt x="0" y="429"/>
                        </a:lnTo>
                        <a:lnTo>
                          <a:pt x="95" y="354"/>
                        </a:lnTo>
                        <a:lnTo>
                          <a:pt x="95" y="409"/>
                        </a:lnTo>
                        <a:lnTo>
                          <a:pt x="201" y="409"/>
                        </a:lnTo>
                        <a:lnTo>
                          <a:pt x="297" y="254"/>
                        </a:lnTo>
                        <a:lnTo>
                          <a:pt x="201" y="105"/>
                        </a:lnTo>
                        <a:lnTo>
                          <a:pt x="95" y="105"/>
                        </a:lnTo>
                        <a:lnTo>
                          <a:pt x="95" y="154"/>
                        </a:lnTo>
                        <a:lnTo>
                          <a:pt x="0" y="80"/>
                        </a:lnTo>
                        <a:lnTo>
                          <a:pt x="9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dirty="0">
                      <a:latin typeface="+mn-lt"/>
                    </a:endParaRPr>
                  </a:p>
                </p:txBody>
              </p:sp>
            </p:grpSp>
          </p:grpSp>
          <p:grpSp>
            <p:nvGrpSpPr>
              <p:cNvPr id="24" name="Group 359"/>
              <p:cNvGrpSpPr/>
              <p:nvPr/>
            </p:nvGrpSpPr>
            <p:grpSpPr>
              <a:xfrm>
                <a:off x="1856948" y="2990283"/>
                <a:ext cx="1005840" cy="323852"/>
                <a:chOff x="1856948" y="2990283"/>
                <a:chExt cx="1005840" cy="323852"/>
              </a:xfrm>
            </p:grpSpPr>
            <p:pic>
              <p:nvPicPr>
                <p:cNvPr id="310" name="Picture 160" descr="rad4"/>
                <p:cNvPicPr preferRelativeResize="0"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037948" y="2990283"/>
                  <a:ext cx="824840" cy="3238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311" name="Straight Connector 310"/>
                <p:cNvCxnSpPr/>
                <p:nvPr/>
              </p:nvCxnSpPr>
              <p:spPr>
                <a:xfrm rot="5400000">
                  <a:off x="1723598" y="3173389"/>
                  <a:ext cx="2667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2" name="Straight Connector 311"/>
                <p:cNvCxnSpPr/>
                <p:nvPr/>
              </p:nvCxnSpPr>
              <p:spPr>
                <a:xfrm>
                  <a:off x="1865763" y="3173389"/>
                  <a:ext cx="1905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" name="Group 454"/>
              <p:cNvGrpSpPr>
                <a:grpSpLocks/>
              </p:cNvGrpSpPr>
              <p:nvPr/>
            </p:nvGrpSpPr>
            <p:grpSpPr bwMode="auto">
              <a:xfrm>
                <a:off x="4581343" y="2053049"/>
                <a:ext cx="573865" cy="452471"/>
                <a:chOff x="480" y="2498"/>
                <a:chExt cx="872" cy="878"/>
              </a:xfrm>
            </p:grpSpPr>
            <p:sp>
              <p:nvSpPr>
                <p:cNvPr id="282" name="Oval 455"/>
                <p:cNvSpPr>
                  <a:spLocks noChangeArrowheads="1"/>
                </p:cNvSpPr>
                <p:nvPr/>
              </p:nvSpPr>
              <p:spPr bwMode="auto">
                <a:xfrm>
                  <a:off x="482" y="3096"/>
                  <a:ext cx="870" cy="280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83" name="Rectangle 456"/>
                <p:cNvSpPr>
                  <a:spLocks noChangeArrowheads="1"/>
                </p:cNvSpPr>
                <p:nvPr/>
              </p:nvSpPr>
              <p:spPr bwMode="auto">
                <a:xfrm>
                  <a:off x="480" y="2641"/>
                  <a:ext cx="869" cy="597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84" name="Rectangle 457"/>
                <p:cNvSpPr>
                  <a:spLocks noChangeArrowheads="1"/>
                </p:cNvSpPr>
                <p:nvPr/>
              </p:nvSpPr>
              <p:spPr bwMode="auto">
                <a:xfrm>
                  <a:off x="480" y="2641"/>
                  <a:ext cx="869" cy="597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85" name="Oval 458"/>
                <p:cNvSpPr>
                  <a:spLocks noChangeArrowheads="1"/>
                </p:cNvSpPr>
                <p:nvPr/>
              </p:nvSpPr>
              <p:spPr bwMode="auto">
                <a:xfrm>
                  <a:off x="482" y="2498"/>
                  <a:ext cx="870" cy="280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latin typeface="+mn-lt"/>
                  </a:endParaRPr>
                </a:p>
              </p:txBody>
            </p:sp>
            <p:grpSp>
              <p:nvGrpSpPr>
                <p:cNvPr id="26" name="Group 459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604" cy="214"/>
                  <a:chOff x="612" y="2531"/>
                  <a:chExt cx="604" cy="214"/>
                </a:xfrm>
              </p:grpSpPr>
              <p:grpSp>
                <p:nvGrpSpPr>
                  <p:cNvPr id="27" name="Group 460"/>
                  <p:cNvGrpSpPr>
                    <a:grpSpLocks/>
                  </p:cNvGrpSpPr>
                  <p:nvPr/>
                </p:nvGrpSpPr>
                <p:grpSpPr bwMode="auto">
                  <a:xfrm>
                    <a:off x="612" y="2531"/>
                    <a:ext cx="599" cy="209"/>
                    <a:chOff x="612" y="2531"/>
                    <a:chExt cx="599" cy="209"/>
                  </a:xfrm>
                </p:grpSpPr>
                <p:sp>
                  <p:nvSpPr>
                    <p:cNvPr id="302" name="Freeform 461"/>
                    <p:cNvSpPr>
                      <a:spLocks/>
                    </p:cNvSpPr>
                    <p:nvPr/>
                  </p:nvSpPr>
                  <p:spPr bwMode="auto">
                    <a:xfrm>
                      <a:off x="925" y="2536"/>
                      <a:ext cx="286" cy="90"/>
                    </a:xfrm>
                    <a:custGeom>
                      <a:avLst/>
                      <a:gdLst>
                        <a:gd name="T0" fmla="*/ 0 w 286"/>
                        <a:gd name="T1" fmla="*/ 70 h 90"/>
                        <a:gd name="T2" fmla="*/ 64 w 286"/>
                        <a:gd name="T3" fmla="*/ 90 h 90"/>
                        <a:gd name="T4" fmla="*/ 217 w 286"/>
                        <a:gd name="T5" fmla="*/ 30 h 90"/>
                        <a:gd name="T6" fmla="*/ 286 w 286"/>
                        <a:gd name="T7" fmla="*/ 50 h 90"/>
                        <a:gd name="T8" fmla="*/ 249 w 286"/>
                        <a:gd name="T9" fmla="*/ 0 h 90"/>
                        <a:gd name="T10" fmla="*/ 69 w 286"/>
                        <a:gd name="T11" fmla="*/ 0 h 90"/>
                        <a:gd name="T12" fmla="*/ 143 w 286"/>
                        <a:gd name="T13" fmla="*/ 15 h 90"/>
                        <a:gd name="T14" fmla="*/ 0 w 286"/>
                        <a:gd name="T15" fmla="*/ 7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0" y="70"/>
                          </a:moveTo>
                          <a:lnTo>
                            <a:pt x="64" y="90"/>
                          </a:lnTo>
                          <a:lnTo>
                            <a:pt x="217" y="30"/>
                          </a:lnTo>
                          <a:lnTo>
                            <a:pt x="286" y="50"/>
                          </a:lnTo>
                          <a:lnTo>
                            <a:pt x="249" y="0"/>
                          </a:lnTo>
                          <a:lnTo>
                            <a:pt x="69" y="0"/>
                          </a:lnTo>
                          <a:lnTo>
                            <a:pt x="143" y="15"/>
                          </a:lnTo>
                          <a:lnTo>
                            <a:pt x="0" y="7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03" name="Freeform 462"/>
                    <p:cNvSpPr>
                      <a:spLocks/>
                    </p:cNvSpPr>
                    <p:nvPr/>
                  </p:nvSpPr>
                  <p:spPr bwMode="auto">
                    <a:xfrm>
                      <a:off x="925" y="2536"/>
                      <a:ext cx="286" cy="90"/>
                    </a:xfrm>
                    <a:custGeom>
                      <a:avLst/>
                      <a:gdLst>
                        <a:gd name="T0" fmla="*/ 0 w 286"/>
                        <a:gd name="T1" fmla="*/ 70 h 90"/>
                        <a:gd name="T2" fmla="*/ 64 w 286"/>
                        <a:gd name="T3" fmla="*/ 90 h 90"/>
                        <a:gd name="T4" fmla="*/ 217 w 286"/>
                        <a:gd name="T5" fmla="*/ 30 h 90"/>
                        <a:gd name="T6" fmla="*/ 286 w 286"/>
                        <a:gd name="T7" fmla="*/ 50 h 90"/>
                        <a:gd name="T8" fmla="*/ 249 w 286"/>
                        <a:gd name="T9" fmla="*/ 0 h 90"/>
                        <a:gd name="T10" fmla="*/ 69 w 286"/>
                        <a:gd name="T11" fmla="*/ 0 h 90"/>
                        <a:gd name="T12" fmla="*/ 143 w 286"/>
                        <a:gd name="T13" fmla="*/ 15 h 90"/>
                        <a:gd name="T14" fmla="*/ 0 w 286"/>
                        <a:gd name="T15" fmla="*/ 7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0" y="70"/>
                          </a:moveTo>
                          <a:lnTo>
                            <a:pt x="64" y="90"/>
                          </a:lnTo>
                          <a:lnTo>
                            <a:pt x="217" y="30"/>
                          </a:lnTo>
                          <a:lnTo>
                            <a:pt x="286" y="50"/>
                          </a:lnTo>
                          <a:lnTo>
                            <a:pt x="249" y="0"/>
                          </a:lnTo>
                          <a:lnTo>
                            <a:pt x="69" y="0"/>
                          </a:lnTo>
                          <a:lnTo>
                            <a:pt x="143" y="15"/>
                          </a:lnTo>
                          <a:lnTo>
                            <a:pt x="0" y="7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04" name="Freeform 463"/>
                    <p:cNvSpPr>
                      <a:spLocks/>
                    </p:cNvSpPr>
                    <p:nvPr/>
                  </p:nvSpPr>
                  <p:spPr bwMode="auto">
                    <a:xfrm>
                      <a:off x="612" y="2641"/>
                      <a:ext cx="286" cy="94"/>
                    </a:xfrm>
                    <a:custGeom>
                      <a:avLst/>
                      <a:gdLst>
                        <a:gd name="T0" fmla="*/ 286 w 286"/>
                        <a:gd name="T1" fmla="*/ 19 h 94"/>
                        <a:gd name="T2" fmla="*/ 223 w 286"/>
                        <a:gd name="T3" fmla="*/ 0 h 94"/>
                        <a:gd name="T4" fmla="*/ 75 w 286"/>
                        <a:gd name="T5" fmla="*/ 59 h 94"/>
                        <a:gd name="T6" fmla="*/ 0 w 286"/>
                        <a:gd name="T7" fmla="*/ 39 h 94"/>
                        <a:gd name="T8" fmla="*/ 38 w 286"/>
                        <a:gd name="T9" fmla="*/ 94 h 94"/>
                        <a:gd name="T10" fmla="*/ 223 w 286"/>
                        <a:gd name="T11" fmla="*/ 94 h 94"/>
                        <a:gd name="T12" fmla="*/ 143 w 286"/>
                        <a:gd name="T13" fmla="*/ 74 h 94"/>
                        <a:gd name="T14" fmla="*/ 286 w 286"/>
                        <a:gd name="T15" fmla="*/ 19 h 9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4"/>
                        <a:gd name="T26" fmla="*/ 286 w 286"/>
                        <a:gd name="T27" fmla="*/ 94 h 9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4">
                          <a:moveTo>
                            <a:pt x="286" y="19"/>
                          </a:moveTo>
                          <a:lnTo>
                            <a:pt x="223" y="0"/>
                          </a:lnTo>
                          <a:lnTo>
                            <a:pt x="75" y="59"/>
                          </a:lnTo>
                          <a:lnTo>
                            <a:pt x="0" y="39"/>
                          </a:lnTo>
                          <a:lnTo>
                            <a:pt x="38" y="94"/>
                          </a:lnTo>
                          <a:lnTo>
                            <a:pt x="223" y="94"/>
                          </a:lnTo>
                          <a:lnTo>
                            <a:pt x="143" y="74"/>
                          </a:lnTo>
                          <a:lnTo>
                            <a:pt x="286" y="1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05" name="Freeform 464"/>
                    <p:cNvSpPr>
                      <a:spLocks/>
                    </p:cNvSpPr>
                    <p:nvPr/>
                  </p:nvSpPr>
                  <p:spPr bwMode="auto">
                    <a:xfrm>
                      <a:off x="612" y="2641"/>
                      <a:ext cx="286" cy="94"/>
                    </a:xfrm>
                    <a:custGeom>
                      <a:avLst/>
                      <a:gdLst>
                        <a:gd name="T0" fmla="*/ 286 w 286"/>
                        <a:gd name="T1" fmla="*/ 19 h 94"/>
                        <a:gd name="T2" fmla="*/ 223 w 286"/>
                        <a:gd name="T3" fmla="*/ 0 h 94"/>
                        <a:gd name="T4" fmla="*/ 75 w 286"/>
                        <a:gd name="T5" fmla="*/ 59 h 94"/>
                        <a:gd name="T6" fmla="*/ 0 w 286"/>
                        <a:gd name="T7" fmla="*/ 39 h 94"/>
                        <a:gd name="T8" fmla="*/ 38 w 286"/>
                        <a:gd name="T9" fmla="*/ 94 h 94"/>
                        <a:gd name="T10" fmla="*/ 223 w 286"/>
                        <a:gd name="T11" fmla="*/ 94 h 94"/>
                        <a:gd name="T12" fmla="*/ 143 w 286"/>
                        <a:gd name="T13" fmla="*/ 74 h 94"/>
                        <a:gd name="T14" fmla="*/ 286 w 286"/>
                        <a:gd name="T15" fmla="*/ 19 h 9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4"/>
                        <a:gd name="T26" fmla="*/ 286 w 286"/>
                        <a:gd name="T27" fmla="*/ 94 h 9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4">
                          <a:moveTo>
                            <a:pt x="286" y="19"/>
                          </a:moveTo>
                          <a:lnTo>
                            <a:pt x="223" y="0"/>
                          </a:lnTo>
                          <a:lnTo>
                            <a:pt x="75" y="59"/>
                          </a:lnTo>
                          <a:lnTo>
                            <a:pt x="0" y="39"/>
                          </a:lnTo>
                          <a:lnTo>
                            <a:pt x="38" y="94"/>
                          </a:lnTo>
                          <a:lnTo>
                            <a:pt x="223" y="94"/>
                          </a:lnTo>
                          <a:lnTo>
                            <a:pt x="143" y="74"/>
                          </a:lnTo>
                          <a:lnTo>
                            <a:pt x="286" y="1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06" name="Freeform 465"/>
                    <p:cNvSpPr>
                      <a:spLocks/>
                    </p:cNvSpPr>
                    <p:nvPr/>
                  </p:nvSpPr>
                  <p:spPr bwMode="auto">
                    <a:xfrm>
                      <a:off x="628" y="2531"/>
                      <a:ext cx="286" cy="90"/>
                    </a:xfrm>
                    <a:custGeom>
                      <a:avLst/>
                      <a:gdLst>
                        <a:gd name="T0" fmla="*/ 0 w 286"/>
                        <a:gd name="T1" fmla="*/ 20 h 90"/>
                        <a:gd name="T2" fmla="*/ 64 w 286"/>
                        <a:gd name="T3" fmla="*/ 0 h 90"/>
                        <a:gd name="T4" fmla="*/ 217 w 286"/>
                        <a:gd name="T5" fmla="*/ 55 h 90"/>
                        <a:gd name="T6" fmla="*/ 286 w 286"/>
                        <a:gd name="T7" fmla="*/ 40 h 90"/>
                        <a:gd name="T8" fmla="*/ 249 w 286"/>
                        <a:gd name="T9" fmla="*/ 90 h 90"/>
                        <a:gd name="T10" fmla="*/ 69 w 286"/>
                        <a:gd name="T11" fmla="*/ 90 h 90"/>
                        <a:gd name="T12" fmla="*/ 143 w 286"/>
                        <a:gd name="T13" fmla="*/ 75 h 90"/>
                        <a:gd name="T14" fmla="*/ 0 w 286"/>
                        <a:gd name="T15" fmla="*/ 2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0" y="20"/>
                          </a:moveTo>
                          <a:lnTo>
                            <a:pt x="64" y="0"/>
                          </a:lnTo>
                          <a:lnTo>
                            <a:pt x="217" y="55"/>
                          </a:lnTo>
                          <a:lnTo>
                            <a:pt x="286" y="40"/>
                          </a:lnTo>
                          <a:lnTo>
                            <a:pt x="249" y="90"/>
                          </a:lnTo>
                          <a:lnTo>
                            <a:pt x="69" y="90"/>
                          </a:lnTo>
                          <a:lnTo>
                            <a:pt x="143" y="75"/>
                          </a:lnTo>
                          <a:lnTo>
                            <a:pt x="0" y="2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07" name="Freeform 466"/>
                    <p:cNvSpPr>
                      <a:spLocks/>
                    </p:cNvSpPr>
                    <p:nvPr/>
                  </p:nvSpPr>
                  <p:spPr bwMode="auto">
                    <a:xfrm>
                      <a:off x="628" y="2531"/>
                      <a:ext cx="286" cy="90"/>
                    </a:xfrm>
                    <a:custGeom>
                      <a:avLst/>
                      <a:gdLst>
                        <a:gd name="T0" fmla="*/ 0 w 286"/>
                        <a:gd name="T1" fmla="*/ 20 h 90"/>
                        <a:gd name="T2" fmla="*/ 64 w 286"/>
                        <a:gd name="T3" fmla="*/ 0 h 90"/>
                        <a:gd name="T4" fmla="*/ 217 w 286"/>
                        <a:gd name="T5" fmla="*/ 55 h 90"/>
                        <a:gd name="T6" fmla="*/ 286 w 286"/>
                        <a:gd name="T7" fmla="*/ 40 h 90"/>
                        <a:gd name="T8" fmla="*/ 249 w 286"/>
                        <a:gd name="T9" fmla="*/ 90 h 90"/>
                        <a:gd name="T10" fmla="*/ 69 w 286"/>
                        <a:gd name="T11" fmla="*/ 90 h 90"/>
                        <a:gd name="T12" fmla="*/ 143 w 286"/>
                        <a:gd name="T13" fmla="*/ 75 h 90"/>
                        <a:gd name="T14" fmla="*/ 0 w 286"/>
                        <a:gd name="T15" fmla="*/ 2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0" y="20"/>
                          </a:moveTo>
                          <a:lnTo>
                            <a:pt x="64" y="0"/>
                          </a:lnTo>
                          <a:lnTo>
                            <a:pt x="217" y="55"/>
                          </a:lnTo>
                          <a:lnTo>
                            <a:pt x="286" y="40"/>
                          </a:lnTo>
                          <a:lnTo>
                            <a:pt x="249" y="90"/>
                          </a:lnTo>
                          <a:lnTo>
                            <a:pt x="69" y="90"/>
                          </a:lnTo>
                          <a:lnTo>
                            <a:pt x="143" y="75"/>
                          </a:lnTo>
                          <a:lnTo>
                            <a:pt x="0" y="2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08" name="Freeform 467"/>
                    <p:cNvSpPr>
                      <a:spLocks/>
                    </p:cNvSpPr>
                    <p:nvPr/>
                  </p:nvSpPr>
                  <p:spPr bwMode="auto">
                    <a:xfrm>
                      <a:off x="914" y="2650"/>
                      <a:ext cx="286" cy="90"/>
                    </a:xfrm>
                    <a:custGeom>
                      <a:avLst/>
                      <a:gdLst>
                        <a:gd name="T0" fmla="*/ 286 w 286"/>
                        <a:gd name="T1" fmla="*/ 70 h 90"/>
                        <a:gd name="T2" fmla="*/ 223 w 286"/>
                        <a:gd name="T3" fmla="*/ 90 h 90"/>
                        <a:gd name="T4" fmla="*/ 75 w 286"/>
                        <a:gd name="T5" fmla="*/ 30 h 90"/>
                        <a:gd name="T6" fmla="*/ 0 w 286"/>
                        <a:gd name="T7" fmla="*/ 50 h 90"/>
                        <a:gd name="T8" fmla="*/ 37 w 286"/>
                        <a:gd name="T9" fmla="*/ 0 h 90"/>
                        <a:gd name="T10" fmla="*/ 223 w 286"/>
                        <a:gd name="T11" fmla="*/ 0 h 90"/>
                        <a:gd name="T12" fmla="*/ 143 w 286"/>
                        <a:gd name="T13" fmla="*/ 15 h 90"/>
                        <a:gd name="T14" fmla="*/ 286 w 286"/>
                        <a:gd name="T15" fmla="*/ 7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286" y="70"/>
                          </a:moveTo>
                          <a:lnTo>
                            <a:pt x="223" y="90"/>
                          </a:lnTo>
                          <a:lnTo>
                            <a:pt x="75" y="30"/>
                          </a:lnTo>
                          <a:lnTo>
                            <a:pt x="0" y="50"/>
                          </a:lnTo>
                          <a:lnTo>
                            <a:pt x="37" y="0"/>
                          </a:lnTo>
                          <a:lnTo>
                            <a:pt x="223" y="0"/>
                          </a:lnTo>
                          <a:lnTo>
                            <a:pt x="143" y="15"/>
                          </a:lnTo>
                          <a:lnTo>
                            <a:pt x="286" y="7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09" name="Freeform 468"/>
                    <p:cNvSpPr>
                      <a:spLocks/>
                    </p:cNvSpPr>
                    <p:nvPr/>
                  </p:nvSpPr>
                  <p:spPr bwMode="auto">
                    <a:xfrm>
                      <a:off x="914" y="2650"/>
                      <a:ext cx="286" cy="90"/>
                    </a:xfrm>
                    <a:custGeom>
                      <a:avLst/>
                      <a:gdLst>
                        <a:gd name="T0" fmla="*/ 286 w 286"/>
                        <a:gd name="T1" fmla="*/ 70 h 90"/>
                        <a:gd name="T2" fmla="*/ 223 w 286"/>
                        <a:gd name="T3" fmla="*/ 90 h 90"/>
                        <a:gd name="T4" fmla="*/ 75 w 286"/>
                        <a:gd name="T5" fmla="*/ 30 h 90"/>
                        <a:gd name="T6" fmla="*/ 0 w 286"/>
                        <a:gd name="T7" fmla="*/ 50 h 90"/>
                        <a:gd name="T8" fmla="*/ 37 w 286"/>
                        <a:gd name="T9" fmla="*/ 0 h 90"/>
                        <a:gd name="T10" fmla="*/ 223 w 286"/>
                        <a:gd name="T11" fmla="*/ 0 h 90"/>
                        <a:gd name="T12" fmla="*/ 143 w 286"/>
                        <a:gd name="T13" fmla="*/ 15 h 90"/>
                        <a:gd name="T14" fmla="*/ 286 w 286"/>
                        <a:gd name="T15" fmla="*/ 7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286" y="70"/>
                          </a:moveTo>
                          <a:lnTo>
                            <a:pt x="223" y="90"/>
                          </a:lnTo>
                          <a:lnTo>
                            <a:pt x="75" y="30"/>
                          </a:lnTo>
                          <a:lnTo>
                            <a:pt x="0" y="50"/>
                          </a:lnTo>
                          <a:lnTo>
                            <a:pt x="37" y="0"/>
                          </a:lnTo>
                          <a:lnTo>
                            <a:pt x="223" y="0"/>
                          </a:lnTo>
                          <a:lnTo>
                            <a:pt x="143" y="15"/>
                          </a:lnTo>
                          <a:lnTo>
                            <a:pt x="286" y="7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28" name="Group 469"/>
                  <p:cNvGrpSpPr>
                    <a:grpSpLocks/>
                  </p:cNvGrpSpPr>
                  <p:nvPr/>
                </p:nvGrpSpPr>
                <p:grpSpPr bwMode="auto">
                  <a:xfrm>
                    <a:off x="618" y="2536"/>
                    <a:ext cx="598" cy="209"/>
                    <a:chOff x="618" y="2536"/>
                    <a:chExt cx="598" cy="209"/>
                  </a:xfrm>
                </p:grpSpPr>
                <p:sp>
                  <p:nvSpPr>
                    <p:cNvPr id="294" name="Freeform 470"/>
                    <p:cNvSpPr>
                      <a:spLocks/>
                    </p:cNvSpPr>
                    <p:nvPr/>
                  </p:nvSpPr>
                  <p:spPr bwMode="auto">
                    <a:xfrm>
                      <a:off x="930" y="2541"/>
                      <a:ext cx="286" cy="90"/>
                    </a:xfrm>
                    <a:custGeom>
                      <a:avLst/>
                      <a:gdLst>
                        <a:gd name="T0" fmla="*/ 0 w 286"/>
                        <a:gd name="T1" fmla="*/ 70 h 90"/>
                        <a:gd name="T2" fmla="*/ 64 w 286"/>
                        <a:gd name="T3" fmla="*/ 90 h 90"/>
                        <a:gd name="T4" fmla="*/ 217 w 286"/>
                        <a:gd name="T5" fmla="*/ 30 h 90"/>
                        <a:gd name="T6" fmla="*/ 286 w 286"/>
                        <a:gd name="T7" fmla="*/ 50 h 90"/>
                        <a:gd name="T8" fmla="*/ 249 w 286"/>
                        <a:gd name="T9" fmla="*/ 0 h 90"/>
                        <a:gd name="T10" fmla="*/ 69 w 286"/>
                        <a:gd name="T11" fmla="*/ 0 h 90"/>
                        <a:gd name="T12" fmla="*/ 143 w 286"/>
                        <a:gd name="T13" fmla="*/ 15 h 90"/>
                        <a:gd name="T14" fmla="*/ 0 w 286"/>
                        <a:gd name="T15" fmla="*/ 7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0" y="70"/>
                          </a:moveTo>
                          <a:lnTo>
                            <a:pt x="64" y="90"/>
                          </a:lnTo>
                          <a:lnTo>
                            <a:pt x="217" y="30"/>
                          </a:lnTo>
                          <a:lnTo>
                            <a:pt x="286" y="50"/>
                          </a:lnTo>
                          <a:lnTo>
                            <a:pt x="249" y="0"/>
                          </a:lnTo>
                          <a:lnTo>
                            <a:pt x="69" y="0"/>
                          </a:lnTo>
                          <a:lnTo>
                            <a:pt x="143" y="15"/>
                          </a:lnTo>
                          <a:lnTo>
                            <a:pt x="0" y="7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295" name="Freeform 471"/>
                    <p:cNvSpPr>
                      <a:spLocks/>
                    </p:cNvSpPr>
                    <p:nvPr/>
                  </p:nvSpPr>
                  <p:spPr bwMode="auto">
                    <a:xfrm>
                      <a:off x="930" y="2541"/>
                      <a:ext cx="286" cy="90"/>
                    </a:xfrm>
                    <a:custGeom>
                      <a:avLst/>
                      <a:gdLst>
                        <a:gd name="T0" fmla="*/ 0 w 286"/>
                        <a:gd name="T1" fmla="*/ 70 h 90"/>
                        <a:gd name="T2" fmla="*/ 64 w 286"/>
                        <a:gd name="T3" fmla="*/ 90 h 90"/>
                        <a:gd name="T4" fmla="*/ 217 w 286"/>
                        <a:gd name="T5" fmla="*/ 30 h 90"/>
                        <a:gd name="T6" fmla="*/ 286 w 286"/>
                        <a:gd name="T7" fmla="*/ 50 h 90"/>
                        <a:gd name="T8" fmla="*/ 249 w 286"/>
                        <a:gd name="T9" fmla="*/ 0 h 90"/>
                        <a:gd name="T10" fmla="*/ 69 w 286"/>
                        <a:gd name="T11" fmla="*/ 0 h 90"/>
                        <a:gd name="T12" fmla="*/ 143 w 286"/>
                        <a:gd name="T13" fmla="*/ 15 h 90"/>
                        <a:gd name="T14" fmla="*/ 0 w 286"/>
                        <a:gd name="T15" fmla="*/ 7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0" y="70"/>
                          </a:moveTo>
                          <a:lnTo>
                            <a:pt x="64" y="90"/>
                          </a:lnTo>
                          <a:lnTo>
                            <a:pt x="217" y="30"/>
                          </a:lnTo>
                          <a:lnTo>
                            <a:pt x="286" y="50"/>
                          </a:lnTo>
                          <a:lnTo>
                            <a:pt x="249" y="0"/>
                          </a:lnTo>
                          <a:lnTo>
                            <a:pt x="69" y="0"/>
                          </a:lnTo>
                          <a:lnTo>
                            <a:pt x="143" y="15"/>
                          </a:lnTo>
                          <a:lnTo>
                            <a:pt x="0" y="7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296" name="Freeform 472"/>
                    <p:cNvSpPr>
                      <a:spLocks/>
                    </p:cNvSpPr>
                    <p:nvPr/>
                  </p:nvSpPr>
                  <p:spPr bwMode="auto">
                    <a:xfrm>
                      <a:off x="618" y="2645"/>
                      <a:ext cx="286" cy="95"/>
                    </a:xfrm>
                    <a:custGeom>
                      <a:avLst/>
                      <a:gdLst>
                        <a:gd name="T0" fmla="*/ 286 w 286"/>
                        <a:gd name="T1" fmla="*/ 20 h 95"/>
                        <a:gd name="T2" fmla="*/ 222 w 286"/>
                        <a:gd name="T3" fmla="*/ 0 h 95"/>
                        <a:gd name="T4" fmla="*/ 74 w 286"/>
                        <a:gd name="T5" fmla="*/ 60 h 95"/>
                        <a:gd name="T6" fmla="*/ 0 w 286"/>
                        <a:gd name="T7" fmla="*/ 40 h 95"/>
                        <a:gd name="T8" fmla="*/ 37 w 286"/>
                        <a:gd name="T9" fmla="*/ 95 h 95"/>
                        <a:gd name="T10" fmla="*/ 222 w 286"/>
                        <a:gd name="T11" fmla="*/ 95 h 95"/>
                        <a:gd name="T12" fmla="*/ 143 w 286"/>
                        <a:gd name="T13" fmla="*/ 75 h 95"/>
                        <a:gd name="T14" fmla="*/ 286 w 286"/>
                        <a:gd name="T15" fmla="*/ 20 h 95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5"/>
                        <a:gd name="T26" fmla="*/ 286 w 286"/>
                        <a:gd name="T27" fmla="*/ 95 h 95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5">
                          <a:moveTo>
                            <a:pt x="286" y="20"/>
                          </a:moveTo>
                          <a:lnTo>
                            <a:pt x="222" y="0"/>
                          </a:lnTo>
                          <a:lnTo>
                            <a:pt x="74" y="60"/>
                          </a:lnTo>
                          <a:lnTo>
                            <a:pt x="0" y="40"/>
                          </a:lnTo>
                          <a:lnTo>
                            <a:pt x="37" y="95"/>
                          </a:lnTo>
                          <a:lnTo>
                            <a:pt x="222" y="95"/>
                          </a:lnTo>
                          <a:lnTo>
                            <a:pt x="143" y="75"/>
                          </a:lnTo>
                          <a:lnTo>
                            <a:pt x="286" y="2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297" name="Freeform 473"/>
                    <p:cNvSpPr>
                      <a:spLocks/>
                    </p:cNvSpPr>
                    <p:nvPr/>
                  </p:nvSpPr>
                  <p:spPr bwMode="auto">
                    <a:xfrm>
                      <a:off x="618" y="2645"/>
                      <a:ext cx="286" cy="95"/>
                    </a:xfrm>
                    <a:custGeom>
                      <a:avLst/>
                      <a:gdLst>
                        <a:gd name="T0" fmla="*/ 286 w 286"/>
                        <a:gd name="T1" fmla="*/ 20 h 95"/>
                        <a:gd name="T2" fmla="*/ 222 w 286"/>
                        <a:gd name="T3" fmla="*/ 0 h 95"/>
                        <a:gd name="T4" fmla="*/ 74 w 286"/>
                        <a:gd name="T5" fmla="*/ 60 h 95"/>
                        <a:gd name="T6" fmla="*/ 0 w 286"/>
                        <a:gd name="T7" fmla="*/ 40 h 95"/>
                        <a:gd name="T8" fmla="*/ 37 w 286"/>
                        <a:gd name="T9" fmla="*/ 95 h 95"/>
                        <a:gd name="T10" fmla="*/ 222 w 286"/>
                        <a:gd name="T11" fmla="*/ 95 h 95"/>
                        <a:gd name="T12" fmla="*/ 143 w 286"/>
                        <a:gd name="T13" fmla="*/ 75 h 95"/>
                        <a:gd name="T14" fmla="*/ 286 w 286"/>
                        <a:gd name="T15" fmla="*/ 20 h 95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5"/>
                        <a:gd name="T26" fmla="*/ 286 w 286"/>
                        <a:gd name="T27" fmla="*/ 95 h 95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5">
                          <a:moveTo>
                            <a:pt x="286" y="20"/>
                          </a:moveTo>
                          <a:lnTo>
                            <a:pt x="222" y="0"/>
                          </a:lnTo>
                          <a:lnTo>
                            <a:pt x="74" y="60"/>
                          </a:lnTo>
                          <a:lnTo>
                            <a:pt x="0" y="40"/>
                          </a:lnTo>
                          <a:lnTo>
                            <a:pt x="37" y="95"/>
                          </a:lnTo>
                          <a:lnTo>
                            <a:pt x="222" y="95"/>
                          </a:lnTo>
                          <a:lnTo>
                            <a:pt x="143" y="75"/>
                          </a:lnTo>
                          <a:lnTo>
                            <a:pt x="286" y="2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298" name="Freeform 474"/>
                    <p:cNvSpPr>
                      <a:spLocks/>
                    </p:cNvSpPr>
                    <p:nvPr/>
                  </p:nvSpPr>
                  <p:spPr bwMode="auto">
                    <a:xfrm>
                      <a:off x="634" y="2536"/>
                      <a:ext cx="286" cy="90"/>
                    </a:xfrm>
                    <a:custGeom>
                      <a:avLst/>
                      <a:gdLst>
                        <a:gd name="T0" fmla="*/ 0 w 286"/>
                        <a:gd name="T1" fmla="*/ 20 h 90"/>
                        <a:gd name="T2" fmla="*/ 63 w 286"/>
                        <a:gd name="T3" fmla="*/ 0 h 90"/>
                        <a:gd name="T4" fmla="*/ 217 w 286"/>
                        <a:gd name="T5" fmla="*/ 55 h 90"/>
                        <a:gd name="T6" fmla="*/ 286 w 286"/>
                        <a:gd name="T7" fmla="*/ 40 h 90"/>
                        <a:gd name="T8" fmla="*/ 249 w 286"/>
                        <a:gd name="T9" fmla="*/ 90 h 90"/>
                        <a:gd name="T10" fmla="*/ 68 w 286"/>
                        <a:gd name="T11" fmla="*/ 90 h 90"/>
                        <a:gd name="T12" fmla="*/ 143 w 286"/>
                        <a:gd name="T13" fmla="*/ 75 h 90"/>
                        <a:gd name="T14" fmla="*/ 0 w 286"/>
                        <a:gd name="T15" fmla="*/ 2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0" y="20"/>
                          </a:moveTo>
                          <a:lnTo>
                            <a:pt x="63" y="0"/>
                          </a:lnTo>
                          <a:lnTo>
                            <a:pt x="217" y="55"/>
                          </a:lnTo>
                          <a:lnTo>
                            <a:pt x="286" y="40"/>
                          </a:lnTo>
                          <a:lnTo>
                            <a:pt x="249" y="90"/>
                          </a:lnTo>
                          <a:lnTo>
                            <a:pt x="68" y="90"/>
                          </a:lnTo>
                          <a:lnTo>
                            <a:pt x="143" y="75"/>
                          </a:lnTo>
                          <a:lnTo>
                            <a:pt x="0" y="2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299" name="Freeform 475"/>
                    <p:cNvSpPr>
                      <a:spLocks/>
                    </p:cNvSpPr>
                    <p:nvPr/>
                  </p:nvSpPr>
                  <p:spPr bwMode="auto">
                    <a:xfrm>
                      <a:off x="634" y="2536"/>
                      <a:ext cx="286" cy="90"/>
                    </a:xfrm>
                    <a:custGeom>
                      <a:avLst/>
                      <a:gdLst>
                        <a:gd name="T0" fmla="*/ 0 w 286"/>
                        <a:gd name="T1" fmla="*/ 20 h 90"/>
                        <a:gd name="T2" fmla="*/ 63 w 286"/>
                        <a:gd name="T3" fmla="*/ 0 h 90"/>
                        <a:gd name="T4" fmla="*/ 217 w 286"/>
                        <a:gd name="T5" fmla="*/ 55 h 90"/>
                        <a:gd name="T6" fmla="*/ 286 w 286"/>
                        <a:gd name="T7" fmla="*/ 40 h 90"/>
                        <a:gd name="T8" fmla="*/ 249 w 286"/>
                        <a:gd name="T9" fmla="*/ 90 h 90"/>
                        <a:gd name="T10" fmla="*/ 68 w 286"/>
                        <a:gd name="T11" fmla="*/ 90 h 90"/>
                        <a:gd name="T12" fmla="*/ 143 w 286"/>
                        <a:gd name="T13" fmla="*/ 75 h 90"/>
                        <a:gd name="T14" fmla="*/ 0 w 286"/>
                        <a:gd name="T15" fmla="*/ 2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0" y="20"/>
                          </a:moveTo>
                          <a:lnTo>
                            <a:pt x="63" y="0"/>
                          </a:lnTo>
                          <a:lnTo>
                            <a:pt x="217" y="55"/>
                          </a:lnTo>
                          <a:lnTo>
                            <a:pt x="286" y="40"/>
                          </a:lnTo>
                          <a:lnTo>
                            <a:pt x="249" y="90"/>
                          </a:lnTo>
                          <a:lnTo>
                            <a:pt x="68" y="90"/>
                          </a:lnTo>
                          <a:lnTo>
                            <a:pt x="143" y="75"/>
                          </a:lnTo>
                          <a:lnTo>
                            <a:pt x="0" y="2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00" name="Freeform 476"/>
                    <p:cNvSpPr>
                      <a:spLocks/>
                    </p:cNvSpPr>
                    <p:nvPr/>
                  </p:nvSpPr>
                  <p:spPr bwMode="auto">
                    <a:xfrm>
                      <a:off x="920" y="2655"/>
                      <a:ext cx="286" cy="90"/>
                    </a:xfrm>
                    <a:custGeom>
                      <a:avLst/>
                      <a:gdLst>
                        <a:gd name="T0" fmla="*/ 286 w 286"/>
                        <a:gd name="T1" fmla="*/ 70 h 90"/>
                        <a:gd name="T2" fmla="*/ 222 w 286"/>
                        <a:gd name="T3" fmla="*/ 90 h 90"/>
                        <a:gd name="T4" fmla="*/ 74 w 286"/>
                        <a:gd name="T5" fmla="*/ 30 h 90"/>
                        <a:gd name="T6" fmla="*/ 0 w 286"/>
                        <a:gd name="T7" fmla="*/ 50 h 90"/>
                        <a:gd name="T8" fmla="*/ 37 w 286"/>
                        <a:gd name="T9" fmla="*/ 0 h 90"/>
                        <a:gd name="T10" fmla="*/ 222 w 286"/>
                        <a:gd name="T11" fmla="*/ 0 h 90"/>
                        <a:gd name="T12" fmla="*/ 143 w 286"/>
                        <a:gd name="T13" fmla="*/ 15 h 90"/>
                        <a:gd name="T14" fmla="*/ 286 w 286"/>
                        <a:gd name="T15" fmla="*/ 7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286" y="70"/>
                          </a:moveTo>
                          <a:lnTo>
                            <a:pt x="222" y="90"/>
                          </a:lnTo>
                          <a:lnTo>
                            <a:pt x="74" y="30"/>
                          </a:lnTo>
                          <a:lnTo>
                            <a:pt x="0" y="50"/>
                          </a:lnTo>
                          <a:lnTo>
                            <a:pt x="37" y="0"/>
                          </a:lnTo>
                          <a:lnTo>
                            <a:pt x="222" y="0"/>
                          </a:lnTo>
                          <a:lnTo>
                            <a:pt x="143" y="15"/>
                          </a:lnTo>
                          <a:lnTo>
                            <a:pt x="286" y="7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01" name="Freeform 477"/>
                    <p:cNvSpPr>
                      <a:spLocks/>
                    </p:cNvSpPr>
                    <p:nvPr/>
                  </p:nvSpPr>
                  <p:spPr bwMode="auto">
                    <a:xfrm>
                      <a:off x="920" y="2655"/>
                      <a:ext cx="286" cy="90"/>
                    </a:xfrm>
                    <a:custGeom>
                      <a:avLst/>
                      <a:gdLst>
                        <a:gd name="T0" fmla="*/ 286 w 286"/>
                        <a:gd name="T1" fmla="*/ 70 h 90"/>
                        <a:gd name="T2" fmla="*/ 222 w 286"/>
                        <a:gd name="T3" fmla="*/ 90 h 90"/>
                        <a:gd name="T4" fmla="*/ 74 w 286"/>
                        <a:gd name="T5" fmla="*/ 30 h 90"/>
                        <a:gd name="T6" fmla="*/ 0 w 286"/>
                        <a:gd name="T7" fmla="*/ 50 h 90"/>
                        <a:gd name="T8" fmla="*/ 37 w 286"/>
                        <a:gd name="T9" fmla="*/ 0 h 90"/>
                        <a:gd name="T10" fmla="*/ 222 w 286"/>
                        <a:gd name="T11" fmla="*/ 0 h 90"/>
                        <a:gd name="T12" fmla="*/ 143 w 286"/>
                        <a:gd name="T13" fmla="*/ 15 h 90"/>
                        <a:gd name="T14" fmla="*/ 286 w 286"/>
                        <a:gd name="T15" fmla="*/ 7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286" y="70"/>
                          </a:moveTo>
                          <a:lnTo>
                            <a:pt x="222" y="90"/>
                          </a:lnTo>
                          <a:lnTo>
                            <a:pt x="74" y="30"/>
                          </a:lnTo>
                          <a:lnTo>
                            <a:pt x="0" y="50"/>
                          </a:lnTo>
                          <a:lnTo>
                            <a:pt x="37" y="0"/>
                          </a:lnTo>
                          <a:lnTo>
                            <a:pt x="222" y="0"/>
                          </a:lnTo>
                          <a:lnTo>
                            <a:pt x="143" y="15"/>
                          </a:lnTo>
                          <a:lnTo>
                            <a:pt x="286" y="7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</p:grpSp>
            </p:grpSp>
            <p:grpSp>
              <p:nvGrpSpPr>
                <p:cNvPr id="29" name="Group 478"/>
                <p:cNvGrpSpPr>
                  <a:grpSpLocks/>
                </p:cNvGrpSpPr>
                <p:nvPr/>
              </p:nvGrpSpPr>
              <p:grpSpPr bwMode="auto">
                <a:xfrm>
                  <a:off x="581" y="2795"/>
                  <a:ext cx="667" cy="513"/>
                  <a:chOff x="581" y="2795"/>
                  <a:chExt cx="667" cy="513"/>
                </a:xfrm>
              </p:grpSpPr>
              <p:sp>
                <p:nvSpPr>
                  <p:cNvPr id="288" name="Freeform 479"/>
                  <p:cNvSpPr>
                    <a:spLocks/>
                  </p:cNvSpPr>
                  <p:nvPr/>
                </p:nvSpPr>
                <p:spPr bwMode="auto">
                  <a:xfrm>
                    <a:off x="581" y="2795"/>
                    <a:ext cx="662" cy="508"/>
                  </a:xfrm>
                  <a:custGeom>
                    <a:avLst/>
                    <a:gdLst>
                      <a:gd name="T0" fmla="*/ 95 w 662"/>
                      <a:gd name="T1" fmla="*/ 0 h 508"/>
                      <a:gd name="T2" fmla="*/ 95 w 662"/>
                      <a:gd name="T3" fmla="*/ 65 h 508"/>
                      <a:gd name="T4" fmla="*/ 249 w 662"/>
                      <a:gd name="T5" fmla="*/ 65 h 508"/>
                      <a:gd name="T6" fmla="*/ 328 w 662"/>
                      <a:gd name="T7" fmla="*/ 199 h 508"/>
                      <a:gd name="T8" fmla="*/ 413 w 662"/>
                      <a:gd name="T9" fmla="*/ 65 h 508"/>
                      <a:gd name="T10" fmla="*/ 566 w 662"/>
                      <a:gd name="T11" fmla="*/ 65 h 508"/>
                      <a:gd name="T12" fmla="*/ 566 w 662"/>
                      <a:gd name="T13" fmla="*/ 0 h 508"/>
                      <a:gd name="T14" fmla="*/ 662 w 662"/>
                      <a:gd name="T15" fmla="*/ 80 h 508"/>
                      <a:gd name="T16" fmla="*/ 566 w 662"/>
                      <a:gd name="T17" fmla="*/ 159 h 508"/>
                      <a:gd name="T18" fmla="*/ 566 w 662"/>
                      <a:gd name="T19" fmla="*/ 105 h 508"/>
                      <a:gd name="T20" fmla="*/ 455 w 662"/>
                      <a:gd name="T21" fmla="*/ 105 h 508"/>
                      <a:gd name="T22" fmla="*/ 365 w 662"/>
                      <a:gd name="T23" fmla="*/ 254 h 508"/>
                      <a:gd name="T24" fmla="*/ 455 w 662"/>
                      <a:gd name="T25" fmla="*/ 409 h 508"/>
                      <a:gd name="T26" fmla="*/ 566 w 662"/>
                      <a:gd name="T27" fmla="*/ 409 h 508"/>
                      <a:gd name="T28" fmla="*/ 566 w 662"/>
                      <a:gd name="T29" fmla="*/ 354 h 508"/>
                      <a:gd name="T30" fmla="*/ 662 w 662"/>
                      <a:gd name="T31" fmla="*/ 429 h 508"/>
                      <a:gd name="T32" fmla="*/ 566 w 662"/>
                      <a:gd name="T33" fmla="*/ 508 h 508"/>
                      <a:gd name="T34" fmla="*/ 566 w 662"/>
                      <a:gd name="T35" fmla="*/ 448 h 508"/>
                      <a:gd name="T36" fmla="*/ 413 w 662"/>
                      <a:gd name="T37" fmla="*/ 448 h 508"/>
                      <a:gd name="T38" fmla="*/ 328 w 662"/>
                      <a:gd name="T39" fmla="*/ 309 h 508"/>
                      <a:gd name="T40" fmla="*/ 249 w 662"/>
                      <a:gd name="T41" fmla="*/ 453 h 508"/>
                      <a:gd name="T42" fmla="*/ 95 w 662"/>
                      <a:gd name="T43" fmla="*/ 453 h 508"/>
                      <a:gd name="T44" fmla="*/ 95 w 662"/>
                      <a:gd name="T45" fmla="*/ 508 h 508"/>
                      <a:gd name="T46" fmla="*/ 0 w 662"/>
                      <a:gd name="T47" fmla="*/ 429 h 508"/>
                      <a:gd name="T48" fmla="*/ 95 w 662"/>
                      <a:gd name="T49" fmla="*/ 354 h 508"/>
                      <a:gd name="T50" fmla="*/ 95 w 662"/>
                      <a:gd name="T51" fmla="*/ 409 h 508"/>
                      <a:gd name="T52" fmla="*/ 201 w 662"/>
                      <a:gd name="T53" fmla="*/ 409 h 508"/>
                      <a:gd name="T54" fmla="*/ 296 w 662"/>
                      <a:gd name="T55" fmla="*/ 254 h 508"/>
                      <a:gd name="T56" fmla="*/ 201 w 662"/>
                      <a:gd name="T57" fmla="*/ 105 h 508"/>
                      <a:gd name="T58" fmla="*/ 95 w 662"/>
                      <a:gd name="T59" fmla="*/ 105 h 508"/>
                      <a:gd name="T60" fmla="*/ 95 w 662"/>
                      <a:gd name="T61" fmla="*/ 154 h 508"/>
                      <a:gd name="T62" fmla="*/ 0 w 662"/>
                      <a:gd name="T63" fmla="*/ 80 h 508"/>
                      <a:gd name="T64" fmla="*/ 95 w 662"/>
                      <a:gd name="T65" fmla="*/ 0 h 50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662"/>
                      <a:gd name="T100" fmla="*/ 0 h 508"/>
                      <a:gd name="T101" fmla="*/ 662 w 662"/>
                      <a:gd name="T102" fmla="*/ 508 h 508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662" h="508">
                        <a:moveTo>
                          <a:pt x="95" y="0"/>
                        </a:moveTo>
                        <a:lnTo>
                          <a:pt x="95" y="65"/>
                        </a:lnTo>
                        <a:lnTo>
                          <a:pt x="249" y="65"/>
                        </a:lnTo>
                        <a:lnTo>
                          <a:pt x="328" y="199"/>
                        </a:lnTo>
                        <a:lnTo>
                          <a:pt x="413" y="65"/>
                        </a:lnTo>
                        <a:lnTo>
                          <a:pt x="566" y="65"/>
                        </a:lnTo>
                        <a:lnTo>
                          <a:pt x="566" y="0"/>
                        </a:lnTo>
                        <a:lnTo>
                          <a:pt x="662" y="80"/>
                        </a:lnTo>
                        <a:lnTo>
                          <a:pt x="566" y="159"/>
                        </a:lnTo>
                        <a:lnTo>
                          <a:pt x="566" y="105"/>
                        </a:lnTo>
                        <a:lnTo>
                          <a:pt x="455" y="105"/>
                        </a:lnTo>
                        <a:lnTo>
                          <a:pt x="365" y="254"/>
                        </a:lnTo>
                        <a:lnTo>
                          <a:pt x="455" y="409"/>
                        </a:lnTo>
                        <a:lnTo>
                          <a:pt x="566" y="409"/>
                        </a:lnTo>
                        <a:lnTo>
                          <a:pt x="566" y="354"/>
                        </a:lnTo>
                        <a:lnTo>
                          <a:pt x="662" y="429"/>
                        </a:lnTo>
                        <a:lnTo>
                          <a:pt x="566" y="508"/>
                        </a:lnTo>
                        <a:lnTo>
                          <a:pt x="566" y="448"/>
                        </a:lnTo>
                        <a:lnTo>
                          <a:pt x="413" y="448"/>
                        </a:lnTo>
                        <a:lnTo>
                          <a:pt x="328" y="309"/>
                        </a:lnTo>
                        <a:lnTo>
                          <a:pt x="249" y="453"/>
                        </a:lnTo>
                        <a:lnTo>
                          <a:pt x="95" y="453"/>
                        </a:lnTo>
                        <a:lnTo>
                          <a:pt x="95" y="508"/>
                        </a:lnTo>
                        <a:lnTo>
                          <a:pt x="0" y="429"/>
                        </a:lnTo>
                        <a:lnTo>
                          <a:pt x="95" y="354"/>
                        </a:lnTo>
                        <a:lnTo>
                          <a:pt x="95" y="409"/>
                        </a:lnTo>
                        <a:lnTo>
                          <a:pt x="201" y="409"/>
                        </a:lnTo>
                        <a:lnTo>
                          <a:pt x="296" y="254"/>
                        </a:lnTo>
                        <a:lnTo>
                          <a:pt x="201" y="105"/>
                        </a:lnTo>
                        <a:lnTo>
                          <a:pt x="95" y="105"/>
                        </a:lnTo>
                        <a:lnTo>
                          <a:pt x="95" y="154"/>
                        </a:lnTo>
                        <a:lnTo>
                          <a:pt x="0" y="80"/>
                        </a:lnTo>
                        <a:lnTo>
                          <a:pt x="9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dirty="0">
                      <a:latin typeface="+mn-lt"/>
                    </a:endParaRPr>
                  </a:p>
                </p:txBody>
              </p:sp>
              <p:sp>
                <p:nvSpPr>
                  <p:cNvPr id="289" name="Freeform 480"/>
                  <p:cNvSpPr>
                    <a:spLocks/>
                  </p:cNvSpPr>
                  <p:nvPr/>
                </p:nvSpPr>
                <p:spPr bwMode="auto">
                  <a:xfrm>
                    <a:off x="581" y="2795"/>
                    <a:ext cx="662" cy="508"/>
                  </a:xfrm>
                  <a:custGeom>
                    <a:avLst/>
                    <a:gdLst>
                      <a:gd name="T0" fmla="*/ 95 w 662"/>
                      <a:gd name="T1" fmla="*/ 0 h 508"/>
                      <a:gd name="T2" fmla="*/ 95 w 662"/>
                      <a:gd name="T3" fmla="*/ 65 h 508"/>
                      <a:gd name="T4" fmla="*/ 249 w 662"/>
                      <a:gd name="T5" fmla="*/ 65 h 508"/>
                      <a:gd name="T6" fmla="*/ 328 w 662"/>
                      <a:gd name="T7" fmla="*/ 199 h 508"/>
                      <a:gd name="T8" fmla="*/ 413 w 662"/>
                      <a:gd name="T9" fmla="*/ 65 h 508"/>
                      <a:gd name="T10" fmla="*/ 566 w 662"/>
                      <a:gd name="T11" fmla="*/ 65 h 508"/>
                      <a:gd name="T12" fmla="*/ 566 w 662"/>
                      <a:gd name="T13" fmla="*/ 0 h 508"/>
                      <a:gd name="T14" fmla="*/ 662 w 662"/>
                      <a:gd name="T15" fmla="*/ 80 h 508"/>
                      <a:gd name="T16" fmla="*/ 566 w 662"/>
                      <a:gd name="T17" fmla="*/ 159 h 508"/>
                      <a:gd name="T18" fmla="*/ 566 w 662"/>
                      <a:gd name="T19" fmla="*/ 105 h 508"/>
                      <a:gd name="T20" fmla="*/ 455 w 662"/>
                      <a:gd name="T21" fmla="*/ 105 h 508"/>
                      <a:gd name="T22" fmla="*/ 365 w 662"/>
                      <a:gd name="T23" fmla="*/ 254 h 508"/>
                      <a:gd name="T24" fmla="*/ 455 w 662"/>
                      <a:gd name="T25" fmla="*/ 409 h 508"/>
                      <a:gd name="T26" fmla="*/ 566 w 662"/>
                      <a:gd name="T27" fmla="*/ 409 h 508"/>
                      <a:gd name="T28" fmla="*/ 566 w 662"/>
                      <a:gd name="T29" fmla="*/ 354 h 508"/>
                      <a:gd name="T30" fmla="*/ 662 w 662"/>
                      <a:gd name="T31" fmla="*/ 429 h 508"/>
                      <a:gd name="T32" fmla="*/ 566 w 662"/>
                      <a:gd name="T33" fmla="*/ 508 h 508"/>
                      <a:gd name="T34" fmla="*/ 566 w 662"/>
                      <a:gd name="T35" fmla="*/ 448 h 508"/>
                      <a:gd name="T36" fmla="*/ 413 w 662"/>
                      <a:gd name="T37" fmla="*/ 448 h 508"/>
                      <a:gd name="T38" fmla="*/ 328 w 662"/>
                      <a:gd name="T39" fmla="*/ 309 h 508"/>
                      <a:gd name="T40" fmla="*/ 249 w 662"/>
                      <a:gd name="T41" fmla="*/ 453 h 508"/>
                      <a:gd name="T42" fmla="*/ 95 w 662"/>
                      <a:gd name="T43" fmla="*/ 453 h 508"/>
                      <a:gd name="T44" fmla="*/ 95 w 662"/>
                      <a:gd name="T45" fmla="*/ 508 h 508"/>
                      <a:gd name="T46" fmla="*/ 0 w 662"/>
                      <a:gd name="T47" fmla="*/ 429 h 508"/>
                      <a:gd name="T48" fmla="*/ 95 w 662"/>
                      <a:gd name="T49" fmla="*/ 354 h 508"/>
                      <a:gd name="T50" fmla="*/ 95 w 662"/>
                      <a:gd name="T51" fmla="*/ 409 h 508"/>
                      <a:gd name="T52" fmla="*/ 201 w 662"/>
                      <a:gd name="T53" fmla="*/ 409 h 508"/>
                      <a:gd name="T54" fmla="*/ 296 w 662"/>
                      <a:gd name="T55" fmla="*/ 254 h 508"/>
                      <a:gd name="T56" fmla="*/ 201 w 662"/>
                      <a:gd name="T57" fmla="*/ 105 h 508"/>
                      <a:gd name="T58" fmla="*/ 95 w 662"/>
                      <a:gd name="T59" fmla="*/ 105 h 508"/>
                      <a:gd name="T60" fmla="*/ 95 w 662"/>
                      <a:gd name="T61" fmla="*/ 154 h 508"/>
                      <a:gd name="T62" fmla="*/ 0 w 662"/>
                      <a:gd name="T63" fmla="*/ 80 h 508"/>
                      <a:gd name="T64" fmla="*/ 95 w 662"/>
                      <a:gd name="T65" fmla="*/ 0 h 50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662"/>
                      <a:gd name="T100" fmla="*/ 0 h 508"/>
                      <a:gd name="T101" fmla="*/ 662 w 662"/>
                      <a:gd name="T102" fmla="*/ 508 h 508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662" h="508">
                        <a:moveTo>
                          <a:pt x="95" y="0"/>
                        </a:moveTo>
                        <a:lnTo>
                          <a:pt x="95" y="65"/>
                        </a:lnTo>
                        <a:lnTo>
                          <a:pt x="249" y="65"/>
                        </a:lnTo>
                        <a:lnTo>
                          <a:pt x="328" y="199"/>
                        </a:lnTo>
                        <a:lnTo>
                          <a:pt x="413" y="65"/>
                        </a:lnTo>
                        <a:lnTo>
                          <a:pt x="566" y="65"/>
                        </a:lnTo>
                        <a:lnTo>
                          <a:pt x="566" y="0"/>
                        </a:lnTo>
                        <a:lnTo>
                          <a:pt x="662" y="80"/>
                        </a:lnTo>
                        <a:lnTo>
                          <a:pt x="566" y="159"/>
                        </a:lnTo>
                        <a:lnTo>
                          <a:pt x="566" y="105"/>
                        </a:lnTo>
                        <a:lnTo>
                          <a:pt x="455" y="105"/>
                        </a:lnTo>
                        <a:lnTo>
                          <a:pt x="365" y="254"/>
                        </a:lnTo>
                        <a:lnTo>
                          <a:pt x="455" y="409"/>
                        </a:lnTo>
                        <a:lnTo>
                          <a:pt x="566" y="409"/>
                        </a:lnTo>
                        <a:lnTo>
                          <a:pt x="566" y="354"/>
                        </a:lnTo>
                        <a:lnTo>
                          <a:pt x="662" y="429"/>
                        </a:lnTo>
                        <a:lnTo>
                          <a:pt x="566" y="508"/>
                        </a:lnTo>
                        <a:lnTo>
                          <a:pt x="566" y="448"/>
                        </a:lnTo>
                        <a:lnTo>
                          <a:pt x="413" y="448"/>
                        </a:lnTo>
                        <a:lnTo>
                          <a:pt x="328" y="309"/>
                        </a:lnTo>
                        <a:lnTo>
                          <a:pt x="249" y="453"/>
                        </a:lnTo>
                        <a:lnTo>
                          <a:pt x="95" y="453"/>
                        </a:lnTo>
                        <a:lnTo>
                          <a:pt x="95" y="508"/>
                        </a:lnTo>
                        <a:lnTo>
                          <a:pt x="0" y="429"/>
                        </a:lnTo>
                        <a:lnTo>
                          <a:pt x="95" y="354"/>
                        </a:lnTo>
                        <a:lnTo>
                          <a:pt x="95" y="409"/>
                        </a:lnTo>
                        <a:lnTo>
                          <a:pt x="201" y="409"/>
                        </a:lnTo>
                        <a:lnTo>
                          <a:pt x="296" y="254"/>
                        </a:lnTo>
                        <a:lnTo>
                          <a:pt x="201" y="105"/>
                        </a:lnTo>
                        <a:lnTo>
                          <a:pt x="95" y="105"/>
                        </a:lnTo>
                        <a:lnTo>
                          <a:pt x="95" y="154"/>
                        </a:lnTo>
                        <a:lnTo>
                          <a:pt x="0" y="80"/>
                        </a:lnTo>
                        <a:lnTo>
                          <a:pt x="9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dirty="0">
                      <a:latin typeface="+mn-lt"/>
                    </a:endParaRPr>
                  </a:p>
                </p:txBody>
              </p:sp>
              <p:sp>
                <p:nvSpPr>
                  <p:cNvPr id="290" name="Freeform 481"/>
                  <p:cNvSpPr>
                    <a:spLocks/>
                  </p:cNvSpPr>
                  <p:nvPr/>
                </p:nvSpPr>
                <p:spPr bwMode="auto">
                  <a:xfrm>
                    <a:off x="586" y="2800"/>
                    <a:ext cx="662" cy="508"/>
                  </a:xfrm>
                  <a:custGeom>
                    <a:avLst/>
                    <a:gdLst>
                      <a:gd name="T0" fmla="*/ 95 w 662"/>
                      <a:gd name="T1" fmla="*/ 0 h 508"/>
                      <a:gd name="T2" fmla="*/ 95 w 662"/>
                      <a:gd name="T3" fmla="*/ 65 h 508"/>
                      <a:gd name="T4" fmla="*/ 249 w 662"/>
                      <a:gd name="T5" fmla="*/ 65 h 508"/>
                      <a:gd name="T6" fmla="*/ 328 w 662"/>
                      <a:gd name="T7" fmla="*/ 199 h 508"/>
                      <a:gd name="T8" fmla="*/ 413 w 662"/>
                      <a:gd name="T9" fmla="*/ 65 h 508"/>
                      <a:gd name="T10" fmla="*/ 567 w 662"/>
                      <a:gd name="T11" fmla="*/ 65 h 508"/>
                      <a:gd name="T12" fmla="*/ 567 w 662"/>
                      <a:gd name="T13" fmla="*/ 0 h 508"/>
                      <a:gd name="T14" fmla="*/ 662 w 662"/>
                      <a:gd name="T15" fmla="*/ 80 h 508"/>
                      <a:gd name="T16" fmla="*/ 567 w 662"/>
                      <a:gd name="T17" fmla="*/ 159 h 508"/>
                      <a:gd name="T18" fmla="*/ 567 w 662"/>
                      <a:gd name="T19" fmla="*/ 105 h 508"/>
                      <a:gd name="T20" fmla="*/ 455 w 662"/>
                      <a:gd name="T21" fmla="*/ 105 h 508"/>
                      <a:gd name="T22" fmla="*/ 365 w 662"/>
                      <a:gd name="T23" fmla="*/ 254 h 508"/>
                      <a:gd name="T24" fmla="*/ 455 w 662"/>
                      <a:gd name="T25" fmla="*/ 409 h 508"/>
                      <a:gd name="T26" fmla="*/ 567 w 662"/>
                      <a:gd name="T27" fmla="*/ 409 h 508"/>
                      <a:gd name="T28" fmla="*/ 567 w 662"/>
                      <a:gd name="T29" fmla="*/ 354 h 508"/>
                      <a:gd name="T30" fmla="*/ 662 w 662"/>
                      <a:gd name="T31" fmla="*/ 429 h 508"/>
                      <a:gd name="T32" fmla="*/ 567 w 662"/>
                      <a:gd name="T33" fmla="*/ 508 h 508"/>
                      <a:gd name="T34" fmla="*/ 567 w 662"/>
                      <a:gd name="T35" fmla="*/ 448 h 508"/>
                      <a:gd name="T36" fmla="*/ 413 w 662"/>
                      <a:gd name="T37" fmla="*/ 448 h 508"/>
                      <a:gd name="T38" fmla="*/ 328 w 662"/>
                      <a:gd name="T39" fmla="*/ 309 h 508"/>
                      <a:gd name="T40" fmla="*/ 249 w 662"/>
                      <a:gd name="T41" fmla="*/ 453 h 508"/>
                      <a:gd name="T42" fmla="*/ 95 w 662"/>
                      <a:gd name="T43" fmla="*/ 453 h 508"/>
                      <a:gd name="T44" fmla="*/ 95 w 662"/>
                      <a:gd name="T45" fmla="*/ 508 h 508"/>
                      <a:gd name="T46" fmla="*/ 0 w 662"/>
                      <a:gd name="T47" fmla="*/ 429 h 508"/>
                      <a:gd name="T48" fmla="*/ 95 w 662"/>
                      <a:gd name="T49" fmla="*/ 354 h 508"/>
                      <a:gd name="T50" fmla="*/ 95 w 662"/>
                      <a:gd name="T51" fmla="*/ 409 h 508"/>
                      <a:gd name="T52" fmla="*/ 201 w 662"/>
                      <a:gd name="T53" fmla="*/ 409 h 508"/>
                      <a:gd name="T54" fmla="*/ 297 w 662"/>
                      <a:gd name="T55" fmla="*/ 254 h 508"/>
                      <a:gd name="T56" fmla="*/ 201 w 662"/>
                      <a:gd name="T57" fmla="*/ 105 h 508"/>
                      <a:gd name="T58" fmla="*/ 95 w 662"/>
                      <a:gd name="T59" fmla="*/ 105 h 508"/>
                      <a:gd name="T60" fmla="*/ 95 w 662"/>
                      <a:gd name="T61" fmla="*/ 154 h 508"/>
                      <a:gd name="T62" fmla="*/ 0 w 662"/>
                      <a:gd name="T63" fmla="*/ 80 h 508"/>
                      <a:gd name="T64" fmla="*/ 95 w 662"/>
                      <a:gd name="T65" fmla="*/ 0 h 50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662"/>
                      <a:gd name="T100" fmla="*/ 0 h 508"/>
                      <a:gd name="T101" fmla="*/ 662 w 662"/>
                      <a:gd name="T102" fmla="*/ 508 h 508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662" h="508">
                        <a:moveTo>
                          <a:pt x="95" y="0"/>
                        </a:moveTo>
                        <a:lnTo>
                          <a:pt x="95" y="65"/>
                        </a:lnTo>
                        <a:lnTo>
                          <a:pt x="249" y="65"/>
                        </a:lnTo>
                        <a:lnTo>
                          <a:pt x="328" y="199"/>
                        </a:lnTo>
                        <a:lnTo>
                          <a:pt x="413" y="65"/>
                        </a:lnTo>
                        <a:lnTo>
                          <a:pt x="567" y="65"/>
                        </a:lnTo>
                        <a:lnTo>
                          <a:pt x="567" y="0"/>
                        </a:lnTo>
                        <a:lnTo>
                          <a:pt x="662" y="80"/>
                        </a:lnTo>
                        <a:lnTo>
                          <a:pt x="567" y="159"/>
                        </a:lnTo>
                        <a:lnTo>
                          <a:pt x="567" y="105"/>
                        </a:lnTo>
                        <a:lnTo>
                          <a:pt x="455" y="105"/>
                        </a:lnTo>
                        <a:lnTo>
                          <a:pt x="365" y="254"/>
                        </a:lnTo>
                        <a:lnTo>
                          <a:pt x="455" y="409"/>
                        </a:lnTo>
                        <a:lnTo>
                          <a:pt x="567" y="409"/>
                        </a:lnTo>
                        <a:lnTo>
                          <a:pt x="567" y="354"/>
                        </a:lnTo>
                        <a:lnTo>
                          <a:pt x="662" y="429"/>
                        </a:lnTo>
                        <a:lnTo>
                          <a:pt x="567" y="508"/>
                        </a:lnTo>
                        <a:lnTo>
                          <a:pt x="567" y="448"/>
                        </a:lnTo>
                        <a:lnTo>
                          <a:pt x="413" y="448"/>
                        </a:lnTo>
                        <a:lnTo>
                          <a:pt x="328" y="309"/>
                        </a:lnTo>
                        <a:lnTo>
                          <a:pt x="249" y="453"/>
                        </a:lnTo>
                        <a:lnTo>
                          <a:pt x="95" y="453"/>
                        </a:lnTo>
                        <a:lnTo>
                          <a:pt x="95" y="508"/>
                        </a:lnTo>
                        <a:lnTo>
                          <a:pt x="0" y="429"/>
                        </a:lnTo>
                        <a:lnTo>
                          <a:pt x="95" y="354"/>
                        </a:lnTo>
                        <a:lnTo>
                          <a:pt x="95" y="409"/>
                        </a:lnTo>
                        <a:lnTo>
                          <a:pt x="201" y="409"/>
                        </a:lnTo>
                        <a:lnTo>
                          <a:pt x="297" y="254"/>
                        </a:lnTo>
                        <a:lnTo>
                          <a:pt x="201" y="105"/>
                        </a:lnTo>
                        <a:lnTo>
                          <a:pt x="95" y="105"/>
                        </a:lnTo>
                        <a:lnTo>
                          <a:pt x="95" y="154"/>
                        </a:lnTo>
                        <a:lnTo>
                          <a:pt x="0" y="80"/>
                        </a:lnTo>
                        <a:lnTo>
                          <a:pt x="9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dirty="0">
                      <a:latin typeface="+mn-lt"/>
                    </a:endParaRPr>
                  </a:p>
                </p:txBody>
              </p:sp>
              <p:sp>
                <p:nvSpPr>
                  <p:cNvPr id="291" name="Freeform 482"/>
                  <p:cNvSpPr>
                    <a:spLocks/>
                  </p:cNvSpPr>
                  <p:nvPr/>
                </p:nvSpPr>
                <p:spPr bwMode="auto">
                  <a:xfrm>
                    <a:off x="586" y="2800"/>
                    <a:ext cx="662" cy="508"/>
                  </a:xfrm>
                  <a:custGeom>
                    <a:avLst/>
                    <a:gdLst>
                      <a:gd name="T0" fmla="*/ 95 w 662"/>
                      <a:gd name="T1" fmla="*/ 0 h 508"/>
                      <a:gd name="T2" fmla="*/ 95 w 662"/>
                      <a:gd name="T3" fmla="*/ 65 h 508"/>
                      <a:gd name="T4" fmla="*/ 249 w 662"/>
                      <a:gd name="T5" fmla="*/ 65 h 508"/>
                      <a:gd name="T6" fmla="*/ 328 w 662"/>
                      <a:gd name="T7" fmla="*/ 199 h 508"/>
                      <a:gd name="T8" fmla="*/ 413 w 662"/>
                      <a:gd name="T9" fmla="*/ 65 h 508"/>
                      <a:gd name="T10" fmla="*/ 567 w 662"/>
                      <a:gd name="T11" fmla="*/ 65 h 508"/>
                      <a:gd name="T12" fmla="*/ 567 w 662"/>
                      <a:gd name="T13" fmla="*/ 0 h 508"/>
                      <a:gd name="T14" fmla="*/ 662 w 662"/>
                      <a:gd name="T15" fmla="*/ 80 h 508"/>
                      <a:gd name="T16" fmla="*/ 567 w 662"/>
                      <a:gd name="T17" fmla="*/ 159 h 508"/>
                      <a:gd name="T18" fmla="*/ 567 w 662"/>
                      <a:gd name="T19" fmla="*/ 105 h 508"/>
                      <a:gd name="T20" fmla="*/ 455 w 662"/>
                      <a:gd name="T21" fmla="*/ 105 h 508"/>
                      <a:gd name="T22" fmla="*/ 365 w 662"/>
                      <a:gd name="T23" fmla="*/ 254 h 508"/>
                      <a:gd name="T24" fmla="*/ 455 w 662"/>
                      <a:gd name="T25" fmla="*/ 409 h 508"/>
                      <a:gd name="T26" fmla="*/ 567 w 662"/>
                      <a:gd name="T27" fmla="*/ 409 h 508"/>
                      <a:gd name="T28" fmla="*/ 567 w 662"/>
                      <a:gd name="T29" fmla="*/ 354 h 508"/>
                      <a:gd name="T30" fmla="*/ 662 w 662"/>
                      <a:gd name="T31" fmla="*/ 429 h 508"/>
                      <a:gd name="T32" fmla="*/ 567 w 662"/>
                      <a:gd name="T33" fmla="*/ 508 h 508"/>
                      <a:gd name="T34" fmla="*/ 567 w 662"/>
                      <a:gd name="T35" fmla="*/ 448 h 508"/>
                      <a:gd name="T36" fmla="*/ 413 w 662"/>
                      <a:gd name="T37" fmla="*/ 448 h 508"/>
                      <a:gd name="T38" fmla="*/ 328 w 662"/>
                      <a:gd name="T39" fmla="*/ 309 h 508"/>
                      <a:gd name="T40" fmla="*/ 249 w 662"/>
                      <a:gd name="T41" fmla="*/ 453 h 508"/>
                      <a:gd name="T42" fmla="*/ 95 w 662"/>
                      <a:gd name="T43" fmla="*/ 453 h 508"/>
                      <a:gd name="T44" fmla="*/ 95 w 662"/>
                      <a:gd name="T45" fmla="*/ 508 h 508"/>
                      <a:gd name="T46" fmla="*/ 0 w 662"/>
                      <a:gd name="T47" fmla="*/ 429 h 508"/>
                      <a:gd name="T48" fmla="*/ 95 w 662"/>
                      <a:gd name="T49" fmla="*/ 354 h 508"/>
                      <a:gd name="T50" fmla="*/ 95 w 662"/>
                      <a:gd name="T51" fmla="*/ 409 h 508"/>
                      <a:gd name="T52" fmla="*/ 201 w 662"/>
                      <a:gd name="T53" fmla="*/ 409 h 508"/>
                      <a:gd name="T54" fmla="*/ 297 w 662"/>
                      <a:gd name="T55" fmla="*/ 254 h 508"/>
                      <a:gd name="T56" fmla="*/ 201 w 662"/>
                      <a:gd name="T57" fmla="*/ 105 h 508"/>
                      <a:gd name="T58" fmla="*/ 95 w 662"/>
                      <a:gd name="T59" fmla="*/ 105 h 508"/>
                      <a:gd name="T60" fmla="*/ 95 w 662"/>
                      <a:gd name="T61" fmla="*/ 154 h 508"/>
                      <a:gd name="T62" fmla="*/ 0 w 662"/>
                      <a:gd name="T63" fmla="*/ 80 h 508"/>
                      <a:gd name="T64" fmla="*/ 95 w 662"/>
                      <a:gd name="T65" fmla="*/ 0 h 50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662"/>
                      <a:gd name="T100" fmla="*/ 0 h 508"/>
                      <a:gd name="T101" fmla="*/ 662 w 662"/>
                      <a:gd name="T102" fmla="*/ 508 h 508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662" h="508">
                        <a:moveTo>
                          <a:pt x="95" y="0"/>
                        </a:moveTo>
                        <a:lnTo>
                          <a:pt x="95" y="65"/>
                        </a:lnTo>
                        <a:lnTo>
                          <a:pt x="249" y="65"/>
                        </a:lnTo>
                        <a:lnTo>
                          <a:pt x="328" y="199"/>
                        </a:lnTo>
                        <a:lnTo>
                          <a:pt x="413" y="65"/>
                        </a:lnTo>
                        <a:lnTo>
                          <a:pt x="567" y="65"/>
                        </a:lnTo>
                        <a:lnTo>
                          <a:pt x="567" y="0"/>
                        </a:lnTo>
                        <a:lnTo>
                          <a:pt x="662" y="80"/>
                        </a:lnTo>
                        <a:lnTo>
                          <a:pt x="567" y="159"/>
                        </a:lnTo>
                        <a:lnTo>
                          <a:pt x="567" y="105"/>
                        </a:lnTo>
                        <a:lnTo>
                          <a:pt x="455" y="105"/>
                        </a:lnTo>
                        <a:lnTo>
                          <a:pt x="365" y="254"/>
                        </a:lnTo>
                        <a:lnTo>
                          <a:pt x="455" y="409"/>
                        </a:lnTo>
                        <a:lnTo>
                          <a:pt x="567" y="409"/>
                        </a:lnTo>
                        <a:lnTo>
                          <a:pt x="567" y="354"/>
                        </a:lnTo>
                        <a:lnTo>
                          <a:pt x="662" y="429"/>
                        </a:lnTo>
                        <a:lnTo>
                          <a:pt x="567" y="508"/>
                        </a:lnTo>
                        <a:lnTo>
                          <a:pt x="567" y="448"/>
                        </a:lnTo>
                        <a:lnTo>
                          <a:pt x="413" y="448"/>
                        </a:lnTo>
                        <a:lnTo>
                          <a:pt x="328" y="309"/>
                        </a:lnTo>
                        <a:lnTo>
                          <a:pt x="249" y="453"/>
                        </a:lnTo>
                        <a:lnTo>
                          <a:pt x="95" y="453"/>
                        </a:lnTo>
                        <a:lnTo>
                          <a:pt x="95" y="508"/>
                        </a:lnTo>
                        <a:lnTo>
                          <a:pt x="0" y="429"/>
                        </a:lnTo>
                        <a:lnTo>
                          <a:pt x="95" y="354"/>
                        </a:lnTo>
                        <a:lnTo>
                          <a:pt x="95" y="409"/>
                        </a:lnTo>
                        <a:lnTo>
                          <a:pt x="201" y="409"/>
                        </a:lnTo>
                        <a:lnTo>
                          <a:pt x="297" y="254"/>
                        </a:lnTo>
                        <a:lnTo>
                          <a:pt x="201" y="105"/>
                        </a:lnTo>
                        <a:lnTo>
                          <a:pt x="95" y="105"/>
                        </a:lnTo>
                        <a:lnTo>
                          <a:pt x="95" y="154"/>
                        </a:lnTo>
                        <a:lnTo>
                          <a:pt x="0" y="80"/>
                        </a:lnTo>
                        <a:lnTo>
                          <a:pt x="9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dirty="0">
                      <a:latin typeface="+mn-lt"/>
                    </a:endParaRPr>
                  </a:p>
                </p:txBody>
              </p:sp>
            </p:grpSp>
          </p:grpSp>
        </p:grpSp>
        <p:grpSp>
          <p:nvGrpSpPr>
            <p:cNvPr id="30" name="Group 371"/>
            <p:cNvGrpSpPr/>
            <p:nvPr/>
          </p:nvGrpSpPr>
          <p:grpSpPr>
            <a:xfrm flipH="1">
              <a:off x="9099995" y="3096924"/>
              <a:ext cx="199315" cy="266700"/>
              <a:chOff x="1934921" y="3752016"/>
              <a:chExt cx="199315" cy="266700"/>
            </a:xfrm>
          </p:grpSpPr>
          <p:cxnSp>
            <p:nvCxnSpPr>
              <p:cNvPr id="370" name="Straight Connector 369"/>
              <p:cNvCxnSpPr/>
              <p:nvPr/>
            </p:nvCxnSpPr>
            <p:spPr>
              <a:xfrm rot="5400000">
                <a:off x="1801571" y="3885366"/>
                <a:ext cx="2667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1" name="Straight Connector 370"/>
              <p:cNvCxnSpPr/>
              <p:nvPr/>
            </p:nvCxnSpPr>
            <p:spPr>
              <a:xfrm>
                <a:off x="1943736" y="3885366"/>
                <a:ext cx="1905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8" name="Group 177"/>
          <p:cNvGrpSpPr/>
          <p:nvPr/>
        </p:nvGrpSpPr>
        <p:grpSpPr>
          <a:xfrm>
            <a:off x="6660112" y="1864165"/>
            <a:ext cx="2979997" cy="987706"/>
            <a:chOff x="6660105" y="2049517"/>
            <a:chExt cx="2979994" cy="987710"/>
          </a:xfrm>
        </p:grpSpPr>
        <p:cxnSp>
          <p:nvCxnSpPr>
            <p:cNvPr id="161" name="Straight Connector 160"/>
            <p:cNvCxnSpPr/>
            <p:nvPr/>
          </p:nvCxnSpPr>
          <p:spPr>
            <a:xfrm rot="10800000" flipV="1">
              <a:off x="7446163" y="2307429"/>
              <a:ext cx="1135853" cy="38576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rot="10800000" flipV="1">
              <a:off x="7472355" y="2276472"/>
              <a:ext cx="1085855" cy="37147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>
              <a:stCxn id="159" idx="1"/>
              <a:endCxn id="158" idx="3"/>
            </p:cNvCxnSpPr>
            <p:nvPr/>
          </p:nvCxnSpPr>
          <p:spPr>
            <a:xfrm rot="10800000">
              <a:off x="7588156" y="2671266"/>
              <a:ext cx="870983" cy="10863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10800000">
              <a:off x="7551370" y="2697541"/>
              <a:ext cx="944204" cy="12890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>
              <a:stCxn id="158" idx="1"/>
              <a:endCxn id="507" idx="3"/>
            </p:cNvCxnSpPr>
            <p:nvPr/>
          </p:nvCxnSpPr>
          <p:spPr>
            <a:xfrm rot="10800000" flipV="1">
              <a:off x="6660105" y="2671264"/>
              <a:ext cx="452902" cy="132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>
              <a:stCxn id="160" idx="3"/>
            </p:cNvCxnSpPr>
            <p:nvPr/>
          </p:nvCxnSpPr>
          <p:spPr>
            <a:xfrm>
              <a:off x="9027037" y="2247635"/>
              <a:ext cx="432273" cy="2259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>
              <a:off x="9021781" y="2814444"/>
              <a:ext cx="432274" cy="232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TextBox 174"/>
            <p:cNvSpPr txBox="1"/>
            <p:nvPr/>
          </p:nvSpPr>
          <p:spPr>
            <a:xfrm>
              <a:off x="8554546" y="2418254"/>
              <a:ext cx="1085553" cy="236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 smtClean="0">
                  <a:latin typeface="+mn-lt"/>
                </a:rPr>
                <a:t>Legacy Services</a:t>
              </a:r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9003238" y="2049517"/>
              <a:ext cx="529310" cy="236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 smtClean="0">
                  <a:latin typeface="+mn-lt"/>
                </a:rPr>
                <a:t>E1/T1</a:t>
              </a:r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9038330" y="2801007"/>
              <a:ext cx="511678" cy="236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 smtClean="0">
                  <a:latin typeface="+mn-lt"/>
                </a:rPr>
                <a:t>Serial</a:t>
              </a:r>
            </a:p>
          </p:txBody>
        </p:sp>
        <p:pic>
          <p:nvPicPr>
            <p:cNvPr id="158" name="Picture 7" descr="accsdv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113007" y="2539715"/>
              <a:ext cx="475150" cy="263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9" name="Picture 34" descr="ntu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459139" y="2618891"/>
              <a:ext cx="581545" cy="322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0" name="Picture 34" descr="ntu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445491" y="2086628"/>
              <a:ext cx="581545" cy="322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7" name="Group 196"/>
          <p:cNvGrpSpPr/>
          <p:nvPr/>
        </p:nvGrpSpPr>
        <p:grpSpPr>
          <a:xfrm>
            <a:off x="6516576" y="3294151"/>
            <a:ext cx="2080560" cy="854167"/>
            <a:chOff x="6910711" y="6380356"/>
            <a:chExt cx="2080560" cy="854167"/>
          </a:xfrm>
        </p:grpSpPr>
        <p:grpSp>
          <p:nvGrpSpPr>
            <p:cNvPr id="180" name="Group 179"/>
            <p:cNvGrpSpPr/>
            <p:nvPr/>
          </p:nvGrpSpPr>
          <p:grpSpPr>
            <a:xfrm>
              <a:off x="6910711" y="6380356"/>
              <a:ext cx="2006635" cy="854167"/>
              <a:chOff x="6506063" y="3484757"/>
              <a:chExt cx="2006635" cy="854167"/>
            </a:xfrm>
          </p:grpSpPr>
          <p:grpSp>
            <p:nvGrpSpPr>
              <p:cNvPr id="181" name="Group 136"/>
              <p:cNvGrpSpPr/>
              <p:nvPr/>
            </p:nvGrpSpPr>
            <p:grpSpPr>
              <a:xfrm>
                <a:off x="7180009" y="3542495"/>
                <a:ext cx="1332689" cy="796429"/>
                <a:chOff x="6852461" y="1222375"/>
                <a:chExt cx="1332689" cy="796429"/>
              </a:xfrm>
            </p:grpSpPr>
            <p:sp>
              <p:nvSpPr>
                <p:cNvPr id="187" name="TextBox 186"/>
                <p:cNvSpPr txBox="1"/>
                <p:nvPr/>
              </p:nvSpPr>
              <p:spPr>
                <a:xfrm>
                  <a:off x="6877049" y="1352550"/>
                  <a:ext cx="81729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400" dirty="0" smtClean="0">
                      <a:latin typeface="+mn-lt"/>
                    </a:rPr>
                    <a:t>SDH/</a:t>
                  </a:r>
                </a:p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400" dirty="0" smtClean="0">
                      <a:latin typeface="+mn-lt"/>
                    </a:rPr>
                    <a:t>SONET</a:t>
                  </a:r>
                </a:p>
              </p:txBody>
            </p:sp>
            <p:cxnSp>
              <p:nvCxnSpPr>
                <p:cNvPr id="188" name="Straight Connector 187"/>
                <p:cNvCxnSpPr/>
                <p:nvPr/>
              </p:nvCxnSpPr>
              <p:spPr>
                <a:xfrm>
                  <a:off x="7630849" y="1640652"/>
                  <a:ext cx="554301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Straight Connector 188"/>
                <p:cNvCxnSpPr/>
                <p:nvPr/>
              </p:nvCxnSpPr>
              <p:spPr>
                <a:xfrm>
                  <a:off x="7618435" y="1554927"/>
                  <a:ext cx="554301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0" name="TextBox 189"/>
                <p:cNvSpPr txBox="1"/>
                <p:nvPr/>
              </p:nvSpPr>
              <p:spPr>
                <a:xfrm>
                  <a:off x="7365999" y="1222375"/>
                  <a:ext cx="81729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400" dirty="0" smtClean="0">
                      <a:latin typeface="+mn-lt"/>
                    </a:rPr>
                    <a:t>PDH</a:t>
                  </a:r>
                  <a:endParaRPr lang="en-US" sz="1700" dirty="0" smtClean="0">
                    <a:latin typeface="+mn-lt"/>
                  </a:endParaRPr>
                </a:p>
              </p:txBody>
            </p:sp>
            <p:sp>
              <p:nvSpPr>
                <p:cNvPr id="192" name="AutoShape 50"/>
                <p:cNvSpPr>
                  <a:spLocks noChangeArrowheads="1"/>
                </p:cNvSpPr>
                <p:nvPr/>
              </p:nvSpPr>
              <p:spPr bwMode="auto">
                <a:xfrm>
                  <a:off x="6852461" y="1236663"/>
                  <a:ext cx="781144" cy="782141"/>
                </a:xfrm>
                <a:custGeom>
                  <a:avLst/>
                  <a:gdLst>
                    <a:gd name="T0" fmla="*/ 2147483647 w 21600"/>
                    <a:gd name="T1" fmla="*/ 0 h 21600"/>
                    <a:gd name="T2" fmla="*/ 2147483647 w 21600"/>
                    <a:gd name="T3" fmla="*/ 2147483647 h 21600"/>
                    <a:gd name="T4" fmla="*/ 0 w 21600"/>
                    <a:gd name="T5" fmla="*/ 2147483647 h 21600"/>
                    <a:gd name="T6" fmla="*/ 2147483647 w 21600"/>
                    <a:gd name="T7" fmla="*/ 2147483647 h 21600"/>
                    <a:gd name="T8" fmla="*/ 2147483647 w 21600"/>
                    <a:gd name="T9" fmla="*/ 2147483647 h 21600"/>
                    <a:gd name="T10" fmla="*/ 2147483647 w 21600"/>
                    <a:gd name="T11" fmla="*/ 2147483647 h 21600"/>
                    <a:gd name="T12" fmla="*/ 2147483647 w 21600"/>
                    <a:gd name="T13" fmla="*/ 2147483647 h 21600"/>
                    <a:gd name="T14" fmla="*/ 2147483647 w 21600"/>
                    <a:gd name="T15" fmla="*/ 2147483647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63 w 21600"/>
                    <a:gd name="T25" fmla="*/ 3163 h 21600"/>
                    <a:gd name="T26" fmla="*/ 18437 w 21600"/>
                    <a:gd name="T27" fmla="*/ 18437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1619" y="10800"/>
                      </a:moveTo>
                      <a:cubicBezTo>
                        <a:pt x="1619" y="15871"/>
                        <a:pt x="5729" y="19981"/>
                        <a:pt x="10800" y="19981"/>
                      </a:cubicBezTo>
                      <a:cubicBezTo>
                        <a:pt x="15871" y="19981"/>
                        <a:pt x="19981" y="15871"/>
                        <a:pt x="19981" y="10800"/>
                      </a:cubicBezTo>
                      <a:cubicBezTo>
                        <a:pt x="19981" y="5729"/>
                        <a:pt x="15871" y="1619"/>
                        <a:pt x="10800" y="1619"/>
                      </a:cubicBezTo>
                      <a:cubicBezTo>
                        <a:pt x="5729" y="1619"/>
                        <a:pt x="1619" y="5729"/>
                        <a:pt x="1619" y="1080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5E3"/>
                    </a:gs>
                    <a:gs pos="50000">
                      <a:srgbClr val="F6B686"/>
                    </a:gs>
                    <a:gs pos="100000">
                      <a:srgbClr val="FFF5E3"/>
                    </a:gs>
                  </a:gsLst>
                  <a:lin ang="2700000" scaled="1"/>
                </a:gradFill>
                <a:ln w="9525" algn="ctr">
                  <a:noFill/>
                  <a:round/>
                  <a:headEnd/>
                  <a:tailEnd/>
                </a:ln>
                <a:effectLst>
                  <a:prstShdw prst="shdw17" dist="17961" dir="2700000">
                    <a:srgbClr val="946D50"/>
                  </a:prstShdw>
                </a:effectLst>
              </p:spPr>
              <p:txBody>
                <a:bodyPr wrap="none" lIns="35996" tIns="35996" rIns="35996" bIns="35996" anchor="ctr" anchorCtr="1">
                  <a:noAutofit/>
                </a:bodyPr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latin typeface="+mn-lt"/>
                    <a:cs typeface="Arial" pitchFamily="34" charset="0"/>
                  </a:endParaRPr>
                </a:p>
              </p:txBody>
            </p:sp>
          </p:grpSp>
          <p:cxnSp>
            <p:nvCxnSpPr>
              <p:cNvPr id="182" name="Straight Connector 181"/>
              <p:cNvCxnSpPr/>
              <p:nvPr/>
            </p:nvCxnSpPr>
            <p:spPr>
              <a:xfrm rot="10800000">
                <a:off x="6506063" y="3484757"/>
                <a:ext cx="754546" cy="21378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83" name="Picture 8" descr="adm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182894" y="3642781"/>
                <a:ext cx="203457" cy="179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" name="Picture 8" descr="adm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853271" y="3826477"/>
                <a:ext cx="203457" cy="179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96" name="TextBox 195"/>
            <p:cNvSpPr txBox="1"/>
            <p:nvPr/>
          </p:nvSpPr>
          <p:spPr>
            <a:xfrm>
              <a:off x="8461960" y="6836979"/>
              <a:ext cx="529311" cy="236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 smtClean="0">
                  <a:latin typeface="+mn-lt"/>
                </a:rPr>
                <a:t>E1/T1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roup 177"/>
          <p:cNvGrpSpPr/>
          <p:nvPr/>
        </p:nvGrpSpPr>
        <p:grpSpPr>
          <a:xfrm>
            <a:off x="6660112" y="1864165"/>
            <a:ext cx="3024447" cy="987706"/>
            <a:chOff x="6660105" y="2049517"/>
            <a:chExt cx="3024444" cy="987710"/>
          </a:xfrm>
        </p:grpSpPr>
        <p:pic>
          <p:nvPicPr>
            <p:cNvPr id="158" name="Picture 7" descr="accsdv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113007" y="2539715"/>
              <a:ext cx="475150" cy="263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9" name="Picture 34" descr="ntu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532361" y="2659435"/>
              <a:ext cx="508323" cy="281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0" name="Picture 34" descr="ntu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518713" y="2127172"/>
              <a:ext cx="508323" cy="281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61" name="Straight Connector 160"/>
            <p:cNvCxnSpPr>
              <a:stCxn id="160" idx="1"/>
              <a:endCxn id="158" idx="3"/>
            </p:cNvCxnSpPr>
            <p:nvPr/>
          </p:nvCxnSpPr>
          <p:spPr>
            <a:xfrm rot="10800000" flipV="1">
              <a:off x="7588157" y="2267905"/>
              <a:ext cx="930556" cy="40335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rot="10800000" flipV="1">
              <a:off x="7567137" y="2215353"/>
              <a:ext cx="930556" cy="40335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>
              <a:stCxn id="159" idx="1"/>
              <a:endCxn id="158" idx="3"/>
            </p:cNvCxnSpPr>
            <p:nvPr/>
          </p:nvCxnSpPr>
          <p:spPr>
            <a:xfrm rot="10800000">
              <a:off x="7588157" y="2671265"/>
              <a:ext cx="944204" cy="12890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10800000">
              <a:off x="7551370" y="2697541"/>
              <a:ext cx="944204" cy="12890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>
              <a:stCxn id="158" idx="1"/>
              <a:endCxn id="507" idx="3"/>
            </p:cNvCxnSpPr>
            <p:nvPr/>
          </p:nvCxnSpPr>
          <p:spPr>
            <a:xfrm rot="10800000" flipV="1">
              <a:off x="6660105" y="2671265"/>
              <a:ext cx="452902" cy="2560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>
              <a:stCxn id="160" idx="3"/>
            </p:cNvCxnSpPr>
            <p:nvPr/>
          </p:nvCxnSpPr>
          <p:spPr>
            <a:xfrm>
              <a:off x="9027036" y="2267906"/>
              <a:ext cx="432274" cy="232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>
              <a:off x="9021781" y="2814444"/>
              <a:ext cx="432274" cy="232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TextBox 174"/>
            <p:cNvSpPr txBox="1"/>
            <p:nvPr/>
          </p:nvSpPr>
          <p:spPr>
            <a:xfrm>
              <a:off x="8598996" y="2443655"/>
              <a:ext cx="1085553" cy="236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 smtClean="0">
                  <a:latin typeface="+mn-lt"/>
                </a:rPr>
                <a:t>Legacy Services</a:t>
              </a:r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9003238" y="2049517"/>
              <a:ext cx="529310" cy="236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 smtClean="0">
                  <a:latin typeface="+mn-lt"/>
                </a:rPr>
                <a:t>E1/T1</a:t>
              </a:r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9038330" y="2801007"/>
              <a:ext cx="511678" cy="236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 smtClean="0">
                  <a:latin typeface="+mn-lt"/>
                </a:rPr>
                <a:t>Serial</a:t>
              </a: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Ethernet Everywhere for Everyone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22484" y="5707524"/>
            <a:ext cx="7837170" cy="1755960"/>
          </a:xfrm>
        </p:spPr>
        <p:txBody>
          <a:bodyPr/>
          <a:lstStyle/>
          <a:p>
            <a:r>
              <a:rPr lang="en-US" sz="1800" dirty="0" smtClean="0"/>
              <a:t>Legacy infrastructure &amp; services still in place</a:t>
            </a:r>
          </a:p>
          <a:p>
            <a:r>
              <a:rPr lang="en-US" sz="1800" dirty="0" smtClean="0"/>
              <a:t>The need for Ethernet services create a </a:t>
            </a:r>
            <a:r>
              <a:rPr lang="en-US" sz="1800" dirty="0" err="1" smtClean="0"/>
              <a:t>chalange</a:t>
            </a:r>
            <a:endParaRPr lang="en-US" sz="1800" dirty="0" smtClean="0"/>
          </a:p>
          <a:p>
            <a:r>
              <a:rPr lang="en-US" sz="1800" dirty="0" smtClean="0"/>
              <a:t>RIC/</a:t>
            </a:r>
            <a:r>
              <a:rPr lang="en-US" sz="1800" dirty="0" err="1" smtClean="0"/>
              <a:t>Egate</a:t>
            </a:r>
            <a:r>
              <a:rPr lang="en-US" sz="1800" dirty="0" smtClean="0"/>
              <a:t> solutions extend the Ethernet service coverage over SDH/SONET access</a:t>
            </a:r>
          </a:p>
          <a:p>
            <a:r>
              <a:rPr lang="en-US" sz="1800" dirty="0" smtClean="0"/>
              <a:t>Case for </a:t>
            </a:r>
            <a:r>
              <a:rPr lang="en-US" sz="1800" dirty="0" err="1" smtClean="0"/>
              <a:t>Axcess</a:t>
            </a:r>
            <a:r>
              <a:rPr lang="en-US" sz="1800" dirty="0" smtClean="0"/>
              <a:t>+ solutions</a:t>
            </a:r>
          </a:p>
        </p:txBody>
      </p:sp>
      <p:sp>
        <p:nvSpPr>
          <p:cNvPr id="382" name="Freeform 21"/>
          <p:cNvSpPr>
            <a:spLocks/>
          </p:cNvSpPr>
          <p:nvPr/>
        </p:nvSpPr>
        <p:spPr bwMode="auto">
          <a:xfrm>
            <a:off x="2485811" y="2374939"/>
            <a:ext cx="1647825" cy="1025525"/>
          </a:xfrm>
          <a:custGeom>
            <a:avLst/>
            <a:gdLst>
              <a:gd name="T0" fmla="*/ 2147483647 w 835"/>
              <a:gd name="T1" fmla="*/ 2147483647 h 646"/>
              <a:gd name="T2" fmla="*/ 2147483647 w 835"/>
              <a:gd name="T3" fmla="*/ 2147483647 h 646"/>
              <a:gd name="T4" fmla="*/ 2147483647 w 835"/>
              <a:gd name="T5" fmla="*/ 2147483647 h 646"/>
              <a:gd name="T6" fmla="*/ 2147483647 w 835"/>
              <a:gd name="T7" fmla="*/ 2147483647 h 646"/>
              <a:gd name="T8" fmla="*/ 2147483647 w 835"/>
              <a:gd name="T9" fmla="*/ 2147483647 h 646"/>
              <a:gd name="T10" fmla="*/ 2147483647 w 835"/>
              <a:gd name="T11" fmla="*/ 2147483647 h 646"/>
              <a:gd name="T12" fmla="*/ 2147483647 w 835"/>
              <a:gd name="T13" fmla="*/ 2147483647 h 646"/>
              <a:gd name="T14" fmla="*/ 2147483647 w 835"/>
              <a:gd name="T15" fmla="*/ 2147483647 h 646"/>
              <a:gd name="T16" fmla="*/ 2147483647 w 835"/>
              <a:gd name="T17" fmla="*/ 2147483647 h 646"/>
              <a:gd name="T18" fmla="*/ 2147483647 w 835"/>
              <a:gd name="T19" fmla="*/ 2147483647 h 646"/>
              <a:gd name="T20" fmla="*/ 2147483647 w 835"/>
              <a:gd name="T21" fmla="*/ 2147483647 h 646"/>
              <a:gd name="T22" fmla="*/ 2147483647 w 835"/>
              <a:gd name="T23" fmla="*/ 2147483647 h 646"/>
              <a:gd name="T24" fmla="*/ 2147483647 w 835"/>
              <a:gd name="T25" fmla="*/ 2147483647 h 646"/>
              <a:gd name="T26" fmla="*/ 2147483647 w 835"/>
              <a:gd name="T27" fmla="*/ 2147483647 h 646"/>
              <a:gd name="T28" fmla="*/ 2147483647 w 835"/>
              <a:gd name="T29" fmla="*/ 2147483647 h 646"/>
              <a:gd name="T30" fmla="*/ 2147483647 w 835"/>
              <a:gd name="T31" fmla="*/ 2147483647 h 646"/>
              <a:gd name="T32" fmla="*/ 2147483647 w 835"/>
              <a:gd name="T33" fmla="*/ 2147483647 h 646"/>
              <a:gd name="T34" fmla="*/ 2147483647 w 835"/>
              <a:gd name="T35" fmla="*/ 2147483647 h 646"/>
              <a:gd name="T36" fmla="*/ 2147483647 w 835"/>
              <a:gd name="T37" fmla="*/ 2147483647 h 646"/>
              <a:gd name="T38" fmla="*/ 2147483647 w 835"/>
              <a:gd name="T39" fmla="*/ 2147483647 h 646"/>
              <a:gd name="T40" fmla="*/ 2147483647 w 835"/>
              <a:gd name="T41" fmla="*/ 2147483647 h 646"/>
              <a:gd name="T42" fmla="*/ 2147483647 w 835"/>
              <a:gd name="T43" fmla="*/ 2147483647 h 646"/>
              <a:gd name="T44" fmla="*/ 2147483647 w 835"/>
              <a:gd name="T45" fmla="*/ 2147483647 h 646"/>
              <a:gd name="T46" fmla="*/ 2147483647 w 835"/>
              <a:gd name="T47" fmla="*/ 2147483647 h 646"/>
              <a:gd name="T48" fmla="*/ 2147483647 w 835"/>
              <a:gd name="T49" fmla="*/ 2147483647 h 646"/>
              <a:gd name="T50" fmla="*/ 2147483647 w 835"/>
              <a:gd name="T51" fmla="*/ 2147483647 h 646"/>
              <a:gd name="T52" fmla="*/ 2147483647 w 835"/>
              <a:gd name="T53" fmla="*/ 2147483647 h 646"/>
              <a:gd name="T54" fmla="*/ 2147483647 w 835"/>
              <a:gd name="T55" fmla="*/ 2147483647 h 646"/>
              <a:gd name="T56" fmla="*/ 2147483647 w 835"/>
              <a:gd name="T57" fmla="*/ 2147483647 h 646"/>
              <a:gd name="T58" fmla="*/ 2147483647 w 835"/>
              <a:gd name="T59" fmla="*/ 2147483647 h 646"/>
              <a:gd name="T60" fmla="*/ 2147483647 w 835"/>
              <a:gd name="T61" fmla="*/ 2147483647 h 646"/>
              <a:gd name="T62" fmla="*/ 2147483647 w 835"/>
              <a:gd name="T63" fmla="*/ 2147483647 h 646"/>
              <a:gd name="T64" fmla="*/ 2147483647 w 835"/>
              <a:gd name="T65" fmla="*/ 2147483647 h 646"/>
              <a:gd name="T66" fmla="*/ 2147483647 w 835"/>
              <a:gd name="T67" fmla="*/ 2147483647 h 646"/>
              <a:gd name="T68" fmla="*/ 2147483647 w 835"/>
              <a:gd name="T69" fmla="*/ 2147483647 h 646"/>
              <a:gd name="T70" fmla="*/ 2147483647 w 835"/>
              <a:gd name="T71" fmla="*/ 2147483647 h 646"/>
              <a:gd name="T72" fmla="*/ 2147483647 w 835"/>
              <a:gd name="T73" fmla="*/ 2147483647 h 646"/>
              <a:gd name="T74" fmla="*/ 2147483647 w 835"/>
              <a:gd name="T75" fmla="*/ 2147483647 h 646"/>
              <a:gd name="T76" fmla="*/ 2147483647 w 835"/>
              <a:gd name="T77" fmla="*/ 2147483647 h 646"/>
              <a:gd name="T78" fmla="*/ 2147483647 w 835"/>
              <a:gd name="T79" fmla="*/ 2147483647 h 646"/>
              <a:gd name="T80" fmla="*/ 2147483647 w 835"/>
              <a:gd name="T81" fmla="*/ 2147483647 h 646"/>
              <a:gd name="T82" fmla="*/ 2147483647 w 835"/>
              <a:gd name="T83" fmla="*/ 2147483647 h 646"/>
              <a:gd name="T84" fmla="*/ 2147483647 w 835"/>
              <a:gd name="T85" fmla="*/ 2147483647 h 646"/>
              <a:gd name="T86" fmla="*/ 2147483647 w 835"/>
              <a:gd name="T87" fmla="*/ 2147483647 h 646"/>
              <a:gd name="T88" fmla="*/ 2147483647 w 835"/>
              <a:gd name="T89" fmla="*/ 2147483647 h 646"/>
              <a:gd name="T90" fmla="*/ 2147483647 w 835"/>
              <a:gd name="T91" fmla="*/ 2147483647 h 646"/>
              <a:gd name="T92" fmla="*/ 2147483647 w 835"/>
              <a:gd name="T93" fmla="*/ 2147483647 h 646"/>
              <a:gd name="T94" fmla="*/ 2147483647 w 835"/>
              <a:gd name="T95" fmla="*/ 2147483647 h 646"/>
              <a:gd name="T96" fmla="*/ 2147483647 w 835"/>
              <a:gd name="T97" fmla="*/ 2147483647 h 646"/>
              <a:gd name="T98" fmla="*/ 2147483647 w 835"/>
              <a:gd name="T99" fmla="*/ 2147483647 h 646"/>
              <a:gd name="T100" fmla="*/ 2147483647 w 835"/>
              <a:gd name="T101" fmla="*/ 2147483647 h 646"/>
              <a:gd name="T102" fmla="*/ 2147483647 w 835"/>
              <a:gd name="T103" fmla="*/ 2147483647 h 646"/>
              <a:gd name="T104" fmla="*/ 2147483647 w 835"/>
              <a:gd name="T105" fmla="*/ 2147483647 h 646"/>
              <a:gd name="T106" fmla="*/ 2147483647 w 835"/>
              <a:gd name="T107" fmla="*/ 2147483647 h 64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35"/>
              <a:gd name="T163" fmla="*/ 0 h 646"/>
              <a:gd name="T164" fmla="*/ 835 w 835"/>
              <a:gd name="T165" fmla="*/ 646 h 64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35" h="646">
                <a:moveTo>
                  <a:pt x="260" y="609"/>
                </a:moveTo>
                <a:cubicBezTo>
                  <a:pt x="233" y="609"/>
                  <a:pt x="174" y="629"/>
                  <a:pt x="137" y="622"/>
                </a:cubicBezTo>
                <a:cubicBezTo>
                  <a:pt x="100" y="615"/>
                  <a:pt x="61" y="599"/>
                  <a:pt x="38" y="571"/>
                </a:cubicBezTo>
                <a:cubicBezTo>
                  <a:pt x="16" y="543"/>
                  <a:pt x="2" y="491"/>
                  <a:pt x="1" y="455"/>
                </a:cubicBezTo>
                <a:cubicBezTo>
                  <a:pt x="0" y="420"/>
                  <a:pt x="19" y="380"/>
                  <a:pt x="32" y="360"/>
                </a:cubicBezTo>
                <a:cubicBezTo>
                  <a:pt x="45" y="339"/>
                  <a:pt x="69" y="337"/>
                  <a:pt x="79" y="330"/>
                </a:cubicBezTo>
                <a:cubicBezTo>
                  <a:pt x="90" y="323"/>
                  <a:pt x="93" y="323"/>
                  <a:pt x="97" y="318"/>
                </a:cubicBezTo>
                <a:cubicBezTo>
                  <a:pt x="102" y="314"/>
                  <a:pt x="102" y="309"/>
                  <a:pt x="102" y="299"/>
                </a:cubicBezTo>
                <a:cubicBezTo>
                  <a:pt x="102" y="289"/>
                  <a:pt x="97" y="275"/>
                  <a:pt x="96" y="261"/>
                </a:cubicBezTo>
                <a:cubicBezTo>
                  <a:pt x="95" y="247"/>
                  <a:pt x="91" y="231"/>
                  <a:pt x="96" y="216"/>
                </a:cubicBezTo>
                <a:cubicBezTo>
                  <a:pt x="101" y="201"/>
                  <a:pt x="113" y="183"/>
                  <a:pt x="127" y="172"/>
                </a:cubicBezTo>
                <a:cubicBezTo>
                  <a:pt x="141" y="160"/>
                  <a:pt x="163" y="151"/>
                  <a:pt x="181" y="145"/>
                </a:cubicBezTo>
                <a:cubicBezTo>
                  <a:pt x="199" y="139"/>
                  <a:pt x="222" y="139"/>
                  <a:pt x="235" y="137"/>
                </a:cubicBezTo>
                <a:cubicBezTo>
                  <a:pt x="248" y="134"/>
                  <a:pt x="254" y="135"/>
                  <a:pt x="258" y="129"/>
                </a:cubicBezTo>
                <a:cubicBezTo>
                  <a:pt x="262" y="122"/>
                  <a:pt x="257" y="106"/>
                  <a:pt x="261" y="96"/>
                </a:cubicBezTo>
                <a:cubicBezTo>
                  <a:pt x="265" y="85"/>
                  <a:pt x="274" y="71"/>
                  <a:pt x="284" y="63"/>
                </a:cubicBezTo>
                <a:cubicBezTo>
                  <a:pt x="294" y="54"/>
                  <a:pt x="307" y="50"/>
                  <a:pt x="320" y="46"/>
                </a:cubicBezTo>
                <a:cubicBezTo>
                  <a:pt x="333" y="43"/>
                  <a:pt x="354" y="43"/>
                  <a:pt x="364" y="43"/>
                </a:cubicBezTo>
                <a:cubicBezTo>
                  <a:pt x="375" y="43"/>
                  <a:pt x="378" y="47"/>
                  <a:pt x="382" y="46"/>
                </a:cubicBezTo>
                <a:cubicBezTo>
                  <a:pt x="386" y="45"/>
                  <a:pt x="383" y="41"/>
                  <a:pt x="387" y="36"/>
                </a:cubicBezTo>
                <a:cubicBezTo>
                  <a:pt x="391" y="31"/>
                  <a:pt x="399" y="21"/>
                  <a:pt x="408" y="15"/>
                </a:cubicBezTo>
                <a:cubicBezTo>
                  <a:pt x="418" y="9"/>
                  <a:pt x="429" y="5"/>
                  <a:pt x="445" y="3"/>
                </a:cubicBezTo>
                <a:cubicBezTo>
                  <a:pt x="460" y="2"/>
                  <a:pt x="485" y="0"/>
                  <a:pt x="502" y="3"/>
                </a:cubicBezTo>
                <a:cubicBezTo>
                  <a:pt x="518" y="7"/>
                  <a:pt x="530" y="14"/>
                  <a:pt x="543" y="21"/>
                </a:cubicBezTo>
                <a:cubicBezTo>
                  <a:pt x="556" y="29"/>
                  <a:pt x="573" y="38"/>
                  <a:pt x="582" y="50"/>
                </a:cubicBezTo>
                <a:cubicBezTo>
                  <a:pt x="591" y="61"/>
                  <a:pt x="595" y="80"/>
                  <a:pt x="598" y="91"/>
                </a:cubicBezTo>
                <a:cubicBezTo>
                  <a:pt x="602" y="101"/>
                  <a:pt x="597" y="109"/>
                  <a:pt x="602" y="112"/>
                </a:cubicBezTo>
                <a:cubicBezTo>
                  <a:pt x="607" y="116"/>
                  <a:pt x="617" y="109"/>
                  <a:pt x="628" y="111"/>
                </a:cubicBezTo>
                <a:cubicBezTo>
                  <a:pt x="639" y="112"/>
                  <a:pt x="652" y="115"/>
                  <a:pt x="666" y="124"/>
                </a:cubicBezTo>
                <a:cubicBezTo>
                  <a:pt x="679" y="133"/>
                  <a:pt x="695" y="150"/>
                  <a:pt x="706" y="165"/>
                </a:cubicBezTo>
                <a:cubicBezTo>
                  <a:pt x="718" y="180"/>
                  <a:pt x="730" y="198"/>
                  <a:pt x="736" y="215"/>
                </a:cubicBezTo>
                <a:cubicBezTo>
                  <a:pt x="742" y="231"/>
                  <a:pt x="744" y="252"/>
                  <a:pt x="741" y="267"/>
                </a:cubicBezTo>
                <a:cubicBezTo>
                  <a:pt x="738" y="283"/>
                  <a:pt x="715" y="300"/>
                  <a:pt x="715" y="309"/>
                </a:cubicBezTo>
                <a:cubicBezTo>
                  <a:pt x="715" y="317"/>
                  <a:pt x="730" y="311"/>
                  <a:pt x="742" y="317"/>
                </a:cubicBezTo>
                <a:cubicBezTo>
                  <a:pt x="755" y="323"/>
                  <a:pt x="775" y="332"/>
                  <a:pt x="788" y="342"/>
                </a:cubicBezTo>
                <a:cubicBezTo>
                  <a:pt x="801" y="351"/>
                  <a:pt x="815" y="365"/>
                  <a:pt x="823" y="378"/>
                </a:cubicBezTo>
                <a:cubicBezTo>
                  <a:pt x="830" y="391"/>
                  <a:pt x="835" y="403"/>
                  <a:pt x="833" y="422"/>
                </a:cubicBezTo>
                <a:cubicBezTo>
                  <a:pt x="830" y="442"/>
                  <a:pt x="816" y="479"/>
                  <a:pt x="808" y="495"/>
                </a:cubicBezTo>
                <a:cubicBezTo>
                  <a:pt x="800" y="511"/>
                  <a:pt x="794" y="513"/>
                  <a:pt x="785" y="519"/>
                </a:cubicBezTo>
                <a:cubicBezTo>
                  <a:pt x="776" y="525"/>
                  <a:pt x="761" y="527"/>
                  <a:pt x="752" y="531"/>
                </a:cubicBezTo>
                <a:cubicBezTo>
                  <a:pt x="743" y="535"/>
                  <a:pt x="735" y="536"/>
                  <a:pt x="728" y="541"/>
                </a:cubicBezTo>
                <a:cubicBezTo>
                  <a:pt x="720" y="546"/>
                  <a:pt x="717" y="554"/>
                  <a:pt x="710" y="563"/>
                </a:cubicBezTo>
                <a:cubicBezTo>
                  <a:pt x="702" y="572"/>
                  <a:pt x="695" y="585"/>
                  <a:pt x="685" y="594"/>
                </a:cubicBezTo>
                <a:cubicBezTo>
                  <a:pt x="675" y="603"/>
                  <a:pt x="666" y="611"/>
                  <a:pt x="651" y="615"/>
                </a:cubicBezTo>
                <a:cubicBezTo>
                  <a:pt x="635" y="620"/>
                  <a:pt x="607" y="620"/>
                  <a:pt x="590" y="617"/>
                </a:cubicBezTo>
                <a:cubicBezTo>
                  <a:pt x="573" y="615"/>
                  <a:pt x="557" y="606"/>
                  <a:pt x="548" y="601"/>
                </a:cubicBezTo>
                <a:cubicBezTo>
                  <a:pt x="538" y="596"/>
                  <a:pt x="538" y="589"/>
                  <a:pt x="533" y="586"/>
                </a:cubicBezTo>
                <a:cubicBezTo>
                  <a:pt x="528" y="582"/>
                  <a:pt x="523" y="581"/>
                  <a:pt x="520" y="582"/>
                </a:cubicBezTo>
                <a:cubicBezTo>
                  <a:pt x="517" y="584"/>
                  <a:pt x="521" y="587"/>
                  <a:pt x="513" y="594"/>
                </a:cubicBezTo>
                <a:cubicBezTo>
                  <a:pt x="506" y="601"/>
                  <a:pt x="494" y="612"/>
                  <a:pt x="477" y="620"/>
                </a:cubicBezTo>
                <a:cubicBezTo>
                  <a:pt x="460" y="629"/>
                  <a:pt x="431" y="641"/>
                  <a:pt x="408" y="644"/>
                </a:cubicBezTo>
                <a:cubicBezTo>
                  <a:pt x="386" y="646"/>
                  <a:pt x="361" y="641"/>
                  <a:pt x="341" y="637"/>
                </a:cubicBezTo>
                <a:cubicBezTo>
                  <a:pt x="322" y="633"/>
                  <a:pt x="305" y="625"/>
                  <a:pt x="292" y="620"/>
                </a:cubicBezTo>
                <a:cubicBezTo>
                  <a:pt x="280" y="616"/>
                  <a:pt x="286" y="609"/>
                  <a:pt x="260" y="609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B7D9E5"/>
              </a:gs>
            </a:gsLst>
            <a:path path="rect">
              <a:fillToRect l="50000" t="50000" r="50000" b="50000"/>
            </a:path>
          </a:gradFill>
          <a:ln w="12700">
            <a:noFill/>
            <a:round/>
            <a:headEnd/>
            <a:tailEnd/>
          </a:ln>
          <a:effectLst>
            <a:prstShdw prst="shdw17" dist="17961" dir="2700000">
              <a:srgbClr val="6E8289"/>
            </a:prstShdw>
          </a:effectLst>
        </p:spPr>
        <p:txBody>
          <a:bodyPr wrap="none" lIns="91394" tIns="45697" rIns="91394" bIns="45697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+mn-lt"/>
                <a:cs typeface="+mn-cs"/>
              </a:rPr>
              <a:t>Access</a:t>
            </a:r>
          </a:p>
        </p:txBody>
      </p:sp>
      <p:sp>
        <p:nvSpPr>
          <p:cNvPr id="383" name="Freeform 71"/>
          <p:cNvSpPr>
            <a:spLocks/>
          </p:cNvSpPr>
          <p:nvPr/>
        </p:nvSpPr>
        <p:spPr bwMode="auto">
          <a:xfrm>
            <a:off x="3940534" y="1901571"/>
            <a:ext cx="3260177" cy="1729982"/>
          </a:xfrm>
          <a:custGeom>
            <a:avLst/>
            <a:gdLst>
              <a:gd name="T0" fmla="*/ 2147483647 w 855"/>
              <a:gd name="T1" fmla="*/ 2147483647 h 673"/>
              <a:gd name="T2" fmla="*/ 2147483647 w 855"/>
              <a:gd name="T3" fmla="*/ 2147483647 h 673"/>
              <a:gd name="T4" fmla="*/ 2147483647 w 855"/>
              <a:gd name="T5" fmla="*/ 2147483647 h 673"/>
              <a:gd name="T6" fmla="*/ 2147483647 w 855"/>
              <a:gd name="T7" fmla="*/ 2147483647 h 673"/>
              <a:gd name="T8" fmla="*/ 2147483647 w 855"/>
              <a:gd name="T9" fmla="*/ 2147483647 h 673"/>
              <a:gd name="T10" fmla="*/ 2147483647 w 855"/>
              <a:gd name="T11" fmla="*/ 2147483647 h 673"/>
              <a:gd name="T12" fmla="*/ 2147483647 w 855"/>
              <a:gd name="T13" fmla="*/ 2147483647 h 673"/>
              <a:gd name="T14" fmla="*/ 2147483647 w 855"/>
              <a:gd name="T15" fmla="*/ 2147483647 h 673"/>
              <a:gd name="T16" fmla="*/ 2147483647 w 855"/>
              <a:gd name="T17" fmla="*/ 2147483647 h 673"/>
              <a:gd name="T18" fmla="*/ 2147483647 w 855"/>
              <a:gd name="T19" fmla="*/ 2147483647 h 673"/>
              <a:gd name="T20" fmla="*/ 2147483647 w 855"/>
              <a:gd name="T21" fmla="*/ 2147483647 h 673"/>
              <a:gd name="T22" fmla="*/ 2147483647 w 855"/>
              <a:gd name="T23" fmla="*/ 2147483647 h 673"/>
              <a:gd name="T24" fmla="*/ 2147483647 w 855"/>
              <a:gd name="T25" fmla="*/ 2147483647 h 673"/>
              <a:gd name="T26" fmla="*/ 2147483647 w 855"/>
              <a:gd name="T27" fmla="*/ 2147483647 h 673"/>
              <a:gd name="T28" fmla="*/ 2147483647 w 855"/>
              <a:gd name="T29" fmla="*/ 2147483647 h 673"/>
              <a:gd name="T30" fmla="*/ 2147483647 w 855"/>
              <a:gd name="T31" fmla="*/ 2147483647 h 673"/>
              <a:gd name="T32" fmla="*/ 2147483647 w 855"/>
              <a:gd name="T33" fmla="*/ 2147483647 h 673"/>
              <a:gd name="T34" fmla="*/ 2147483647 w 855"/>
              <a:gd name="T35" fmla="*/ 2147483647 h 673"/>
              <a:gd name="T36" fmla="*/ 2147483647 w 855"/>
              <a:gd name="T37" fmla="*/ 2147483647 h 673"/>
              <a:gd name="T38" fmla="*/ 2147483647 w 855"/>
              <a:gd name="T39" fmla="*/ 2147483647 h 673"/>
              <a:gd name="T40" fmla="*/ 2147483647 w 855"/>
              <a:gd name="T41" fmla="*/ 2147483647 h 673"/>
              <a:gd name="T42" fmla="*/ 2147483647 w 855"/>
              <a:gd name="T43" fmla="*/ 2147483647 h 673"/>
              <a:gd name="T44" fmla="*/ 2147483647 w 855"/>
              <a:gd name="T45" fmla="*/ 2147483647 h 673"/>
              <a:gd name="T46" fmla="*/ 2147483647 w 855"/>
              <a:gd name="T47" fmla="*/ 2147483647 h 673"/>
              <a:gd name="T48" fmla="*/ 2147483647 w 855"/>
              <a:gd name="T49" fmla="*/ 2147483647 h 673"/>
              <a:gd name="T50" fmla="*/ 2147483647 w 855"/>
              <a:gd name="T51" fmla="*/ 2147483647 h 673"/>
              <a:gd name="T52" fmla="*/ 2147483647 w 855"/>
              <a:gd name="T53" fmla="*/ 2147483647 h 673"/>
              <a:gd name="T54" fmla="*/ 2147483647 w 855"/>
              <a:gd name="T55" fmla="*/ 2147483647 h 673"/>
              <a:gd name="T56" fmla="*/ 2147483647 w 855"/>
              <a:gd name="T57" fmla="*/ 2147483647 h 673"/>
              <a:gd name="T58" fmla="*/ 2147483647 w 855"/>
              <a:gd name="T59" fmla="*/ 2147483647 h 673"/>
              <a:gd name="T60" fmla="*/ 2147483647 w 855"/>
              <a:gd name="T61" fmla="*/ 2147483647 h 673"/>
              <a:gd name="T62" fmla="*/ 2147483647 w 855"/>
              <a:gd name="T63" fmla="*/ 2147483647 h 673"/>
              <a:gd name="T64" fmla="*/ 2147483647 w 855"/>
              <a:gd name="T65" fmla="*/ 2147483647 h 673"/>
              <a:gd name="T66" fmla="*/ 2147483647 w 855"/>
              <a:gd name="T67" fmla="*/ 2147483647 h 673"/>
              <a:gd name="T68" fmla="*/ 2147483647 w 855"/>
              <a:gd name="T69" fmla="*/ 2147483647 h 673"/>
              <a:gd name="T70" fmla="*/ 2147483647 w 855"/>
              <a:gd name="T71" fmla="*/ 2147483647 h 673"/>
              <a:gd name="T72" fmla="*/ 2147483647 w 855"/>
              <a:gd name="T73" fmla="*/ 2147483647 h 673"/>
              <a:gd name="T74" fmla="*/ 2147483647 w 855"/>
              <a:gd name="T75" fmla="*/ 2147483647 h 673"/>
              <a:gd name="T76" fmla="*/ 2147483647 w 855"/>
              <a:gd name="T77" fmla="*/ 2147483647 h 673"/>
              <a:gd name="T78" fmla="*/ 2147483647 w 855"/>
              <a:gd name="T79" fmla="*/ 2147483647 h 673"/>
              <a:gd name="T80" fmla="*/ 2147483647 w 855"/>
              <a:gd name="T81" fmla="*/ 2147483647 h 673"/>
              <a:gd name="T82" fmla="*/ 2147483647 w 855"/>
              <a:gd name="T83" fmla="*/ 2147483647 h 673"/>
              <a:gd name="T84" fmla="*/ 2147483647 w 855"/>
              <a:gd name="T85" fmla="*/ 2147483647 h 673"/>
              <a:gd name="T86" fmla="*/ 2147483647 w 855"/>
              <a:gd name="T87" fmla="*/ 2147483647 h 673"/>
              <a:gd name="T88" fmla="*/ 2147483647 w 855"/>
              <a:gd name="T89" fmla="*/ 2147483647 h 673"/>
              <a:gd name="T90" fmla="*/ 2147483647 w 855"/>
              <a:gd name="T91" fmla="*/ 2147483647 h 673"/>
              <a:gd name="T92" fmla="*/ 2147483647 w 855"/>
              <a:gd name="T93" fmla="*/ 2147483647 h 673"/>
              <a:gd name="T94" fmla="*/ 2147483647 w 855"/>
              <a:gd name="T95" fmla="*/ 2147483647 h 673"/>
              <a:gd name="T96" fmla="*/ 2147483647 w 855"/>
              <a:gd name="T97" fmla="*/ 2147483647 h 673"/>
              <a:gd name="T98" fmla="*/ 2147483647 w 855"/>
              <a:gd name="T99" fmla="*/ 2147483647 h 673"/>
              <a:gd name="T100" fmla="*/ 2147483647 w 855"/>
              <a:gd name="T101" fmla="*/ 2147483647 h 673"/>
              <a:gd name="T102" fmla="*/ 2147483647 w 855"/>
              <a:gd name="T103" fmla="*/ 2147483647 h 673"/>
              <a:gd name="T104" fmla="*/ 2147483647 w 855"/>
              <a:gd name="T105" fmla="*/ 2147483647 h 673"/>
              <a:gd name="T106" fmla="*/ 2147483647 w 855"/>
              <a:gd name="T107" fmla="*/ 2147483647 h 67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55"/>
              <a:gd name="T163" fmla="*/ 0 h 673"/>
              <a:gd name="T164" fmla="*/ 855 w 855"/>
              <a:gd name="T165" fmla="*/ 673 h 67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55" h="673">
                <a:moveTo>
                  <a:pt x="266" y="634"/>
                </a:moveTo>
                <a:cubicBezTo>
                  <a:pt x="239" y="634"/>
                  <a:pt x="178" y="655"/>
                  <a:pt x="140" y="648"/>
                </a:cubicBezTo>
                <a:cubicBezTo>
                  <a:pt x="102" y="641"/>
                  <a:pt x="63" y="624"/>
                  <a:pt x="39" y="595"/>
                </a:cubicBezTo>
                <a:cubicBezTo>
                  <a:pt x="16" y="566"/>
                  <a:pt x="2" y="511"/>
                  <a:pt x="1" y="474"/>
                </a:cubicBezTo>
                <a:cubicBezTo>
                  <a:pt x="0" y="437"/>
                  <a:pt x="19" y="396"/>
                  <a:pt x="33" y="375"/>
                </a:cubicBezTo>
                <a:cubicBezTo>
                  <a:pt x="46" y="353"/>
                  <a:pt x="70" y="351"/>
                  <a:pt x="81" y="344"/>
                </a:cubicBezTo>
                <a:cubicBezTo>
                  <a:pt x="92" y="337"/>
                  <a:pt x="96" y="337"/>
                  <a:pt x="100" y="332"/>
                </a:cubicBezTo>
                <a:cubicBezTo>
                  <a:pt x="104" y="327"/>
                  <a:pt x="105" y="321"/>
                  <a:pt x="105" y="311"/>
                </a:cubicBezTo>
                <a:cubicBezTo>
                  <a:pt x="105" y="301"/>
                  <a:pt x="99" y="286"/>
                  <a:pt x="98" y="272"/>
                </a:cubicBezTo>
                <a:cubicBezTo>
                  <a:pt x="97" y="257"/>
                  <a:pt x="93" y="241"/>
                  <a:pt x="98" y="225"/>
                </a:cubicBezTo>
                <a:cubicBezTo>
                  <a:pt x="103" y="210"/>
                  <a:pt x="116" y="191"/>
                  <a:pt x="130" y="179"/>
                </a:cubicBezTo>
                <a:cubicBezTo>
                  <a:pt x="144" y="167"/>
                  <a:pt x="167" y="157"/>
                  <a:pt x="185" y="151"/>
                </a:cubicBezTo>
                <a:cubicBezTo>
                  <a:pt x="204" y="145"/>
                  <a:pt x="227" y="145"/>
                  <a:pt x="241" y="143"/>
                </a:cubicBezTo>
                <a:cubicBezTo>
                  <a:pt x="254" y="140"/>
                  <a:pt x="260" y="141"/>
                  <a:pt x="264" y="134"/>
                </a:cubicBezTo>
                <a:cubicBezTo>
                  <a:pt x="268" y="127"/>
                  <a:pt x="263" y="111"/>
                  <a:pt x="267" y="100"/>
                </a:cubicBezTo>
                <a:cubicBezTo>
                  <a:pt x="272" y="89"/>
                  <a:pt x="281" y="74"/>
                  <a:pt x="291" y="65"/>
                </a:cubicBezTo>
                <a:cubicBezTo>
                  <a:pt x="301" y="57"/>
                  <a:pt x="314" y="52"/>
                  <a:pt x="328" y="48"/>
                </a:cubicBezTo>
                <a:cubicBezTo>
                  <a:pt x="341" y="45"/>
                  <a:pt x="362" y="45"/>
                  <a:pt x="373" y="45"/>
                </a:cubicBezTo>
                <a:cubicBezTo>
                  <a:pt x="384" y="45"/>
                  <a:pt x="387" y="49"/>
                  <a:pt x="391" y="48"/>
                </a:cubicBezTo>
                <a:cubicBezTo>
                  <a:pt x="396" y="47"/>
                  <a:pt x="392" y="43"/>
                  <a:pt x="396" y="38"/>
                </a:cubicBezTo>
                <a:cubicBezTo>
                  <a:pt x="401" y="33"/>
                  <a:pt x="408" y="21"/>
                  <a:pt x="418" y="15"/>
                </a:cubicBezTo>
                <a:cubicBezTo>
                  <a:pt x="428" y="9"/>
                  <a:pt x="439" y="5"/>
                  <a:pt x="455" y="3"/>
                </a:cubicBezTo>
                <a:cubicBezTo>
                  <a:pt x="471" y="2"/>
                  <a:pt x="497" y="0"/>
                  <a:pt x="514" y="3"/>
                </a:cubicBezTo>
                <a:cubicBezTo>
                  <a:pt x="531" y="7"/>
                  <a:pt x="542" y="15"/>
                  <a:pt x="556" y="22"/>
                </a:cubicBezTo>
                <a:cubicBezTo>
                  <a:pt x="569" y="30"/>
                  <a:pt x="587" y="40"/>
                  <a:pt x="596" y="52"/>
                </a:cubicBezTo>
                <a:cubicBezTo>
                  <a:pt x="605" y="64"/>
                  <a:pt x="609" y="83"/>
                  <a:pt x="613" y="95"/>
                </a:cubicBezTo>
                <a:cubicBezTo>
                  <a:pt x="616" y="106"/>
                  <a:pt x="611" y="113"/>
                  <a:pt x="616" y="117"/>
                </a:cubicBezTo>
                <a:cubicBezTo>
                  <a:pt x="621" y="120"/>
                  <a:pt x="632" y="113"/>
                  <a:pt x="643" y="115"/>
                </a:cubicBezTo>
                <a:cubicBezTo>
                  <a:pt x="654" y="117"/>
                  <a:pt x="668" y="119"/>
                  <a:pt x="681" y="129"/>
                </a:cubicBezTo>
                <a:cubicBezTo>
                  <a:pt x="695" y="138"/>
                  <a:pt x="712" y="156"/>
                  <a:pt x="723" y="172"/>
                </a:cubicBezTo>
                <a:cubicBezTo>
                  <a:pt x="735" y="187"/>
                  <a:pt x="748" y="206"/>
                  <a:pt x="754" y="223"/>
                </a:cubicBezTo>
                <a:cubicBezTo>
                  <a:pt x="759" y="241"/>
                  <a:pt x="762" y="262"/>
                  <a:pt x="759" y="278"/>
                </a:cubicBezTo>
                <a:cubicBezTo>
                  <a:pt x="755" y="295"/>
                  <a:pt x="732" y="313"/>
                  <a:pt x="732" y="321"/>
                </a:cubicBezTo>
                <a:cubicBezTo>
                  <a:pt x="732" y="330"/>
                  <a:pt x="748" y="324"/>
                  <a:pt x="760" y="330"/>
                </a:cubicBezTo>
                <a:cubicBezTo>
                  <a:pt x="773" y="336"/>
                  <a:pt x="794" y="346"/>
                  <a:pt x="807" y="356"/>
                </a:cubicBezTo>
                <a:cubicBezTo>
                  <a:pt x="821" y="366"/>
                  <a:pt x="835" y="380"/>
                  <a:pt x="842" y="394"/>
                </a:cubicBezTo>
                <a:cubicBezTo>
                  <a:pt x="850" y="407"/>
                  <a:pt x="855" y="419"/>
                  <a:pt x="852" y="440"/>
                </a:cubicBezTo>
                <a:cubicBezTo>
                  <a:pt x="850" y="461"/>
                  <a:pt x="835" y="499"/>
                  <a:pt x="827" y="516"/>
                </a:cubicBezTo>
                <a:cubicBezTo>
                  <a:pt x="819" y="533"/>
                  <a:pt x="813" y="536"/>
                  <a:pt x="804" y="542"/>
                </a:cubicBezTo>
                <a:cubicBezTo>
                  <a:pt x="795" y="548"/>
                  <a:pt x="780" y="550"/>
                  <a:pt x="770" y="554"/>
                </a:cubicBezTo>
                <a:cubicBezTo>
                  <a:pt x="760" y="558"/>
                  <a:pt x="753" y="559"/>
                  <a:pt x="745" y="564"/>
                </a:cubicBezTo>
                <a:cubicBezTo>
                  <a:pt x="738" y="569"/>
                  <a:pt x="734" y="577"/>
                  <a:pt x="727" y="586"/>
                </a:cubicBezTo>
                <a:cubicBezTo>
                  <a:pt x="719" y="596"/>
                  <a:pt x="712" y="609"/>
                  <a:pt x="702" y="619"/>
                </a:cubicBezTo>
                <a:cubicBezTo>
                  <a:pt x="692" y="628"/>
                  <a:pt x="682" y="637"/>
                  <a:pt x="666" y="641"/>
                </a:cubicBezTo>
                <a:cubicBezTo>
                  <a:pt x="650" y="645"/>
                  <a:pt x="622" y="645"/>
                  <a:pt x="604" y="643"/>
                </a:cubicBezTo>
                <a:cubicBezTo>
                  <a:pt x="587" y="640"/>
                  <a:pt x="571" y="631"/>
                  <a:pt x="561" y="626"/>
                </a:cubicBezTo>
                <a:cubicBezTo>
                  <a:pt x="551" y="621"/>
                  <a:pt x="551" y="614"/>
                  <a:pt x="546" y="610"/>
                </a:cubicBezTo>
                <a:cubicBezTo>
                  <a:pt x="541" y="607"/>
                  <a:pt x="536" y="605"/>
                  <a:pt x="532" y="607"/>
                </a:cubicBezTo>
                <a:cubicBezTo>
                  <a:pt x="529" y="609"/>
                  <a:pt x="533" y="612"/>
                  <a:pt x="526" y="619"/>
                </a:cubicBezTo>
                <a:cubicBezTo>
                  <a:pt x="518" y="626"/>
                  <a:pt x="506" y="638"/>
                  <a:pt x="489" y="646"/>
                </a:cubicBezTo>
                <a:cubicBezTo>
                  <a:pt x="471" y="655"/>
                  <a:pt x="442" y="668"/>
                  <a:pt x="418" y="670"/>
                </a:cubicBezTo>
                <a:cubicBezTo>
                  <a:pt x="395" y="673"/>
                  <a:pt x="370" y="668"/>
                  <a:pt x="350" y="664"/>
                </a:cubicBezTo>
                <a:cubicBezTo>
                  <a:pt x="329" y="659"/>
                  <a:pt x="312" y="651"/>
                  <a:pt x="299" y="646"/>
                </a:cubicBezTo>
                <a:cubicBezTo>
                  <a:pt x="287" y="642"/>
                  <a:pt x="293" y="634"/>
                  <a:pt x="266" y="634"/>
                </a:cubicBezTo>
                <a:close/>
              </a:path>
            </a:pathLst>
          </a:custGeom>
          <a:gradFill flip="none" rotWithShape="1">
            <a:gsLst>
              <a:gs pos="0">
                <a:srgbClr val="FFFFFF"/>
              </a:gs>
              <a:gs pos="100000">
                <a:srgbClr val="FFE895"/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>
            <a:prstShdw prst="shdw17" dist="17961" dir="2700000">
              <a:srgbClr val="998B59"/>
            </a:prstShdw>
          </a:effectLst>
        </p:spPr>
        <p:txBody>
          <a:bodyPr lIns="100441" tIns="50223" rIns="100441" bIns="50223" anchor="ctr"/>
          <a:lstStyle/>
          <a:p>
            <a:pPr algn="ctr" defTabSz="1004335" fontAlgn="auto">
              <a:spcBef>
                <a:spcPts val="0"/>
              </a:spcBef>
              <a:spcAft>
                <a:spcPts val="0"/>
              </a:spcAft>
            </a:pPr>
            <a:r>
              <a:rPr lang="en-US" sz="1700" dirty="0" smtClean="0">
                <a:solidFill>
                  <a:prstClr val="black"/>
                </a:solidFill>
                <a:latin typeface="+mn-lt"/>
                <a:cs typeface="+mn-cs"/>
              </a:rPr>
              <a:t>TDM</a:t>
            </a:r>
          </a:p>
          <a:p>
            <a:pPr algn="ctr" defTabSz="1004335" fontAlgn="auto">
              <a:spcBef>
                <a:spcPts val="0"/>
              </a:spcBef>
              <a:spcAft>
                <a:spcPts val="0"/>
              </a:spcAft>
            </a:pPr>
            <a:r>
              <a:rPr lang="en-US" sz="1700" dirty="0" smtClean="0">
                <a:solidFill>
                  <a:prstClr val="black"/>
                </a:solidFill>
                <a:latin typeface="+mn-lt"/>
                <a:cs typeface="+mn-cs"/>
              </a:rPr>
              <a:t>(SDH/SONET)</a:t>
            </a:r>
            <a:endParaRPr lang="en-US" sz="17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grpSp>
        <p:nvGrpSpPr>
          <p:cNvPr id="5" name="Group 359"/>
          <p:cNvGrpSpPr/>
          <p:nvPr/>
        </p:nvGrpSpPr>
        <p:grpSpPr>
          <a:xfrm>
            <a:off x="1798441" y="2807212"/>
            <a:ext cx="1005840" cy="323852"/>
            <a:chOff x="1856948" y="2990283"/>
            <a:chExt cx="1005840" cy="323852"/>
          </a:xfrm>
        </p:grpSpPr>
        <p:pic>
          <p:nvPicPr>
            <p:cNvPr id="445" name="Picture 160" descr="rad4"/>
            <p:cNvPicPr preferRelativeResize="0"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37948" y="2990283"/>
              <a:ext cx="824840" cy="323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46" name="Straight Connector 445"/>
            <p:cNvCxnSpPr/>
            <p:nvPr/>
          </p:nvCxnSpPr>
          <p:spPr>
            <a:xfrm rot="5400000">
              <a:off x="1723598" y="3173389"/>
              <a:ext cx="2667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Straight Connector 446"/>
            <p:cNvCxnSpPr/>
            <p:nvPr/>
          </p:nvCxnSpPr>
          <p:spPr>
            <a:xfrm>
              <a:off x="1865763" y="3173389"/>
              <a:ext cx="1905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508"/>
          <p:cNvGrpSpPr/>
          <p:nvPr/>
        </p:nvGrpSpPr>
        <p:grpSpPr>
          <a:xfrm>
            <a:off x="5936403" y="2257599"/>
            <a:ext cx="723709" cy="537226"/>
            <a:chOff x="3616280" y="5583176"/>
            <a:chExt cx="1446887" cy="1054599"/>
          </a:xfrm>
        </p:grpSpPr>
        <p:sp>
          <p:nvSpPr>
            <p:cNvPr id="506" name="AutoShape 110"/>
            <p:cNvSpPr>
              <a:spLocks noChangeArrowheads="1"/>
            </p:cNvSpPr>
            <p:nvPr/>
          </p:nvSpPr>
          <p:spPr bwMode="auto">
            <a:xfrm>
              <a:off x="3722123" y="5583176"/>
              <a:ext cx="1149350" cy="1054599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44" y="10800"/>
                  </a:moveTo>
                  <a:cubicBezTo>
                    <a:pt x="2144" y="15581"/>
                    <a:pt x="6019" y="19456"/>
                    <a:pt x="10800" y="19456"/>
                  </a:cubicBezTo>
                  <a:cubicBezTo>
                    <a:pt x="15581" y="19456"/>
                    <a:pt x="19456" y="15581"/>
                    <a:pt x="19456" y="10800"/>
                  </a:cubicBezTo>
                  <a:cubicBezTo>
                    <a:pt x="19456" y="6019"/>
                    <a:pt x="15581" y="2144"/>
                    <a:pt x="10800" y="2144"/>
                  </a:cubicBezTo>
                  <a:cubicBezTo>
                    <a:pt x="6019" y="2144"/>
                    <a:pt x="2144" y="6019"/>
                    <a:pt x="2144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5E3"/>
                </a:gs>
                <a:gs pos="50000">
                  <a:srgbClr val="F6B686"/>
                </a:gs>
                <a:gs pos="100000">
                  <a:srgbClr val="FFF5E3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>
              <a:prstShdw prst="shdw17" dist="17961" dir="2700000">
                <a:srgbClr val="946D50"/>
              </a:prstShdw>
            </a:effectLst>
          </p:spPr>
          <p:txBody>
            <a:bodyPr wrap="none" lIns="92530" tIns="46267" rIns="92530" bIns="46267" anchor="ctr" anchorCtr="0">
              <a:noAutofit/>
            </a:bodyPr>
            <a:lstStyle/>
            <a:p>
              <a:pPr algn="ctr"/>
              <a:endParaRPr lang="en-US">
                <a:latin typeface="+mn-lt"/>
              </a:endParaRPr>
            </a:p>
          </p:txBody>
        </p:sp>
        <p:pic>
          <p:nvPicPr>
            <p:cNvPr id="507" name="Picture 8" descr="adm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56402" y="5905762"/>
              <a:ext cx="406765" cy="351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8" name="Picture 8" descr="adm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616280" y="5920232"/>
              <a:ext cx="406765" cy="351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509"/>
          <p:cNvGrpSpPr/>
          <p:nvPr/>
        </p:nvGrpSpPr>
        <p:grpSpPr>
          <a:xfrm>
            <a:off x="4205412" y="2874018"/>
            <a:ext cx="723709" cy="537226"/>
            <a:chOff x="3616280" y="5583176"/>
            <a:chExt cx="1446887" cy="1054599"/>
          </a:xfrm>
        </p:grpSpPr>
        <p:sp>
          <p:nvSpPr>
            <p:cNvPr id="511" name="AutoShape 110"/>
            <p:cNvSpPr>
              <a:spLocks noChangeArrowheads="1"/>
            </p:cNvSpPr>
            <p:nvPr/>
          </p:nvSpPr>
          <p:spPr bwMode="auto">
            <a:xfrm>
              <a:off x="3722123" y="5583176"/>
              <a:ext cx="1149350" cy="1054599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44" y="10800"/>
                  </a:moveTo>
                  <a:cubicBezTo>
                    <a:pt x="2144" y="15581"/>
                    <a:pt x="6019" y="19456"/>
                    <a:pt x="10800" y="19456"/>
                  </a:cubicBezTo>
                  <a:cubicBezTo>
                    <a:pt x="15581" y="19456"/>
                    <a:pt x="19456" y="15581"/>
                    <a:pt x="19456" y="10800"/>
                  </a:cubicBezTo>
                  <a:cubicBezTo>
                    <a:pt x="19456" y="6019"/>
                    <a:pt x="15581" y="2144"/>
                    <a:pt x="10800" y="2144"/>
                  </a:cubicBezTo>
                  <a:cubicBezTo>
                    <a:pt x="6019" y="2144"/>
                    <a:pt x="2144" y="6019"/>
                    <a:pt x="2144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5E3"/>
                </a:gs>
                <a:gs pos="50000">
                  <a:srgbClr val="F6B686"/>
                </a:gs>
                <a:gs pos="100000">
                  <a:srgbClr val="FFF5E3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>
              <a:prstShdw prst="shdw17" dist="17961" dir="2700000">
                <a:srgbClr val="946D50"/>
              </a:prstShdw>
            </a:effectLst>
          </p:spPr>
          <p:txBody>
            <a:bodyPr wrap="none" lIns="92530" tIns="46267" rIns="92530" bIns="46267" anchor="ctr" anchorCtr="0">
              <a:noAutofit/>
            </a:bodyPr>
            <a:lstStyle/>
            <a:p>
              <a:pPr algn="ctr"/>
              <a:endParaRPr lang="en-US">
                <a:latin typeface="+mn-lt"/>
              </a:endParaRPr>
            </a:p>
          </p:txBody>
        </p:sp>
        <p:pic>
          <p:nvPicPr>
            <p:cNvPr id="512" name="Picture 8" descr="adm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56402" y="5905762"/>
              <a:ext cx="406765" cy="351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" name="Picture 8" descr="adm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616280" y="5920232"/>
              <a:ext cx="406765" cy="351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513"/>
          <p:cNvGrpSpPr/>
          <p:nvPr/>
        </p:nvGrpSpPr>
        <p:grpSpPr>
          <a:xfrm>
            <a:off x="5884087" y="2955904"/>
            <a:ext cx="723709" cy="537226"/>
            <a:chOff x="3616280" y="5583176"/>
            <a:chExt cx="1446887" cy="1054599"/>
          </a:xfrm>
        </p:grpSpPr>
        <p:sp>
          <p:nvSpPr>
            <p:cNvPr id="515" name="AutoShape 110"/>
            <p:cNvSpPr>
              <a:spLocks noChangeArrowheads="1"/>
            </p:cNvSpPr>
            <p:nvPr/>
          </p:nvSpPr>
          <p:spPr bwMode="auto">
            <a:xfrm>
              <a:off x="3722123" y="5583176"/>
              <a:ext cx="1149350" cy="1054599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44" y="10800"/>
                  </a:moveTo>
                  <a:cubicBezTo>
                    <a:pt x="2144" y="15581"/>
                    <a:pt x="6019" y="19456"/>
                    <a:pt x="10800" y="19456"/>
                  </a:cubicBezTo>
                  <a:cubicBezTo>
                    <a:pt x="15581" y="19456"/>
                    <a:pt x="19456" y="15581"/>
                    <a:pt x="19456" y="10800"/>
                  </a:cubicBezTo>
                  <a:cubicBezTo>
                    <a:pt x="19456" y="6019"/>
                    <a:pt x="15581" y="2144"/>
                    <a:pt x="10800" y="2144"/>
                  </a:cubicBezTo>
                  <a:cubicBezTo>
                    <a:pt x="6019" y="2144"/>
                    <a:pt x="2144" y="6019"/>
                    <a:pt x="2144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5E3"/>
                </a:gs>
                <a:gs pos="50000">
                  <a:srgbClr val="F6B686"/>
                </a:gs>
                <a:gs pos="100000">
                  <a:srgbClr val="FFF5E3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>
              <a:prstShdw prst="shdw17" dist="17961" dir="2700000">
                <a:srgbClr val="946D50"/>
              </a:prstShdw>
            </a:effectLst>
          </p:spPr>
          <p:txBody>
            <a:bodyPr wrap="none" lIns="92530" tIns="46267" rIns="92530" bIns="46267" anchor="ctr" anchorCtr="0">
              <a:noAutofit/>
            </a:bodyPr>
            <a:lstStyle/>
            <a:p>
              <a:pPr algn="ctr"/>
              <a:endParaRPr lang="en-US">
                <a:latin typeface="+mn-lt"/>
              </a:endParaRPr>
            </a:p>
          </p:txBody>
        </p:sp>
        <p:pic>
          <p:nvPicPr>
            <p:cNvPr id="516" name="Picture 8" descr="adm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56402" y="5905762"/>
              <a:ext cx="406765" cy="351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7" name="Picture 8" descr="adm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616280" y="5920232"/>
              <a:ext cx="406765" cy="351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517"/>
          <p:cNvGrpSpPr/>
          <p:nvPr/>
        </p:nvGrpSpPr>
        <p:grpSpPr>
          <a:xfrm>
            <a:off x="4696732" y="2150690"/>
            <a:ext cx="723709" cy="537226"/>
            <a:chOff x="3616280" y="5583176"/>
            <a:chExt cx="1446887" cy="1054599"/>
          </a:xfrm>
        </p:grpSpPr>
        <p:sp>
          <p:nvSpPr>
            <p:cNvPr id="519" name="AutoShape 110"/>
            <p:cNvSpPr>
              <a:spLocks noChangeArrowheads="1"/>
            </p:cNvSpPr>
            <p:nvPr/>
          </p:nvSpPr>
          <p:spPr bwMode="auto">
            <a:xfrm>
              <a:off x="3722123" y="5583176"/>
              <a:ext cx="1149350" cy="1054599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44" y="10800"/>
                  </a:moveTo>
                  <a:cubicBezTo>
                    <a:pt x="2144" y="15581"/>
                    <a:pt x="6019" y="19456"/>
                    <a:pt x="10800" y="19456"/>
                  </a:cubicBezTo>
                  <a:cubicBezTo>
                    <a:pt x="15581" y="19456"/>
                    <a:pt x="19456" y="15581"/>
                    <a:pt x="19456" y="10800"/>
                  </a:cubicBezTo>
                  <a:cubicBezTo>
                    <a:pt x="19456" y="6019"/>
                    <a:pt x="15581" y="2144"/>
                    <a:pt x="10800" y="2144"/>
                  </a:cubicBezTo>
                  <a:cubicBezTo>
                    <a:pt x="6019" y="2144"/>
                    <a:pt x="2144" y="6019"/>
                    <a:pt x="2144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5E3"/>
                </a:gs>
                <a:gs pos="50000">
                  <a:srgbClr val="F6B686"/>
                </a:gs>
                <a:gs pos="100000">
                  <a:srgbClr val="FFF5E3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>
              <a:prstShdw prst="shdw17" dist="17961" dir="2700000">
                <a:srgbClr val="946D50"/>
              </a:prstShdw>
            </a:effectLst>
          </p:spPr>
          <p:txBody>
            <a:bodyPr wrap="none" lIns="92530" tIns="46267" rIns="92530" bIns="46267" anchor="ctr" anchorCtr="0">
              <a:noAutofit/>
            </a:bodyPr>
            <a:lstStyle/>
            <a:p>
              <a:pPr algn="ctr"/>
              <a:endParaRPr lang="en-US">
                <a:latin typeface="+mn-lt"/>
              </a:endParaRPr>
            </a:p>
          </p:txBody>
        </p:sp>
        <p:pic>
          <p:nvPicPr>
            <p:cNvPr id="520" name="Picture 8" descr="adm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56402" y="5905762"/>
              <a:ext cx="406765" cy="351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1" name="Picture 8" descr="adm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616280" y="5920232"/>
              <a:ext cx="406765" cy="351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Group 372"/>
          <p:cNvGrpSpPr/>
          <p:nvPr/>
        </p:nvGrpSpPr>
        <p:grpSpPr>
          <a:xfrm>
            <a:off x="1809817" y="3873920"/>
            <a:ext cx="7516790" cy="1761580"/>
            <a:chOff x="1782521" y="2053055"/>
            <a:chExt cx="7516789" cy="1761580"/>
          </a:xfrm>
        </p:grpSpPr>
        <p:grpSp>
          <p:nvGrpSpPr>
            <p:cNvPr id="12" name="Group 278"/>
            <p:cNvGrpSpPr/>
            <p:nvPr/>
          </p:nvGrpSpPr>
          <p:grpSpPr>
            <a:xfrm>
              <a:off x="6909324" y="2637621"/>
              <a:ext cx="2190493" cy="1025525"/>
              <a:chOff x="6404354" y="5217046"/>
              <a:chExt cx="2190493" cy="1025525"/>
            </a:xfrm>
          </p:grpSpPr>
          <p:sp>
            <p:nvSpPr>
              <p:cNvPr id="276" name="Freeform 21"/>
              <p:cNvSpPr>
                <a:spLocks/>
              </p:cNvSpPr>
              <p:nvPr/>
            </p:nvSpPr>
            <p:spPr bwMode="auto">
              <a:xfrm>
                <a:off x="6404354" y="5217046"/>
                <a:ext cx="1647825" cy="1025525"/>
              </a:xfrm>
              <a:custGeom>
                <a:avLst/>
                <a:gdLst>
                  <a:gd name="T0" fmla="*/ 2147483647 w 835"/>
                  <a:gd name="T1" fmla="*/ 2147483647 h 646"/>
                  <a:gd name="T2" fmla="*/ 2147483647 w 835"/>
                  <a:gd name="T3" fmla="*/ 2147483647 h 646"/>
                  <a:gd name="T4" fmla="*/ 2147483647 w 835"/>
                  <a:gd name="T5" fmla="*/ 2147483647 h 646"/>
                  <a:gd name="T6" fmla="*/ 2147483647 w 835"/>
                  <a:gd name="T7" fmla="*/ 2147483647 h 646"/>
                  <a:gd name="T8" fmla="*/ 2147483647 w 835"/>
                  <a:gd name="T9" fmla="*/ 2147483647 h 646"/>
                  <a:gd name="T10" fmla="*/ 2147483647 w 835"/>
                  <a:gd name="T11" fmla="*/ 2147483647 h 646"/>
                  <a:gd name="T12" fmla="*/ 2147483647 w 835"/>
                  <a:gd name="T13" fmla="*/ 2147483647 h 646"/>
                  <a:gd name="T14" fmla="*/ 2147483647 w 835"/>
                  <a:gd name="T15" fmla="*/ 2147483647 h 646"/>
                  <a:gd name="T16" fmla="*/ 2147483647 w 835"/>
                  <a:gd name="T17" fmla="*/ 2147483647 h 646"/>
                  <a:gd name="T18" fmla="*/ 2147483647 w 835"/>
                  <a:gd name="T19" fmla="*/ 2147483647 h 646"/>
                  <a:gd name="T20" fmla="*/ 2147483647 w 835"/>
                  <a:gd name="T21" fmla="*/ 2147483647 h 646"/>
                  <a:gd name="T22" fmla="*/ 2147483647 w 835"/>
                  <a:gd name="T23" fmla="*/ 2147483647 h 646"/>
                  <a:gd name="T24" fmla="*/ 2147483647 w 835"/>
                  <a:gd name="T25" fmla="*/ 2147483647 h 646"/>
                  <a:gd name="T26" fmla="*/ 2147483647 w 835"/>
                  <a:gd name="T27" fmla="*/ 2147483647 h 646"/>
                  <a:gd name="T28" fmla="*/ 2147483647 w 835"/>
                  <a:gd name="T29" fmla="*/ 2147483647 h 646"/>
                  <a:gd name="T30" fmla="*/ 2147483647 w 835"/>
                  <a:gd name="T31" fmla="*/ 2147483647 h 646"/>
                  <a:gd name="T32" fmla="*/ 2147483647 w 835"/>
                  <a:gd name="T33" fmla="*/ 2147483647 h 646"/>
                  <a:gd name="T34" fmla="*/ 2147483647 w 835"/>
                  <a:gd name="T35" fmla="*/ 2147483647 h 646"/>
                  <a:gd name="T36" fmla="*/ 2147483647 w 835"/>
                  <a:gd name="T37" fmla="*/ 2147483647 h 646"/>
                  <a:gd name="T38" fmla="*/ 2147483647 w 835"/>
                  <a:gd name="T39" fmla="*/ 2147483647 h 646"/>
                  <a:gd name="T40" fmla="*/ 2147483647 w 835"/>
                  <a:gd name="T41" fmla="*/ 2147483647 h 646"/>
                  <a:gd name="T42" fmla="*/ 2147483647 w 835"/>
                  <a:gd name="T43" fmla="*/ 2147483647 h 646"/>
                  <a:gd name="T44" fmla="*/ 2147483647 w 835"/>
                  <a:gd name="T45" fmla="*/ 2147483647 h 646"/>
                  <a:gd name="T46" fmla="*/ 2147483647 w 835"/>
                  <a:gd name="T47" fmla="*/ 2147483647 h 646"/>
                  <a:gd name="T48" fmla="*/ 2147483647 w 835"/>
                  <a:gd name="T49" fmla="*/ 2147483647 h 646"/>
                  <a:gd name="T50" fmla="*/ 2147483647 w 835"/>
                  <a:gd name="T51" fmla="*/ 2147483647 h 646"/>
                  <a:gd name="T52" fmla="*/ 2147483647 w 835"/>
                  <a:gd name="T53" fmla="*/ 2147483647 h 646"/>
                  <a:gd name="T54" fmla="*/ 2147483647 w 835"/>
                  <a:gd name="T55" fmla="*/ 2147483647 h 646"/>
                  <a:gd name="T56" fmla="*/ 2147483647 w 835"/>
                  <a:gd name="T57" fmla="*/ 2147483647 h 646"/>
                  <a:gd name="T58" fmla="*/ 2147483647 w 835"/>
                  <a:gd name="T59" fmla="*/ 2147483647 h 646"/>
                  <a:gd name="T60" fmla="*/ 2147483647 w 835"/>
                  <a:gd name="T61" fmla="*/ 2147483647 h 646"/>
                  <a:gd name="T62" fmla="*/ 2147483647 w 835"/>
                  <a:gd name="T63" fmla="*/ 2147483647 h 646"/>
                  <a:gd name="T64" fmla="*/ 2147483647 w 835"/>
                  <a:gd name="T65" fmla="*/ 2147483647 h 646"/>
                  <a:gd name="T66" fmla="*/ 2147483647 w 835"/>
                  <a:gd name="T67" fmla="*/ 2147483647 h 646"/>
                  <a:gd name="T68" fmla="*/ 2147483647 w 835"/>
                  <a:gd name="T69" fmla="*/ 2147483647 h 646"/>
                  <a:gd name="T70" fmla="*/ 2147483647 w 835"/>
                  <a:gd name="T71" fmla="*/ 2147483647 h 646"/>
                  <a:gd name="T72" fmla="*/ 2147483647 w 835"/>
                  <a:gd name="T73" fmla="*/ 2147483647 h 646"/>
                  <a:gd name="T74" fmla="*/ 2147483647 w 835"/>
                  <a:gd name="T75" fmla="*/ 2147483647 h 646"/>
                  <a:gd name="T76" fmla="*/ 2147483647 w 835"/>
                  <a:gd name="T77" fmla="*/ 2147483647 h 646"/>
                  <a:gd name="T78" fmla="*/ 2147483647 w 835"/>
                  <a:gd name="T79" fmla="*/ 2147483647 h 646"/>
                  <a:gd name="T80" fmla="*/ 2147483647 w 835"/>
                  <a:gd name="T81" fmla="*/ 2147483647 h 646"/>
                  <a:gd name="T82" fmla="*/ 2147483647 w 835"/>
                  <a:gd name="T83" fmla="*/ 2147483647 h 646"/>
                  <a:gd name="T84" fmla="*/ 2147483647 w 835"/>
                  <a:gd name="T85" fmla="*/ 2147483647 h 646"/>
                  <a:gd name="T86" fmla="*/ 2147483647 w 835"/>
                  <a:gd name="T87" fmla="*/ 2147483647 h 646"/>
                  <a:gd name="T88" fmla="*/ 2147483647 w 835"/>
                  <a:gd name="T89" fmla="*/ 2147483647 h 646"/>
                  <a:gd name="T90" fmla="*/ 2147483647 w 835"/>
                  <a:gd name="T91" fmla="*/ 2147483647 h 646"/>
                  <a:gd name="T92" fmla="*/ 2147483647 w 835"/>
                  <a:gd name="T93" fmla="*/ 2147483647 h 646"/>
                  <a:gd name="T94" fmla="*/ 2147483647 w 835"/>
                  <a:gd name="T95" fmla="*/ 2147483647 h 646"/>
                  <a:gd name="T96" fmla="*/ 2147483647 w 835"/>
                  <a:gd name="T97" fmla="*/ 2147483647 h 646"/>
                  <a:gd name="T98" fmla="*/ 2147483647 w 835"/>
                  <a:gd name="T99" fmla="*/ 2147483647 h 646"/>
                  <a:gd name="T100" fmla="*/ 2147483647 w 835"/>
                  <a:gd name="T101" fmla="*/ 2147483647 h 646"/>
                  <a:gd name="T102" fmla="*/ 2147483647 w 835"/>
                  <a:gd name="T103" fmla="*/ 2147483647 h 646"/>
                  <a:gd name="T104" fmla="*/ 2147483647 w 835"/>
                  <a:gd name="T105" fmla="*/ 2147483647 h 646"/>
                  <a:gd name="T106" fmla="*/ 2147483647 w 835"/>
                  <a:gd name="T107" fmla="*/ 2147483647 h 64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835"/>
                  <a:gd name="T163" fmla="*/ 0 h 646"/>
                  <a:gd name="T164" fmla="*/ 835 w 835"/>
                  <a:gd name="T165" fmla="*/ 646 h 64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835" h="646">
                    <a:moveTo>
                      <a:pt x="260" y="609"/>
                    </a:moveTo>
                    <a:cubicBezTo>
                      <a:pt x="233" y="609"/>
                      <a:pt x="174" y="629"/>
                      <a:pt x="137" y="622"/>
                    </a:cubicBezTo>
                    <a:cubicBezTo>
                      <a:pt x="100" y="615"/>
                      <a:pt x="61" y="599"/>
                      <a:pt x="38" y="571"/>
                    </a:cubicBezTo>
                    <a:cubicBezTo>
                      <a:pt x="16" y="543"/>
                      <a:pt x="2" y="491"/>
                      <a:pt x="1" y="455"/>
                    </a:cubicBezTo>
                    <a:cubicBezTo>
                      <a:pt x="0" y="420"/>
                      <a:pt x="19" y="380"/>
                      <a:pt x="32" y="360"/>
                    </a:cubicBezTo>
                    <a:cubicBezTo>
                      <a:pt x="45" y="339"/>
                      <a:pt x="69" y="337"/>
                      <a:pt x="79" y="330"/>
                    </a:cubicBezTo>
                    <a:cubicBezTo>
                      <a:pt x="90" y="323"/>
                      <a:pt x="93" y="323"/>
                      <a:pt x="97" y="318"/>
                    </a:cubicBezTo>
                    <a:cubicBezTo>
                      <a:pt x="102" y="314"/>
                      <a:pt x="102" y="309"/>
                      <a:pt x="102" y="299"/>
                    </a:cubicBezTo>
                    <a:cubicBezTo>
                      <a:pt x="102" y="289"/>
                      <a:pt x="97" y="275"/>
                      <a:pt x="96" y="261"/>
                    </a:cubicBezTo>
                    <a:cubicBezTo>
                      <a:pt x="95" y="247"/>
                      <a:pt x="91" y="231"/>
                      <a:pt x="96" y="216"/>
                    </a:cubicBezTo>
                    <a:cubicBezTo>
                      <a:pt x="101" y="201"/>
                      <a:pt x="113" y="183"/>
                      <a:pt x="127" y="172"/>
                    </a:cubicBezTo>
                    <a:cubicBezTo>
                      <a:pt x="141" y="160"/>
                      <a:pt x="163" y="151"/>
                      <a:pt x="181" y="145"/>
                    </a:cubicBezTo>
                    <a:cubicBezTo>
                      <a:pt x="199" y="139"/>
                      <a:pt x="222" y="139"/>
                      <a:pt x="235" y="137"/>
                    </a:cubicBezTo>
                    <a:cubicBezTo>
                      <a:pt x="248" y="134"/>
                      <a:pt x="254" y="135"/>
                      <a:pt x="258" y="129"/>
                    </a:cubicBezTo>
                    <a:cubicBezTo>
                      <a:pt x="262" y="122"/>
                      <a:pt x="257" y="106"/>
                      <a:pt x="261" y="96"/>
                    </a:cubicBezTo>
                    <a:cubicBezTo>
                      <a:pt x="265" y="85"/>
                      <a:pt x="274" y="71"/>
                      <a:pt x="284" y="63"/>
                    </a:cubicBezTo>
                    <a:cubicBezTo>
                      <a:pt x="294" y="54"/>
                      <a:pt x="307" y="50"/>
                      <a:pt x="320" y="46"/>
                    </a:cubicBezTo>
                    <a:cubicBezTo>
                      <a:pt x="333" y="43"/>
                      <a:pt x="354" y="43"/>
                      <a:pt x="364" y="43"/>
                    </a:cubicBezTo>
                    <a:cubicBezTo>
                      <a:pt x="375" y="43"/>
                      <a:pt x="378" y="47"/>
                      <a:pt x="382" y="46"/>
                    </a:cubicBezTo>
                    <a:cubicBezTo>
                      <a:pt x="386" y="45"/>
                      <a:pt x="383" y="41"/>
                      <a:pt x="387" y="36"/>
                    </a:cubicBezTo>
                    <a:cubicBezTo>
                      <a:pt x="391" y="31"/>
                      <a:pt x="399" y="21"/>
                      <a:pt x="408" y="15"/>
                    </a:cubicBezTo>
                    <a:cubicBezTo>
                      <a:pt x="418" y="9"/>
                      <a:pt x="429" y="5"/>
                      <a:pt x="445" y="3"/>
                    </a:cubicBezTo>
                    <a:cubicBezTo>
                      <a:pt x="460" y="2"/>
                      <a:pt x="485" y="0"/>
                      <a:pt x="502" y="3"/>
                    </a:cubicBezTo>
                    <a:cubicBezTo>
                      <a:pt x="518" y="7"/>
                      <a:pt x="530" y="14"/>
                      <a:pt x="543" y="21"/>
                    </a:cubicBezTo>
                    <a:cubicBezTo>
                      <a:pt x="556" y="29"/>
                      <a:pt x="573" y="38"/>
                      <a:pt x="582" y="50"/>
                    </a:cubicBezTo>
                    <a:cubicBezTo>
                      <a:pt x="591" y="61"/>
                      <a:pt x="595" y="80"/>
                      <a:pt x="598" y="91"/>
                    </a:cubicBezTo>
                    <a:cubicBezTo>
                      <a:pt x="602" y="101"/>
                      <a:pt x="597" y="109"/>
                      <a:pt x="602" y="112"/>
                    </a:cubicBezTo>
                    <a:cubicBezTo>
                      <a:pt x="607" y="116"/>
                      <a:pt x="617" y="109"/>
                      <a:pt x="628" y="111"/>
                    </a:cubicBezTo>
                    <a:cubicBezTo>
                      <a:pt x="639" y="112"/>
                      <a:pt x="652" y="115"/>
                      <a:pt x="666" y="124"/>
                    </a:cubicBezTo>
                    <a:cubicBezTo>
                      <a:pt x="679" y="133"/>
                      <a:pt x="695" y="150"/>
                      <a:pt x="706" y="165"/>
                    </a:cubicBezTo>
                    <a:cubicBezTo>
                      <a:pt x="718" y="180"/>
                      <a:pt x="730" y="198"/>
                      <a:pt x="736" y="215"/>
                    </a:cubicBezTo>
                    <a:cubicBezTo>
                      <a:pt x="742" y="231"/>
                      <a:pt x="744" y="252"/>
                      <a:pt x="741" y="267"/>
                    </a:cubicBezTo>
                    <a:cubicBezTo>
                      <a:pt x="738" y="283"/>
                      <a:pt x="715" y="300"/>
                      <a:pt x="715" y="309"/>
                    </a:cubicBezTo>
                    <a:cubicBezTo>
                      <a:pt x="715" y="317"/>
                      <a:pt x="730" y="311"/>
                      <a:pt x="742" y="317"/>
                    </a:cubicBezTo>
                    <a:cubicBezTo>
                      <a:pt x="755" y="323"/>
                      <a:pt x="775" y="332"/>
                      <a:pt x="788" y="342"/>
                    </a:cubicBezTo>
                    <a:cubicBezTo>
                      <a:pt x="801" y="351"/>
                      <a:pt x="815" y="365"/>
                      <a:pt x="823" y="378"/>
                    </a:cubicBezTo>
                    <a:cubicBezTo>
                      <a:pt x="830" y="391"/>
                      <a:pt x="835" y="403"/>
                      <a:pt x="833" y="422"/>
                    </a:cubicBezTo>
                    <a:cubicBezTo>
                      <a:pt x="830" y="442"/>
                      <a:pt x="816" y="479"/>
                      <a:pt x="808" y="495"/>
                    </a:cubicBezTo>
                    <a:cubicBezTo>
                      <a:pt x="800" y="511"/>
                      <a:pt x="794" y="513"/>
                      <a:pt x="785" y="519"/>
                    </a:cubicBezTo>
                    <a:cubicBezTo>
                      <a:pt x="776" y="525"/>
                      <a:pt x="761" y="527"/>
                      <a:pt x="752" y="531"/>
                    </a:cubicBezTo>
                    <a:cubicBezTo>
                      <a:pt x="743" y="535"/>
                      <a:pt x="735" y="536"/>
                      <a:pt x="728" y="541"/>
                    </a:cubicBezTo>
                    <a:cubicBezTo>
                      <a:pt x="720" y="546"/>
                      <a:pt x="717" y="554"/>
                      <a:pt x="710" y="563"/>
                    </a:cubicBezTo>
                    <a:cubicBezTo>
                      <a:pt x="702" y="572"/>
                      <a:pt x="695" y="585"/>
                      <a:pt x="685" y="594"/>
                    </a:cubicBezTo>
                    <a:cubicBezTo>
                      <a:pt x="675" y="603"/>
                      <a:pt x="666" y="611"/>
                      <a:pt x="651" y="615"/>
                    </a:cubicBezTo>
                    <a:cubicBezTo>
                      <a:pt x="635" y="620"/>
                      <a:pt x="607" y="620"/>
                      <a:pt x="590" y="617"/>
                    </a:cubicBezTo>
                    <a:cubicBezTo>
                      <a:pt x="573" y="615"/>
                      <a:pt x="557" y="606"/>
                      <a:pt x="548" y="601"/>
                    </a:cubicBezTo>
                    <a:cubicBezTo>
                      <a:pt x="538" y="596"/>
                      <a:pt x="538" y="589"/>
                      <a:pt x="533" y="586"/>
                    </a:cubicBezTo>
                    <a:cubicBezTo>
                      <a:pt x="528" y="582"/>
                      <a:pt x="523" y="581"/>
                      <a:pt x="520" y="582"/>
                    </a:cubicBezTo>
                    <a:cubicBezTo>
                      <a:pt x="517" y="584"/>
                      <a:pt x="521" y="587"/>
                      <a:pt x="513" y="594"/>
                    </a:cubicBezTo>
                    <a:cubicBezTo>
                      <a:pt x="506" y="601"/>
                      <a:pt x="494" y="612"/>
                      <a:pt x="477" y="620"/>
                    </a:cubicBezTo>
                    <a:cubicBezTo>
                      <a:pt x="460" y="629"/>
                      <a:pt x="431" y="641"/>
                      <a:pt x="408" y="644"/>
                    </a:cubicBezTo>
                    <a:cubicBezTo>
                      <a:pt x="386" y="646"/>
                      <a:pt x="361" y="641"/>
                      <a:pt x="341" y="637"/>
                    </a:cubicBezTo>
                    <a:cubicBezTo>
                      <a:pt x="322" y="633"/>
                      <a:pt x="305" y="625"/>
                      <a:pt x="292" y="620"/>
                    </a:cubicBezTo>
                    <a:cubicBezTo>
                      <a:pt x="280" y="616"/>
                      <a:pt x="286" y="609"/>
                      <a:pt x="260" y="60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B7D9E5"/>
                  </a:gs>
                </a:gsLst>
                <a:path path="rect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>
                <a:prstShdw prst="shdw17" dist="17961" dir="2700000">
                  <a:srgbClr val="6E8289"/>
                </a:prstShdw>
              </a:effectLst>
            </p:spPr>
            <p:txBody>
              <a:bodyPr wrap="none"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 smtClean="0">
                    <a:solidFill>
                      <a:prstClr val="black"/>
                    </a:solidFill>
                    <a:latin typeface="+mn-lt"/>
                    <a:cs typeface="+mn-cs"/>
                  </a:rPr>
                  <a:t>“NG”</a:t>
                </a:r>
              </a:p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 smtClean="0">
                    <a:solidFill>
                      <a:prstClr val="black"/>
                    </a:solidFill>
                    <a:latin typeface="+mn-lt"/>
                    <a:cs typeface="+mn-cs"/>
                  </a:rPr>
                  <a:t>Access</a:t>
                </a:r>
              </a:p>
            </p:txBody>
          </p:sp>
          <p:pic>
            <p:nvPicPr>
              <p:cNvPr id="278" name="Picture 160" descr="rad4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770007" y="5610652"/>
                <a:ext cx="824840" cy="3238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80" name="TextBox 279"/>
            <p:cNvSpPr txBox="1"/>
            <p:nvPr/>
          </p:nvSpPr>
          <p:spPr>
            <a:xfrm>
              <a:off x="8368241" y="3282913"/>
              <a:ext cx="817299" cy="353925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700" b="1" dirty="0" smtClean="0">
                  <a:latin typeface="+mn-lt"/>
                </a:rPr>
                <a:t>CPE</a:t>
              </a:r>
            </a:p>
          </p:txBody>
        </p:sp>
        <p:grpSp>
          <p:nvGrpSpPr>
            <p:cNvPr id="13" name="Group 258"/>
            <p:cNvGrpSpPr/>
            <p:nvPr/>
          </p:nvGrpSpPr>
          <p:grpSpPr>
            <a:xfrm>
              <a:off x="1782521" y="2053055"/>
              <a:ext cx="5459155" cy="1761580"/>
              <a:chOff x="1856948" y="2053046"/>
              <a:chExt cx="5459155" cy="1761580"/>
            </a:xfrm>
          </p:grpSpPr>
          <p:sp>
            <p:nvSpPr>
              <p:cNvPr id="261" name="Freeform 21"/>
              <p:cNvSpPr>
                <a:spLocks/>
              </p:cNvSpPr>
              <p:nvPr/>
            </p:nvSpPr>
            <p:spPr bwMode="auto">
              <a:xfrm>
                <a:off x="2544314" y="2558008"/>
                <a:ext cx="1647825" cy="1025525"/>
              </a:xfrm>
              <a:custGeom>
                <a:avLst/>
                <a:gdLst>
                  <a:gd name="T0" fmla="*/ 2147483647 w 835"/>
                  <a:gd name="T1" fmla="*/ 2147483647 h 646"/>
                  <a:gd name="T2" fmla="*/ 2147483647 w 835"/>
                  <a:gd name="T3" fmla="*/ 2147483647 h 646"/>
                  <a:gd name="T4" fmla="*/ 2147483647 w 835"/>
                  <a:gd name="T5" fmla="*/ 2147483647 h 646"/>
                  <a:gd name="T6" fmla="*/ 2147483647 w 835"/>
                  <a:gd name="T7" fmla="*/ 2147483647 h 646"/>
                  <a:gd name="T8" fmla="*/ 2147483647 w 835"/>
                  <a:gd name="T9" fmla="*/ 2147483647 h 646"/>
                  <a:gd name="T10" fmla="*/ 2147483647 w 835"/>
                  <a:gd name="T11" fmla="*/ 2147483647 h 646"/>
                  <a:gd name="T12" fmla="*/ 2147483647 w 835"/>
                  <a:gd name="T13" fmla="*/ 2147483647 h 646"/>
                  <a:gd name="T14" fmla="*/ 2147483647 w 835"/>
                  <a:gd name="T15" fmla="*/ 2147483647 h 646"/>
                  <a:gd name="T16" fmla="*/ 2147483647 w 835"/>
                  <a:gd name="T17" fmla="*/ 2147483647 h 646"/>
                  <a:gd name="T18" fmla="*/ 2147483647 w 835"/>
                  <a:gd name="T19" fmla="*/ 2147483647 h 646"/>
                  <a:gd name="T20" fmla="*/ 2147483647 w 835"/>
                  <a:gd name="T21" fmla="*/ 2147483647 h 646"/>
                  <a:gd name="T22" fmla="*/ 2147483647 w 835"/>
                  <a:gd name="T23" fmla="*/ 2147483647 h 646"/>
                  <a:gd name="T24" fmla="*/ 2147483647 w 835"/>
                  <a:gd name="T25" fmla="*/ 2147483647 h 646"/>
                  <a:gd name="T26" fmla="*/ 2147483647 w 835"/>
                  <a:gd name="T27" fmla="*/ 2147483647 h 646"/>
                  <a:gd name="T28" fmla="*/ 2147483647 w 835"/>
                  <a:gd name="T29" fmla="*/ 2147483647 h 646"/>
                  <a:gd name="T30" fmla="*/ 2147483647 w 835"/>
                  <a:gd name="T31" fmla="*/ 2147483647 h 646"/>
                  <a:gd name="T32" fmla="*/ 2147483647 w 835"/>
                  <a:gd name="T33" fmla="*/ 2147483647 h 646"/>
                  <a:gd name="T34" fmla="*/ 2147483647 w 835"/>
                  <a:gd name="T35" fmla="*/ 2147483647 h 646"/>
                  <a:gd name="T36" fmla="*/ 2147483647 w 835"/>
                  <a:gd name="T37" fmla="*/ 2147483647 h 646"/>
                  <a:gd name="T38" fmla="*/ 2147483647 w 835"/>
                  <a:gd name="T39" fmla="*/ 2147483647 h 646"/>
                  <a:gd name="T40" fmla="*/ 2147483647 w 835"/>
                  <a:gd name="T41" fmla="*/ 2147483647 h 646"/>
                  <a:gd name="T42" fmla="*/ 2147483647 w 835"/>
                  <a:gd name="T43" fmla="*/ 2147483647 h 646"/>
                  <a:gd name="T44" fmla="*/ 2147483647 w 835"/>
                  <a:gd name="T45" fmla="*/ 2147483647 h 646"/>
                  <a:gd name="T46" fmla="*/ 2147483647 w 835"/>
                  <a:gd name="T47" fmla="*/ 2147483647 h 646"/>
                  <a:gd name="T48" fmla="*/ 2147483647 w 835"/>
                  <a:gd name="T49" fmla="*/ 2147483647 h 646"/>
                  <a:gd name="T50" fmla="*/ 2147483647 w 835"/>
                  <a:gd name="T51" fmla="*/ 2147483647 h 646"/>
                  <a:gd name="T52" fmla="*/ 2147483647 w 835"/>
                  <a:gd name="T53" fmla="*/ 2147483647 h 646"/>
                  <a:gd name="T54" fmla="*/ 2147483647 w 835"/>
                  <a:gd name="T55" fmla="*/ 2147483647 h 646"/>
                  <a:gd name="T56" fmla="*/ 2147483647 w 835"/>
                  <a:gd name="T57" fmla="*/ 2147483647 h 646"/>
                  <a:gd name="T58" fmla="*/ 2147483647 w 835"/>
                  <a:gd name="T59" fmla="*/ 2147483647 h 646"/>
                  <a:gd name="T60" fmla="*/ 2147483647 w 835"/>
                  <a:gd name="T61" fmla="*/ 2147483647 h 646"/>
                  <a:gd name="T62" fmla="*/ 2147483647 w 835"/>
                  <a:gd name="T63" fmla="*/ 2147483647 h 646"/>
                  <a:gd name="T64" fmla="*/ 2147483647 w 835"/>
                  <a:gd name="T65" fmla="*/ 2147483647 h 646"/>
                  <a:gd name="T66" fmla="*/ 2147483647 w 835"/>
                  <a:gd name="T67" fmla="*/ 2147483647 h 646"/>
                  <a:gd name="T68" fmla="*/ 2147483647 w 835"/>
                  <a:gd name="T69" fmla="*/ 2147483647 h 646"/>
                  <a:gd name="T70" fmla="*/ 2147483647 w 835"/>
                  <a:gd name="T71" fmla="*/ 2147483647 h 646"/>
                  <a:gd name="T72" fmla="*/ 2147483647 w 835"/>
                  <a:gd name="T73" fmla="*/ 2147483647 h 646"/>
                  <a:gd name="T74" fmla="*/ 2147483647 w 835"/>
                  <a:gd name="T75" fmla="*/ 2147483647 h 646"/>
                  <a:gd name="T76" fmla="*/ 2147483647 w 835"/>
                  <a:gd name="T77" fmla="*/ 2147483647 h 646"/>
                  <a:gd name="T78" fmla="*/ 2147483647 w 835"/>
                  <a:gd name="T79" fmla="*/ 2147483647 h 646"/>
                  <a:gd name="T80" fmla="*/ 2147483647 w 835"/>
                  <a:gd name="T81" fmla="*/ 2147483647 h 646"/>
                  <a:gd name="T82" fmla="*/ 2147483647 w 835"/>
                  <a:gd name="T83" fmla="*/ 2147483647 h 646"/>
                  <a:gd name="T84" fmla="*/ 2147483647 w 835"/>
                  <a:gd name="T85" fmla="*/ 2147483647 h 646"/>
                  <a:gd name="T86" fmla="*/ 2147483647 w 835"/>
                  <a:gd name="T87" fmla="*/ 2147483647 h 646"/>
                  <a:gd name="T88" fmla="*/ 2147483647 w 835"/>
                  <a:gd name="T89" fmla="*/ 2147483647 h 646"/>
                  <a:gd name="T90" fmla="*/ 2147483647 w 835"/>
                  <a:gd name="T91" fmla="*/ 2147483647 h 646"/>
                  <a:gd name="T92" fmla="*/ 2147483647 w 835"/>
                  <a:gd name="T93" fmla="*/ 2147483647 h 646"/>
                  <a:gd name="T94" fmla="*/ 2147483647 w 835"/>
                  <a:gd name="T95" fmla="*/ 2147483647 h 646"/>
                  <a:gd name="T96" fmla="*/ 2147483647 w 835"/>
                  <a:gd name="T97" fmla="*/ 2147483647 h 646"/>
                  <a:gd name="T98" fmla="*/ 2147483647 w 835"/>
                  <a:gd name="T99" fmla="*/ 2147483647 h 646"/>
                  <a:gd name="T100" fmla="*/ 2147483647 w 835"/>
                  <a:gd name="T101" fmla="*/ 2147483647 h 646"/>
                  <a:gd name="T102" fmla="*/ 2147483647 w 835"/>
                  <a:gd name="T103" fmla="*/ 2147483647 h 646"/>
                  <a:gd name="T104" fmla="*/ 2147483647 w 835"/>
                  <a:gd name="T105" fmla="*/ 2147483647 h 646"/>
                  <a:gd name="T106" fmla="*/ 2147483647 w 835"/>
                  <a:gd name="T107" fmla="*/ 2147483647 h 64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835"/>
                  <a:gd name="T163" fmla="*/ 0 h 646"/>
                  <a:gd name="T164" fmla="*/ 835 w 835"/>
                  <a:gd name="T165" fmla="*/ 646 h 64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835" h="646">
                    <a:moveTo>
                      <a:pt x="260" y="609"/>
                    </a:moveTo>
                    <a:cubicBezTo>
                      <a:pt x="233" y="609"/>
                      <a:pt x="174" y="629"/>
                      <a:pt x="137" y="622"/>
                    </a:cubicBezTo>
                    <a:cubicBezTo>
                      <a:pt x="100" y="615"/>
                      <a:pt x="61" y="599"/>
                      <a:pt x="38" y="571"/>
                    </a:cubicBezTo>
                    <a:cubicBezTo>
                      <a:pt x="16" y="543"/>
                      <a:pt x="2" y="491"/>
                      <a:pt x="1" y="455"/>
                    </a:cubicBezTo>
                    <a:cubicBezTo>
                      <a:pt x="0" y="420"/>
                      <a:pt x="19" y="380"/>
                      <a:pt x="32" y="360"/>
                    </a:cubicBezTo>
                    <a:cubicBezTo>
                      <a:pt x="45" y="339"/>
                      <a:pt x="69" y="337"/>
                      <a:pt x="79" y="330"/>
                    </a:cubicBezTo>
                    <a:cubicBezTo>
                      <a:pt x="90" y="323"/>
                      <a:pt x="93" y="323"/>
                      <a:pt x="97" y="318"/>
                    </a:cubicBezTo>
                    <a:cubicBezTo>
                      <a:pt x="102" y="314"/>
                      <a:pt x="102" y="309"/>
                      <a:pt x="102" y="299"/>
                    </a:cubicBezTo>
                    <a:cubicBezTo>
                      <a:pt x="102" y="289"/>
                      <a:pt x="97" y="275"/>
                      <a:pt x="96" y="261"/>
                    </a:cubicBezTo>
                    <a:cubicBezTo>
                      <a:pt x="95" y="247"/>
                      <a:pt x="91" y="231"/>
                      <a:pt x="96" y="216"/>
                    </a:cubicBezTo>
                    <a:cubicBezTo>
                      <a:pt x="101" y="201"/>
                      <a:pt x="113" y="183"/>
                      <a:pt x="127" y="172"/>
                    </a:cubicBezTo>
                    <a:cubicBezTo>
                      <a:pt x="141" y="160"/>
                      <a:pt x="163" y="151"/>
                      <a:pt x="181" y="145"/>
                    </a:cubicBezTo>
                    <a:cubicBezTo>
                      <a:pt x="199" y="139"/>
                      <a:pt x="222" y="139"/>
                      <a:pt x="235" y="137"/>
                    </a:cubicBezTo>
                    <a:cubicBezTo>
                      <a:pt x="248" y="134"/>
                      <a:pt x="254" y="135"/>
                      <a:pt x="258" y="129"/>
                    </a:cubicBezTo>
                    <a:cubicBezTo>
                      <a:pt x="262" y="122"/>
                      <a:pt x="257" y="106"/>
                      <a:pt x="261" y="96"/>
                    </a:cubicBezTo>
                    <a:cubicBezTo>
                      <a:pt x="265" y="85"/>
                      <a:pt x="274" y="71"/>
                      <a:pt x="284" y="63"/>
                    </a:cubicBezTo>
                    <a:cubicBezTo>
                      <a:pt x="294" y="54"/>
                      <a:pt x="307" y="50"/>
                      <a:pt x="320" y="46"/>
                    </a:cubicBezTo>
                    <a:cubicBezTo>
                      <a:pt x="333" y="43"/>
                      <a:pt x="354" y="43"/>
                      <a:pt x="364" y="43"/>
                    </a:cubicBezTo>
                    <a:cubicBezTo>
                      <a:pt x="375" y="43"/>
                      <a:pt x="378" y="47"/>
                      <a:pt x="382" y="46"/>
                    </a:cubicBezTo>
                    <a:cubicBezTo>
                      <a:pt x="386" y="45"/>
                      <a:pt x="383" y="41"/>
                      <a:pt x="387" y="36"/>
                    </a:cubicBezTo>
                    <a:cubicBezTo>
                      <a:pt x="391" y="31"/>
                      <a:pt x="399" y="21"/>
                      <a:pt x="408" y="15"/>
                    </a:cubicBezTo>
                    <a:cubicBezTo>
                      <a:pt x="418" y="9"/>
                      <a:pt x="429" y="5"/>
                      <a:pt x="445" y="3"/>
                    </a:cubicBezTo>
                    <a:cubicBezTo>
                      <a:pt x="460" y="2"/>
                      <a:pt x="485" y="0"/>
                      <a:pt x="502" y="3"/>
                    </a:cubicBezTo>
                    <a:cubicBezTo>
                      <a:pt x="518" y="7"/>
                      <a:pt x="530" y="14"/>
                      <a:pt x="543" y="21"/>
                    </a:cubicBezTo>
                    <a:cubicBezTo>
                      <a:pt x="556" y="29"/>
                      <a:pt x="573" y="38"/>
                      <a:pt x="582" y="50"/>
                    </a:cubicBezTo>
                    <a:cubicBezTo>
                      <a:pt x="591" y="61"/>
                      <a:pt x="595" y="80"/>
                      <a:pt x="598" y="91"/>
                    </a:cubicBezTo>
                    <a:cubicBezTo>
                      <a:pt x="602" y="101"/>
                      <a:pt x="597" y="109"/>
                      <a:pt x="602" y="112"/>
                    </a:cubicBezTo>
                    <a:cubicBezTo>
                      <a:pt x="607" y="116"/>
                      <a:pt x="617" y="109"/>
                      <a:pt x="628" y="111"/>
                    </a:cubicBezTo>
                    <a:cubicBezTo>
                      <a:pt x="639" y="112"/>
                      <a:pt x="652" y="115"/>
                      <a:pt x="666" y="124"/>
                    </a:cubicBezTo>
                    <a:cubicBezTo>
                      <a:pt x="679" y="133"/>
                      <a:pt x="695" y="150"/>
                      <a:pt x="706" y="165"/>
                    </a:cubicBezTo>
                    <a:cubicBezTo>
                      <a:pt x="718" y="180"/>
                      <a:pt x="730" y="198"/>
                      <a:pt x="736" y="215"/>
                    </a:cubicBezTo>
                    <a:cubicBezTo>
                      <a:pt x="742" y="231"/>
                      <a:pt x="744" y="252"/>
                      <a:pt x="741" y="267"/>
                    </a:cubicBezTo>
                    <a:cubicBezTo>
                      <a:pt x="738" y="283"/>
                      <a:pt x="715" y="300"/>
                      <a:pt x="715" y="309"/>
                    </a:cubicBezTo>
                    <a:cubicBezTo>
                      <a:pt x="715" y="317"/>
                      <a:pt x="730" y="311"/>
                      <a:pt x="742" y="317"/>
                    </a:cubicBezTo>
                    <a:cubicBezTo>
                      <a:pt x="755" y="323"/>
                      <a:pt x="775" y="332"/>
                      <a:pt x="788" y="342"/>
                    </a:cubicBezTo>
                    <a:cubicBezTo>
                      <a:pt x="801" y="351"/>
                      <a:pt x="815" y="365"/>
                      <a:pt x="823" y="378"/>
                    </a:cubicBezTo>
                    <a:cubicBezTo>
                      <a:pt x="830" y="391"/>
                      <a:pt x="835" y="403"/>
                      <a:pt x="833" y="422"/>
                    </a:cubicBezTo>
                    <a:cubicBezTo>
                      <a:pt x="830" y="442"/>
                      <a:pt x="816" y="479"/>
                      <a:pt x="808" y="495"/>
                    </a:cubicBezTo>
                    <a:cubicBezTo>
                      <a:pt x="800" y="511"/>
                      <a:pt x="794" y="513"/>
                      <a:pt x="785" y="519"/>
                    </a:cubicBezTo>
                    <a:cubicBezTo>
                      <a:pt x="776" y="525"/>
                      <a:pt x="761" y="527"/>
                      <a:pt x="752" y="531"/>
                    </a:cubicBezTo>
                    <a:cubicBezTo>
                      <a:pt x="743" y="535"/>
                      <a:pt x="735" y="536"/>
                      <a:pt x="728" y="541"/>
                    </a:cubicBezTo>
                    <a:cubicBezTo>
                      <a:pt x="720" y="546"/>
                      <a:pt x="717" y="554"/>
                      <a:pt x="710" y="563"/>
                    </a:cubicBezTo>
                    <a:cubicBezTo>
                      <a:pt x="702" y="572"/>
                      <a:pt x="695" y="585"/>
                      <a:pt x="685" y="594"/>
                    </a:cubicBezTo>
                    <a:cubicBezTo>
                      <a:pt x="675" y="603"/>
                      <a:pt x="666" y="611"/>
                      <a:pt x="651" y="615"/>
                    </a:cubicBezTo>
                    <a:cubicBezTo>
                      <a:pt x="635" y="620"/>
                      <a:pt x="607" y="620"/>
                      <a:pt x="590" y="617"/>
                    </a:cubicBezTo>
                    <a:cubicBezTo>
                      <a:pt x="573" y="615"/>
                      <a:pt x="557" y="606"/>
                      <a:pt x="548" y="601"/>
                    </a:cubicBezTo>
                    <a:cubicBezTo>
                      <a:pt x="538" y="596"/>
                      <a:pt x="538" y="589"/>
                      <a:pt x="533" y="586"/>
                    </a:cubicBezTo>
                    <a:cubicBezTo>
                      <a:pt x="528" y="582"/>
                      <a:pt x="523" y="581"/>
                      <a:pt x="520" y="582"/>
                    </a:cubicBezTo>
                    <a:cubicBezTo>
                      <a:pt x="517" y="584"/>
                      <a:pt x="521" y="587"/>
                      <a:pt x="513" y="594"/>
                    </a:cubicBezTo>
                    <a:cubicBezTo>
                      <a:pt x="506" y="601"/>
                      <a:pt x="494" y="612"/>
                      <a:pt x="477" y="620"/>
                    </a:cubicBezTo>
                    <a:cubicBezTo>
                      <a:pt x="460" y="629"/>
                      <a:pt x="431" y="641"/>
                      <a:pt x="408" y="644"/>
                    </a:cubicBezTo>
                    <a:cubicBezTo>
                      <a:pt x="386" y="646"/>
                      <a:pt x="361" y="641"/>
                      <a:pt x="341" y="637"/>
                    </a:cubicBezTo>
                    <a:cubicBezTo>
                      <a:pt x="322" y="633"/>
                      <a:pt x="305" y="625"/>
                      <a:pt x="292" y="620"/>
                    </a:cubicBezTo>
                    <a:cubicBezTo>
                      <a:pt x="280" y="616"/>
                      <a:pt x="286" y="609"/>
                      <a:pt x="260" y="60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B7D9E5"/>
                  </a:gs>
                </a:gsLst>
                <a:path path="rect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>
                <a:prstShdw prst="shdw17" dist="17961" dir="2700000">
                  <a:srgbClr val="6E8289"/>
                </a:prstShdw>
              </a:effectLst>
            </p:spPr>
            <p:txBody>
              <a:bodyPr wrap="none"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 smtClean="0">
                    <a:solidFill>
                      <a:prstClr val="black"/>
                    </a:solidFill>
                    <a:latin typeface="+mn-lt"/>
                    <a:cs typeface="+mn-cs"/>
                  </a:rPr>
                  <a:t>“NG”</a:t>
                </a:r>
              </a:p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 smtClean="0">
                    <a:solidFill>
                      <a:prstClr val="black"/>
                    </a:solidFill>
                    <a:latin typeface="+mn-lt"/>
                    <a:cs typeface="+mn-cs"/>
                  </a:rPr>
                  <a:t>Access</a:t>
                </a:r>
              </a:p>
            </p:txBody>
          </p:sp>
          <p:sp>
            <p:nvSpPr>
              <p:cNvPr id="263" name="Freeform 71"/>
              <p:cNvSpPr>
                <a:spLocks/>
              </p:cNvSpPr>
              <p:nvPr/>
            </p:nvSpPr>
            <p:spPr bwMode="auto">
              <a:xfrm>
                <a:off x="3999035" y="2084644"/>
                <a:ext cx="3260177" cy="1729982"/>
              </a:xfrm>
              <a:custGeom>
                <a:avLst/>
                <a:gdLst>
                  <a:gd name="T0" fmla="*/ 2147483647 w 855"/>
                  <a:gd name="T1" fmla="*/ 2147483647 h 673"/>
                  <a:gd name="T2" fmla="*/ 2147483647 w 855"/>
                  <a:gd name="T3" fmla="*/ 2147483647 h 673"/>
                  <a:gd name="T4" fmla="*/ 2147483647 w 855"/>
                  <a:gd name="T5" fmla="*/ 2147483647 h 673"/>
                  <a:gd name="T6" fmla="*/ 2147483647 w 855"/>
                  <a:gd name="T7" fmla="*/ 2147483647 h 673"/>
                  <a:gd name="T8" fmla="*/ 2147483647 w 855"/>
                  <a:gd name="T9" fmla="*/ 2147483647 h 673"/>
                  <a:gd name="T10" fmla="*/ 2147483647 w 855"/>
                  <a:gd name="T11" fmla="*/ 2147483647 h 673"/>
                  <a:gd name="T12" fmla="*/ 2147483647 w 855"/>
                  <a:gd name="T13" fmla="*/ 2147483647 h 673"/>
                  <a:gd name="T14" fmla="*/ 2147483647 w 855"/>
                  <a:gd name="T15" fmla="*/ 2147483647 h 673"/>
                  <a:gd name="T16" fmla="*/ 2147483647 w 855"/>
                  <a:gd name="T17" fmla="*/ 2147483647 h 673"/>
                  <a:gd name="T18" fmla="*/ 2147483647 w 855"/>
                  <a:gd name="T19" fmla="*/ 2147483647 h 673"/>
                  <a:gd name="T20" fmla="*/ 2147483647 w 855"/>
                  <a:gd name="T21" fmla="*/ 2147483647 h 673"/>
                  <a:gd name="T22" fmla="*/ 2147483647 w 855"/>
                  <a:gd name="T23" fmla="*/ 2147483647 h 673"/>
                  <a:gd name="T24" fmla="*/ 2147483647 w 855"/>
                  <a:gd name="T25" fmla="*/ 2147483647 h 673"/>
                  <a:gd name="T26" fmla="*/ 2147483647 w 855"/>
                  <a:gd name="T27" fmla="*/ 2147483647 h 673"/>
                  <a:gd name="T28" fmla="*/ 2147483647 w 855"/>
                  <a:gd name="T29" fmla="*/ 2147483647 h 673"/>
                  <a:gd name="T30" fmla="*/ 2147483647 w 855"/>
                  <a:gd name="T31" fmla="*/ 2147483647 h 673"/>
                  <a:gd name="T32" fmla="*/ 2147483647 w 855"/>
                  <a:gd name="T33" fmla="*/ 2147483647 h 673"/>
                  <a:gd name="T34" fmla="*/ 2147483647 w 855"/>
                  <a:gd name="T35" fmla="*/ 2147483647 h 673"/>
                  <a:gd name="T36" fmla="*/ 2147483647 w 855"/>
                  <a:gd name="T37" fmla="*/ 2147483647 h 673"/>
                  <a:gd name="T38" fmla="*/ 2147483647 w 855"/>
                  <a:gd name="T39" fmla="*/ 2147483647 h 673"/>
                  <a:gd name="T40" fmla="*/ 2147483647 w 855"/>
                  <a:gd name="T41" fmla="*/ 2147483647 h 673"/>
                  <a:gd name="T42" fmla="*/ 2147483647 w 855"/>
                  <a:gd name="T43" fmla="*/ 2147483647 h 673"/>
                  <a:gd name="T44" fmla="*/ 2147483647 w 855"/>
                  <a:gd name="T45" fmla="*/ 2147483647 h 673"/>
                  <a:gd name="T46" fmla="*/ 2147483647 w 855"/>
                  <a:gd name="T47" fmla="*/ 2147483647 h 673"/>
                  <a:gd name="T48" fmla="*/ 2147483647 w 855"/>
                  <a:gd name="T49" fmla="*/ 2147483647 h 673"/>
                  <a:gd name="T50" fmla="*/ 2147483647 w 855"/>
                  <a:gd name="T51" fmla="*/ 2147483647 h 673"/>
                  <a:gd name="T52" fmla="*/ 2147483647 w 855"/>
                  <a:gd name="T53" fmla="*/ 2147483647 h 673"/>
                  <a:gd name="T54" fmla="*/ 2147483647 w 855"/>
                  <a:gd name="T55" fmla="*/ 2147483647 h 673"/>
                  <a:gd name="T56" fmla="*/ 2147483647 w 855"/>
                  <a:gd name="T57" fmla="*/ 2147483647 h 673"/>
                  <a:gd name="T58" fmla="*/ 2147483647 w 855"/>
                  <a:gd name="T59" fmla="*/ 2147483647 h 673"/>
                  <a:gd name="T60" fmla="*/ 2147483647 w 855"/>
                  <a:gd name="T61" fmla="*/ 2147483647 h 673"/>
                  <a:gd name="T62" fmla="*/ 2147483647 w 855"/>
                  <a:gd name="T63" fmla="*/ 2147483647 h 673"/>
                  <a:gd name="T64" fmla="*/ 2147483647 w 855"/>
                  <a:gd name="T65" fmla="*/ 2147483647 h 673"/>
                  <a:gd name="T66" fmla="*/ 2147483647 w 855"/>
                  <a:gd name="T67" fmla="*/ 2147483647 h 673"/>
                  <a:gd name="T68" fmla="*/ 2147483647 w 855"/>
                  <a:gd name="T69" fmla="*/ 2147483647 h 673"/>
                  <a:gd name="T70" fmla="*/ 2147483647 w 855"/>
                  <a:gd name="T71" fmla="*/ 2147483647 h 673"/>
                  <a:gd name="T72" fmla="*/ 2147483647 w 855"/>
                  <a:gd name="T73" fmla="*/ 2147483647 h 673"/>
                  <a:gd name="T74" fmla="*/ 2147483647 w 855"/>
                  <a:gd name="T75" fmla="*/ 2147483647 h 673"/>
                  <a:gd name="T76" fmla="*/ 2147483647 w 855"/>
                  <a:gd name="T77" fmla="*/ 2147483647 h 673"/>
                  <a:gd name="T78" fmla="*/ 2147483647 w 855"/>
                  <a:gd name="T79" fmla="*/ 2147483647 h 673"/>
                  <a:gd name="T80" fmla="*/ 2147483647 w 855"/>
                  <a:gd name="T81" fmla="*/ 2147483647 h 673"/>
                  <a:gd name="T82" fmla="*/ 2147483647 w 855"/>
                  <a:gd name="T83" fmla="*/ 2147483647 h 673"/>
                  <a:gd name="T84" fmla="*/ 2147483647 w 855"/>
                  <a:gd name="T85" fmla="*/ 2147483647 h 673"/>
                  <a:gd name="T86" fmla="*/ 2147483647 w 855"/>
                  <a:gd name="T87" fmla="*/ 2147483647 h 673"/>
                  <a:gd name="T88" fmla="*/ 2147483647 w 855"/>
                  <a:gd name="T89" fmla="*/ 2147483647 h 673"/>
                  <a:gd name="T90" fmla="*/ 2147483647 w 855"/>
                  <a:gd name="T91" fmla="*/ 2147483647 h 673"/>
                  <a:gd name="T92" fmla="*/ 2147483647 w 855"/>
                  <a:gd name="T93" fmla="*/ 2147483647 h 673"/>
                  <a:gd name="T94" fmla="*/ 2147483647 w 855"/>
                  <a:gd name="T95" fmla="*/ 2147483647 h 673"/>
                  <a:gd name="T96" fmla="*/ 2147483647 w 855"/>
                  <a:gd name="T97" fmla="*/ 2147483647 h 673"/>
                  <a:gd name="T98" fmla="*/ 2147483647 w 855"/>
                  <a:gd name="T99" fmla="*/ 2147483647 h 673"/>
                  <a:gd name="T100" fmla="*/ 2147483647 w 855"/>
                  <a:gd name="T101" fmla="*/ 2147483647 h 673"/>
                  <a:gd name="T102" fmla="*/ 2147483647 w 855"/>
                  <a:gd name="T103" fmla="*/ 2147483647 h 673"/>
                  <a:gd name="T104" fmla="*/ 2147483647 w 855"/>
                  <a:gd name="T105" fmla="*/ 2147483647 h 673"/>
                  <a:gd name="T106" fmla="*/ 2147483647 w 855"/>
                  <a:gd name="T107" fmla="*/ 2147483647 h 67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855"/>
                  <a:gd name="T163" fmla="*/ 0 h 673"/>
                  <a:gd name="T164" fmla="*/ 855 w 855"/>
                  <a:gd name="T165" fmla="*/ 673 h 673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855" h="673">
                    <a:moveTo>
                      <a:pt x="266" y="634"/>
                    </a:moveTo>
                    <a:cubicBezTo>
                      <a:pt x="239" y="634"/>
                      <a:pt x="178" y="655"/>
                      <a:pt x="140" y="648"/>
                    </a:cubicBezTo>
                    <a:cubicBezTo>
                      <a:pt x="102" y="641"/>
                      <a:pt x="63" y="624"/>
                      <a:pt x="39" y="595"/>
                    </a:cubicBezTo>
                    <a:cubicBezTo>
                      <a:pt x="16" y="566"/>
                      <a:pt x="2" y="511"/>
                      <a:pt x="1" y="474"/>
                    </a:cubicBezTo>
                    <a:cubicBezTo>
                      <a:pt x="0" y="437"/>
                      <a:pt x="19" y="396"/>
                      <a:pt x="33" y="375"/>
                    </a:cubicBezTo>
                    <a:cubicBezTo>
                      <a:pt x="46" y="353"/>
                      <a:pt x="70" y="351"/>
                      <a:pt x="81" y="344"/>
                    </a:cubicBezTo>
                    <a:cubicBezTo>
                      <a:pt x="92" y="337"/>
                      <a:pt x="96" y="337"/>
                      <a:pt x="100" y="332"/>
                    </a:cubicBezTo>
                    <a:cubicBezTo>
                      <a:pt x="104" y="327"/>
                      <a:pt x="105" y="321"/>
                      <a:pt x="105" y="311"/>
                    </a:cubicBezTo>
                    <a:cubicBezTo>
                      <a:pt x="105" y="301"/>
                      <a:pt x="99" y="286"/>
                      <a:pt x="98" y="272"/>
                    </a:cubicBezTo>
                    <a:cubicBezTo>
                      <a:pt x="97" y="257"/>
                      <a:pt x="93" y="241"/>
                      <a:pt x="98" y="225"/>
                    </a:cubicBezTo>
                    <a:cubicBezTo>
                      <a:pt x="103" y="210"/>
                      <a:pt x="116" y="191"/>
                      <a:pt x="130" y="179"/>
                    </a:cubicBezTo>
                    <a:cubicBezTo>
                      <a:pt x="144" y="167"/>
                      <a:pt x="167" y="157"/>
                      <a:pt x="185" y="151"/>
                    </a:cubicBezTo>
                    <a:cubicBezTo>
                      <a:pt x="204" y="145"/>
                      <a:pt x="227" y="145"/>
                      <a:pt x="241" y="143"/>
                    </a:cubicBezTo>
                    <a:cubicBezTo>
                      <a:pt x="254" y="140"/>
                      <a:pt x="260" y="141"/>
                      <a:pt x="264" y="134"/>
                    </a:cubicBezTo>
                    <a:cubicBezTo>
                      <a:pt x="268" y="127"/>
                      <a:pt x="263" y="111"/>
                      <a:pt x="267" y="100"/>
                    </a:cubicBezTo>
                    <a:cubicBezTo>
                      <a:pt x="272" y="89"/>
                      <a:pt x="281" y="74"/>
                      <a:pt x="291" y="65"/>
                    </a:cubicBezTo>
                    <a:cubicBezTo>
                      <a:pt x="301" y="57"/>
                      <a:pt x="314" y="52"/>
                      <a:pt x="328" y="48"/>
                    </a:cubicBezTo>
                    <a:cubicBezTo>
                      <a:pt x="341" y="45"/>
                      <a:pt x="362" y="45"/>
                      <a:pt x="373" y="45"/>
                    </a:cubicBezTo>
                    <a:cubicBezTo>
                      <a:pt x="384" y="45"/>
                      <a:pt x="387" y="49"/>
                      <a:pt x="391" y="48"/>
                    </a:cubicBezTo>
                    <a:cubicBezTo>
                      <a:pt x="396" y="47"/>
                      <a:pt x="392" y="43"/>
                      <a:pt x="396" y="38"/>
                    </a:cubicBezTo>
                    <a:cubicBezTo>
                      <a:pt x="401" y="33"/>
                      <a:pt x="408" y="21"/>
                      <a:pt x="418" y="15"/>
                    </a:cubicBezTo>
                    <a:cubicBezTo>
                      <a:pt x="428" y="9"/>
                      <a:pt x="439" y="5"/>
                      <a:pt x="455" y="3"/>
                    </a:cubicBezTo>
                    <a:cubicBezTo>
                      <a:pt x="471" y="2"/>
                      <a:pt x="497" y="0"/>
                      <a:pt x="514" y="3"/>
                    </a:cubicBezTo>
                    <a:cubicBezTo>
                      <a:pt x="531" y="7"/>
                      <a:pt x="542" y="15"/>
                      <a:pt x="556" y="22"/>
                    </a:cubicBezTo>
                    <a:cubicBezTo>
                      <a:pt x="569" y="30"/>
                      <a:pt x="587" y="40"/>
                      <a:pt x="596" y="52"/>
                    </a:cubicBezTo>
                    <a:cubicBezTo>
                      <a:pt x="605" y="64"/>
                      <a:pt x="609" y="83"/>
                      <a:pt x="613" y="95"/>
                    </a:cubicBezTo>
                    <a:cubicBezTo>
                      <a:pt x="616" y="106"/>
                      <a:pt x="611" y="113"/>
                      <a:pt x="616" y="117"/>
                    </a:cubicBezTo>
                    <a:cubicBezTo>
                      <a:pt x="621" y="120"/>
                      <a:pt x="632" y="113"/>
                      <a:pt x="643" y="115"/>
                    </a:cubicBezTo>
                    <a:cubicBezTo>
                      <a:pt x="654" y="117"/>
                      <a:pt x="668" y="119"/>
                      <a:pt x="681" y="129"/>
                    </a:cubicBezTo>
                    <a:cubicBezTo>
                      <a:pt x="695" y="138"/>
                      <a:pt x="712" y="156"/>
                      <a:pt x="723" y="172"/>
                    </a:cubicBezTo>
                    <a:cubicBezTo>
                      <a:pt x="735" y="187"/>
                      <a:pt x="748" y="206"/>
                      <a:pt x="754" y="223"/>
                    </a:cubicBezTo>
                    <a:cubicBezTo>
                      <a:pt x="759" y="241"/>
                      <a:pt x="762" y="262"/>
                      <a:pt x="759" y="278"/>
                    </a:cubicBezTo>
                    <a:cubicBezTo>
                      <a:pt x="755" y="295"/>
                      <a:pt x="732" y="313"/>
                      <a:pt x="732" y="321"/>
                    </a:cubicBezTo>
                    <a:cubicBezTo>
                      <a:pt x="732" y="330"/>
                      <a:pt x="748" y="324"/>
                      <a:pt x="760" y="330"/>
                    </a:cubicBezTo>
                    <a:cubicBezTo>
                      <a:pt x="773" y="336"/>
                      <a:pt x="794" y="346"/>
                      <a:pt x="807" y="356"/>
                    </a:cubicBezTo>
                    <a:cubicBezTo>
                      <a:pt x="821" y="366"/>
                      <a:pt x="835" y="380"/>
                      <a:pt x="842" y="394"/>
                    </a:cubicBezTo>
                    <a:cubicBezTo>
                      <a:pt x="850" y="407"/>
                      <a:pt x="855" y="419"/>
                      <a:pt x="852" y="440"/>
                    </a:cubicBezTo>
                    <a:cubicBezTo>
                      <a:pt x="850" y="461"/>
                      <a:pt x="835" y="499"/>
                      <a:pt x="827" y="516"/>
                    </a:cubicBezTo>
                    <a:cubicBezTo>
                      <a:pt x="819" y="533"/>
                      <a:pt x="813" y="536"/>
                      <a:pt x="804" y="542"/>
                    </a:cubicBezTo>
                    <a:cubicBezTo>
                      <a:pt x="795" y="548"/>
                      <a:pt x="780" y="550"/>
                      <a:pt x="770" y="554"/>
                    </a:cubicBezTo>
                    <a:cubicBezTo>
                      <a:pt x="760" y="558"/>
                      <a:pt x="753" y="559"/>
                      <a:pt x="745" y="564"/>
                    </a:cubicBezTo>
                    <a:cubicBezTo>
                      <a:pt x="738" y="569"/>
                      <a:pt x="734" y="577"/>
                      <a:pt x="727" y="586"/>
                    </a:cubicBezTo>
                    <a:cubicBezTo>
                      <a:pt x="719" y="596"/>
                      <a:pt x="712" y="609"/>
                      <a:pt x="702" y="619"/>
                    </a:cubicBezTo>
                    <a:cubicBezTo>
                      <a:pt x="692" y="628"/>
                      <a:pt x="682" y="637"/>
                      <a:pt x="666" y="641"/>
                    </a:cubicBezTo>
                    <a:cubicBezTo>
                      <a:pt x="650" y="645"/>
                      <a:pt x="622" y="645"/>
                      <a:pt x="604" y="643"/>
                    </a:cubicBezTo>
                    <a:cubicBezTo>
                      <a:pt x="587" y="640"/>
                      <a:pt x="571" y="631"/>
                      <a:pt x="561" y="626"/>
                    </a:cubicBezTo>
                    <a:cubicBezTo>
                      <a:pt x="551" y="621"/>
                      <a:pt x="551" y="614"/>
                      <a:pt x="546" y="610"/>
                    </a:cubicBezTo>
                    <a:cubicBezTo>
                      <a:pt x="541" y="607"/>
                      <a:pt x="536" y="605"/>
                      <a:pt x="532" y="607"/>
                    </a:cubicBezTo>
                    <a:cubicBezTo>
                      <a:pt x="529" y="609"/>
                      <a:pt x="533" y="612"/>
                      <a:pt x="526" y="619"/>
                    </a:cubicBezTo>
                    <a:cubicBezTo>
                      <a:pt x="518" y="626"/>
                      <a:pt x="506" y="638"/>
                      <a:pt x="489" y="646"/>
                    </a:cubicBezTo>
                    <a:cubicBezTo>
                      <a:pt x="471" y="655"/>
                      <a:pt x="442" y="668"/>
                      <a:pt x="418" y="670"/>
                    </a:cubicBezTo>
                    <a:cubicBezTo>
                      <a:pt x="395" y="673"/>
                      <a:pt x="370" y="668"/>
                      <a:pt x="350" y="664"/>
                    </a:cubicBezTo>
                    <a:cubicBezTo>
                      <a:pt x="329" y="659"/>
                      <a:pt x="312" y="651"/>
                      <a:pt x="299" y="646"/>
                    </a:cubicBezTo>
                    <a:cubicBezTo>
                      <a:pt x="287" y="642"/>
                      <a:pt x="293" y="634"/>
                      <a:pt x="266" y="6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/>
                  </a:gs>
                  <a:gs pos="100000">
                    <a:srgbClr val="FFE895"/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  <a:round/>
                <a:headEnd/>
                <a:tailEnd/>
              </a:ln>
              <a:effectLst>
                <a:prstShdw prst="shdw17" dist="17961" dir="2700000">
                  <a:srgbClr val="998B59"/>
                </a:prstShdw>
              </a:effectLst>
            </p:spPr>
            <p:txBody>
              <a:bodyPr lIns="100491" tIns="50247" rIns="100491" bIns="50247" anchor="ctr"/>
              <a:lstStyle/>
              <a:p>
                <a:pPr algn="ctr" defTabSz="1004335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 smtClean="0">
                    <a:solidFill>
                      <a:prstClr val="black"/>
                    </a:solidFill>
                    <a:latin typeface="+mn-lt"/>
                    <a:cs typeface="+mn-cs"/>
                  </a:rPr>
                  <a:t>PSN</a:t>
                </a:r>
              </a:p>
              <a:p>
                <a:pPr algn="ctr" defTabSz="1004335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 smtClean="0">
                    <a:solidFill>
                      <a:prstClr val="black"/>
                    </a:solidFill>
                    <a:latin typeface="+mn-lt"/>
                    <a:cs typeface="+mn-cs"/>
                  </a:rPr>
                  <a:t>(Core/Metro)</a:t>
                </a:r>
                <a:endParaRPr lang="en-US" sz="2000" dirty="0">
                  <a:solidFill>
                    <a:prstClr val="black"/>
                  </a:solidFill>
                  <a:latin typeface="+mn-lt"/>
                  <a:cs typeface="+mn-cs"/>
                </a:endParaRPr>
              </a:p>
            </p:txBody>
          </p:sp>
          <p:grpSp>
            <p:nvGrpSpPr>
              <p:cNvPr id="14" name="Group 454"/>
              <p:cNvGrpSpPr>
                <a:grpSpLocks/>
              </p:cNvGrpSpPr>
              <p:nvPr/>
            </p:nvGrpSpPr>
            <p:grpSpPr bwMode="auto">
              <a:xfrm>
                <a:off x="3846638" y="2969725"/>
                <a:ext cx="573865" cy="452471"/>
                <a:chOff x="480" y="2498"/>
                <a:chExt cx="872" cy="878"/>
              </a:xfrm>
            </p:grpSpPr>
            <p:sp>
              <p:nvSpPr>
                <p:cNvPr id="341" name="Oval 455"/>
                <p:cNvSpPr>
                  <a:spLocks noChangeArrowheads="1"/>
                </p:cNvSpPr>
                <p:nvPr/>
              </p:nvSpPr>
              <p:spPr bwMode="auto">
                <a:xfrm>
                  <a:off x="482" y="3096"/>
                  <a:ext cx="870" cy="280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342" name="Rectangle 456"/>
                <p:cNvSpPr>
                  <a:spLocks noChangeArrowheads="1"/>
                </p:cNvSpPr>
                <p:nvPr/>
              </p:nvSpPr>
              <p:spPr bwMode="auto">
                <a:xfrm>
                  <a:off x="480" y="2641"/>
                  <a:ext cx="869" cy="597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343" name="Rectangle 457"/>
                <p:cNvSpPr>
                  <a:spLocks noChangeArrowheads="1"/>
                </p:cNvSpPr>
                <p:nvPr/>
              </p:nvSpPr>
              <p:spPr bwMode="auto">
                <a:xfrm>
                  <a:off x="480" y="2641"/>
                  <a:ext cx="869" cy="597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344" name="Oval 458"/>
                <p:cNvSpPr>
                  <a:spLocks noChangeArrowheads="1"/>
                </p:cNvSpPr>
                <p:nvPr/>
              </p:nvSpPr>
              <p:spPr bwMode="auto">
                <a:xfrm>
                  <a:off x="482" y="2498"/>
                  <a:ext cx="870" cy="280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latin typeface="+mn-lt"/>
                  </a:endParaRPr>
                </a:p>
              </p:txBody>
            </p:sp>
            <p:grpSp>
              <p:nvGrpSpPr>
                <p:cNvPr id="15" name="Group 459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604" cy="214"/>
                  <a:chOff x="612" y="2531"/>
                  <a:chExt cx="604" cy="214"/>
                </a:xfrm>
              </p:grpSpPr>
              <p:grpSp>
                <p:nvGrpSpPr>
                  <p:cNvPr id="16" name="Group 460"/>
                  <p:cNvGrpSpPr>
                    <a:grpSpLocks/>
                  </p:cNvGrpSpPr>
                  <p:nvPr/>
                </p:nvGrpSpPr>
                <p:grpSpPr bwMode="auto">
                  <a:xfrm>
                    <a:off x="612" y="2531"/>
                    <a:ext cx="599" cy="209"/>
                    <a:chOff x="612" y="2531"/>
                    <a:chExt cx="599" cy="209"/>
                  </a:xfrm>
                </p:grpSpPr>
                <p:sp>
                  <p:nvSpPr>
                    <p:cNvPr id="361" name="Freeform 461"/>
                    <p:cNvSpPr>
                      <a:spLocks/>
                    </p:cNvSpPr>
                    <p:nvPr/>
                  </p:nvSpPr>
                  <p:spPr bwMode="auto">
                    <a:xfrm>
                      <a:off x="925" y="2536"/>
                      <a:ext cx="286" cy="90"/>
                    </a:xfrm>
                    <a:custGeom>
                      <a:avLst/>
                      <a:gdLst>
                        <a:gd name="T0" fmla="*/ 0 w 286"/>
                        <a:gd name="T1" fmla="*/ 70 h 90"/>
                        <a:gd name="T2" fmla="*/ 64 w 286"/>
                        <a:gd name="T3" fmla="*/ 90 h 90"/>
                        <a:gd name="T4" fmla="*/ 217 w 286"/>
                        <a:gd name="T5" fmla="*/ 30 h 90"/>
                        <a:gd name="T6" fmla="*/ 286 w 286"/>
                        <a:gd name="T7" fmla="*/ 50 h 90"/>
                        <a:gd name="T8" fmla="*/ 249 w 286"/>
                        <a:gd name="T9" fmla="*/ 0 h 90"/>
                        <a:gd name="T10" fmla="*/ 69 w 286"/>
                        <a:gd name="T11" fmla="*/ 0 h 90"/>
                        <a:gd name="T12" fmla="*/ 143 w 286"/>
                        <a:gd name="T13" fmla="*/ 15 h 90"/>
                        <a:gd name="T14" fmla="*/ 0 w 286"/>
                        <a:gd name="T15" fmla="*/ 7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0" y="70"/>
                          </a:moveTo>
                          <a:lnTo>
                            <a:pt x="64" y="90"/>
                          </a:lnTo>
                          <a:lnTo>
                            <a:pt x="217" y="30"/>
                          </a:lnTo>
                          <a:lnTo>
                            <a:pt x="286" y="50"/>
                          </a:lnTo>
                          <a:lnTo>
                            <a:pt x="249" y="0"/>
                          </a:lnTo>
                          <a:lnTo>
                            <a:pt x="69" y="0"/>
                          </a:lnTo>
                          <a:lnTo>
                            <a:pt x="143" y="15"/>
                          </a:lnTo>
                          <a:lnTo>
                            <a:pt x="0" y="7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62" name="Freeform 462"/>
                    <p:cNvSpPr>
                      <a:spLocks/>
                    </p:cNvSpPr>
                    <p:nvPr/>
                  </p:nvSpPr>
                  <p:spPr bwMode="auto">
                    <a:xfrm>
                      <a:off x="925" y="2536"/>
                      <a:ext cx="286" cy="90"/>
                    </a:xfrm>
                    <a:custGeom>
                      <a:avLst/>
                      <a:gdLst>
                        <a:gd name="T0" fmla="*/ 0 w 286"/>
                        <a:gd name="T1" fmla="*/ 70 h 90"/>
                        <a:gd name="T2" fmla="*/ 64 w 286"/>
                        <a:gd name="T3" fmla="*/ 90 h 90"/>
                        <a:gd name="T4" fmla="*/ 217 w 286"/>
                        <a:gd name="T5" fmla="*/ 30 h 90"/>
                        <a:gd name="T6" fmla="*/ 286 w 286"/>
                        <a:gd name="T7" fmla="*/ 50 h 90"/>
                        <a:gd name="T8" fmla="*/ 249 w 286"/>
                        <a:gd name="T9" fmla="*/ 0 h 90"/>
                        <a:gd name="T10" fmla="*/ 69 w 286"/>
                        <a:gd name="T11" fmla="*/ 0 h 90"/>
                        <a:gd name="T12" fmla="*/ 143 w 286"/>
                        <a:gd name="T13" fmla="*/ 15 h 90"/>
                        <a:gd name="T14" fmla="*/ 0 w 286"/>
                        <a:gd name="T15" fmla="*/ 7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0" y="70"/>
                          </a:moveTo>
                          <a:lnTo>
                            <a:pt x="64" y="90"/>
                          </a:lnTo>
                          <a:lnTo>
                            <a:pt x="217" y="30"/>
                          </a:lnTo>
                          <a:lnTo>
                            <a:pt x="286" y="50"/>
                          </a:lnTo>
                          <a:lnTo>
                            <a:pt x="249" y="0"/>
                          </a:lnTo>
                          <a:lnTo>
                            <a:pt x="69" y="0"/>
                          </a:lnTo>
                          <a:lnTo>
                            <a:pt x="143" y="15"/>
                          </a:lnTo>
                          <a:lnTo>
                            <a:pt x="0" y="7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63" name="Freeform 463"/>
                    <p:cNvSpPr>
                      <a:spLocks/>
                    </p:cNvSpPr>
                    <p:nvPr/>
                  </p:nvSpPr>
                  <p:spPr bwMode="auto">
                    <a:xfrm>
                      <a:off x="612" y="2641"/>
                      <a:ext cx="286" cy="94"/>
                    </a:xfrm>
                    <a:custGeom>
                      <a:avLst/>
                      <a:gdLst>
                        <a:gd name="T0" fmla="*/ 286 w 286"/>
                        <a:gd name="T1" fmla="*/ 19 h 94"/>
                        <a:gd name="T2" fmla="*/ 223 w 286"/>
                        <a:gd name="T3" fmla="*/ 0 h 94"/>
                        <a:gd name="T4" fmla="*/ 75 w 286"/>
                        <a:gd name="T5" fmla="*/ 59 h 94"/>
                        <a:gd name="T6" fmla="*/ 0 w 286"/>
                        <a:gd name="T7" fmla="*/ 39 h 94"/>
                        <a:gd name="T8" fmla="*/ 38 w 286"/>
                        <a:gd name="T9" fmla="*/ 94 h 94"/>
                        <a:gd name="T10" fmla="*/ 223 w 286"/>
                        <a:gd name="T11" fmla="*/ 94 h 94"/>
                        <a:gd name="T12" fmla="*/ 143 w 286"/>
                        <a:gd name="T13" fmla="*/ 74 h 94"/>
                        <a:gd name="T14" fmla="*/ 286 w 286"/>
                        <a:gd name="T15" fmla="*/ 19 h 9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4"/>
                        <a:gd name="T26" fmla="*/ 286 w 286"/>
                        <a:gd name="T27" fmla="*/ 94 h 9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4">
                          <a:moveTo>
                            <a:pt x="286" y="19"/>
                          </a:moveTo>
                          <a:lnTo>
                            <a:pt x="223" y="0"/>
                          </a:lnTo>
                          <a:lnTo>
                            <a:pt x="75" y="59"/>
                          </a:lnTo>
                          <a:lnTo>
                            <a:pt x="0" y="39"/>
                          </a:lnTo>
                          <a:lnTo>
                            <a:pt x="38" y="94"/>
                          </a:lnTo>
                          <a:lnTo>
                            <a:pt x="223" y="94"/>
                          </a:lnTo>
                          <a:lnTo>
                            <a:pt x="143" y="74"/>
                          </a:lnTo>
                          <a:lnTo>
                            <a:pt x="286" y="1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64" name="Freeform 464"/>
                    <p:cNvSpPr>
                      <a:spLocks/>
                    </p:cNvSpPr>
                    <p:nvPr/>
                  </p:nvSpPr>
                  <p:spPr bwMode="auto">
                    <a:xfrm>
                      <a:off x="612" y="2641"/>
                      <a:ext cx="286" cy="94"/>
                    </a:xfrm>
                    <a:custGeom>
                      <a:avLst/>
                      <a:gdLst>
                        <a:gd name="T0" fmla="*/ 286 w 286"/>
                        <a:gd name="T1" fmla="*/ 19 h 94"/>
                        <a:gd name="T2" fmla="*/ 223 w 286"/>
                        <a:gd name="T3" fmla="*/ 0 h 94"/>
                        <a:gd name="T4" fmla="*/ 75 w 286"/>
                        <a:gd name="T5" fmla="*/ 59 h 94"/>
                        <a:gd name="T6" fmla="*/ 0 w 286"/>
                        <a:gd name="T7" fmla="*/ 39 h 94"/>
                        <a:gd name="T8" fmla="*/ 38 w 286"/>
                        <a:gd name="T9" fmla="*/ 94 h 94"/>
                        <a:gd name="T10" fmla="*/ 223 w 286"/>
                        <a:gd name="T11" fmla="*/ 94 h 94"/>
                        <a:gd name="T12" fmla="*/ 143 w 286"/>
                        <a:gd name="T13" fmla="*/ 74 h 94"/>
                        <a:gd name="T14" fmla="*/ 286 w 286"/>
                        <a:gd name="T15" fmla="*/ 19 h 9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4"/>
                        <a:gd name="T26" fmla="*/ 286 w 286"/>
                        <a:gd name="T27" fmla="*/ 94 h 9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4">
                          <a:moveTo>
                            <a:pt x="286" y="19"/>
                          </a:moveTo>
                          <a:lnTo>
                            <a:pt x="223" y="0"/>
                          </a:lnTo>
                          <a:lnTo>
                            <a:pt x="75" y="59"/>
                          </a:lnTo>
                          <a:lnTo>
                            <a:pt x="0" y="39"/>
                          </a:lnTo>
                          <a:lnTo>
                            <a:pt x="38" y="94"/>
                          </a:lnTo>
                          <a:lnTo>
                            <a:pt x="223" y="94"/>
                          </a:lnTo>
                          <a:lnTo>
                            <a:pt x="143" y="74"/>
                          </a:lnTo>
                          <a:lnTo>
                            <a:pt x="286" y="1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65" name="Freeform 465"/>
                    <p:cNvSpPr>
                      <a:spLocks/>
                    </p:cNvSpPr>
                    <p:nvPr/>
                  </p:nvSpPr>
                  <p:spPr bwMode="auto">
                    <a:xfrm>
                      <a:off x="628" y="2531"/>
                      <a:ext cx="286" cy="90"/>
                    </a:xfrm>
                    <a:custGeom>
                      <a:avLst/>
                      <a:gdLst>
                        <a:gd name="T0" fmla="*/ 0 w 286"/>
                        <a:gd name="T1" fmla="*/ 20 h 90"/>
                        <a:gd name="T2" fmla="*/ 64 w 286"/>
                        <a:gd name="T3" fmla="*/ 0 h 90"/>
                        <a:gd name="T4" fmla="*/ 217 w 286"/>
                        <a:gd name="T5" fmla="*/ 55 h 90"/>
                        <a:gd name="T6" fmla="*/ 286 w 286"/>
                        <a:gd name="T7" fmla="*/ 40 h 90"/>
                        <a:gd name="T8" fmla="*/ 249 w 286"/>
                        <a:gd name="T9" fmla="*/ 90 h 90"/>
                        <a:gd name="T10" fmla="*/ 69 w 286"/>
                        <a:gd name="T11" fmla="*/ 90 h 90"/>
                        <a:gd name="T12" fmla="*/ 143 w 286"/>
                        <a:gd name="T13" fmla="*/ 75 h 90"/>
                        <a:gd name="T14" fmla="*/ 0 w 286"/>
                        <a:gd name="T15" fmla="*/ 2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0" y="20"/>
                          </a:moveTo>
                          <a:lnTo>
                            <a:pt x="64" y="0"/>
                          </a:lnTo>
                          <a:lnTo>
                            <a:pt x="217" y="55"/>
                          </a:lnTo>
                          <a:lnTo>
                            <a:pt x="286" y="40"/>
                          </a:lnTo>
                          <a:lnTo>
                            <a:pt x="249" y="90"/>
                          </a:lnTo>
                          <a:lnTo>
                            <a:pt x="69" y="90"/>
                          </a:lnTo>
                          <a:lnTo>
                            <a:pt x="143" y="75"/>
                          </a:lnTo>
                          <a:lnTo>
                            <a:pt x="0" y="2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66" name="Freeform 466"/>
                    <p:cNvSpPr>
                      <a:spLocks/>
                    </p:cNvSpPr>
                    <p:nvPr/>
                  </p:nvSpPr>
                  <p:spPr bwMode="auto">
                    <a:xfrm>
                      <a:off x="628" y="2531"/>
                      <a:ext cx="286" cy="90"/>
                    </a:xfrm>
                    <a:custGeom>
                      <a:avLst/>
                      <a:gdLst>
                        <a:gd name="T0" fmla="*/ 0 w 286"/>
                        <a:gd name="T1" fmla="*/ 20 h 90"/>
                        <a:gd name="T2" fmla="*/ 64 w 286"/>
                        <a:gd name="T3" fmla="*/ 0 h 90"/>
                        <a:gd name="T4" fmla="*/ 217 w 286"/>
                        <a:gd name="T5" fmla="*/ 55 h 90"/>
                        <a:gd name="T6" fmla="*/ 286 w 286"/>
                        <a:gd name="T7" fmla="*/ 40 h 90"/>
                        <a:gd name="T8" fmla="*/ 249 w 286"/>
                        <a:gd name="T9" fmla="*/ 90 h 90"/>
                        <a:gd name="T10" fmla="*/ 69 w 286"/>
                        <a:gd name="T11" fmla="*/ 90 h 90"/>
                        <a:gd name="T12" fmla="*/ 143 w 286"/>
                        <a:gd name="T13" fmla="*/ 75 h 90"/>
                        <a:gd name="T14" fmla="*/ 0 w 286"/>
                        <a:gd name="T15" fmla="*/ 2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0" y="20"/>
                          </a:moveTo>
                          <a:lnTo>
                            <a:pt x="64" y="0"/>
                          </a:lnTo>
                          <a:lnTo>
                            <a:pt x="217" y="55"/>
                          </a:lnTo>
                          <a:lnTo>
                            <a:pt x="286" y="40"/>
                          </a:lnTo>
                          <a:lnTo>
                            <a:pt x="249" y="90"/>
                          </a:lnTo>
                          <a:lnTo>
                            <a:pt x="69" y="90"/>
                          </a:lnTo>
                          <a:lnTo>
                            <a:pt x="143" y="75"/>
                          </a:lnTo>
                          <a:lnTo>
                            <a:pt x="0" y="2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67" name="Freeform 467"/>
                    <p:cNvSpPr>
                      <a:spLocks/>
                    </p:cNvSpPr>
                    <p:nvPr/>
                  </p:nvSpPr>
                  <p:spPr bwMode="auto">
                    <a:xfrm>
                      <a:off x="914" y="2650"/>
                      <a:ext cx="286" cy="90"/>
                    </a:xfrm>
                    <a:custGeom>
                      <a:avLst/>
                      <a:gdLst>
                        <a:gd name="T0" fmla="*/ 286 w 286"/>
                        <a:gd name="T1" fmla="*/ 70 h 90"/>
                        <a:gd name="T2" fmla="*/ 223 w 286"/>
                        <a:gd name="T3" fmla="*/ 90 h 90"/>
                        <a:gd name="T4" fmla="*/ 75 w 286"/>
                        <a:gd name="T5" fmla="*/ 30 h 90"/>
                        <a:gd name="T6" fmla="*/ 0 w 286"/>
                        <a:gd name="T7" fmla="*/ 50 h 90"/>
                        <a:gd name="T8" fmla="*/ 37 w 286"/>
                        <a:gd name="T9" fmla="*/ 0 h 90"/>
                        <a:gd name="T10" fmla="*/ 223 w 286"/>
                        <a:gd name="T11" fmla="*/ 0 h 90"/>
                        <a:gd name="T12" fmla="*/ 143 w 286"/>
                        <a:gd name="T13" fmla="*/ 15 h 90"/>
                        <a:gd name="T14" fmla="*/ 286 w 286"/>
                        <a:gd name="T15" fmla="*/ 7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286" y="70"/>
                          </a:moveTo>
                          <a:lnTo>
                            <a:pt x="223" y="90"/>
                          </a:lnTo>
                          <a:lnTo>
                            <a:pt x="75" y="30"/>
                          </a:lnTo>
                          <a:lnTo>
                            <a:pt x="0" y="50"/>
                          </a:lnTo>
                          <a:lnTo>
                            <a:pt x="37" y="0"/>
                          </a:lnTo>
                          <a:lnTo>
                            <a:pt x="223" y="0"/>
                          </a:lnTo>
                          <a:lnTo>
                            <a:pt x="143" y="15"/>
                          </a:lnTo>
                          <a:lnTo>
                            <a:pt x="286" y="7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68" name="Freeform 468"/>
                    <p:cNvSpPr>
                      <a:spLocks/>
                    </p:cNvSpPr>
                    <p:nvPr/>
                  </p:nvSpPr>
                  <p:spPr bwMode="auto">
                    <a:xfrm>
                      <a:off x="914" y="2650"/>
                      <a:ext cx="286" cy="90"/>
                    </a:xfrm>
                    <a:custGeom>
                      <a:avLst/>
                      <a:gdLst>
                        <a:gd name="T0" fmla="*/ 286 w 286"/>
                        <a:gd name="T1" fmla="*/ 70 h 90"/>
                        <a:gd name="T2" fmla="*/ 223 w 286"/>
                        <a:gd name="T3" fmla="*/ 90 h 90"/>
                        <a:gd name="T4" fmla="*/ 75 w 286"/>
                        <a:gd name="T5" fmla="*/ 30 h 90"/>
                        <a:gd name="T6" fmla="*/ 0 w 286"/>
                        <a:gd name="T7" fmla="*/ 50 h 90"/>
                        <a:gd name="T8" fmla="*/ 37 w 286"/>
                        <a:gd name="T9" fmla="*/ 0 h 90"/>
                        <a:gd name="T10" fmla="*/ 223 w 286"/>
                        <a:gd name="T11" fmla="*/ 0 h 90"/>
                        <a:gd name="T12" fmla="*/ 143 w 286"/>
                        <a:gd name="T13" fmla="*/ 15 h 90"/>
                        <a:gd name="T14" fmla="*/ 286 w 286"/>
                        <a:gd name="T15" fmla="*/ 7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286" y="70"/>
                          </a:moveTo>
                          <a:lnTo>
                            <a:pt x="223" y="90"/>
                          </a:lnTo>
                          <a:lnTo>
                            <a:pt x="75" y="30"/>
                          </a:lnTo>
                          <a:lnTo>
                            <a:pt x="0" y="50"/>
                          </a:lnTo>
                          <a:lnTo>
                            <a:pt x="37" y="0"/>
                          </a:lnTo>
                          <a:lnTo>
                            <a:pt x="223" y="0"/>
                          </a:lnTo>
                          <a:lnTo>
                            <a:pt x="143" y="15"/>
                          </a:lnTo>
                          <a:lnTo>
                            <a:pt x="286" y="7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17" name="Group 469"/>
                  <p:cNvGrpSpPr>
                    <a:grpSpLocks/>
                  </p:cNvGrpSpPr>
                  <p:nvPr/>
                </p:nvGrpSpPr>
                <p:grpSpPr bwMode="auto">
                  <a:xfrm>
                    <a:off x="618" y="2536"/>
                    <a:ext cx="598" cy="209"/>
                    <a:chOff x="618" y="2536"/>
                    <a:chExt cx="598" cy="209"/>
                  </a:xfrm>
                </p:grpSpPr>
                <p:sp>
                  <p:nvSpPr>
                    <p:cNvPr id="353" name="Freeform 470"/>
                    <p:cNvSpPr>
                      <a:spLocks/>
                    </p:cNvSpPr>
                    <p:nvPr/>
                  </p:nvSpPr>
                  <p:spPr bwMode="auto">
                    <a:xfrm>
                      <a:off x="930" y="2541"/>
                      <a:ext cx="286" cy="90"/>
                    </a:xfrm>
                    <a:custGeom>
                      <a:avLst/>
                      <a:gdLst>
                        <a:gd name="T0" fmla="*/ 0 w 286"/>
                        <a:gd name="T1" fmla="*/ 70 h 90"/>
                        <a:gd name="T2" fmla="*/ 64 w 286"/>
                        <a:gd name="T3" fmla="*/ 90 h 90"/>
                        <a:gd name="T4" fmla="*/ 217 w 286"/>
                        <a:gd name="T5" fmla="*/ 30 h 90"/>
                        <a:gd name="T6" fmla="*/ 286 w 286"/>
                        <a:gd name="T7" fmla="*/ 50 h 90"/>
                        <a:gd name="T8" fmla="*/ 249 w 286"/>
                        <a:gd name="T9" fmla="*/ 0 h 90"/>
                        <a:gd name="T10" fmla="*/ 69 w 286"/>
                        <a:gd name="T11" fmla="*/ 0 h 90"/>
                        <a:gd name="T12" fmla="*/ 143 w 286"/>
                        <a:gd name="T13" fmla="*/ 15 h 90"/>
                        <a:gd name="T14" fmla="*/ 0 w 286"/>
                        <a:gd name="T15" fmla="*/ 7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0" y="70"/>
                          </a:moveTo>
                          <a:lnTo>
                            <a:pt x="64" y="90"/>
                          </a:lnTo>
                          <a:lnTo>
                            <a:pt x="217" y="30"/>
                          </a:lnTo>
                          <a:lnTo>
                            <a:pt x="286" y="50"/>
                          </a:lnTo>
                          <a:lnTo>
                            <a:pt x="249" y="0"/>
                          </a:lnTo>
                          <a:lnTo>
                            <a:pt x="69" y="0"/>
                          </a:lnTo>
                          <a:lnTo>
                            <a:pt x="143" y="15"/>
                          </a:lnTo>
                          <a:lnTo>
                            <a:pt x="0" y="7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54" name="Freeform 471"/>
                    <p:cNvSpPr>
                      <a:spLocks/>
                    </p:cNvSpPr>
                    <p:nvPr/>
                  </p:nvSpPr>
                  <p:spPr bwMode="auto">
                    <a:xfrm>
                      <a:off x="930" y="2541"/>
                      <a:ext cx="286" cy="90"/>
                    </a:xfrm>
                    <a:custGeom>
                      <a:avLst/>
                      <a:gdLst>
                        <a:gd name="T0" fmla="*/ 0 w 286"/>
                        <a:gd name="T1" fmla="*/ 70 h 90"/>
                        <a:gd name="T2" fmla="*/ 64 w 286"/>
                        <a:gd name="T3" fmla="*/ 90 h 90"/>
                        <a:gd name="T4" fmla="*/ 217 w 286"/>
                        <a:gd name="T5" fmla="*/ 30 h 90"/>
                        <a:gd name="T6" fmla="*/ 286 w 286"/>
                        <a:gd name="T7" fmla="*/ 50 h 90"/>
                        <a:gd name="T8" fmla="*/ 249 w 286"/>
                        <a:gd name="T9" fmla="*/ 0 h 90"/>
                        <a:gd name="T10" fmla="*/ 69 w 286"/>
                        <a:gd name="T11" fmla="*/ 0 h 90"/>
                        <a:gd name="T12" fmla="*/ 143 w 286"/>
                        <a:gd name="T13" fmla="*/ 15 h 90"/>
                        <a:gd name="T14" fmla="*/ 0 w 286"/>
                        <a:gd name="T15" fmla="*/ 7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0" y="70"/>
                          </a:moveTo>
                          <a:lnTo>
                            <a:pt x="64" y="90"/>
                          </a:lnTo>
                          <a:lnTo>
                            <a:pt x="217" y="30"/>
                          </a:lnTo>
                          <a:lnTo>
                            <a:pt x="286" y="50"/>
                          </a:lnTo>
                          <a:lnTo>
                            <a:pt x="249" y="0"/>
                          </a:lnTo>
                          <a:lnTo>
                            <a:pt x="69" y="0"/>
                          </a:lnTo>
                          <a:lnTo>
                            <a:pt x="143" y="15"/>
                          </a:lnTo>
                          <a:lnTo>
                            <a:pt x="0" y="7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55" name="Freeform 472"/>
                    <p:cNvSpPr>
                      <a:spLocks/>
                    </p:cNvSpPr>
                    <p:nvPr/>
                  </p:nvSpPr>
                  <p:spPr bwMode="auto">
                    <a:xfrm>
                      <a:off x="618" y="2645"/>
                      <a:ext cx="286" cy="95"/>
                    </a:xfrm>
                    <a:custGeom>
                      <a:avLst/>
                      <a:gdLst>
                        <a:gd name="T0" fmla="*/ 286 w 286"/>
                        <a:gd name="T1" fmla="*/ 20 h 95"/>
                        <a:gd name="T2" fmla="*/ 222 w 286"/>
                        <a:gd name="T3" fmla="*/ 0 h 95"/>
                        <a:gd name="T4" fmla="*/ 74 w 286"/>
                        <a:gd name="T5" fmla="*/ 60 h 95"/>
                        <a:gd name="T6" fmla="*/ 0 w 286"/>
                        <a:gd name="T7" fmla="*/ 40 h 95"/>
                        <a:gd name="T8" fmla="*/ 37 w 286"/>
                        <a:gd name="T9" fmla="*/ 95 h 95"/>
                        <a:gd name="T10" fmla="*/ 222 w 286"/>
                        <a:gd name="T11" fmla="*/ 95 h 95"/>
                        <a:gd name="T12" fmla="*/ 143 w 286"/>
                        <a:gd name="T13" fmla="*/ 75 h 95"/>
                        <a:gd name="T14" fmla="*/ 286 w 286"/>
                        <a:gd name="T15" fmla="*/ 20 h 95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5"/>
                        <a:gd name="T26" fmla="*/ 286 w 286"/>
                        <a:gd name="T27" fmla="*/ 95 h 95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5">
                          <a:moveTo>
                            <a:pt x="286" y="20"/>
                          </a:moveTo>
                          <a:lnTo>
                            <a:pt x="222" y="0"/>
                          </a:lnTo>
                          <a:lnTo>
                            <a:pt x="74" y="60"/>
                          </a:lnTo>
                          <a:lnTo>
                            <a:pt x="0" y="40"/>
                          </a:lnTo>
                          <a:lnTo>
                            <a:pt x="37" y="95"/>
                          </a:lnTo>
                          <a:lnTo>
                            <a:pt x="222" y="95"/>
                          </a:lnTo>
                          <a:lnTo>
                            <a:pt x="143" y="75"/>
                          </a:lnTo>
                          <a:lnTo>
                            <a:pt x="286" y="2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56" name="Freeform 473"/>
                    <p:cNvSpPr>
                      <a:spLocks/>
                    </p:cNvSpPr>
                    <p:nvPr/>
                  </p:nvSpPr>
                  <p:spPr bwMode="auto">
                    <a:xfrm>
                      <a:off x="618" y="2645"/>
                      <a:ext cx="286" cy="95"/>
                    </a:xfrm>
                    <a:custGeom>
                      <a:avLst/>
                      <a:gdLst>
                        <a:gd name="T0" fmla="*/ 286 w 286"/>
                        <a:gd name="T1" fmla="*/ 20 h 95"/>
                        <a:gd name="T2" fmla="*/ 222 w 286"/>
                        <a:gd name="T3" fmla="*/ 0 h 95"/>
                        <a:gd name="T4" fmla="*/ 74 w 286"/>
                        <a:gd name="T5" fmla="*/ 60 h 95"/>
                        <a:gd name="T6" fmla="*/ 0 w 286"/>
                        <a:gd name="T7" fmla="*/ 40 h 95"/>
                        <a:gd name="T8" fmla="*/ 37 w 286"/>
                        <a:gd name="T9" fmla="*/ 95 h 95"/>
                        <a:gd name="T10" fmla="*/ 222 w 286"/>
                        <a:gd name="T11" fmla="*/ 95 h 95"/>
                        <a:gd name="T12" fmla="*/ 143 w 286"/>
                        <a:gd name="T13" fmla="*/ 75 h 95"/>
                        <a:gd name="T14" fmla="*/ 286 w 286"/>
                        <a:gd name="T15" fmla="*/ 20 h 95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5"/>
                        <a:gd name="T26" fmla="*/ 286 w 286"/>
                        <a:gd name="T27" fmla="*/ 95 h 95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5">
                          <a:moveTo>
                            <a:pt x="286" y="20"/>
                          </a:moveTo>
                          <a:lnTo>
                            <a:pt x="222" y="0"/>
                          </a:lnTo>
                          <a:lnTo>
                            <a:pt x="74" y="60"/>
                          </a:lnTo>
                          <a:lnTo>
                            <a:pt x="0" y="40"/>
                          </a:lnTo>
                          <a:lnTo>
                            <a:pt x="37" y="95"/>
                          </a:lnTo>
                          <a:lnTo>
                            <a:pt x="222" y="95"/>
                          </a:lnTo>
                          <a:lnTo>
                            <a:pt x="143" y="75"/>
                          </a:lnTo>
                          <a:lnTo>
                            <a:pt x="286" y="2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57" name="Freeform 474"/>
                    <p:cNvSpPr>
                      <a:spLocks/>
                    </p:cNvSpPr>
                    <p:nvPr/>
                  </p:nvSpPr>
                  <p:spPr bwMode="auto">
                    <a:xfrm>
                      <a:off x="634" y="2536"/>
                      <a:ext cx="286" cy="90"/>
                    </a:xfrm>
                    <a:custGeom>
                      <a:avLst/>
                      <a:gdLst>
                        <a:gd name="T0" fmla="*/ 0 w 286"/>
                        <a:gd name="T1" fmla="*/ 20 h 90"/>
                        <a:gd name="T2" fmla="*/ 63 w 286"/>
                        <a:gd name="T3" fmla="*/ 0 h 90"/>
                        <a:gd name="T4" fmla="*/ 217 w 286"/>
                        <a:gd name="T5" fmla="*/ 55 h 90"/>
                        <a:gd name="T6" fmla="*/ 286 w 286"/>
                        <a:gd name="T7" fmla="*/ 40 h 90"/>
                        <a:gd name="T8" fmla="*/ 249 w 286"/>
                        <a:gd name="T9" fmla="*/ 90 h 90"/>
                        <a:gd name="T10" fmla="*/ 68 w 286"/>
                        <a:gd name="T11" fmla="*/ 90 h 90"/>
                        <a:gd name="T12" fmla="*/ 143 w 286"/>
                        <a:gd name="T13" fmla="*/ 75 h 90"/>
                        <a:gd name="T14" fmla="*/ 0 w 286"/>
                        <a:gd name="T15" fmla="*/ 2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0" y="20"/>
                          </a:moveTo>
                          <a:lnTo>
                            <a:pt x="63" y="0"/>
                          </a:lnTo>
                          <a:lnTo>
                            <a:pt x="217" y="55"/>
                          </a:lnTo>
                          <a:lnTo>
                            <a:pt x="286" y="40"/>
                          </a:lnTo>
                          <a:lnTo>
                            <a:pt x="249" y="90"/>
                          </a:lnTo>
                          <a:lnTo>
                            <a:pt x="68" y="90"/>
                          </a:lnTo>
                          <a:lnTo>
                            <a:pt x="143" y="75"/>
                          </a:lnTo>
                          <a:lnTo>
                            <a:pt x="0" y="2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58" name="Freeform 475"/>
                    <p:cNvSpPr>
                      <a:spLocks/>
                    </p:cNvSpPr>
                    <p:nvPr/>
                  </p:nvSpPr>
                  <p:spPr bwMode="auto">
                    <a:xfrm>
                      <a:off x="634" y="2536"/>
                      <a:ext cx="286" cy="90"/>
                    </a:xfrm>
                    <a:custGeom>
                      <a:avLst/>
                      <a:gdLst>
                        <a:gd name="T0" fmla="*/ 0 w 286"/>
                        <a:gd name="T1" fmla="*/ 20 h 90"/>
                        <a:gd name="T2" fmla="*/ 63 w 286"/>
                        <a:gd name="T3" fmla="*/ 0 h 90"/>
                        <a:gd name="T4" fmla="*/ 217 w 286"/>
                        <a:gd name="T5" fmla="*/ 55 h 90"/>
                        <a:gd name="T6" fmla="*/ 286 w 286"/>
                        <a:gd name="T7" fmla="*/ 40 h 90"/>
                        <a:gd name="T8" fmla="*/ 249 w 286"/>
                        <a:gd name="T9" fmla="*/ 90 h 90"/>
                        <a:gd name="T10" fmla="*/ 68 w 286"/>
                        <a:gd name="T11" fmla="*/ 90 h 90"/>
                        <a:gd name="T12" fmla="*/ 143 w 286"/>
                        <a:gd name="T13" fmla="*/ 75 h 90"/>
                        <a:gd name="T14" fmla="*/ 0 w 286"/>
                        <a:gd name="T15" fmla="*/ 2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0" y="20"/>
                          </a:moveTo>
                          <a:lnTo>
                            <a:pt x="63" y="0"/>
                          </a:lnTo>
                          <a:lnTo>
                            <a:pt x="217" y="55"/>
                          </a:lnTo>
                          <a:lnTo>
                            <a:pt x="286" y="40"/>
                          </a:lnTo>
                          <a:lnTo>
                            <a:pt x="249" y="90"/>
                          </a:lnTo>
                          <a:lnTo>
                            <a:pt x="68" y="90"/>
                          </a:lnTo>
                          <a:lnTo>
                            <a:pt x="143" y="75"/>
                          </a:lnTo>
                          <a:lnTo>
                            <a:pt x="0" y="2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59" name="Freeform 476"/>
                    <p:cNvSpPr>
                      <a:spLocks/>
                    </p:cNvSpPr>
                    <p:nvPr/>
                  </p:nvSpPr>
                  <p:spPr bwMode="auto">
                    <a:xfrm>
                      <a:off x="920" y="2655"/>
                      <a:ext cx="286" cy="90"/>
                    </a:xfrm>
                    <a:custGeom>
                      <a:avLst/>
                      <a:gdLst>
                        <a:gd name="T0" fmla="*/ 286 w 286"/>
                        <a:gd name="T1" fmla="*/ 70 h 90"/>
                        <a:gd name="T2" fmla="*/ 222 w 286"/>
                        <a:gd name="T3" fmla="*/ 90 h 90"/>
                        <a:gd name="T4" fmla="*/ 74 w 286"/>
                        <a:gd name="T5" fmla="*/ 30 h 90"/>
                        <a:gd name="T6" fmla="*/ 0 w 286"/>
                        <a:gd name="T7" fmla="*/ 50 h 90"/>
                        <a:gd name="T8" fmla="*/ 37 w 286"/>
                        <a:gd name="T9" fmla="*/ 0 h 90"/>
                        <a:gd name="T10" fmla="*/ 222 w 286"/>
                        <a:gd name="T11" fmla="*/ 0 h 90"/>
                        <a:gd name="T12" fmla="*/ 143 w 286"/>
                        <a:gd name="T13" fmla="*/ 15 h 90"/>
                        <a:gd name="T14" fmla="*/ 286 w 286"/>
                        <a:gd name="T15" fmla="*/ 7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286" y="70"/>
                          </a:moveTo>
                          <a:lnTo>
                            <a:pt x="222" y="90"/>
                          </a:lnTo>
                          <a:lnTo>
                            <a:pt x="74" y="30"/>
                          </a:lnTo>
                          <a:lnTo>
                            <a:pt x="0" y="50"/>
                          </a:lnTo>
                          <a:lnTo>
                            <a:pt x="37" y="0"/>
                          </a:lnTo>
                          <a:lnTo>
                            <a:pt x="222" y="0"/>
                          </a:lnTo>
                          <a:lnTo>
                            <a:pt x="143" y="15"/>
                          </a:lnTo>
                          <a:lnTo>
                            <a:pt x="286" y="7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60" name="Freeform 477"/>
                    <p:cNvSpPr>
                      <a:spLocks/>
                    </p:cNvSpPr>
                    <p:nvPr/>
                  </p:nvSpPr>
                  <p:spPr bwMode="auto">
                    <a:xfrm>
                      <a:off x="920" y="2655"/>
                      <a:ext cx="286" cy="90"/>
                    </a:xfrm>
                    <a:custGeom>
                      <a:avLst/>
                      <a:gdLst>
                        <a:gd name="T0" fmla="*/ 286 w 286"/>
                        <a:gd name="T1" fmla="*/ 70 h 90"/>
                        <a:gd name="T2" fmla="*/ 222 w 286"/>
                        <a:gd name="T3" fmla="*/ 90 h 90"/>
                        <a:gd name="T4" fmla="*/ 74 w 286"/>
                        <a:gd name="T5" fmla="*/ 30 h 90"/>
                        <a:gd name="T6" fmla="*/ 0 w 286"/>
                        <a:gd name="T7" fmla="*/ 50 h 90"/>
                        <a:gd name="T8" fmla="*/ 37 w 286"/>
                        <a:gd name="T9" fmla="*/ 0 h 90"/>
                        <a:gd name="T10" fmla="*/ 222 w 286"/>
                        <a:gd name="T11" fmla="*/ 0 h 90"/>
                        <a:gd name="T12" fmla="*/ 143 w 286"/>
                        <a:gd name="T13" fmla="*/ 15 h 90"/>
                        <a:gd name="T14" fmla="*/ 286 w 286"/>
                        <a:gd name="T15" fmla="*/ 7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286" y="70"/>
                          </a:moveTo>
                          <a:lnTo>
                            <a:pt x="222" y="90"/>
                          </a:lnTo>
                          <a:lnTo>
                            <a:pt x="74" y="30"/>
                          </a:lnTo>
                          <a:lnTo>
                            <a:pt x="0" y="50"/>
                          </a:lnTo>
                          <a:lnTo>
                            <a:pt x="37" y="0"/>
                          </a:lnTo>
                          <a:lnTo>
                            <a:pt x="222" y="0"/>
                          </a:lnTo>
                          <a:lnTo>
                            <a:pt x="143" y="15"/>
                          </a:lnTo>
                          <a:lnTo>
                            <a:pt x="286" y="7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</p:grpSp>
            </p:grpSp>
            <p:grpSp>
              <p:nvGrpSpPr>
                <p:cNvPr id="18" name="Group 478"/>
                <p:cNvGrpSpPr>
                  <a:grpSpLocks/>
                </p:cNvGrpSpPr>
                <p:nvPr/>
              </p:nvGrpSpPr>
              <p:grpSpPr bwMode="auto">
                <a:xfrm>
                  <a:off x="581" y="2795"/>
                  <a:ext cx="667" cy="513"/>
                  <a:chOff x="581" y="2795"/>
                  <a:chExt cx="667" cy="513"/>
                </a:xfrm>
              </p:grpSpPr>
              <p:sp>
                <p:nvSpPr>
                  <p:cNvPr id="347" name="Freeform 479"/>
                  <p:cNvSpPr>
                    <a:spLocks/>
                  </p:cNvSpPr>
                  <p:nvPr/>
                </p:nvSpPr>
                <p:spPr bwMode="auto">
                  <a:xfrm>
                    <a:off x="581" y="2795"/>
                    <a:ext cx="662" cy="508"/>
                  </a:xfrm>
                  <a:custGeom>
                    <a:avLst/>
                    <a:gdLst>
                      <a:gd name="T0" fmla="*/ 95 w 662"/>
                      <a:gd name="T1" fmla="*/ 0 h 508"/>
                      <a:gd name="T2" fmla="*/ 95 w 662"/>
                      <a:gd name="T3" fmla="*/ 65 h 508"/>
                      <a:gd name="T4" fmla="*/ 249 w 662"/>
                      <a:gd name="T5" fmla="*/ 65 h 508"/>
                      <a:gd name="T6" fmla="*/ 328 w 662"/>
                      <a:gd name="T7" fmla="*/ 199 h 508"/>
                      <a:gd name="T8" fmla="*/ 413 w 662"/>
                      <a:gd name="T9" fmla="*/ 65 h 508"/>
                      <a:gd name="T10" fmla="*/ 566 w 662"/>
                      <a:gd name="T11" fmla="*/ 65 h 508"/>
                      <a:gd name="T12" fmla="*/ 566 w 662"/>
                      <a:gd name="T13" fmla="*/ 0 h 508"/>
                      <a:gd name="T14" fmla="*/ 662 w 662"/>
                      <a:gd name="T15" fmla="*/ 80 h 508"/>
                      <a:gd name="T16" fmla="*/ 566 w 662"/>
                      <a:gd name="T17" fmla="*/ 159 h 508"/>
                      <a:gd name="T18" fmla="*/ 566 w 662"/>
                      <a:gd name="T19" fmla="*/ 105 h 508"/>
                      <a:gd name="T20" fmla="*/ 455 w 662"/>
                      <a:gd name="T21" fmla="*/ 105 h 508"/>
                      <a:gd name="T22" fmla="*/ 365 w 662"/>
                      <a:gd name="T23" fmla="*/ 254 h 508"/>
                      <a:gd name="T24" fmla="*/ 455 w 662"/>
                      <a:gd name="T25" fmla="*/ 409 h 508"/>
                      <a:gd name="T26" fmla="*/ 566 w 662"/>
                      <a:gd name="T27" fmla="*/ 409 h 508"/>
                      <a:gd name="T28" fmla="*/ 566 w 662"/>
                      <a:gd name="T29" fmla="*/ 354 h 508"/>
                      <a:gd name="T30" fmla="*/ 662 w 662"/>
                      <a:gd name="T31" fmla="*/ 429 h 508"/>
                      <a:gd name="T32" fmla="*/ 566 w 662"/>
                      <a:gd name="T33" fmla="*/ 508 h 508"/>
                      <a:gd name="T34" fmla="*/ 566 w 662"/>
                      <a:gd name="T35" fmla="*/ 448 h 508"/>
                      <a:gd name="T36" fmla="*/ 413 w 662"/>
                      <a:gd name="T37" fmla="*/ 448 h 508"/>
                      <a:gd name="T38" fmla="*/ 328 w 662"/>
                      <a:gd name="T39" fmla="*/ 309 h 508"/>
                      <a:gd name="T40" fmla="*/ 249 w 662"/>
                      <a:gd name="T41" fmla="*/ 453 h 508"/>
                      <a:gd name="T42" fmla="*/ 95 w 662"/>
                      <a:gd name="T43" fmla="*/ 453 h 508"/>
                      <a:gd name="T44" fmla="*/ 95 w 662"/>
                      <a:gd name="T45" fmla="*/ 508 h 508"/>
                      <a:gd name="T46" fmla="*/ 0 w 662"/>
                      <a:gd name="T47" fmla="*/ 429 h 508"/>
                      <a:gd name="T48" fmla="*/ 95 w 662"/>
                      <a:gd name="T49" fmla="*/ 354 h 508"/>
                      <a:gd name="T50" fmla="*/ 95 w 662"/>
                      <a:gd name="T51" fmla="*/ 409 h 508"/>
                      <a:gd name="T52" fmla="*/ 201 w 662"/>
                      <a:gd name="T53" fmla="*/ 409 h 508"/>
                      <a:gd name="T54" fmla="*/ 296 w 662"/>
                      <a:gd name="T55" fmla="*/ 254 h 508"/>
                      <a:gd name="T56" fmla="*/ 201 w 662"/>
                      <a:gd name="T57" fmla="*/ 105 h 508"/>
                      <a:gd name="T58" fmla="*/ 95 w 662"/>
                      <a:gd name="T59" fmla="*/ 105 h 508"/>
                      <a:gd name="T60" fmla="*/ 95 w 662"/>
                      <a:gd name="T61" fmla="*/ 154 h 508"/>
                      <a:gd name="T62" fmla="*/ 0 w 662"/>
                      <a:gd name="T63" fmla="*/ 80 h 508"/>
                      <a:gd name="T64" fmla="*/ 95 w 662"/>
                      <a:gd name="T65" fmla="*/ 0 h 50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662"/>
                      <a:gd name="T100" fmla="*/ 0 h 508"/>
                      <a:gd name="T101" fmla="*/ 662 w 662"/>
                      <a:gd name="T102" fmla="*/ 508 h 508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662" h="508">
                        <a:moveTo>
                          <a:pt x="95" y="0"/>
                        </a:moveTo>
                        <a:lnTo>
                          <a:pt x="95" y="65"/>
                        </a:lnTo>
                        <a:lnTo>
                          <a:pt x="249" y="65"/>
                        </a:lnTo>
                        <a:lnTo>
                          <a:pt x="328" y="199"/>
                        </a:lnTo>
                        <a:lnTo>
                          <a:pt x="413" y="65"/>
                        </a:lnTo>
                        <a:lnTo>
                          <a:pt x="566" y="65"/>
                        </a:lnTo>
                        <a:lnTo>
                          <a:pt x="566" y="0"/>
                        </a:lnTo>
                        <a:lnTo>
                          <a:pt x="662" y="80"/>
                        </a:lnTo>
                        <a:lnTo>
                          <a:pt x="566" y="159"/>
                        </a:lnTo>
                        <a:lnTo>
                          <a:pt x="566" y="105"/>
                        </a:lnTo>
                        <a:lnTo>
                          <a:pt x="455" y="105"/>
                        </a:lnTo>
                        <a:lnTo>
                          <a:pt x="365" y="254"/>
                        </a:lnTo>
                        <a:lnTo>
                          <a:pt x="455" y="409"/>
                        </a:lnTo>
                        <a:lnTo>
                          <a:pt x="566" y="409"/>
                        </a:lnTo>
                        <a:lnTo>
                          <a:pt x="566" y="354"/>
                        </a:lnTo>
                        <a:lnTo>
                          <a:pt x="662" y="429"/>
                        </a:lnTo>
                        <a:lnTo>
                          <a:pt x="566" y="508"/>
                        </a:lnTo>
                        <a:lnTo>
                          <a:pt x="566" y="448"/>
                        </a:lnTo>
                        <a:lnTo>
                          <a:pt x="413" y="448"/>
                        </a:lnTo>
                        <a:lnTo>
                          <a:pt x="328" y="309"/>
                        </a:lnTo>
                        <a:lnTo>
                          <a:pt x="249" y="453"/>
                        </a:lnTo>
                        <a:lnTo>
                          <a:pt x="95" y="453"/>
                        </a:lnTo>
                        <a:lnTo>
                          <a:pt x="95" y="508"/>
                        </a:lnTo>
                        <a:lnTo>
                          <a:pt x="0" y="429"/>
                        </a:lnTo>
                        <a:lnTo>
                          <a:pt x="95" y="354"/>
                        </a:lnTo>
                        <a:lnTo>
                          <a:pt x="95" y="409"/>
                        </a:lnTo>
                        <a:lnTo>
                          <a:pt x="201" y="409"/>
                        </a:lnTo>
                        <a:lnTo>
                          <a:pt x="296" y="254"/>
                        </a:lnTo>
                        <a:lnTo>
                          <a:pt x="201" y="105"/>
                        </a:lnTo>
                        <a:lnTo>
                          <a:pt x="95" y="105"/>
                        </a:lnTo>
                        <a:lnTo>
                          <a:pt x="95" y="154"/>
                        </a:lnTo>
                        <a:lnTo>
                          <a:pt x="0" y="80"/>
                        </a:lnTo>
                        <a:lnTo>
                          <a:pt x="9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dirty="0">
                      <a:latin typeface="+mn-lt"/>
                    </a:endParaRPr>
                  </a:p>
                </p:txBody>
              </p:sp>
              <p:sp>
                <p:nvSpPr>
                  <p:cNvPr id="348" name="Freeform 480"/>
                  <p:cNvSpPr>
                    <a:spLocks/>
                  </p:cNvSpPr>
                  <p:nvPr/>
                </p:nvSpPr>
                <p:spPr bwMode="auto">
                  <a:xfrm>
                    <a:off x="581" y="2795"/>
                    <a:ext cx="662" cy="508"/>
                  </a:xfrm>
                  <a:custGeom>
                    <a:avLst/>
                    <a:gdLst>
                      <a:gd name="T0" fmla="*/ 95 w 662"/>
                      <a:gd name="T1" fmla="*/ 0 h 508"/>
                      <a:gd name="T2" fmla="*/ 95 w 662"/>
                      <a:gd name="T3" fmla="*/ 65 h 508"/>
                      <a:gd name="T4" fmla="*/ 249 w 662"/>
                      <a:gd name="T5" fmla="*/ 65 h 508"/>
                      <a:gd name="T6" fmla="*/ 328 w 662"/>
                      <a:gd name="T7" fmla="*/ 199 h 508"/>
                      <a:gd name="T8" fmla="*/ 413 w 662"/>
                      <a:gd name="T9" fmla="*/ 65 h 508"/>
                      <a:gd name="T10" fmla="*/ 566 w 662"/>
                      <a:gd name="T11" fmla="*/ 65 h 508"/>
                      <a:gd name="T12" fmla="*/ 566 w 662"/>
                      <a:gd name="T13" fmla="*/ 0 h 508"/>
                      <a:gd name="T14" fmla="*/ 662 w 662"/>
                      <a:gd name="T15" fmla="*/ 80 h 508"/>
                      <a:gd name="T16" fmla="*/ 566 w 662"/>
                      <a:gd name="T17" fmla="*/ 159 h 508"/>
                      <a:gd name="T18" fmla="*/ 566 w 662"/>
                      <a:gd name="T19" fmla="*/ 105 h 508"/>
                      <a:gd name="T20" fmla="*/ 455 w 662"/>
                      <a:gd name="T21" fmla="*/ 105 h 508"/>
                      <a:gd name="T22" fmla="*/ 365 w 662"/>
                      <a:gd name="T23" fmla="*/ 254 h 508"/>
                      <a:gd name="T24" fmla="*/ 455 w 662"/>
                      <a:gd name="T25" fmla="*/ 409 h 508"/>
                      <a:gd name="T26" fmla="*/ 566 w 662"/>
                      <a:gd name="T27" fmla="*/ 409 h 508"/>
                      <a:gd name="T28" fmla="*/ 566 w 662"/>
                      <a:gd name="T29" fmla="*/ 354 h 508"/>
                      <a:gd name="T30" fmla="*/ 662 w 662"/>
                      <a:gd name="T31" fmla="*/ 429 h 508"/>
                      <a:gd name="T32" fmla="*/ 566 w 662"/>
                      <a:gd name="T33" fmla="*/ 508 h 508"/>
                      <a:gd name="T34" fmla="*/ 566 w 662"/>
                      <a:gd name="T35" fmla="*/ 448 h 508"/>
                      <a:gd name="T36" fmla="*/ 413 w 662"/>
                      <a:gd name="T37" fmla="*/ 448 h 508"/>
                      <a:gd name="T38" fmla="*/ 328 w 662"/>
                      <a:gd name="T39" fmla="*/ 309 h 508"/>
                      <a:gd name="T40" fmla="*/ 249 w 662"/>
                      <a:gd name="T41" fmla="*/ 453 h 508"/>
                      <a:gd name="T42" fmla="*/ 95 w 662"/>
                      <a:gd name="T43" fmla="*/ 453 h 508"/>
                      <a:gd name="T44" fmla="*/ 95 w 662"/>
                      <a:gd name="T45" fmla="*/ 508 h 508"/>
                      <a:gd name="T46" fmla="*/ 0 w 662"/>
                      <a:gd name="T47" fmla="*/ 429 h 508"/>
                      <a:gd name="T48" fmla="*/ 95 w 662"/>
                      <a:gd name="T49" fmla="*/ 354 h 508"/>
                      <a:gd name="T50" fmla="*/ 95 w 662"/>
                      <a:gd name="T51" fmla="*/ 409 h 508"/>
                      <a:gd name="T52" fmla="*/ 201 w 662"/>
                      <a:gd name="T53" fmla="*/ 409 h 508"/>
                      <a:gd name="T54" fmla="*/ 296 w 662"/>
                      <a:gd name="T55" fmla="*/ 254 h 508"/>
                      <a:gd name="T56" fmla="*/ 201 w 662"/>
                      <a:gd name="T57" fmla="*/ 105 h 508"/>
                      <a:gd name="T58" fmla="*/ 95 w 662"/>
                      <a:gd name="T59" fmla="*/ 105 h 508"/>
                      <a:gd name="T60" fmla="*/ 95 w 662"/>
                      <a:gd name="T61" fmla="*/ 154 h 508"/>
                      <a:gd name="T62" fmla="*/ 0 w 662"/>
                      <a:gd name="T63" fmla="*/ 80 h 508"/>
                      <a:gd name="T64" fmla="*/ 95 w 662"/>
                      <a:gd name="T65" fmla="*/ 0 h 50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662"/>
                      <a:gd name="T100" fmla="*/ 0 h 508"/>
                      <a:gd name="T101" fmla="*/ 662 w 662"/>
                      <a:gd name="T102" fmla="*/ 508 h 508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662" h="508">
                        <a:moveTo>
                          <a:pt x="95" y="0"/>
                        </a:moveTo>
                        <a:lnTo>
                          <a:pt x="95" y="65"/>
                        </a:lnTo>
                        <a:lnTo>
                          <a:pt x="249" y="65"/>
                        </a:lnTo>
                        <a:lnTo>
                          <a:pt x="328" y="199"/>
                        </a:lnTo>
                        <a:lnTo>
                          <a:pt x="413" y="65"/>
                        </a:lnTo>
                        <a:lnTo>
                          <a:pt x="566" y="65"/>
                        </a:lnTo>
                        <a:lnTo>
                          <a:pt x="566" y="0"/>
                        </a:lnTo>
                        <a:lnTo>
                          <a:pt x="662" y="80"/>
                        </a:lnTo>
                        <a:lnTo>
                          <a:pt x="566" y="159"/>
                        </a:lnTo>
                        <a:lnTo>
                          <a:pt x="566" y="105"/>
                        </a:lnTo>
                        <a:lnTo>
                          <a:pt x="455" y="105"/>
                        </a:lnTo>
                        <a:lnTo>
                          <a:pt x="365" y="254"/>
                        </a:lnTo>
                        <a:lnTo>
                          <a:pt x="455" y="409"/>
                        </a:lnTo>
                        <a:lnTo>
                          <a:pt x="566" y="409"/>
                        </a:lnTo>
                        <a:lnTo>
                          <a:pt x="566" y="354"/>
                        </a:lnTo>
                        <a:lnTo>
                          <a:pt x="662" y="429"/>
                        </a:lnTo>
                        <a:lnTo>
                          <a:pt x="566" y="508"/>
                        </a:lnTo>
                        <a:lnTo>
                          <a:pt x="566" y="448"/>
                        </a:lnTo>
                        <a:lnTo>
                          <a:pt x="413" y="448"/>
                        </a:lnTo>
                        <a:lnTo>
                          <a:pt x="328" y="309"/>
                        </a:lnTo>
                        <a:lnTo>
                          <a:pt x="249" y="453"/>
                        </a:lnTo>
                        <a:lnTo>
                          <a:pt x="95" y="453"/>
                        </a:lnTo>
                        <a:lnTo>
                          <a:pt x="95" y="508"/>
                        </a:lnTo>
                        <a:lnTo>
                          <a:pt x="0" y="429"/>
                        </a:lnTo>
                        <a:lnTo>
                          <a:pt x="95" y="354"/>
                        </a:lnTo>
                        <a:lnTo>
                          <a:pt x="95" y="409"/>
                        </a:lnTo>
                        <a:lnTo>
                          <a:pt x="201" y="409"/>
                        </a:lnTo>
                        <a:lnTo>
                          <a:pt x="296" y="254"/>
                        </a:lnTo>
                        <a:lnTo>
                          <a:pt x="201" y="105"/>
                        </a:lnTo>
                        <a:lnTo>
                          <a:pt x="95" y="105"/>
                        </a:lnTo>
                        <a:lnTo>
                          <a:pt x="95" y="154"/>
                        </a:lnTo>
                        <a:lnTo>
                          <a:pt x="0" y="80"/>
                        </a:lnTo>
                        <a:lnTo>
                          <a:pt x="9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dirty="0">
                      <a:latin typeface="+mn-lt"/>
                    </a:endParaRPr>
                  </a:p>
                </p:txBody>
              </p:sp>
              <p:sp>
                <p:nvSpPr>
                  <p:cNvPr id="349" name="Freeform 481"/>
                  <p:cNvSpPr>
                    <a:spLocks/>
                  </p:cNvSpPr>
                  <p:nvPr/>
                </p:nvSpPr>
                <p:spPr bwMode="auto">
                  <a:xfrm>
                    <a:off x="586" y="2800"/>
                    <a:ext cx="662" cy="508"/>
                  </a:xfrm>
                  <a:custGeom>
                    <a:avLst/>
                    <a:gdLst>
                      <a:gd name="T0" fmla="*/ 95 w 662"/>
                      <a:gd name="T1" fmla="*/ 0 h 508"/>
                      <a:gd name="T2" fmla="*/ 95 w 662"/>
                      <a:gd name="T3" fmla="*/ 65 h 508"/>
                      <a:gd name="T4" fmla="*/ 249 w 662"/>
                      <a:gd name="T5" fmla="*/ 65 h 508"/>
                      <a:gd name="T6" fmla="*/ 328 w 662"/>
                      <a:gd name="T7" fmla="*/ 199 h 508"/>
                      <a:gd name="T8" fmla="*/ 413 w 662"/>
                      <a:gd name="T9" fmla="*/ 65 h 508"/>
                      <a:gd name="T10" fmla="*/ 567 w 662"/>
                      <a:gd name="T11" fmla="*/ 65 h 508"/>
                      <a:gd name="T12" fmla="*/ 567 w 662"/>
                      <a:gd name="T13" fmla="*/ 0 h 508"/>
                      <a:gd name="T14" fmla="*/ 662 w 662"/>
                      <a:gd name="T15" fmla="*/ 80 h 508"/>
                      <a:gd name="T16" fmla="*/ 567 w 662"/>
                      <a:gd name="T17" fmla="*/ 159 h 508"/>
                      <a:gd name="T18" fmla="*/ 567 w 662"/>
                      <a:gd name="T19" fmla="*/ 105 h 508"/>
                      <a:gd name="T20" fmla="*/ 455 w 662"/>
                      <a:gd name="T21" fmla="*/ 105 h 508"/>
                      <a:gd name="T22" fmla="*/ 365 w 662"/>
                      <a:gd name="T23" fmla="*/ 254 h 508"/>
                      <a:gd name="T24" fmla="*/ 455 w 662"/>
                      <a:gd name="T25" fmla="*/ 409 h 508"/>
                      <a:gd name="T26" fmla="*/ 567 w 662"/>
                      <a:gd name="T27" fmla="*/ 409 h 508"/>
                      <a:gd name="T28" fmla="*/ 567 w 662"/>
                      <a:gd name="T29" fmla="*/ 354 h 508"/>
                      <a:gd name="T30" fmla="*/ 662 w 662"/>
                      <a:gd name="T31" fmla="*/ 429 h 508"/>
                      <a:gd name="T32" fmla="*/ 567 w 662"/>
                      <a:gd name="T33" fmla="*/ 508 h 508"/>
                      <a:gd name="T34" fmla="*/ 567 w 662"/>
                      <a:gd name="T35" fmla="*/ 448 h 508"/>
                      <a:gd name="T36" fmla="*/ 413 w 662"/>
                      <a:gd name="T37" fmla="*/ 448 h 508"/>
                      <a:gd name="T38" fmla="*/ 328 w 662"/>
                      <a:gd name="T39" fmla="*/ 309 h 508"/>
                      <a:gd name="T40" fmla="*/ 249 w 662"/>
                      <a:gd name="T41" fmla="*/ 453 h 508"/>
                      <a:gd name="T42" fmla="*/ 95 w 662"/>
                      <a:gd name="T43" fmla="*/ 453 h 508"/>
                      <a:gd name="T44" fmla="*/ 95 w 662"/>
                      <a:gd name="T45" fmla="*/ 508 h 508"/>
                      <a:gd name="T46" fmla="*/ 0 w 662"/>
                      <a:gd name="T47" fmla="*/ 429 h 508"/>
                      <a:gd name="T48" fmla="*/ 95 w 662"/>
                      <a:gd name="T49" fmla="*/ 354 h 508"/>
                      <a:gd name="T50" fmla="*/ 95 w 662"/>
                      <a:gd name="T51" fmla="*/ 409 h 508"/>
                      <a:gd name="T52" fmla="*/ 201 w 662"/>
                      <a:gd name="T53" fmla="*/ 409 h 508"/>
                      <a:gd name="T54" fmla="*/ 297 w 662"/>
                      <a:gd name="T55" fmla="*/ 254 h 508"/>
                      <a:gd name="T56" fmla="*/ 201 w 662"/>
                      <a:gd name="T57" fmla="*/ 105 h 508"/>
                      <a:gd name="T58" fmla="*/ 95 w 662"/>
                      <a:gd name="T59" fmla="*/ 105 h 508"/>
                      <a:gd name="T60" fmla="*/ 95 w 662"/>
                      <a:gd name="T61" fmla="*/ 154 h 508"/>
                      <a:gd name="T62" fmla="*/ 0 w 662"/>
                      <a:gd name="T63" fmla="*/ 80 h 508"/>
                      <a:gd name="T64" fmla="*/ 95 w 662"/>
                      <a:gd name="T65" fmla="*/ 0 h 50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662"/>
                      <a:gd name="T100" fmla="*/ 0 h 508"/>
                      <a:gd name="T101" fmla="*/ 662 w 662"/>
                      <a:gd name="T102" fmla="*/ 508 h 508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662" h="508">
                        <a:moveTo>
                          <a:pt x="95" y="0"/>
                        </a:moveTo>
                        <a:lnTo>
                          <a:pt x="95" y="65"/>
                        </a:lnTo>
                        <a:lnTo>
                          <a:pt x="249" y="65"/>
                        </a:lnTo>
                        <a:lnTo>
                          <a:pt x="328" y="199"/>
                        </a:lnTo>
                        <a:lnTo>
                          <a:pt x="413" y="65"/>
                        </a:lnTo>
                        <a:lnTo>
                          <a:pt x="567" y="65"/>
                        </a:lnTo>
                        <a:lnTo>
                          <a:pt x="567" y="0"/>
                        </a:lnTo>
                        <a:lnTo>
                          <a:pt x="662" y="80"/>
                        </a:lnTo>
                        <a:lnTo>
                          <a:pt x="567" y="159"/>
                        </a:lnTo>
                        <a:lnTo>
                          <a:pt x="567" y="105"/>
                        </a:lnTo>
                        <a:lnTo>
                          <a:pt x="455" y="105"/>
                        </a:lnTo>
                        <a:lnTo>
                          <a:pt x="365" y="254"/>
                        </a:lnTo>
                        <a:lnTo>
                          <a:pt x="455" y="409"/>
                        </a:lnTo>
                        <a:lnTo>
                          <a:pt x="567" y="409"/>
                        </a:lnTo>
                        <a:lnTo>
                          <a:pt x="567" y="354"/>
                        </a:lnTo>
                        <a:lnTo>
                          <a:pt x="662" y="429"/>
                        </a:lnTo>
                        <a:lnTo>
                          <a:pt x="567" y="508"/>
                        </a:lnTo>
                        <a:lnTo>
                          <a:pt x="567" y="448"/>
                        </a:lnTo>
                        <a:lnTo>
                          <a:pt x="413" y="448"/>
                        </a:lnTo>
                        <a:lnTo>
                          <a:pt x="328" y="309"/>
                        </a:lnTo>
                        <a:lnTo>
                          <a:pt x="249" y="453"/>
                        </a:lnTo>
                        <a:lnTo>
                          <a:pt x="95" y="453"/>
                        </a:lnTo>
                        <a:lnTo>
                          <a:pt x="95" y="508"/>
                        </a:lnTo>
                        <a:lnTo>
                          <a:pt x="0" y="429"/>
                        </a:lnTo>
                        <a:lnTo>
                          <a:pt x="95" y="354"/>
                        </a:lnTo>
                        <a:lnTo>
                          <a:pt x="95" y="409"/>
                        </a:lnTo>
                        <a:lnTo>
                          <a:pt x="201" y="409"/>
                        </a:lnTo>
                        <a:lnTo>
                          <a:pt x="297" y="254"/>
                        </a:lnTo>
                        <a:lnTo>
                          <a:pt x="201" y="105"/>
                        </a:lnTo>
                        <a:lnTo>
                          <a:pt x="95" y="105"/>
                        </a:lnTo>
                        <a:lnTo>
                          <a:pt x="95" y="154"/>
                        </a:lnTo>
                        <a:lnTo>
                          <a:pt x="0" y="80"/>
                        </a:lnTo>
                        <a:lnTo>
                          <a:pt x="9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dirty="0">
                      <a:latin typeface="+mn-lt"/>
                    </a:endParaRPr>
                  </a:p>
                </p:txBody>
              </p:sp>
              <p:sp>
                <p:nvSpPr>
                  <p:cNvPr id="350" name="Freeform 482"/>
                  <p:cNvSpPr>
                    <a:spLocks/>
                  </p:cNvSpPr>
                  <p:nvPr/>
                </p:nvSpPr>
                <p:spPr bwMode="auto">
                  <a:xfrm>
                    <a:off x="586" y="2800"/>
                    <a:ext cx="662" cy="508"/>
                  </a:xfrm>
                  <a:custGeom>
                    <a:avLst/>
                    <a:gdLst>
                      <a:gd name="T0" fmla="*/ 95 w 662"/>
                      <a:gd name="T1" fmla="*/ 0 h 508"/>
                      <a:gd name="T2" fmla="*/ 95 w 662"/>
                      <a:gd name="T3" fmla="*/ 65 h 508"/>
                      <a:gd name="T4" fmla="*/ 249 w 662"/>
                      <a:gd name="T5" fmla="*/ 65 h 508"/>
                      <a:gd name="T6" fmla="*/ 328 w 662"/>
                      <a:gd name="T7" fmla="*/ 199 h 508"/>
                      <a:gd name="T8" fmla="*/ 413 w 662"/>
                      <a:gd name="T9" fmla="*/ 65 h 508"/>
                      <a:gd name="T10" fmla="*/ 567 w 662"/>
                      <a:gd name="T11" fmla="*/ 65 h 508"/>
                      <a:gd name="T12" fmla="*/ 567 w 662"/>
                      <a:gd name="T13" fmla="*/ 0 h 508"/>
                      <a:gd name="T14" fmla="*/ 662 w 662"/>
                      <a:gd name="T15" fmla="*/ 80 h 508"/>
                      <a:gd name="T16" fmla="*/ 567 w 662"/>
                      <a:gd name="T17" fmla="*/ 159 h 508"/>
                      <a:gd name="T18" fmla="*/ 567 w 662"/>
                      <a:gd name="T19" fmla="*/ 105 h 508"/>
                      <a:gd name="T20" fmla="*/ 455 w 662"/>
                      <a:gd name="T21" fmla="*/ 105 h 508"/>
                      <a:gd name="T22" fmla="*/ 365 w 662"/>
                      <a:gd name="T23" fmla="*/ 254 h 508"/>
                      <a:gd name="T24" fmla="*/ 455 w 662"/>
                      <a:gd name="T25" fmla="*/ 409 h 508"/>
                      <a:gd name="T26" fmla="*/ 567 w 662"/>
                      <a:gd name="T27" fmla="*/ 409 h 508"/>
                      <a:gd name="T28" fmla="*/ 567 w 662"/>
                      <a:gd name="T29" fmla="*/ 354 h 508"/>
                      <a:gd name="T30" fmla="*/ 662 w 662"/>
                      <a:gd name="T31" fmla="*/ 429 h 508"/>
                      <a:gd name="T32" fmla="*/ 567 w 662"/>
                      <a:gd name="T33" fmla="*/ 508 h 508"/>
                      <a:gd name="T34" fmla="*/ 567 w 662"/>
                      <a:gd name="T35" fmla="*/ 448 h 508"/>
                      <a:gd name="T36" fmla="*/ 413 w 662"/>
                      <a:gd name="T37" fmla="*/ 448 h 508"/>
                      <a:gd name="T38" fmla="*/ 328 w 662"/>
                      <a:gd name="T39" fmla="*/ 309 h 508"/>
                      <a:gd name="T40" fmla="*/ 249 w 662"/>
                      <a:gd name="T41" fmla="*/ 453 h 508"/>
                      <a:gd name="T42" fmla="*/ 95 w 662"/>
                      <a:gd name="T43" fmla="*/ 453 h 508"/>
                      <a:gd name="T44" fmla="*/ 95 w 662"/>
                      <a:gd name="T45" fmla="*/ 508 h 508"/>
                      <a:gd name="T46" fmla="*/ 0 w 662"/>
                      <a:gd name="T47" fmla="*/ 429 h 508"/>
                      <a:gd name="T48" fmla="*/ 95 w 662"/>
                      <a:gd name="T49" fmla="*/ 354 h 508"/>
                      <a:gd name="T50" fmla="*/ 95 w 662"/>
                      <a:gd name="T51" fmla="*/ 409 h 508"/>
                      <a:gd name="T52" fmla="*/ 201 w 662"/>
                      <a:gd name="T53" fmla="*/ 409 h 508"/>
                      <a:gd name="T54" fmla="*/ 297 w 662"/>
                      <a:gd name="T55" fmla="*/ 254 h 508"/>
                      <a:gd name="T56" fmla="*/ 201 w 662"/>
                      <a:gd name="T57" fmla="*/ 105 h 508"/>
                      <a:gd name="T58" fmla="*/ 95 w 662"/>
                      <a:gd name="T59" fmla="*/ 105 h 508"/>
                      <a:gd name="T60" fmla="*/ 95 w 662"/>
                      <a:gd name="T61" fmla="*/ 154 h 508"/>
                      <a:gd name="T62" fmla="*/ 0 w 662"/>
                      <a:gd name="T63" fmla="*/ 80 h 508"/>
                      <a:gd name="T64" fmla="*/ 95 w 662"/>
                      <a:gd name="T65" fmla="*/ 0 h 50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662"/>
                      <a:gd name="T100" fmla="*/ 0 h 508"/>
                      <a:gd name="T101" fmla="*/ 662 w 662"/>
                      <a:gd name="T102" fmla="*/ 508 h 508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662" h="508">
                        <a:moveTo>
                          <a:pt x="95" y="0"/>
                        </a:moveTo>
                        <a:lnTo>
                          <a:pt x="95" y="65"/>
                        </a:lnTo>
                        <a:lnTo>
                          <a:pt x="249" y="65"/>
                        </a:lnTo>
                        <a:lnTo>
                          <a:pt x="328" y="199"/>
                        </a:lnTo>
                        <a:lnTo>
                          <a:pt x="413" y="65"/>
                        </a:lnTo>
                        <a:lnTo>
                          <a:pt x="567" y="65"/>
                        </a:lnTo>
                        <a:lnTo>
                          <a:pt x="567" y="0"/>
                        </a:lnTo>
                        <a:lnTo>
                          <a:pt x="662" y="80"/>
                        </a:lnTo>
                        <a:lnTo>
                          <a:pt x="567" y="159"/>
                        </a:lnTo>
                        <a:lnTo>
                          <a:pt x="567" y="105"/>
                        </a:lnTo>
                        <a:lnTo>
                          <a:pt x="455" y="105"/>
                        </a:lnTo>
                        <a:lnTo>
                          <a:pt x="365" y="254"/>
                        </a:lnTo>
                        <a:lnTo>
                          <a:pt x="455" y="409"/>
                        </a:lnTo>
                        <a:lnTo>
                          <a:pt x="567" y="409"/>
                        </a:lnTo>
                        <a:lnTo>
                          <a:pt x="567" y="354"/>
                        </a:lnTo>
                        <a:lnTo>
                          <a:pt x="662" y="429"/>
                        </a:lnTo>
                        <a:lnTo>
                          <a:pt x="567" y="508"/>
                        </a:lnTo>
                        <a:lnTo>
                          <a:pt x="567" y="448"/>
                        </a:lnTo>
                        <a:lnTo>
                          <a:pt x="413" y="448"/>
                        </a:lnTo>
                        <a:lnTo>
                          <a:pt x="328" y="309"/>
                        </a:lnTo>
                        <a:lnTo>
                          <a:pt x="249" y="453"/>
                        </a:lnTo>
                        <a:lnTo>
                          <a:pt x="95" y="453"/>
                        </a:lnTo>
                        <a:lnTo>
                          <a:pt x="95" y="508"/>
                        </a:lnTo>
                        <a:lnTo>
                          <a:pt x="0" y="429"/>
                        </a:lnTo>
                        <a:lnTo>
                          <a:pt x="95" y="354"/>
                        </a:lnTo>
                        <a:lnTo>
                          <a:pt x="95" y="409"/>
                        </a:lnTo>
                        <a:lnTo>
                          <a:pt x="201" y="409"/>
                        </a:lnTo>
                        <a:lnTo>
                          <a:pt x="297" y="254"/>
                        </a:lnTo>
                        <a:lnTo>
                          <a:pt x="201" y="105"/>
                        </a:lnTo>
                        <a:lnTo>
                          <a:pt x="95" y="105"/>
                        </a:lnTo>
                        <a:lnTo>
                          <a:pt x="95" y="154"/>
                        </a:lnTo>
                        <a:lnTo>
                          <a:pt x="0" y="80"/>
                        </a:lnTo>
                        <a:lnTo>
                          <a:pt x="9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dirty="0">
                      <a:latin typeface="+mn-lt"/>
                    </a:endParaRPr>
                  </a:p>
                </p:txBody>
              </p:sp>
            </p:grpSp>
          </p:grpSp>
          <p:grpSp>
            <p:nvGrpSpPr>
              <p:cNvPr id="19" name="Group 454"/>
              <p:cNvGrpSpPr>
                <a:grpSpLocks/>
              </p:cNvGrpSpPr>
              <p:nvPr/>
            </p:nvGrpSpPr>
            <p:grpSpPr bwMode="auto">
              <a:xfrm>
                <a:off x="6742238" y="2971999"/>
                <a:ext cx="573865" cy="452471"/>
                <a:chOff x="480" y="2498"/>
                <a:chExt cx="872" cy="878"/>
              </a:xfrm>
            </p:grpSpPr>
            <p:sp>
              <p:nvSpPr>
                <p:cNvPr id="313" name="Oval 455"/>
                <p:cNvSpPr>
                  <a:spLocks noChangeArrowheads="1"/>
                </p:cNvSpPr>
                <p:nvPr/>
              </p:nvSpPr>
              <p:spPr bwMode="auto">
                <a:xfrm>
                  <a:off x="482" y="3096"/>
                  <a:ext cx="870" cy="280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314" name="Rectangle 456"/>
                <p:cNvSpPr>
                  <a:spLocks noChangeArrowheads="1"/>
                </p:cNvSpPr>
                <p:nvPr/>
              </p:nvSpPr>
              <p:spPr bwMode="auto">
                <a:xfrm>
                  <a:off x="480" y="2641"/>
                  <a:ext cx="869" cy="597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315" name="Rectangle 457"/>
                <p:cNvSpPr>
                  <a:spLocks noChangeArrowheads="1"/>
                </p:cNvSpPr>
                <p:nvPr/>
              </p:nvSpPr>
              <p:spPr bwMode="auto">
                <a:xfrm>
                  <a:off x="480" y="2641"/>
                  <a:ext cx="869" cy="597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316" name="Oval 458"/>
                <p:cNvSpPr>
                  <a:spLocks noChangeArrowheads="1"/>
                </p:cNvSpPr>
                <p:nvPr/>
              </p:nvSpPr>
              <p:spPr bwMode="auto">
                <a:xfrm>
                  <a:off x="482" y="2498"/>
                  <a:ext cx="870" cy="280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latin typeface="+mn-lt"/>
                  </a:endParaRPr>
                </a:p>
              </p:txBody>
            </p:sp>
            <p:grpSp>
              <p:nvGrpSpPr>
                <p:cNvPr id="20" name="Group 459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604" cy="214"/>
                  <a:chOff x="612" y="2531"/>
                  <a:chExt cx="604" cy="214"/>
                </a:xfrm>
              </p:grpSpPr>
              <p:grpSp>
                <p:nvGrpSpPr>
                  <p:cNvPr id="21" name="Group 460"/>
                  <p:cNvGrpSpPr>
                    <a:grpSpLocks/>
                  </p:cNvGrpSpPr>
                  <p:nvPr/>
                </p:nvGrpSpPr>
                <p:grpSpPr bwMode="auto">
                  <a:xfrm>
                    <a:off x="612" y="2531"/>
                    <a:ext cx="599" cy="209"/>
                    <a:chOff x="612" y="2531"/>
                    <a:chExt cx="599" cy="209"/>
                  </a:xfrm>
                </p:grpSpPr>
                <p:sp>
                  <p:nvSpPr>
                    <p:cNvPr id="333" name="Freeform 461"/>
                    <p:cNvSpPr>
                      <a:spLocks/>
                    </p:cNvSpPr>
                    <p:nvPr/>
                  </p:nvSpPr>
                  <p:spPr bwMode="auto">
                    <a:xfrm>
                      <a:off x="925" y="2536"/>
                      <a:ext cx="286" cy="90"/>
                    </a:xfrm>
                    <a:custGeom>
                      <a:avLst/>
                      <a:gdLst>
                        <a:gd name="T0" fmla="*/ 0 w 286"/>
                        <a:gd name="T1" fmla="*/ 70 h 90"/>
                        <a:gd name="T2" fmla="*/ 64 w 286"/>
                        <a:gd name="T3" fmla="*/ 90 h 90"/>
                        <a:gd name="T4" fmla="*/ 217 w 286"/>
                        <a:gd name="T5" fmla="*/ 30 h 90"/>
                        <a:gd name="T6" fmla="*/ 286 w 286"/>
                        <a:gd name="T7" fmla="*/ 50 h 90"/>
                        <a:gd name="T8" fmla="*/ 249 w 286"/>
                        <a:gd name="T9" fmla="*/ 0 h 90"/>
                        <a:gd name="T10" fmla="*/ 69 w 286"/>
                        <a:gd name="T11" fmla="*/ 0 h 90"/>
                        <a:gd name="T12" fmla="*/ 143 w 286"/>
                        <a:gd name="T13" fmla="*/ 15 h 90"/>
                        <a:gd name="T14" fmla="*/ 0 w 286"/>
                        <a:gd name="T15" fmla="*/ 7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0" y="70"/>
                          </a:moveTo>
                          <a:lnTo>
                            <a:pt x="64" y="90"/>
                          </a:lnTo>
                          <a:lnTo>
                            <a:pt x="217" y="30"/>
                          </a:lnTo>
                          <a:lnTo>
                            <a:pt x="286" y="50"/>
                          </a:lnTo>
                          <a:lnTo>
                            <a:pt x="249" y="0"/>
                          </a:lnTo>
                          <a:lnTo>
                            <a:pt x="69" y="0"/>
                          </a:lnTo>
                          <a:lnTo>
                            <a:pt x="143" y="15"/>
                          </a:lnTo>
                          <a:lnTo>
                            <a:pt x="0" y="7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34" name="Freeform 462"/>
                    <p:cNvSpPr>
                      <a:spLocks/>
                    </p:cNvSpPr>
                    <p:nvPr/>
                  </p:nvSpPr>
                  <p:spPr bwMode="auto">
                    <a:xfrm>
                      <a:off x="925" y="2536"/>
                      <a:ext cx="286" cy="90"/>
                    </a:xfrm>
                    <a:custGeom>
                      <a:avLst/>
                      <a:gdLst>
                        <a:gd name="T0" fmla="*/ 0 w 286"/>
                        <a:gd name="T1" fmla="*/ 70 h 90"/>
                        <a:gd name="T2" fmla="*/ 64 w 286"/>
                        <a:gd name="T3" fmla="*/ 90 h 90"/>
                        <a:gd name="T4" fmla="*/ 217 w 286"/>
                        <a:gd name="T5" fmla="*/ 30 h 90"/>
                        <a:gd name="T6" fmla="*/ 286 w 286"/>
                        <a:gd name="T7" fmla="*/ 50 h 90"/>
                        <a:gd name="T8" fmla="*/ 249 w 286"/>
                        <a:gd name="T9" fmla="*/ 0 h 90"/>
                        <a:gd name="T10" fmla="*/ 69 w 286"/>
                        <a:gd name="T11" fmla="*/ 0 h 90"/>
                        <a:gd name="T12" fmla="*/ 143 w 286"/>
                        <a:gd name="T13" fmla="*/ 15 h 90"/>
                        <a:gd name="T14" fmla="*/ 0 w 286"/>
                        <a:gd name="T15" fmla="*/ 7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0" y="70"/>
                          </a:moveTo>
                          <a:lnTo>
                            <a:pt x="64" y="90"/>
                          </a:lnTo>
                          <a:lnTo>
                            <a:pt x="217" y="30"/>
                          </a:lnTo>
                          <a:lnTo>
                            <a:pt x="286" y="50"/>
                          </a:lnTo>
                          <a:lnTo>
                            <a:pt x="249" y="0"/>
                          </a:lnTo>
                          <a:lnTo>
                            <a:pt x="69" y="0"/>
                          </a:lnTo>
                          <a:lnTo>
                            <a:pt x="143" y="15"/>
                          </a:lnTo>
                          <a:lnTo>
                            <a:pt x="0" y="7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35" name="Freeform 463"/>
                    <p:cNvSpPr>
                      <a:spLocks/>
                    </p:cNvSpPr>
                    <p:nvPr/>
                  </p:nvSpPr>
                  <p:spPr bwMode="auto">
                    <a:xfrm>
                      <a:off x="612" y="2641"/>
                      <a:ext cx="286" cy="94"/>
                    </a:xfrm>
                    <a:custGeom>
                      <a:avLst/>
                      <a:gdLst>
                        <a:gd name="T0" fmla="*/ 286 w 286"/>
                        <a:gd name="T1" fmla="*/ 19 h 94"/>
                        <a:gd name="T2" fmla="*/ 223 w 286"/>
                        <a:gd name="T3" fmla="*/ 0 h 94"/>
                        <a:gd name="T4" fmla="*/ 75 w 286"/>
                        <a:gd name="T5" fmla="*/ 59 h 94"/>
                        <a:gd name="T6" fmla="*/ 0 w 286"/>
                        <a:gd name="T7" fmla="*/ 39 h 94"/>
                        <a:gd name="T8" fmla="*/ 38 w 286"/>
                        <a:gd name="T9" fmla="*/ 94 h 94"/>
                        <a:gd name="T10" fmla="*/ 223 w 286"/>
                        <a:gd name="T11" fmla="*/ 94 h 94"/>
                        <a:gd name="T12" fmla="*/ 143 w 286"/>
                        <a:gd name="T13" fmla="*/ 74 h 94"/>
                        <a:gd name="T14" fmla="*/ 286 w 286"/>
                        <a:gd name="T15" fmla="*/ 19 h 9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4"/>
                        <a:gd name="T26" fmla="*/ 286 w 286"/>
                        <a:gd name="T27" fmla="*/ 94 h 9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4">
                          <a:moveTo>
                            <a:pt x="286" y="19"/>
                          </a:moveTo>
                          <a:lnTo>
                            <a:pt x="223" y="0"/>
                          </a:lnTo>
                          <a:lnTo>
                            <a:pt x="75" y="59"/>
                          </a:lnTo>
                          <a:lnTo>
                            <a:pt x="0" y="39"/>
                          </a:lnTo>
                          <a:lnTo>
                            <a:pt x="38" y="94"/>
                          </a:lnTo>
                          <a:lnTo>
                            <a:pt x="223" y="94"/>
                          </a:lnTo>
                          <a:lnTo>
                            <a:pt x="143" y="74"/>
                          </a:lnTo>
                          <a:lnTo>
                            <a:pt x="286" y="1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36" name="Freeform 464"/>
                    <p:cNvSpPr>
                      <a:spLocks/>
                    </p:cNvSpPr>
                    <p:nvPr/>
                  </p:nvSpPr>
                  <p:spPr bwMode="auto">
                    <a:xfrm>
                      <a:off x="612" y="2641"/>
                      <a:ext cx="286" cy="94"/>
                    </a:xfrm>
                    <a:custGeom>
                      <a:avLst/>
                      <a:gdLst>
                        <a:gd name="T0" fmla="*/ 286 w 286"/>
                        <a:gd name="T1" fmla="*/ 19 h 94"/>
                        <a:gd name="T2" fmla="*/ 223 w 286"/>
                        <a:gd name="T3" fmla="*/ 0 h 94"/>
                        <a:gd name="T4" fmla="*/ 75 w 286"/>
                        <a:gd name="T5" fmla="*/ 59 h 94"/>
                        <a:gd name="T6" fmla="*/ 0 w 286"/>
                        <a:gd name="T7" fmla="*/ 39 h 94"/>
                        <a:gd name="T8" fmla="*/ 38 w 286"/>
                        <a:gd name="T9" fmla="*/ 94 h 94"/>
                        <a:gd name="T10" fmla="*/ 223 w 286"/>
                        <a:gd name="T11" fmla="*/ 94 h 94"/>
                        <a:gd name="T12" fmla="*/ 143 w 286"/>
                        <a:gd name="T13" fmla="*/ 74 h 94"/>
                        <a:gd name="T14" fmla="*/ 286 w 286"/>
                        <a:gd name="T15" fmla="*/ 19 h 9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4"/>
                        <a:gd name="T26" fmla="*/ 286 w 286"/>
                        <a:gd name="T27" fmla="*/ 94 h 9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4">
                          <a:moveTo>
                            <a:pt x="286" y="19"/>
                          </a:moveTo>
                          <a:lnTo>
                            <a:pt x="223" y="0"/>
                          </a:lnTo>
                          <a:lnTo>
                            <a:pt x="75" y="59"/>
                          </a:lnTo>
                          <a:lnTo>
                            <a:pt x="0" y="39"/>
                          </a:lnTo>
                          <a:lnTo>
                            <a:pt x="38" y="94"/>
                          </a:lnTo>
                          <a:lnTo>
                            <a:pt x="223" y="94"/>
                          </a:lnTo>
                          <a:lnTo>
                            <a:pt x="143" y="74"/>
                          </a:lnTo>
                          <a:lnTo>
                            <a:pt x="286" y="1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37" name="Freeform 465"/>
                    <p:cNvSpPr>
                      <a:spLocks/>
                    </p:cNvSpPr>
                    <p:nvPr/>
                  </p:nvSpPr>
                  <p:spPr bwMode="auto">
                    <a:xfrm>
                      <a:off x="628" y="2531"/>
                      <a:ext cx="286" cy="90"/>
                    </a:xfrm>
                    <a:custGeom>
                      <a:avLst/>
                      <a:gdLst>
                        <a:gd name="T0" fmla="*/ 0 w 286"/>
                        <a:gd name="T1" fmla="*/ 20 h 90"/>
                        <a:gd name="T2" fmla="*/ 64 w 286"/>
                        <a:gd name="T3" fmla="*/ 0 h 90"/>
                        <a:gd name="T4" fmla="*/ 217 w 286"/>
                        <a:gd name="T5" fmla="*/ 55 h 90"/>
                        <a:gd name="T6" fmla="*/ 286 w 286"/>
                        <a:gd name="T7" fmla="*/ 40 h 90"/>
                        <a:gd name="T8" fmla="*/ 249 w 286"/>
                        <a:gd name="T9" fmla="*/ 90 h 90"/>
                        <a:gd name="T10" fmla="*/ 69 w 286"/>
                        <a:gd name="T11" fmla="*/ 90 h 90"/>
                        <a:gd name="T12" fmla="*/ 143 w 286"/>
                        <a:gd name="T13" fmla="*/ 75 h 90"/>
                        <a:gd name="T14" fmla="*/ 0 w 286"/>
                        <a:gd name="T15" fmla="*/ 2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0" y="20"/>
                          </a:moveTo>
                          <a:lnTo>
                            <a:pt x="64" y="0"/>
                          </a:lnTo>
                          <a:lnTo>
                            <a:pt x="217" y="55"/>
                          </a:lnTo>
                          <a:lnTo>
                            <a:pt x="286" y="40"/>
                          </a:lnTo>
                          <a:lnTo>
                            <a:pt x="249" y="90"/>
                          </a:lnTo>
                          <a:lnTo>
                            <a:pt x="69" y="90"/>
                          </a:lnTo>
                          <a:lnTo>
                            <a:pt x="143" y="75"/>
                          </a:lnTo>
                          <a:lnTo>
                            <a:pt x="0" y="2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38" name="Freeform 466"/>
                    <p:cNvSpPr>
                      <a:spLocks/>
                    </p:cNvSpPr>
                    <p:nvPr/>
                  </p:nvSpPr>
                  <p:spPr bwMode="auto">
                    <a:xfrm>
                      <a:off x="628" y="2531"/>
                      <a:ext cx="286" cy="90"/>
                    </a:xfrm>
                    <a:custGeom>
                      <a:avLst/>
                      <a:gdLst>
                        <a:gd name="T0" fmla="*/ 0 w 286"/>
                        <a:gd name="T1" fmla="*/ 20 h 90"/>
                        <a:gd name="T2" fmla="*/ 64 w 286"/>
                        <a:gd name="T3" fmla="*/ 0 h 90"/>
                        <a:gd name="T4" fmla="*/ 217 w 286"/>
                        <a:gd name="T5" fmla="*/ 55 h 90"/>
                        <a:gd name="T6" fmla="*/ 286 w 286"/>
                        <a:gd name="T7" fmla="*/ 40 h 90"/>
                        <a:gd name="T8" fmla="*/ 249 w 286"/>
                        <a:gd name="T9" fmla="*/ 90 h 90"/>
                        <a:gd name="T10" fmla="*/ 69 w 286"/>
                        <a:gd name="T11" fmla="*/ 90 h 90"/>
                        <a:gd name="T12" fmla="*/ 143 w 286"/>
                        <a:gd name="T13" fmla="*/ 75 h 90"/>
                        <a:gd name="T14" fmla="*/ 0 w 286"/>
                        <a:gd name="T15" fmla="*/ 2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0" y="20"/>
                          </a:moveTo>
                          <a:lnTo>
                            <a:pt x="64" y="0"/>
                          </a:lnTo>
                          <a:lnTo>
                            <a:pt x="217" y="55"/>
                          </a:lnTo>
                          <a:lnTo>
                            <a:pt x="286" y="40"/>
                          </a:lnTo>
                          <a:lnTo>
                            <a:pt x="249" y="90"/>
                          </a:lnTo>
                          <a:lnTo>
                            <a:pt x="69" y="90"/>
                          </a:lnTo>
                          <a:lnTo>
                            <a:pt x="143" y="75"/>
                          </a:lnTo>
                          <a:lnTo>
                            <a:pt x="0" y="2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39" name="Freeform 467"/>
                    <p:cNvSpPr>
                      <a:spLocks/>
                    </p:cNvSpPr>
                    <p:nvPr/>
                  </p:nvSpPr>
                  <p:spPr bwMode="auto">
                    <a:xfrm>
                      <a:off x="914" y="2650"/>
                      <a:ext cx="286" cy="90"/>
                    </a:xfrm>
                    <a:custGeom>
                      <a:avLst/>
                      <a:gdLst>
                        <a:gd name="T0" fmla="*/ 286 w 286"/>
                        <a:gd name="T1" fmla="*/ 70 h 90"/>
                        <a:gd name="T2" fmla="*/ 223 w 286"/>
                        <a:gd name="T3" fmla="*/ 90 h 90"/>
                        <a:gd name="T4" fmla="*/ 75 w 286"/>
                        <a:gd name="T5" fmla="*/ 30 h 90"/>
                        <a:gd name="T6" fmla="*/ 0 w 286"/>
                        <a:gd name="T7" fmla="*/ 50 h 90"/>
                        <a:gd name="T8" fmla="*/ 37 w 286"/>
                        <a:gd name="T9" fmla="*/ 0 h 90"/>
                        <a:gd name="T10" fmla="*/ 223 w 286"/>
                        <a:gd name="T11" fmla="*/ 0 h 90"/>
                        <a:gd name="T12" fmla="*/ 143 w 286"/>
                        <a:gd name="T13" fmla="*/ 15 h 90"/>
                        <a:gd name="T14" fmla="*/ 286 w 286"/>
                        <a:gd name="T15" fmla="*/ 7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286" y="70"/>
                          </a:moveTo>
                          <a:lnTo>
                            <a:pt x="223" y="90"/>
                          </a:lnTo>
                          <a:lnTo>
                            <a:pt x="75" y="30"/>
                          </a:lnTo>
                          <a:lnTo>
                            <a:pt x="0" y="50"/>
                          </a:lnTo>
                          <a:lnTo>
                            <a:pt x="37" y="0"/>
                          </a:lnTo>
                          <a:lnTo>
                            <a:pt x="223" y="0"/>
                          </a:lnTo>
                          <a:lnTo>
                            <a:pt x="143" y="15"/>
                          </a:lnTo>
                          <a:lnTo>
                            <a:pt x="286" y="7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40" name="Freeform 468"/>
                    <p:cNvSpPr>
                      <a:spLocks/>
                    </p:cNvSpPr>
                    <p:nvPr/>
                  </p:nvSpPr>
                  <p:spPr bwMode="auto">
                    <a:xfrm>
                      <a:off x="914" y="2650"/>
                      <a:ext cx="286" cy="90"/>
                    </a:xfrm>
                    <a:custGeom>
                      <a:avLst/>
                      <a:gdLst>
                        <a:gd name="T0" fmla="*/ 286 w 286"/>
                        <a:gd name="T1" fmla="*/ 70 h 90"/>
                        <a:gd name="T2" fmla="*/ 223 w 286"/>
                        <a:gd name="T3" fmla="*/ 90 h 90"/>
                        <a:gd name="T4" fmla="*/ 75 w 286"/>
                        <a:gd name="T5" fmla="*/ 30 h 90"/>
                        <a:gd name="T6" fmla="*/ 0 w 286"/>
                        <a:gd name="T7" fmla="*/ 50 h 90"/>
                        <a:gd name="T8" fmla="*/ 37 w 286"/>
                        <a:gd name="T9" fmla="*/ 0 h 90"/>
                        <a:gd name="T10" fmla="*/ 223 w 286"/>
                        <a:gd name="T11" fmla="*/ 0 h 90"/>
                        <a:gd name="T12" fmla="*/ 143 w 286"/>
                        <a:gd name="T13" fmla="*/ 15 h 90"/>
                        <a:gd name="T14" fmla="*/ 286 w 286"/>
                        <a:gd name="T15" fmla="*/ 7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286" y="70"/>
                          </a:moveTo>
                          <a:lnTo>
                            <a:pt x="223" y="90"/>
                          </a:lnTo>
                          <a:lnTo>
                            <a:pt x="75" y="30"/>
                          </a:lnTo>
                          <a:lnTo>
                            <a:pt x="0" y="50"/>
                          </a:lnTo>
                          <a:lnTo>
                            <a:pt x="37" y="0"/>
                          </a:lnTo>
                          <a:lnTo>
                            <a:pt x="223" y="0"/>
                          </a:lnTo>
                          <a:lnTo>
                            <a:pt x="143" y="15"/>
                          </a:lnTo>
                          <a:lnTo>
                            <a:pt x="286" y="7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22" name="Group 469"/>
                  <p:cNvGrpSpPr>
                    <a:grpSpLocks/>
                  </p:cNvGrpSpPr>
                  <p:nvPr/>
                </p:nvGrpSpPr>
                <p:grpSpPr bwMode="auto">
                  <a:xfrm>
                    <a:off x="618" y="2536"/>
                    <a:ext cx="598" cy="209"/>
                    <a:chOff x="618" y="2536"/>
                    <a:chExt cx="598" cy="209"/>
                  </a:xfrm>
                </p:grpSpPr>
                <p:sp>
                  <p:nvSpPr>
                    <p:cNvPr id="325" name="Freeform 470"/>
                    <p:cNvSpPr>
                      <a:spLocks/>
                    </p:cNvSpPr>
                    <p:nvPr/>
                  </p:nvSpPr>
                  <p:spPr bwMode="auto">
                    <a:xfrm>
                      <a:off x="930" y="2541"/>
                      <a:ext cx="286" cy="90"/>
                    </a:xfrm>
                    <a:custGeom>
                      <a:avLst/>
                      <a:gdLst>
                        <a:gd name="T0" fmla="*/ 0 w 286"/>
                        <a:gd name="T1" fmla="*/ 70 h 90"/>
                        <a:gd name="T2" fmla="*/ 64 w 286"/>
                        <a:gd name="T3" fmla="*/ 90 h 90"/>
                        <a:gd name="T4" fmla="*/ 217 w 286"/>
                        <a:gd name="T5" fmla="*/ 30 h 90"/>
                        <a:gd name="T6" fmla="*/ 286 w 286"/>
                        <a:gd name="T7" fmla="*/ 50 h 90"/>
                        <a:gd name="T8" fmla="*/ 249 w 286"/>
                        <a:gd name="T9" fmla="*/ 0 h 90"/>
                        <a:gd name="T10" fmla="*/ 69 w 286"/>
                        <a:gd name="T11" fmla="*/ 0 h 90"/>
                        <a:gd name="T12" fmla="*/ 143 w 286"/>
                        <a:gd name="T13" fmla="*/ 15 h 90"/>
                        <a:gd name="T14" fmla="*/ 0 w 286"/>
                        <a:gd name="T15" fmla="*/ 7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0" y="70"/>
                          </a:moveTo>
                          <a:lnTo>
                            <a:pt x="64" y="90"/>
                          </a:lnTo>
                          <a:lnTo>
                            <a:pt x="217" y="30"/>
                          </a:lnTo>
                          <a:lnTo>
                            <a:pt x="286" y="50"/>
                          </a:lnTo>
                          <a:lnTo>
                            <a:pt x="249" y="0"/>
                          </a:lnTo>
                          <a:lnTo>
                            <a:pt x="69" y="0"/>
                          </a:lnTo>
                          <a:lnTo>
                            <a:pt x="143" y="15"/>
                          </a:lnTo>
                          <a:lnTo>
                            <a:pt x="0" y="7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26" name="Freeform 471"/>
                    <p:cNvSpPr>
                      <a:spLocks/>
                    </p:cNvSpPr>
                    <p:nvPr/>
                  </p:nvSpPr>
                  <p:spPr bwMode="auto">
                    <a:xfrm>
                      <a:off x="930" y="2541"/>
                      <a:ext cx="286" cy="90"/>
                    </a:xfrm>
                    <a:custGeom>
                      <a:avLst/>
                      <a:gdLst>
                        <a:gd name="T0" fmla="*/ 0 w 286"/>
                        <a:gd name="T1" fmla="*/ 70 h 90"/>
                        <a:gd name="T2" fmla="*/ 64 w 286"/>
                        <a:gd name="T3" fmla="*/ 90 h 90"/>
                        <a:gd name="T4" fmla="*/ 217 w 286"/>
                        <a:gd name="T5" fmla="*/ 30 h 90"/>
                        <a:gd name="T6" fmla="*/ 286 w 286"/>
                        <a:gd name="T7" fmla="*/ 50 h 90"/>
                        <a:gd name="T8" fmla="*/ 249 w 286"/>
                        <a:gd name="T9" fmla="*/ 0 h 90"/>
                        <a:gd name="T10" fmla="*/ 69 w 286"/>
                        <a:gd name="T11" fmla="*/ 0 h 90"/>
                        <a:gd name="T12" fmla="*/ 143 w 286"/>
                        <a:gd name="T13" fmla="*/ 15 h 90"/>
                        <a:gd name="T14" fmla="*/ 0 w 286"/>
                        <a:gd name="T15" fmla="*/ 7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0" y="70"/>
                          </a:moveTo>
                          <a:lnTo>
                            <a:pt x="64" y="90"/>
                          </a:lnTo>
                          <a:lnTo>
                            <a:pt x="217" y="30"/>
                          </a:lnTo>
                          <a:lnTo>
                            <a:pt x="286" y="50"/>
                          </a:lnTo>
                          <a:lnTo>
                            <a:pt x="249" y="0"/>
                          </a:lnTo>
                          <a:lnTo>
                            <a:pt x="69" y="0"/>
                          </a:lnTo>
                          <a:lnTo>
                            <a:pt x="143" y="15"/>
                          </a:lnTo>
                          <a:lnTo>
                            <a:pt x="0" y="7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27" name="Freeform 472"/>
                    <p:cNvSpPr>
                      <a:spLocks/>
                    </p:cNvSpPr>
                    <p:nvPr/>
                  </p:nvSpPr>
                  <p:spPr bwMode="auto">
                    <a:xfrm>
                      <a:off x="618" y="2645"/>
                      <a:ext cx="286" cy="95"/>
                    </a:xfrm>
                    <a:custGeom>
                      <a:avLst/>
                      <a:gdLst>
                        <a:gd name="T0" fmla="*/ 286 w 286"/>
                        <a:gd name="T1" fmla="*/ 20 h 95"/>
                        <a:gd name="T2" fmla="*/ 222 w 286"/>
                        <a:gd name="T3" fmla="*/ 0 h 95"/>
                        <a:gd name="T4" fmla="*/ 74 w 286"/>
                        <a:gd name="T5" fmla="*/ 60 h 95"/>
                        <a:gd name="T6" fmla="*/ 0 w 286"/>
                        <a:gd name="T7" fmla="*/ 40 h 95"/>
                        <a:gd name="T8" fmla="*/ 37 w 286"/>
                        <a:gd name="T9" fmla="*/ 95 h 95"/>
                        <a:gd name="T10" fmla="*/ 222 w 286"/>
                        <a:gd name="T11" fmla="*/ 95 h 95"/>
                        <a:gd name="T12" fmla="*/ 143 w 286"/>
                        <a:gd name="T13" fmla="*/ 75 h 95"/>
                        <a:gd name="T14" fmla="*/ 286 w 286"/>
                        <a:gd name="T15" fmla="*/ 20 h 95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5"/>
                        <a:gd name="T26" fmla="*/ 286 w 286"/>
                        <a:gd name="T27" fmla="*/ 95 h 95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5">
                          <a:moveTo>
                            <a:pt x="286" y="20"/>
                          </a:moveTo>
                          <a:lnTo>
                            <a:pt x="222" y="0"/>
                          </a:lnTo>
                          <a:lnTo>
                            <a:pt x="74" y="60"/>
                          </a:lnTo>
                          <a:lnTo>
                            <a:pt x="0" y="40"/>
                          </a:lnTo>
                          <a:lnTo>
                            <a:pt x="37" y="95"/>
                          </a:lnTo>
                          <a:lnTo>
                            <a:pt x="222" y="95"/>
                          </a:lnTo>
                          <a:lnTo>
                            <a:pt x="143" y="75"/>
                          </a:lnTo>
                          <a:lnTo>
                            <a:pt x="286" y="2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28" name="Freeform 473"/>
                    <p:cNvSpPr>
                      <a:spLocks/>
                    </p:cNvSpPr>
                    <p:nvPr/>
                  </p:nvSpPr>
                  <p:spPr bwMode="auto">
                    <a:xfrm>
                      <a:off x="618" y="2645"/>
                      <a:ext cx="286" cy="95"/>
                    </a:xfrm>
                    <a:custGeom>
                      <a:avLst/>
                      <a:gdLst>
                        <a:gd name="T0" fmla="*/ 286 w 286"/>
                        <a:gd name="T1" fmla="*/ 20 h 95"/>
                        <a:gd name="T2" fmla="*/ 222 w 286"/>
                        <a:gd name="T3" fmla="*/ 0 h 95"/>
                        <a:gd name="T4" fmla="*/ 74 w 286"/>
                        <a:gd name="T5" fmla="*/ 60 h 95"/>
                        <a:gd name="T6" fmla="*/ 0 w 286"/>
                        <a:gd name="T7" fmla="*/ 40 h 95"/>
                        <a:gd name="T8" fmla="*/ 37 w 286"/>
                        <a:gd name="T9" fmla="*/ 95 h 95"/>
                        <a:gd name="T10" fmla="*/ 222 w 286"/>
                        <a:gd name="T11" fmla="*/ 95 h 95"/>
                        <a:gd name="T12" fmla="*/ 143 w 286"/>
                        <a:gd name="T13" fmla="*/ 75 h 95"/>
                        <a:gd name="T14" fmla="*/ 286 w 286"/>
                        <a:gd name="T15" fmla="*/ 20 h 95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5"/>
                        <a:gd name="T26" fmla="*/ 286 w 286"/>
                        <a:gd name="T27" fmla="*/ 95 h 95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5">
                          <a:moveTo>
                            <a:pt x="286" y="20"/>
                          </a:moveTo>
                          <a:lnTo>
                            <a:pt x="222" y="0"/>
                          </a:lnTo>
                          <a:lnTo>
                            <a:pt x="74" y="60"/>
                          </a:lnTo>
                          <a:lnTo>
                            <a:pt x="0" y="40"/>
                          </a:lnTo>
                          <a:lnTo>
                            <a:pt x="37" y="95"/>
                          </a:lnTo>
                          <a:lnTo>
                            <a:pt x="222" y="95"/>
                          </a:lnTo>
                          <a:lnTo>
                            <a:pt x="143" y="75"/>
                          </a:lnTo>
                          <a:lnTo>
                            <a:pt x="286" y="2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29" name="Freeform 474"/>
                    <p:cNvSpPr>
                      <a:spLocks/>
                    </p:cNvSpPr>
                    <p:nvPr/>
                  </p:nvSpPr>
                  <p:spPr bwMode="auto">
                    <a:xfrm>
                      <a:off x="634" y="2536"/>
                      <a:ext cx="286" cy="90"/>
                    </a:xfrm>
                    <a:custGeom>
                      <a:avLst/>
                      <a:gdLst>
                        <a:gd name="T0" fmla="*/ 0 w 286"/>
                        <a:gd name="T1" fmla="*/ 20 h 90"/>
                        <a:gd name="T2" fmla="*/ 63 w 286"/>
                        <a:gd name="T3" fmla="*/ 0 h 90"/>
                        <a:gd name="T4" fmla="*/ 217 w 286"/>
                        <a:gd name="T5" fmla="*/ 55 h 90"/>
                        <a:gd name="T6" fmla="*/ 286 w 286"/>
                        <a:gd name="T7" fmla="*/ 40 h 90"/>
                        <a:gd name="T8" fmla="*/ 249 w 286"/>
                        <a:gd name="T9" fmla="*/ 90 h 90"/>
                        <a:gd name="T10" fmla="*/ 68 w 286"/>
                        <a:gd name="T11" fmla="*/ 90 h 90"/>
                        <a:gd name="T12" fmla="*/ 143 w 286"/>
                        <a:gd name="T13" fmla="*/ 75 h 90"/>
                        <a:gd name="T14" fmla="*/ 0 w 286"/>
                        <a:gd name="T15" fmla="*/ 2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0" y="20"/>
                          </a:moveTo>
                          <a:lnTo>
                            <a:pt x="63" y="0"/>
                          </a:lnTo>
                          <a:lnTo>
                            <a:pt x="217" y="55"/>
                          </a:lnTo>
                          <a:lnTo>
                            <a:pt x="286" y="40"/>
                          </a:lnTo>
                          <a:lnTo>
                            <a:pt x="249" y="90"/>
                          </a:lnTo>
                          <a:lnTo>
                            <a:pt x="68" y="90"/>
                          </a:lnTo>
                          <a:lnTo>
                            <a:pt x="143" y="75"/>
                          </a:lnTo>
                          <a:lnTo>
                            <a:pt x="0" y="2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30" name="Freeform 475"/>
                    <p:cNvSpPr>
                      <a:spLocks/>
                    </p:cNvSpPr>
                    <p:nvPr/>
                  </p:nvSpPr>
                  <p:spPr bwMode="auto">
                    <a:xfrm>
                      <a:off x="634" y="2536"/>
                      <a:ext cx="286" cy="90"/>
                    </a:xfrm>
                    <a:custGeom>
                      <a:avLst/>
                      <a:gdLst>
                        <a:gd name="T0" fmla="*/ 0 w 286"/>
                        <a:gd name="T1" fmla="*/ 20 h 90"/>
                        <a:gd name="T2" fmla="*/ 63 w 286"/>
                        <a:gd name="T3" fmla="*/ 0 h 90"/>
                        <a:gd name="T4" fmla="*/ 217 w 286"/>
                        <a:gd name="T5" fmla="*/ 55 h 90"/>
                        <a:gd name="T6" fmla="*/ 286 w 286"/>
                        <a:gd name="T7" fmla="*/ 40 h 90"/>
                        <a:gd name="T8" fmla="*/ 249 w 286"/>
                        <a:gd name="T9" fmla="*/ 90 h 90"/>
                        <a:gd name="T10" fmla="*/ 68 w 286"/>
                        <a:gd name="T11" fmla="*/ 90 h 90"/>
                        <a:gd name="T12" fmla="*/ 143 w 286"/>
                        <a:gd name="T13" fmla="*/ 75 h 90"/>
                        <a:gd name="T14" fmla="*/ 0 w 286"/>
                        <a:gd name="T15" fmla="*/ 2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0" y="20"/>
                          </a:moveTo>
                          <a:lnTo>
                            <a:pt x="63" y="0"/>
                          </a:lnTo>
                          <a:lnTo>
                            <a:pt x="217" y="55"/>
                          </a:lnTo>
                          <a:lnTo>
                            <a:pt x="286" y="40"/>
                          </a:lnTo>
                          <a:lnTo>
                            <a:pt x="249" y="90"/>
                          </a:lnTo>
                          <a:lnTo>
                            <a:pt x="68" y="90"/>
                          </a:lnTo>
                          <a:lnTo>
                            <a:pt x="143" y="75"/>
                          </a:lnTo>
                          <a:lnTo>
                            <a:pt x="0" y="2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31" name="Freeform 476"/>
                    <p:cNvSpPr>
                      <a:spLocks/>
                    </p:cNvSpPr>
                    <p:nvPr/>
                  </p:nvSpPr>
                  <p:spPr bwMode="auto">
                    <a:xfrm>
                      <a:off x="920" y="2655"/>
                      <a:ext cx="286" cy="90"/>
                    </a:xfrm>
                    <a:custGeom>
                      <a:avLst/>
                      <a:gdLst>
                        <a:gd name="T0" fmla="*/ 286 w 286"/>
                        <a:gd name="T1" fmla="*/ 70 h 90"/>
                        <a:gd name="T2" fmla="*/ 222 w 286"/>
                        <a:gd name="T3" fmla="*/ 90 h 90"/>
                        <a:gd name="T4" fmla="*/ 74 w 286"/>
                        <a:gd name="T5" fmla="*/ 30 h 90"/>
                        <a:gd name="T6" fmla="*/ 0 w 286"/>
                        <a:gd name="T7" fmla="*/ 50 h 90"/>
                        <a:gd name="T8" fmla="*/ 37 w 286"/>
                        <a:gd name="T9" fmla="*/ 0 h 90"/>
                        <a:gd name="T10" fmla="*/ 222 w 286"/>
                        <a:gd name="T11" fmla="*/ 0 h 90"/>
                        <a:gd name="T12" fmla="*/ 143 w 286"/>
                        <a:gd name="T13" fmla="*/ 15 h 90"/>
                        <a:gd name="T14" fmla="*/ 286 w 286"/>
                        <a:gd name="T15" fmla="*/ 7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286" y="70"/>
                          </a:moveTo>
                          <a:lnTo>
                            <a:pt x="222" y="90"/>
                          </a:lnTo>
                          <a:lnTo>
                            <a:pt x="74" y="30"/>
                          </a:lnTo>
                          <a:lnTo>
                            <a:pt x="0" y="50"/>
                          </a:lnTo>
                          <a:lnTo>
                            <a:pt x="37" y="0"/>
                          </a:lnTo>
                          <a:lnTo>
                            <a:pt x="222" y="0"/>
                          </a:lnTo>
                          <a:lnTo>
                            <a:pt x="143" y="15"/>
                          </a:lnTo>
                          <a:lnTo>
                            <a:pt x="286" y="7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32" name="Freeform 477"/>
                    <p:cNvSpPr>
                      <a:spLocks/>
                    </p:cNvSpPr>
                    <p:nvPr/>
                  </p:nvSpPr>
                  <p:spPr bwMode="auto">
                    <a:xfrm>
                      <a:off x="920" y="2655"/>
                      <a:ext cx="286" cy="90"/>
                    </a:xfrm>
                    <a:custGeom>
                      <a:avLst/>
                      <a:gdLst>
                        <a:gd name="T0" fmla="*/ 286 w 286"/>
                        <a:gd name="T1" fmla="*/ 70 h 90"/>
                        <a:gd name="T2" fmla="*/ 222 w 286"/>
                        <a:gd name="T3" fmla="*/ 90 h 90"/>
                        <a:gd name="T4" fmla="*/ 74 w 286"/>
                        <a:gd name="T5" fmla="*/ 30 h 90"/>
                        <a:gd name="T6" fmla="*/ 0 w 286"/>
                        <a:gd name="T7" fmla="*/ 50 h 90"/>
                        <a:gd name="T8" fmla="*/ 37 w 286"/>
                        <a:gd name="T9" fmla="*/ 0 h 90"/>
                        <a:gd name="T10" fmla="*/ 222 w 286"/>
                        <a:gd name="T11" fmla="*/ 0 h 90"/>
                        <a:gd name="T12" fmla="*/ 143 w 286"/>
                        <a:gd name="T13" fmla="*/ 15 h 90"/>
                        <a:gd name="T14" fmla="*/ 286 w 286"/>
                        <a:gd name="T15" fmla="*/ 7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286" y="70"/>
                          </a:moveTo>
                          <a:lnTo>
                            <a:pt x="222" y="90"/>
                          </a:lnTo>
                          <a:lnTo>
                            <a:pt x="74" y="30"/>
                          </a:lnTo>
                          <a:lnTo>
                            <a:pt x="0" y="50"/>
                          </a:lnTo>
                          <a:lnTo>
                            <a:pt x="37" y="0"/>
                          </a:lnTo>
                          <a:lnTo>
                            <a:pt x="222" y="0"/>
                          </a:lnTo>
                          <a:lnTo>
                            <a:pt x="143" y="15"/>
                          </a:lnTo>
                          <a:lnTo>
                            <a:pt x="286" y="7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</p:grpSp>
            </p:grpSp>
            <p:grpSp>
              <p:nvGrpSpPr>
                <p:cNvPr id="23" name="Group 478"/>
                <p:cNvGrpSpPr>
                  <a:grpSpLocks/>
                </p:cNvGrpSpPr>
                <p:nvPr/>
              </p:nvGrpSpPr>
              <p:grpSpPr bwMode="auto">
                <a:xfrm>
                  <a:off x="581" y="2795"/>
                  <a:ext cx="667" cy="513"/>
                  <a:chOff x="581" y="2795"/>
                  <a:chExt cx="667" cy="513"/>
                </a:xfrm>
              </p:grpSpPr>
              <p:sp>
                <p:nvSpPr>
                  <p:cNvPr id="319" name="Freeform 479"/>
                  <p:cNvSpPr>
                    <a:spLocks/>
                  </p:cNvSpPr>
                  <p:nvPr/>
                </p:nvSpPr>
                <p:spPr bwMode="auto">
                  <a:xfrm>
                    <a:off x="581" y="2795"/>
                    <a:ext cx="662" cy="508"/>
                  </a:xfrm>
                  <a:custGeom>
                    <a:avLst/>
                    <a:gdLst>
                      <a:gd name="T0" fmla="*/ 95 w 662"/>
                      <a:gd name="T1" fmla="*/ 0 h 508"/>
                      <a:gd name="T2" fmla="*/ 95 w 662"/>
                      <a:gd name="T3" fmla="*/ 65 h 508"/>
                      <a:gd name="T4" fmla="*/ 249 w 662"/>
                      <a:gd name="T5" fmla="*/ 65 h 508"/>
                      <a:gd name="T6" fmla="*/ 328 w 662"/>
                      <a:gd name="T7" fmla="*/ 199 h 508"/>
                      <a:gd name="T8" fmla="*/ 413 w 662"/>
                      <a:gd name="T9" fmla="*/ 65 h 508"/>
                      <a:gd name="T10" fmla="*/ 566 w 662"/>
                      <a:gd name="T11" fmla="*/ 65 h 508"/>
                      <a:gd name="T12" fmla="*/ 566 w 662"/>
                      <a:gd name="T13" fmla="*/ 0 h 508"/>
                      <a:gd name="T14" fmla="*/ 662 w 662"/>
                      <a:gd name="T15" fmla="*/ 80 h 508"/>
                      <a:gd name="T16" fmla="*/ 566 w 662"/>
                      <a:gd name="T17" fmla="*/ 159 h 508"/>
                      <a:gd name="T18" fmla="*/ 566 w 662"/>
                      <a:gd name="T19" fmla="*/ 105 h 508"/>
                      <a:gd name="T20" fmla="*/ 455 w 662"/>
                      <a:gd name="T21" fmla="*/ 105 h 508"/>
                      <a:gd name="T22" fmla="*/ 365 w 662"/>
                      <a:gd name="T23" fmla="*/ 254 h 508"/>
                      <a:gd name="T24" fmla="*/ 455 w 662"/>
                      <a:gd name="T25" fmla="*/ 409 h 508"/>
                      <a:gd name="T26" fmla="*/ 566 w 662"/>
                      <a:gd name="T27" fmla="*/ 409 h 508"/>
                      <a:gd name="T28" fmla="*/ 566 w 662"/>
                      <a:gd name="T29" fmla="*/ 354 h 508"/>
                      <a:gd name="T30" fmla="*/ 662 w 662"/>
                      <a:gd name="T31" fmla="*/ 429 h 508"/>
                      <a:gd name="T32" fmla="*/ 566 w 662"/>
                      <a:gd name="T33" fmla="*/ 508 h 508"/>
                      <a:gd name="T34" fmla="*/ 566 w 662"/>
                      <a:gd name="T35" fmla="*/ 448 h 508"/>
                      <a:gd name="T36" fmla="*/ 413 w 662"/>
                      <a:gd name="T37" fmla="*/ 448 h 508"/>
                      <a:gd name="T38" fmla="*/ 328 w 662"/>
                      <a:gd name="T39" fmla="*/ 309 h 508"/>
                      <a:gd name="T40" fmla="*/ 249 w 662"/>
                      <a:gd name="T41" fmla="*/ 453 h 508"/>
                      <a:gd name="T42" fmla="*/ 95 w 662"/>
                      <a:gd name="T43" fmla="*/ 453 h 508"/>
                      <a:gd name="T44" fmla="*/ 95 w 662"/>
                      <a:gd name="T45" fmla="*/ 508 h 508"/>
                      <a:gd name="T46" fmla="*/ 0 w 662"/>
                      <a:gd name="T47" fmla="*/ 429 h 508"/>
                      <a:gd name="T48" fmla="*/ 95 w 662"/>
                      <a:gd name="T49" fmla="*/ 354 h 508"/>
                      <a:gd name="T50" fmla="*/ 95 w 662"/>
                      <a:gd name="T51" fmla="*/ 409 h 508"/>
                      <a:gd name="T52" fmla="*/ 201 w 662"/>
                      <a:gd name="T53" fmla="*/ 409 h 508"/>
                      <a:gd name="T54" fmla="*/ 296 w 662"/>
                      <a:gd name="T55" fmla="*/ 254 h 508"/>
                      <a:gd name="T56" fmla="*/ 201 w 662"/>
                      <a:gd name="T57" fmla="*/ 105 h 508"/>
                      <a:gd name="T58" fmla="*/ 95 w 662"/>
                      <a:gd name="T59" fmla="*/ 105 h 508"/>
                      <a:gd name="T60" fmla="*/ 95 w 662"/>
                      <a:gd name="T61" fmla="*/ 154 h 508"/>
                      <a:gd name="T62" fmla="*/ 0 w 662"/>
                      <a:gd name="T63" fmla="*/ 80 h 508"/>
                      <a:gd name="T64" fmla="*/ 95 w 662"/>
                      <a:gd name="T65" fmla="*/ 0 h 50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662"/>
                      <a:gd name="T100" fmla="*/ 0 h 508"/>
                      <a:gd name="T101" fmla="*/ 662 w 662"/>
                      <a:gd name="T102" fmla="*/ 508 h 508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662" h="508">
                        <a:moveTo>
                          <a:pt x="95" y="0"/>
                        </a:moveTo>
                        <a:lnTo>
                          <a:pt x="95" y="65"/>
                        </a:lnTo>
                        <a:lnTo>
                          <a:pt x="249" y="65"/>
                        </a:lnTo>
                        <a:lnTo>
                          <a:pt x="328" y="199"/>
                        </a:lnTo>
                        <a:lnTo>
                          <a:pt x="413" y="65"/>
                        </a:lnTo>
                        <a:lnTo>
                          <a:pt x="566" y="65"/>
                        </a:lnTo>
                        <a:lnTo>
                          <a:pt x="566" y="0"/>
                        </a:lnTo>
                        <a:lnTo>
                          <a:pt x="662" y="80"/>
                        </a:lnTo>
                        <a:lnTo>
                          <a:pt x="566" y="159"/>
                        </a:lnTo>
                        <a:lnTo>
                          <a:pt x="566" y="105"/>
                        </a:lnTo>
                        <a:lnTo>
                          <a:pt x="455" y="105"/>
                        </a:lnTo>
                        <a:lnTo>
                          <a:pt x="365" y="254"/>
                        </a:lnTo>
                        <a:lnTo>
                          <a:pt x="455" y="409"/>
                        </a:lnTo>
                        <a:lnTo>
                          <a:pt x="566" y="409"/>
                        </a:lnTo>
                        <a:lnTo>
                          <a:pt x="566" y="354"/>
                        </a:lnTo>
                        <a:lnTo>
                          <a:pt x="662" y="429"/>
                        </a:lnTo>
                        <a:lnTo>
                          <a:pt x="566" y="508"/>
                        </a:lnTo>
                        <a:lnTo>
                          <a:pt x="566" y="448"/>
                        </a:lnTo>
                        <a:lnTo>
                          <a:pt x="413" y="448"/>
                        </a:lnTo>
                        <a:lnTo>
                          <a:pt x="328" y="309"/>
                        </a:lnTo>
                        <a:lnTo>
                          <a:pt x="249" y="453"/>
                        </a:lnTo>
                        <a:lnTo>
                          <a:pt x="95" y="453"/>
                        </a:lnTo>
                        <a:lnTo>
                          <a:pt x="95" y="508"/>
                        </a:lnTo>
                        <a:lnTo>
                          <a:pt x="0" y="429"/>
                        </a:lnTo>
                        <a:lnTo>
                          <a:pt x="95" y="354"/>
                        </a:lnTo>
                        <a:lnTo>
                          <a:pt x="95" y="409"/>
                        </a:lnTo>
                        <a:lnTo>
                          <a:pt x="201" y="409"/>
                        </a:lnTo>
                        <a:lnTo>
                          <a:pt x="296" y="254"/>
                        </a:lnTo>
                        <a:lnTo>
                          <a:pt x="201" y="105"/>
                        </a:lnTo>
                        <a:lnTo>
                          <a:pt x="95" y="105"/>
                        </a:lnTo>
                        <a:lnTo>
                          <a:pt x="95" y="154"/>
                        </a:lnTo>
                        <a:lnTo>
                          <a:pt x="0" y="80"/>
                        </a:lnTo>
                        <a:lnTo>
                          <a:pt x="9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dirty="0">
                      <a:latin typeface="+mn-lt"/>
                    </a:endParaRPr>
                  </a:p>
                </p:txBody>
              </p:sp>
              <p:sp>
                <p:nvSpPr>
                  <p:cNvPr id="320" name="Freeform 480"/>
                  <p:cNvSpPr>
                    <a:spLocks/>
                  </p:cNvSpPr>
                  <p:nvPr/>
                </p:nvSpPr>
                <p:spPr bwMode="auto">
                  <a:xfrm>
                    <a:off x="581" y="2795"/>
                    <a:ext cx="662" cy="508"/>
                  </a:xfrm>
                  <a:custGeom>
                    <a:avLst/>
                    <a:gdLst>
                      <a:gd name="T0" fmla="*/ 95 w 662"/>
                      <a:gd name="T1" fmla="*/ 0 h 508"/>
                      <a:gd name="T2" fmla="*/ 95 w 662"/>
                      <a:gd name="T3" fmla="*/ 65 h 508"/>
                      <a:gd name="T4" fmla="*/ 249 w 662"/>
                      <a:gd name="T5" fmla="*/ 65 h 508"/>
                      <a:gd name="T6" fmla="*/ 328 w 662"/>
                      <a:gd name="T7" fmla="*/ 199 h 508"/>
                      <a:gd name="T8" fmla="*/ 413 w 662"/>
                      <a:gd name="T9" fmla="*/ 65 h 508"/>
                      <a:gd name="T10" fmla="*/ 566 w 662"/>
                      <a:gd name="T11" fmla="*/ 65 h 508"/>
                      <a:gd name="T12" fmla="*/ 566 w 662"/>
                      <a:gd name="T13" fmla="*/ 0 h 508"/>
                      <a:gd name="T14" fmla="*/ 662 w 662"/>
                      <a:gd name="T15" fmla="*/ 80 h 508"/>
                      <a:gd name="T16" fmla="*/ 566 w 662"/>
                      <a:gd name="T17" fmla="*/ 159 h 508"/>
                      <a:gd name="T18" fmla="*/ 566 w 662"/>
                      <a:gd name="T19" fmla="*/ 105 h 508"/>
                      <a:gd name="T20" fmla="*/ 455 w 662"/>
                      <a:gd name="T21" fmla="*/ 105 h 508"/>
                      <a:gd name="T22" fmla="*/ 365 w 662"/>
                      <a:gd name="T23" fmla="*/ 254 h 508"/>
                      <a:gd name="T24" fmla="*/ 455 w 662"/>
                      <a:gd name="T25" fmla="*/ 409 h 508"/>
                      <a:gd name="T26" fmla="*/ 566 w 662"/>
                      <a:gd name="T27" fmla="*/ 409 h 508"/>
                      <a:gd name="T28" fmla="*/ 566 w 662"/>
                      <a:gd name="T29" fmla="*/ 354 h 508"/>
                      <a:gd name="T30" fmla="*/ 662 w 662"/>
                      <a:gd name="T31" fmla="*/ 429 h 508"/>
                      <a:gd name="T32" fmla="*/ 566 w 662"/>
                      <a:gd name="T33" fmla="*/ 508 h 508"/>
                      <a:gd name="T34" fmla="*/ 566 w 662"/>
                      <a:gd name="T35" fmla="*/ 448 h 508"/>
                      <a:gd name="T36" fmla="*/ 413 w 662"/>
                      <a:gd name="T37" fmla="*/ 448 h 508"/>
                      <a:gd name="T38" fmla="*/ 328 w 662"/>
                      <a:gd name="T39" fmla="*/ 309 h 508"/>
                      <a:gd name="T40" fmla="*/ 249 w 662"/>
                      <a:gd name="T41" fmla="*/ 453 h 508"/>
                      <a:gd name="T42" fmla="*/ 95 w 662"/>
                      <a:gd name="T43" fmla="*/ 453 h 508"/>
                      <a:gd name="T44" fmla="*/ 95 w 662"/>
                      <a:gd name="T45" fmla="*/ 508 h 508"/>
                      <a:gd name="T46" fmla="*/ 0 w 662"/>
                      <a:gd name="T47" fmla="*/ 429 h 508"/>
                      <a:gd name="T48" fmla="*/ 95 w 662"/>
                      <a:gd name="T49" fmla="*/ 354 h 508"/>
                      <a:gd name="T50" fmla="*/ 95 w 662"/>
                      <a:gd name="T51" fmla="*/ 409 h 508"/>
                      <a:gd name="T52" fmla="*/ 201 w 662"/>
                      <a:gd name="T53" fmla="*/ 409 h 508"/>
                      <a:gd name="T54" fmla="*/ 296 w 662"/>
                      <a:gd name="T55" fmla="*/ 254 h 508"/>
                      <a:gd name="T56" fmla="*/ 201 w 662"/>
                      <a:gd name="T57" fmla="*/ 105 h 508"/>
                      <a:gd name="T58" fmla="*/ 95 w 662"/>
                      <a:gd name="T59" fmla="*/ 105 h 508"/>
                      <a:gd name="T60" fmla="*/ 95 w 662"/>
                      <a:gd name="T61" fmla="*/ 154 h 508"/>
                      <a:gd name="T62" fmla="*/ 0 w 662"/>
                      <a:gd name="T63" fmla="*/ 80 h 508"/>
                      <a:gd name="T64" fmla="*/ 95 w 662"/>
                      <a:gd name="T65" fmla="*/ 0 h 50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662"/>
                      <a:gd name="T100" fmla="*/ 0 h 508"/>
                      <a:gd name="T101" fmla="*/ 662 w 662"/>
                      <a:gd name="T102" fmla="*/ 508 h 508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662" h="508">
                        <a:moveTo>
                          <a:pt x="95" y="0"/>
                        </a:moveTo>
                        <a:lnTo>
                          <a:pt x="95" y="65"/>
                        </a:lnTo>
                        <a:lnTo>
                          <a:pt x="249" y="65"/>
                        </a:lnTo>
                        <a:lnTo>
                          <a:pt x="328" y="199"/>
                        </a:lnTo>
                        <a:lnTo>
                          <a:pt x="413" y="65"/>
                        </a:lnTo>
                        <a:lnTo>
                          <a:pt x="566" y="65"/>
                        </a:lnTo>
                        <a:lnTo>
                          <a:pt x="566" y="0"/>
                        </a:lnTo>
                        <a:lnTo>
                          <a:pt x="662" y="80"/>
                        </a:lnTo>
                        <a:lnTo>
                          <a:pt x="566" y="159"/>
                        </a:lnTo>
                        <a:lnTo>
                          <a:pt x="566" y="105"/>
                        </a:lnTo>
                        <a:lnTo>
                          <a:pt x="455" y="105"/>
                        </a:lnTo>
                        <a:lnTo>
                          <a:pt x="365" y="254"/>
                        </a:lnTo>
                        <a:lnTo>
                          <a:pt x="455" y="409"/>
                        </a:lnTo>
                        <a:lnTo>
                          <a:pt x="566" y="409"/>
                        </a:lnTo>
                        <a:lnTo>
                          <a:pt x="566" y="354"/>
                        </a:lnTo>
                        <a:lnTo>
                          <a:pt x="662" y="429"/>
                        </a:lnTo>
                        <a:lnTo>
                          <a:pt x="566" y="508"/>
                        </a:lnTo>
                        <a:lnTo>
                          <a:pt x="566" y="448"/>
                        </a:lnTo>
                        <a:lnTo>
                          <a:pt x="413" y="448"/>
                        </a:lnTo>
                        <a:lnTo>
                          <a:pt x="328" y="309"/>
                        </a:lnTo>
                        <a:lnTo>
                          <a:pt x="249" y="453"/>
                        </a:lnTo>
                        <a:lnTo>
                          <a:pt x="95" y="453"/>
                        </a:lnTo>
                        <a:lnTo>
                          <a:pt x="95" y="508"/>
                        </a:lnTo>
                        <a:lnTo>
                          <a:pt x="0" y="429"/>
                        </a:lnTo>
                        <a:lnTo>
                          <a:pt x="95" y="354"/>
                        </a:lnTo>
                        <a:lnTo>
                          <a:pt x="95" y="409"/>
                        </a:lnTo>
                        <a:lnTo>
                          <a:pt x="201" y="409"/>
                        </a:lnTo>
                        <a:lnTo>
                          <a:pt x="296" y="254"/>
                        </a:lnTo>
                        <a:lnTo>
                          <a:pt x="201" y="105"/>
                        </a:lnTo>
                        <a:lnTo>
                          <a:pt x="95" y="105"/>
                        </a:lnTo>
                        <a:lnTo>
                          <a:pt x="95" y="154"/>
                        </a:lnTo>
                        <a:lnTo>
                          <a:pt x="0" y="80"/>
                        </a:lnTo>
                        <a:lnTo>
                          <a:pt x="9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dirty="0">
                      <a:latin typeface="+mn-lt"/>
                    </a:endParaRPr>
                  </a:p>
                </p:txBody>
              </p:sp>
              <p:sp>
                <p:nvSpPr>
                  <p:cNvPr id="321" name="Freeform 481"/>
                  <p:cNvSpPr>
                    <a:spLocks/>
                  </p:cNvSpPr>
                  <p:nvPr/>
                </p:nvSpPr>
                <p:spPr bwMode="auto">
                  <a:xfrm>
                    <a:off x="586" y="2800"/>
                    <a:ext cx="662" cy="508"/>
                  </a:xfrm>
                  <a:custGeom>
                    <a:avLst/>
                    <a:gdLst>
                      <a:gd name="T0" fmla="*/ 95 w 662"/>
                      <a:gd name="T1" fmla="*/ 0 h 508"/>
                      <a:gd name="T2" fmla="*/ 95 w 662"/>
                      <a:gd name="T3" fmla="*/ 65 h 508"/>
                      <a:gd name="T4" fmla="*/ 249 w 662"/>
                      <a:gd name="T5" fmla="*/ 65 h 508"/>
                      <a:gd name="T6" fmla="*/ 328 w 662"/>
                      <a:gd name="T7" fmla="*/ 199 h 508"/>
                      <a:gd name="T8" fmla="*/ 413 w 662"/>
                      <a:gd name="T9" fmla="*/ 65 h 508"/>
                      <a:gd name="T10" fmla="*/ 567 w 662"/>
                      <a:gd name="T11" fmla="*/ 65 h 508"/>
                      <a:gd name="T12" fmla="*/ 567 w 662"/>
                      <a:gd name="T13" fmla="*/ 0 h 508"/>
                      <a:gd name="T14" fmla="*/ 662 w 662"/>
                      <a:gd name="T15" fmla="*/ 80 h 508"/>
                      <a:gd name="T16" fmla="*/ 567 w 662"/>
                      <a:gd name="T17" fmla="*/ 159 h 508"/>
                      <a:gd name="T18" fmla="*/ 567 w 662"/>
                      <a:gd name="T19" fmla="*/ 105 h 508"/>
                      <a:gd name="T20" fmla="*/ 455 w 662"/>
                      <a:gd name="T21" fmla="*/ 105 h 508"/>
                      <a:gd name="T22" fmla="*/ 365 w 662"/>
                      <a:gd name="T23" fmla="*/ 254 h 508"/>
                      <a:gd name="T24" fmla="*/ 455 w 662"/>
                      <a:gd name="T25" fmla="*/ 409 h 508"/>
                      <a:gd name="T26" fmla="*/ 567 w 662"/>
                      <a:gd name="T27" fmla="*/ 409 h 508"/>
                      <a:gd name="T28" fmla="*/ 567 w 662"/>
                      <a:gd name="T29" fmla="*/ 354 h 508"/>
                      <a:gd name="T30" fmla="*/ 662 w 662"/>
                      <a:gd name="T31" fmla="*/ 429 h 508"/>
                      <a:gd name="T32" fmla="*/ 567 w 662"/>
                      <a:gd name="T33" fmla="*/ 508 h 508"/>
                      <a:gd name="T34" fmla="*/ 567 w 662"/>
                      <a:gd name="T35" fmla="*/ 448 h 508"/>
                      <a:gd name="T36" fmla="*/ 413 w 662"/>
                      <a:gd name="T37" fmla="*/ 448 h 508"/>
                      <a:gd name="T38" fmla="*/ 328 w 662"/>
                      <a:gd name="T39" fmla="*/ 309 h 508"/>
                      <a:gd name="T40" fmla="*/ 249 w 662"/>
                      <a:gd name="T41" fmla="*/ 453 h 508"/>
                      <a:gd name="T42" fmla="*/ 95 w 662"/>
                      <a:gd name="T43" fmla="*/ 453 h 508"/>
                      <a:gd name="T44" fmla="*/ 95 w 662"/>
                      <a:gd name="T45" fmla="*/ 508 h 508"/>
                      <a:gd name="T46" fmla="*/ 0 w 662"/>
                      <a:gd name="T47" fmla="*/ 429 h 508"/>
                      <a:gd name="T48" fmla="*/ 95 w 662"/>
                      <a:gd name="T49" fmla="*/ 354 h 508"/>
                      <a:gd name="T50" fmla="*/ 95 w 662"/>
                      <a:gd name="T51" fmla="*/ 409 h 508"/>
                      <a:gd name="T52" fmla="*/ 201 w 662"/>
                      <a:gd name="T53" fmla="*/ 409 h 508"/>
                      <a:gd name="T54" fmla="*/ 297 w 662"/>
                      <a:gd name="T55" fmla="*/ 254 h 508"/>
                      <a:gd name="T56" fmla="*/ 201 w 662"/>
                      <a:gd name="T57" fmla="*/ 105 h 508"/>
                      <a:gd name="T58" fmla="*/ 95 w 662"/>
                      <a:gd name="T59" fmla="*/ 105 h 508"/>
                      <a:gd name="T60" fmla="*/ 95 w 662"/>
                      <a:gd name="T61" fmla="*/ 154 h 508"/>
                      <a:gd name="T62" fmla="*/ 0 w 662"/>
                      <a:gd name="T63" fmla="*/ 80 h 508"/>
                      <a:gd name="T64" fmla="*/ 95 w 662"/>
                      <a:gd name="T65" fmla="*/ 0 h 50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662"/>
                      <a:gd name="T100" fmla="*/ 0 h 508"/>
                      <a:gd name="T101" fmla="*/ 662 w 662"/>
                      <a:gd name="T102" fmla="*/ 508 h 508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662" h="508">
                        <a:moveTo>
                          <a:pt x="95" y="0"/>
                        </a:moveTo>
                        <a:lnTo>
                          <a:pt x="95" y="65"/>
                        </a:lnTo>
                        <a:lnTo>
                          <a:pt x="249" y="65"/>
                        </a:lnTo>
                        <a:lnTo>
                          <a:pt x="328" y="199"/>
                        </a:lnTo>
                        <a:lnTo>
                          <a:pt x="413" y="65"/>
                        </a:lnTo>
                        <a:lnTo>
                          <a:pt x="567" y="65"/>
                        </a:lnTo>
                        <a:lnTo>
                          <a:pt x="567" y="0"/>
                        </a:lnTo>
                        <a:lnTo>
                          <a:pt x="662" y="80"/>
                        </a:lnTo>
                        <a:lnTo>
                          <a:pt x="567" y="159"/>
                        </a:lnTo>
                        <a:lnTo>
                          <a:pt x="567" y="105"/>
                        </a:lnTo>
                        <a:lnTo>
                          <a:pt x="455" y="105"/>
                        </a:lnTo>
                        <a:lnTo>
                          <a:pt x="365" y="254"/>
                        </a:lnTo>
                        <a:lnTo>
                          <a:pt x="455" y="409"/>
                        </a:lnTo>
                        <a:lnTo>
                          <a:pt x="567" y="409"/>
                        </a:lnTo>
                        <a:lnTo>
                          <a:pt x="567" y="354"/>
                        </a:lnTo>
                        <a:lnTo>
                          <a:pt x="662" y="429"/>
                        </a:lnTo>
                        <a:lnTo>
                          <a:pt x="567" y="508"/>
                        </a:lnTo>
                        <a:lnTo>
                          <a:pt x="567" y="448"/>
                        </a:lnTo>
                        <a:lnTo>
                          <a:pt x="413" y="448"/>
                        </a:lnTo>
                        <a:lnTo>
                          <a:pt x="328" y="309"/>
                        </a:lnTo>
                        <a:lnTo>
                          <a:pt x="249" y="453"/>
                        </a:lnTo>
                        <a:lnTo>
                          <a:pt x="95" y="453"/>
                        </a:lnTo>
                        <a:lnTo>
                          <a:pt x="95" y="508"/>
                        </a:lnTo>
                        <a:lnTo>
                          <a:pt x="0" y="429"/>
                        </a:lnTo>
                        <a:lnTo>
                          <a:pt x="95" y="354"/>
                        </a:lnTo>
                        <a:lnTo>
                          <a:pt x="95" y="409"/>
                        </a:lnTo>
                        <a:lnTo>
                          <a:pt x="201" y="409"/>
                        </a:lnTo>
                        <a:lnTo>
                          <a:pt x="297" y="254"/>
                        </a:lnTo>
                        <a:lnTo>
                          <a:pt x="201" y="105"/>
                        </a:lnTo>
                        <a:lnTo>
                          <a:pt x="95" y="105"/>
                        </a:lnTo>
                        <a:lnTo>
                          <a:pt x="95" y="154"/>
                        </a:lnTo>
                        <a:lnTo>
                          <a:pt x="0" y="80"/>
                        </a:lnTo>
                        <a:lnTo>
                          <a:pt x="9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dirty="0">
                      <a:latin typeface="+mn-lt"/>
                    </a:endParaRPr>
                  </a:p>
                </p:txBody>
              </p:sp>
              <p:sp>
                <p:nvSpPr>
                  <p:cNvPr id="322" name="Freeform 482"/>
                  <p:cNvSpPr>
                    <a:spLocks/>
                  </p:cNvSpPr>
                  <p:nvPr/>
                </p:nvSpPr>
                <p:spPr bwMode="auto">
                  <a:xfrm>
                    <a:off x="586" y="2800"/>
                    <a:ext cx="662" cy="508"/>
                  </a:xfrm>
                  <a:custGeom>
                    <a:avLst/>
                    <a:gdLst>
                      <a:gd name="T0" fmla="*/ 95 w 662"/>
                      <a:gd name="T1" fmla="*/ 0 h 508"/>
                      <a:gd name="T2" fmla="*/ 95 w 662"/>
                      <a:gd name="T3" fmla="*/ 65 h 508"/>
                      <a:gd name="T4" fmla="*/ 249 w 662"/>
                      <a:gd name="T5" fmla="*/ 65 h 508"/>
                      <a:gd name="T6" fmla="*/ 328 w 662"/>
                      <a:gd name="T7" fmla="*/ 199 h 508"/>
                      <a:gd name="T8" fmla="*/ 413 w 662"/>
                      <a:gd name="T9" fmla="*/ 65 h 508"/>
                      <a:gd name="T10" fmla="*/ 567 w 662"/>
                      <a:gd name="T11" fmla="*/ 65 h 508"/>
                      <a:gd name="T12" fmla="*/ 567 w 662"/>
                      <a:gd name="T13" fmla="*/ 0 h 508"/>
                      <a:gd name="T14" fmla="*/ 662 w 662"/>
                      <a:gd name="T15" fmla="*/ 80 h 508"/>
                      <a:gd name="T16" fmla="*/ 567 w 662"/>
                      <a:gd name="T17" fmla="*/ 159 h 508"/>
                      <a:gd name="T18" fmla="*/ 567 w 662"/>
                      <a:gd name="T19" fmla="*/ 105 h 508"/>
                      <a:gd name="T20" fmla="*/ 455 w 662"/>
                      <a:gd name="T21" fmla="*/ 105 h 508"/>
                      <a:gd name="T22" fmla="*/ 365 w 662"/>
                      <a:gd name="T23" fmla="*/ 254 h 508"/>
                      <a:gd name="T24" fmla="*/ 455 w 662"/>
                      <a:gd name="T25" fmla="*/ 409 h 508"/>
                      <a:gd name="T26" fmla="*/ 567 w 662"/>
                      <a:gd name="T27" fmla="*/ 409 h 508"/>
                      <a:gd name="T28" fmla="*/ 567 w 662"/>
                      <a:gd name="T29" fmla="*/ 354 h 508"/>
                      <a:gd name="T30" fmla="*/ 662 w 662"/>
                      <a:gd name="T31" fmla="*/ 429 h 508"/>
                      <a:gd name="T32" fmla="*/ 567 w 662"/>
                      <a:gd name="T33" fmla="*/ 508 h 508"/>
                      <a:gd name="T34" fmla="*/ 567 w 662"/>
                      <a:gd name="T35" fmla="*/ 448 h 508"/>
                      <a:gd name="T36" fmla="*/ 413 w 662"/>
                      <a:gd name="T37" fmla="*/ 448 h 508"/>
                      <a:gd name="T38" fmla="*/ 328 w 662"/>
                      <a:gd name="T39" fmla="*/ 309 h 508"/>
                      <a:gd name="T40" fmla="*/ 249 w 662"/>
                      <a:gd name="T41" fmla="*/ 453 h 508"/>
                      <a:gd name="T42" fmla="*/ 95 w 662"/>
                      <a:gd name="T43" fmla="*/ 453 h 508"/>
                      <a:gd name="T44" fmla="*/ 95 w 662"/>
                      <a:gd name="T45" fmla="*/ 508 h 508"/>
                      <a:gd name="T46" fmla="*/ 0 w 662"/>
                      <a:gd name="T47" fmla="*/ 429 h 508"/>
                      <a:gd name="T48" fmla="*/ 95 w 662"/>
                      <a:gd name="T49" fmla="*/ 354 h 508"/>
                      <a:gd name="T50" fmla="*/ 95 w 662"/>
                      <a:gd name="T51" fmla="*/ 409 h 508"/>
                      <a:gd name="T52" fmla="*/ 201 w 662"/>
                      <a:gd name="T53" fmla="*/ 409 h 508"/>
                      <a:gd name="T54" fmla="*/ 297 w 662"/>
                      <a:gd name="T55" fmla="*/ 254 h 508"/>
                      <a:gd name="T56" fmla="*/ 201 w 662"/>
                      <a:gd name="T57" fmla="*/ 105 h 508"/>
                      <a:gd name="T58" fmla="*/ 95 w 662"/>
                      <a:gd name="T59" fmla="*/ 105 h 508"/>
                      <a:gd name="T60" fmla="*/ 95 w 662"/>
                      <a:gd name="T61" fmla="*/ 154 h 508"/>
                      <a:gd name="T62" fmla="*/ 0 w 662"/>
                      <a:gd name="T63" fmla="*/ 80 h 508"/>
                      <a:gd name="T64" fmla="*/ 95 w 662"/>
                      <a:gd name="T65" fmla="*/ 0 h 50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662"/>
                      <a:gd name="T100" fmla="*/ 0 h 508"/>
                      <a:gd name="T101" fmla="*/ 662 w 662"/>
                      <a:gd name="T102" fmla="*/ 508 h 508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662" h="508">
                        <a:moveTo>
                          <a:pt x="95" y="0"/>
                        </a:moveTo>
                        <a:lnTo>
                          <a:pt x="95" y="65"/>
                        </a:lnTo>
                        <a:lnTo>
                          <a:pt x="249" y="65"/>
                        </a:lnTo>
                        <a:lnTo>
                          <a:pt x="328" y="199"/>
                        </a:lnTo>
                        <a:lnTo>
                          <a:pt x="413" y="65"/>
                        </a:lnTo>
                        <a:lnTo>
                          <a:pt x="567" y="65"/>
                        </a:lnTo>
                        <a:lnTo>
                          <a:pt x="567" y="0"/>
                        </a:lnTo>
                        <a:lnTo>
                          <a:pt x="662" y="80"/>
                        </a:lnTo>
                        <a:lnTo>
                          <a:pt x="567" y="159"/>
                        </a:lnTo>
                        <a:lnTo>
                          <a:pt x="567" y="105"/>
                        </a:lnTo>
                        <a:lnTo>
                          <a:pt x="455" y="105"/>
                        </a:lnTo>
                        <a:lnTo>
                          <a:pt x="365" y="254"/>
                        </a:lnTo>
                        <a:lnTo>
                          <a:pt x="455" y="409"/>
                        </a:lnTo>
                        <a:lnTo>
                          <a:pt x="567" y="409"/>
                        </a:lnTo>
                        <a:lnTo>
                          <a:pt x="567" y="354"/>
                        </a:lnTo>
                        <a:lnTo>
                          <a:pt x="662" y="429"/>
                        </a:lnTo>
                        <a:lnTo>
                          <a:pt x="567" y="508"/>
                        </a:lnTo>
                        <a:lnTo>
                          <a:pt x="567" y="448"/>
                        </a:lnTo>
                        <a:lnTo>
                          <a:pt x="413" y="448"/>
                        </a:lnTo>
                        <a:lnTo>
                          <a:pt x="328" y="309"/>
                        </a:lnTo>
                        <a:lnTo>
                          <a:pt x="249" y="453"/>
                        </a:lnTo>
                        <a:lnTo>
                          <a:pt x="95" y="453"/>
                        </a:lnTo>
                        <a:lnTo>
                          <a:pt x="95" y="508"/>
                        </a:lnTo>
                        <a:lnTo>
                          <a:pt x="0" y="429"/>
                        </a:lnTo>
                        <a:lnTo>
                          <a:pt x="95" y="354"/>
                        </a:lnTo>
                        <a:lnTo>
                          <a:pt x="95" y="409"/>
                        </a:lnTo>
                        <a:lnTo>
                          <a:pt x="201" y="409"/>
                        </a:lnTo>
                        <a:lnTo>
                          <a:pt x="297" y="254"/>
                        </a:lnTo>
                        <a:lnTo>
                          <a:pt x="201" y="105"/>
                        </a:lnTo>
                        <a:lnTo>
                          <a:pt x="95" y="105"/>
                        </a:lnTo>
                        <a:lnTo>
                          <a:pt x="95" y="154"/>
                        </a:lnTo>
                        <a:lnTo>
                          <a:pt x="0" y="80"/>
                        </a:lnTo>
                        <a:lnTo>
                          <a:pt x="9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dirty="0">
                      <a:latin typeface="+mn-lt"/>
                    </a:endParaRPr>
                  </a:p>
                </p:txBody>
              </p:sp>
            </p:grpSp>
          </p:grpSp>
          <p:grpSp>
            <p:nvGrpSpPr>
              <p:cNvPr id="24" name="Group 359"/>
              <p:cNvGrpSpPr/>
              <p:nvPr/>
            </p:nvGrpSpPr>
            <p:grpSpPr>
              <a:xfrm>
                <a:off x="1856948" y="2990283"/>
                <a:ext cx="1005840" cy="323852"/>
                <a:chOff x="1856948" y="2990283"/>
                <a:chExt cx="1005840" cy="323852"/>
              </a:xfrm>
            </p:grpSpPr>
            <p:pic>
              <p:nvPicPr>
                <p:cNvPr id="310" name="Picture 160" descr="rad4"/>
                <p:cNvPicPr preferRelativeResize="0"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2037948" y="2990283"/>
                  <a:ext cx="824840" cy="3238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311" name="Straight Connector 310"/>
                <p:cNvCxnSpPr/>
                <p:nvPr/>
              </p:nvCxnSpPr>
              <p:spPr>
                <a:xfrm rot="5400000">
                  <a:off x="1723598" y="3173389"/>
                  <a:ext cx="2667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2" name="Straight Connector 311"/>
                <p:cNvCxnSpPr/>
                <p:nvPr/>
              </p:nvCxnSpPr>
              <p:spPr>
                <a:xfrm>
                  <a:off x="1865763" y="3173389"/>
                  <a:ext cx="1905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" name="Group 454"/>
              <p:cNvGrpSpPr>
                <a:grpSpLocks/>
              </p:cNvGrpSpPr>
              <p:nvPr/>
            </p:nvGrpSpPr>
            <p:grpSpPr bwMode="auto">
              <a:xfrm>
                <a:off x="4581343" y="2053049"/>
                <a:ext cx="573865" cy="452471"/>
                <a:chOff x="480" y="2498"/>
                <a:chExt cx="872" cy="878"/>
              </a:xfrm>
            </p:grpSpPr>
            <p:sp>
              <p:nvSpPr>
                <p:cNvPr id="282" name="Oval 455"/>
                <p:cNvSpPr>
                  <a:spLocks noChangeArrowheads="1"/>
                </p:cNvSpPr>
                <p:nvPr/>
              </p:nvSpPr>
              <p:spPr bwMode="auto">
                <a:xfrm>
                  <a:off x="482" y="3096"/>
                  <a:ext cx="870" cy="280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83" name="Rectangle 456"/>
                <p:cNvSpPr>
                  <a:spLocks noChangeArrowheads="1"/>
                </p:cNvSpPr>
                <p:nvPr/>
              </p:nvSpPr>
              <p:spPr bwMode="auto">
                <a:xfrm>
                  <a:off x="480" y="2641"/>
                  <a:ext cx="869" cy="597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84" name="Rectangle 457"/>
                <p:cNvSpPr>
                  <a:spLocks noChangeArrowheads="1"/>
                </p:cNvSpPr>
                <p:nvPr/>
              </p:nvSpPr>
              <p:spPr bwMode="auto">
                <a:xfrm>
                  <a:off x="480" y="2641"/>
                  <a:ext cx="869" cy="597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85" name="Oval 458"/>
                <p:cNvSpPr>
                  <a:spLocks noChangeArrowheads="1"/>
                </p:cNvSpPr>
                <p:nvPr/>
              </p:nvSpPr>
              <p:spPr bwMode="auto">
                <a:xfrm>
                  <a:off x="482" y="2498"/>
                  <a:ext cx="870" cy="280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latin typeface="+mn-lt"/>
                  </a:endParaRPr>
                </a:p>
              </p:txBody>
            </p:sp>
            <p:grpSp>
              <p:nvGrpSpPr>
                <p:cNvPr id="26" name="Group 459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604" cy="214"/>
                  <a:chOff x="612" y="2531"/>
                  <a:chExt cx="604" cy="214"/>
                </a:xfrm>
              </p:grpSpPr>
              <p:grpSp>
                <p:nvGrpSpPr>
                  <p:cNvPr id="27" name="Group 460"/>
                  <p:cNvGrpSpPr>
                    <a:grpSpLocks/>
                  </p:cNvGrpSpPr>
                  <p:nvPr/>
                </p:nvGrpSpPr>
                <p:grpSpPr bwMode="auto">
                  <a:xfrm>
                    <a:off x="612" y="2531"/>
                    <a:ext cx="599" cy="209"/>
                    <a:chOff x="612" y="2531"/>
                    <a:chExt cx="599" cy="209"/>
                  </a:xfrm>
                </p:grpSpPr>
                <p:sp>
                  <p:nvSpPr>
                    <p:cNvPr id="302" name="Freeform 461"/>
                    <p:cNvSpPr>
                      <a:spLocks/>
                    </p:cNvSpPr>
                    <p:nvPr/>
                  </p:nvSpPr>
                  <p:spPr bwMode="auto">
                    <a:xfrm>
                      <a:off x="925" y="2536"/>
                      <a:ext cx="286" cy="90"/>
                    </a:xfrm>
                    <a:custGeom>
                      <a:avLst/>
                      <a:gdLst>
                        <a:gd name="T0" fmla="*/ 0 w 286"/>
                        <a:gd name="T1" fmla="*/ 70 h 90"/>
                        <a:gd name="T2" fmla="*/ 64 w 286"/>
                        <a:gd name="T3" fmla="*/ 90 h 90"/>
                        <a:gd name="T4" fmla="*/ 217 w 286"/>
                        <a:gd name="T5" fmla="*/ 30 h 90"/>
                        <a:gd name="T6" fmla="*/ 286 w 286"/>
                        <a:gd name="T7" fmla="*/ 50 h 90"/>
                        <a:gd name="T8" fmla="*/ 249 w 286"/>
                        <a:gd name="T9" fmla="*/ 0 h 90"/>
                        <a:gd name="T10" fmla="*/ 69 w 286"/>
                        <a:gd name="T11" fmla="*/ 0 h 90"/>
                        <a:gd name="T12" fmla="*/ 143 w 286"/>
                        <a:gd name="T13" fmla="*/ 15 h 90"/>
                        <a:gd name="T14" fmla="*/ 0 w 286"/>
                        <a:gd name="T15" fmla="*/ 7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0" y="70"/>
                          </a:moveTo>
                          <a:lnTo>
                            <a:pt x="64" y="90"/>
                          </a:lnTo>
                          <a:lnTo>
                            <a:pt x="217" y="30"/>
                          </a:lnTo>
                          <a:lnTo>
                            <a:pt x="286" y="50"/>
                          </a:lnTo>
                          <a:lnTo>
                            <a:pt x="249" y="0"/>
                          </a:lnTo>
                          <a:lnTo>
                            <a:pt x="69" y="0"/>
                          </a:lnTo>
                          <a:lnTo>
                            <a:pt x="143" y="15"/>
                          </a:lnTo>
                          <a:lnTo>
                            <a:pt x="0" y="7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03" name="Freeform 462"/>
                    <p:cNvSpPr>
                      <a:spLocks/>
                    </p:cNvSpPr>
                    <p:nvPr/>
                  </p:nvSpPr>
                  <p:spPr bwMode="auto">
                    <a:xfrm>
                      <a:off x="925" y="2536"/>
                      <a:ext cx="286" cy="90"/>
                    </a:xfrm>
                    <a:custGeom>
                      <a:avLst/>
                      <a:gdLst>
                        <a:gd name="T0" fmla="*/ 0 w 286"/>
                        <a:gd name="T1" fmla="*/ 70 h 90"/>
                        <a:gd name="T2" fmla="*/ 64 w 286"/>
                        <a:gd name="T3" fmla="*/ 90 h 90"/>
                        <a:gd name="T4" fmla="*/ 217 w 286"/>
                        <a:gd name="T5" fmla="*/ 30 h 90"/>
                        <a:gd name="T6" fmla="*/ 286 w 286"/>
                        <a:gd name="T7" fmla="*/ 50 h 90"/>
                        <a:gd name="T8" fmla="*/ 249 w 286"/>
                        <a:gd name="T9" fmla="*/ 0 h 90"/>
                        <a:gd name="T10" fmla="*/ 69 w 286"/>
                        <a:gd name="T11" fmla="*/ 0 h 90"/>
                        <a:gd name="T12" fmla="*/ 143 w 286"/>
                        <a:gd name="T13" fmla="*/ 15 h 90"/>
                        <a:gd name="T14" fmla="*/ 0 w 286"/>
                        <a:gd name="T15" fmla="*/ 7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0" y="70"/>
                          </a:moveTo>
                          <a:lnTo>
                            <a:pt x="64" y="90"/>
                          </a:lnTo>
                          <a:lnTo>
                            <a:pt x="217" y="30"/>
                          </a:lnTo>
                          <a:lnTo>
                            <a:pt x="286" y="50"/>
                          </a:lnTo>
                          <a:lnTo>
                            <a:pt x="249" y="0"/>
                          </a:lnTo>
                          <a:lnTo>
                            <a:pt x="69" y="0"/>
                          </a:lnTo>
                          <a:lnTo>
                            <a:pt x="143" y="15"/>
                          </a:lnTo>
                          <a:lnTo>
                            <a:pt x="0" y="7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04" name="Freeform 463"/>
                    <p:cNvSpPr>
                      <a:spLocks/>
                    </p:cNvSpPr>
                    <p:nvPr/>
                  </p:nvSpPr>
                  <p:spPr bwMode="auto">
                    <a:xfrm>
                      <a:off x="612" y="2641"/>
                      <a:ext cx="286" cy="94"/>
                    </a:xfrm>
                    <a:custGeom>
                      <a:avLst/>
                      <a:gdLst>
                        <a:gd name="T0" fmla="*/ 286 w 286"/>
                        <a:gd name="T1" fmla="*/ 19 h 94"/>
                        <a:gd name="T2" fmla="*/ 223 w 286"/>
                        <a:gd name="T3" fmla="*/ 0 h 94"/>
                        <a:gd name="T4" fmla="*/ 75 w 286"/>
                        <a:gd name="T5" fmla="*/ 59 h 94"/>
                        <a:gd name="T6" fmla="*/ 0 w 286"/>
                        <a:gd name="T7" fmla="*/ 39 h 94"/>
                        <a:gd name="T8" fmla="*/ 38 w 286"/>
                        <a:gd name="T9" fmla="*/ 94 h 94"/>
                        <a:gd name="T10" fmla="*/ 223 w 286"/>
                        <a:gd name="T11" fmla="*/ 94 h 94"/>
                        <a:gd name="T12" fmla="*/ 143 w 286"/>
                        <a:gd name="T13" fmla="*/ 74 h 94"/>
                        <a:gd name="T14" fmla="*/ 286 w 286"/>
                        <a:gd name="T15" fmla="*/ 19 h 9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4"/>
                        <a:gd name="T26" fmla="*/ 286 w 286"/>
                        <a:gd name="T27" fmla="*/ 94 h 9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4">
                          <a:moveTo>
                            <a:pt x="286" y="19"/>
                          </a:moveTo>
                          <a:lnTo>
                            <a:pt x="223" y="0"/>
                          </a:lnTo>
                          <a:lnTo>
                            <a:pt x="75" y="59"/>
                          </a:lnTo>
                          <a:lnTo>
                            <a:pt x="0" y="39"/>
                          </a:lnTo>
                          <a:lnTo>
                            <a:pt x="38" y="94"/>
                          </a:lnTo>
                          <a:lnTo>
                            <a:pt x="223" y="94"/>
                          </a:lnTo>
                          <a:lnTo>
                            <a:pt x="143" y="74"/>
                          </a:lnTo>
                          <a:lnTo>
                            <a:pt x="286" y="1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05" name="Freeform 464"/>
                    <p:cNvSpPr>
                      <a:spLocks/>
                    </p:cNvSpPr>
                    <p:nvPr/>
                  </p:nvSpPr>
                  <p:spPr bwMode="auto">
                    <a:xfrm>
                      <a:off x="612" y="2641"/>
                      <a:ext cx="286" cy="94"/>
                    </a:xfrm>
                    <a:custGeom>
                      <a:avLst/>
                      <a:gdLst>
                        <a:gd name="T0" fmla="*/ 286 w 286"/>
                        <a:gd name="T1" fmla="*/ 19 h 94"/>
                        <a:gd name="T2" fmla="*/ 223 w 286"/>
                        <a:gd name="T3" fmla="*/ 0 h 94"/>
                        <a:gd name="T4" fmla="*/ 75 w 286"/>
                        <a:gd name="T5" fmla="*/ 59 h 94"/>
                        <a:gd name="T6" fmla="*/ 0 w 286"/>
                        <a:gd name="T7" fmla="*/ 39 h 94"/>
                        <a:gd name="T8" fmla="*/ 38 w 286"/>
                        <a:gd name="T9" fmla="*/ 94 h 94"/>
                        <a:gd name="T10" fmla="*/ 223 w 286"/>
                        <a:gd name="T11" fmla="*/ 94 h 94"/>
                        <a:gd name="T12" fmla="*/ 143 w 286"/>
                        <a:gd name="T13" fmla="*/ 74 h 94"/>
                        <a:gd name="T14" fmla="*/ 286 w 286"/>
                        <a:gd name="T15" fmla="*/ 19 h 9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4"/>
                        <a:gd name="T26" fmla="*/ 286 w 286"/>
                        <a:gd name="T27" fmla="*/ 94 h 9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4">
                          <a:moveTo>
                            <a:pt x="286" y="19"/>
                          </a:moveTo>
                          <a:lnTo>
                            <a:pt x="223" y="0"/>
                          </a:lnTo>
                          <a:lnTo>
                            <a:pt x="75" y="59"/>
                          </a:lnTo>
                          <a:lnTo>
                            <a:pt x="0" y="39"/>
                          </a:lnTo>
                          <a:lnTo>
                            <a:pt x="38" y="94"/>
                          </a:lnTo>
                          <a:lnTo>
                            <a:pt x="223" y="94"/>
                          </a:lnTo>
                          <a:lnTo>
                            <a:pt x="143" y="74"/>
                          </a:lnTo>
                          <a:lnTo>
                            <a:pt x="286" y="1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06" name="Freeform 465"/>
                    <p:cNvSpPr>
                      <a:spLocks/>
                    </p:cNvSpPr>
                    <p:nvPr/>
                  </p:nvSpPr>
                  <p:spPr bwMode="auto">
                    <a:xfrm>
                      <a:off x="628" y="2531"/>
                      <a:ext cx="286" cy="90"/>
                    </a:xfrm>
                    <a:custGeom>
                      <a:avLst/>
                      <a:gdLst>
                        <a:gd name="T0" fmla="*/ 0 w 286"/>
                        <a:gd name="T1" fmla="*/ 20 h 90"/>
                        <a:gd name="T2" fmla="*/ 64 w 286"/>
                        <a:gd name="T3" fmla="*/ 0 h 90"/>
                        <a:gd name="T4" fmla="*/ 217 w 286"/>
                        <a:gd name="T5" fmla="*/ 55 h 90"/>
                        <a:gd name="T6" fmla="*/ 286 w 286"/>
                        <a:gd name="T7" fmla="*/ 40 h 90"/>
                        <a:gd name="T8" fmla="*/ 249 w 286"/>
                        <a:gd name="T9" fmla="*/ 90 h 90"/>
                        <a:gd name="T10" fmla="*/ 69 w 286"/>
                        <a:gd name="T11" fmla="*/ 90 h 90"/>
                        <a:gd name="T12" fmla="*/ 143 w 286"/>
                        <a:gd name="T13" fmla="*/ 75 h 90"/>
                        <a:gd name="T14" fmla="*/ 0 w 286"/>
                        <a:gd name="T15" fmla="*/ 2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0" y="20"/>
                          </a:moveTo>
                          <a:lnTo>
                            <a:pt x="64" y="0"/>
                          </a:lnTo>
                          <a:lnTo>
                            <a:pt x="217" y="55"/>
                          </a:lnTo>
                          <a:lnTo>
                            <a:pt x="286" y="40"/>
                          </a:lnTo>
                          <a:lnTo>
                            <a:pt x="249" y="90"/>
                          </a:lnTo>
                          <a:lnTo>
                            <a:pt x="69" y="90"/>
                          </a:lnTo>
                          <a:lnTo>
                            <a:pt x="143" y="75"/>
                          </a:lnTo>
                          <a:lnTo>
                            <a:pt x="0" y="2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07" name="Freeform 466"/>
                    <p:cNvSpPr>
                      <a:spLocks/>
                    </p:cNvSpPr>
                    <p:nvPr/>
                  </p:nvSpPr>
                  <p:spPr bwMode="auto">
                    <a:xfrm>
                      <a:off x="628" y="2531"/>
                      <a:ext cx="286" cy="90"/>
                    </a:xfrm>
                    <a:custGeom>
                      <a:avLst/>
                      <a:gdLst>
                        <a:gd name="T0" fmla="*/ 0 w 286"/>
                        <a:gd name="T1" fmla="*/ 20 h 90"/>
                        <a:gd name="T2" fmla="*/ 64 w 286"/>
                        <a:gd name="T3" fmla="*/ 0 h 90"/>
                        <a:gd name="T4" fmla="*/ 217 w 286"/>
                        <a:gd name="T5" fmla="*/ 55 h 90"/>
                        <a:gd name="T6" fmla="*/ 286 w 286"/>
                        <a:gd name="T7" fmla="*/ 40 h 90"/>
                        <a:gd name="T8" fmla="*/ 249 w 286"/>
                        <a:gd name="T9" fmla="*/ 90 h 90"/>
                        <a:gd name="T10" fmla="*/ 69 w 286"/>
                        <a:gd name="T11" fmla="*/ 90 h 90"/>
                        <a:gd name="T12" fmla="*/ 143 w 286"/>
                        <a:gd name="T13" fmla="*/ 75 h 90"/>
                        <a:gd name="T14" fmla="*/ 0 w 286"/>
                        <a:gd name="T15" fmla="*/ 2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0" y="20"/>
                          </a:moveTo>
                          <a:lnTo>
                            <a:pt x="64" y="0"/>
                          </a:lnTo>
                          <a:lnTo>
                            <a:pt x="217" y="55"/>
                          </a:lnTo>
                          <a:lnTo>
                            <a:pt x="286" y="40"/>
                          </a:lnTo>
                          <a:lnTo>
                            <a:pt x="249" y="90"/>
                          </a:lnTo>
                          <a:lnTo>
                            <a:pt x="69" y="90"/>
                          </a:lnTo>
                          <a:lnTo>
                            <a:pt x="143" y="75"/>
                          </a:lnTo>
                          <a:lnTo>
                            <a:pt x="0" y="2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08" name="Freeform 467"/>
                    <p:cNvSpPr>
                      <a:spLocks/>
                    </p:cNvSpPr>
                    <p:nvPr/>
                  </p:nvSpPr>
                  <p:spPr bwMode="auto">
                    <a:xfrm>
                      <a:off x="914" y="2650"/>
                      <a:ext cx="286" cy="90"/>
                    </a:xfrm>
                    <a:custGeom>
                      <a:avLst/>
                      <a:gdLst>
                        <a:gd name="T0" fmla="*/ 286 w 286"/>
                        <a:gd name="T1" fmla="*/ 70 h 90"/>
                        <a:gd name="T2" fmla="*/ 223 w 286"/>
                        <a:gd name="T3" fmla="*/ 90 h 90"/>
                        <a:gd name="T4" fmla="*/ 75 w 286"/>
                        <a:gd name="T5" fmla="*/ 30 h 90"/>
                        <a:gd name="T6" fmla="*/ 0 w 286"/>
                        <a:gd name="T7" fmla="*/ 50 h 90"/>
                        <a:gd name="T8" fmla="*/ 37 w 286"/>
                        <a:gd name="T9" fmla="*/ 0 h 90"/>
                        <a:gd name="T10" fmla="*/ 223 w 286"/>
                        <a:gd name="T11" fmla="*/ 0 h 90"/>
                        <a:gd name="T12" fmla="*/ 143 w 286"/>
                        <a:gd name="T13" fmla="*/ 15 h 90"/>
                        <a:gd name="T14" fmla="*/ 286 w 286"/>
                        <a:gd name="T15" fmla="*/ 7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286" y="70"/>
                          </a:moveTo>
                          <a:lnTo>
                            <a:pt x="223" y="90"/>
                          </a:lnTo>
                          <a:lnTo>
                            <a:pt x="75" y="30"/>
                          </a:lnTo>
                          <a:lnTo>
                            <a:pt x="0" y="50"/>
                          </a:lnTo>
                          <a:lnTo>
                            <a:pt x="37" y="0"/>
                          </a:lnTo>
                          <a:lnTo>
                            <a:pt x="223" y="0"/>
                          </a:lnTo>
                          <a:lnTo>
                            <a:pt x="143" y="15"/>
                          </a:lnTo>
                          <a:lnTo>
                            <a:pt x="286" y="7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09" name="Freeform 468"/>
                    <p:cNvSpPr>
                      <a:spLocks/>
                    </p:cNvSpPr>
                    <p:nvPr/>
                  </p:nvSpPr>
                  <p:spPr bwMode="auto">
                    <a:xfrm>
                      <a:off x="914" y="2650"/>
                      <a:ext cx="286" cy="90"/>
                    </a:xfrm>
                    <a:custGeom>
                      <a:avLst/>
                      <a:gdLst>
                        <a:gd name="T0" fmla="*/ 286 w 286"/>
                        <a:gd name="T1" fmla="*/ 70 h 90"/>
                        <a:gd name="T2" fmla="*/ 223 w 286"/>
                        <a:gd name="T3" fmla="*/ 90 h 90"/>
                        <a:gd name="T4" fmla="*/ 75 w 286"/>
                        <a:gd name="T5" fmla="*/ 30 h 90"/>
                        <a:gd name="T6" fmla="*/ 0 w 286"/>
                        <a:gd name="T7" fmla="*/ 50 h 90"/>
                        <a:gd name="T8" fmla="*/ 37 w 286"/>
                        <a:gd name="T9" fmla="*/ 0 h 90"/>
                        <a:gd name="T10" fmla="*/ 223 w 286"/>
                        <a:gd name="T11" fmla="*/ 0 h 90"/>
                        <a:gd name="T12" fmla="*/ 143 w 286"/>
                        <a:gd name="T13" fmla="*/ 15 h 90"/>
                        <a:gd name="T14" fmla="*/ 286 w 286"/>
                        <a:gd name="T15" fmla="*/ 7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286" y="70"/>
                          </a:moveTo>
                          <a:lnTo>
                            <a:pt x="223" y="90"/>
                          </a:lnTo>
                          <a:lnTo>
                            <a:pt x="75" y="30"/>
                          </a:lnTo>
                          <a:lnTo>
                            <a:pt x="0" y="50"/>
                          </a:lnTo>
                          <a:lnTo>
                            <a:pt x="37" y="0"/>
                          </a:lnTo>
                          <a:lnTo>
                            <a:pt x="223" y="0"/>
                          </a:lnTo>
                          <a:lnTo>
                            <a:pt x="143" y="15"/>
                          </a:lnTo>
                          <a:lnTo>
                            <a:pt x="286" y="7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28" name="Group 469"/>
                  <p:cNvGrpSpPr>
                    <a:grpSpLocks/>
                  </p:cNvGrpSpPr>
                  <p:nvPr/>
                </p:nvGrpSpPr>
                <p:grpSpPr bwMode="auto">
                  <a:xfrm>
                    <a:off x="618" y="2536"/>
                    <a:ext cx="598" cy="209"/>
                    <a:chOff x="618" y="2536"/>
                    <a:chExt cx="598" cy="209"/>
                  </a:xfrm>
                </p:grpSpPr>
                <p:sp>
                  <p:nvSpPr>
                    <p:cNvPr id="294" name="Freeform 470"/>
                    <p:cNvSpPr>
                      <a:spLocks/>
                    </p:cNvSpPr>
                    <p:nvPr/>
                  </p:nvSpPr>
                  <p:spPr bwMode="auto">
                    <a:xfrm>
                      <a:off x="930" y="2541"/>
                      <a:ext cx="286" cy="90"/>
                    </a:xfrm>
                    <a:custGeom>
                      <a:avLst/>
                      <a:gdLst>
                        <a:gd name="T0" fmla="*/ 0 w 286"/>
                        <a:gd name="T1" fmla="*/ 70 h 90"/>
                        <a:gd name="T2" fmla="*/ 64 w 286"/>
                        <a:gd name="T3" fmla="*/ 90 h 90"/>
                        <a:gd name="T4" fmla="*/ 217 w 286"/>
                        <a:gd name="T5" fmla="*/ 30 h 90"/>
                        <a:gd name="T6" fmla="*/ 286 w 286"/>
                        <a:gd name="T7" fmla="*/ 50 h 90"/>
                        <a:gd name="T8" fmla="*/ 249 w 286"/>
                        <a:gd name="T9" fmla="*/ 0 h 90"/>
                        <a:gd name="T10" fmla="*/ 69 w 286"/>
                        <a:gd name="T11" fmla="*/ 0 h 90"/>
                        <a:gd name="T12" fmla="*/ 143 w 286"/>
                        <a:gd name="T13" fmla="*/ 15 h 90"/>
                        <a:gd name="T14" fmla="*/ 0 w 286"/>
                        <a:gd name="T15" fmla="*/ 7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0" y="70"/>
                          </a:moveTo>
                          <a:lnTo>
                            <a:pt x="64" y="90"/>
                          </a:lnTo>
                          <a:lnTo>
                            <a:pt x="217" y="30"/>
                          </a:lnTo>
                          <a:lnTo>
                            <a:pt x="286" y="50"/>
                          </a:lnTo>
                          <a:lnTo>
                            <a:pt x="249" y="0"/>
                          </a:lnTo>
                          <a:lnTo>
                            <a:pt x="69" y="0"/>
                          </a:lnTo>
                          <a:lnTo>
                            <a:pt x="143" y="15"/>
                          </a:lnTo>
                          <a:lnTo>
                            <a:pt x="0" y="7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295" name="Freeform 471"/>
                    <p:cNvSpPr>
                      <a:spLocks/>
                    </p:cNvSpPr>
                    <p:nvPr/>
                  </p:nvSpPr>
                  <p:spPr bwMode="auto">
                    <a:xfrm>
                      <a:off x="930" y="2541"/>
                      <a:ext cx="286" cy="90"/>
                    </a:xfrm>
                    <a:custGeom>
                      <a:avLst/>
                      <a:gdLst>
                        <a:gd name="T0" fmla="*/ 0 w 286"/>
                        <a:gd name="T1" fmla="*/ 70 h 90"/>
                        <a:gd name="T2" fmla="*/ 64 w 286"/>
                        <a:gd name="T3" fmla="*/ 90 h 90"/>
                        <a:gd name="T4" fmla="*/ 217 w 286"/>
                        <a:gd name="T5" fmla="*/ 30 h 90"/>
                        <a:gd name="T6" fmla="*/ 286 w 286"/>
                        <a:gd name="T7" fmla="*/ 50 h 90"/>
                        <a:gd name="T8" fmla="*/ 249 w 286"/>
                        <a:gd name="T9" fmla="*/ 0 h 90"/>
                        <a:gd name="T10" fmla="*/ 69 w 286"/>
                        <a:gd name="T11" fmla="*/ 0 h 90"/>
                        <a:gd name="T12" fmla="*/ 143 w 286"/>
                        <a:gd name="T13" fmla="*/ 15 h 90"/>
                        <a:gd name="T14" fmla="*/ 0 w 286"/>
                        <a:gd name="T15" fmla="*/ 7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0" y="70"/>
                          </a:moveTo>
                          <a:lnTo>
                            <a:pt x="64" y="90"/>
                          </a:lnTo>
                          <a:lnTo>
                            <a:pt x="217" y="30"/>
                          </a:lnTo>
                          <a:lnTo>
                            <a:pt x="286" y="50"/>
                          </a:lnTo>
                          <a:lnTo>
                            <a:pt x="249" y="0"/>
                          </a:lnTo>
                          <a:lnTo>
                            <a:pt x="69" y="0"/>
                          </a:lnTo>
                          <a:lnTo>
                            <a:pt x="143" y="15"/>
                          </a:lnTo>
                          <a:lnTo>
                            <a:pt x="0" y="7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296" name="Freeform 472"/>
                    <p:cNvSpPr>
                      <a:spLocks/>
                    </p:cNvSpPr>
                    <p:nvPr/>
                  </p:nvSpPr>
                  <p:spPr bwMode="auto">
                    <a:xfrm>
                      <a:off x="618" y="2645"/>
                      <a:ext cx="286" cy="95"/>
                    </a:xfrm>
                    <a:custGeom>
                      <a:avLst/>
                      <a:gdLst>
                        <a:gd name="T0" fmla="*/ 286 w 286"/>
                        <a:gd name="T1" fmla="*/ 20 h 95"/>
                        <a:gd name="T2" fmla="*/ 222 w 286"/>
                        <a:gd name="T3" fmla="*/ 0 h 95"/>
                        <a:gd name="T4" fmla="*/ 74 w 286"/>
                        <a:gd name="T5" fmla="*/ 60 h 95"/>
                        <a:gd name="T6" fmla="*/ 0 w 286"/>
                        <a:gd name="T7" fmla="*/ 40 h 95"/>
                        <a:gd name="T8" fmla="*/ 37 w 286"/>
                        <a:gd name="T9" fmla="*/ 95 h 95"/>
                        <a:gd name="T10" fmla="*/ 222 w 286"/>
                        <a:gd name="T11" fmla="*/ 95 h 95"/>
                        <a:gd name="T12" fmla="*/ 143 w 286"/>
                        <a:gd name="T13" fmla="*/ 75 h 95"/>
                        <a:gd name="T14" fmla="*/ 286 w 286"/>
                        <a:gd name="T15" fmla="*/ 20 h 95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5"/>
                        <a:gd name="T26" fmla="*/ 286 w 286"/>
                        <a:gd name="T27" fmla="*/ 95 h 95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5">
                          <a:moveTo>
                            <a:pt x="286" y="20"/>
                          </a:moveTo>
                          <a:lnTo>
                            <a:pt x="222" y="0"/>
                          </a:lnTo>
                          <a:lnTo>
                            <a:pt x="74" y="60"/>
                          </a:lnTo>
                          <a:lnTo>
                            <a:pt x="0" y="40"/>
                          </a:lnTo>
                          <a:lnTo>
                            <a:pt x="37" y="95"/>
                          </a:lnTo>
                          <a:lnTo>
                            <a:pt x="222" y="95"/>
                          </a:lnTo>
                          <a:lnTo>
                            <a:pt x="143" y="75"/>
                          </a:lnTo>
                          <a:lnTo>
                            <a:pt x="286" y="2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297" name="Freeform 473"/>
                    <p:cNvSpPr>
                      <a:spLocks/>
                    </p:cNvSpPr>
                    <p:nvPr/>
                  </p:nvSpPr>
                  <p:spPr bwMode="auto">
                    <a:xfrm>
                      <a:off x="618" y="2645"/>
                      <a:ext cx="286" cy="95"/>
                    </a:xfrm>
                    <a:custGeom>
                      <a:avLst/>
                      <a:gdLst>
                        <a:gd name="T0" fmla="*/ 286 w 286"/>
                        <a:gd name="T1" fmla="*/ 20 h 95"/>
                        <a:gd name="T2" fmla="*/ 222 w 286"/>
                        <a:gd name="T3" fmla="*/ 0 h 95"/>
                        <a:gd name="T4" fmla="*/ 74 w 286"/>
                        <a:gd name="T5" fmla="*/ 60 h 95"/>
                        <a:gd name="T6" fmla="*/ 0 w 286"/>
                        <a:gd name="T7" fmla="*/ 40 h 95"/>
                        <a:gd name="T8" fmla="*/ 37 w 286"/>
                        <a:gd name="T9" fmla="*/ 95 h 95"/>
                        <a:gd name="T10" fmla="*/ 222 w 286"/>
                        <a:gd name="T11" fmla="*/ 95 h 95"/>
                        <a:gd name="T12" fmla="*/ 143 w 286"/>
                        <a:gd name="T13" fmla="*/ 75 h 95"/>
                        <a:gd name="T14" fmla="*/ 286 w 286"/>
                        <a:gd name="T15" fmla="*/ 20 h 95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5"/>
                        <a:gd name="T26" fmla="*/ 286 w 286"/>
                        <a:gd name="T27" fmla="*/ 95 h 95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5">
                          <a:moveTo>
                            <a:pt x="286" y="20"/>
                          </a:moveTo>
                          <a:lnTo>
                            <a:pt x="222" y="0"/>
                          </a:lnTo>
                          <a:lnTo>
                            <a:pt x="74" y="60"/>
                          </a:lnTo>
                          <a:lnTo>
                            <a:pt x="0" y="40"/>
                          </a:lnTo>
                          <a:lnTo>
                            <a:pt x="37" y="95"/>
                          </a:lnTo>
                          <a:lnTo>
                            <a:pt x="222" y="95"/>
                          </a:lnTo>
                          <a:lnTo>
                            <a:pt x="143" y="75"/>
                          </a:lnTo>
                          <a:lnTo>
                            <a:pt x="286" y="2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298" name="Freeform 474"/>
                    <p:cNvSpPr>
                      <a:spLocks/>
                    </p:cNvSpPr>
                    <p:nvPr/>
                  </p:nvSpPr>
                  <p:spPr bwMode="auto">
                    <a:xfrm>
                      <a:off x="634" y="2536"/>
                      <a:ext cx="286" cy="90"/>
                    </a:xfrm>
                    <a:custGeom>
                      <a:avLst/>
                      <a:gdLst>
                        <a:gd name="T0" fmla="*/ 0 w 286"/>
                        <a:gd name="T1" fmla="*/ 20 h 90"/>
                        <a:gd name="T2" fmla="*/ 63 w 286"/>
                        <a:gd name="T3" fmla="*/ 0 h 90"/>
                        <a:gd name="T4" fmla="*/ 217 w 286"/>
                        <a:gd name="T5" fmla="*/ 55 h 90"/>
                        <a:gd name="T6" fmla="*/ 286 w 286"/>
                        <a:gd name="T7" fmla="*/ 40 h 90"/>
                        <a:gd name="T8" fmla="*/ 249 w 286"/>
                        <a:gd name="T9" fmla="*/ 90 h 90"/>
                        <a:gd name="T10" fmla="*/ 68 w 286"/>
                        <a:gd name="T11" fmla="*/ 90 h 90"/>
                        <a:gd name="T12" fmla="*/ 143 w 286"/>
                        <a:gd name="T13" fmla="*/ 75 h 90"/>
                        <a:gd name="T14" fmla="*/ 0 w 286"/>
                        <a:gd name="T15" fmla="*/ 2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0" y="20"/>
                          </a:moveTo>
                          <a:lnTo>
                            <a:pt x="63" y="0"/>
                          </a:lnTo>
                          <a:lnTo>
                            <a:pt x="217" y="55"/>
                          </a:lnTo>
                          <a:lnTo>
                            <a:pt x="286" y="40"/>
                          </a:lnTo>
                          <a:lnTo>
                            <a:pt x="249" y="90"/>
                          </a:lnTo>
                          <a:lnTo>
                            <a:pt x="68" y="90"/>
                          </a:lnTo>
                          <a:lnTo>
                            <a:pt x="143" y="75"/>
                          </a:lnTo>
                          <a:lnTo>
                            <a:pt x="0" y="2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299" name="Freeform 475"/>
                    <p:cNvSpPr>
                      <a:spLocks/>
                    </p:cNvSpPr>
                    <p:nvPr/>
                  </p:nvSpPr>
                  <p:spPr bwMode="auto">
                    <a:xfrm>
                      <a:off x="634" y="2536"/>
                      <a:ext cx="286" cy="90"/>
                    </a:xfrm>
                    <a:custGeom>
                      <a:avLst/>
                      <a:gdLst>
                        <a:gd name="T0" fmla="*/ 0 w 286"/>
                        <a:gd name="T1" fmla="*/ 20 h 90"/>
                        <a:gd name="T2" fmla="*/ 63 w 286"/>
                        <a:gd name="T3" fmla="*/ 0 h 90"/>
                        <a:gd name="T4" fmla="*/ 217 w 286"/>
                        <a:gd name="T5" fmla="*/ 55 h 90"/>
                        <a:gd name="T6" fmla="*/ 286 w 286"/>
                        <a:gd name="T7" fmla="*/ 40 h 90"/>
                        <a:gd name="T8" fmla="*/ 249 w 286"/>
                        <a:gd name="T9" fmla="*/ 90 h 90"/>
                        <a:gd name="T10" fmla="*/ 68 w 286"/>
                        <a:gd name="T11" fmla="*/ 90 h 90"/>
                        <a:gd name="T12" fmla="*/ 143 w 286"/>
                        <a:gd name="T13" fmla="*/ 75 h 90"/>
                        <a:gd name="T14" fmla="*/ 0 w 286"/>
                        <a:gd name="T15" fmla="*/ 2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0" y="20"/>
                          </a:moveTo>
                          <a:lnTo>
                            <a:pt x="63" y="0"/>
                          </a:lnTo>
                          <a:lnTo>
                            <a:pt x="217" y="55"/>
                          </a:lnTo>
                          <a:lnTo>
                            <a:pt x="286" y="40"/>
                          </a:lnTo>
                          <a:lnTo>
                            <a:pt x="249" y="90"/>
                          </a:lnTo>
                          <a:lnTo>
                            <a:pt x="68" y="90"/>
                          </a:lnTo>
                          <a:lnTo>
                            <a:pt x="143" y="75"/>
                          </a:lnTo>
                          <a:lnTo>
                            <a:pt x="0" y="2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00" name="Freeform 476"/>
                    <p:cNvSpPr>
                      <a:spLocks/>
                    </p:cNvSpPr>
                    <p:nvPr/>
                  </p:nvSpPr>
                  <p:spPr bwMode="auto">
                    <a:xfrm>
                      <a:off x="920" y="2655"/>
                      <a:ext cx="286" cy="90"/>
                    </a:xfrm>
                    <a:custGeom>
                      <a:avLst/>
                      <a:gdLst>
                        <a:gd name="T0" fmla="*/ 286 w 286"/>
                        <a:gd name="T1" fmla="*/ 70 h 90"/>
                        <a:gd name="T2" fmla="*/ 222 w 286"/>
                        <a:gd name="T3" fmla="*/ 90 h 90"/>
                        <a:gd name="T4" fmla="*/ 74 w 286"/>
                        <a:gd name="T5" fmla="*/ 30 h 90"/>
                        <a:gd name="T6" fmla="*/ 0 w 286"/>
                        <a:gd name="T7" fmla="*/ 50 h 90"/>
                        <a:gd name="T8" fmla="*/ 37 w 286"/>
                        <a:gd name="T9" fmla="*/ 0 h 90"/>
                        <a:gd name="T10" fmla="*/ 222 w 286"/>
                        <a:gd name="T11" fmla="*/ 0 h 90"/>
                        <a:gd name="T12" fmla="*/ 143 w 286"/>
                        <a:gd name="T13" fmla="*/ 15 h 90"/>
                        <a:gd name="T14" fmla="*/ 286 w 286"/>
                        <a:gd name="T15" fmla="*/ 7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286" y="70"/>
                          </a:moveTo>
                          <a:lnTo>
                            <a:pt x="222" y="90"/>
                          </a:lnTo>
                          <a:lnTo>
                            <a:pt x="74" y="30"/>
                          </a:lnTo>
                          <a:lnTo>
                            <a:pt x="0" y="50"/>
                          </a:lnTo>
                          <a:lnTo>
                            <a:pt x="37" y="0"/>
                          </a:lnTo>
                          <a:lnTo>
                            <a:pt x="222" y="0"/>
                          </a:lnTo>
                          <a:lnTo>
                            <a:pt x="143" y="15"/>
                          </a:lnTo>
                          <a:lnTo>
                            <a:pt x="286" y="7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01" name="Freeform 477"/>
                    <p:cNvSpPr>
                      <a:spLocks/>
                    </p:cNvSpPr>
                    <p:nvPr/>
                  </p:nvSpPr>
                  <p:spPr bwMode="auto">
                    <a:xfrm>
                      <a:off x="920" y="2655"/>
                      <a:ext cx="286" cy="90"/>
                    </a:xfrm>
                    <a:custGeom>
                      <a:avLst/>
                      <a:gdLst>
                        <a:gd name="T0" fmla="*/ 286 w 286"/>
                        <a:gd name="T1" fmla="*/ 70 h 90"/>
                        <a:gd name="T2" fmla="*/ 222 w 286"/>
                        <a:gd name="T3" fmla="*/ 90 h 90"/>
                        <a:gd name="T4" fmla="*/ 74 w 286"/>
                        <a:gd name="T5" fmla="*/ 30 h 90"/>
                        <a:gd name="T6" fmla="*/ 0 w 286"/>
                        <a:gd name="T7" fmla="*/ 50 h 90"/>
                        <a:gd name="T8" fmla="*/ 37 w 286"/>
                        <a:gd name="T9" fmla="*/ 0 h 90"/>
                        <a:gd name="T10" fmla="*/ 222 w 286"/>
                        <a:gd name="T11" fmla="*/ 0 h 90"/>
                        <a:gd name="T12" fmla="*/ 143 w 286"/>
                        <a:gd name="T13" fmla="*/ 15 h 90"/>
                        <a:gd name="T14" fmla="*/ 286 w 286"/>
                        <a:gd name="T15" fmla="*/ 7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286" y="70"/>
                          </a:moveTo>
                          <a:lnTo>
                            <a:pt x="222" y="90"/>
                          </a:lnTo>
                          <a:lnTo>
                            <a:pt x="74" y="30"/>
                          </a:lnTo>
                          <a:lnTo>
                            <a:pt x="0" y="50"/>
                          </a:lnTo>
                          <a:lnTo>
                            <a:pt x="37" y="0"/>
                          </a:lnTo>
                          <a:lnTo>
                            <a:pt x="222" y="0"/>
                          </a:lnTo>
                          <a:lnTo>
                            <a:pt x="143" y="15"/>
                          </a:lnTo>
                          <a:lnTo>
                            <a:pt x="286" y="7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</p:grpSp>
            </p:grpSp>
            <p:grpSp>
              <p:nvGrpSpPr>
                <p:cNvPr id="29" name="Group 478"/>
                <p:cNvGrpSpPr>
                  <a:grpSpLocks/>
                </p:cNvGrpSpPr>
                <p:nvPr/>
              </p:nvGrpSpPr>
              <p:grpSpPr bwMode="auto">
                <a:xfrm>
                  <a:off x="581" y="2795"/>
                  <a:ext cx="667" cy="513"/>
                  <a:chOff x="581" y="2795"/>
                  <a:chExt cx="667" cy="513"/>
                </a:xfrm>
              </p:grpSpPr>
              <p:sp>
                <p:nvSpPr>
                  <p:cNvPr id="288" name="Freeform 479"/>
                  <p:cNvSpPr>
                    <a:spLocks/>
                  </p:cNvSpPr>
                  <p:nvPr/>
                </p:nvSpPr>
                <p:spPr bwMode="auto">
                  <a:xfrm>
                    <a:off x="581" y="2795"/>
                    <a:ext cx="662" cy="508"/>
                  </a:xfrm>
                  <a:custGeom>
                    <a:avLst/>
                    <a:gdLst>
                      <a:gd name="T0" fmla="*/ 95 w 662"/>
                      <a:gd name="T1" fmla="*/ 0 h 508"/>
                      <a:gd name="T2" fmla="*/ 95 w 662"/>
                      <a:gd name="T3" fmla="*/ 65 h 508"/>
                      <a:gd name="T4" fmla="*/ 249 w 662"/>
                      <a:gd name="T5" fmla="*/ 65 h 508"/>
                      <a:gd name="T6" fmla="*/ 328 w 662"/>
                      <a:gd name="T7" fmla="*/ 199 h 508"/>
                      <a:gd name="T8" fmla="*/ 413 w 662"/>
                      <a:gd name="T9" fmla="*/ 65 h 508"/>
                      <a:gd name="T10" fmla="*/ 566 w 662"/>
                      <a:gd name="T11" fmla="*/ 65 h 508"/>
                      <a:gd name="T12" fmla="*/ 566 w 662"/>
                      <a:gd name="T13" fmla="*/ 0 h 508"/>
                      <a:gd name="T14" fmla="*/ 662 w 662"/>
                      <a:gd name="T15" fmla="*/ 80 h 508"/>
                      <a:gd name="T16" fmla="*/ 566 w 662"/>
                      <a:gd name="T17" fmla="*/ 159 h 508"/>
                      <a:gd name="T18" fmla="*/ 566 w 662"/>
                      <a:gd name="T19" fmla="*/ 105 h 508"/>
                      <a:gd name="T20" fmla="*/ 455 w 662"/>
                      <a:gd name="T21" fmla="*/ 105 h 508"/>
                      <a:gd name="T22" fmla="*/ 365 w 662"/>
                      <a:gd name="T23" fmla="*/ 254 h 508"/>
                      <a:gd name="T24" fmla="*/ 455 w 662"/>
                      <a:gd name="T25" fmla="*/ 409 h 508"/>
                      <a:gd name="T26" fmla="*/ 566 w 662"/>
                      <a:gd name="T27" fmla="*/ 409 h 508"/>
                      <a:gd name="T28" fmla="*/ 566 w 662"/>
                      <a:gd name="T29" fmla="*/ 354 h 508"/>
                      <a:gd name="T30" fmla="*/ 662 w 662"/>
                      <a:gd name="T31" fmla="*/ 429 h 508"/>
                      <a:gd name="T32" fmla="*/ 566 w 662"/>
                      <a:gd name="T33" fmla="*/ 508 h 508"/>
                      <a:gd name="T34" fmla="*/ 566 w 662"/>
                      <a:gd name="T35" fmla="*/ 448 h 508"/>
                      <a:gd name="T36" fmla="*/ 413 w 662"/>
                      <a:gd name="T37" fmla="*/ 448 h 508"/>
                      <a:gd name="T38" fmla="*/ 328 w 662"/>
                      <a:gd name="T39" fmla="*/ 309 h 508"/>
                      <a:gd name="T40" fmla="*/ 249 w 662"/>
                      <a:gd name="T41" fmla="*/ 453 h 508"/>
                      <a:gd name="T42" fmla="*/ 95 w 662"/>
                      <a:gd name="T43" fmla="*/ 453 h 508"/>
                      <a:gd name="T44" fmla="*/ 95 w 662"/>
                      <a:gd name="T45" fmla="*/ 508 h 508"/>
                      <a:gd name="T46" fmla="*/ 0 w 662"/>
                      <a:gd name="T47" fmla="*/ 429 h 508"/>
                      <a:gd name="T48" fmla="*/ 95 w 662"/>
                      <a:gd name="T49" fmla="*/ 354 h 508"/>
                      <a:gd name="T50" fmla="*/ 95 w 662"/>
                      <a:gd name="T51" fmla="*/ 409 h 508"/>
                      <a:gd name="T52" fmla="*/ 201 w 662"/>
                      <a:gd name="T53" fmla="*/ 409 h 508"/>
                      <a:gd name="T54" fmla="*/ 296 w 662"/>
                      <a:gd name="T55" fmla="*/ 254 h 508"/>
                      <a:gd name="T56" fmla="*/ 201 w 662"/>
                      <a:gd name="T57" fmla="*/ 105 h 508"/>
                      <a:gd name="T58" fmla="*/ 95 w 662"/>
                      <a:gd name="T59" fmla="*/ 105 h 508"/>
                      <a:gd name="T60" fmla="*/ 95 w 662"/>
                      <a:gd name="T61" fmla="*/ 154 h 508"/>
                      <a:gd name="T62" fmla="*/ 0 w 662"/>
                      <a:gd name="T63" fmla="*/ 80 h 508"/>
                      <a:gd name="T64" fmla="*/ 95 w 662"/>
                      <a:gd name="T65" fmla="*/ 0 h 50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662"/>
                      <a:gd name="T100" fmla="*/ 0 h 508"/>
                      <a:gd name="T101" fmla="*/ 662 w 662"/>
                      <a:gd name="T102" fmla="*/ 508 h 508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662" h="508">
                        <a:moveTo>
                          <a:pt x="95" y="0"/>
                        </a:moveTo>
                        <a:lnTo>
                          <a:pt x="95" y="65"/>
                        </a:lnTo>
                        <a:lnTo>
                          <a:pt x="249" y="65"/>
                        </a:lnTo>
                        <a:lnTo>
                          <a:pt x="328" y="199"/>
                        </a:lnTo>
                        <a:lnTo>
                          <a:pt x="413" y="65"/>
                        </a:lnTo>
                        <a:lnTo>
                          <a:pt x="566" y="65"/>
                        </a:lnTo>
                        <a:lnTo>
                          <a:pt x="566" y="0"/>
                        </a:lnTo>
                        <a:lnTo>
                          <a:pt x="662" y="80"/>
                        </a:lnTo>
                        <a:lnTo>
                          <a:pt x="566" y="159"/>
                        </a:lnTo>
                        <a:lnTo>
                          <a:pt x="566" y="105"/>
                        </a:lnTo>
                        <a:lnTo>
                          <a:pt x="455" y="105"/>
                        </a:lnTo>
                        <a:lnTo>
                          <a:pt x="365" y="254"/>
                        </a:lnTo>
                        <a:lnTo>
                          <a:pt x="455" y="409"/>
                        </a:lnTo>
                        <a:lnTo>
                          <a:pt x="566" y="409"/>
                        </a:lnTo>
                        <a:lnTo>
                          <a:pt x="566" y="354"/>
                        </a:lnTo>
                        <a:lnTo>
                          <a:pt x="662" y="429"/>
                        </a:lnTo>
                        <a:lnTo>
                          <a:pt x="566" y="508"/>
                        </a:lnTo>
                        <a:lnTo>
                          <a:pt x="566" y="448"/>
                        </a:lnTo>
                        <a:lnTo>
                          <a:pt x="413" y="448"/>
                        </a:lnTo>
                        <a:lnTo>
                          <a:pt x="328" y="309"/>
                        </a:lnTo>
                        <a:lnTo>
                          <a:pt x="249" y="453"/>
                        </a:lnTo>
                        <a:lnTo>
                          <a:pt x="95" y="453"/>
                        </a:lnTo>
                        <a:lnTo>
                          <a:pt x="95" y="508"/>
                        </a:lnTo>
                        <a:lnTo>
                          <a:pt x="0" y="429"/>
                        </a:lnTo>
                        <a:lnTo>
                          <a:pt x="95" y="354"/>
                        </a:lnTo>
                        <a:lnTo>
                          <a:pt x="95" y="409"/>
                        </a:lnTo>
                        <a:lnTo>
                          <a:pt x="201" y="409"/>
                        </a:lnTo>
                        <a:lnTo>
                          <a:pt x="296" y="254"/>
                        </a:lnTo>
                        <a:lnTo>
                          <a:pt x="201" y="105"/>
                        </a:lnTo>
                        <a:lnTo>
                          <a:pt x="95" y="105"/>
                        </a:lnTo>
                        <a:lnTo>
                          <a:pt x="95" y="154"/>
                        </a:lnTo>
                        <a:lnTo>
                          <a:pt x="0" y="80"/>
                        </a:lnTo>
                        <a:lnTo>
                          <a:pt x="9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dirty="0">
                      <a:latin typeface="+mn-lt"/>
                    </a:endParaRPr>
                  </a:p>
                </p:txBody>
              </p:sp>
              <p:sp>
                <p:nvSpPr>
                  <p:cNvPr id="289" name="Freeform 480"/>
                  <p:cNvSpPr>
                    <a:spLocks/>
                  </p:cNvSpPr>
                  <p:nvPr/>
                </p:nvSpPr>
                <p:spPr bwMode="auto">
                  <a:xfrm>
                    <a:off x="581" y="2795"/>
                    <a:ext cx="662" cy="508"/>
                  </a:xfrm>
                  <a:custGeom>
                    <a:avLst/>
                    <a:gdLst>
                      <a:gd name="T0" fmla="*/ 95 w 662"/>
                      <a:gd name="T1" fmla="*/ 0 h 508"/>
                      <a:gd name="T2" fmla="*/ 95 w 662"/>
                      <a:gd name="T3" fmla="*/ 65 h 508"/>
                      <a:gd name="T4" fmla="*/ 249 w 662"/>
                      <a:gd name="T5" fmla="*/ 65 h 508"/>
                      <a:gd name="T6" fmla="*/ 328 w 662"/>
                      <a:gd name="T7" fmla="*/ 199 h 508"/>
                      <a:gd name="T8" fmla="*/ 413 w 662"/>
                      <a:gd name="T9" fmla="*/ 65 h 508"/>
                      <a:gd name="T10" fmla="*/ 566 w 662"/>
                      <a:gd name="T11" fmla="*/ 65 h 508"/>
                      <a:gd name="T12" fmla="*/ 566 w 662"/>
                      <a:gd name="T13" fmla="*/ 0 h 508"/>
                      <a:gd name="T14" fmla="*/ 662 w 662"/>
                      <a:gd name="T15" fmla="*/ 80 h 508"/>
                      <a:gd name="T16" fmla="*/ 566 w 662"/>
                      <a:gd name="T17" fmla="*/ 159 h 508"/>
                      <a:gd name="T18" fmla="*/ 566 w 662"/>
                      <a:gd name="T19" fmla="*/ 105 h 508"/>
                      <a:gd name="T20" fmla="*/ 455 w 662"/>
                      <a:gd name="T21" fmla="*/ 105 h 508"/>
                      <a:gd name="T22" fmla="*/ 365 w 662"/>
                      <a:gd name="T23" fmla="*/ 254 h 508"/>
                      <a:gd name="T24" fmla="*/ 455 w 662"/>
                      <a:gd name="T25" fmla="*/ 409 h 508"/>
                      <a:gd name="T26" fmla="*/ 566 w 662"/>
                      <a:gd name="T27" fmla="*/ 409 h 508"/>
                      <a:gd name="T28" fmla="*/ 566 w 662"/>
                      <a:gd name="T29" fmla="*/ 354 h 508"/>
                      <a:gd name="T30" fmla="*/ 662 w 662"/>
                      <a:gd name="T31" fmla="*/ 429 h 508"/>
                      <a:gd name="T32" fmla="*/ 566 w 662"/>
                      <a:gd name="T33" fmla="*/ 508 h 508"/>
                      <a:gd name="T34" fmla="*/ 566 w 662"/>
                      <a:gd name="T35" fmla="*/ 448 h 508"/>
                      <a:gd name="T36" fmla="*/ 413 w 662"/>
                      <a:gd name="T37" fmla="*/ 448 h 508"/>
                      <a:gd name="T38" fmla="*/ 328 w 662"/>
                      <a:gd name="T39" fmla="*/ 309 h 508"/>
                      <a:gd name="T40" fmla="*/ 249 w 662"/>
                      <a:gd name="T41" fmla="*/ 453 h 508"/>
                      <a:gd name="T42" fmla="*/ 95 w 662"/>
                      <a:gd name="T43" fmla="*/ 453 h 508"/>
                      <a:gd name="T44" fmla="*/ 95 w 662"/>
                      <a:gd name="T45" fmla="*/ 508 h 508"/>
                      <a:gd name="T46" fmla="*/ 0 w 662"/>
                      <a:gd name="T47" fmla="*/ 429 h 508"/>
                      <a:gd name="T48" fmla="*/ 95 w 662"/>
                      <a:gd name="T49" fmla="*/ 354 h 508"/>
                      <a:gd name="T50" fmla="*/ 95 w 662"/>
                      <a:gd name="T51" fmla="*/ 409 h 508"/>
                      <a:gd name="T52" fmla="*/ 201 w 662"/>
                      <a:gd name="T53" fmla="*/ 409 h 508"/>
                      <a:gd name="T54" fmla="*/ 296 w 662"/>
                      <a:gd name="T55" fmla="*/ 254 h 508"/>
                      <a:gd name="T56" fmla="*/ 201 w 662"/>
                      <a:gd name="T57" fmla="*/ 105 h 508"/>
                      <a:gd name="T58" fmla="*/ 95 w 662"/>
                      <a:gd name="T59" fmla="*/ 105 h 508"/>
                      <a:gd name="T60" fmla="*/ 95 w 662"/>
                      <a:gd name="T61" fmla="*/ 154 h 508"/>
                      <a:gd name="T62" fmla="*/ 0 w 662"/>
                      <a:gd name="T63" fmla="*/ 80 h 508"/>
                      <a:gd name="T64" fmla="*/ 95 w 662"/>
                      <a:gd name="T65" fmla="*/ 0 h 50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662"/>
                      <a:gd name="T100" fmla="*/ 0 h 508"/>
                      <a:gd name="T101" fmla="*/ 662 w 662"/>
                      <a:gd name="T102" fmla="*/ 508 h 508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662" h="508">
                        <a:moveTo>
                          <a:pt x="95" y="0"/>
                        </a:moveTo>
                        <a:lnTo>
                          <a:pt x="95" y="65"/>
                        </a:lnTo>
                        <a:lnTo>
                          <a:pt x="249" y="65"/>
                        </a:lnTo>
                        <a:lnTo>
                          <a:pt x="328" y="199"/>
                        </a:lnTo>
                        <a:lnTo>
                          <a:pt x="413" y="65"/>
                        </a:lnTo>
                        <a:lnTo>
                          <a:pt x="566" y="65"/>
                        </a:lnTo>
                        <a:lnTo>
                          <a:pt x="566" y="0"/>
                        </a:lnTo>
                        <a:lnTo>
                          <a:pt x="662" y="80"/>
                        </a:lnTo>
                        <a:lnTo>
                          <a:pt x="566" y="159"/>
                        </a:lnTo>
                        <a:lnTo>
                          <a:pt x="566" y="105"/>
                        </a:lnTo>
                        <a:lnTo>
                          <a:pt x="455" y="105"/>
                        </a:lnTo>
                        <a:lnTo>
                          <a:pt x="365" y="254"/>
                        </a:lnTo>
                        <a:lnTo>
                          <a:pt x="455" y="409"/>
                        </a:lnTo>
                        <a:lnTo>
                          <a:pt x="566" y="409"/>
                        </a:lnTo>
                        <a:lnTo>
                          <a:pt x="566" y="354"/>
                        </a:lnTo>
                        <a:lnTo>
                          <a:pt x="662" y="429"/>
                        </a:lnTo>
                        <a:lnTo>
                          <a:pt x="566" y="508"/>
                        </a:lnTo>
                        <a:lnTo>
                          <a:pt x="566" y="448"/>
                        </a:lnTo>
                        <a:lnTo>
                          <a:pt x="413" y="448"/>
                        </a:lnTo>
                        <a:lnTo>
                          <a:pt x="328" y="309"/>
                        </a:lnTo>
                        <a:lnTo>
                          <a:pt x="249" y="453"/>
                        </a:lnTo>
                        <a:lnTo>
                          <a:pt x="95" y="453"/>
                        </a:lnTo>
                        <a:lnTo>
                          <a:pt x="95" y="508"/>
                        </a:lnTo>
                        <a:lnTo>
                          <a:pt x="0" y="429"/>
                        </a:lnTo>
                        <a:lnTo>
                          <a:pt x="95" y="354"/>
                        </a:lnTo>
                        <a:lnTo>
                          <a:pt x="95" y="409"/>
                        </a:lnTo>
                        <a:lnTo>
                          <a:pt x="201" y="409"/>
                        </a:lnTo>
                        <a:lnTo>
                          <a:pt x="296" y="254"/>
                        </a:lnTo>
                        <a:lnTo>
                          <a:pt x="201" y="105"/>
                        </a:lnTo>
                        <a:lnTo>
                          <a:pt x="95" y="105"/>
                        </a:lnTo>
                        <a:lnTo>
                          <a:pt x="95" y="154"/>
                        </a:lnTo>
                        <a:lnTo>
                          <a:pt x="0" y="80"/>
                        </a:lnTo>
                        <a:lnTo>
                          <a:pt x="9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dirty="0">
                      <a:latin typeface="+mn-lt"/>
                    </a:endParaRPr>
                  </a:p>
                </p:txBody>
              </p:sp>
              <p:sp>
                <p:nvSpPr>
                  <p:cNvPr id="290" name="Freeform 481"/>
                  <p:cNvSpPr>
                    <a:spLocks/>
                  </p:cNvSpPr>
                  <p:nvPr/>
                </p:nvSpPr>
                <p:spPr bwMode="auto">
                  <a:xfrm>
                    <a:off x="586" y="2800"/>
                    <a:ext cx="662" cy="508"/>
                  </a:xfrm>
                  <a:custGeom>
                    <a:avLst/>
                    <a:gdLst>
                      <a:gd name="T0" fmla="*/ 95 w 662"/>
                      <a:gd name="T1" fmla="*/ 0 h 508"/>
                      <a:gd name="T2" fmla="*/ 95 w 662"/>
                      <a:gd name="T3" fmla="*/ 65 h 508"/>
                      <a:gd name="T4" fmla="*/ 249 w 662"/>
                      <a:gd name="T5" fmla="*/ 65 h 508"/>
                      <a:gd name="T6" fmla="*/ 328 w 662"/>
                      <a:gd name="T7" fmla="*/ 199 h 508"/>
                      <a:gd name="T8" fmla="*/ 413 w 662"/>
                      <a:gd name="T9" fmla="*/ 65 h 508"/>
                      <a:gd name="T10" fmla="*/ 567 w 662"/>
                      <a:gd name="T11" fmla="*/ 65 h 508"/>
                      <a:gd name="T12" fmla="*/ 567 w 662"/>
                      <a:gd name="T13" fmla="*/ 0 h 508"/>
                      <a:gd name="T14" fmla="*/ 662 w 662"/>
                      <a:gd name="T15" fmla="*/ 80 h 508"/>
                      <a:gd name="T16" fmla="*/ 567 w 662"/>
                      <a:gd name="T17" fmla="*/ 159 h 508"/>
                      <a:gd name="T18" fmla="*/ 567 w 662"/>
                      <a:gd name="T19" fmla="*/ 105 h 508"/>
                      <a:gd name="T20" fmla="*/ 455 w 662"/>
                      <a:gd name="T21" fmla="*/ 105 h 508"/>
                      <a:gd name="T22" fmla="*/ 365 w 662"/>
                      <a:gd name="T23" fmla="*/ 254 h 508"/>
                      <a:gd name="T24" fmla="*/ 455 w 662"/>
                      <a:gd name="T25" fmla="*/ 409 h 508"/>
                      <a:gd name="T26" fmla="*/ 567 w 662"/>
                      <a:gd name="T27" fmla="*/ 409 h 508"/>
                      <a:gd name="T28" fmla="*/ 567 w 662"/>
                      <a:gd name="T29" fmla="*/ 354 h 508"/>
                      <a:gd name="T30" fmla="*/ 662 w 662"/>
                      <a:gd name="T31" fmla="*/ 429 h 508"/>
                      <a:gd name="T32" fmla="*/ 567 w 662"/>
                      <a:gd name="T33" fmla="*/ 508 h 508"/>
                      <a:gd name="T34" fmla="*/ 567 w 662"/>
                      <a:gd name="T35" fmla="*/ 448 h 508"/>
                      <a:gd name="T36" fmla="*/ 413 w 662"/>
                      <a:gd name="T37" fmla="*/ 448 h 508"/>
                      <a:gd name="T38" fmla="*/ 328 w 662"/>
                      <a:gd name="T39" fmla="*/ 309 h 508"/>
                      <a:gd name="T40" fmla="*/ 249 w 662"/>
                      <a:gd name="T41" fmla="*/ 453 h 508"/>
                      <a:gd name="T42" fmla="*/ 95 w 662"/>
                      <a:gd name="T43" fmla="*/ 453 h 508"/>
                      <a:gd name="T44" fmla="*/ 95 w 662"/>
                      <a:gd name="T45" fmla="*/ 508 h 508"/>
                      <a:gd name="T46" fmla="*/ 0 w 662"/>
                      <a:gd name="T47" fmla="*/ 429 h 508"/>
                      <a:gd name="T48" fmla="*/ 95 w 662"/>
                      <a:gd name="T49" fmla="*/ 354 h 508"/>
                      <a:gd name="T50" fmla="*/ 95 w 662"/>
                      <a:gd name="T51" fmla="*/ 409 h 508"/>
                      <a:gd name="T52" fmla="*/ 201 w 662"/>
                      <a:gd name="T53" fmla="*/ 409 h 508"/>
                      <a:gd name="T54" fmla="*/ 297 w 662"/>
                      <a:gd name="T55" fmla="*/ 254 h 508"/>
                      <a:gd name="T56" fmla="*/ 201 w 662"/>
                      <a:gd name="T57" fmla="*/ 105 h 508"/>
                      <a:gd name="T58" fmla="*/ 95 w 662"/>
                      <a:gd name="T59" fmla="*/ 105 h 508"/>
                      <a:gd name="T60" fmla="*/ 95 w 662"/>
                      <a:gd name="T61" fmla="*/ 154 h 508"/>
                      <a:gd name="T62" fmla="*/ 0 w 662"/>
                      <a:gd name="T63" fmla="*/ 80 h 508"/>
                      <a:gd name="T64" fmla="*/ 95 w 662"/>
                      <a:gd name="T65" fmla="*/ 0 h 50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662"/>
                      <a:gd name="T100" fmla="*/ 0 h 508"/>
                      <a:gd name="T101" fmla="*/ 662 w 662"/>
                      <a:gd name="T102" fmla="*/ 508 h 508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662" h="508">
                        <a:moveTo>
                          <a:pt x="95" y="0"/>
                        </a:moveTo>
                        <a:lnTo>
                          <a:pt x="95" y="65"/>
                        </a:lnTo>
                        <a:lnTo>
                          <a:pt x="249" y="65"/>
                        </a:lnTo>
                        <a:lnTo>
                          <a:pt x="328" y="199"/>
                        </a:lnTo>
                        <a:lnTo>
                          <a:pt x="413" y="65"/>
                        </a:lnTo>
                        <a:lnTo>
                          <a:pt x="567" y="65"/>
                        </a:lnTo>
                        <a:lnTo>
                          <a:pt x="567" y="0"/>
                        </a:lnTo>
                        <a:lnTo>
                          <a:pt x="662" y="80"/>
                        </a:lnTo>
                        <a:lnTo>
                          <a:pt x="567" y="159"/>
                        </a:lnTo>
                        <a:lnTo>
                          <a:pt x="567" y="105"/>
                        </a:lnTo>
                        <a:lnTo>
                          <a:pt x="455" y="105"/>
                        </a:lnTo>
                        <a:lnTo>
                          <a:pt x="365" y="254"/>
                        </a:lnTo>
                        <a:lnTo>
                          <a:pt x="455" y="409"/>
                        </a:lnTo>
                        <a:lnTo>
                          <a:pt x="567" y="409"/>
                        </a:lnTo>
                        <a:lnTo>
                          <a:pt x="567" y="354"/>
                        </a:lnTo>
                        <a:lnTo>
                          <a:pt x="662" y="429"/>
                        </a:lnTo>
                        <a:lnTo>
                          <a:pt x="567" y="508"/>
                        </a:lnTo>
                        <a:lnTo>
                          <a:pt x="567" y="448"/>
                        </a:lnTo>
                        <a:lnTo>
                          <a:pt x="413" y="448"/>
                        </a:lnTo>
                        <a:lnTo>
                          <a:pt x="328" y="309"/>
                        </a:lnTo>
                        <a:lnTo>
                          <a:pt x="249" y="453"/>
                        </a:lnTo>
                        <a:lnTo>
                          <a:pt x="95" y="453"/>
                        </a:lnTo>
                        <a:lnTo>
                          <a:pt x="95" y="508"/>
                        </a:lnTo>
                        <a:lnTo>
                          <a:pt x="0" y="429"/>
                        </a:lnTo>
                        <a:lnTo>
                          <a:pt x="95" y="354"/>
                        </a:lnTo>
                        <a:lnTo>
                          <a:pt x="95" y="409"/>
                        </a:lnTo>
                        <a:lnTo>
                          <a:pt x="201" y="409"/>
                        </a:lnTo>
                        <a:lnTo>
                          <a:pt x="297" y="254"/>
                        </a:lnTo>
                        <a:lnTo>
                          <a:pt x="201" y="105"/>
                        </a:lnTo>
                        <a:lnTo>
                          <a:pt x="95" y="105"/>
                        </a:lnTo>
                        <a:lnTo>
                          <a:pt x="95" y="154"/>
                        </a:lnTo>
                        <a:lnTo>
                          <a:pt x="0" y="80"/>
                        </a:lnTo>
                        <a:lnTo>
                          <a:pt x="9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dirty="0">
                      <a:latin typeface="+mn-lt"/>
                    </a:endParaRPr>
                  </a:p>
                </p:txBody>
              </p:sp>
              <p:sp>
                <p:nvSpPr>
                  <p:cNvPr id="291" name="Freeform 482"/>
                  <p:cNvSpPr>
                    <a:spLocks/>
                  </p:cNvSpPr>
                  <p:nvPr/>
                </p:nvSpPr>
                <p:spPr bwMode="auto">
                  <a:xfrm>
                    <a:off x="586" y="2800"/>
                    <a:ext cx="662" cy="508"/>
                  </a:xfrm>
                  <a:custGeom>
                    <a:avLst/>
                    <a:gdLst>
                      <a:gd name="T0" fmla="*/ 95 w 662"/>
                      <a:gd name="T1" fmla="*/ 0 h 508"/>
                      <a:gd name="T2" fmla="*/ 95 w 662"/>
                      <a:gd name="T3" fmla="*/ 65 h 508"/>
                      <a:gd name="T4" fmla="*/ 249 w 662"/>
                      <a:gd name="T5" fmla="*/ 65 h 508"/>
                      <a:gd name="T6" fmla="*/ 328 w 662"/>
                      <a:gd name="T7" fmla="*/ 199 h 508"/>
                      <a:gd name="T8" fmla="*/ 413 w 662"/>
                      <a:gd name="T9" fmla="*/ 65 h 508"/>
                      <a:gd name="T10" fmla="*/ 567 w 662"/>
                      <a:gd name="T11" fmla="*/ 65 h 508"/>
                      <a:gd name="T12" fmla="*/ 567 w 662"/>
                      <a:gd name="T13" fmla="*/ 0 h 508"/>
                      <a:gd name="T14" fmla="*/ 662 w 662"/>
                      <a:gd name="T15" fmla="*/ 80 h 508"/>
                      <a:gd name="T16" fmla="*/ 567 w 662"/>
                      <a:gd name="T17" fmla="*/ 159 h 508"/>
                      <a:gd name="T18" fmla="*/ 567 w 662"/>
                      <a:gd name="T19" fmla="*/ 105 h 508"/>
                      <a:gd name="T20" fmla="*/ 455 w 662"/>
                      <a:gd name="T21" fmla="*/ 105 h 508"/>
                      <a:gd name="T22" fmla="*/ 365 w 662"/>
                      <a:gd name="T23" fmla="*/ 254 h 508"/>
                      <a:gd name="T24" fmla="*/ 455 w 662"/>
                      <a:gd name="T25" fmla="*/ 409 h 508"/>
                      <a:gd name="T26" fmla="*/ 567 w 662"/>
                      <a:gd name="T27" fmla="*/ 409 h 508"/>
                      <a:gd name="T28" fmla="*/ 567 w 662"/>
                      <a:gd name="T29" fmla="*/ 354 h 508"/>
                      <a:gd name="T30" fmla="*/ 662 w 662"/>
                      <a:gd name="T31" fmla="*/ 429 h 508"/>
                      <a:gd name="T32" fmla="*/ 567 w 662"/>
                      <a:gd name="T33" fmla="*/ 508 h 508"/>
                      <a:gd name="T34" fmla="*/ 567 w 662"/>
                      <a:gd name="T35" fmla="*/ 448 h 508"/>
                      <a:gd name="T36" fmla="*/ 413 w 662"/>
                      <a:gd name="T37" fmla="*/ 448 h 508"/>
                      <a:gd name="T38" fmla="*/ 328 w 662"/>
                      <a:gd name="T39" fmla="*/ 309 h 508"/>
                      <a:gd name="T40" fmla="*/ 249 w 662"/>
                      <a:gd name="T41" fmla="*/ 453 h 508"/>
                      <a:gd name="T42" fmla="*/ 95 w 662"/>
                      <a:gd name="T43" fmla="*/ 453 h 508"/>
                      <a:gd name="T44" fmla="*/ 95 w 662"/>
                      <a:gd name="T45" fmla="*/ 508 h 508"/>
                      <a:gd name="T46" fmla="*/ 0 w 662"/>
                      <a:gd name="T47" fmla="*/ 429 h 508"/>
                      <a:gd name="T48" fmla="*/ 95 w 662"/>
                      <a:gd name="T49" fmla="*/ 354 h 508"/>
                      <a:gd name="T50" fmla="*/ 95 w 662"/>
                      <a:gd name="T51" fmla="*/ 409 h 508"/>
                      <a:gd name="T52" fmla="*/ 201 w 662"/>
                      <a:gd name="T53" fmla="*/ 409 h 508"/>
                      <a:gd name="T54" fmla="*/ 297 w 662"/>
                      <a:gd name="T55" fmla="*/ 254 h 508"/>
                      <a:gd name="T56" fmla="*/ 201 w 662"/>
                      <a:gd name="T57" fmla="*/ 105 h 508"/>
                      <a:gd name="T58" fmla="*/ 95 w 662"/>
                      <a:gd name="T59" fmla="*/ 105 h 508"/>
                      <a:gd name="T60" fmla="*/ 95 w 662"/>
                      <a:gd name="T61" fmla="*/ 154 h 508"/>
                      <a:gd name="T62" fmla="*/ 0 w 662"/>
                      <a:gd name="T63" fmla="*/ 80 h 508"/>
                      <a:gd name="T64" fmla="*/ 95 w 662"/>
                      <a:gd name="T65" fmla="*/ 0 h 50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662"/>
                      <a:gd name="T100" fmla="*/ 0 h 508"/>
                      <a:gd name="T101" fmla="*/ 662 w 662"/>
                      <a:gd name="T102" fmla="*/ 508 h 508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662" h="508">
                        <a:moveTo>
                          <a:pt x="95" y="0"/>
                        </a:moveTo>
                        <a:lnTo>
                          <a:pt x="95" y="65"/>
                        </a:lnTo>
                        <a:lnTo>
                          <a:pt x="249" y="65"/>
                        </a:lnTo>
                        <a:lnTo>
                          <a:pt x="328" y="199"/>
                        </a:lnTo>
                        <a:lnTo>
                          <a:pt x="413" y="65"/>
                        </a:lnTo>
                        <a:lnTo>
                          <a:pt x="567" y="65"/>
                        </a:lnTo>
                        <a:lnTo>
                          <a:pt x="567" y="0"/>
                        </a:lnTo>
                        <a:lnTo>
                          <a:pt x="662" y="80"/>
                        </a:lnTo>
                        <a:lnTo>
                          <a:pt x="567" y="159"/>
                        </a:lnTo>
                        <a:lnTo>
                          <a:pt x="567" y="105"/>
                        </a:lnTo>
                        <a:lnTo>
                          <a:pt x="455" y="105"/>
                        </a:lnTo>
                        <a:lnTo>
                          <a:pt x="365" y="254"/>
                        </a:lnTo>
                        <a:lnTo>
                          <a:pt x="455" y="409"/>
                        </a:lnTo>
                        <a:lnTo>
                          <a:pt x="567" y="409"/>
                        </a:lnTo>
                        <a:lnTo>
                          <a:pt x="567" y="354"/>
                        </a:lnTo>
                        <a:lnTo>
                          <a:pt x="662" y="429"/>
                        </a:lnTo>
                        <a:lnTo>
                          <a:pt x="567" y="508"/>
                        </a:lnTo>
                        <a:lnTo>
                          <a:pt x="567" y="448"/>
                        </a:lnTo>
                        <a:lnTo>
                          <a:pt x="413" y="448"/>
                        </a:lnTo>
                        <a:lnTo>
                          <a:pt x="328" y="309"/>
                        </a:lnTo>
                        <a:lnTo>
                          <a:pt x="249" y="453"/>
                        </a:lnTo>
                        <a:lnTo>
                          <a:pt x="95" y="453"/>
                        </a:lnTo>
                        <a:lnTo>
                          <a:pt x="95" y="508"/>
                        </a:lnTo>
                        <a:lnTo>
                          <a:pt x="0" y="429"/>
                        </a:lnTo>
                        <a:lnTo>
                          <a:pt x="95" y="354"/>
                        </a:lnTo>
                        <a:lnTo>
                          <a:pt x="95" y="409"/>
                        </a:lnTo>
                        <a:lnTo>
                          <a:pt x="201" y="409"/>
                        </a:lnTo>
                        <a:lnTo>
                          <a:pt x="297" y="254"/>
                        </a:lnTo>
                        <a:lnTo>
                          <a:pt x="201" y="105"/>
                        </a:lnTo>
                        <a:lnTo>
                          <a:pt x="95" y="105"/>
                        </a:lnTo>
                        <a:lnTo>
                          <a:pt x="95" y="154"/>
                        </a:lnTo>
                        <a:lnTo>
                          <a:pt x="0" y="80"/>
                        </a:lnTo>
                        <a:lnTo>
                          <a:pt x="9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dirty="0">
                      <a:latin typeface="+mn-lt"/>
                    </a:endParaRPr>
                  </a:p>
                </p:txBody>
              </p:sp>
            </p:grpSp>
          </p:grpSp>
        </p:grpSp>
        <p:grpSp>
          <p:nvGrpSpPr>
            <p:cNvPr id="30" name="Group 371"/>
            <p:cNvGrpSpPr/>
            <p:nvPr/>
          </p:nvGrpSpPr>
          <p:grpSpPr>
            <a:xfrm flipH="1">
              <a:off x="9099995" y="3096924"/>
              <a:ext cx="199315" cy="266700"/>
              <a:chOff x="1934921" y="3752016"/>
              <a:chExt cx="199315" cy="266700"/>
            </a:xfrm>
          </p:grpSpPr>
          <p:cxnSp>
            <p:nvCxnSpPr>
              <p:cNvPr id="370" name="Straight Connector 369"/>
              <p:cNvCxnSpPr/>
              <p:nvPr/>
            </p:nvCxnSpPr>
            <p:spPr>
              <a:xfrm rot="5400000">
                <a:off x="1801571" y="3885366"/>
                <a:ext cx="2667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1" name="Straight Connector 370"/>
              <p:cNvCxnSpPr/>
              <p:nvPr/>
            </p:nvCxnSpPr>
            <p:spPr>
              <a:xfrm>
                <a:off x="1943736" y="3885366"/>
                <a:ext cx="1905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1" name="Group 196"/>
          <p:cNvGrpSpPr/>
          <p:nvPr/>
        </p:nvGrpSpPr>
        <p:grpSpPr>
          <a:xfrm>
            <a:off x="6516576" y="3294151"/>
            <a:ext cx="2080560" cy="854167"/>
            <a:chOff x="6910711" y="6380356"/>
            <a:chExt cx="2080560" cy="854167"/>
          </a:xfrm>
        </p:grpSpPr>
        <p:grpSp>
          <p:nvGrpSpPr>
            <p:cNvPr id="132" name="Group 179"/>
            <p:cNvGrpSpPr/>
            <p:nvPr/>
          </p:nvGrpSpPr>
          <p:grpSpPr>
            <a:xfrm>
              <a:off x="6910711" y="6380356"/>
              <a:ext cx="2006635" cy="854167"/>
              <a:chOff x="6506063" y="3484757"/>
              <a:chExt cx="2006635" cy="854167"/>
            </a:xfrm>
          </p:grpSpPr>
          <p:grpSp>
            <p:nvGrpSpPr>
              <p:cNvPr id="133" name="Group 136"/>
              <p:cNvGrpSpPr/>
              <p:nvPr/>
            </p:nvGrpSpPr>
            <p:grpSpPr>
              <a:xfrm>
                <a:off x="7180009" y="3542495"/>
                <a:ext cx="1332689" cy="796429"/>
                <a:chOff x="6852461" y="1222375"/>
                <a:chExt cx="1332689" cy="796429"/>
              </a:xfrm>
            </p:grpSpPr>
            <p:sp>
              <p:nvSpPr>
                <p:cNvPr id="187" name="TextBox 186"/>
                <p:cNvSpPr txBox="1"/>
                <p:nvPr/>
              </p:nvSpPr>
              <p:spPr>
                <a:xfrm>
                  <a:off x="6877049" y="1352550"/>
                  <a:ext cx="81729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400" dirty="0" smtClean="0">
                      <a:latin typeface="+mn-lt"/>
                    </a:rPr>
                    <a:t>SDH/</a:t>
                  </a:r>
                </a:p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400" dirty="0" smtClean="0">
                      <a:latin typeface="+mn-lt"/>
                    </a:rPr>
                    <a:t>SONET</a:t>
                  </a:r>
                </a:p>
              </p:txBody>
            </p:sp>
            <p:cxnSp>
              <p:nvCxnSpPr>
                <p:cNvPr id="188" name="Straight Connector 187"/>
                <p:cNvCxnSpPr/>
                <p:nvPr/>
              </p:nvCxnSpPr>
              <p:spPr>
                <a:xfrm>
                  <a:off x="7630849" y="1640652"/>
                  <a:ext cx="554301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Straight Connector 188"/>
                <p:cNvCxnSpPr/>
                <p:nvPr/>
              </p:nvCxnSpPr>
              <p:spPr>
                <a:xfrm>
                  <a:off x="7618435" y="1554927"/>
                  <a:ext cx="554301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0" name="TextBox 189"/>
                <p:cNvSpPr txBox="1"/>
                <p:nvPr/>
              </p:nvSpPr>
              <p:spPr>
                <a:xfrm>
                  <a:off x="7365999" y="1222375"/>
                  <a:ext cx="81729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400" dirty="0" smtClean="0">
                      <a:latin typeface="+mn-lt"/>
                    </a:rPr>
                    <a:t>PDH</a:t>
                  </a:r>
                  <a:endParaRPr lang="en-US" sz="1700" dirty="0" smtClean="0">
                    <a:latin typeface="+mn-lt"/>
                  </a:endParaRPr>
                </a:p>
              </p:txBody>
            </p:sp>
            <p:sp>
              <p:nvSpPr>
                <p:cNvPr id="192" name="AutoShape 50"/>
                <p:cNvSpPr>
                  <a:spLocks noChangeArrowheads="1"/>
                </p:cNvSpPr>
                <p:nvPr/>
              </p:nvSpPr>
              <p:spPr bwMode="auto">
                <a:xfrm>
                  <a:off x="6852461" y="1236663"/>
                  <a:ext cx="781144" cy="782141"/>
                </a:xfrm>
                <a:custGeom>
                  <a:avLst/>
                  <a:gdLst>
                    <a:gd name="T0" fmla="*/ 2147483647 w 21600"/>
                    <a:gd name="T1" fmla="*/ 0 h 21600"/>
                    <a:gd name="T2" fmla="*/ 2147483647 w 21600"/>
                    <a:gd name="T3" fmla="*/ 2147483647 h 21600"/>
                    <a:gd name="T4" fmla="*/ 0 w 21600"/>
                    <a:gd name="T5" fmla="*/ 2147483647 h 21600"/>
                    <a:gd name="T6" fmla="*/ 2147483647 w 21600"/>
                    <a:gd name="T7" fmla="*/ 2147483647 h 21600"/>
                    <a:gd name="T8" fmla="*/ 2147483647 w 21600"/>
                    <a:gd name="T9" fmla="*/ 2147483647 h 21600"/>
                    <a:gd name="T10" fmla="*/ 2147483647 w 21600"/>
                    <a:gd name="T11" fmla="*/ 2147483647 h 21600"/>
                    <a:gd name="T12" fmla="*/ 2147483647 w 21600"/>
                    <a:gd name="T13" fmla="*/ 2147483647 h 21600"/>
                    <a:gd name="T14" fmla="*/ 2147483647 w 21600"/>
                    <a:gd name="T15" fmla="*/ 2147483647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63 w 21600"/>
                    <a:gd name="T25" fmla="*/ 3163 h 21600"/>
                    <a:gd name="T26" fmla="*/ 18437 w 21600"/>
                    <a:gd name="T27" fmla="*/ 18437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1619" y="10800"/>
                      </a:moveTo>
                      <a:cubicBezTo>
                        <a:pt x="1619" y="15871"/>
                        <a:pt x="5729" y="19981"/>
                        <a:pt x="10800" y="19981"/>
                      </a:cubicBezTo>
                      <a:cubicBezTo>
                        <a:pt x="15871" y="19981"/>
                        <a:pt x="19981" y="15871"/>
                        <a:pt x="19981" y="10800"/>
                      </a:cubicBezTo>
                      <a:cubicBezTo>
                        <a:pt x="19981" y="5729"/>
                        <a:pt x="15871" y="1619"/>
                        <a:pt x="10800" y="1619"/>
                      </a:cubicBezTo>
                      <a:cubicBezTo>
                        <a:pt x="5729" y="1619"/>
                        <a:pt x="1619" y="5729"/>
                        <a:pt x="1619" y="1080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FFF5E3"/>
                    </a:gs>
                    <a:gs pos="50000">
                      <a:srgbClr val="F6B686"/>
                    </a:gs>
                    <a:gs pos="100000">
                      <a:srgbClr val="FFF5E3"/>
                    </a:gs>
                  </a:gsLst>
                  <a:lin ang="2700000" scaled="1"/>
                </a:gradFill>
                <a:ln w="9525" algn="ctr">
                  <a:noFill/>
                  <a:round/>
                  <a:headEnd/>
                  <a:tailEnd/>
                </a:ln>
                <a:effectLst>
                  <a:prstShdw prst="shdw17" dist="17961" dir="2700000">
                    <a:srgbClr val="946D50"/>
                  </a:prstShdw>
                </a:effectLst>
              </p:spPr>
              <p:txBody>
                <a:bodyPr wrap="none" lIns="35996" tIns="35996" rIns="35996" bIns="35996" anchor="ctr" anchorCtr="1">
                  <a:noAutofit/>
                </a:bodyPr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latin typeface="+mn-lt"/>
                    <a:cs typeface="Arial" pitchFamily="34" charset="0"/>
                  </a:endParaRPr>
                </a:p>
              </p:txBody>
            </p:sp>
          </p:grpSp>
          <p:cxnSp>
            <p:nvCxnSpPr>
              <p:cNvPr id="182" name="Straight Connector 181"/>
              <p:cNvCxnSpPr/>
              <p:nvPr/>
            </p:nvCxnSpPr>
            <p:spPr>
              <a:xfrm rot="10800000">
                <a:off x="6506063" y="3484757"/>
                <a:ext cx="754546" cy="21378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83" name="Picture 8" descr="adm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182894" y="3642781"/>
                <a:ext cx="203457" cy="179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" name="Picture 8" descr="adm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853271" y="3826477"/>
                <a:ext cx="203457" cy="179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96" name="TextBox 195"/>
            <p:cNvSpPr txBox="1"/>
            <p:nvPr/>
          </p:nvSpPr>
          <p:spPr>
            <a:xfrm>
              <a:off x="8461960" y="6836979"/>
              <a:ext cx="529311" cy="236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 smtClean="0">
                  <a:latin typeface="+mn-lt"/>
                </a:rPr>
                <a:t>E1/T1</a:t>
              </a:r>
            </a:p>
          </p:txBody>
        </p:sp>
      </p:grpSp>
      <p:grpSp>
        <p:nvGrpSpPr>
          <p:cNvPr id="245" name="Group 244"/>
          <p:cNvGrpSpPr/>
          <p:nvPr/>
        </p:nvGrpSpPr>
        <p:grpSpPr>
          <a:xfrm>
            <a:off x="8686805" y="2857391"/>
            <a:ext cx="1371600" cy="2207172"/>
            <a:chOff x="8686800" y="3042746"/>
            <a:chExt cx="1371600" cy="2207172"/>
          </a:xfrm>
        </p:grpSpPr>
        <p:sp>
          <p:nvSpPr>
            <p:cNvPr id="212" name="Flowchart: Alternate Process 211"/>
            <p:cNvSpPr/>
            <p:nvPr/>
          </p:nvSpPr>
          <p:spPr>
            <a:xfrm>
              <a:off x="8949964" y="4272454"/>
              <a:ext cx="1108436" cy="619007"/>
            </a:xfrm>
            <a:prstGeom prst="flowChartAlternateProcess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Ethernet</a:t>
              </a:r>
            </a:p>
            <a:p>
              <a:pPr algn="ctr"/>
              <a:r>
                <a:rPr lang="en-US" sz="1400" dirty="0" smtClean="0"/>
                <a:t>Service</a:t>
              </a:r>
            </a:p>
            <a:p>
              <a:pPr algn="ctr"/>
              <a:r>
                <a:rPr lang="en-US" sz="1400" dirty="0" smtClean="0"/>
                <a:t>Required</a:t>
              </a:r>
              <a:endParaRPr lang="en-US" sz="1400" dirty="0"/>
            </a:p>
          </p:txBody>
        </p:sp>
        <p:cxnSp>
          <p:nvCxnSpPr>
            <p:cNvPr id="214" name="Straight Arrow Connector 213"/>
            <p:cNvCxnSpPr>
              <a:stCxn id="212" idx="0"/>
            </p:cNvCxnSpPr>
            <p:nvPr/>
          </p:nvCxnSpPr>
          <p:spPr>
            <a:xfrm rot="16200000" flipV="1">
              <a:off x="8825055" y="3593327"/>
              <a:ext cx="1229708" cy="128546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Arrow Connector 224"/>
            <p:cNvCxnSpPr>
              <a:stCxn id="212" idx="2"/>
            </p:cNvCxnSpPr>
            <p:nvPr/>
          </p:nvCxnSpPr>
          <p:spPr>
            <a:xfrm rot="5400000">
              <a:off x="9278872" y="5024607"/>
              <a:ext cx="358456" cy="92165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Arrow Connector 227"/>
            <p:cNvCxnSpPr>
              <a:stCxn id="212" idx="0"/>
            </p:cNvCxnSpPr>
            <p:nvPr/>
          </p:nvCxnSpPr>
          <p:spPr>
            <a:xfrm rot="16200000" flipV="1">
              <a:off x="9016664" y="3784936"/>
              <a:ext cx="157654" cy="817382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2" name="Group 241"/>
          <p:cNvGrpSpPr/>
          <p:nvPr/>
        </p:nvGrpSpPr>
        <p:grpSpPr>
          <a:xfrm>
            <a:off x="6660112" y="1738039"/>
            <a:ext cx="2576288" cy="1224191"/>
            <a:chOff x="6612816" y="1970688"/>
            <a:chExt cx="2576288" cy="1224191"/>
          </a:xfrm>
        </p:grpSpPr>
        <p:grpSp>
          <p:nvGrpSpPr>
            <p:cNvPr id="239" name="Group 238"/>
            <p:cNvGrpSpPr/>
            <p:nvPr/>
          </p:nvGrpSpPr>
          <p:grpSpPr>
            <a:xfrm>
              <a:off x="6943409" y="1970688"/>
              <a:ext cx="2245695" cy="1224191"/>
              <a:chOff x="2513299" y="867103"/>
              <a:chExt cx="2245695" cy="1224191"/>
            </a:xfrm>
          </p:grpSpPr>
          <p:cxnSp>
            <p:nvCxnSpPr>
              <p:cNvPr id="197" name="Straight Connector 196"/>
              <p:cNvCxnSpPr/>
              <p:nvPr/>
            </p:nvCxnSpPr>
            <p:spPr>
              <a:xfrm rot="10800000" flipV="1">
                <a:off x="3147536" y="1138042"/>
                <a:ext cx="930556" cy="4033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11" name="Group 210"/>
              <p:cNvGrpSpPr/>
              <p:nvPr/>
            </p:nvGrpSpPr>
            <p:grpSpPr>
              <a:xfrm>
                <a:off x="2513299" y="867103"/>
                <a:ext cx="2245695" cy="1224191"/>
                <a:chOff x="6974942" y="1923393"/>
                <a:chExt cx="2245695" cy="1224191"/>
              </a:xfrm>
            </p:grpSpPr>
            <p:sp>
              <p:nvSpPr>
                <p:cNvPr id="205" name="TextBox 204"/>
                <p:cNvSpPr txBox="1"/>
                <p:nvPr/>
              </p:nvSpPr>
              <p:spPr>
                <a:xfrm>
                  <a:off x="8425899" y="2911365"/>
                  <a:ext cx="696023" cy="236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US" sz="1100" b="1" dirty="0" err="1" smtClean="0">
                      <a:latin typeface="+mn-lt"/>
                    </a:rPr>
                    <a:t>Optimux</a:t>
                  </a:r>
                  <a:endParaRPr lang="en-US" sz="1100" b="1" dirty="0" smtClean="0">
                    <a:latin typeface="+mn-lt"/>
                  </a:endParaRPr>
                </a:p>
              </p:txBody>
            </p:sp>
            <p:grpSp>
              <p:nvGrpSpPr>
                <p:cNvPr id="210" name="Group 209"/>
                <p:cNvGrpSpPr/>
                <p:nvPr/>
              </p:nvGrpSpPr>
              <p:grpSpPr>
                <a:xfrm>
                  <a:off x="6974942" y="1923393"/>
                  <a:ext cx="2245695" cy="1027344"/>
                  <a:chOff x="6974942" y="1923393"/>
                  <a:chExt cx="2245695" cy="1027344"/>
                </a:xfrm>
              </p:grpSpPr>
              <p:sp>
                <p:nvSpPr>
                  <p:cNvPr id="204" name="TextBox 203"/>
                  <p:cNvSpPr txBox="1"/>
                  <p:nvPr/>
                </p:nvSpPr>
                <p:spPr>
                  <a:xfrm>
                    <a:off x="8499810" y="1923393"/>
                    <a:ext cx="495649" cy="23621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>
                      <a:lnSpc>
                        <a:spcPct val="85000"/>
                      </a:lnSpc>
                    </a:pPr>
                    <a:r>
                      <a:rPr lang="en-US" sz="1100" b="1" dirty="0" err="1" smtClean="0">
                        <a:latin typeface="+mn-lt"/>
                      </a:rPr>
                      <a:t>ASMi</a:t>
                    </a:r>
                    <a:endParaRPr lang="en-US" sz="1100" b="1" dirty="0" smtClean="0">
                      <a:latin typeface="+mn-lt"/>
                    </a:endParaRPr>
                  </a:p>
                </p:txBody>
              </p:sp>
              <p:grpSp>
                <p:nvGrpSpPr>
                  <p:cNvPr id="209" name="Group 208"/>
                  <p:cNvGrpSpPr/>
                  <p:nvPr/>
                </p:nvGrpSpPr>
                <p:grpSpPr>
                  <a:xfrm>
                    <a:off x="6974942" y="2028496"/>
                    <a:ext cx="2245695" cy="922241"/>
                    <a:chOff x="6974942" y="2028496"/>
                    <a:chExt cx="2245695" cy="922241"/>
                  </a:xfrm>
                </p:grpSpPr>
                <p:grpSp>
                  <p:nvGrpSpPr>
                    <p:cNvPr id="208" name="Group 207"/>
                    <p:cNvGrpSpPr/>
                    <p:nvPr/>
                  </p:nvGrpSpPr>
                  <p:grpSpPr>
                    <a:xfrm>
                      <a:off x="6974942" y="2090202"/>
                      <a:ext cx="2245695" cy="860535"/>
                      <a:chOff x="6974942" y="2090202"/>
                      <a:chExt cx="2245695" cy="860535"/>
                    </a:xfrm>
                  </p:grpSpPr>
                  <p:grpSp>
                    <p:nvGrpSpPr>
                      <p:cNvPr id="203" name="Group 202"/>
                      <p:cNvGrpSpPr/>
                      <p:nvPr/>
                    </p:nvGrpSpPr>
                    <p:grpSpPr>
                      <a:xfrm>
                        <a:off x="7031421" y="2090202"/>
                        <a:ext cx="2189216" cy="860535"/>
                        <a:chOff x="7031421" y="2090202"/>
                        <a:chExt cx="2189216" cy="860535"/>
                      </a:xfrm>
                    </p:grpSpPr>
                    <p:grpSp>
                      <p:nvGrpSpPr>
                        <p:cNvPr id="185" name="Group 184"/>
                        <p:cNvGrpSpPr/>
                        <p:nvPr/>
                      </p:nvGrpSpPr>
                      <p:grpSpPr>
                        <a:xfrm>
                          <a:off x="8513379" y="2090202"/>
                          <a:ext cx="707258" cy="266700"/>
                          <a:chOff x="8828689" y="1238865"/>
                          <a:chExt cx="707258" cy="266700"/>
                        </a:xfrm>
                      </p:grpSpPr>
                      <p:grpSp>
                        <p:nvGrpSpPr>
                          <p:cNvPr id="6" name="Group 371"/>
                          <p:cNvGrpSpPr/>
                          <p:nvPr/>
                        </p:nvGrpSpPr>
                        <p:grpSpPr>
                          <a:xfrm flipH="1">
                            <a:off x="9336632" y="1238865"/>
                            <a:ext cx="199315" cy="266700"/>
                            <a:chOff x="1934921" y="3752016"/>
                            <a:chExt cx="199315" cy="266700"/>
                          </a:xfrm>
                        </p:grpSpPr>
                        <p:cxnSp>
                          <p:nvCxnSpPr>
                            <p:cNvPr id="380" name="Straight Connector 379"/>
                            <p:cNvCxnSpPr/>
                            <p:nvPr/>
                          </p:nvCxnSpPr>
                          <p:spPr>
                            <a:xfrm rot="5400000">
                              <a:off x="1801571" y="3885366"/>
                              <a:ext cx="266700" cy="0"/>
                            </a:xfrm>
                            <a:prstGeom prst="line">
                              <a:avLst/>
                            </a:prstGeom>
                            <a:ln w="1270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381" name="Straight Connector 380"/>
                            <p:cNvCxnSpPr/>
                            <p:nvPr/>
                          </p:nvCxnSpPr>
                          <p:spPr>
                            <a:xfrm>
                              <a:off x="1943736" y="3885366"/>
                              <a:ext cx="190500" cy="0"/>
                            </a:xfrm>
                            <a:prstGeom prst="line">
                              <a:avLst/>
                            </a:prstGeom>
                            <a:ln w="1270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pic>
                        <p:nvPicPr>
                          <p:cNvPr id="154" name="Picture 160" descr="rad4"/>
                          <p:cNvPicPr preferRelativeResize="0"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828689" y="1282572"/>
                            <a:ext cx="523217" cy="20542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</p:pic>
                    </p:grpSp>
                    <p:grpSp>
                      <p:nvGrpSpPr>
                        <p:cNvPr id="186" name="Group 185"/>
                        <p:cNvGrpSpPr/>
                        <p:nvPr/>
                      </p:nvGrpSpPr>
                      <p:grpSpPr>
                        <a:xfrm>
                          <a:off x="8508123" y="2684037"/>
                          <a:ext cx="707258" cy="266700"/>
                          <a:chOff x="8828689" y="1238865"/>
                          <a:chExt cx="707258" cy="266700"/>
                        </a:xfrm>
                      </p:grpSpPr>
                      <p:grpSp>
                        <p:nvGrpSpPr>
                          <p:cNvPr id="191" name="Group 371"/>
                          <p:cNvGrpSpPr/>
                          <p:nvPr/>
                        </p:nvGrpSpPr>
                        <p:grpSpPr>
                          <a:xfrm flipH="1">
                            <a:off x="9336632" y="1238865"/>
                            <a:ext cx="199315" cy="266700"/>
                            <a:chOff x="1934921" y="3752016"/>
                            <a:chExt cx="199315" cy="266700"/>
                          </a:xfrm>
                        </p:grpSpPr>
                        <p:cxnSp>
                          <p:nvCxnSpPr>
                            <p:cNvPr id="194" name="Straight Connector 193"/>
                            <p:cNvCxnSpPr/>
                            <p:nvPr/>
                          </p:nvCxnSpPr>
                          <p:spPr>
                            <a:xfrm rot="5400000">
                              <a:off x="1801571" y="3885366"/>
                              <a:ext cx="266700" cy="0"/>
                            </a:xfrm>
                            <a:prstGeom prst="line">
                              <a:avLst/>
                            </a:prstGeom>
                            <a:ln w="1270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95" name="Straight Connector 194"/>
                            <p:cNvCxnSpPr/>
                            <p:nvPr/>
                          </p:nvCxnSpPr>
                          <p:spPr>
                            <a:xfrm>
                              <a:off x="1943736" y="3885366"/>
                              <a:ext cx="190500" cy="0"/>
                            </a:xfrm>
                            <a:prstGeom prst="line">
                              <a:avLst/>
                            </a:prstGeom>
                            <a:ln w="1270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pic>
                        <p:nvPicPr>
                          <p:cNvPr id="193" name="Picture 160" descr="rad4"/>
                          <p:cNvPicPr preferRelativeResize="0"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 cstate="print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828689" y="1282572"/>
                            <a:ext cx="523217" cy="20542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</p:pic>
                    </p:grpSp>
                    <p:cxnSp>
                      <p:nvCxnSpPr>
                        <p:cNvPr id="198" name="Straight Connector 197"/>
                        <p:cNvCxnSpPr/>
                        <p:nvPr/>
                      </p:nvCxnSpPr>
                      <p:spPr>
                        <a:xfrm rot="10800000" flipV="1">
                          <a:off x="7561881" y="2273160"/>
                          <a:ext cx="930556" cy="403359"/>
                        </a:xfrm>
                        <a:prstGeom prst="line">
                          <a:avLst/>
                        </a:prstGeom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pic>
                      <p:nvPicPr>
                        <p:cNvPr id="200" name="Picture 96" descr="rad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31421" y="2478238"/>
                          <a:ext cx="673092" cy="3608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cxnSp>
                      <p:nvCxnSpPr>
                        <p:cNvPr id="202" name="Straight Connector 201"/>
                        <p:cNvCxnSpPr>
                          <a:stCxn id="200" idx="3"/>
                          <a:endCxn id="193" idx="1"/>
                        </p:cNvCxnSpPr>
                        <p:nvPr/>
                      </p:nvCxnSpPr>
                      <p:spPr>
                        <a:xfrm>
                          <a:off x="7704513" y="2658644"/>
                          <a:ext cx="803610" cy="171814"/>
                        </a:xfrm>
                        <a:prstGeom prst="line">
                          <a:avLst/>
                        </a:prstGeom>
                        <a:ln w="12700">
                          <a:solidFill>
                            <a:srgbClr val="FF000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206" name="TextBox 205"/>
                      <p:cNvSpPr txBox="1"/>
                      <p:nvPr/>
                    </p:nvSpPr>
                    <p:spPr>
                      <a:xfrm>
                        <a:off x="6974942" y="2264979"/>
                        <a:ext cx="760144" cy="23621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ctr">
                          <a:lnSpc>
                            <a:spcPct val="85000"/>
                          </a:lnSpc>
                        </a:pPr>
                        <a:r>
                          <a:rPr lang="en-US" sz="1100" b="1" dirty="0" err="1" smtClean="0">
                            <a:latin typeface="+mn-lt"/>
                          </a:rPr>
                          <a:t>Megaplex</a:t>
                        </a:r>
                        <a:endParaRPr lang="en-US" sz="1100" b="1" dirty="0" smtClean="0">
                          <a:latin typeface="+mn-lt"/>
                        </a:endParaRPr>
                      </a:p>
                    </p:txBody>
                  </p:sp>
                </p:grpSp>
                <p:sp>
                  <p:nvSpPr>
                    <p:cNvPr id="207" name="TextBox 206"/>
                    <p:cNvSpPr txBox="1"/>
                    <p:nvPr/>
                  </p:nvSpPr>
                  <p:spPr>
                    <a:xfrm>
                      <a:off x="7619364" y="2028496"/>
                      <a:ext cx="764055" cy="27706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400" b="1" dirty="0" err="1" smtClean="0">
                          <a:latin typeface="+mn-lt"/>
                        </a:rPr>
                        <a:t>Axcess</a:t>
                      </a:r>
                      <a:r>
                        <a:rPr lang="en-US" sz="1400" b="1" dirty="0" smtClean="0">
                          <a:latin typeface="+mn-lt"/>
                        </a:rPr>
                        <a:t>+</a:t>
                      </a:r>
                    </a:p>
                  </p:txBody>
                </p:sp>
              </p:grpSp>
            </p:grpSp>
          </p:grpSp>
        </p:grpSp>
        <p:cxnSp>
          <p:nvCxnSpPr>
            <p:cNvPr id="241" name="Straight Connector 240"/>
            <p:cNvCxnSpPr>
              <a:stCxn id="200" idx="1"/>
              <a:endCxn id="507" idx="3"/>
            </p:cNvCxnSpPr>
            <p:nvPr/>
          </p:nvCxnSpPr>
          <p:spPr>
            <a:xfrm rot="10800000" flipV="1">
              <a:off x="6612816" y="2705938"/>
              <a:ext cx="387072" cy="2586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1" name="Group 270"/>
          <p:cNvGrpSpPr/>
          <p:nvPr/>
        </p:nvGrpSpPr>
        <p:grpSpPr>
          <a:xfrm>
            <a:off x="6432055" y="3262041"/>
            <a:ext cx="2853670" cy="1009610"/>
            <a:chOff x="157380" y="2201916"/>
            <a:chExt cx="2853670" cy="1009610"/>
          </a:xfrm>
        </p:grpSpPr>
        <p:sp>
          <p:nvSpPr>
            <p:cNvPr id="268" name="TextBox 267"/>
            <p:cNvSpPr txBox="1"/>
            <p:nvPr/>
          </p:nvSpPr>
          <p:spPr>
            <a:xfrm>
              <a:off x="2263422" y="2201916"/>
              <a:ext cx="377026" cy="2375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b="1" dirty="0" smtClean="0">
                  <a:latin typeface="+mn-lt"/>
                </a:rPr>
                <a:t>RIC</a:t>
              </a:r>
            </a:p>
          </p:txBody>
        </p:sp>
        <p:grpSp>
          <p:nvGrpSpPr>
            <p:cNvPr id="270" name="Group 269"/>
            <p:cNvGrpSpPr/>
            <p:nvPr/>
          </p:nvGrpSpPr>
          <p:grpSpPr>
            <a:xfrm>
              <a:off x="157380" y="2281252"/>
              <a:ext cx="2853670" cy="930274"/>
              <a:chOff x="157380" y="2281252"/>
              <a:chExt cx="2853670" cy="930274"/>
            </a:xfrm>
          </p:grpSpPr>
          <p:grpSp>
            <p:nvGrpSpPr>
              <p:cNvPr id="31" name="Group 152"/>
              <p:cNvGrpSpPr/>
              <p:nvPr/>
            </p:nvGrpSpPr>
            <p:grpSpPr>
              <a:xfrm>
                <a:off x="213853" y="2281252"/>
                <a:ext cx="2797197" cy="930274"/>
                <a:chOff x="6472762" y="3542495"/>
                <a:chExt cx="2797197" cy="930274"/>
              </a:xfrm>
            </p:grpSpPr>
            <p:grpSp>
              <p:nvGrpSpPr>
                <p:cNvPr id="128" name="Group 136"/>
                <p:cNvGrpSpPr/>
                <p:nvPr/>
              </p:nvGrpSpPr>
              <p:grpSpPr>
                <a:xfrm>
                  <a:off x="6472762" y="3542495"/>
                  <a:ext cx="2797197" cy="930274"/>
                  <a:chOff x="6145214" y="1222375"/>
                  <a:chExt cx="2797197" cy="930274"/>
                </a:xfrm>
              </p:grpSpPr>
              <p:pic>
                <p:nvPicPr>
                  <p:cNvPr id="138" name="Picture 51" descr="rad18"/>
                  <p:cNvPicPr preferRelativeResize="0">
                    <a:picLocks noChangeAspect="1" noChangeArrowheads="1"/>
                  </p:cNvPicPr>
                  <p:nvPr/>
                </p:nvPicPr>
                <p:blipFill>
                  <a:blip r:embed="rId8" cstate="print"/>
                  <a:srcRect/>
                  <a:stretch>
                    <a:fillRect/>
                  </a:stretch>
                </p:blipFill>
                <p:spPr bwMode="auto">
                  <a:xfrm>
                    <a:off x="6145214" y="1663701"/>
                    <a:ext cx="801687" cy="27146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cxnSp>
                <p:nvCxnSpPr>
                  <p:cNvPr id="139" name="Straight Connector 138"/>
                  <p:cNvCxnSpPr>
                    <a:stCxn id="138" idx="2"/>
                  </p:cNvCxnSpPr>
                  <p:nvPr/>
                </p:nvCxnSpPr>
                <p:spPr>
                  <a:xfrm rot="5400000">
                    <a:off x="6307537" y="1914128"/>
                    <a:ext cx="217485" cy="25955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0" name="TextBox 139"/>
                  <p:cNvSpPr txBox="1"/>
                  <p:nvPr/>
                </p:nvSpPr>
                <p:spPr>
                  <a:xfrm>
                    <a:off x="6877049" y="1352550"/>
                    <a:ext cx="817299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400" dirty="0" smtClean="0">
                        <a:latin typeface="+mn-lt"/>
                      </a:rPr>
                      <a:t>SDH/</a:t>
                    </a:r>
                  </a:p>
                  <a:p>
                    <a:pPr algn="ctr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400" dirty="0" smtClean="0">
                        <a:latin typeface="+mn-lt"/>
                      </a:rPr>
                      <a:t>SONET</a:t>
                    </a:r>
                  </a:p>
                </p:txBody>
              </p:sp>
              <p:cxnSp>
                <p:nvCxnSpPr>
                  <p:cNvPr id="141" name="Straight Connector 140"/>
                  <p:cNvCxnSpPr/>
                  <p:nvPr/>
                </p:nvCxnSpPr>
                <p:spPr>
                  <a:xfrm>
                    <a:off x="7630849" y="1640652"/>
                    <a:ext cx="554301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2" name="Straight Connector 141"/>
                  <p:cNvCxnSpPr/>
                  <p:nvPr/>
                </p:nvCxnSpPr>
                <p:spPr>
                  <a:xfrm>
                    <a:off x="7618435" y="1554927"/>
                    <a:ext cx="554301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3" name="TextBox 142"/>
                  <p:cNvSpPr txBox="1"/>
                  <p:nvPr/>
                </p:nvSpPr>
                <p:spPr>
                  <a:xfrm>
                    <a:off x="7366000" y="1222375"/>
                    <a:ext cx="817299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400" dirty="0" smtClean="0">
                        <a:latin typeface="+mn-lt"/>
                      </a:rPr>
                      <a:t>PDH</a:t>
                    </a:r>
                    <a:endParaRPr lang="en-US" sz="1700" dirty="0" smtClean="0">
                      <a:latin typeface="+mn-lt"/>
                    </a:endParaRPr>
                  </a:p>
                </p:txBody>
              </p:sp>
              <p:grpSp>
                <p:nvGrpSpPr>
                  <p:cNvPr id="129" name="Group 211"/>
                  <p:cNvGrpSpPr/>
                  <p:nvPr/>
                </p:nvGrpSpPr>
                <p:grpSpPr>
                  <a:xfrm>
                    <a:off x="8732861" y="1404582"/>
                    <a:ext cx="209550" cy="266700"/>
                    <a:chOff x="8801100" y="5867400"/>
                    <a:chExt cx="209550" cy="266700"/>
                  </a:xfrm>
                </p:grpSpPr>
                <p:cxnSp>
                  <p:nvCxnSpPr>
                    <p:cNvPr id="147" name="Straight Connector 146"/>
                    <p:cNvCxnSpPr/>
                    <p:nvPr/>
                  </p:nvCxnSpPr>
                  <p:spPr>
                    <a:xfrm>
                      <a:off x="8801100" y="6000750"/>
                      <a:ext cx="190500" cy="0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" name="Straight Connector 147"/>
                    <p:cNvCxnSpPr/>
                    <p:nvPr/>
                  </p:nvCxnSpPr>
                  <p:spPr>
                    <a:xfrm rot="5400000">
                      <a:off x="8877300" y="6000750"/>
                      <a:ext cx="266700" cy="0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45" name="AutoShape 50"/>
                  <p:cNvSpPr>
                    <a:spLocks noChangeArrowheads="1"/>
                  </p:cNvSpPr>
                  <p:nvPr/>
                </p:nvSpPr>
                <p:spPr bwMode="auto">
                  <a:xfrm>
                    <a:off x="6852461" y="1236663"/>
                    <a:ext cx="781144" cy="782141"/>
                  </a:xfrm>
                  <a:custGeom>
                    <a:avLst/>
                    <a:gdLst>
                      <a:gd name="T0" fmla="*/ 2147483647 w 21600"/>
                      <a:gd name="T1" fmla="*/ 0 h 21600"/>
                      <a:gd name="T2" fmla="*/ 2147483647 w 21600"/>
                      <a:gd name="T3" fmla="*/ 2147483647 h 21600"/>
                      <a:gd name="T4" fmla="*/ 0 w 21600"/>
                      <a:gd name="T5" fmla="*/ 2147483647 h 21600"/>
                      <a:gd name="T6" fmla="*/ 2147483647 w 21600"/>
                      <a:gd name="T7" fmla="*/ 2147483647 h 21600"/>
                      <a:gd name="T8" fmla="*/ 2147483647 w 21600"/>
                      <a:gd name="T9" fmla="*/ 2147483647 h 21600"/>
                      <a:gd name="T10" fmla="*/ 2147483647 w 21600"/>
                      <a:gd name="T11" fmla="*/ 2147483647 h 21600"/>
                      <a:gd name="T12" fmla="*/ 2147483647 w 21600"/>
                      <a:gd name="T13" fmla="*/ 2147483647 h 21600"/>
                      <a:gd name="T14" fmla="*/ 2147483647 w 21600"/>
                      <a:gd name="T15" fmla="*/ 2147483647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3163 w 21600"/>
                      <a:gd name="T25" fmla="*/ 3163 h 21600"/>
                      <a:gd name="T26" fmla="*/ 18437 w 21600"/>
                      <a:gd name="T27" fmla="*/ 18437 h 2160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1600" h="21600">
                        <a:moveTo>
                          <a:pt x="0" y="10800"/>
                        </a:move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5" y="0"/>
                          <a:pt x="21600" y="4835"/>
                          <a:pt x="21600" y="10800"/>
                        </a:cubicBezTo>
                        <a:cubicBezTo>
                          <a:pt x="21600" y="16765"/>
                          <a:pt x="16765" y="21600"/>
                          <a:pt x="10800" y="21600"/>
                        </a:cubicBezTo>
                        <a:cubicBezTo>
                          <a:pt x="4835" y="21600"/>
                          <a:pt x="0" y="16765"/>
                          <a:pt x="0" y="10800"/>
                        </a:cubicBezTo>
                        <a:close/>
                        <a:moveTo>
                          <a:pt x="1619" y="10800"/>
                        </a:moveTo>
                        <a:cubicBezTo>
                          <a:pt x="1619" y="15871"/>
                          <a:pt x="5729" y="19981"/>
                          <a:pt x="10800" y="19981"/>
                        </a:cubicBezTo>
                        <a:cubicBezTo>
                          <a:pt x="15871" y="19981"/>
                          <a:pt x="19981" y="15871"/>
                          <a:pt x="19981" y="10800"/>
                        </a:cubicBezTo>
                        <a:cubicBezTo>
                          <a:pt x="19981" y="5729"/>
                          <a:pt x="15871" y="1619"/>
                          <a:pt x="10800" y="1619"/>
                        </a:cubicBezTo>
                        <a:cubicBezTo>
                          <a:pt x="5729" y="1619"/>
                          <a:pt x="1619" y="5729"/>
                          <a:pt x="1619" y="1080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F5E3"/>
                      </a:gs>
                      <a:gs pos="50000">
                        <a:srgbClr val="F6B686"/>
                      </a:gs>
                      <a:gs pos="100000">
                        <a:srgbClr val="FFF5E3"/>
                      </a:gs>
                    </a:gsLst>
                    <a:lin ang="2700000" scaled="1"/>
                  </a:gradFill>
                  <a:ln w="9525" algn="ctr">
                    <a:noFill/>
                    <a:round/>
                    <a:headEnd/>
                    <a:tailEnd/>
                  </a:ln>
                  <a:effectLst>
                    <a:prstShdw prst="shdw17" dist="17961" dir="2700000">
                      <a:srgbClr val="946D50"/>
                    </a:prstShdw>
                  </a:effectLst>
                </p:spPr>
                <p:txBody>
                  <a:bodyPr wrap="none" lIns="35996" tIns="35996" rIns="35996" bIns="35996" anchor="ctr" anchorCtr="1">
                    <a:noAutofit/>
                  </a:bodyPr>
                  <a:lstStyle/>
                  <a:p>
                    <a:pPr algn="ctr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dirty="0">
                      <a:latin typeface="+mn-lt"/>
                      <a:cs typeface="Arial" pitchFamily="34" charset="0"/>
                    </a:endParaRPr>
                  </a:p>
                </p:txBody>
              </p:sp>
              <p:pic>
                <p:nvPicPr>
                  <p:cNvPr id="146" name="Picture 160" descr="rad4"/>
                  <p:cNvPicPr preferRelativeResize="0"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7945438" y="1371600"/>
                    <a:ext cx="824840" cy="32385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pic>
              <p:nvPicPr>
                <p:cNvPr id="151" name="Picture 8" descr="adm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7182894" y="3642781"/>
                  <a:ext cx="203457" cy="1791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52" name="Picture 8" descr="adm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7853271" y="3826477"/>
                  <a:ext cx="203457" cy="1791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269" name="TextBox 268"/>
              <p:cNvSpPr txBox="1"/>
              <p:nvPr/>
            </p:nvSpPr>
            <p:spPr>
              <a:xfrm>
                <a:off x="157380" y="2527736"/>
                <a:ext cx="763351" cy="2375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100" b="1" dirty="0" smtClean="0">
                    <a:latin typeface="+mn-lt"/>
                  </a:rPr>
                  <a:t>RIC/</a:t>
                </a:r>
                <a:r>
                  <a:rPr lang="en-US" sz="1100" b="1" dirty="0" err="1" smtClean="0">
                    <a:latin typeface="+mn-lt"/>
                  </a:rPr>
                  <a:t>Egate</a:t>
                </a:r>
                <a:endParaRPr lang="en-US" sz="1100" b="1" dirty="0" smtClean="0">
                  <a:latin typeface="+mn-lt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Legacy Emulation over Packet</a:t>
            </a:r>
            <a:endParaRPr lang="en-US" dirty="0"/>
          </a:p>
        </p:txBody>
      </p:sp>
      <p:sp>
        <p:nvSpPr>
          <p:cNvPr id="135" name="Text Placeholder 134"/>
          <p:cNvSpPr>
            <a:spLocks noGrp="1"/>
          </p:cNvSpPr>
          <p:nvPr>
            <p:ph type="body" sz="quarter" idx="10"/>
          </p:nvPr>
        </p:nvSpPr>
        <p:spPr>
          <a:xfrm>
            <a:off x="822484" y="5889527"/>
            <a:ext cx="7837170" cy="1597124"/>
          </a:xfrm>
        </p:spPr>
        <p:txBody>
          <a:bodyPr/>
          <a:lstStyle/>
          <a:p>
            <a:r>
              <a:rPr lang="en-US" sz="1800" dirty="0" smtClean="0"/>
              <a:t>Legacy services may still be needed over new “NG Access”</a:t>
            </a:r>
          </a:p>
          <a:p>
            <a:pPr lvl="1"/>
            <a:r>
              <a:rPr lang="en-US" sz="1800" dirty="0" smtClean="0"/>
              <a:t>2G backhauling</a:t>
            </a:r>
          </a:p>
          <a:p>
            <a:pPr lvl="1"/>
            <a:r>
              <a:rPr lang="en-US" sz="1800" dirty="0" smtClean="0"/>
              <a:t>E1 business services</a:t>
            </a:r>
          </a:p>
          <a:p>
            <a:r>
              <a:rPr lang="en-US" sz="1800" dirty="0" err="1" smtClean="0"/>
              <a:t>Pseudowire</a:t>
            </a:r>
            <a:r>
              <a:rPr lang="en-US" sz="1800" dirty="0" smtClean="0"/>
              <a:t> technology</a:t>
            </a:r>
          </a:p>
        </p:txBody>
      </p:sp>
      <p:sp>
        <p:nvSpPr>
          <p:cNvPr id="382" name="Freeform 21"/>
          <p:cNvSpPr>
            <a:spLocks/>
          </p:cNvSpPr>
          <p:nvPr/>
        </p:nvSpPr>
        <p:spPr bwMode="auto">
          <a:xfrm>
            <a:off x="2485811" y="2374939"/>
            <a:ext cx="1647825" cy="1025525"/>
          </a:xfrm>
          <a:custGeom>
            <a:avLst/>
            <a:gdLst>
              <a:gd name="T0" fmla="*/ 2147483647 w 835"/>
              <a:gd name="T1" fmla="*/ 2147483647 h 646"/>
              <a:gd name="T2" fmla="*/ 2147483647 w 835"/>
              <a:gd name="T3" fmla="*/ 2147483647 h 646"/>
              <a:gd name="T4" fmla="*/ 2147483647 w 835"/>
              <a:gd name="T5" fmla="*/ 2147483647 h 646"/>
              <a:gd name="T6" fmla="*/ 2147483647 w 835"/>
              <a:gd name="T7" fmla="*/ 2147483647 h 646"/>
              <a:gd name="T8" fmla="*/ 2147483647 w 835"/>
              <a:gd name="T9" fmla="*/ 2147483647 h 646"/>
              <a:gd name="T10" fmla="*/ 2147483647 w 835"/>
              <a:gd name="T11" fmla="*/ 2147483647 h 646"/>
              <a:gd name="T12" fmla="*/ 2147483647 w 835"/>
              <a:gd name="T13" fmla="*/ 2147483647 h 646"/>
              <a:gd name="T14" fmla="*/ 2147483647 w 835"/>
              <a:gd name="T15" fmla="*/ 2147483647 h 646"/>
              <a:gd name="T16" fmla="*/ 2147483647 w 835"/>
              <a:gd name="T17" fmla="*/ 2147483647 h 646"/>
              <a:gd name="T18" fmla="*/ 2147483647 w 835"/>
              <a:gd name="T19" fmla="*/ 2147483647 h 646"/>
              <a:gd name="T20" fmla="*/ 2147483647 w 835"/>
              <a:gd name="T21" fmla="*/ 2147483647 h 646"/>
              <a:gd name="T22" fmla="*/ 2147483647 w 835"/>
              <a:gd name="T23" fmla="*/ 2147483647 h 646"/>
              <a:gd name="T24" fmla="*/ 2147483647 w 835"/>
              <a:gd name="T25" fmla="*/ 2147483647 h 646"/>
              <a:gd name="T26" fmla="*/ 2147483647 w 835"/>
              <a:gd name="T27" fmla="*/ 2147483647 h 646"/>
              <a:gd name="T28" fmla="*/ 2147483647 w 835"/>
              <a:gd name="T29" fmla="*/ 2147483647 h 646"/>
              <a:gd name="T30" fmla="*/ 2147483647 w 835"/>
              <a:gd name="T31" fmla="*/ 2147483647 h 646"/>
              <a:gd name="T32" fmla="*/ 2147483647 w 835"/>
              <a:gd name="T33" fmla="*/ 2147483647 h 646"/>
              <a:gd name="T34" fmla="*/ 2147483647 w 835"/>
              <a:gd name="T35" fmla="*/ 2147483647 h 646"/>
              <a:gd name="T36" fmla="*/ 2147483647 w 835"/>
              <a:gd name="T37" fmla="*/ 2147483647 h 646"/>
              <a:gd name="T38" fmla="*/ 2147483647 w 835"/>
              <a:gd name="T39" fmla="*/ 2147483647 h 646"/>
              <a:gd name="T40" fmla="*/ 2147483647 w 835"/>
              <a:gd name="T41" fmla="*/ 2147483647 h 646"/>
              <a:gd name="T42" fmla="*/ 2147483647 w 835"/>
              <a:gd name="T43" fmla="*/ 2147483647 h 646"/>
              <a:gd name="T44" fmla="*/ 2147483647 w 835"/>
              <a:gd name="T45" fmla="*/ 2147483647 h 646"/>
              <a:gd name="T46" fmla="*/ 2147483647 w 835"/>
              <a:gd name="T47" fmla="*/ 2147483647 h 646"/>
              <a:gd name="T48" fmla="*/ 2147483647 w 835"/>
              <a:gd name="T49" fmla="*/ 2147483647 h 646"/>
              <a:gd name="T50" fmla="*/ 2147483647 w 835"/>
              <a:gd name="T51" fmla="*/ 2147483647 h 646"/>
              <a:gd name="T52" fmla="*/ 2147483647 w 835"/>
              <a:gd name="T53" fmla="*/ 2147483647 h 646"/>
              <a:gd name="T54" fmla="*/ 2147483647 w 835"/>
              <a:gd name="T55" fmla="*/ 2147483647 h 646"/>
              <a:gd name="T56" fmla="*/ 2147483647 w 835"/>
              <a:gd name="T57" fmla="*/ 2147483647 h 646"/>
              <a:gd name="T58" fmla="*/ 2147483647 w 835"/>
              <a:gd name="T59" fmla="*/ 2147483647 h 646"/>
              <a:gd name="T60" fmla="*/ 2147483647 w 835"/>
              <a:gd name="T61" fmla="*/ 2147483647 h 646"/>
              <a:gd name="T62" fmla="*/ 2147483647 w 835"/>
              <a:gd name="T63" fmla="*/ 2147483647 h 646"/>
              <a:gd name="T64" fmla="*/ 2147483647 w 835"/>
              <a:gd name="T65" fmla="*/ 2147483647 h 646"/>
              <a:gd name="T66" fmla="*/ 2147483647 w 835"/>
              <a:gd name="T67" fmla="*/ 2147483647 h 646"/>
              <a:gd name="T68" fmla="*/ 2147483647 w 835"/>
              <a:gd name="T69" fmla="*/ 2147483647 h 646"/>
              <a:gd name="T70" fmla="*/ 2147483647 w 835"/>
              <a:gd name="T71" fmla="*/ 2147483647 h 646"/>
              <a:gd name="T72" fmla="*/ 2147483647 w 835"/>
              <a:gd name="T73" fmla="*/ 2147483647 h 646"/>
              <a:gd name="T74" fmla="*/ 2147483647 w 835"/>
              <a:gd name="T75" fmla="*/ 2147483647 h 646"/>
              <a:gd name="T76" fmla="*/ 2147483647 w 835"/>
              <a:gd name="T77" fmla="*/ 2147483647 h 646"/>
              <a:gd name="T78" fmla="*/ 2147483647 w 835"/>
              <a:gd name="T79" fmla="*/ 2147483647 h 646"/>
              <a:gd name="T80" fmla="*/ 2147483647 w 835"/>
              <a:gd name="T81" fmla="*/ 2147483647 h 646"/>
              <a:gd name="T82" fmla="*/ 2147483647 w 835"/>
              <a:gd name="T83" fmla="*/ 2147483647 h 646"/>
              <a:gd name="T84" fmla="*/ 2147483647 w 835"/>
              <a:gd name="T85" fmla="*/ 2147483647 h 646"/>
              <a:gd name="T86" fmla="*/ 2147483647 w 835"/>
              <a:gd name="T87" fmla="*/ 2147483647 h 646"/>
              <a:gd name="T88" fmla="*/ 2147483647 w 835"/>
              <a:gd name="T89" fmla="*/ 2147483647 h 646"/>
              <a:gd name="T90" fmla="*/ 2147483647 w 835"/>
              <a:gd name="T91" fmla="*/ 2147483647 h 646"/>
              <a:gd name="T92" fmla="*/ 2147483647 w 835"/>
              <a:gd name="T93" fmla="*/ 2147483647 h 646"/>
              <a:gd name="T94" fmla="*/ 2147483647 w 835"/>
              <a:gd name="T95" fmla="*/ 2147483647 h 646"/>
              <a:gd name="T96" fmla="*/ 2147483647 w 835"/>
              <a:gd name="T97" fmla="*/ 2147483647 h 646"/>
              <a:gd name="T98" fmla="*/ 2147483647 w 835"/>
              <a:gd name="T99" fmla="*/ 2147483647 h 646"/>
              <a:gd name="T100" fmla="*/ 2147483647 w 835"/>
              <a:gd name="T101" fmla="*/ 2147483647 h 646"/>
              <a:gd name="T102" fmla="*/ 2147483647 w 835"/>
              <a:gd name="T103" fmla="*/ 2147483647 h 646"/>
              <a:gd name="T104" fmla="*/ 2147483647 w 835"/>
              <a:gd name="T105" fmla="*/ 2147483647 h 646"/>
              <a:gd name="T106" fmla="*/ 2147483647 w 835"/>
              <a:gd name="T107" fmla="*/ 2147483647 h 64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35"/>
              <a:gd name="T163" fmla="*/ 0 h 646"/>
              <a:gd name="T164" fmla="*/ 835 w 835"/>
              <a:gd name="T165" fmla="*/ 646 h 64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35" h="646">
                <a:moveTo>
                  <a:pt x="260" y="609"/>
                </a:moveTo>
                <a:cubicBezTo>
                  <a:pt x="233" y="609"/>
                  <a:pt x="174" y="629"/>
                  <a:pt x="137" y="622"/>
                </a:cubicBezTo>
                <a:cubicBezTo>
                  <a:pt x="100" y="615"/>
                  <a:pt x="61" y="599"/>
                  <a:pt x="38" y="571"/>
                </a:cubicBezTo>
                <a:cubicBezTo>
                  <a:pt x="16" y="543"/>
                  <a:pt x="2" y="491"/>
                  <a:pt x="1" y="455"/>
                </a:cubicBezTo>
                <a:cubicBezTo>
                  <a:pt x="0" y="420"/>
                  <a:pt x="19" y="380"/>
                  <a:pt x="32" y="360"/>
                </a:cubicBezTo>
                <a:cubicBezTo>
                  <a:pt x="45" y="339"/>
                  <a:pt x="69" y="337"/>
                  <a:pt x="79" y="330"/>
                </a:cubicBezTo>
                <a:cubicBezTo>
                  <a:pt x="90" y="323"/>
                  <a:pt x="93" y="323"/>
                  <a:pt x="97" y="318"/>
                </a:cubicBezTo>
                <a:cubicBezTo>
                  <a:pt x="102" y="314"/>
                  <a:pt x="102" y="309"/>
                  <a:pt x="102" y="299"/>
                </a:cubicBezTo>
                <a:cubicBezTo>
                  <a:pt x="102" y="289"/>
                  <a:pt x="97" y="275"/>
                  <a:pt x="96" y="261"/>
                </a:cubicBezTo>
                <a:cubicBezTo>
                  <a:pt x="95" y="247"/>
                  <a:pt x="91" y="231"/>
                  <a:pt x="96" y="216"/>
                </a:cubicBezTo>
                <a:cubicBezTo>
                  <a:pt x="101" y="201"/>
                  <a:pt x="113" y="183"/>
                  <a:pt x="127" y="172"/>
                </a:cubicBezTo>
                <a:cubicBezTo>
                  <a:pt x="141" y="160"/>
                  <a:pt x="163" y="151"/>
                  <a:pt x="181" y="145"/>
                </a:cubicBezTo>
                <a:cubicBezTo>
                  <a:pt x="199" y="139"/>
                  <a:pt x="222" y="139"/>
                  <a:pt x="235" y="137"/>
                </a:cubicBezTo>
                <a:cubicBezTo>
                  <a:pt x="248" y="134"/>
                  <a:pt x="254" y="135"/>
                  <a:pt x="258" y="129"/>
                </a:cubicBezTo>
                <a:cubicBezTo>
                  <a:pt x="262" y="122"/>
                  <a:pt x="257" y="106"/>
                  <a:pt x="261" y="96"/>
                </a:cubicBezTo>
                <a:cubicBezTo>
                  <a:pt x="265" y="85"/>
                  <a:pt x="274" y="71"/>
                  <a:pt x="284" y="63"/>
                </a:cubicBezTo>
                <a:cubicBezTo>
                  <a:pt x="294" y="54"/>
                  <a:pt x="307" y="50"/>
                  <a:pt x="320" y="46"/>
                </a:cubicBezTo>
                <a:cubicBezTo>
                  <a:pt x="333" y="43"/>
                  <a:pt x="354" y="43"/>
                  <a:pt x="364" y="43"/>
                </a:cubicBezTo>
                <a:cubicBezTo>
                  <a:pt x="375" y="43"/>
                  <a:pt x="378" y="47"/>
                  <a:pt x="382" y="46"/>
                </a:cubicBezTo>
                <a:cubicBezTo>
                  <a:pt x="386" y="45"/>
                  <a:pt x="383" y="41"/>
                  <a:pt x="387" y="36"/>
                </a:cubicBezTo>
                <a:cubicBezTo>
                  <a:pt x="391" y="31"/>
                  <a:pt x="399" y="21"/>
                  <a:pt x="408" y="15"/>
                </a:cubicBezTo>
                <a:cubicBezTo>
                  <a:pt x="418" y="9"/>
                  <a:pt x="429" y="5"/>
                  <a:pt x="445" y="3"/>
                </a:cubicBezTo>
                <a:cubicBezTo>
                  <a:pt x="460" y="2"/>
                  <a:pt x="485" y="0"/>
                  <a:pt x="502" y="3"/>
                </a:cubicBezTo>
                <a:cubicBezTo>
                  <a:pt x="518" y="7"/>
                  <a:pt x="530" y="14"/>
                  <a:pt x="543" y="21"/>
                </a:cubicBezTo>
                <a:cubicBezTo>
                  <a:pt x="556" y="29"/>
                  <a:pt x="573" y="38"/>
                  <a:pt x="582" y="50"/>
                </a:cubicBezTo>
                <a:cubicBezTo>
                  <a:pt x="591" y="61"/>
                  <a:pt x="595" y="80"/>
                  <a:pt x="598" y="91"/>
                </a:cubicBezTo>
                <a:cubicBezTo>
                  <a:pt x="602" y="101"/>
                  <a:pt x="597" y="109"/>
                  <a:pt x="602" y="112"/>
                </a:cubicBezTo>
                <a:cubicBezTo>
                  <a:pt x="607" y="116"/>
                  <a:pt x="617" y="109"/>
                  <a:pt x="628" y="111"/>
                </a:cubicBezTo>
                <a:cubicBezTo>
                  <a:pt x="639" y="112"/>
                  <a:pt x="652" y="115"/>
                  <a:pt x="666" y="124"/>
                </a:cubicBezTo>
                <a:cubicBezTo>
                  <a:pt x="679" y="133"/>
                  <a:pt x="695" y="150"/>
                  <a:pt x="706" y="165"/>
                </a:cubicBezTo>
                <a:cubicBezTo>
                  <a:pt x="718" y="180"/>
                  <a:pt x="730" y="198"/>
                  <a:pt x="736" y="215"/>
                </a:cubicBezTo>
                <a:cubicBezTo>
                  <a:pt x="742" y="231"/>
                  <a:pt x="744" y="252"/>
                  <a:pt x="741" y="267"/>
                </a:cubicBezTo>
                <a:cubicBezTo>
                  <a:pt x="738" y="283"/>
                  <a:pt x="715" y="300"/>
                  <a:pt x="715" y="309"/>
                </a:cubicBezTo>
                <a:cubicBezTo>
                  <a:pt x="715" y="317"/>
                  <a:pt x="730" y="311"/>
                  <a:pt x="742" y="317"/>
                </a:cubicBezTo>
                <a:cubicBezTo>
                  <a:pt x="755" y="323"/>
                  <a:pt x="775" y="332"/>
                  <a:pt x="788" y="342"/>
                </a:cubicBezTo>
                <a:cubicBezTo>
                  <a:pt x="801" y="351"/>
                  <a:pt x="815" y="365"/>
                  <a:pt x="823" y="378"/>
                </a:cubicBezTo>
                <a:cubicBezTo>
                  <a:pt x="830" y="391"/>
                  <a:pt x="835" y="403"/>
                  <a:pt x="833" y="422"/>
                </a:cubicBezTo>
                <a:cubicBezTo>
                  <a:pt x="830" y="442"/>
                  <a:pt x="816" y="479"/>
                  <a:pt x="808" y="495"/>
                </a:cubicBezTo>
                <a:cubicBezTo>
                  <a:pt x="800" y="511"/>
                  <a:pt x="794" y="513"/>
                  <a:pt x="785" y="519"/>
                </a:cubicBezTo>
                <a:cubicBezTo>
                  <a:pt x="776" y="525"/>
                  <a:pt x="761" y="527"/>
                  <a:pt x="752" y="531"/>
                </a:cubicBezTo>
                <a:cubicBezTo>
                  <a:pt x="743" y="535"/>
                  <a:pt x="735" y="536"/>
                  <a:pt x="728" y="541"/>
                </a:cubicBezTo>
                <a:cubicBezTo>
                  <a:pt x="720" y="546"/>
                  <a:pt x="717" y="554"/>
                  <a:pt x="710" y="563"/>
                </a:cubicBezTo>
                <a:cubicBezTo>
                  <a:pt x="702" y="572"/>
                  <a:pt x="695" y="585"/>
                  <a:pt x="685" y="594"/>
                </a:cubicBezTo>
                <a:cubicBezTo>
                  <a:pt x="675" y="603"/>
                  <a:pt x="666" y="611"/>
                  <a:pt x="651" y="615"/>
                </a:cubicBezTo>
                <a:cubicBezTo>
                  <a:pt x="635" y="620"/>
                  <a:pt x="607" y="620"/>
                  <a:pt x="590" y="617"/>
                </a:cubicBezTo>
                <a:cubicBezTo>
                  <a:pt x="573" y="615"/>
                  <a:pt x="557" y="606"/>
                  <a:pt x="548" y="601"/>
                </a:cubicBezTo>
                <a:cubicBezTo>
                  <a:pt x="538" y="596"/>
                  <a:pt x="538" y="589"/>
                  <a:pt x="533" y="586"/>
                </a:cubicBezTo>
                <a:cubicBezTo>
                  <a:pt x="528" y="582"/>
                  <a:pt x="523" y="581"/>
                  <a:pt x="520" y="582"/>
                </a:cubicBezTo>
                <a:cubicBezTo>
                  <a:pt x="517" y="584"/>
                  <a:pt x="521" y="587"/>
                  <a:pt x="513" y="594"/>
                </a:cubicBezTo>
                <a:cubicBezTo>
                  <a:pt x="506" y="601"/>
                  <a:pt x="494" y="612"/>
                  <a:pt x="477" y="620"/>
                </a:cubicBezTo>
                <a:cubicBezTo>
                  <a:pt x="460" y="629"/>
                  <a:pt x="431" y="641"/>
                  <a:pt x="408" y="644"/>
                </a:cubicBezTo>
                <a:cubicBezTo>
                  <a:pt x="386" y="646"/>
                  <a:pt x="361" y="641"/>
                  <a:pt x="341" y="637"/>
                </a:cubicBezTo>
                <a:cubicBezTo>
                  <a:pt x="322" y="633"/>
                  <a:pt x="305" y="625"/>
                  <a:pt x="292" y="620"/>
                </a:cubicBezTo>
                <a:cubicBezTo>
                  <a:pt x="280" y="616"/>
                  <a:pt x="286" y="609"/>
                  <a:pt x="260" y="609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B7D9E5"/>
              </a:gs>
            </a:gsLst>
            <a:path path="rect">
              <a:fillToRect l="50000" t="50000" r="50000" b="50000"/>
            </a:path>
          </a:gradFill>
          <a:ln w="12700">
            <a:noFill/>
            <a:round/>
            <a:headEnd/>
            <a:tailEnd/>
          </a:ln>
          <a:effectLst>
            <a:prstShdw prst="shdw17" dist="17961" dir="2700000">
              <a:srgbClr val="6E8289"/>
            </a:prstShdw>
          </a:effectLst>
        </p:spPr>
        <p:txBody>
          <a:bodyPr wrap="none" lIns="91394" tIns="45697" rIns="91394" bIns="45697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+mn-lt"/>
                <a:cs typeface="+mn-cs"/>
              </a:rPr>
              <a:t>Access</a:t>
            </a:r>
          </a:p>
        </p:txBody>
      </p:sp>
      <p:sp>
        <p:nvSpPr>
          <p:cNvPr id="383" name="Freeform 71"/>
          <p:cNvSpPr>
            <a:spLocks/>
          </p:cNvSpPr>
          <p:nvPr/>
        </p:nvSpPr>
        <p:spPr bwMode="auto">
          <a:xfrm>
            <a:off x="3940534" y="1901571"/>
            <a:ext cx="3260177" cy="1729982"/>
          </a:xfrm>
          <a:custGeom>
            <a:avLst/>
            <a:gdLst>
              <a:gd name="T0" fmla="*/ 2147483647 w 855"/>
              <a:gd name="T1" fmla="*/ 2147483647 h 673"/>
              <a:gd name="T2" fmla="*/ 2147483647 w 855"/>
              <a:gd name="T3" fmla="*/ 2147483647 h 673"/>
              <a:gd name="T4" fmla="*/ 2147483647 w 855"/>
              <a:gd name="T5" fmla="*/ 2147483647 h 673"/>
              <a:gd name="T6" fmla="*/ 2147483647 w 855"/>
              <a:gd name="T7" fmla="*/ 2147483647 h 673"/>
              <a:gd name="T8" fmla="*/ 2147483647 w 855"/>
              <a:gd name="T9" fmla="*/ 2147483647 h 673"/>
              <a:gd name="T10" fmla="*/ 2147483647 w 855"/>
              <a:gd name="T11" fmla="*/ 2147483647 h 673"/>
              <a:gd name="T12" fmla="*/ 2147483647 w 855"/>
              <a:gd name="T13" fmla="*/ 2147483647 h 673"/>
              <a:gd name="T14" fmla="*/ 2147483647 w 855"/>
              <a:gd name="T15" fmla="*/ 2147483647 h 673"/>
              <a:gd name="T16" fmla="*/ 2147483647 w 855"/>
              <a:gd name="T17" fmla="*/ 2147483647 h 673"/>
              <a:gd name="T18" fmla="*/ 2147483647 w 855"/>
              <a:gd name="T19" fmla="*/ 2147483647 h 673"/>
              <a:gd name="T20" fmla="*/ 2147483647 w 855"/>
              <a:gd name="T21" fmla="*/ 2147483647 h 673"/>
              <a:gd name="T22" fmla="*/ 2147483647 w 855"/>
              <a:gd name="T23" fmla="*/ 2147483647 h 673"/>
              <a:gd name="T24" fmla="*/ 2147483647 w 855"/>
              <a:gd name="T25" fmla="*/ 2147483647 h 673"/>
              <a:gd name="T26" fmla="*/ 2147483647 w 855"/>
              <a:gd name="T27" fmla="*/ 2147483647 h 673"/>
              <a:gd name="T28" fmla="*/ 2147483647 w 855"/>
              <a:gd name="T29" fmla="*/ 2147483647 h 673"/>
              <a:gd name="T30" fmla="*/ 2147483647 w 855"/>
              <a:gd name="T31" fmla="*/ 2147483647 h 673"/>
              <a:gd name="T32" fmla="*/ 2147483647 w 855"/>
              <a:gd name="T33" fmla="*/ 2147483647 h 673"/>
              <a:gd name="T34" fmla="*/ 2147483647 w 855"/>
              <a:gd name="T35" fmla="*/ 2147483647 h 673"/>
              <a:gd name="T36" fmla="*/ 2147483647 w 855"/>
              <a:gd name="T37" fmla="*/ 2147483647 h 673"/>
              <a:gd name="T38" fmla="*/ 2147483647 w 855"/>
              <a:gd name="T39" fmla="*/ 2147483647 h 673"/>
              <a:gd name="T40" fmla="*/ 2147483647 w 855"/>
              <a:gd name="T41" fmla="*/ 2147483647 h 673"/>
              <a:gd name="T42" fmla="*/ 2147483647 w 855"/>
              <a:gd name="T43" fmla="*/ 2147483647 h 673"/>
              <a:gd name="T44" fmla="*/ 2147483647 w 855"/>
              <a:gd name="T45" fmla="*/ 2147483647 h 673"/>
              <a:gd name="T46" fmla="*/ 2147483647 w 855"/>
              <a:gd name="T47" fmla="*/ 2147483647 h 673"/>
              <a:gd name="T48" fmla="*/ 2147483647 w 855"/>
              <a:gd name="T49" fmla="*/ 2147483647 h 673"/>
              <a:gd name="T50" fmla="*/ 2147483647 w 855"/>
              <a:gd name="T51" fmla="*/ 2147483647 h 673"/>
              <a:gd name="T52" fmla="*/ 2147483647 w 855"/>
              <a:gd name="T53" fmla="*/ 2147483647 h 673"/>
              <a:gd name="T54" fmla="*/ 2147483647 w 855"/>
              <a:gd name="T55" fmla="*/ 2147483647 h 673"/>
              <a:gd name="T56" fmla="*/ 2147483647 w 855"/>
              <a:gd name="T57" fmla="*/ 2147483647 h 673"/>
              <a:gd name="T58" fmla="*/ 2147483647 w 855"/>
              <a:gd name="T59" fmla="*/ 2147483647 h 673"/>
              <a:gd name="T60" fmla="*/ 2147483647 w 855"/>
              <a:gd name="T61" fmla="*/ 2147483647 h 673"/>
              <a:gd name="T62" fmla="*/ 2147483647 w 855"/>
              <a:gd name="T63" fmla="*/ 2147483647 h 673"/>
              <a:gd name="T64" fmla="*/ 2147483647 w 855"/>
              <a:gd name="T65" fmla="*/ 2147483647 h 673"/>
              <a:gd name="T66" fmla="*/ 2147483647 w 855"/>
              <a:gd name="T67" fmla="*/ 2147483647 h 673"/>
              <a:gd name="T68" fmla="*/ 2147483647 w 855"/>
              <a:gd name="T69" fmla="*/ 2147483647 h 673"/>
              <a:gd name="T70" fmla="*/ 2147483647 w 855"/>
              <a:gd name="T71" fmla="*/ 2147483647 h 673"/>
              <a:gd name="T72" fmla="*/ 2147483647 w 855"/>
              <a:gd name="T73" fmla="*/ 2147483647 h 673"/>
              <a:gd name="T74" fmla="*/ 2147483647 w 855"/>
              <a:gd name="T75" fmla="*/ 2147483647 h 673"/>
              <a:gd name="T76" fmla="*/ 2147483647 w 855"/>
              <a:gd name="T77" fmla="*/ 2147483647 h 673"/>
              <a:gd name="T78" fmla="*/ 2147483647 w 855"/>
              <a:gd name="T79" fmla="*/ 2147483647 h 673"/>
              <a:gd name="T80" fmla="*/ 2147483647 w 855"/>
              <a:gd name="T81" fmla="*/ 2147483647 h 673"/>
              <a:gd name="T82" fmla="*/ 2147483647 w 855"/>
              <a:gd name="T83" fmla="*/ 2147483647 h 673"/>
              <a:gd name="T84" fmla="*/ 2147483647 w 855"/>
              <a:gd name="T85" fmla="*/ 2147483647 h 673"/>
              <a:gd name="T86" fmla="*/ 2147483647 w 855"/>
              <a:gd name="T87" fmla="*/ 2147483647 h 673"/>
              <a:gd name="T88" fmla="*/ 2147483647 w 855"/>
              <a:gd name="T89" fmla="*/ 2147483647 h 673"/>
              <a:gd name="T90" fmla="*/ 2147483647 w 855"/>
              <a:gd name="T91" fmla="*/ 2147483647 h 673"/>
              <a:gd name="T92" fmla="*/ 2147483647 w 855"/>
              <a:gd name="T93" fmla="*/ 2147483647 h 673"/>
              <a:gd name="T94" fmla="*/ 2147483647 w 855"/>
              <a:gd name="T95" fmla="*/ 2147483647 h 673"/>
              <a:gd name="T96" fmla="*/ 2147483647 w 855"/>
              <a:gd name="T97" fmla="*/ 2147483647 h 673"/>
              <a:gd name="T98" fmla="*/ 2147483647 w 855"/>
              <a:gd name="T99" fmla="*/ 2147483647 h 673"/>
              <a:gd name="T100" fmla="*/ 2147483647 w 855"/>
              <a:gd name="T101" fmla="*/ 2147483647 h 673"/>
              <a:gd name="T102" fmla="*/ 2147483647 w 855"/>
              <a:gd name="T103" fmla="*/ 2147483647 h 673"/>
              <a:gd name="T104" fmla="*/ 2147483647 w 855"/>
              <a:gd name="T105" fmla="*/ 2147483647 h 673"/>
              <a:gd name="T106" fmla="*/ 2147483647 w 855"/>
              <a:gd name="T107" fmla="*/ 2147483647 h 67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55"/>
              <a:gd name="T163" fmla="*/ 0 h 673"/>
              <a:gd name="T164" fmla="*/ 855 w 855"/>
              <a:gd name="T165" fmla="*/ 673 h 67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55" h="673">
                <a:moveTo>
                  <a:pt x="266" y="634"/>
                </a:moveTo>
                <a:cubicBezTo>
                  <a:pt x="239" y="634"/>
                  <a:pt x="178" y="655"/>
                  <a:pt x="140" y="648"/>
                </a:cubicBezTo>
                <a:cubicBezTo>
                  <a:pt x="102" y="641"/>
                  <a:pt x="63" y="624"/>
                  <a:pt x="39" y="595"/>
                </a:cubicBezTo>
                <a:cubicBezTo>
                  <a:pt x="16" y="566"/>
                  <a:pt x="2" y="511"/>
                  <a:pt x="1" y="474"/>
                </a:cubicBezTo>
                <a:cubicBezTo>
                  <a:pt x="0" y="437"/>
                  <a:pt x="19" y="396"/>
                  <a:pt x="33" y="375"/>
                </a:cubicBezTo>
                <a:cubicBezTo>
                  <a:pt x="46" y="353"/>
                  <a:pt x="70" y="351"/>
                  <a:pt x="81" y="344"/>
                </a:cubicBezTo>
                <a:cubicBezTo>
                  <a:pt x="92" y="337"/>
                  <a:pt x="96" y="337"/>
                  <a:pt x="100" y="332"/>
                </a:cubicBezTo>
                <a:cubicBezTo>
                  <a:pt x="104" y="327"/>
                  <a:pt x="105" y="321"/>
                  <a:pt x="105" y="311"/>
                </a:cubicBezTo>
                <a:cubicBezTo>
                  <a:pt x="105" y="301"/>
                  <a:pt x="99" y="286"/>
                  <a:pt x="98" y="272"/>
                </a:cubicBezTo>
                <a:cubicBezTo>
                  <a:pt x="97" y="257"/>
                  <a:pt x="93" y="241"/>
                  <a:pt x="98" y="225"/>
                </a:cubicBezTo>
                <a:cubicBezTo>
                  <a:pt x="103" y="210"/>
                  <a:pt x="116" y="191"/>
                  <a:pt x="130" y="179"/>
                </a:cubicBezTo>
                <a:cubicBezTo>
                  <a:pt x="144" y="167"/>
                  <a:pt x="167" y="157"/>
                  <a:pt x="185" y="151"/>
                </a:cubicBezTo>
                <a:cubicBezTo>
                  <a:pt x="204" y="145"/>
                  <a:pt x="227" y="145"/>
                  <a:pt x="241" y="143"/>
                </a:cubicBezTo>
                <a:cubicBezTo>
                  <a:pt x="254" y="140"/>
                  <a:pt x="260" y="141"/>
                  <a:pt x="264" y="134"/>
                </a:cubicBezTo>
                <a:cubicBezTo>
                  <a:pt x="268" y="127"/>
                  <a:pt x="263" y="111"/>
                  <a:pt x="267" y="100"/>
                </a:cubicBezTo>
                <a:cubicBezTo>
                  <a:pt x="272" y="89"/>
                  <a:pt x="281" y="74"/>
                  <a:pt x="291" y="65"/>
                </a:cubicBezTo>
                <a:cubicBezTo>
                  <a:pt x="301" y="57"/>
                  <a:pt x="314" y="52"/>
                  <a:pt x="328" y="48"/>
                </a:cubicBezTo>
                <a:cubicBezTo>
                  <a:pt x="341" y="45"/>
                  <a:pt x="362" y="45"/>
                  <a:pt x="373" y="45"/>
                </a:cubicBezTo>
                <a:cubicBezTo>
                  <a:pt x="384" y="45"/>
                  <a:pt x="387" y="49"/>
                  <a:pt x="391" y="48"/>
                </a:cubicBezTo>
                <a:cubicBezTo>
                  <a:pt x="396" y="47"/>
                  <a:pt x="392" y="43"/>
                  <a:pt x="396" y="38"/>
                </a:cubicBezTo>
                <a:cubicBezTo>
                  <a:pt x="401" y="33"/>
                  <a:pt x="408" y="21"/>
                  <a:pt x="418" y="15"/>
                </a:cubicBezTo>
                <a:cubicBezTo>
                  <a:pt x="428" y="9"/>
                  <a:pt x="439" y="5"/>
                  <a:pt x="455" y="3"/>
                </a:cubicBezTo>
                <a:cubicBezTo>
                  <a:pt x="471" y="2"/>
                  <a:pt x="497" y="0"/>
                  <a:pt x="514" y="3"/>
                </a:cubicBezTo>
                <a:cubicBezTo>
                  <a:pt x="531" y="7"/>
                  <a:pt x="542" y="15"/>
                  <a:pt x="556" y="22"/>
                </a:cubicBezTo>
                <a:cubicBezTo>
                  <a:pt x="569" y="30"/>
                  <a:pt x="587" y="40"/>
                  <a:pt x="596" y="52"/>
                </a:cubicBezTo>
                <a:cubicBezTo>
                  <a:pt x="605" y="64"/>
                  <a:pt x="609" y="83"/>
                  <a:pt x="613" y="95"/>
                </a:cubicBezTo>
                <a:cubicBezTo>
                  <a:pt x="616" y="106"/>
                  <a:pt x="611" y="113"/>
                  <a:pt x="616" y="117"/>
                </a:cubicBezTo>
                <a:cubicBezTo>
                  <a:pt x="621" y="120"/>
                  <a:pt x="632" y="113"/>
                  <a:pt x="643" y="115"/>
                </a:cubicBezTo>
                <a:cubicBezTo>
                  <a:pt x="654" y="117"/>
                  <a:pt x="668" y="119"/>
                  <a:pt x="681" y="129"/>
                </a:cubicBezTo>
                <a:cubicBezTo>
                  <a:pt x="695" y="138"/>
                  <a:pt x="712" y="156"/>
                  <a:pt x="723" y="172"/>
                </a:cubicBezTo>
                <a:cubicBezTo>
                  <a:pt x="735" y="187"/>
                  <a:pt x="748" y="206"/>
                  <a:pt x="754" y="223"/>
                </a:cubicBezTo>
                <a:cubicBezTo>
                  <a:pt x="759" y="241"/>
                  <a:pt x="762" y="262"/>
                  <a:pt x="759" y="278"/>
                </a:cubicBezTo>
                <a:cubicBezTo>
                  <a:pt x="755" y="295"/>
                  <a:pt x="732" y="313"/>
                  <a:pt x="732" y="321"/>
                </a:cubicBezTo>
                <a:cubicBezTo>
                  <a:pt x="732" y="330"/>
                  <a:pt x="748" y="324"/>
                  <a:pt x="760" y="330"/>
                </a:cubicBezTo>
                <a:cubicBezTo>
                  <a:pt x="773" y="336"/>
                  <a:pt x="794" y="346"/>
                  <a:pt x="807" y="356"/>
                </a:cubicBezTo>
                <a:cubicBezTo>
                  <a:pt x="821" y="366"/>
                  <a:pt x="835" y="380"/>
                  <a:pt x="842" y="394"/>
                </a:cubicBezTo>
                <a:cubicBezTo>
                  <a:pt x="850" y="407"/>
                  <a:pt x="855" y="419"/>
                  <a:pt x="852" y="440"/>
                </a:cubicBezTo>
                <a:cubicBezTo>
                  <a:pt x="850" y="461"/>
                  <a:pt x="835" y="499"/>
                  <a:pt x="827" y="516"/>
                </a:cubicBezTo>
                <a:cubicBezTo>
                  <a:pt x="819" y="533"/>
                  <a:pt x="813" y="536"/>
                  <a:pt x="804" y="542"/>
                </a:cubicBezTo>
                <a:cubicBezTo>
                  <a:pt x="795" y="548"/>
                  <a:pt x="780" y="550"/>
                  <a:pt x="770" y="554"/>
                </a:cubicBezTo>
                <a:cubicBezTo>
                  <a:pt x="760" y="558"/>
                  <a:pt x="753" y="559"/>
                  <a:pt x="745" y="564"/>
                </a:cubicBezTo>
                <a:cubicBezTo>
                  <a:pt x="738" y="569"/>
                  <a:pt x="734" y="577"/>
                  <a:pt x="727" y="586"/>
                </a:cubicBezTo>
                <a:cubicBezTo>
                  <a:pt x="719" y="596"/>
                  <a:pt x="712" y="609"/>
                  <a:pt x="702" y="619"/>
                </a:cubicBezTo>
                <a:cubicBezTo>
                  <a:pt x="692" y="628"/>
                  <a:pt x="682" y="637"/>
                  <a:pt x="666" y="641"/>
                </a:cubicBezTo>
                <a:cubicBezTo>
                  <a:pt x="650" y="645"/>
                  <a:pt x="622" y="645"/>
                  <a:pt x="604" y="643"/>
                </a:cubicBezTo>
                <a:cubicBezTo>
                  <a:pt x="587" y="640"/>
                  <a:pt x="571" y="631"/>
                  <a:pt x="561" y="626"/>
                </a:cubicBezTo>
                <a:cubicBezTo>
                  <a:pt x="551" y="621"/>
                  <a:pt x="551" y="614"/>
                  <a:pt x="546" y="610"/>
                </a:cubicBezTo>
                <a:cubicBezTo>
                  <a:pt x="541" y="607"/>
                  <a:pt x="536" y="605"/>
                  <a:pt x="532" y="607"/>
                </a:cubicBezTo>
                <a:cubicBezTo>
                  <a:pt x="529" y="609"/>
                  <a:pt x="533" y="612"/>
                  <a:pt x="526" y="619"/>
                </a:cubicBezTo>
                <a:cubicBezTo>
                  <a:pt x="518" y="626"/>
                  <a:pt x="506" y="638"/>
                  <a:pt x="489" y="646"/>
                </a:cubicBezTo>
                <a:cubicBezTo>
                  <a:pt x="471" y="655"/>
                  <a:pt x="442" y="668"/>
                  <a:pt x="418" y="670"/>
                </a:cubicBezTo>
                <a:cubicBezTo>
                  <a:pt x="395" y="673"/>
                  <a:pt x="370" y="668"/>
                  <a:pt x="350" y="664"/>
                </a:cubicBezTo>
                <a:cubicBezTo>
                  <a:pt x="329" y="659"/>
                  <a:pt x="312" y="651"/>
                  <a:pt x="299" y="646"/>
                </a:cubicBezTo>
                <a:cubicBezTo>
                  <a:pt x="287" y="642"/>
                  <a:pt x="293" y="634"/>
                  <a:pt x="266" y="634"/>
                </a:cubicBezTo>
                <a:close/>
              </a:path>
            </a:pathLst>
          </a:custGeom>
          <a:gradFill flip="none" rotWithShape="1">
            <a:gsLst>
              <a:gs pos="0">
                <a:srgbClr val="FFFFFF"/>
              </a:gs>
              <a:gs pos="100000">
                <a:srgbClr val="FFE895"/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>
            <a:prstShdw prst="shdw17" dist="17961" dir="2700000">
              <a:srgbClr val="998B59"/>
            </a:prstShdw>
          </a:effectLst>
        </p:spPr>
        <p:txBody>
          <a:bodyPr lIns="100441" tIns="50223" rIns="100441" bIns="50223" anchor="ctr"/>
          <a:lstStyle/>
          <a:p>
            <a:pPr algn="ctr" defTabSz="1004335" fontAlgn="auto">
              <a:spcBef>
                <a:spcPts val="0"/>
              </a:spcBef>
              <a:spcAft>
                <a:spcPts val="0"/>
              </a:spcAft>
            </a:pPr>
            <a:r>
              <a:rPr lang="en-US" sz="1700" dirty="0" smtClean="0">
                <a:solidFill>
                  <a:prstClr val="black"/>
                </a:solidFill>
                <a:latin typeface="+mn-lt"/>
                <a:cs typeface="+mn-cs"/>
              </a:rPr>
              <a:t>TDM</a:t>
            </a:r>
          </a:p>
          <a:p>
            <a:pPr algn="ctr" defTabSz="1004335" fontAlgn="auto">
              <a:spcBef>
                <a:spcPts val="0"/>
              </a:spcBef>
              <a:spcAft>
                <a:spcPts val="0"/>
              </a:spcAft>
            </a:pPr>
            <a:r>
              <a:rPr lang="en-US" sz="1700" dirty="0" smtClean="0">
                <a:solidFill>
                  <a:prstClr val="black"/>
                </a:solidFill>
                <a:latin typeface="+mn-lt"/>
                <a:cs typeface="+mn-cs"/>
              </a:rPr>
              <a:t>(SDH/SONET)</a:t>
            </a:r>
            <a:endParaRPr lang="en-US" sz="1700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grpSp>
        <p:nvGrpSpPr>
          <p:cNvPr id="2" name="Group 359"/>
          <p:cNvGrpSpPr/>
          <p:nvPr/>
        </p:nvGrpSpPr>
        <p:grpSpPr>
          <a:xfrm>
            <a:off x="1798441" y="2807212"/>
            <a:ext cx="1005840" cy="323852"/>
            <a:chOff x="1856948" y="2990283"/>
            <a:chExt cx="1005840" cy="323852"/>
          </a:xfrm>
        </p:grpSpPr>
        <p:pic>
          <p:nvPicPr>
            <p:cNvPr id="445" name="Picture 160" descr="rad4"/>
            <p:cNvPicPr preferRelativeResize="0"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37948" y="2990283"/>
              <a:ext cx="824840" cy="323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46" name="Straight Connector 445"/>
            <p:cNvCxnSpPr/>
            <p:nvPr/>
          </p:nvCxnSpPr>
          <p:spPr>
            <a:xfrm rot="5400000">
              <a:off x="1723598" y="3173389"/>
              <a:ext cx="2667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Straight Connector 446"/>
            <p:cNvCxnSpPr/>
            <p:nvPr/>
          </p:nvCxnSpPr>
          <p:spPr>
            <a:xfrm>
              <a:off x="1865763" y="3173389"/>
              <a:ext cx="1905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508"/>
          <p:cNvGrpSpPr/>
          <p:nvPr/>
        </p:nvGrpSpPr>
        <p:grpSpPr>
          <a:xfrm>
            <a:off x="5936403" y="2257599"/>
            <a:ext cx="723709" cy="537226"/>
            <a:chOff x="3616280" y="5583176"/>
            <a:chExt cx="1446887" cy="1054599"/>
          </a:xfrm>
        </p:grpSpPr>
        <p:sp>
          <p:nvSpPr>
            <p:cNvPr id="506" name="AutoShape 110"/>
            <p:cNvSpPr>
              <a:spLocks noChangeArrowheads="1"/>
            </p:cNvSpPr>
            <p:nvPr/>
          </p:nvSpPr>
          <p:spPr bwMode="auto">
            <a:xfrm>
              <a:off x="3722123" y="5583176"/>
              <a:ext cx="1149350" cy="1054599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44" y="10800"/>
                  </a:moveTo>
                  <a:cubicBezTo>
                    <a:pt x="2144" y="15581"/>
                    <a:pt x="6019" y="19456"/>
                    <a:pt x="10800" y="19456"/>
                  </a:cubicBezTo>
                  <a:cubicBezTo>
                    <a:pt x="15581" y="19456"/>
                    <a:pt x="19456" y="15581"/>
                    <a:pt x="19456" y="10800"/>
                  </a:cubicBezTo>
                  <a:cubicBezTo>
                    <a:pt x="19456" y="6019"/>
                    <a:pt x="15581" y="2144"/>
                    <a:pt x="10800" y="2144"/>
                  </a:cubicBezTo>
                  <a:cubicBezTo>
                    <a:pt x="6019" y="2144"/>
                    <a:pt x="2144" y="6019"/>
                    <a:pt x="2144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5E3"/>
                </a:gs>
                <a:gs pos="50000">
                  <a:srgbClr val="F6B686"/>
                </a:gs>
                <a:gs pos="100000">
                  <a:srgbClr val="FFF5E3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>
              <a:prstShdw prst="shdw17" dist="17961" dir="2700000">
                <a:srgbClr val="946D50"/>
              </a:prstShdw>
            </a:effectLst>
          </p:spPr>
          <p:txBody>
            <a:bodyPr wrap="none" lIns="92530" tIns="46267" rIns="92530" bIns="46267" anchor="ctr" anchorCtr="0">
              <a:noAutofit/>
            </a:bodyPr>
            <a:lstStyle/>
            <a:p>
              <a:pPr algn="ctr"/>
              <a:endParaRPr lang="en-US">
                <a:latin typeface="+mn-lt"/>
              </a:endParaRPr>
            </a:p>
          </p:txBody>
        </p:sp>
        <p:pic>
          <p:nvPicPr>
            <p:cNvPr id="507" name="Picture 8" descr="ad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56402" y="5905762"/>
              <a:ext cx="406765" cy="351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8" name="Picture 8" descr="ad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16280" y="5920232"/>
              <a:ext cx="406765" cy="351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509"/>
          <p:cNvGrpSpPr/>
          <p:nvPr/>
        </p:nvGrpSpPr>
        <p:grpSpPr>
          <a:xfrm>
            <a:off x="4205412" y="2874018"/>
            <a:ext cx="723709" cy="537226"/>
            <a:chOff x="3616280" y="5583176"/>
            <a:chExt cx="1446887" cy="1054599"/>
          </a:xfrm>
        </p:grpSpPr>
        <p:sp>
          <p:nvSpPr>
            <p:cNvPr id="511" name="AutoShape 110"/>
            <p:cNvSpPr>
              <a:spLocks noChangeArrowheads="1"/>
            </p:cNvSpPr>
            <p:nvPr/>
          </p:nvSpPr>
          <p:spPr bwMode="auto">
            <a:xfrm>
              <a:off x="3722123" y="5583176"/>
              <a:ext cx="1149350" cy="1054599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44" y="10800"/>
                  </a:moveTo>
                  <a:cubicBezTo>
                    <a:pt x="2144" y="15581"/>
                    <a:pt x="6019" y="19456"/>
                    <a:pt x="10800" y="19456"/>
                  </a:cubicBezTo>
                  <a:cubicBezTo>
                    <a:pt x="15581" y="19456"/>
                    <a:pt x="19456" y="15581"/>
                    <a:pt x="19456" y="10800"/>
                  </a:cubicBezTo>
                  <a:cubicBezTo>
                    <a:pt x="19456" y="6019"/>
                    <a:pt x="15581" y="2144"/>
                    <a:pt x="10800" y="2144"/>
                  </a:cubicBezTo>
                  <a:cubicBezTo>
                    <a:pt x="6019" y="2144"/>
                    <a:pt x="2144" y="6019"/>
                    <a:pt x="2144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5E3"/>
                </a:gs>
                <a:gs pos="50000">
                  <a:srgbClr val="F6B686"/>
                </a:gs>
                <a:gs pos="100000">
                  <a:srgbClr val="FFF5E3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>
              <a:prstShdw prst="shdw17" dist="17961" dir="2700000">
                <a:srgbClr val="946D50"/>
              </a:prstShdw>
            </a:effectLst>
          </p:spPr>
          <p:txBody>
            <a:bodyPr wrap="none" lIns="92530" tIns="46267" rIns="92530" bIns="46267" anchor="ctr" anchorCtr="0">
              <a:noAutofit/>
            </a:bodyPr>
            <a:lstStyle/>
            <a:p>
              <a:pPr algn="ctr"/>
              <a:endParaRPr lang="en-US">
                <a:latin typeface="+mn-lt"/>
              </a:endParaRPr>
            </a:p>
          </p:txBody>
        </p:sp>
        <p:pic>
          <p:nvPicPr>
            <p:cNvPr id="512" name="Picture 8" descr="ad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56402" y="5905762"/>
              <a:ext cx="406765" cy="351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" name="Picture 8" descr="ad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16280" y="5920232"/>
              <a:ext cx="406765" cy="351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513"/>
          <p:cNvGrpSpPr/>
          <p:nvPr/>
        </p:nvGrpSpPr>
        <p:grpSpPr>
          <a:xfrm>
            <a:off x="5884087" y="2955904"/>
            <a:ext cx="723709" cy="537226"/>
            <a:chOff x="3616280" y="5583176"/>
            <a:chExt cx="1446887" cy="1054599"/>
          </a:xfrm>
        </p:grpSpPr>
        <p:sp>
          <p:nvSpPr>
            <p:cNvPr id="515" name="AutoShape 110"/>
            <p:cNvSpPr>
              <a:spLocks noChangeArrowheads="1"/>
            </p:cNvSpPr>
            <p:nvPr/>
          </p:nvSpPr>
          <p:spPr bwMode="auto">
            <a:xfrm>
              <a:off x="3722123" y="5583176"/>
              <a:ext cx="1149350" cy="1054599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44" y="10800"/>
                  </a:moveTo>
                  <a:cubicBezTo>
                    <a:pt x="2144" y="15581"/>
                    <a:pt x="6019" y="19456"/>
                    <a:pt x="10800" y="19456"/>
                  </a:cubicBezTo>
                  <a:cubicBezTo>
                    <a:pt x="15581" y="19456"/>
                    <a:pt x="19456" y="15581"/>
                    <a:pt x="19456" y="10800"/>
                  </a:cubicBezTo>
                  <a:cubicBezTo>
                    <a:pt x="19456" y="6019"/>
                    <a:pt x="15581" y="2144"/>
                    <a:pt x="10800" y="2144"/>
                  </a:cubicBezTo>
                  <a:cubicBezTo>
                    <a:pt x="6019" y="2144"/>
                    <a:pt x="2144" y="6019"/>
                    <a:pt x="2144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5E3"/>
                </a:gs>
                <a:gs pos="50000">
                  <a:srgbClr val="F6B686"/>
                </a:gs>
                <a:gs pos="100000">
                  <a:srgbClr val="FFF5E3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>
              <a:prstShdw prst="shdw17" dist="17961" dir="2700000">
                <a:srgbClr val="946D50"/>
              </a:prstShdw>
            </a:effectLst>
          </p:spPr>
          <p:txBody>
            <a:bodyPr wrap="none" lIns="92530" tIns="46267" rIns="92530" bIns="46267" anchor="ctr" anchorCtr="0">
              <a:noAutofit/>
            </a:bodyPr>
            <a:lstStyle/>
            <a:p>
              <a:pPr algn="ctr"/>
              <a:endParaRPr lang="en-US">
                <a:latin typeface="+mn-lt"/>
              </a:endParaRPr>
            </a:p>
          </p:txBody>
        </p:sp>
        <p:pic>
          <p:nvPicPr>
            <p:cNvPr id="516" name="Picture 8" descr="ad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56402" y="5905762"/>
              <a:ext cx="406765" cy="351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7" name="Picture 8" descr="ad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16280" y="5920232"/>
              <a:ext cx="406765" cy="351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517"/>
          <p:cNvGrpSpPr/>
          <p:nvPr/>
        </p:nvGrpSpPr>
        <p:grpSpPr>
          <a:xfrm>
            <a:off x="4696732" y="2150690"/>
            <a:ext cx="723709" cy="537226"/>
            <a:chOff x="3616280" y="5583176"/>
            <a:chExt cx="1446887" cy="1054599"/>
          </a:xfrm>
        </p:grpSpPr>
        <p:sp>
          <p:nvSpPr>
            <p:cNvPr id="519" name="AutoShape 110"/>
            <p:cNvSpPr>
              <a:spLocks noChangeArrowheads="1"/>
            </p:cNvSpPr>
            <p:nvPr/>
          </p:nvSpPr>
          <p:spPr bwMode="auto">
            <a:xfrm>
              <a:off x="3722123" y="5583176"/>
              <a:ext cx="1149350" cy="1054599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44" y="10800"/>
                  </a:moveTo>
                  <a:cubicBezTo>
                    <a:pt x="2144" y="15581"/>
                    <a:pt x="6019" y="19456"/>
                    <a:pt x="10800" y="19456"/>
                  </a:cubicBezTo>
                  <a:cubicBezTo>
                    <a:pt x="15581" y="19456"/>
                    <a:pt x="19456" y="15581"/>
                    <a:pt x="19456" y="10800"/>
                  </a:cubicBezTo>
                  <a:cubicBezTo>
                    <a:pt x="19456" y="6019"/>
                    <a:pt x="15581" y="2144"/>
                    <a:pt x="10800" y="2144"/>
                  </a:cubicBezTo>
                  <a:cubicBezTo>
                    <a:pt x="6019" y="2144"/>
                    <a:pt x="2144" y="6019"/>
                    <a:pt x="2144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5E3"/>
                </a:gs>
                <a:gs pos="50000">
                  <a:srgbClr val="F6B686"/>
                </a:gs>
                <a:gs pos="100000">
                  <a:srgbClr val="FFF5E3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>
              <a:prstShdw prst="shdw17" dist="17961" dir="2700000">
                <a:srgbClr val="946D50"/>
              </a:prstShdw>
            </a:effectLst>
          </p:spPr>
          <p:txBody>
            <a:bodyPr wrap="none" lIns="92530" tIns="46267" rIns="92530" bIns="46267" anchor="ctr" anchorCtr="0">
              <a:noAutofit/>
            </a:bodyPr>
            <a:lstStyle/>
            <a:p>
              <a:pPr algn="ctr"/>
              <a:endParaRPr lang="en-US">
                <a:latin typeface="+mn-lt"/>
              </a:endParaRPr>
            </a:p>
          </p:txBody>
        </p:sp>
        <p:pic>
          <p:nvPicPr>
            <p:cNvPr id="520" name="Picture 8" descr="ad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56402" y="5905762"/>
              <a:ext cx="406765" cy="351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1" name="Picture 8" descr="ad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16280" y="5920232"/>
              <a:ext cx="406765" cy="351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372"/>
          <p:cNvGrpSpPr/>
          <p:nvPr/>
        </p:nvGrpSpPr>
        <p:grpSpPr>
          <a:xfrm>
            <a:off x="1809817" y="3905518"/>
            <a:ext cx="7516790" cy="1729982"/>
            <a:chOff x="1782521" y="2084653"/>
            <a:chExt cx="7516789" cy="1729982"/>
          </a:xfrm>
        </p:grpSpPr>
        <p:grpSp>
          <p:nvGrpSpPr>
            <p:cNvPr id="9" name="Group 278"/>
            <p:cNvGrpSpPr/>
            <p:nvPr/>
          </p:nvGrpSpPr>
          <p:grpSpPr>
            <a:xfrm>
              <a:off x="6909324" y="2637621"/>
              <a:ext cx="2190493" cy="1025525"/>
              <a:chOff x="6404354" y="5217046"/>
              <a:chExt cx="2190493" cy="1025525"/>
            </a:xfrm>
          </p:grpSpPr>
          <p:sp>
            <p:nvSpPr>
              <p:cNvPr id="276" name="Freeform 21"/>
              <p:cNvSpPr>
                <a:spLocks/>
              </p:cNvSpPr>
              <p:nvPr/>
            </p:nvSpPr>
            <p:spPr bwMode="auto">
              <a:xfrm>
                <a:off x="6404354" y="5217046"/>
                <a:ext cx="1647825" cy="1025525"/>
              </a:xfrm>
              <a:custGeom>
                <a:avLst/>
                <a:gdLst>
                  <a:gd name="T0" fmla="*/ 2147483647 w 835"/>
                  <a:gd name="T1" fmla="*/ 2147483647 h 646"/>
                  <a:gd name="T2" fmla="*/ 2147483647 w 835"/>
                  <a:gd name="T3" fmla="*/ 2147483647 h 646"/>
                  <a:gd name="T4" fmla="*/ 2147483647 w 835"/>
                  <a:gd name="T5" fmla="*/ 2147483647 h 646"/>
                  <a:gd name="T6" fmla="*/ 2147483647 w 835"/>
                  <a:gd name="T7" fmla="*/ 2147483647 h 646"/>
                  <a:gd name="T8" fmla="*/ 2147483647 w 835"/>
                  <a:gd name="T9" fmla="*/ 2147483647 h 646"/>
                  <a:gd name="T10" fmla="*/ 2147483647 w 835"/>
                  <a:gd name="T11" fmla="*/ 2147483647 h 646"/>
                  <a:gd name="T12" fmla="*/ 2147483647 w 835"/>
                  <a:gd name="T13" fmla="*/ 2147483647 h 646"/>
                  <a:gd name="T14" fmla="*/ 2147483647 w 835"/>
                  <a:gd name="T15" fmla="*/ 2147483647 h 646"/>
                  <a:gd name="T16" fmla="*/ 2147483647 w 835"/>
                  <a:gd name="T17" fmla="*/ 2147483647 h 646"/>
                  <a:gd name="T18" fmla="*/ 2147483647 w 835"/>
                  <a:gd name="T19" fmla="*/ 2147483647 h 646"/>
                  <a:gd name="T20" fmla="*/ 2147483647 w 835"/>
                  <a:gd name="T21" fmla="*/ 2147483647 h 646"/>
                  <a:gd name="T22" fmla="*/ 2147483647 w 835"/>
                  <a:gd name="T23" fmla="*/ 2147483647 h 646"/>
                  <a:gd name="T24" fmla="*/ 2147483647 w 835"/>
                  <a:gd name="T25" fmla="*/ 2147483647 h 646"/>
                  <a:gd name="T26" fmla="*/ 2147483647 w 835"/>
                  <a:gd name="T27" fmla="*/ 2147483647 h 646"/>
                  <a:gd name="T28" fmla="*/ 2147483647 w 835"/>
                  <a:gd name="T29" fmla="*/ 2147483647 h 646"/>
                  <a:gd name="T30" fmla="*/ 2147483647 w 835"/>
                  <a:gd name="T31" fmla="*/ 2147483647 h 646"/>
                  <a:gd name="T32" fmla="*/ 2147483647 w 835"/>
                  <a:gd name="T33" fmla="*/ 2147483647 h 646"/>
                  <a:gd name="T34" fmla="*/ 2147483647 w 835"/>
                  <a:gd name="T35" fmla="*/ 2147483647 h 646"/>
                  <a:gd name="T36" fmla="*/ 2147483647 w 835"/>
                  <a:gd name="T37" fmla="*/ 2147483647 h 646"/>
                  <a:gd name="T38" fmla="*/ 2147483647 w 835"/>
                  <a:gd name="T39" fmla="*/ 2147483647 h 646"/>
                  <a:gd name="T40" fmla="*/ 2147483647 w 835"/>
                  <a:gd name="T41" fmla="*/ 2147483647 h 646"/>
                  <a:gd name="T42" fmla="*/ 2147483647 w 835"/>
                  <a:gd name="T43" fmla="*/ 2147483647 h 646"/>
                  <a:gd name="T44" fmla="*/ 2147483647 w 835"/>
                  <a:gd name="T45" fmla="*/ 2147483647 h 646"/>
                  <a:gd name="T46" fmla="*/ 2147483647 w 835"/>
                  <a:gd name="T47" fmla="*/ 2147483647 h 646"/>
                  <a:gd name="T48" fmla="*/ 2147483647 w 835"/>
                  <a:gd name="T49" fmla="*/ 2147483647 h 646"/>
                  <a:gd name="T50" fmla="*/ 2147483647 w 835"/>
                  <a:gd name="T51" fmla="*/ 2147483647 h 646"/>
                  <a:gd name="T52" fmla="*/ 2147483647 w 835"/>
                  <a:gd name="T53" fmla="*/ 2147483647 h 646"/>
                  <a:gd name="T54" fmla="*/ 2147483647 w 835"/>
                  <a:gd name="T55" fmla="*/ 2147483647 h 646"/>
                  <a:gd name="T56" fmla="*/ 2147483647 w 835"/>
                  <a:gd name="T57" fmla="*/ 2147483647 h 646"/>
                  <a:gd name="T58" fmla="*/ 2147483647 w 835"/>
                  <a:gd name="T59" fmla="*/ 2147483647 h 646"/>
                  <a:gd name="T60" fmla="*/ 2147483647 w 835"/>
                  <a:gd name="T61" fmla="*/ 2147483647 h 646"/>
                  <a:gd name="T62" fmla="*/ 2147483647 w 835"/>
                  <a:gd name="T63" fmla="*/ 2147483647 h 646"/>
                  <a:gd name="T64" fmla="*/ 2147483647 w 835"/>
                  <a:gd name="T65" fmla="*/ 2147483647 h 646"/>
                  <a:gd name="T66" fmla="*/ 2147483647 w 835"/>
                  <a:gd name="T67" fmla="*/ 2147483647 h 646"/>
                  <a:gd name="T68" fmla="*/ 2147483647 w 835"/>
                  <a:gd name="T69" fmla="*/ 2147483647 h 646"/>
                  <a:gd name="T70" fmla="*/ 2147483647 w 835"/>
                  <a:gd name="T71" fmla="*/ 2147483647 h 646"/>
                  <a:gd name="T72" fmla="*/ 2147483647 w 835"/>
                  <a:gd name="T73" fmla="*/ 2147483647 h 646"/>
                  <a:gd name="T74" fmla="*/ 2147483647 w 835"/>
                  <a:gd name="T75" fmla="*/ 2147483647 h 646"/>
                  <a:gd name="T76" fmla="*/ 2147483647 w 835"/>
                  <a:gd name="T77" fmla="*/ 2147483647 h 646"/>
                  <a:gd name="T78" fmla="*/ 2147483647 w 835"/>
                  <a:gd name="T79" fmla="*/ 2147483647 h 646"/>
                  <a:gd name="T80" fmla="*/ 2147483647 w 835"/>
                  <a:gd name="T81" fmla="*/ 2147483647 h 646"/>
                  <a:gd name="T82" fmla="*/ 2147483647 w 835"/>
                  <a:gd name="T83" fmla="*/ 2147483647 h 646"/>
                  <a:gd name="T84" fmla="*/ 2147483647 w 835"/>
                  <a:gd name="T85" fmla="*/ 2147483647 h 646"/>
                  <a:gd name="T86" fmla="*/ 2147483647 w 835"/>
                  <a:gd name="T87" fmla="*/ 2147483647 h 646"/>
                  <a:gd name="T88" fmla="*/ 2147483647 w 835"/>
                  <a:gd name="T89" fmla="*/ 2147483647 h 646"/>
                  <a:gd name="T90" fmla="*/ 2147483647 w 835"/>
                  <a:gd name="T91" fmla="*/ 2147483647 h 646"/>
                  <a:gd name="T92" fmla="*/ 2147483647 w 835"/>
                  <a:gd name="T93" fmla="*/ 2147483647 h 646"/>
                  <a:gd name="T94" fmla="*/ 2147483647 w 835"/>
                  <a:gd name="T95" fmla="*/ 2147483647 h 646"/>
                  <a:gd name="T96" fmla="*/ 2147483647 w 835"/>
                  <a:gd name="T97" fmla="*/ 2147483647 h 646"/>
                  <a:gd name="T98" fmla="*/ 2147483647 w 835"/>
                  <a:gd name="T99" fmla="*/ 2147483647 h 646"/>
                  <a:gd name="T100" fmla="*/ 2147483647 w 835"/>
                  <a:gd name="T101" fmla="*/ 2147483647 h 646"/>
                  <a:gd name="T102" fmla="*/ 2147483647 w 835"/>
                  <a:gd name="T103" fmla="*/ 2147483647 h 646"/>
                  <a:gd name="T104" fmla="*/ 2147483647 w 835"/>
                  <a:gd name="T105" fmla="*/ 2147483647 h 646"/>
                  <a:gd name="T106" fmla="*/ 2147483647 w 835"/>
                  <a:gd name="T107" fmla="*/ 2147483647 h 64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835"/>
                  <a:gd name="T163" fmla="*/ 0 h 646"/>
                  <a:gd name="T164" fmla="*/ 835 w 835"/>
                  <a:gd name="T165" fmla="*/ 646 h 64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835" h="646">
                    <a:moveTo>
                      <a:pt x="260" y="609"/>
                    </a:moveTo>
                    <a:cubicBezTo>
                      <a:pt x="233" y="609"/>
                      <a:pt x="174" y="629"/>
                      <a:pt x="137" y="622"/>
                    </a:cubicBezTo>
                    <a:cubicBezTo>
                      <a:pt x="100" y="615"/>
                      <a:pt x="61" y="599"/>
                      <a:pt x="38" y="571"/>
                    </a:cubicBezTo>
                    <a:cubicBezTo>
                      <a:pt x="16" y="543"/>
                      <a:pt x="2" y="491"/>
                      <a:pt x="1" y="455"/>
                    </a:cubicBezTo>
                    <a:cubicBezTo>
                      <a:pt x="0" y="420"/>
                      <a:pt x="19" y="380"/>
                      <a:pt x="32" y="360"/>
                    </a:cubicBezTo>
                    <a:cubicBezTo>
                      <a:pt x="45" y="339"/>
                      <a:pt x="69" y="337"/>
                      <a:pt x="79" y="330"/>
                    </a:cubicBezTo>
                    <a:cubicBezTo>
                      <a:pt x="90" y="323"/>
                      <a:pt x="93" y="323"/>
                      <a:pt x="97" y="318"/>
                    </a:cubicBezTo>
                    <a:cubicBezTo>
                      <a:pt x="102" y="314"/>
                      <a:pt x="102" y="309"/>
                      <a:pt x="102" y="299"/>
                    </a:cubicBezTo>
                    <a:cubicBezTo>
                      <a:pt x="102" y="289"/>
                      <a:pt x="97" y="275"/>
                      <a:pt x="96" y="261"/>
                    </a:cubicBezTo>
                    <a:cubicBezTo>
                      <a:pt x="95" y="247"/>
                      <a:pt x="91" y="231"/>
                      <a:pt x="96" y="216"/>
                    </a:cubicBezTo>
                    <a:cubicBezTo>
                      <a:pt x="101" y="201"/>
                      <a:pt x="113" y="183"/>
                      <a:pt x="127" y="172"/>
                    </a:cubicBezTo>
                    <a:cubicBezTo>
                      <a:pt x="141" y="160"/>
                      <a:pt x="163" y="151"/>
                      <a:pt x="181" y="145"/>
                    </a:cubicBezTo>
                    <a:cubicBezTo>
                      <a:pt x="199" y="139"/>
                      <a:pt x="222" y="139"/>
                      <a:pt x="235" y="137"/>
                    </a:cubicBezTo>
                    <a:cubicBezTo>
                      <a:pt x="248" y="134"/>
                      <a:pt x="254" y="135"/>
                      <a:pt x="258" y="129"/>
                    </a:cubicBezTo>
                    <a:cubicBezTo>
                      <a:pt x="262" y="122"/>
                      <a:pt x="257" y="106"/>
                      <a:pt x="261" y="96"/>
                    </a:cubicBezTo>
                    <a:cubicBezTo>
                      <a:pt x="265" y="85"/>
                      <a:pt x="274" y="71"/>
                      <a:pt x="284" y="63"/>
                    </a:cubicBezTo>
                    <a:cubicBezTo>
                      <a:pt x="294" y="54"/>
                      <a:pt x="307" y="50"/>
                      <a:pt x="320" y="46"/>
                    </a:cubicBezTo>
                    <a:cubicBezTo>
                      <a:pt x="333" y="43"/>
                      <a:pt x="354" y="43"/>
                      <a:pt x="364" y="43"/>
                    </a:cubicBezTo>
                    <a:cubicBezTo>
                      <a:pt x="375" y="43"/>
                      <a:pt x="378" y="47"/>
                      <a:pt x="382" y="46"/>
                    </a:cubicBezTo>
                    <a:cubicBezTo>
                      <a:pt x="386" y="45"/>
                      <a:pt x="383" y="41"/>
                      <a:pt x="387" y="36"/>
                    </a:cubicBezTo>
                    <a:cubicBezTo>
                      <a:pt x="391" y="31"/>
                      <a:pt x="399" y="21"/>
                      <a:pt x="408" y="15"/>
                    </a:cubicBezTo>
                    <a:cubicBezTo>
                      <a:pt x="418" y="9"/>
                      <a:pt x="429" y="5"/>
                      <a:pt x="445" y="3"/>
                    </a:cubicBezTo>
                    <a:cubicBezTo>
                      <a:pt x="460" y="2"/>
                      <a:pt x="485" y="0"/>
                      <a:pt x="502" y="3"/>
                    </a:cubicBezTo>
                    <a:cubicBezTo>
                      <a:pt x="518" y="7"/>
                      <a:pt x="530" y="14"/>
                      <a:pt x="543" y="21"/>
                    </a:cubicBezTo>
                    <a:cubicBezTo>
                      <a:pt x="556" y="29"/>
                      <a:pt x="573" y="38"/>
                      <a:pt x="582" y="50"/>
                    </a:cubicBezTo>
                    <a:cubicBezTo>
                      <a:pt x="591" y="61"/>
                      <a:pt x="595" y="80"/>
                      <a:pt x="598" y="91"/>
                    </a:cubicBezTo>
                    <a:cubicBezTo>
                      <a:pt x="602" y="101"/>
                      <a:pt x="597" y="109"/>
                      <a:pt x="602" y="112"/>
                    </a:cubicBezTo>
                    <a:cubicBezTo>
                      <a:pt x="607" y="116"/>
                      <a:pt x="617" y="109"/>
                      <a:pt x="628" y="111"/>
                    </a:cubicBezTo>
                    <a:cubicBezTo>
                      <a:pt x="639" y="112"/>
                      <a:pt x="652" y="115"/>
                      <a:pt x="666" y="124"/>
                    </a:cubicBezTo>
                    <a:cubicBezTo>
                      <a:pt x="679" y="133"/>
                      <a:pt x="695" y="150"/>
                      <a:pt x="706" y="165"/>
                    </a:cubicBezTo>
                    <a:cubicBezTo>
                      <a:pt x="718" y="180"/>
                      <a:pt x="730" y="198"/>
                      <a:pt x="736" y="215"/>
                    </a:cubicBezTo>
                    <a:cubicBezTo>
                      <a:pt x="742" y="231"/>
                      <a:pt x="744" y="252"/>
                      <a:pt x="741" y="267"/>
                    </a:cubicBezTo>
                    <a:cubicBezTo>
                      <a:pt x="738" y="283"/>
                      <a:pt x="715" y="300"/>
                      <a:pt x="715" y="309"/>
                    </a:cubicBezTo>
                    <a:cubicBezTo>
                      <a:pt x="715" y="317"/>
                      <a:pt x="730" y="311"/>
                      <a:pt x="742" y="317"/>
                    </a:cubicBezTo>
                    <a:cubicBezTo>
                      <a:pt x="755" y="323"/>
                      <a:pt x="775" y="332"/>
                      <a:pt x="788" y="342"/>
                    </a:cubicBezTo>
                    <a:cubicBezTo>
                      <a:pt x="801" y="351"/>
                      <a:pt x="815" y="365"/>
                      <a:pt x="823" y="378"/>
                    </a:cubicBezTo>
                    <a:cubicBezTo>
                      <a:pt x="830" y="391"/>
                      <a:pt x="835" y="403"/>
                      <a:pt x="833" y="422"/>
                    </a:cubicBezTo>
                    <a:cubicBezTo>
                      <a:pt x="830" y="442"/>
                      <a:pt x="816" y="479"/>
                      <a:pt x="808" y="495"/>
                    </a:cubicBezTo>
                    <a:cubicBezTo>
                      <a:pt x="800" y="511"/>
                      <a:pt x="794" y="513"/>
                      <a:pt x="785" y="519"/>
                    </a:cubicBezTo>
                    <a:cubicBezTo>
                      <a:pt x="776" y="525"/>
                      <a:pt x="761" y="527"/>
                      <a:pt x="752" y="531"/>
                    </a:cubicBezTo>
                    <a:cubicBezTo>
                      <a:pt x="743" y="535"/>
                      <a:pt x="735" y="536"/>
                      <a:pt x="728" y="541"/>
                    </a:cubicBezTo>
                    <a:cubicBezTo>
                      <a:pt x="720" y="546"/>
                      <a:pt x="717" y="554"/>
                      <a:pt x="710" y="563"/>
                    </a:cubicBezTo>
                    <a:cubicBezTo>
                      <a:pt x="702" y="572"/>
                      <a:pt x="695" y="585"/>
                      <a:pt x="685" y="594"/>
                    </a:cubicBezTo>
                    <a:cubicBezTo>
                      <a:pt x="675" y="603"/>
                      <a:pt x="666" y="611"/>
                      <a:pt x="651" y="615"/>
                    </a:cubicBezTo>
                    <a:cubicBezTo>
                      <a:pt x="635" y="620"/>
                      <a:pt x="607" y="620"/>
                      <a:pt x="590" y="617"/>
                    </a:cubicBezTo>
                    <a:cubicBezTo>
                      <a:pt x="573" y="615"/>
                      <a:pt x="557" y="606"/>
                      <a:pt x="548" y="601"/>
                    </a:cubicBezTo>
                    <a:cubicBezTo>
                      <a:pt x="538" y="596"/>
                      <a:pt x="538" y="589"/>
                      <a:pt x="533" y="586"/>
                    </a:cubicBezTo>
                    <a:cubicBezTo>
                      <a:pt x="528" y="582"/>
                      <a:pt x="523" y="581"/>
                      <a:pt x="520" y="582"/>
                    </a:cubicBezTo>
                    <a:cubicBezTo>
                      <a:pt x="517" y="584"/>
                      <a:pt x="521" y="587"/>
                      <a:pt x="513" y="594"/>
                    </a:cubicBezTo>
                    <a:cubicBezTo>
                      <a:pt x="506" y="601"/>
                      <a:pt x="494" y="612"/>
                      <a:pt x="477" y="620"/>
                    </a:cubicBezTo>
                    <a:cubicBezTo>
                      <a:pt x="460" y="629"/>
                      <a:pt x="431" y="641"/>
                      <a:pt x="408" y="644"/>
                    </a:cubicBezTo>
                    <a:cubicBezTo>
                      <a:pt x="386" y="646"/>
                      <a:pt x="361" y="641"/>
                      <a:pt x="341" y="637"/>
                    </a:cubicBezTo>
                    <a:cubicBezTo>
                      <a:pt x="322" y="633"/>
                      <a:pt x="305" y="625"/>
                      <a:pt x="292" y="620"/>
                    </a:cubicBezTo>
                    <a:cubicBezTo>
                      <a:pt x="280" y="616"/>
                      <a:pt x="286" y="609"/>
                      <a:pt x="260" y="60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B7D9E5"/>
                  </a:gs>
                </a:gsLst>
                <a:path path="rect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>
                <a:prstShdw prst="shdw17" dist="17961" dir="2700000">
                  <a:srgbClr val="6E8289"/>
                </a:prstShdw>
              </a:effectLst>
            </p:spPr>
            <p:txBody>
              <a:bodyPr wrap="none"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 smtClean="0">
                    <a:solidFill>
                      <a:prstClr val="black"/>
                    </a:solidFill>
                    <a:latin typeface="+mn-lt"/>
                    <a:cs typeface="+mn-cs"/>
                  </a:rPr>
                  <a:t>“NG”</a:t>
                </a:r>
              </a:p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 smtClean="0">
                    <a:solidFill>
                      <a:prstClr val="black"/>
                    </a:solidFill>
                    <a:latin typeface="+mn-lt"/>
                    <a:cs typeface="+mn-cs"/>
                  </a:rPr>
                  <a:t>Access</a:t>
                </a:r>
              </a:p>
            </p:txBody>
          </p:sp>
          <p:pic>
            <p:nvPicPr>
              <p:cNvPr id="278" name="Picture 160" descr="rad4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770007" y="5610652"/>
                <a:ext cx="824840" cy="3238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80" name="TextBox 279"/>
            <p:cNvSpPr txBox="1"/>
            <p:nvPr/>
          </p:nvSpPr>
          <p:spPr>
            <a:xfrm>
              <a:off x="8368241" y="3282913"/>
              <a:ext cx="817299" cy="353925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700" b="1" dirty="0" smtClean="0">
                  <a:latin typeface="+mn-lt"/>
                </a:rPr>
                <a:t>CPE</a:t>
              </a:r>
            </a:p>
          </p:txBody>
        </p:sp>
        <p:grpSp>
          <p:nvGrpSpPr>
            <p:cNvPr id="10" name="Group 258"/>
            <p:cNvGrpSpPr/>
            <p:nvPr/>
          </p:nvGrpSpPr>
          <p:grpSpPr>
            <a:xfrm>
              <a:off x="1782521" y="2084653"/>
              <a:ext cx="5459155" cy="1729982"/>
              <a:chOff x="1856948" y="2084644"/>
              <a:chExt cx="5459155" cy="1729982"/>
            </a:xfrm>
          </p:grpSpPr>
          <p:sp>
            <p:nvSpPr>
              <p:cNvPr id="261" name="Freeform 21"/>
              <p:cNvSpPr>
                <a:spLocks/>
              </p:cNvSpPr>
              <p:nvPr/>
            </p:nvSpPr>
            <p:spPr bwMode="auto">
              <a:xfrm>
                <a:off x="2544314" y="2558008"/>
                <a:ext cx="1647825" cy="1025525"/>
              </a:xfrm>
              <a:custGeom>
                <a:avLst/>
                <a:gdLst>
                  <a:gd name="T0" fmla="*/ 2147483647 w 835"/>
                  <a:gd name="T1" fmla="*/ 2147483647 h 646"/>
                  <a:gd name="T2" fmla="*/ 2147483647 w 835"/>
                  <a:gd name="T3" fmla="*/ 2147483647 h 646"/>
                  <a:gd name="T4" fmla="*/ 2147483647 w 835"/>
                  <a:gd name="T5" fmla="*/ 2147483647 h 646"/>
                  <a:gd name="T6" fmla="*/ 2147483647 w 835"/>
                  <a:gd name="T7" fmla="*/ 2147483647 h 646"/>
                  <a:gd name="T8" fmla="*/ 2147483647 w 835"/>
                  <a:gd name="T9" fmla="*/ 2147483647 h 646"/>
                  <a:gd name="T10" fmla="*/ 2147483647 w 835"/>
                  <a:gd name="T11" fmla="*/ 2147483647 h 646"/>
                  <a:gd name="T12" fmla="*/ 2147483647 w 835"/>
                  <a:gd name="T13" fmla="*/ 2147483647 h 646"/>
                  <a:gd name="T14" fmla="*/ 2147483647 w 835"/>
                  <a:gd name="T15" fmla="*/ 2147483647 h 646"/>
                  <a:gd name="T16" fmla="*/ 2147483647 w 835"/>
                  <a:gd name="T17" fmla="*/ 2147483647 h 646"/>
                  <a:gd name="T18" fmla="*/ 2147483647 w 835"/>
                  <a:gd name="T19" fmla="*/ 2147483647 h 646"/>
                  <a:gd name="T20" fmla="*/ 2147483647 w 835"/>
                  <a:gd name="T21" fmla="*/ 2147483647 h 646"/>
                  <a:gd name="T22" fmla="*/ 2147483647 w 835"/>
                  <a:gd name="T23" fmla="*/ 2147483647 h 646"/>
                  <a:gd name="T24" fmla="*/ 2147483647 w 835"/>
                  <a:gd name="T25" fmla="*/ 2147483647 h 646"/>
                  <a:gd name="T26" fmla="*/ 2147483647 w 835"/>
                  <a:gd name="T27" fmla="*/ 2147483647 h 646"/>
                  <a:gd name="T28" fmla="*/ 2147483647 w 835"/>
                  <a:gd name="T29" fmla="*/ 2147483647 h 646"/>
                  <a:gd name="T30" fmla="*/ 2147483647 w 835"/>
                  <a:gd name="T31" fmla="*/ 2147483647 h 646"/>
                  <a:gd name="T32" fmla="*/ 2147483647 w 835"/>
                  <a:gd name="T33" fmla="*/ 2147483647 h 646"/>
                  <a:gd name="T34" fmla="*/ 2147483647 w 835"/>
                  <a:gd name="T35" fmla="*/ 2147483647 h 646"/>
                  <a:gd name="T36" fmla="*/ 2147483647 w 835"/>
                  <a:gd name="T37" fmla="*/ 2147483647 h 646"/>
                  <a:gd name="T38" fmla="*/ 2147483647 w 835"/>
                  <a:gd name="T39" fmla="*/ 2147483647 h 646"/>
                  <a:gd name="T40" fmla="*/ 2147483647 w 835"/>
                  <a:gd name="T41" fmla="*/ 2147483647 h 646"/>
                  <a:gd name="T42" fmla="*/ 2147483647 w 835"/>
                  <a:gd name="T43" fmla="*/ 2147483647 h 646"/>
                  <a:gd name="T44" fmla="*/ 2147483647 w 835"/>
                  <a:gd name="T45" fmla="*/ 2147483647 h 646"/>
                  <a:gd name="T46" fmla="*/ 2147483647 w 835"/>
                  <a:gd name="T47" fmla="*/ 2147483647 h 646"/>
                  <a:gd name="T48" fmla="*/ 2147483647 w 835"/>
                  <a:gd name="T49" fmla="*/ 2147483647 h 646"/>
                  <a:gd name="T50" fmla="*/ 2147483647 w 835"/>
                  <a:gd name="T51" fmla="*/ 2147483647 h 646"/>
                  <a:gd name="T52" fmla="*/ 2147483647 w 835"/>
                  <a:gd name="T53" fmla="*/ 2147483647 h 646"/>
                  <a:gd name="T54" fmla="*/ 2147483647 w 835"/>
                  <a:gd name="T55" fmla="*/ 2147483647 h 646"/>
                  <a:gd name="T56" fmla="*/ 2147483647 w 835"/>
                  <a:gd name="T57" fmla="*/ 2147483647 h 646"/>
                  <a:gd name="T58" fmla="*/ 2147483647 w 835"/>
                  <a:gd name="T59" fmla="*/ 2147483647 h 646"/>
                  <a:gd name="T60" fmla="*/ 2147483647 w 835"/>
                  <a:gd name="T61" fmla="*/ 2147483647 h 646"/>
                  <a:gd name="T62" fmla="*/ 2147483647 w 835"/>
                  <a:gd name="T63" fmla="*/ 2147483647 h 646"/>
                  <a:gd name="T64" fmla="*/ 2147483647 w 835"/>
                  <a:gd name="T65" fmla="*/ 2147483647 h 646"/>
                  <a:gd name="T66" fmla="*/ 2147483647 w 835"/>
                  <a:gd name="T67" fmla="*/ 2147483647 h 646"/>
                  <a:gd name="T68" fmla="*/ 2147483647 w 835"/>
                  <a:gd name="T69" fmla="*/ 2147483647 h 646"/>
                  <a:gd name="T70" fmla="*/ 2147483647 w 835"/>
                  <a:gd name="T71" fmla="*/ 2147483647 h 646"/>
                  <a:gd name="T72" fmla="*/ 2147483647 w 835"/>
                  <a:gd name="T73" fmla="*/ 2147483647 h 646"/>
                  <a:gd name="T74" fmla="*/ 2147483647 w 835"/>
                  <a:gd name="T75" fmla="*/ 2147483647 h 646"/>
                  <a:gd name="T76" fmla="*/ 2147483647 w 835"/>
                  <a:gd name="T77" fmla="*/ 2147483647 h 646"/>
                  <a:gd name="T78" fmla="*/ 2147483647 w 835"/>
                  <a:gd name="T79" fmla="*/ 2147483647 h 646"/>
                  <a:gd name="T80" fmla="*/ 2147483647 w 835"/>
                  <a:gd name="T81" fmla="*/ 2147483647 h 646"/>
                  <a:gd name="T82" fmla="*/ 2147483647 w 835"/>
                  <a:gd name="T83" fmla="*/ 2147483647 h 646"/>
                  <a:gd name="T84" fmla="*/ 2147483647 w 835"/>
                  <a:gd name="T85" fmla="*/ 2147483647 h 646"/>
                  <a:gd name="T86" fmla="*/ 2147483647 w 835"/>
                  <a:gd name="T87" fmla="*/ 2147483647 h 646"/>
                  <a:gd name="T88" fmla="*/ 2147483647 w 835"/>
                  <a:gd name="T89" fmla="*/ 2147483647 h 646"/>
                  <a:gd name="T90" fmla="*/ 2147483647 w 835"/>
                  <a:gd name="T91" fmla="*/ 2147483647 h 646"/>
                  <a:gd name="T92" fmla="*/ 2147483647 w 835"/>
                  <a:gd name="T93" fmla="*/ 2147483647 h 646"/>
                  <a:gd name="T94" fmla="*/ 2147483647 w 835"/>
                  <a:gd name="T95" fmla="*/ 2147483647 h 646"/>
                  <a:gd name="T96" fmla="*/ 2147483647 w 835"/>
                  <a:gd name="T97" fmla="*/ 2147483647 h 646"/>
                  <a:gd name="T98" fmla="*/ 2147483647 w 835"/>
                  <a:gd name="T99" fmla="*/ 2147483647 h 646"/>
                  <a:gd name="T100" fmla="*/ 2147483647 w 835"/>
                  <a:gd name="T101" fmla="*/ 2147483647 h 646"/>
                  <a:gd name="T102" fmla="*/ 2147483647 w 835"/>
                  <a:gd name="T103" fmla="*/ 2147483647 h 646"/>
                  <a:gd name="T104" fmla="*/ 2147483647 w 835"/>
                  <a:gd name="T105" fmla="*/ 2147483647 h 646"/>
                  <a:gd name="T106" fmla="*/ 2147483647 w 835"/>
                  <a:gd name="T107" fmla="*/ 2147483647 h 64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835"/>
                  <a:gd name="T163" fmla="*/ 0 h 646"/>
                  <a:gd name="T164" fmla="*/ 835 w 835"/>
                  <a:gd name="T165" fmla="*/ 646 h 64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835" h="646">
                    <a:moveTo>
                      <a:pt x="260" y="609"/>
                    </a:moveTo>
                    <a:cubicBezTo>
                      <a:pt x="233" y="609"/>
                      <a:pt x="174" y="629"/>
                      <a:pt x="137" y="622"/>
                    </a:cubicBezTo>
                    <a:cubicBezTo>
                      <a:pt x="100" y="615"/>
                      <a:pt x="61" y="599"/>
                      <a:pt x="38" y="571"/>
                    </a:cubicBezTo>
                    <a:cubicBezTo>
                      <a:pt x="16" y="543"/>
                      <a:pt x="2" y="491"/>
                      <a:pt x="1" y="455"/>
                    </a:cubicBezTo>
                    <a:cubicBezTo>
                      <a:pt x="0" y="420"/>
                      <a:pt x="19" y="380"/>
                      <a:pt x="32" y="360"/>
                    </a:cubicBezTo>
                    <a:cubicBezTo>
                      <a:pt x="45" y="339"/>
                      <a:pt x="69" y="337"/>
                      <a:pt x="79" y="330"/>
                    </a:cubicBezTo>
                    <a:cubicBezTo>
                      <a:pt x="90" y="323"/>
                      <a:pt x="93" y="323"/>
                      <a:pt x="97" y="318"/>
                    </a:cubicBezTo>
                    <a:cubicBezTo>
                      <a:pt x="102" y="314"/>
                      <a:pt x="102" y="309"/>
                      <a:pt x="102" y="299"/>
                    </a:cubicBezTo>
                    <a:cubicBezTo>
                      <a:pt x="102" y="289"/>
                      <a:pt x="97" y="275"/>
                      <a:pt x="96" y="261"/>
                    </a:cubicBezTo>
                    <a:cubicBezTo>
                      <a:pt x="95" y="247"/>
                      <a:pt x="91" y="231"/>
                      <a:pt x="96" y="216"/>
                    </a:cubicBezTo>
                    <a:cubicBezTo>
                      <a:pt x="101" y="201"/>
                      <a:pt x="113" y="183"/>
                      <a:pt x="127" y="172"/>
                    </a:cubicBezTo>
                    <a:cubicBezTo>
                      <a:pt x="141" y="160"/>
                      <a:pt x="163" y="151"/>
                      <a:pt x="181" y="145"/>
                    </a:cubicBezTo>
                    <a:cubicBezTo>
                      <a:pt x="199" y="139"/>
                      <a:pt x="222" y="139"/>
                      <a:pt x="235" y="137"/>
                    </a:cubicBezTo>
                    <a:cubicBezTo>
                      <a:pt x="248" y="134"/>
                      <a:pt x="254" y="135"/>
                      <a:pt x="258" y="129"/>
                    </a:cubicBezTo>
                    <a:cubicBezTo>
                      <a:pt x="262" y="122"/>
                      <a:pt x="257" y="106"/>
                      <a:pt x="261" y="96"/>
                    </a:cubicBezTo>
                    <a:cubicBezTo>
                      <a:pt x="265" y="85"/>
                      <a:pt x="274" y="71"/>
                      <a:pt x="284" y="63"/>
                    </a:cubicBezTo>
                    <a:cubicBezTo>
                      <a:pt x="294" y="54"/>
                      <a:pt x="307" y="50"/>
                      <a:pt x="320" y="46"/>
                    </a:cubicBezTo>
                    <a:cubicBezTo>
                      <a:pt x="333" y="43"/>
                      <a:pt x="354" y="43"/>
                      <a:pt x="364" y="43"/>
                    </a:cubicBezTo>
                    <a:cubicBezTo>
                      <a:pt x="375" y="43"/>
                      <a:pt x="378" y="47"/>
                      <a:pt x="382" y="46"/>
                    </a:cubicBezTo>
                    <a:cubicBezTo>
                      <a:pt x="386" y="45"/>
                      <a:pt x="383" y="41"/>
                      <a:pt x="387" y="36"/>
                    </a:cubicBezTo>
                    <a:cubicBezTo>
                      <a:pt x="391" y="31"/>
                      <a:pt x="399" y="21"/>
                      <a:pt x="408" y="15"/>
                    </a:cubicBezTo>
                    <a:cubicBezTo>
                      <a:pt x="418" y="9"/>
                      <a:pt x="429" y="5"/>
                      <a:pt x="445" y="3"/>
                    </a:cubicBezTo>
                    <a:cubicBezTo>
                      <a:pt x="460" y="2"/>
                      <a:pt x="485" y="0"/>
                      <a:pt x="502" y="3"/>
                    </a:cubicBezTo>
                    <a:cubicBezTo>
                      <a:pt x="518" y="7"/>
                      <a:pt x="530" y="14"/>
                      <a:pt x="543" y="21"/>
                    </a:cubicBezTo>
                    <a:cubicBezTo>
                      <a:pt x="556" y="29"/>
                      <a:pt x="573" y="38"/>
                      <a:pt x="582" y="50"/>
                    </a:cubicBezTo>
                    <a:cubicBezTo>
                      <a:pt x="591" y="61"/>
                      <a:pt x="595" y="80"/>
                      <a:pt x="598" y="91"/>
                    </a:cubicBezTo>
                    <a:cubicBezTo>
                      <a:pt x="602" y="101"/>
                      <a:pt x="597" y="109"/>
                      <a:pt x="602" y="112"/>
                    </a:cubicBezTo>
                    <a:cubicBezTo>
                      <a:pt x="607" y="116"/>
                      <a:pt x="617" y="109"/>
                      <a:pt x="628" y="111"/>
                    </a:cubicBezTo>
                    <a:cubicBezTo>
                      <a:pt x="639" y="112"/>
                      <a:pt x="652" y="115"/>
                      <a:pt x="666" y="124"/>
                    </a:cubicBezTo>
                    <a:cubicBezTo>
                      <a:pt x="679" y="133"/>
                      <a:pt x="695" y="150"/>
                      <a:pt x="706" y="165"/>
                    </a:cubicBezTo>
                    <a:cubicBezTo>
                      <a:pt x="718" y="180"/>
                      <a:pt x="730" y="198"/>
                      <a:pt x="736" y="215"/>
                    </a:cubicBezTo>
                    <a:cubicBezTo>
                      <a:pt x="742" y="231"/>
                      <a:pt x="744" y="252"/>
                      <a:pt x="741" y="267"/>
                    </a:cubicBezTo>
                    <a:cubicBezTo>
                      <a:pt x="738" y="283"/>
                      <a:pt x="715" y="300"/>
                      <a:pt x="715" y="309"/>
                    </a:cubicBezTo>
                    <a:cubicBezTo>
                      <a:pt x="715" y="317"/>
                      <a:pt x="730" y="311"/>
                      <a:pt x="742" y="317"/>
                    </a:cubicBezTo>
                    <a:cubicBezTo>
                      <a:pt x="755" y="323"/>
                      <a:pt x="775" y="332"/>
                      <a:pt x="788" y="342"/>
                    </a:cubicBezTo>
                    <a:cubicBezTo>
                      <a:pt x="801" y="351"/>
                      <a:pt x="815" y="365"/>
                      <a:pt x="823" y="378"/>
                    </a:cubicBezTo>
                    <a:cubicBezTo>
                      <a:pt x="830" y="391"/>
                      <a:pt x="835" y="403"/>
                      <a:pt x="833" y="422"/>
                    </a:cubicBezTo>
                    <a:cubicBezTo>
                      <a:pt x="830" y="442"/>
                      <a:pt x="816" y="479"/>
                      <a:pt x="808" y="495"/>
                    </a:cubicBezTo>
                    <a:cubicBezTo>
                      <a:pt x="800" y="511"/>
                      <a:pt x="794" y="513"/>
                      <a:pt x="785" y="519"/>
                    </a:cubicBezTo>
                    <a:cubicBezTo>
                      <a:pt x="776" y="525"/>
                      <a:pt x="761" y="527"/>
                      <a:pt x="752" y="531"/>
                    </a:cubicBezTo>
                    <a:cubicBezTo>
                      <a:pt x="743" y="535"/>
                      <a:pt x="735" y="536"/>
                      <a:pt x="728" y="541"/>
                    </a:cubicBezTo>
                    <a:cubicBezTo>
                      <a:pt x="720" y="546"/>
                      <a:pt x="717" y="554"/>
                      <a:pt x="710" y="563"/>
                    </a:cubicBezTo>
                    <a:cubicBezTo>
                      <a:pt x="702" y="572"/>
                      <a:pt x="695" y="585"/>
                      <a:pt x="685" y="594"/>
                    </a:cubicBezTo>
                    <a:cubicBezTo>
                      <a:pt x="675" y="603"/>
                      <a:pt x="666" y="611"/>
                      <a:pt x="651" y="615"/>
                    </a:cubicBezTo>
                    <a:cubicBezTo>
                      <a:pt x="635" y="620"/>
                      <a:pt x="607" y="620"/>
                      <a:pt x="590" y="617"/>
                    </a:cubicBezTo>
                    <a:cubicBezTo>
                      <a:pt x="573" y="615"/>
                      <a:pt x="557" y="606"/>
                      <a:pt x="548" y="601"/>
                    </a:cubicBezTo>
                    <a:cubicBezTo>
                      <a:pt x="538" y="596"/>
                      <a:pt x="538" y="589"/>
                      <a:pt x="533" y="586"/>
                    </a:cubicBezTo>
                    <a:cubicBezTo>
                      <a:pt x="528" y="582"/>
                      <a:pt x="523" y="581"/>
                      <a:pt x="520" y="582"/>
                    </a:cubicBezTo>
                    <a:cubicBezTo>
                      <a:pt x="517" y="584"/>
                      <a:pt x="521" y="587"/>
                      <a:pt x="513" y="594"/>
                    </a:cubicBezTo>
                    <a:cubicBezTo>
                      <a:pt x="506" y="601"/>
                      <a:pt x="494" y="612"/>
                      <a:pt x="477" y="620"/>
                    </a:cubicBezTo>
                    <a:cubicBezTo>
                      <a:pt x="460" y="629"/>
                      <a:pt x="431" y="641"/>
                      <a:pt x="408" y="644"/>
                    </a:cubicBezTo>
                    <a:cubicBezTo>
                      <a:pt x="386" y="646"/>
                      <a:pt x="361" y="641"/>
                      <a:pt x="341" y="637"/>
                    </a:cubicBezTo>
                    <a:cubicBezTo>
                      <a:pt x="322" y="633"/>
                      <a:pt x="305" y="625"/>
                      <a:pt x="292" y="620"/>
                    </a:cubicBezTo>
                    <a:cubicBezTo>
                      <a:pt x="280" y="616"/>
                      <a:pt x="286" y="609"/>
                      <a:pt x="260" y="60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B7D9E5"/>
                  </a:gs>
                </a:gsLst>
                <a:path path="rect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>
                <a:prstShdw prst="shdw17" dist="17961" dir="2700000">
                  <a:srgbClr val="6E8289"/>
                </a:prstShdw>
              </a:effectLst>
            </p:spPr>
            <p:txBody>
              <a:bodyPr wrap="none"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 smtClean="0">
                    <a:solidFill>
                      <a:prstClr val="black"/>
                    </a:solidFill>
                    <a:latin typeface="+mn-lt"/>
                    <a:cs typeface="+mn-cs"/>
                  </a:rPr>
                  <a:t>“NG”</a:t>
                </a:r>
              </a:p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 smtClean="0">
                    <a:solidFill>
                      <a:prstClr val="black"/>
                    </a:solidFill>
                    <a:latin typeface="+mn-lt"/>
                    <a:cs typeface="+mn-cs"/>
                  </a:rPr>
                  <a:t>Access</a:t>
                </a:r>
              </a:p>
            </p:txBody>
          </p:sp>
          <p:sp>
            <p:nvSpPr>
              <p:cNvPr id="263" name="Freeform 71"/>
              <p:cNvSpPr>
                <a:spLocks/>
              </p:cNvSpPr>
              <p:nvPr/>
            </p:nvSpPr>
            <p:spPr bwMode="auto">
              <a:xfrm>
                <a:off x="3999035" y="2084644"/>
                <a:ext cx="3260177" cy="1729982"/>
              </a:xfrm>
              <a:custGeom>
                <a:avLst/>
                <a:gdLst>
                  <a:gd name="T0" fmla="*/ 2147483647 w 855"/>
                  <a:gd name="T1" fmla="*/ 2147483647 h 673"/>
                  <a:gd name="T2" fmla="*/ 2147483647 w 855"/>
                  <a:gd name="T3" fmla="*/ 2147483647 h 673"/>
                  <a:gd name="T4" fmla="*/ 2147483647 w 855"/>
                  <a:gd name="T5" fmla="*/ 2147483647 h 673"/>
                  <a:gd name="T6" fmla="*/ 2147483647 w 855"/>
                  <a:gd name="T7" fmla="*/ 2147483647 h 673"/>
                  <a:gd name="T8" fmla="*/ 2147483647 w 855"/>
                  <a:gd name="T9" fmla="*/ 2147483647 h 673"/>
                  <a:gd name="T10" fmla="*/ 2147483647 w 855"/>
                  <a:gd name="T11" fmla="*/ 2147483647 h 673"/>
                  <a:gd name="T12" fmla="*/ 2147483647 w 855"/>
                  <a:gd name="T13" fmla="*/ 2147483647 h 673"/>
                  <a:gd name="T14" fmla="*/ 2147483647 w 855"/>
                  <a:gd name="T15" fmla="*/ 2147483647 h 673"/>
                  <a:gd name="T16" fmla="*/ 2147483647 w 855"/>
                  <a:gd name="T17" fmla="*/ 2147483647 h 673"/>
                  <a:gd name="T18" fmla="*/ 2147483647 w 855"/>
                  <a:gd name="T19" fmla="*/ 2147483647 h 673"/>
                  <a:gd name="T20" fmla="*/ 2147483647 w 855"/>
                  <a:gd name="T21" fmla="*/ 2147483647 h 673"/>
                  <a:gd name="T22" fmla="*/ 2147483647 w 855"/>
                  <a:gd name="T23" fmla="*/ 2147483647 h 673"/>
                  <a:gd name="T24" fmla="*/ 2147483647 w 855"/>
                  <a:gd name="T25" fmla="*/ 2147483647 h 673"/>
                  <a:gd name="T26" fmla="*/ 2147483647 w 855"/>
                  <a:gd name="T27" fmla="*/ 2147483647 h 673"/>
                  <a:gd name="T28" fmla="*/ 2147483647 w 855"/>
                  <a:gd name="T29" fmla="*/ 2147483647 h 673"/>
                  <a:gd name="T30" fmla="*/ 2147483647 w 855"/>
                  <a:gd name="T31" fmla="*/ 2147483647 h 673"/>
                  <a:gd name="T32" fmla="*/ 2147483647 w 855"/>
                  <a:gd name="T33" fmla="*/ 2147483647 h 673"/>
                  <a:gd name="T34" fmla="*/ 2147483647 w 855"/>
                  <a:gd name="T35" fmla="*/ 2147483647 h 673"/>
                  <a:gd name="T36" fmla="*/ 2147483647 w 855"/>
                  <a:gd name="T37" fmla="*/ 2147483647 h 673"/>
                  <a:gd name="T38" fmla="*/ 2147483647 w 855"/>
                  <a:gd name="T39" fmla="*/ 2147483647 h 673"/>
                  <a:gd name="T40" fmla="*/ 2147483647 w 855"/>
                  <a:gd name="T41" fmla="*/ 2147483647 h 673"/>
                  <a:gd name="T42" fmla="*/ 2147483647 w 855"/>
                  <a:gd name="T43" fmla="*/ 2147483647 h 673"/>
                  <a:gd name="T44" fmla="*/ 2147483647 w 855"/>
                  <a:gd name="T45" fmla="*/ 2147483647 h 673"/>
                  <a:gd name="T46" fmla="*/ 2147483647 w 855"/>
                  <a:gd name="T47" fmla="*/ 2147483647 h 673"/>
                  <a:gd name="T48" fmla="*/ 2147483647 w 855"/>
                  <a:gd name="T49" fmla="*/ 2147483647 h 673"/>
                  <a:gd name="T50" fmla="*/ 2147483647 w 855"/>
                  <a:gd name="T51" fmla="*/ 2147483647 h 673"/>
                  <a:gd name="T52" fmla="*/ 2147483647 w 855"/>
                  <a:gd name="T53" fmla="*/ 2147483647 h 673"/>
                  <a:gd name="T54" fmla="*/ 2147483647 w 855"/>
                  <a:gd name="T55" fmla="*/ 2147483647 h 673"/>
                  <a:gd name="T56" fmla="*/ 2147483647 w 855"/>
                  <a:gd name="T57" fmla="*/ 2147483647 h 673"/>
                  <a:gd name="T58" fmla="*/ 2147483647 w 855"/>
                  <a:gd name="T59" fmla="*/ 2147483647 h 673"/>
                  <a:gd name="T60" fmla="*/ 2147483647 w 855"/>
                  <a:gd name="T61" fmla="*/ 2147483647 h 673"/>
                  <a:gd name="T62" fmla="*/ 2147483647 w 855"/>
                  <a:gd name="T63" fmla="*/ 2147483647 h 673"/>
                  <a:gd name="T64" fmla="*/ 2147483647 w 855"/>
                  <a:gd name="T65" fmla="*/ 2147483647 h 673"/>
                  <a:gd name="T66" fmla="*/ 2147483647 w 855"/>
                  <a:gd name="T67" fmla="*/ 2147483647 h 673"/>
                  <a:gd name="T68" fmla="*/ 2147483647 w 855"/>
                  <a:gd name="T69" fmla="*/ 2147483647 h 673"/>
                  <a:gd name="T70" fmla="*/ 2147483647 w 855"/>
                  <a:gd name="T71" fmla="*/ 2147483647 h 673"/>
                  <a:gd name="T72" fmla="*/ 2147483647 w 855"/>
                  <a:gd name="T73" fmla="*/ 2147483647 h 673"/>
                  <a:gd name="T74" fmla="*/ 2147483647 w 855"/>
                  <a:gd name="T75" fmla="*/ 2147483647 h 673"/>
                  <a:gd name="T76" fmla="*/ 2147483647 w 855"/>
                  <a:gd name="T77" fmla="*/ 2147483647 h 673"/>
                  <a:gd name="T78" fmla="*/ 2147483647 w 855"/>
                  <a:gd name="T79" fmla="*/ 2147483647 h 673"/>
                  <a:gd name="T80" fmla="*/ 2147483647 w 855"/>
                  <a:gd name="T81" fmla="*/ 2147483647 h 673"/>
                  <a:gd name="T82" fmla="*/ 2147483647 w 855"/>
                  <a:gd name="T83" fmla="*/ 2147483647 h 673"/>
                  <a:gd name="T84" fmla="*/ 2147483647 w 855"/>
                  <a:gd name="T85" fmla="*/ 2147483647 h 673"/>
                  <a:gd name="T86" fmla="*/ 2147483647 w 855"/>
                  <a:gd name="T87" fmla="*/ 2147483647 h 673"/>
                  <a:gd name="T88" fmla="*/ 2147483647 w 855"/>
                  <a:gd name="T89" fmla="*/ 2147483647 h 673"/>
                  <a:gd name="T90" fmla="*/ 2147483647 w 855"/>
                  <a:gd name="T91" fmla="*/ 2147483647 h 673"/>
                  <a:gd name="T92" fmla="*/ 2147483647 w 855"/>
                  <a:gd name="T93" fmla="*/ 2147483647 h 673"/>
                  <a:gd name="T94" fmla="*/ 2147483647 w 855"/>
                  <a:gd name="T95" fmla="*/ 2147483647 h 673"/>
                  <a:gd name="T96" fmla="*/ 2147483647 w 855"/>
                  <a:gd name="T97" fmla="*/ 2147483647 h 673"/>
                  <a:gd name="T98" fmla="*/ 2147483647 w 855"/>
                  <a:gd name="T99" fmla="*/ 2147483647 h 673"/>
                  <a:gd name="T100" fmla="*/ 2147483647 w 855"/>
                  <a:gd name="T101" fmla="*/ 2147483647 h 673"/>
                  <a:gd name="T102" fmla="*/ 2147483647 w 855"/>
                  <a:gd name="T103" fmla="*/ 2147483647 h 673"/>
                  <a:gd name="T104" fmla="*/ 2147483647 w 855"/>
                  <a:gd name="T105" fmla="*/ 2147483647 h 673"/>
                  <a:gd name="T106" fmla="*/ 2147483647 w 855"/>
                  <a:gd name="T107" fmla="*/ 2147483647 h 67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855"/>
                  <a:gd name="T163" fmla="*/ 0 h 673"/>
                  <a:gd name="T164" fmla="*/ 855 w 855"/>
                  <a:gd name="T165" fmla="*/ 673 h 673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855" h="673">
                    <a:moveTo>
                      <a:pt x="266" y="634"/>
                    </a:moveTo>
                    <a:cubicBezTo>
                      <a:pt x="239" y="634"/>
                      <a:pt x="178" y="655"/>
                      <a:pt x="140" y="648"/>
                    </a:cubicBezTo>
                    <a:cubicBezTo>
                      <a:pt x="102" y="641"/>
                      <a:pt x="63" y="624"/>
                      <a:pt x="39" y="595"/>
                    </a:cubicBezTo>
                    <a:cubicBezTo>
                      <a:pt x="16" y="566"/>
                      <a:pt x="2" y="511"/>
                      <a:pt x="1" y="474"/>
                    </a:cubicBezTo>
                    <a:cubicBezTo>
                      <a:pt x="0" y="437"/>
                      <a:pt x="19" y="396"/>
                      <a:pt x="33" y="375"/>
                    </a:cubicBezTo>
                    <a:cubicBezTo>
                      <a:pt x="46" y="353"/>
                      <a:pt x="70" y="351"/>
                      <a:pt x="81" y="344"/>
                    </a:cubicBezTo>
                    <a:cubicBezTo>
                      <a:pt x="92" y="337"/>
                      <a:pt x="96" y="337"/>
                      <a:pt x="100" y="332"/>
                    </a:cubicBezTo>
                    <a:cubicBezTo>
                      <a:pt x="104" y="327"/>
                      <a:pt x="105" y="321"/>
                      <a:pt x="105" y="311"/>
                    </a:cubicBezTo>
                    <a:cubicBezTo>
                      <a:pt x="105" y="301"/>
                      <a:pt x="99" y="286"/>
                      <a:pt x="98" y="272"/>
                    </a:cubicBezTo>
                    <a:cubicBezTo>
                      <a:pt x="97" y="257"/>
                      <a:pt x="93" y="241"/>
                      <a:pt x="98" y="225"/>
                    </a:cubicBezTo>
                    <a:cubicBezTo>
                      <a:pt x="103" y="210"/>
                      <a:pt x="116" y="191"/>
                      <a:pt x="130" y="179"/>
                    </a:cubicBezTo>
                    <a:cubicBezTo>
                      <a:pt x="144" y="167"/>
                      <a:pt x="167" y="157"/>
                      <a:pt x="185" y="151"/>
                    </a:cubicBezTo>
                    <a:cubicBezTo>
                      <a:pt x="204" y="145"/>
                      <a:pt x="227" y="145"/>
                      <a:pt x="241" y="143"/>
                    </a:cubicBezTo>
                    <a:cubicBezTo>
                      <a:pt x="254" y="140"/>
                      <a:pt x="260" y="141"/>
                      <a:pt x="264" y="134"/>
                    </a:cubicBezTo>
                    <a:cubicBezTo>
                      <a:pt x="268" y="127"/>
                      <a:pt x="263" y="111"/>
                      <a:pt x="267" y="100"/>
                    </a:cubicBezTo>
                    <a:cubicBezTo>
                      <a:pt x="272" y="89"/>
                      <a:pt x="281" y="74"/>
                      <a:pt x="291" y="65"/>
                    </a:cubicBezTo>
                    <a:cubicBezTo>
                      <a:pt x="301" y="57"/>
                      <a:pt x="314" y="52"/>
                      <a:pt x="328" y="48"/>
                    </a:cubicBezTo>
                    <a:cubicBezTo>
                      <a:pt x="341" y="45"/>
                      <a:pt x="362" y="45"/>
                      <a:pt x="373" y="45"/>
                    </a:cubicBezTo>
                    <a:cubicBezTo>
                      <a:pt x="384" y="45"/>
                      <a:pt x="387" y="49"/>
                      <a:pt x="391" y="48"/>
                    </a:cubicBezTo>
                    <a:cubicBezTo>
                      <a:pt x="396" y="47"/>
                      <a:pt x="392" y="43"/>
                      <a:pt x="396" y="38"/>
                    </a:cubicBezTo>
                    <a:cubicBezTo>
                      <a:pt x="401" y="33"/>
                      <a:pt x="408" y="21"/>
                      <a:pt x="418" y="15"/>
                    </a:cubicBezTo>
                    <a:cubicBezTo>
                      <a:pt x="428" y="9"/>
                      <a:pt x="439" y="5"/>
                      <a:pt x="455" y="3"/>
                    </a:cubicBezTo>
                    <a:cubicBezTo>
                      <a:pt x="471" y="2"/>
                      <a:pt x="497" y="0"/>
                      <a:pt x="514" y="3"/>
                    </a:cubicBezTo>
                    <a:cubicBezTo>
                      <a:pt x="531" y="7"/>
                      <a:pt x="542" y="15"/>
                      <a:pt x="556" y="22"/>
                    </a:cubicBezTo>
                    <a:cubicBezTo>
                      <a:pt x="569" y="30"/>
                      <a:pt x="587" y="40"/>
                      <a:pt x="596" y="52"/>
                    </a:cubicBezTo>
                    <a:cubicBezTo>
                      <a:pt x="605" y="64"/>
                      <a:pt x="609" y="83"/>
                      <a:pt x="613" y="95"/>
                    </a:cubicBezTo>
                    <a:cubicBezTo>
                      <a:pt x="616" y="106"/>
                      <a:pt x="611" y="113"/>
                      <a:pt x="616" y="117"/>
                    </a:cubicBezTo>
                    <a:cubicBezTo>
                      <a:pt x="621" y="120"/>
                      <a:pt x="632" y="113"/>
                      <a:pt x="643" y="115"/>
                    </a:cubicBezTo>
                    <a:cubicBezTo>
                      <a:pt x="654" y="117"/>
                      <a:pt x="668" y="119"/>
                      <a:pt x="681" y="129"/>
                    </a:cubicBezTo>
                    <a:cubicBezTo>
                      <a:pt x="695" y="138"/>
                      <a:pt x="712" y="156"/>
                      <a:pt x="723" y="172"/>
                    </a:cubicBezTo>
                    <a:cubicBezTo>
                      <a:pt x="735" y="187"/>
                      <a:pt x="748" y="206"/>
                      <a:pt x="754" y="223"/>
                    </a:cubicBezTo>
                    <a:cubicBezTo>
                      <a:pt x="759" y="241"/>
                      <a:pt x="762" y="262"/>
                      <a:pt x="759" y="278"/>
                    </a:cubicBezTo>
                    <a:cubicBezTo>
                      <a:pt x="755" y="295"/>
                      <a:pt x="732" y="313"/>
                      <a:pt x="732" y="321"/>
                    </a:cubicBezTo>
                    <a:cubicBezTo>
                      <a:pt x="732" y="330"/>
                      <a:pt x="748" y="324"/>
                      <a:pt x="760" y="330"/>
                    </a:cubicBezTo>
                    <a:cubicBezTo>
                      <a:pt x="773" y="336"/>
                      <a:pt x="794" y="346"/>
                      <a:pt x="807" y="356"/>
                    </a:cubicBezTo>
                    <a:cubicBezTo>
                      <a:pt x="821" y="366"/>
                      <a:pt x="835" y="380"/>
                      <a:pt x="842" y="394"/>
                    </a:cubicBezTo>
                    <a:cubicBezTo>
                      <a:pt x="850" y="407"/>
                      <a:pt x="855" y="419"/>
                      <a:pt x="852" y="440"/>
                    </a:cubicBezTo>
                    <a:cubicBezTo>
                      <a:pt x="850" y="461"/>
                      <a:pt x="835" y="499"/>
                      <a:pt x="827" y="516"/>
                    </a:cubicBezTo>
                    <a:cubicBezTo>
                      <a:pt x="819" y="533"/>
                      <a:pt x="813" y="536"/>
                      <a:pt x="804" y="542"/>
                    </a:cubicBezTo>
                    <a:cubicBezTo>
                      <a:pt x="795" y="548"/>
                      <a:pt x="780" y="550"/>
                      <a:pt x="770" y="554"/>
                    </a:cubicBezTo>
                    <a:cubicBezTo>
                      <a:pt x="760" y="558"/>
                      <a:pt x="753" y="559"/>
                      <a:pt x="745" y="564"/>
                    </a:cubicBezTo>
                    <a:cubicBezTo>
                      <a:pt x="738" y="569"/>
                      <a:pt x="734" y="577"/>
                      <a:pt x="727" y="586"/>
                    </a:cubicBezTo>
                    <a:cubicBezTo>
                      <a:pt x="719" y="596"/>
                      <a:pt x="712" y="609"/>
                      <a:pt x="702" y="619"/>
                    </a:cubicBezTo>
                    <a:cubicBezTo>
                      <a:pt x="692" y="628"/>
                      <a:pt x="682" y="637"/>
                      <a:pt x="666" y="641"/>
                    </a:cubicBezTo>
                    <a:cubicBezTo>
                      <a:pt x="650" y="645"/>
                      <a:pt x="622" y="645"/>
                      <a:pt x="604" y="643"/>
                    </a:cubicBezTo>
                    <a:cubicBezTo>
                      <a:pt x="587" y="640"/>
                      <a:pt x="571" y="631"/>
                      <a:pt x="561" y="626"/>
                    </a:cubicBezTo>
                    <a:cubicBezTo>
                      <a:pt x="551" y="621"/>
                      <a:pt x="551" y="614"/>
                      <a:pt x="546" y="610"/>
                    </a:cubicBezTo>
                    <a:cubicBezTo>
                      <a:pt x="541" y="607"/>
                      <a:pt x="536" y="605"/>
                      <a:pt x="532" y="607"/>
                    </a:cubicBezTo>
                    <a:cubicBezTo>
                      <a:pt x="529" y="609"/>
                      <a:pt x="533" y="612"/>
                      <a:pt x="526" y="619"/>
                    </a:cubicBezTo>
                    <a:cubicBezTo>
                      <a:pt x="518" y="626"/>
                      <a:pt x="506" y="638"/>
                      <a:pt x="489" y="646"/>
                    </a:cubicBezTo>
                    <a:cubicBezTo>
                      <a:pt x="471" y="655"/>
                      <a:pt x="442" y="668"/>
                      <a:pt x="418" y="670"/>
                    </a:cubicBezTo>
                    <a:cubicBezTo>
                      <a:pt x="395" y="673"/>
                      <a:pt x="370" y="668"/>
                      <a:pt x="350" y="664"/>
                    </a:cubicBezTo>
                    <a:cubicBezTo>
                      <a:pt x="329" y="659"/>
                      <a:pt x="312" y="651"/>
                      <a:pt x="299" y="646"/>
                    </a:cubicBezTo>
                    <a:cubicBezTo>
                      <a:pt x="287" y="642"/>
                      <a:pt x="293" y="634"/>
                      <a:pt x="266" y="6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/>
                  </a:gs>
                  <a:gs pos="100000">
                    <a:srgbClr val="FFE895"/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  <a:round/>
                <a:headEnd/>
                <a:tailEnd/>
              </a:ln>
              <a:effectLst>
                <a:prstShdw prst="shdw17" dist="17961" dir="2700000">
                  <a:srgbClr val="998B59"/>
                </a:prstShdw>
              </a:effectLst>
            </p:spPr>
            <p:txBody>
              <a:bodyPr lIns="100491" tIns="50247" rIns="100491" bIns="50247" anchor="ctr"/>
              <a:lstStyle/>
              <a:p>
                <a:pPr algn="ctr" defTabSz="1004335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 smtClean="0">
                    <a:solidFill>
                      <a:prstClr val="black"/>
                    </a:solidFill>
                    <a:latin typeface="+mn-lt"/>
                    <a:cs typeface="+mn-cs"/>
                  </a:rPr>
                  <a:t>PSN</a:t>
                </a:r>
              </a:p>
              <a:p>
                <a:pPr algn="ctr" defTabSz="1004335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 smtClean="0">
                    <a:solidFill>
                      <a:prstClr val="black"/>
                    </a:solidFill>
                    <a:latin typeface="+mn-lt"/>
                    <a:cs typeface="+mn-cs"/>
                  </a:rPr>
                  <a:t>(Core/Metro)</a:t>
                </a:r>
                <a:endParaRPr lang="en-US" sz="2000" dirty="0">
                  <a:solidFill>
                    <a:prstClr val="black"/>
                  </a:solidFill>
                  <a:latin typeface="+mn-lt"/>
                  <a:cs typeface="+mn-cs"/>
                </a:endParaRPr>
              </a:p>
            </p:txBody>
          </p:sp>
          <p:grpSp>
            <p:nvGrpSpPr>
              <p:cNvPr id="11" name="Group 454"/>
              <p:cNvGrpSpPr>
                <a:grpSpLocks/>
              </p:cNvGrpSpPr>
              <p:nvPr/>
            </p:nvGrpSpPr>
            <p:grpSpPr bwMode="auto">
              <a:xfrm>
                <a:off x="3846638" y="2969725"/>
                <a:ext cx="573865" cy="452471"/>
                <a:chOff x="480" y="2498"/>
                <a:chExt cx="872" cy="878"/>
              </a:xfrm>
            </p:grpSpPr>
            <p:sp>
              <p:nvSpPr>
                <p:cNvPr id="341" name="Oval 455"/>
                <p:cNvSpPr>
                  <a:spLocks noChangeArrowheads="1"/>
                </p:cNvSpPr>
                <p:nvPr/>
              </p:nvSpPr>
              <p:spPr bwMode="auto">
                <a:xfrm>
                  <a:off x="482" y="3096"/>
                  <a:ext cx="870" cy="280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342" name="Rectangle 456"/>
                <p:cNvSpPr>
                  <a:spLocks noChangeArrowheads="1"/>
                </p:cNvSpPr>
                <p:nvPr/>
              </p:nvSpPr>
              <p:spPr bwMode="auto">
                <a:xfrm>
                  <a:off x="480" y="2641"/>
                  <a:ext cx="869" cy="597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343" name="Rectangle 457"/>
                <p:cNvSpPr>
                  <a:spLocks noChangeArrowheads="1"/>
                </p:cNvSpPr>
                <p:nvPr/>
              </p:nvSpPr>
              <p:spPr bwMode="auto">
                <a:xfrm>
                  <a:off x="480" y="2641"/>
                  <a:ext cx="869" cy="597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344" name="Oval 458"/>
                <p:cNvSpPr>
                  <a:spLocks noChangeArrowheads="1"/>
                </p:cNvSpPr>
                <p:nvPr/>
              </p:nvSpPr>
              <p:spPr bwMode="auto">
                <a:xfrm>
                  <a:off x="482" y="2498"/>
                  <a:ext cx="870" cy="280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latin typeface="+mn-lt"/>
                  </a:endParaRPr>
                </a:p>
              </p:txBody>
            </p:sp>
            <p:grpSp>
              <p:nvGrpSpPr>
                <p:cNvPr id="12" name="Group 459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604" cy="214"/>
                  <a:chOff x="612" y="2531"/>
                  <a:chExt cx="604" cy="214"/>
                </a:xfrm>
              </p:grpSpPr>
              <p:grpSp>
                <p:nvGrpSpPr>
                  <p:cNvPr id="13" name="Group 460"/>
                  <p:cNvGrpSpPr>
                    <a:grpSpLocks/>
                  </p:cNvGrpSpPr>
                  <p:nvPr/>
                </p:nvGrpSpPr>
                <p:grpSpPr bwMode="auto">
                  <a:xfrm>
                    <a:off x="612" y="2531"/>
                    <a:ext cx="599" cy="209"/>
                    <a:chOff x="612" y="2531"/>
                    <a:chExt cx="599" cy="209"/>
                  </a:xfrm>
                </p:grpSpPr>
                <p:sp>
                  <p:nvSpPr>
                    <p:cNvPr id="361" name="Freeform 461"/>
                    <p:cNvSpPr>
                      <a:spLocks/>
                    </p:cNvSpPr>
                    <p:nvPr/>
                  </p:nvSpPr>
                  <p:spPr bwMode="auto">
                    <a:xfrm>
                      <a:off x="925" y="2536"/>
                      <a:ext cx="286" cy="90"/>
                    </a:xfrm>
                    <a:custGeom>
                      <a:avLst/>
                      <a:gdLst>
                        <a:gd name="T0" fmla="*/ 0 w 286"/>
                        <a:gd name="T1" fmla="*/ 70 h 90"/>
                        <a:gd name="T2" fmla="*/ 64 w 286"/>
                        <a:gd name="T3" fmla="*/ 90 h 90"/>
                        <a:gd name="T4" fmla="*/ 217 w 286"/>
                        <a:gd name="T5" fmla="*/ 30 h 90"/>
                        <a:gd name="T6" fmla="*/ 286 w 286"/>
                        <a:gd name="T7" fmla="*/ 50 h 90"/>
                        <a:gd name="T8" fmla="*/ 249 w 286"/>
                        <a:gd name="T9" fmla="*/ 0 h 90"/>
                        <a:gd name="T10" fmla="*/ 69 w 286"/>
                        <a:gd name="T11" fmla="*/ 0 h 90"/>
                        <a:gd name="T12" fmla="*/ 143 w 286"/>
                        <a:gd name="T13" fmla="*/ 15 h 90"/>
                        <a:gd name="T14" fmla="*/ 0 w 286"/>
                        <a:gd name="T15" fmla="*/ 7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0" y="70"/>
                          </a:moveTo>
                          <a:lnTo>
                            <a:pt x="64" y="90"/>
                          </a:lnTo>
                          <a:lnTo>
                            <a:pt x="217" y="30"/>
                          </a:lnTo>
                          <a:lnTo>
                            <a:pt x="286" y="50"/>
                          </a:lnTo>
                          <a:lnTo>
                            <a:pt x="249" y="0"/>
                          </a:lnTo>
                          <a:lnTo>
                            <a:pt x="69" y="0"/>
                          </a:lnTo>
                          <a:lnTo>
                            <a:pt x="143" y="15"/>
                          </a:lnTo>
                          <a:lnTo>
                            <a:pt x="0" y="7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62" name="Freeform 462"/>
                    <p:cNvSpPr>
                      <a:spLocks/>
                    </p:cNvSpPr>
                    <p:nvPr/>
                  </p:nvSpPr>
                  <p:spPr bwMode="auto">
                    <a:xfrm>
                      <a:off x="925" y="2536"/>
                      <a:ext cx="286" cy="90"/>
                    </a:xfrm>
                    <a:custGeom>
                      <a:avLst/>
                      <a:gdLst>
                        <a:gd name="T0" fmla="*/ 0 w 286"/>
                        <a:gd name="T1" fmla="*/ 70 h 90"/>
                        <a:gd name="T2" fmla="*/ 64 w 286"/>
                        <a:gd name="T3" fmla="*/ 90 h 90"/>
                        <a:gd name="T4" fmla="*/ 217 w 286"/>
                        <a:gd name="T5" fmla="*/ 30 h 90"/>
                        <a:gd name="T6" fmla="*/ 286 w 286"/>
                        <a:gd name="T7" fmla="*/ 50 h 90"/>
                        <a:gd name="T8" fmla="*/ 249 w 286"/>
                        <a:gd name="T9" fmla="*/ 0 h 90"/>
                        <a:gd name="T10" fmla="*/ 69 w 286"/>
                        <a:gd name="T11" fmla="*/ 0 h 90"/>
                        <a:gd name="T12" fmla="*/ 143 w 286"/>
                        <a:gd name="T13" fmla="*/ 15 h 90"/>
                        <a:gd name="T14" fmla="*/ 0 w 286"/>
                        <a:gd name="T15" fmla="*/ 7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0" y="70"/>
                          </a:moveTo>
                          <a:lnTo>
                            <a:pt x="64" y="90"/>
                          </a:lnTo>
                          <a:lnTo>
                            <a:pt x="217" y="30"/>
                          </a:lnTo>
                          <a:lnTo>
                            <a:pt x="286" y="50"/>
                          </a:lnTo>
                          <a:lnTo>
                            <a:pt x="249" y="0"/>
                          </a:lnTo>
                          <a:lnTo>
                            <a:pt x="69" y="0"/>
                          </a:lnTo>
                          <a:lnTo>
                            <a:pt x="143" y="15"/>
                          </a:lnTo>
                          <a:lnTo>
                            <a:pt x="0" y="7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63" name="Freeform 463"/>
                    <p:cNvSpPr>
                      <a:spLocks/>
                    </p:cNvSpPr>
                    <p:nvPr/>
                  </p:nvSpPr>
                  <p:spPr bwMode="auto">
                    <a:xfrm>
                      <a:off x="612" y="2641"/>
                      <a:ext cx="286" cy="94"/>
                    </a:xfrm>
                    <a:custGeom>
                      <a:avLst/>
                      <a:gdLst>
                        <a:gd name="T0" fmla="*/ 286 w 286"/>
                        <a:gd name="T1" fmla="*/ 19 h 94"/>
                        <a:gd name="T2" fmla="*/ 223 w 286"/>
                        <a:gd name="T3" fmla="*/ 0 h 94"/>
                        <a:gd name="T4" fmla="*/ 75 w 286"/>
                        <a:gd name="T5" fmla="*/ 59 h 94"/>
                        <a:gd name="T6" fmla="*/ 0 w 286"/>
                        <a:gd name="T7" fmla="*/ 39 h 94"/>
                        <a:gd name="T8" fmla="*/ 38 w 286"/>
                        <a:gd name="T9" fmla="*/ 94 h 94"/>
                        <a:gd name="T10" fmla="*/ 223 w 286"/>
                        <a:gd name="T11" fmla="*/ 94 h 94"/>
                        <a:gd name="T12" fmla="*/ 143 w 286"/>
                        <a:gd name="T13" fmla="*/ 74 h 94"/>
                        <a:gd name="T14" fmla="*/ 286 w 286"/>
                        <a:gd name="T15" fmla="*/ 19 h 9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4"/>
                        <a:gd name="T26" fmla="*/ 286 w 286"/>
                        <a:gd name="T27" fmla="*/ 94 h 9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4">
                          <a:moveTo>
                            <a:pt x="286" y="19"/>
                          </a:moveTo>
                          <a:lnTo>
                            <a:pt x="223" y="0"/>
                          </a:lnTo>
                          <a:lnTo>
                            <a:pt x="75" y="59"/>
                          </a:lnTo>
                          <a:lnTo>
                            <a:pt x="0" y="39"/>
                          </a:lnTo>
                          <a:lnTo>
                            <a:pt x="38" y="94"/>
                          </a:lnTo>
                          <a:lnTo>
                            <a:pt x="223" y="94"/>
                          </a:lnTo>
                          <a:lnTo>
                            <a:pt x="143" y="74"/>
                          </a:lnTo>
                          <a:lnTo>
                            <a:pt x="286" y="1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64" name="Freeform 464"/>
                    <p:cNvSpPr>
                      <a:spLocks/>
                    </p:cNvSpPr>
                    <p:nvPr/>
                  </p:nvSpPr>
                  <p:spPr bwMode="auto">
                    <a:xfrm>
                      <a:off x="612" y="2641"/>
                      <a:ext cx="286" cy="94"/>
                    </a:xfrm>
                    <a:custGeom>
                      <a:avLst/>
                      <a:gdLst>
                        <a:gd name="T0" fmla="*/ 286 w 286"/>
                        <a:gd name="T1" fmla="*/ 19 h 94"/>
                        <a:gd name="T2" fmla="*/ 223 w 286"/>
                        <a:gd name="T3" fmla="*/ 0 h 94"/>
                        <a:gd name="T4" fmla="*/ 75 w 286"/>
                        <a:gd name="T5" fmla="*/ 59 h 94"/>
                        <a:gd name="T6" fmla="*/ 0 w 286"/>
                        <a:gd name="T7" fmla="*/ 39 h 94"/>
                        <a:gd name="T8" fmla="*/ 38 w 286"/>
                        <a:gd name="T9" fmla="*/ 94 h 94"/>
                        <a:gd name="T10" fmla="*/ 223 w 286"/>
                        <a:gd name="T11" fmla="*/ 94 h 94"/>
                        <a:gd name="T12" fmla="*/ 143 w 286"/>
                        <a:gd name="T13" fmla="*/ 74 h 94"/>
                        <a:gd name="T14" fmla="*/ 286 w 286"/>
                        <a:gd name="T15" fmla="*/ 19 h 9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4"/>
                        <a:gd name="T26" fmla="*/ 286 w 286"/>
                        <a:gd name="T27" fmla="*/ 94 h 9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4">
                          <a:moveTo>
                            <a:pt x="286" y="19"/>
                          </a:moveTo>
                          <a:lnTo>
                            <a:pt x="223" y="0"/>
                          </a:lnTo>
                          <a:lnTo>
                            <a:pt x="75" y="59"/>
                          </a:lnTo>
                          <a:lnTo>
                            <a:pt x="0" y="39"/>
                          </a:lnTo>
                          <a:lnTo>
                            <a:pt x="38" y="94"/>
                          </a:lnTo>
                          <a:lnTo>
                            <a:pt x="223" y="94"/>
                          </a:lnTo>
                          <a:lnTo>
                            <a:pt x="143" y="74"/>
                          </a:lnTo>
                          <a:lnTo>
                            <a:pt x="286" y="1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65" name="Freeform 465"/>
                    <p:cNvSpPr>
                      <a:spLocks/>
                    </p:cNvSpPr>
                    <p:nvPr/>
                  </p:nvSpPr>
                  <p:spPr bwMode="auto">
                    <a:xfrm>
                      <a:off x="628" y="2531"/>
                      <a:ext cx="286" cy="90"/>
                    </a:xfrm>
                    <a:custGeom>
                      <a:avLst/>
                      <a:gdLst>
                        <a:gd name="T0" fmla="*/ 0 w 286"/>
                        <a:gd name="T1" fmla="*/ 20 h 90"/>
                        <a:gd name="T2" fmla="*/ 64 w 286"/>
                        <a:gd name="T3" fmla="*/ 0 h 90"/>
                        <a:gd name="T4" fmla="*/ 217 w 286"/>
                        <a:gd name="T5" fmla="*/ 55 h 90"/>
                        <a:gd name="T6" fmla="*/ 286 w 286"/>
                        <a:gd name="T7" fmla="*/ 40 h 90"/>
                        <a:gd name="T8" fmla="*/ 249 w 286"/>
                        <a:gd name="T9" fmla="*/ 90 h 90"/>
                        <a:gd name="T10" fmla="*/ 69 w 286"/>
                        <a:gd name="T11" fmla="*/ 90 h 90"/>
                        <a:gd name="T12" fmla="*/ 143 w 286"/>
                        <a:gd name="T13" fmla="*/ 75 h 90"/>
                        <a:gd name="T14" fmla="*/ 0 w 286"/>
                        <a:gd name="T15" fmla="*/ 2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0" y="20"/>
                          </a:moveTo>
                          <a:lnTo>
                            <a:pt x="64" y="0"/>
                          </a:lnTo>
                          <a:lnTo>
                            <a:pt x="217" y="55"/>
                          </a:lnTo>
                          <a:lnTo>
                            <a:pt x="286" y="40"/>
                          </a:lnTo>
                          <a:lnTo>
                            <a:pt x="249" y="90"/>
                          </a:lnTo>
                          <a:lnTo>
                            <a:pt x="69" y="90"/>
                          </a:lnTo>
                          <a:lnTo>
                            <a:pt x="143" y="75"/>
                          </a:lnTo>
                          <a:lnTo>
                            <a:pt x="0" y="2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66" name="Freeform 466"/>
                    <p:cNvSpPr>
                      <a:spLocks/>
                    </p:cNvSpPr>
                    <p:nvPr/>
                  </p:nvSpPr>
                  <p:spPr bwMode="auto">
                    <a:xfrm>
                      <a:off x="628" y="2531"/>
                      <a:ext cx="286" cy="90"/>
                    </a:xfrm>
                    <a:custGeom>
                      <a:avLst/>
                      <a:gdLst>
                        <a:gd name="T0" fmla="*/ 0 w 286"/>
                        <a:gd name="T1" fmla="*/ 20 h 90"/>
                        <a:gd name="T2" fmla="*/ 64 w 286"/>
                        <a:gd name="T3" fmla="*/ 0 h 90"/>
                        <a:gd name="T4" fmla="*/ 217 w 286"/>
                        <a:gd name="T5" fmla="*/ 55 h 90"/>
                        <a:gd name="T6" fmla="*/ 286 w 286"/>
                        <a:gd name="T7" fmla="*/ 40 h 90"/>
                        <a:gd name="T8" fmla="*/ 249 w 286"/>
                        <a:gd name="T9" fmla="*/ 90 h 90"/>
                        <a:gd name="T10" fmla="*/ 69 w 286"/>
                        <a:gd name="T11" fmla="*/ 90 h 90"/>
                        <a:gd name="T12" fmla="*/ 143 w 286"/>
                        <a:gd name="T13" fmla="*/ 75 h 90"/>
                        <a:gd name="T14" fmla="*/ 0 w 286"/>
                        <a:gd name="T15" fmla="*/ 2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0" y="20"/>
                          </a:moveTo>
                          <a:lnTo>
                            <a:pt x="64" y="0"/>
                          </a:lnTo>
                          <a:lnTo>
                            <a:pt x="217" y="55"/>
                          </a:lnTo>
                          <a:lnTo>
                            <a:pt x="286" y="40"/>
                          </a:lnTo>
                          <a:lnTo>
                            <a:pt x="249" y="90"/>
                          </a:lnTo>
                          <a:lnTo>
                            <a:pt x="69" y="90"/>
                          </a:lnTo>
                          <a:lnTo>
                            <a:pt x="143" y="75"/>
                          </a:lnTo>
                          <a:lnTo>
                            <a:pt x="0" y="2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67" name="Freeform 467"/>
                    <p:cNvSpPr>
                      <a:spLocks/>
                    </p:cNvSpPr>
                    <p:nvPr/>
                  </p:nvSpPr>
                  <p:spPr bwMode="auto">
                    <a:xfrm>
                      <a:off x="914" y="2650"/>
                      <a:ext cx="286" cy="90"/>
                    </a:xfrm>
                    <a:custGeom>
                      <a:avLst/>
                      <a:gdLst>
                        <a:gd name="T0" fmla="*/ 286 w 286"/>
                        <a:gd name="T1" fmla="*/ 70 h 90"/>
                        <a:gd name="T2" fmla="*/ 223 w 286"/>
                        <a:gd name="T3" fmla="*/ 90 h 90"/>
                        <a:gd name="T4" fmla="*/ 75 w 286"/>
                        <a:gd name="T5" fmla="*/ 30 h 90"/>
                        <a:gd name="T6" fmla="*/ 0 w 286"/>
                        <a:gd name="T7" fmla="*/ 50 h 90"/>
                        <a:gd name="T8" fmla="*/ 37 w 286"/>
                        <a:gd name="T9" fmla="*/ 0 h 90"/>
                        <a:gd name="T10" fmla="*/ 223 w 286"/>
                        <a:gd name="T11" fmla="*/ 0 h 90"/>
                        <a:gd name="T12" fmla="*/ 143 w 286"/>
                        <a:gd name="T13" fmla="*/ 15 h 90"/>
                        <a:gd name="T14" fmla="*/ 286 w 286"/>
                        <a:gd name="T15" fmla="*/ 7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286" y="70"/>
                          </a:moveTo>
                          <a:lnTo>
                            <a:pt x="223" y="90"/>
                          </a:lnTo>
                          <a:lnTo>
                            <a:pt x="75" y="30"/>
                          </a:lnTo>
                          <a:lnTo>
                            <a:pt x="0" y="50"/>
                          </a:lnTo>
                          <a:lnTo>
                            <a:pt x="37" y="0"/>
                          </a:lnTo>
                          <a:lnTo>
                            <a:pt x="223" y="0"/>
                          </a:lnTo>
                          <a:lnTo>
                            <a:pt x="143" y="15"/>
                          </a:lnTo>
                          <a:lnTo>
                            <a:pt x="286" y="7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68" name="Freeform 468"/>
                    <p:cNvSpPr>
                      <a:spLocks/>
                    </p:cNvSpPr>
                    <p:nvPr/>
                  </p:nvSpPr>
                  <p:spPr bwMode="auto">
                    <a:xfrm>
                      <a:off x="914" y="2650"/>
                      <a:ext cx="286" cy="90"/>
                    </a:xfrm>
                    <a:custGeom>
                      <a:avLst/>
                      <a:gdLst>
                        <a:gd name="T0" fmla="*/ 286 w 286"/>
                        <a:gd name="T1" fmla="*/ 70 h 90"/>
                        <a:gd name="T2" fmla="*/ 223 w 286"/>
                        <a:gd name="T3" fmla="*/ 90 h 90"/>
                        <a:gd name="T4" fmla="*/ 75 w 286"/>
                        <a:gd name="T5" fmla="*/ 30 h 90"/>
                        <a:gd name="T6" fmla="*/ 0 w 286"/>
                        <a:gd name="T7" fmla="*/ 50 h 90"/>
                        <a:gd name="T8" fmla="*/ 37 w 286"/>
                        <a:gd name="T9" fmla="*/ 0 h 90"/>
                        <a:gd name="T10" fmla="*/ 223 w 286"/>
                        <a:gd name="T11" fmla="*/ 0 h 90"/>
                        <a:gd name="T12" fmla="*/ 143 w 286"/>
                        <a:gd name="T13" fmla="*/ 15 h 90"/>
                        <a:gd name="T14" fmla="*/ 286 w 286"/>
                        <a:gd name="T15" fmla="*/ 7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286" y="70"/>
                          </a:moveTo>
                          <a:lnTo>
                            <a:pt x="223" y="90"/>
                          </a:lnTo>
                          <a:lnTo>
                            <a:pt x="75" y="30"/>
                          </a:lnTo>
                          <a:lnTo>
                            <a:pt x="0" y="50"/>
                          </a:lnTo>
                          <a:lnTo>
                            <a:pt x="37" y="0"/>
                          </a:lnTo>
                          <a:lnTo>
                            <a:pt x="223" y="0"/>
                          </a:lnTo>
                          <a:lnTo>
                            <a:pt x="143" y="15"/>
                          </a:lnTo>
                          <a:lnTo>
                            <a:pt x="286" y="7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14" name="Group 469"/>
                  <p:cNvGrpSpPr>
                    <a:grpSpLocks/>
                  </p:cNvGrpSpPr>
                  <p:nvPr/>
                </p:nvGrpSpPr>
                <p:grpSpPr bwMode="auto">
                  <a:xfrm>
                    <a:off x="618" y="2536"/>
                    <a:ext cx="598" cy="209"/>
                    <a:chOff x="618" y="2536"/>
                    <a:chExt cx="598" cy="209"/>
                  </a:xfrm>
                </p:grpSpPr>
                <p:sp>
                  <p:nvSpPr>
                    <p:cNvPr id="353" name="Freeform 470"/>
                    <p:cNvSpPr>
                      <a:spLocks/>
                    </p:cNvSpPr>
                    <p:nvPr/>
                  </p:nvSpPr>
                  <p:spPr bwMode="auto">
                    <a:xfrm>
                      <a:off x="930" y="2541"/>
                      <a:ext cx="286" cy="90"/>
                    </a:xfrm>
                    <a:custGeom>
                      <a:avLst/>
                      <a:gdLst>
                        <a:gd name="T0" fmla="*/ 0 w 286"/>
                        <a:gd name="T1" fmla="*/ 70 h 90"/>
                        <a:gd name="T2" fmla="*/ 64 w 286"/>
                        <a:gd name="T3" fmla="*/ 90 h 90"/>
                        <a:gd name="T4" fmla="*/ 217 w 286"/>
                        <a:gd name="T5" fmla="*/ 30 h 90"/>
                        <a:gd name="T6" fmla="*/ 286 w 286"/>
                        <a:gd name="T7" fmla="*/ 50 h 90"/>
                        <a:gd name="T8" fmla="*/ 249 w 286"/>
                        <a:gd name="T9" fmla="*/ 0 h 90"/>
                        <a:gd name="T10" fmla="*/ 69 w 286"/>
                        <a:gd name="T11" fmla="*/ 0 h 90"/>
                        <a:gd name="T12" fmla="*/ 143 w 286"/>
                        <a:gd name="T13" fmla="*/ 15 h 90"/>
                        <a:gd name="T14" fmla="*/ 0 w 286"/>
                        <a:gd name="T15" fmla="*/ 7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0" y="70"/>
                          </a:moveTo>
                          <a:lnTo>
                            <a:pt x="64" y="90"/>
                          </a:lnTo>
                          <a:lnTo>
                            <a:pt x="217" y="30"/>
                          </a:lnTo>
                          <a:lnTo>
                            <a:pt x="286" y="50"/>
                          </a:lnTo>
                          <a:lnTo>
                            <a:pt x="249" y="0"/>
                          </a:lnTo>
                          <a:lnTo>
                            <a:pt x="69" y="0"/>
                          </a:lnTo>
                          <a:lnTo>
                            <a:pt x="143" y="15"/>
                          </a:lnTo>
                          <a:lnTo>
                            <a:pt x="0" y="7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54" name="Freeform 471"/>
                    <p:cNvSpPr>
                      <a:spLocks/>
                    </p:cNvSpPr>
                    <p:nvPr/>
                  </p:nvSpPr>
                  <p:spPr bwMode="auto">
                    <a:xfrm>
                      <a:off x="930" y="2541"/>
                      <a:ext cx="286" cy="90"/>
                    </a:xfrm>
                    <a:custGeom>
                      <a:avLst/>
                      <a:gdLst>
                        <a:gd name="T0" fmla="*/ 0 w 286"/>
                        <a:gd name="T1" fmla="*/ 70 h 90"/>
                        <a:gd name="T2" fmla="*/ 64 w 286"/>
                        <a:gd name="T3" fmla="*/ 90 h 90"/>
                        <a:gd name="T4" fmla="*/ 217 w 286"/>
                        <a:gd name="T5" fmla="*/ 30 h 90"/>
                        <a:gd name="T6" fmla="*/ 286 w 286"/>
                        <a:gd name="T7" fmla="*/ 50 h 90"/>
                        <a:gd name="T8" fmla="*/ 249 w 286"/>
                        <a:gd name="T9" fmla="*/ 0 h 90"/>
                        <a:gd name="T10" fmla="*/ 69 w 286"/>
                        <a:gd name="T11" fmla="*/ 0 h 90"/>
                        <a:gd name="T12" fmla="*/ 143 w 286"/>
                        <a:gd name="T13" fmla="*/ 15 h 90"/>
                        <a:gd name="T14" fmla="*/ 0 w 286"/>
                        <a:gd name="T15" fmla="*/ 7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0" y="70"/>
                          </a:moveTo>
                          <a:lnTo>
                            <a:pt x="64" y="90"/>
                          </a:lnTo>
                          <a:lnTo>
                            <a:pt x="217" y="30"/>
                          </a:lnTo>
                          <a:lnTo>
                            <a:pt x="286" y="50"/>
                          </a:lnTo>
                          <a:lnTo>
                            <a:pt x="249" y="0"/>
                          </a:lnTo>
                          <a:lnTo>
                            <a:pt x="69" y="0"/>
                          </a:lnTo>
                          <a:lnTo>
                            <a:pt x="143" y="15"/>
                          </a:lnTo>
                          <a:lnTo>
                            <a:pt x="0" y="7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55" name="Freeform 472"/>
                    <p:cNvSpPr>
                      <a:spLocks/>
                    </p:cNvSpPr>
                    <p:nvPr/>
                  </p:nvSpPr>
                  <p:spPr bwMode="auto">
                    <a:xfrm>
                      <a:off x="618" y="2645"/>
                      <a:ext cx="286" cy="95"/>
                    </a:xfrm>
                    <a:custGeom>
                      <a:avLst/>
                      <a:gdLst>
                        <a:gd name="T0" fmla="*/ 286 w 286"/>
                        <a:gd name="T1" fmla="*/ 20 h 95"/>
                        <a:gd name="T2" fmla="*/ 222 w 286"/>
                        <a:gd name="T3" fmla="*/ 0 h 95"/>
                        <a:gd name="T4" fmla="*/ 74 w 286"/>
                        <a:gd name="T5" fmla="*/ 60 h 95"/>
                        <a:gd name="T6" fmla="*/ 0 w 286"/>
                        <a:gd name="T7" fmla="*/ 40 h 95"/>
                        <a:gd name="T8" fmla="*/ 37 w 286"/>
                        <a:gd name="T9" fmla="*/ 95 h 95"/>
                        <a:gd name="T10" fmla="*/ 222 w 286"/>
                        <a:gd name="T11" fmla="*/ 95 h 95"/>
                        <a:gd name="T12" fmla="*/ 143 w 286"/>
                        <a:gd name="T13" fmla="*/ 75 h 95"/>
                        <a:gd name="T14" fmla="*/ 286 w 286"/>
                        <a:gd name="T15" fmla="*/ 20 h 95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5"/>
                        <a:gd name="T26" fmla="*/ 286 w 286"/>
                        <a:gd name="T27" fmla="*/ 95 h 95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5">
                          <a:moveTo>
                            <a:pt x="286" y="20"/>
                          </a:moveTo>
                          <a:lnTo>
                            <a:pt x="222" y="0"/>
                          </a:lnTo>
                          <a:lnTo>
                            <a:pt x="74" y="60"/>
                          </a:lnTo>
                          <a:lnTo>
                            <a:pt x="0" y="40"/>
                          </a:lnTo>
                          <a:lnTo>
                            <a:pt x="37" y="95"/>
                          </a:lnTo>
                          <a:lnTo>
                            <a:pt x="222" y="95"/>
                          </a:lnTo>
                          <a:lnTo>
                            <a:pt x="143" y="75"/>
                          </a:lnTo>
                          <a:lnTo>
                            <a:pt x="286" y="2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56" name="Freeform 473"/>
                    <p:cNvSpPr>
                      <a:spLocks/>
                    </p:cNvSpPr>
                    <p:nvPr/>
                  </p:nvSpPr>
                  <p:spPr bwMode="auto">
                    <a:xfrm>
                      <a:off x="618" y="2645"/>
                      <a:ext cx="286" cy="95"/>
                    </a:xfrm>
                    <a:custGeom>
                      <a:avLst/>
                      <a:gdLst>
                        <a:gd name="T0" fmla="*/ 286 w 286"/>
                        <a:gd name="T1" fmla="*/ 20 h 95"/>
                        <a:gd name="T2" fmla="*/ 222 w 286"/>
                        <a:gd name="T3" fmla="*/ 0 h 95"/>
                        <a:gd name="T4" fmla="*/ 74 w 286"/>
                        <a:gd name="T5" fmla="*/ 60 h 95"/>
                        <a:gd name="T6" fmla="*/ 0 w 286"/>
                        <a:gd name="T7" fmla="*/ 40 h 95"/>
                        <a:gd name="T8" fmla="*/ 37 w 286"/>
                        <a:gd name="T9" fmla="*/ 95 h 95"/>
                        <a:gd name="T10" fmla="*/ 222 w 286"/>
                        <a:gd name="T11" fmla="*/ 95 h 95"/>
                        <a:gd name="T12" fmla="*/ 143 w 286"/>
                        <a:gd name="T13" fmla="*/ 75 h 95"/>
                        <a:gd name="T14" fmla="*/ 286 w 286"/>
                        <a:gd name="T15" fmla="*/ 20 h 95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5"/>
                        <a:gd name="T26" fmla="*/ 286 w 286"/>
                        <a:gd name="T27" fmla="*/ 95 h 95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5">
                          <a:moveTo>
                            <a:pt x="286" y="20"/>
                          </a:moveTo>
                          <a:lnTo>
                            <a:pt x="222" y="0"/>
                          </a:lnTo>
                          <a:lnTo>
                            <a:pt x="74" y="60"/>
                          </a:lnTo>
                          <a:lnTo>
                            <a:pt x="0" y="40"/>
                          </a:lnTo>
                          <a:lnTo>
                            <a:pt x="37" y="95"/>
                          </a:lnTo>
                          <a:lnTo>
                            <a:pt x="222" y="95"/>
                          </a:lnTo>
                          <a:lnTo>
                            <a:pt x="143" y="75"/>
                          </a:lnTo>
                          <a:lnTo>
                            <a:pt x="286" y="2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57" name="Freeform 474"/>
                    <p:cNvSpPr>
                      <a:spLocks/>
                    </p:cNvSpPr>
                    <p:nvPr/>
                  </p:nvSpPr>
                  <p:spPr bwMode="auto">
                    <a:xfrm>
                      <a:off x="634" y="2536"/>
                      <a:ext cx="286" cy="90"/>
                    </a:xfrm>
                    <a:custGeom>
                      <a:avLst/>
                      <a:gdLst>
                        <a:gd name="T0" fmla="*/ 0 w 286"/>
                        <a:gd name="T1" fmla="*/ 20 h 90"/>
                        <a:gd name="T2" fmla="*/ 63 w 286"/>
                        <a:gd name="T3" fmla="*/ 0 h 90"/>
                        <a:gd name="T4" fmla="*/ 217 w 286"/>
                        <a:gd name="T5" fmla="*/ 55 h 90"/>
                        <a:gd name="T6" fmla="*/ 286 w 286"/>
                        <a:gd name="T7" fmla="*/ 40 h 90"/>
                        <a:gd name="T8" fmla="*/ 249 w 286"/>
                        <a:gd name="T9" fmla="*/ 90 h 90"/>
                        <a:gd name="T10" fmla="*/ 68 w 286"/>
                        <a:gd name="T11" fmla="*/ 90 h 90"/>
                        <a:gd name="T12" fmla="*/ 143 w 286"/>
                        <a:gd name="T13" fmla="*/ 75 h 90"/>
                        <a:gd name="T14" fmla="*/ 0 w 286"/>
                        <a:gd name="T15" fmla="*/ 2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0" y="20"/>
                          </a:moveTo>
                          <a:lnTo>
                            <a:pt x="63" y="0"/>
                          </a:lnTo>
                          <a:lnTo>
                            <a:pt x="217" y="55"/>
                          </a:lnTo>
                          <a:lnTo>
                            <a:pt x="286" y="40"/>
                          </a:lnTo>
                          <a:lnTo>
                            <a:pt x="249" y="90"/>
                          </a:lnTo>
                          <a:lnTo>
                            <a:pt x="68" y="90"/>
                          </a:lnTo>
                          <a:lnTo>
                            <a:pt x="143" y="75"/>
                          </a:lnTo>
                          <a:lnTo>
                            <a:pt x="0" y="2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58" name="Freeform 475"/>
                    <p:cNvSpPr>
                      <a:spLocks/>
                    </p:cNvSpPr>
                    <p:nvPr/>
                  </p:nvSpPr>
                  <p:spPr bwMode="auto">
                    <a:xfrm>
                      <a:off x="634" y="2536"/>
                      <a:ext cx="286" cy="90"/>
                    </a:xfrm>
                    <a:custGeom>
                      <a:avLst/>
                      <a:gdLst>
                        <a:gd name="T0" fmla="*/ 0 w 286"/>
                        <a:gd name="T1" fmla="*/ 20 h 90"/>
                        <a:gd name="T2" fmla="*/ 63 w 286"/>
                        <a:gd name="T3" fmla="*/ 0 h 90"/>
                        <a:gd name="T4" fmla="*/ 217 w 286"/>
                        <a:gd name="T5" fmla="*/ 55 h 90"/>
                        <a:gd name="T6" fmla="*/ 286 w 286"/>
                        <a:gd name="T7" fmla="*/ 40 h 90"/>
                        <a:gd name="T8" fmla="*/ 249 w 286"/>
                        <a:gd name="T9" fmla="*/ 90 h 90"/>
                        <a:gd name="T10" fmla="*/ 68 w 286"/>
                        <a:gd name="T11" fmla="*/ 90 h 90"/>
                        <a:gd name="T12" fmla="*/ 143 w 286"/>
                        <a:gd name="T13" fmla="*/ 75 h 90"/>
                        <a:gd name="T14" fmla="*/ 0 w 286"/>
                        <a:gd name="T15" fmla="*/ 2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0" y="20"/>
                          </a:moveTo>
                          <a:lnTo>
                            <a:pt x="63" y="0"/>
                          </a:lnTo>
                          <a:lnTo>
                            <a:pt x="217" y="55"/>
                          </a:lnTo>
                          <a:lnTo>
                            <a:pt x="286" y="40"/>
                          </a:lnTo>
                          <a:lnTo>
                            <a:pt x="249" y="90"/>
                          </a:lnTo>
                          <a:lnTo>
                            <a:pt x="68" y="90"/>
                          </a:lnTo>
                          <a:lnTo>
                            <a:pt x="143" y="75"/>
                          </a:lnTo>
                          <a:lnTo>
                            <a:pt x="0" y="2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59" name="Freeform 476"/>
                    <p:cNvSpPr>
                      <a:spLocks/>
                    </p:cNvSpPr>
                    <p:nvPr/>
                  </p:nvSpPr>
                  <p:spPr bwMode="auto">
                    <a:xfrm>
                      <a:off x="920" y="2655"/>
                      <a:ext cx="286" cy="90"/>
                    </a:xfrm>
                    <a:custGeom>
                      <a:avLst/>
                      <a:gdLst>
                        <a:gd name="T0" fmla="*/ 286 w 286"/>
                        <a:gd name="T1" fmla="*/ 70 h 90"/>
                        <a:gd name="T2" fmla="*/ 222 w 286"/>
                        <a:gd name="T3" fmla="*/ 90 h 90"/>
                        <a:gd name="T4" fmla="*/ 74 w 286"/>
                        <a:gd name="T5" fmla="*/ 30 h 90"/>
                        <a:gd name="T6" fmla="*/ 0 w 286"/>
                        <a:gd name="T7" fmla="*/ 50 h 90"/>
                        <a:gd name="T8" fmla="*/ 37 w 286"/>
                        <a:gd name="T9" fmla="*/ 0 h 90"/>
                        <a:gd name="T10" fmla="*/ 222 w 286"/>
                        <a:gd name="T11" fmla="*/ 0 h 90"/>
                        <a:gd name="T12" fmla="*/ 143 w 286"/>
                        <a:gd name="T13" fmla="*/ 15 h 90"/>
                        <a:gd name="T14" fmla="*/ 286 w 286"/>
                        <a:gd name="T15" fmla="*/ 7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286" y="70"/>
                          </a:moveTo>
                          <a:lnTo>
                            <a:pt x="222" y="90"/>
                          </a:lnTo>
                          <a:lnTo>
                            <a:pt x="74" y="30"/>
                          </a:lnTo>
                          <a:lnTo>
                            <a:pt x="0" y="50"/>
                          </a:lnTo>
                          <a:lnTo>
                            <a:pt x="37" y="0"/>
                          </a:lnTo>
                          <a:lnTo>
                            <a:pt x="222" y="0"/>
                          </a:lnTo>
                          <a:lnTo>
                            <a:pt x="143" y="15"/>
                          </a:lnTo>
                          <a:lnTo>
                            <a:pt x="286" y="7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60" name="Freeform 477"/>
                    <p:cNvSpPr>
                      <a:spLocks/>
                    </p:cNvSpPr>
                    <p:nvPr/>
                  </p:nvSpPr>
                  <p:spPr bwMode="auto">
                    <a:xfrm>
                      <a:off x="920" y="2655"/>
                      <a:ext cx="286" cy="90"/>
                    </a:xfrm>
                    <a:custGeom>
                      <a:avLst/>
                      <a:gdLst>
                        <a:gd name="T0" fmla="*/ 286 w 286"/>
                        <a:gd name="T1" fmla="*/ 70 h 90"/>
                        <a:gd name="T2" fmla="*/ 222 w 286"/>
                        <a:gd name="T3" fmla="*/ 90 h 90"/>
                        <a:gd name="T4" fmla="*/ 74 w 286"/>
                        <a:gd name="T5" fmla="*/ 30 h 90"/>
                        <a:gd name="T6" fmla="*/ 0 w 286"/>
                        <a:gd name="T7" fmla="*/ 50 h 90"/>
                        <a:gd name="T8" fmla="*/ 37 w 286"/>
                        <a:gd name="T9" fmla="*/ 0 h 90"/>
                        <a:gd name="T10" fmla="*/ 222 w 286"/>
                        <a:gd name="T11" fmla="*/ 0 h 90"/>
                        <a:gd name="T12" fmla="*/ 143 w 286"/>
                        <a:gd name="T13" fmla="*/ 15 h 90"/>
                        <a:gd name="T14" fmla="*/ 286 w 286"/>
                        <a:gd name="T15" fmla="*/ 7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286" y="70"/>
                          </a:moveTo>
                          <a:lnTo>
                            <a:pt x="222" y="90"/>
                          </a:lnTo>
                          <a:lnTo>
                            <a:pt x="74" y="30"/>
                          </a:lnTo>
                          <a:lnTo>
                            <a:pt x="0" y="50"/>
                          </a:lnTo>
                          <a:lnTo>
                            <a:pt x="37" y="0"/>
                          </a:lnTo>
                          <a:lnTo>
                            <a:pt x="222" y="0"/>
                          </a:lnTo>
                          <a:lnTo>
                            <a:pt x="143" y="15"/>
                          </a:lnTo>
                          <a:lnTo>
                            <a:pt x="286" y="7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</p:grpSp>
            </p:grpSp>
            <p:grpSp>
              <p:nvGrpSpPr>
                <p:cNvPr id="15" name="Group 478"/>
                <p:cNvGrpSpPr>
                  <a:grpSpLocks/>
                </p:cNvGrpSpPr>
                <p:nvPr/>
              </p:nvGrpSpPr>
              <p:grpSpPr bwMode="auto">
                <a:xfrm>
                  <a:off x="581" y="2795"/>
                  <a:ext cx="667" cy="513"/>
                  <a:chOff x="581" y="2795"/>
                  <a:chExt cx="667" cy="513"/>
                </a:xfrm>
              </p:grpSpPr>
              <p:sp>
                <p:nvSpPr>
                  <p:cNvPr id="347" name="Freeform 479"/>
                  <p:cNvSpPr>
                    <a:spLocks/>
                  </p:cNvSpPr>
                  <p:nvPr/>
                </p:nvSpPr>
                <p:spPr bwMode="auto">
                  <a:xfrm>
                    <a:off x="581" y="2795"/>
                    <a:ext cx="662" cy="508"/>
                  </a:xfrm>
                  <a:custGeom>
                    <a:avLst/>
                    <a:gdLst>
                      <a:gd name="T0" fmla="*/ 95 w 662"/>
                      <a:gd name="T1" fmla="*/ 0 h 508"/>
                      <a:gd name="T2" fmla="*/ 95 w 662"/>
                      <a:gd name="T3" fmla="*/ 65 h 508"/>
                      <a:gd name="T4" fmla="*/ 249 w 662"/>
                      <a:gd name="T5" fmla="*/ 65 h 508"/>
                      <a:gd name="T6" fmla="*/ 328 w 662"/>
                      <a:gd name="T7" fmla="*/ 199 h 508"/>
                      <a:gd name="T8" fmla="*/ 413 w 662"/>
                      <a:gd name="T9" fmla="*/ 65 h 508"/>
                      <a:gd name="T10" fmla="*/ 566 w 662"/>
                      <a:gd name="T11" fmla="*/ 65 h 508"/>
                      <a:gd name="T12" fmla="*/ 566 w 662"/>
                      <a:gd name="T13" fmla="*/ 0 h 508"/>
                      <a:gd name="T14" fmla="*/ 662 w 662"/>
                      <a:gd name="T15" fmla="*/ 80 h 508"/>
                      <a:gd name="T16" fmla="*/ 566 w 662"/>
                      <a:gd name="T17" fmla="*/ 159 h 508"/>
                      <a:gd name="T18" fmla="*/ 566 w 662"/>
                      <a:gd name="T19" fmla="*/ 105 h 508"/>
                      <a:gd name="T20" fmla="*/ 455 w 662"/>
                      <a:gd name="T21" fmla="*/ 105 h 508"/>
                      <a:gd name="T22" fmla="*/ 365 w 662"/>
                      <a:gd name="T23" fmla="*/ 254 h 508"/>
                      <a:gd name="T24" fmla="*/ 455 w 662"/>
                      <a:gd name="T25" fmla="*/ 409 h 508"/>
                      <a:gd name="T26" fmla="*/ 566 w 662"/>
                      <a:gd name="T27" fmla="*/ 409 h 508"/>
                      <a:gd name="T28" fmla="*/ 566 w 662"/>
                      <a:gd name="T29" fmla="*/ 354 h 508"/>
                      <a:gd name="T30" fmla="*/ 662 w 662"/>
                      <a:gd name="T31" fmla="*/ 429 h 508"/>
                      <a:gd name="T32" fmla="*/ 566 w 662"/>
                      <a:gd name="T33" fmla="*/ 508 h 508"/>
                      <a:gd name="T34" fmla="*/ 566 w 662"/>
                      <a:gd name="T35" fmla="*/ 448 h 508"/>
                      <a:gd name="T36" fmla="*/ 413 w 662"/>
                      <a:gd name="T37" fmla="*/ 448 h 508"/>
                      <a:gd name="T38" fmla="*/ 328 w 662"/>
                      <a:gd name="T39" fmla="*/ 309 h 508"/>
                      <a:gd name="T40" fmla="*/ 249 w 662"/>
                      <a:gd name="T41" fmla="*/ 453 h 508"/>
                      <a:gd name="T42" fmla="*/ 95 w 662"/>
                      <a:gd name="T43" fmla="*/ 453 h 508"/>
                      <a:gd name="T44" fmla="*/ 95 w 662"/>
                      <a:gd name="T45" fmla="*/ 508 h 508"/>
                      <a:gd name="T46" fmla="*/ 0 w 662"/>
                      <a:gd name="T47" fmla="*/ 429 h 508"/>
                      <a:gd name="T48" fmla="*/ 95 w 662"/>
                      <a:gd name="T49" fmla="*/ 354 h 508"/>
                      <a:gd name="T50" fmla="*/ 95 w 662"/>
                      <a:gd name="T51" fmla="*/ 409 h 508"/>
                      <a:gd name="T52" fmla="*/ 201 w 662"/>
                      <a:gd name="T53" fmla="*/ 409 h 508"/>
                      <a:gd name="T54" fmla="*/ 296 w 662"/>
                      <a:gd name="T55" fmla="*/ 254 h 508"/>
                      <a:gd name="T56" fmla="*/ 201 w 662"/>
                      <a:gd name="T57" fmla="*/ 105 h 508"/>
                      <a:gd name="T58" fmla="*/ 95 w 662"/>
                      <a:gd name="T59" fmla="*/ 105 h 508"/>
                      <a:gd name="T60" fmla="*/ 95 w 662"/>
                      <a:gd name="T61" fmla="*/ 154 h 508"/>
                      <a:gd name="T62" fmla="*/ 0 w 662"/>
                      <a:gd name="T63" fmla="*/ 80 h 508"/>
                      <a:gd name="T64" fmla="*/ 95 w 662"/>
                      <a:gd name="T65" fmla="*/ 0 h 50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662"/>
                      <a:gd name="T100" fmla="*/ 0 h 508"/>
                      <a:gd name="T101" fmla="*/ 662 w 662"/>
                      <a:gd name="T102" fmla="*/ 508 h 508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662" h="508">
                        <a:moveTo>
                          <a:pt x="95" y="0"/>
                        </a:moveTo>
                        <a:lnTo>
                          <a:pt x="95" y="65"/>
                        </a:lnTo>
                        <a:lnTo>
                          <a:pt x="249" y="65"/>
                        </a:lnTo>
                        <a:lnTo>
                          <a:pt x="328" y="199"/>
                        </a:lnTo>
                        <a:lnTo>
                          <a:pt x="413" y="65"/>
                        </a:lnTo>
                        <a:lnTo>
                          <a:pt x="566" y="65"/>
                        </a:lnTo>
                        <a:lnTo>
                          <a:pt x="566" y="0"/>
                        </a:lnTo>
                        <a:lnTo>
                          <a:pt x="662" y="80"/>
                        </a:lnTo>
                        <a:lnTo>
                          <a:pt x="566" y="159"/>
                        </a:lnTo>
                        <a:lnTo>
                          <a:pt x="566" y="105"/>
                        </a:lnTo>
                        <a:lnTo>
                          <a:pt x="455" y="105"/>
                        </a:lnTo>
                        <a:lnTo>
                          <a:pt x="365" y="254"/>
                        </a:lnTo>
                        <a:lnTo>
                          <a:pt x="455" y="409"/>
                        </a:lnTo>
                        <a:lnTo>
                          <a:pt x="566" y="409"/>
                        </a:lnTo>
                        <a:lnTo>
                          <a:pt x="566" y="354"/>
                        </a:lnTo>
                        <a:lnTo>
                          <a:pt x="662" y="429"/>
                        </a:lnTo>
                        <a:lnTo>
                          <a:pt x="566" y="508"/>
                        </a:lnTo>
                        <a:lnTo>
                          <a:pt x="566" y="448"/>
                        </a:lnTo>
                        <a:lnTo>
                          <a:pt x="413" y="448"/>
                        </a:lnTo>
                        <a:lnTo>
                          <a:pt x="328" y="309"/>
                        </a:lnTo>
                        <a:lnTo>
                          <a:pt x="249" y="453"/>
                        </a:lnTo>
                        <a:lnTo>
                          <a:pt x="95" y="453"/>
                        </a:lnTo>
                        <a:lnTo>
                          <a:pt x="95" y="508"/>
                        </a:lnTo>
                        <a:lnTo>
                          <a:pt x="0" y="429"/>
                        </a:lnTo>
                        <a:lnTo>
                          <a:pt x="95" y="354"/>
                        </a:lnTo>
                        <a:lnTo>
                          <a:pt x="95" y="409"/>
                        </a:lnTo>
                        <a:lnTo>
                          <a:pt x="201" y="409"/>
                        </a:lnTo>
                        <a:lnTo>
                          <a:pt x="296" y="254"/>
                        </a:lnTo>
                        <a:lnTo>
                          <a:pt x="201" y="105"/>
                        </a:lnTo>
                        <a:lnTo>
                          <a:pt x="95" y="105"/>
                        </a:lnTo>
                        <a:lnTo>
                          <a:pt x="95" y="154"/>
                        </a:lnTo>
                        <a:lnTo>
                          <a:pt x="0" y="80"/>
                        </a:lnTo>
                        <a:lnTo>
                          <a:pt x="9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dirty="0">
                      <a:latin typeface="+mn-lt"/>
                    </a:endParaRPr>
                  </a:p>
                </p:txBody>
              </p:sp>
              <p:sp>
                <p:nvSpPr>
                  <p:cNvPr id="348" name="Freeform 480"/>
                  <p:cNvSpPr>
                    <a:spLocks/>
                  </p:cNvSpPr>
                  <p:nvPr/>
                </p:nvSpPr>
                <p:spPr bwMode="auto">
                  <a:xfrm>
                    <a:off x="581" y="2795"/>
                    <a:ext cx="662" cy="508"/>
                  </a:xfrm>
                  <a:custGeom>
                    <a:avLst/>
                    <a:gdLst>
                      <a:gd name="T0" fmla="*/ 95 w 662"/>
                      <a:gd name="T1" fmla="*/ 0 h 508"/>
                      <a:gd name="T2" fmla="*/ 95 w 662"/>
                      <a:gd name="T3" fmla="*/ 65 h 508"/>
                      <a:gd name="T4" fmla="*/ 249 w 662"/>
                      <a:gd name="T5" fmla="*/ 65 h 508"/>
                      <a:gd name="T6" fmla="*/ 328 w 662"/>
                      <a:gd name="T7" fmla="*/ 199 h 508"/>
                      <a:gd name="T8" fmla="*/ 413 w 662"/>
                      <a:gd name="T9" fmla="*/ 65 h 508"/>
                      <a:gd name="T10" fmla="*/ 566 w 662"/>
                      <a:gd name="T11" fmla="*/ 65 h 508"/>
                      <a:gd name="T12" fmla="*/ 566 w 662"/>
                      <a:gd name="T13" fmla="*/ 0 h 508"/>
                      <a:gd name="T14" fmla="*/ 662 w 662"/>
                      <a:gd name="T15" fmla="*/ 80 h 508"/>
                      <a:gd name="T16" fmla="*/ 566 w 662"/>
                      <a:gd name="T17" fmla="*/ 159 h 508"/>
                      <a:gd name="T18" fmla="*/ 566 w 662"/>
                      <a:gd name="T19" fmla="*/ 105 h 508"/>
                      <a:gd name="T20" fmla="*/ 455 w 662"/>
                      <a:gd name="T21" fmla="*/ 105 h 508"/>
                      <a:gd name="T22" fmla="*/ 365 w 662"/>
                      <a:gd name="T23" fmla="*/ 254 h 508"/>
                      <a:gd name="T24" fmla="*/ 455 w 662"/>
                      <a:gd name="T25" fmla="*/ 409 h 508"/>
                      <a:gd name="T26" fmla="*/ 566 w 662"/>
                      <a:gd name="T27" fmla="*/ 409 h 508"/>
                      <a:gd name="T28" fmla="*/ 566 w 662"/>
                      <a:gd name="T29" fmla="*/ 354 h 508"/>
                      <a:gd name="T30" fmla="*/ 662 w 662"/>
                      <a:gd name="T31" fmla="*/ 429 h 508"/>
                      <a:gd name="T32" fmla="*/ 566 w 662"/>
                      <a:gd name="T33" fmla="*/ 508 h 508"/>
                      <a:gd name="T34" fmla="*/ 566 w 662"/>
                      <a:gd name="T35" fmla="*/ 448 h 508"/>
                      <a:gd name="T36" fmla="*/ 413 w 662"/>
                      <a:gd name="T37" fmla="*/ 448 h 508"/>
                      <a:gd name="T38" fmla="*/ 328 w 662"/>
                      <a:gd name="T39" fmla="*/ 309 h 508"/>
                      <a:gd name="T40" fmla="*/ 249 w 662"/>
                      <a:gd name="T41" fmla="*/ 453 h 508"/>
                      <a:gd name="T42" fmla="*/ 95 w 662"/>
                      <a:gd name="T43" fmla="*/ 453 h 508"/>
                      <a:gd name="T44" fmla="*/ 95 w 662"/>
                      <a:gd name="T45" fmla="*/ 508 h 508"/>
                      <a:gd name="T46" fmla="*/ 0 w 662"/>
                      <a:gd name="T47" fmla="*/ 429 h 508"/>
                      <a:gd name="T48" fmla="*/ 95 w 662"/>
                      <a:gd name="T49" fmla="*/ 354 h 508"/>
                      <a:gd name="T50" fmla="*/ 95 w 662"/>
                      <a:gd name="T51" fmla="*/ 409 h 508"/>
                      <a:gd name="T52" fmla="*/ 201 w 662"/>
                      <a:gd name="T53" fmla="*/ 409 h 508"/>
                      <a:gd name="T54" fmla="*/ 296 w 662"/>
                      <a:gd name="T55" fmla="*/ 254 h 508"/>
                      <a:gd name="T56" fmla="*/ 201 w 662"/>
                      <a:gd name="T57" fmla="*/ 105 h 508"/>
                      <a:gd name="T58" fmla="*/ 95 w 662"/>
                      <a:gd name="T59" fmla="*/ 105 h 508"/>
                      <a:gd name="T60" fmla="*/ 95 w 662"/>
                      <a:gd name="T61" fmla="*/ 154 h 508"/>
                      <a:gd name="T62" fmla="*/ 0 w 662"/>
                      <a:gd name="T63" fmla="*/ 80 h 508"/>
                      <a:gd name="T64" fmla="*/ 95 w 662"/>
                      <a:gd name="T65" fmla="*/ 0 h 50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662"/>
                      <a:gd name="T100" fmla="*/ 0 h 508"/>
                      <a:gd name="T101" fmla="*/ 662 w 662"/>
                      <a:gd name="T102" fmla="*/ 508 h 508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662" h="508">
                        <a:moveTo>
                          <a:pt x="95" y="0"/>
                        </a:moveTo>
                        <a:lnTo>
                          <a:pt x="95" y="65"/>
                        </a:lnTo>
                        <a:lnTo>
                          <a:pt x="249" y="65"/>
                        </a:lnTo>
                        <a:lnTo>
                          <a:pt x="328" y="199"/>
                        </a:lnTo>
                        <a:lnTo>
                          <a:pt x="413" y="65"/>
                        </a:lnTo>
                        <a:lnTo>
                          <a:pt x="566" y="65"/>
                        </a:lnTo>
                        <a:lnTo>
                          <a:pt x="566" y="0"/>
                        </a:lnTo>
                        <a:lnTo>
                          <a:pt x="662" y="80"/>
                        </a:lnTo>
                        <a:lnTo>
                          <a:pt x="566" y="159"/>
                        </a:lnTo>
                        <a:lnTo>
                          <a:pt x="566" y="105"/>
                        </a:lnTo>
                        <a:lnTo>
                          <a:pt x="455" y="105"/>
                        </a:lnTo>
                        <a:lnTo>
                          <a:pt x="365" y="254"/>
                        </a:lnTo>
                        <a:lnTo>
                          <a:pt x="455" y="409"/>
                        </a:lnTo>
                        <a:lnTo>
                          <a:pt x="566" y="409"/>
                        </a:lnTo>
                        <a:lnTo>
                          <a:pt x="566" y="354"/>
                        </a:lnTo>
                        <a:lnTo>
                          <a:pt x="662" y="429"/>
                        </a:lnTo>
                        <a:lnTo>
                          <a:pt x="566" y="508"/>
                        </a:lnTo>
                        <a:lnTo>
                          <a:pt x="566" y="448"/>
                        </a:lnTo>
                        <a:lnTo>
                          <a:pt x="413" y="448"/>
                        </a:lnTo>
                        <a:lnTo>
                          <a:pt x="328" y="309"/>
                        </a:lnTo>
                        <a:lnTo>
                          <a:pt x="249" y="453"/>
                        </a:lnTo>
                        <a:lnTo>
                          <a:pt x="95" y="453"/>
                        </a:lnTo>
                        <a:lnTo>
                          <a:pt x="95" y="508"/>
                        </a:lnTo>
                        <a:lnTo>
                          <a:pt x="0" y="429"/>
                        </a:lnTo>
                        <a:lnTo>
                          <a:pt x="95" y="354"/>
                        </a:lnTo>
                        <a:lnTo>
                          <a:pt x="95" y="409"/>
                        </a:lnTo>
                        <a:lnTo>
                          <a:pt x="201" y="409"/>
                        </a:lnTo>
                        <a:lnTo>
                          <a:pt x="296" y="254"/>
                        </a:lnTo>
                        <a:lnTo>
                          <a:pt x="201" y="105"/>
                        </a:lnTo>
                        <a:lnTo>
                          <a:pt x="95" y="105"/>
                        </a:lnTo>
                        <a:lnTo>
                          <a:pt x="95" y="154"/>
                        </a:lnTo>
                        <a:lnTo>
                          <a:pt x="0" y="80"/>
                        </a:lnTo>
                        <a:lnTo>
                          <a:pt x="9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dirty="0">
                      <a:latin typeface="+mn-lt"/>
                    </a:endParaRPr>
                  </a:p>
                </p:txBody>
              </p:sp>
              <p:sp>
                <p:nvSpPr>
                  <p:cNvPr id="349" name="Freeform 481"/>
                  <p:cNvSpPr>
                    <a:spLocks/>
                  </p:cNvSpPr>
                  <p:nvPr/>
                </p:nvSpPr>
                <p:spPr bwMode="auto">
                  <a:xfrm>
                    <a:off x="586" y="2800"/>
                    <a:ext cx="662" cy="508"/>
                  </a:xfrm>
                  <a:custGeom>
                    <a:avLst/>
                    <a:gdLst>
                      <a:gd name="T0" fmla="*/ 95 w 662"/>
                      <a:gd name="T1" fmla="*/ 0 h 508"/>
                      <a:gd name="T2" fmla="*/ 95 w 662"/>
                      <a:gd name="T3" fmla="*/ 65 h 508"/>
                      <a:gd name="T4" fmla="*/ 249 w 662"/>
                      <a:gd name="T5" fmla="*/ 65 h 508"/>
                      <a:gd name="T6" fmla="*/ 328 w 662"/>
                      <a:gd name="T7" fmla="*/ 199 h 508"/>
                      <a:gd name="T8" fmla="*/ 413 w 662"/>
                      <a:gd name="T9" fmla="*/ 65 h 508"/>
                      <a:gd name="T10" fmla="*/ 567 w 662"/>
                      <a:gd name="T11" fmla="*/ 65 h 508"/>
                      <a:gd name="T12" fmla="*/ 567 w 662"/>
                      <a:gd name="T13" fmla="*/ 0 h 508"/>
                      <a:gd name="T14" fmla="*/ 662 w 662"/>
                      <a:gd name="T15" fmla="*/ 80 h 508"/>
                      <a:gd name="T16" fmla="*/ 567 w 662"/>
                      <a:gd name="T17" fmla="*/ 159 h 508"/>
                      <a:gd name="T18" fmla="*/ 567 w 662"/>
                      <a:gd name="T19" fmla="*/ 105 h 508"/>
                      <a:gd name="T20" fmla="*/ 455 w 662"/>
                      <a:gd name="T21" fmla="*/ 105 h 508"/>
                      <a:gd name="T22" fmla="*/ 365 w 662"/>
                      <a:gd name="T23" fmla="*/ 254 h 508"/>
                      <a:gd name="T24" fmla="*/ 455 w 662"/>
                      <a:gd name="T25" fmla="*/ 409 h 508"/>
                      <a:gd name="T26" fmla="*/ 567 w 662"/>
                      <a:gd name="T27" fmla="*/ 409 h 508"/>
                      <a:gd name="T28" fmla="*/ 567 w 662"/>
                      <a:gd name="T29" fmla="*/ 354 h 508"/>
                      <a:gd name="T30" fmla="*/ 662 w 662"/>
                      <a:gd name="T31" fmla="*/ 429 h 508"/>
                      <a:gd name="T32" fmla="*/ 567 w 662"/>
                      <a:gd name="T33" fmla="*/ 508 h 508"/>
                      <a:gd name="T34" fmla="*/ 567 w 662"/>
                      <a:gd name="T35" fmla="*/ 448 h 508"/>
                      <a:gd name="T36" fmla="*/ 413 w 662"/>
                      <a:gd name="T37" fmla="*/ 448 h 508"/>
                      <a:gd name="T38" fmla="*/ 328 w 662"/>
                      <a:gd name="T39" fmla="*/ 309 h 508"/>
                      <a:gd name="T40" fmla="*/ 249 w 662"/>
                      <a:gd name="T41" fmla="*/ 453 h 508"/>
                      <a:gd name="T42" fmla="*/ 95 w 662"/>
                      <a:gd name="T43" fmla="*/ 453 h 508"/>
                      <a:gd name="T44" fmla="*/ 95 w 662"/>
                      <a:gd name="T45" fmla="*/ 508 h 508"/>
                      <a:gd name="T46" fmla="*/ 0 w 662"/>
                      <a:gd name="T47" fmla="*/ 429 h 508"/>
                      <a:gd name="T48" fmla="*/ 95 w 662"/>
                      <a:gd name="T49" fmla="*/ 354 h 508"/>
                      <a:gd name="T50" fmla="*/ 95 w 662"/>
                      <a:gd name="T51" fmla="*/ 409 h 508"/>
                      <a:gd name="T52" fmla="*/ 201 w 662"/>
                      <a:gd name="T53" fmla="*/ 409 h 508"/>
                      <a:gd name="T54" fmla="*/ 297 w 662"/>
                      <a:gd name="T55" fmla="*/ 254 h 508"/>
                      <a:gd name="T56" fmla="*/ 201 w 662"/>
                      <a:gd name="T57" fmla="*/ 105 h 508"/>
                      <a:gd name="T58" fmla="*/ 95 w 662"/>
                      <a:gd name="T59" fmla="*/ 105 h 508"/>
                      <a:gd name="T60" fmla="*/ 95 w 662"/>
                      <a:gd name="T61" fmla="*/ 154 h 508"/>
                      <a:gd name="T62" fmla="*/ 0 w 662"/>
                      <a:gd name="T63" fmla="*/ 80 h 508"/>
                      <a:gd name="T64" fmla="*/ 95 w 662"/>
                      <a:gd name="T65" fmla="*/ 0 h 50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662"/>
                      <a:gd name="T100" fmla="*/ 0 h 508"/>
                      <a:gd name="T101" fmla="*/ 662 w 662"/>
                      <a:gd name="T102" fmla="*/ 508 h 508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662" h="508">
                        <a:moveTo>
                          <a:pt x="95" y="0"/>
                        </a:moveTo>
                        <a:lnTo>
                          <a:pt x="95" y="65"/>
                        </a:lnTo>
                        <a:lnTo>
                          <a:pt x="249" y="65"/>
                        </a:lnTo>
                        <a:lnTo>
                          <a:pt x="328" y="199"/>
                        </a:lnTo>
                        <a:lnTo>
                          <a:pt x="413" y="65"/>
                        </a:lnTo>
                        <a:lnTo>
                          <a:pt x="567" y="65"/>
                        </a:lnTo>
                        <a:lnTo>
                          <a:pt x="567" y="0"/>
                        </a:lnTo>
                        <a:lnTo>
                          <a:pt x="662" y="80"/>
                        </a:lnTo>
                        <a:lnTo>
                          <a:pt x="567" y="159"/>
                        </a:lnTo>
                        <a:lnTo>
                          <a:pt x="567" y="105"/>
                        </a:lnTo>
                        <a:lnTo>
                          <a:pt x="455" y="105"/>
                        </a:lnTo>
                        <a:lnTo>
                          <a:pt x="365" y="254"/>
                        </a:lnTo>
                        <a:lnTo>
                          <a:pt x="455" y="409"/>
                        </a:lnTo>
                        <a:lnTo>
                          <a:pt x="567" y="409"/>
                        </a:lnTo>
                        <a:lnTo>
                          <a:pt x="567" y="354"/>
                        </a:lnTo>
                        <a:lnTo>
                          <a:pt x="662" y="429"/>
                        </a:lnTo>
                        <a:lnTo>
                          <a:pt x="567" y="508"/>
                        </a:lnTo>
                        <a:lnTo>
                          <a:pt x="567" y="448"/>
                        </a:lnTo>
                        <a:lnTo>
                          <a:pt x="413" y="448"/>
                        </a:lnTo>
                        <a:lnTo>
                          <a:pt x="328" y="309"/>
                        </a:lnTo>
                        <a:lnTo>
                          <a:pt x="249" y="453"/>
                        </a:lnTo>
                        <a:lnTo>
                          <a:pt x="95" y="453"/>
                        </a:lnTo>
                        <a:lnTo>
                          <a:pt x="95" y="508"/>
                        </a:lnTo>
                        <a:lnTo>
                          <a:pt x="0" y="429"/>
                        </a:lnTo>
                        <a:lnTo>
                          <a:pt x="95" y="354"/>
                        </a:lnTo>
                        <a:lnTo>
                          <a:pt x="95" y="409"/>
                        </a:lnTo>
                        <a:lnTo>
                          <a:pt x="201" y="409"/>
                        </a:lnTo>
                        <a:lnTo>
                          <a:pt x="297" y="254"/>
                        </a:lnTo>
                        <a:lnTo>
                          <a:pt x="201" y="105"/>
                        </a:lnTo>
                        <a:lnTo>
                          <a:pt x="95" y="105"/>
                        </a:lnTo>
                        <a:lnTo>
                          <a:pt x="95" y="154"/>
                        </a:lnTo>
                        <a:lnTo>
                          <a:pt x="0" y="80"/>
                        </a:lnTo>
                        <a:lnTo>
                          <a:pt x="9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dirty="0">
                      <a:latin typeface="+mn-lt"/>
                    </a:endParaRPr>
                  </a:p>
                </p:txBody>
              </p:sp>
              <p:sp>
                <p:nvSpPr>
                  <p:cNvPr id="350" name="Freeform 482"/>
                  <p:cNvSpPr>
                    <a:spLocks/>
                  </p:cNvSpPr>
                  <p:nvPr/>
                </p:nvSpPr>
                <p:spPr bwMode="auto">
                  <a:xfrm>
                    <a:off x="586" y="2800"/>
                    <a:ext cx="662" cy="508"/>
                  </a:xfrm>
                  <a:custGeom>
                    <a:avLst/>
                    <a:gdLst>
                      <a:gd name="T0" fmla="*/ 95 w 662"/>
                      <a:gd name="T1" fmla="*/ 0 h 508"/>
                      <a:gd name="T2" fmla="*/ 95 w 662"/>
                      <a:gd name="T3" fmla="*/ 65 h 508"/>
                      <a:gd name="T4" fmla="*/ 249 w 662"/>
                      <a:gd name="T5" fmla="*/ 65 h 508"/>
                      <a:gd name="T6" fmla="*/ 328 w 662"/>
                      <a:gd name="T7" fmla="*/ 199 h 508"/>
                      <a:gd name="T8" fmla="*/ 413 w 662"/>
                      <a:gd name="T9" fmla="*/ 65 h 508"/>
                      <a:gd name="T10" fmla="*/ 567 w 662"/>
                      <a:gd name="T11" fmla="*/ 65 h 508"/>
                      <a:gd name="T12" fmla="*/ 567 w 662"/>
                      <a:gd name="T13" fmla="*/ 0 h 508"/>
                      <a:gd name="T14" fmla="*/ 662 w 662"/>
                      <a:gd name="T15" fmla="*/ 80 h 508"/>
                      <a:gd name="T16" fmla="*/ 567 w 662"/>
                      <a:gd name="T17" fmla="*/ 159 h 508"/>
                      <a:gd name="T18" fmla="*/ 567 w 662"/>
                      <a:gd name="T19" fmla="*/ 105 h 508"/>
                      <a:gd name="T20" fmla="*/ 455 w 662"/>
                      <a:gd name="T21" fmla="*/ 105 h 508"/>
                      <a:gd name="T22" fmla="*/ 365 w 662"/>
                      <a:gd name="T23" fmla="*/ 254 h 508"/>
                      <a:gd name="T24" fmla="*/ 455 w 662"/>
                      <a:gd name="T25" fmla="*/ 409 h 508"/>
                      <a:gd name="T26" fmla="*/ 567 w 662"/>
                      <a:gd name="T27" fmla="*/ 409 h 508"/>
                      <a:gd name="T28" fmla="*/ 567 w 662"/>
                      <a:gd name="T29" fmla="*/ 354 h 508"/>
                      <a:gd name="T30" fmla="*/ 662 w 662"/>
                      <a:gd name="T31" fmla="*/ 429 h 508"/>
                      <a:gd name="T32" fmla="*/ 567 w 662"/>
                      <a:gd name="T33" fmla="*/ 508 h 508"/>
                      <a:gd name="T34" fmla="*/ 567 w 662"/>
                      <a:gd name="T35" fmla="*/ 448 h 508"/>
                      <a:gd name="T36" fmla="*/ 413 w 662"/>
                      <a:gd name="T37" fmla="*/ 448 h 508"/>
                      <a:gd name="T38" fmla="*/ 328 w 662"/>
                      <a:gd name="T39" fmla="*/ 309 h 508"/>
                      <a:gd name="T40" fmla="*/ 249 w 662"/>
                      <a:gd name="T41" fmla="*/ 453 h 508"/>
                      <a:gd name="T42" fmla="*/ 95 w 662"/>
                      <a:gd name="T43" fmla="*/ 453 h 508"/>
                      <a:gd name="T44" fmla="*/ 95 w 662"/>
                      <a:gd name="T45" fmla="*/ 508 h 508"/>
                      <a:gd name="T46" fmla="*/ 0 w 662"/>
                      <a:gd name="T47" fmla="*/ 429 h 508"/>
                      <a:gd name="T48" fmla="*/ 95 w 662"/>
                      <a:gd name="T49" fmla="*/ 354 h 508"/>
                      <a:gd name="T50" fmla="*/ 95 w 662"/>
                      <a:gd name="T51" fmla="*/ 409 h 508"/>
                      <a:gd name="T52" fmla="*/ 201 w 662"/>
                      <a:gd name="T53" fmla="*/ 409 h 508"/>
                      <a:gd name="T54" fmla="*/ 297 w 662"/>
                      <a:gd name="T55" fmla="*/ 254 h 508"/>
                      <a:gd name="T56" fmla="*/ 201 w 662"/>
                      <a:gd name="T57" fmla="*/ 105 h 508"/>
                      <a:gd name="T58" fmla="*/ 95 w 662"/>
                      <a:gd name="T59" fmla="*/ 105 h 508"/>
                      <a:gd name="T60" fmla="*/ 95 w 662"/>
                      <a:gd name="T61" fmla="*/ 154 h 508"/>
                      <a:gd name="T62" fmla="*/ 0 w 662"/>
                      <a:gd name="T63" fmla="*/ 80 h 508"/>
                      <a:gd name="T64" fmla="*/ 95 w 662"/>
                      <a:gd name="T65" fmla="*/ 0 h 50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662"/>
                      <a:gd name="T100" fmla="*/ 0 h 508"/>
                      <a:gd name="T101" fmla="*/ 662 w 662"/>
                      <a:gd name="T102" fmla="*/ 508 h 508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662" h="508">
                        <a:moveTo>
                          <a:pt x="95" y="0"/>
                        </a:moveTo>
                        <a:lnTo>
                          <a:pt x="95" y="65"/>
                        </a:lnTo>
                        <a:lnTo>
                          <a:pt x="249" y="65"/>
                        </a:lnTo>
                        <a:lnTo>
                          <a:pt x="328" y="199"/>
                        </a:lnTo>
                        <a:lnTo>
                          <a:pt x="413" y="65"/>
                        </a:lnTo>
                        <a:lnTo>
                          <a:pt x="567" y="65"/>
                        </a:lnTo>
                        <a:lnTo>
                          <a:pt x="567" y="0"/>
                        </a:lnTo>
                        <a:lnTo>
                          <a:pt x="662" y="80"/>
                        </a:lnTo>
                        <a:lnTo>
                          <a:pt x="567" y="159"/>
                        </a:lnTo>
                        <a:lnTo>
                          <a:pt x="567" y="105"/>
                        </a:lnTo>
                        <a:lnTo>
                          <a:pt x="455" y="105"/>
                        </a:lnTo>
                        <a:lnTo>
                          <a:pt x="365" y="254"/>
                        </a:lnTo>
                        <a:lnTo>
                          <a:pt x="455" y="409"/>
                        </a:lnTo>
                        <a:lnTo>
                          <a:pt x="567" y="409"/>
                        </a:lnTo>
                        <a:lnTo>
                          <a:pt x="567" y="354"/>
                        </a:lnTo>
                        <a:lnTo>
                          <a:pt x="662" y="429"/>
                        </a:lnTo>
                        <a:lnTo>
                          <a:pt x="567" y="508"/>
                        </a:lnTo>
                        <a:lnTo>
                          <a:pt x="567" y="448"/>
                        </a:lnTo>
                        <a:lnTo>
                          <a:pt x="413" y="448"/>
                        </a:lnTo>
                        <a:lnTo>
                          <a:pt x="328" y="309"/>
                        </a:lnTo>
                        <a:lnTo>
                          <a:pt x="249" y="453"/>
                        </a:lnTo>
                        <a:lnTo>
                          <a:pt x="95" y="453"/>
                        </a:lnTo>
                        <a:lnTo>
                          <a:pt x="95" y="508"/>
                        </a:lnTo>
                        <a:lnTo>
                          <a:pt x="0" y="429"/>
                        </a:lnTo>
                        <a:lnTo>
                          <a:pt x="95" y="354"/>
                        </a:lnTo>
                        <a:lnTo>
                          <a:pt x="95" y="409"/>
                        </a:lnTo>
                        <a:lnTo>
                          <a:pt x="201" y="409"/>
                        </a:lnTo>
                        <a:lnTo>
                          <a:pt x="297" y="254"/>
                        </a:lnTo>
                        <a:lnTo>
                          <a:pt x="201" y="105"/>
                        </a:lnTo>
                        <a:lnTo>
                          <a:pt x="95" y="105"/>
                        </a:lnTo>
                        <a:lnTo>
                          <a:pt x="95" y="154"/>
                        </a:lnTo>
                        <a:lnTo>
                          <a:pt x="0" y="80"/>
                        </a:lnTo>
                        <a:lnTo>
                          <a:pt x="9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dirty="0">
                      <a:latin typeface="+mn-lt"/>
                    </a:endParaRPr>
                  </a:p>
                </p:txBody>
              </p:sp>
            </p:grpSp>
          </p:grpSp>
          <p:grpSp>
            <p:nvGrpSpPr>
              <p:cNvPr id="16" name="Group 454"/>
              <p:cNvGrpSpPr>
                <a:grpSpLocks/>
              </p:cNvGrpSpPr>
              <p:nvPr/>
            </p:nvGrpSpPr>
            <p:grpSpPr bwMode="auto">
              <a:xfrm>
                <a:off x="6742238" y="2971999"/>
                <a:ext cx="573865" cy="452471"/>
                <a:chOff x="480" y="2498"/>
                <a:chExt cx="872" cy="878"/>
              </a:xfrm>
            </p:grpSpPr>
            <p:sp>
              <p:nvSpPr>
                <p:cNvPr id="313" name="Oval 455"/>
                <p:cNvSpPr>
                  <a:spLocks noChangeArrowheads="1"/>
                </p:cNvSpPr>
                <p:nvPr/>
              </p:nvSpPr>
              <p:spPr bwMode="auto">
                <a:xfrm>
                  <a:off x="482" y="3096"/>
                  <a:ext cx="870" cy="280"/>
                </a:xfrm>
                <a:prstGeom prst="ellipse">
                  <a:avLst/>
                </a:prstGeom>
                <a:solidFill>
                  <a:schemeClr val="accent1"/>
                </a:solidFill>
                <a:ln w="7938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314" name="Rectangle 456"/>
                <p:cNvSpPr>
                  <a:spLocks noChangeArrowheads="1"/>
                </p:cNvSpPr>
                <p:nvPr/>
              </p:nvSpPr>
              <p:spPr bwMode="auto">
                <a:xfrm>
                  <a:off x="480" y="2641"/>
                  <a:ext cx="869" cy="597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315" name="Rectangle 457"/>
                <p:cNvSpPr>
                  <a:spLocks noChangeArrowheads="1"/>
                </p:cNvSpPr>
                <p:nvPr/>
              </p:nvSpPr>
              <p:spPr bwMode="auto">
                <a:xfrm>
                  <a:off x="480" y="2641"/>
                  <a:ext cx="869" cy="597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316" name="Oval 458"/>
                <p:cNvSpPr>
                  <a:spLocks noChangeArrowheads="1"/>
                </p:cNvSpPr>
                <p:nvPr/>
              </p:nvSpPr>
              <p:spPr bwMode="auto">
                <a:xfrm>
                  <a:off x="482" y="2498"/>
                  <a:ext cx="870" cy="280"/>
                </a:xfrm>
                <a:prstGeom prst="ellipse">
                  <a:avLst/>
                </a:prstGeom>
                <a:solidFill>
                  <a:srgbClr val="777ED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dirty="0">
                    <a:latin typeface="+mn-lt"/>
                  </a:endParaRPr>
                </a:p>
              </p:txBody>
            </p:sp>
            <p:grpSp>
              <p:nvGrpSpPr>
                <p:cNvPr id="17" name="Group 459"/>
                <p:cNvGrpSpPr>
                  <a:grpSpLocks/>
                </p:cNvGrpSpPr>
                <p:nvPr/>
              </p:nvGrpSpPr>
              <p:grpSpPr bwMode="auto">
                <a:xfrm>
                  <a:off x="612" y="2531"/>
                  <a:ext cx="604" cy="214"/>
                  <a:chOff x="612" y="2531"/>
                  <a:chExt cx="604" cy="214"/>
                </a:xfrm>
              </p:grpSpPr>
              <p:grpSp>
                <p:nvGrpSpPr>
                  <p:cNvPr id="18" name="Group 460"/>
                  <p:cNvGrpSpPr>
                    <a:grpSpLocks/>
                  </p:cNvGrpSpPr>
                  <p:nvPr/>
                </p:nvGrpSpPr>
                <p:grpSpPr bwMode="auto">
                  <a:xfrm>
                    <a:off x="612" y="2531"/>
                    <a:ext cx="599" cy="209"/>
                    <a:chOff x="612" y="2531"/>
                    <a:chExt cx="599" cy="209"/>
                  </a:xfrm>
                </p:grpSpPr>
                <p:sp>
                  <p:nvSpPr>
                    <p:cNvPr id="333" name="Freeform 461"/>
                    <p:cNvSpPr>
                      <a:spLocks/>
                    </p:cNvSpPr>
                    <p:nvPr/>
                  </p:nvSpPr>
                  <p:spPr bwMode="auto">
                    <a:xfrm>
                      <a:off x="925" y="2536"/>
                      <a:ext cx="286" cy="90"/>
                    </a:xfrm>
                    <a:custGeom>
                      <a:avLst/>
                      <a:gdLst>
                        <a:gd name="T0" fmla="*/ 0 w 286"/>
                        <a:gd name="T1" fmla="*/ 70 h 90"/>
                        <a:gd name="T2" fmla="*/ 64 w 286"/>
                        <a:gd name="T3" fmla="*/ 90 h 90"/>
                        <a:gd name="T4" fmla="*/ 217 w 286"/>
                        <a:gd name="T5" fmla="*/ 30 h 90"/>
                        <a:gd name="T6" fmla="*/ 286 w 286"/>
                        <a:gd name="T7" fmla="*/ 50 h 90"/>
                        <a:gd name="T8" fmla="*/ 249 w 286"/>
                        <a:gd name="T9" fmla="*/ 0 h 90"/>
                        <a:gd name="T10" fmla="*/ 69 w 286"/>
                        <a:gd name="T11" fmla="*/ 0 h 90"/>
                        <a:gd name="T12" fmla="*/ 143 w 286"/>
                        <a:gd name="T13" fmla="*/ 15 h 90"/>
                        <a:gd name="T14" fmla="*/ 0 w 286"/>
                        <a:gd name="T15" fmla="*/ 7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0" y="70"/>
                          </a:moveTo>
                          <a:lnTo>
                            <a:pt x="64" y="90"/>
                          </a:lnTo>
                          <a:lnTo>
                            <a:pt x="217" y="30"/>
                          </a:lnTo>
                          <a:lnTo>
                            <a:pt x="286" y="50"/>
                          </a:lnTo>
                          <a:lnTo>
                            <a:pt x="249" y="0"/>
                          </a:lnTo>
                          <a:lnTo>
                            <a:pt x="69" y="0"/>
                          </a:lnTo>
                          <a:lnTo>
                            <a:pt x="143" y="15"/>
                          </a:lnTo>
                          <a:lnTo>
                            <a:pt x="0" y="7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34" name="Freeform 462"/>
                    <p:cNvSpPr>
                      <a:spLocks/>
                    </p:cNvSpPr>
                    <p:nvPr/>
                  </p:nvSpPr>
                  <p:spPr bwMode="auto">
                    <a:xfrm>
                      <a:off x="925" y="2536"/>
                      <a:ext cx="286" cy="90"/>
                    </a:xfrm>
                    <a:custGeom>
                      <a:avLst/>
                      <a:gdLst>
                        <a:gd name="T0" fmla="*/ 0 w 286"/>
                        <a:gd name="T1" fmla="*/ 70 h 90"/>
                        <a:gd name="T2" fmla="*/ 64 w 286"/>
                        <a:gd name="T3" fmla="*/ 90 h 90"/>
                        <a:gd name="T4" fmla="*/ 217 w 286"/>
                        <a:gd name="T5" fmla="*/ 30 h 90"/>
                        <a:gd name="T6" fmla="*/ 286 w 286"/>
                        <a:gd name="T7" fmla="*/ 50 h 90"/>
                        <a:gd name="T8" fmla="*/ 249 w 286"/>
                        <a:gd name="T9" fmla="*/ 0 h 90"/>
                        <a:gd name="T10" fmla="*/ 69 w 286"/>
                        <a:gd name="T11" fmla="*/ 0 h 90"/>
                        <a:gd name="T12" fmla="*/ 143 w 286"/>
                        <a:gd name="T13" fmla="*/ 15 h 90"/>
                        <a:gd name="T14" fmla="*/ 0 w 286"/>
                        <a:gd name="T15" fmla="*/ 7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0" y="70"/>
                          </a:moveTo>
                          <a:lnTo>
                            <a:pt x="64" y="90"/>
                          </a:lnTo>
                          <a:lnTo>
                            <a:pt x="217" y="30"/>
                          </a:lnTo>
                          <a:lnTo>
                            <a:pt x="286" y="50"/>
                          </a:lnTo>
                          <a:lnTo>
                            <a:pt x="249" y="0"/>
                          </a:lnTo>
                          <a:lnTo>
                            <a:pt x="69" y="0"/>
                          </a:lnTo>
                          <a:lnTo>
                            <a:pt x="143" y="15"/>
                          </a:lnTo>
                          <a:lnTo>
                            <a:pt x="0" y="7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35" name="Freeform 463"/>
                    <p:cNvSpPr>
                      <a:spLocks/>
                    </p:cNvSpPr>
                    <p:nvPr/>
                  </p:nvSpPr>
                  <p:spPr bwMode="auto">
                    <a:xfrm>
                      <a:off x="612" y="2641"/>
                      <a:ext cx="286" cy="94"/>
                    </a:xfrm>
                    <a:custGeom>
                      <a:avLst/>
                      <a:gdLst>
                        <a:gd name="T0" fmla="*/ 286 w 286"/>
                        <a:gd name="T1" fmla="*/ 19 h 94"/>
                        <a:gd name="T2" fmla="*/ 223 w 286"/>
                        <a:gd name="T3" fmla="*/ 0 h 94"/>
                        <a:gd name="T4" fmla="*/ 75 w 286"/>
                        <a:gd name="T5" fmla="*/ 59 h 94"/>
                        <a:gd name="T6" fmla="*/ 0 w 286"/>
                        <a:gd name="T7" fmla="*/ 39 h 94"/>
                        <a:gd name="T8" fmla="*/ 38 w 286"/>
                        <a:gd name="T9" fmla="*/ 94 h 94"/>
                        <a:gd name="T10" fmla="*/ 223 w 286"/>
                        <a:gd name="T11" fmla="*/ 94 h 94"/>
                        <a:gd name="T12" fmla="*/ 143 w 286"/>
                        <a:gd name="T13" fmla="*/ 74 h 94"/>
                        <a:gd name="T14" fmla="*/ 286 w 286"/>
                        <a:gd name="T15" fmla="*/ 19 h 9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4"/>
                        <a:gd name="T26" fmla="*/ 286 w 286"/>
                        <a:gd name="T27" fmla="*/ 94 h 9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4">
                          <a:moveTo>
                            <a:pt x="286" y="19"/>
                          </a:moveTo>
                          <a:lnTo>
                            <a:pt x="223" y="0"/>
                          </a:lnTo>
                          <a:lnTo>
                            <a:pt x="75" y="59"/>
                          </a:lnTo>
                          <a:lnTo>
                            <a:pt x="0" y="39"/>
                          </a:lnTo>
                          <a:lnTo>
                            <a:pt x="38" y="94"/>
                          </a:lnTo>
                          <a:lnTo>
                            <a:pt x="223" y="94"/>
                          </a:lnTo>
                          <a:lnTo>
                            <a:pt x="143" y="74"/>
                          </a:lnTo>
                          <a:lnTo>
                            <a:pt x="286" y="1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36" name="Freeform 464"/>
                    <p:cNvSpPr>
                      <a:spLocks/>
                    </p:cNvSpPr>
                    <p:nvPr/>
                  </p:nvSpPr>
                  <p:spPr bwMode="auto">
                    <a:xfrm>
                      <a:off x="612" y="2641"/>
                      <a:ext cx="286" cy="94"/>
                    </a:xfrm>
                    <a:custGeom>
                      <a:avLst/>
                      <a:gdLst>
                        <a:gd name="T0" fmla="*/ 286 w 286"/>
                        <a:gd name="T1" fmla="*/ 19 h 94"/>
                        <a:gd name="T2" fmla="*/ 223 w 286"/>
                        <a:gd name="T3" fmla="*/ 0 h 94"/>
                        <a:gd name="T4" fmla="*/ 75 w 286"/>
                        <a:gd name="T5" fmla="*/ 59 h 94"/>
                        <a:gd name="T6" fmla="*/ 0 w 286"/>
                        <a:gd name="T7" fmla="*/ 39 h 94"/>
                        <a:gd name="T8" fmla="*/ 38 w 286"/>
                        <a:gd name="T9" fmla="*/ 94 h 94"/>
                        <a:gd name="T10" fmla="*/ 223 w 286"/>
                        <a:gd name="T11" fmla="*/ 94 h 94"/>
                        <a:gd name="T12" fmla="*/ 143 w 286"/>
                        <a:gd name="T13" fmla="*/ 74 h 94"/>
                        <a:gd name="T14" fmla="*/ 286 w 286"/>
                        <a:gd name="T15" fmla="*/ 19 h 9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4"/>
                        <a:gd name="T26" fmla="*/ 286 w 286"/>
                        <a:gd name="T27" fmla="*/ 94 h 9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4">
                          <a:moveTo>
                            <a:pt x="286" y="19"/>
                          </a:moveTo>
                          <a:lnTo>
                            <a:pt x="223" y="0"/>
                          </a:lnTo>
                          <a:lnTo>
                            <a:pt x="75" y="59"/>
                          </a:lnTo>
                          <a:lnTo>
                            <a:pt x="0" y="39"/>
                          </a:lnTo>
                          <a:lnTo>
                            <a:pt x="38" y="94"/>
                          </a:lnTo>
                          <a:lnTo>
                            <a:pt x="223" y="94"/>
                          </a:lnTo>
                          <a:lnTo>
                            <a:pt x="143" y="74"/>
                          </a:lnTo>
                          <a:lnTo>
                            <a:pt x="286" y="1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37" name="Freeform 465"/>
                    <p:cNvSpPr>
                      <a:spLocks/>
                    </p:cNvSpPr>
                    <p:nvPr/>
                  </p:nvSpPr>
                  <p:spPr bwMode="auto">
                    <a:xfrm>
                      <a:off x="628" y="2531"/>
                      <a:ext cx="286" cy="90"/>
                    </a:xfrm>
                    <a:custGeom>
                      <a:avLst/>
                      <a:gdLst>
                        <a:gd name="T0" fmla="*/ 0 w 286"/>
                        <a:gd name="T1" fmla="*/ 20 h 90"/>
                        <a:gd name="T2" fmla="*/ 64 w 286"/>
                        <a:gd name="T3" fmla="*/ 0 h 90"/>
                        <a:gd name="T4" fmla="*/ 217 w 286"/>
                        <a:gd name="T5" fmla="*/ 55 h 90"/>
                        <a:gd name="T6" fmla="*/ 286 w 286"/>
                        <a:gd name="T7" fmla="*/ 40 h 90"/>
                        <a:gd name="T8" fmla="*/ 249 w 286"/>
                        <a:gd name="T9" fmla="*/ 90 h 90"/>
                        <a:gd name="T10" fmla="*/ 69 w 286"/>
                        <a:gd name="T11" fmla="*/ 90 h 90"/>
                        <a:gd name="T12" fmla="*/ 143 w 286"/>
                        <a:gd name="T13" fmla="*/ 75 h 90"/>
                        <a:gd name="T14" fmla="*/ 0 w 286"/>
                        <a:gd name="T15" fmla="*/ 2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0" y="20"/>
                          </a:moveTo>
                          <a:lnTo>
                            <a:pt x="64" y="0"/>
                          </a:lnTo>
                          <a:lnTo>
                            <a:pt x="217" y="55"/>
                          </a:lnTo>
                          <a:lnTo>
                            <a:pt x="286" y="40"/>
                          </a:lnTo>
                          <a:lnTo>
                            <a:pt x="249" y="90"/>
                          </a:lnTo>
                          <a:lnTo>
                            <a:pt x="69" y="90"/>
                          </a:lnTo>
                          <a:lnTo>
                            <a:pt x="143" y="75"/>
                          </a:lnTo>
                          <a:lnTo>
                            <a:pt x="0" y="2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38" name="Freeform 466"/>
                    <p:cNvSpPr>
                      <a:spLocks/>
                    </p:cNvSpPr>
                    <p:nvPr/>
                  </p:nvSpPr>
                  <p:spPr bwMode="auto">
                    <a:xfrm>
                      <a:off x="628" y="2531"/>
                      <a:ext cx="286" cy="90"/>
                    </a:xfrm>
                    <a:custGeom>
                      <a:avLst/>
                      <a:gdLst>
                        <a:gd name="T0" fmla="*/ 0 w 286"/>
                        <a:gd name="T1" fmla="*/ 20 h 90"/>
                        <a:gd name="T2" fmla="*/ 64 w 286"/>
                        <a:gd name="T3" fmla="*/ 0 h 90"/>
                        <a:gd name="T4" fmla="*/ 217 w 286"/>
                        <a:gd name="T5" fmla="*/ 55 h 90"/>
                        <a:gd name="T6" fmla="*/ 286 w 286"/>
                        <a:gd name="T7" fmla="*/ 40 h 90"/>
                        <a:gd name="T8" fmla="*/ 249 w 286"/>
                        <a:gd name="T9" fmla="*/ 90 h 90"/>
                        <a:gd name="T10" fmla="*/ 69 w 286"/>
                        <a:gd name="T11" fmla="*/ 90 h 90"/>
                        <a:gd name="T12" fmla="*/ 143 w 286"/>
                        <a:gd name="T13" fmla="*/ 75 h 90"/>
                        <a:gd name="T14" fmla="*/ 0 w 286"/>
                        <a:gd name="T15" fmla="*/ 2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0" y="20"/>
                          </a:moveTo>
                          <a:lnTo>
                            <a:pt x="64" y="0"/>
                          </a:lnTo>
                          <a:lnTo>
                            <a:pt x="217" y="55"/>
                          </a:lnTo>
                          <a:lnTo>
                            <a:pt x="286" y="40"/>
                          </a:lnTo>
                          <a:lnTo>
                            <a:pt x="249" y="90"/>
                          </a:lnTo>
                          <a:lnTo>
                            <a:pt x="69" y="90"/>
                          </a:lnTo>
                          <a:lnTo>
                            <a:pt x="143" y="75"/>
                          </a:lnTo>
                          <a:lnTo>
                            <a:pt x="0" y="2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39" name="Freeform 467"/>
                    <p:cNvSpPr>
                      <a:spLocks/>
                    </p:cNvSpPr>
                    <p:nvPr/>
                  </p:nvSpPr>
                  <p:spPr bwMode="auto">
                    <a:xfrm>
                      <a:off x="914" y="2650"/>
                      <a:ext cx="286" cy="90"/>
                    </a:xfrm>
                    <a:custGeom>
                      <a:avLst/>
                      <a:gdLst>
                        <a:gd name="T0" fmla="*/ 286 w 286"/>
                        <a:gd name="T1" fmla="*/ 70 h 90"/>
                        <a:gd name="T2" fmla="*/ 223 w 286"/>
                        <a:gd name="T3" fmla="*/ 90 h 90"/>
                        <a:gd name="T4" fmla="*/ 75 w 286"/>
                        <a:gd name="T5" fmla="*/ 30 h 90"/>
                        <a:gd name="T6" fmla="*/ 0 w 286"/>
                        <a:gd name="T7" fmla="*/ 50 h 90"/>
                        <a:gd name="T8" fmla="*/ 37 w 286"/>
                        <a:gd name="T9" fmla="*/ 0 h 90"/>
                        <a:gd name="T10" fmla="*/ 223 w 286"/>
                        <a:gd name="T11" fmla="*/ 0 h 90"/>
                        <a:gd name="T12" fmla="*/ 143 w 286"/>
                        <a:gd name="T13" fmla="*/ 15 h 90"/>
                        <a:gd name="T14" fmla="*/ 286 w 286"/>
                        <a:gd name="T15" fmla="*/ 7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286" y="70"/>
                          </a:moveTo>
                          <a:lnTo>
                            <a:pt x="223" y="90"/>
                          </a:lnTo>
                          <a:lnTo>
                            <a:pt x="75" y="30"/>
                          </a:lnTo>
                          <a:lnTo>
                            <a:pt x="0" y="50"/>
                          </a:lnTo>
                          <a:lnTo>
                            <a:pt x="37" y="0"/>
                          </a:lnTo>
                          <a:lnTo>
                            <a:pt x="223" y="0"/>
                          </a:lnTo>
                          <a:lnTo>
                            <a:pt x="143" y="15"/>
                          </a:lnTo>
                          <a:lnTo>
                            <a:pt x="286" y="7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40" name="Freeform 468"/>
                    <p:cNvSpPr>
                      <a:spLocks/>
                    </p:cNvSpPr>
                    <p:nvPr/>
                  </p:nvSpPr>
                  <p:spPr bwMode="auto">
                    <a:xfrm>
                      <a:off x="914" y="2650"/>
                      <a:ext cx="286" cy="90"/>
                    </a:xfrm>
                    <a:custGeom>
                      <a:avLst/>
                      <a:gdLst>
                        <a:gd name="T0" fmla="*/ 286 w 286"/>
                        <a:gd name="T1" fmla="*/ 70 h 90"/>
                        <a:gd name="T2" fmla="*/ 223 w 286"/>
                        <a:gd name="T3" fmla="*/ 90 h 90"/>
                        <a:gd name="T4" fmla="*/ 75 w 286"/>
                        <a:gd name="T5" fmla="*/ 30 h 90"/>
                        <a:gd name="T6" fmla="*/ 0 w 286"/>
                        <a:gd name="T7" fmla="*/ 50 h 90"/>
                        <a:gd name="T8" fmla="*/ 37 w 286"/>
                        <a:gd name="T9" fmla="*/ 0 h 90"/>
                        <a:gd name="T10" fmla="*/ 223 w 286"/>
                        <a:gd name="T11" fmla="*/ 0 h 90"/>
                        <a:gd name="T12" fmla="*/ 143 w 286"/>
                        <a:gd name="T13" fmla="*/ 15 h 90"/>
                        <a:gd name="T14" fmla="*/ 286 w 286"/>
                        <a:gd name="T15" fmla="*/ 7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286" y="70"/>
                          </a:moveTo>
                          <a:lnTo>
                            <a:pt x="223" y="90"/>
                          </a:lnTo>
                          <a:lnTo>
                            <a:pt x="75" y="30"/>
                          </a:lnTo>
                          <a:lnTo>
                            <a:pt x="0" y="50"/>
                          </a:lnTo>
                          <a:lnTo>
                            <a:pt x="37" y="0"/>
                          </a:lnTo>
                          <a:lnTo>
                            <a:pt x="223" y="0"/>
                          </a:lnTo>
                          <a:lnTo>
                            <a:pt x="143" y="15"/>
                          </a:lnTo>
                          <a:lnTo>
                            <a:pt x="286" y="7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19" name="Group 469"/>
                  <p:cNvGrpSpPr>
                    <a:grpSpLocks/>
                  </p:cNvGrpSpPr>
                  <p:nvPr/>
                </p:nvGrpSpPr>
                <p:grpSpPr bwMode="auto">
                  <a:xfrm>
                    <a:off x="618" y="2536"/>
                    <a:ext cx="598" cy="209"/>
                    <a:chOff x="618" y="2536"/>
                    <a:chExt cx="598" cy="209"/>
                  </a:xfrm>
                </p:grpSpPr>
                <p:sp>
                  <p:nvSpPr>
                    <p:cNvPr id="325" name="Freeform 470"/>
                    <p:cNvSpPr>
                      <a:spLocks/>
                    </p:cNvSpPr>
                    <p:nvPr/>
                  </p:nvSpPr>
                  <p:spPr bwMode="auto">
                    <a:xfrm>
                      <a:off x="930" y="2541"/>
                      <a:ext cx="286" cy="90"/>
                    </a:xfrm>
                    <a:custGeom>
                      <a:avLst/>
                      <a:gdLst>
                        <a:gd name="T0" fmla="*/ 0 w 286"/>
                        <a:gd name="T1" fmla="*/ 70 h 90"/>
                        <a:gd name="T2" fmla="*/ 64 w 286"/>
                        <a:gd name="T3" fmla="*/ 90 h 90"/>
                        <a:gd name="T4" fmla="*/ 217 w 286"/>
                        <a:gd name="T5" fmla="*/ 30 h 90"/>
                        <a:gd name="T6" fmla="*/ 286 w 286"/>
                        <a:gd name="T7" fmla="*/ 50 h 90"/>
                        <a:gd name="T8" fmla="*/ 249 w 286"/>
                        <a:gd name="T9" fmla="*/ 0 h 90"/>
                        <a:gd name="T10" fmla="*/ 69 w 286"/>
                        <a:gd name="T11" fmla="*/ 0 h 90"/>
                        <a:gd name="T12" fmla="*/ 143 w 286"/>
                        <a:gd name="T13" fmla="*/ 15 h 90"/>
                        <a:gd name="T14" fmla="*/ 0 w 286"/>
                        <a:gd name="T15" fmla="*/ 7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0" y="70"/>
                          </a:moveTo>
                          <a:lnTo>
                            <a:pt x="64" y="90"/>
                          </a:lnTo>
                          <a:lnTo>
                            <a:pt x="217" y="30"/>
                          </a:lnTo>
                          <a:lnTo>
                            <a:pt x="286" y="50"/>
                          </a:lnTo>
                          <a:lnTo>
                            <a:pt x="249" y="0"/>
                          </a:lnTo>
                          <a:lnTo>
                            <a:pt x="69" y="0"/>
                          </a:lnTo>
                          <a:lnTo>
                            <a:pt x="143" y="15"/>
                          </a:lnTo>
                          <a:lnTo>
                            <a:pt x="0" y="7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26" name="Freeform 471"/>
                    <p:cNvSpPr>
                      <a:spLocks/>
                    </p:cNvSpPr>
                    <p:nvPr/>
                  </p:nvSpPr>
                  <p:spPr bwMode="auto">
                    <a:xfrm>
                      <a:off x="930" y="2541"/>
                      <a:ext cx="286" cy="90"/>
                    </a:xfrm>
                    <a:custGeom>
                      <a:avLst/>
                      <a:gdLst>
                        <a:gd name="T0" fmla="*/ 0 w 286"/>
                        <a:gd name="T1" fmla="*/ 70 h 90"/>
                        <a:gd name="T2" fmla="*/ 64 w 286"/>
                        <a:gd name="T3" fmla="*/ 90 h 90"/>
                        <a:gd name="T4" fmla="*/ 217 w 286"/>
                        <a:gd name="T5" fmla="*/ 30 h 90"/>
                        <a:gd name="T6" fmla="*/ 286 w 286"/>
                        <a:gd name="T7" fmla="*/ 50 h 90"/>
                        <a:gd name="T8" fmla="*/ 249 w 286"/>
                        <a:gd name="T9" fmla="*/ 0 h 90"/>
                        <a:gd name="T10" fmla="*/ 69 w 286"/>
                        <a:gd name="T11" fmla="*/ 0 h 90"/>
                        <a:gd name="T12" fmla="*/ 143 w 286"/>
                        <a:gd name="T13" fmla="*/ 15 h 90"/>
                        <a:gd name="T14" fmla="*/ 0 w 286"/>
                        <a:gd name="T15" fmla="*/ 7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0" y="70"/>
                          </a:moveTo>
                          <a:lnTo>
                            <a:pt x="64" y="90"/>
                          </a:lnTo>
                          <a:lnTo>
                            <a:pt x="217" y="30"/>
                          </a:lnTo>
                          <a:lnTo>
                            <a:pt x="286" y="50"/>
                          </a:lnTo>
                          <a:lnTo>
                            <a:pt x="249" y="0"/>
                          </a:lnTo>
                          <a:lnTo>
                            <a:pt x="69" y="0"/>
                          </a:lnTo>
                          <a:lnTo>
                            <a:pt x="143" y="15"/>
                          </a:lnTo>
                          <a:lnTo>
                            <a:pt x="0" y="7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27" name="Freeform 472"/>
                    <p:cNvSpPr>
                      <a:spLocks/>
                    </p:cNvSpPr>
                    <p:nvPr/>
                  </p:nvSpPr>
                  <p:spPr bwMode="auto">
                    <a:xfrm>
                      <a:off x="618" y="2645"/>
                      <a:ext cx="286" cy="95"/>
                    </a:xfrm>
                    <a:custGeom>
                      <a:avLst/>
                      <a:gdLst>
                        <a:gd name="T0" fmla="*/ 286 w 286"/>
                        <a:gd name="T1" fmla="*/ 20 h 95"/>
                        <a:gd name="T2" fmla="*/ 222 w 286"/>
                        <a:gd name="T3" fmla="*/ 0 h 95"/>
                        <a:gd name="T4" fmla="*/ 74 w 286"/>
                        <a:gd name="T5" fmla="*/ 60 h 95"/>
                        <a:gd name="T6" fmla="*/ 0 w 286"/>
                        <a:gd name="T7" fmla="*/ 40 h 95"/>
                        <a:gd name="T8" fmla="*/ 37 w 286"/>
                        <a:gd name="T9" fmla="*/ 95 h 95"/>
                        <a:gd name="T10" fmla="*/ 222 w 286"/>
                        <a:gd name="T11" fmla="*/ 95 h 95"/>
                        <a:gd name="T12" fmla="*/ 143 w 286"/>
                        <a:gd name="T13" fmla="*/ 75 h 95"/>
                        <a:gd name="T14" fmla="*/ 286 w 286"/>
                        <a:gd name="T15" fmla="*/ 20 h 95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5"/>
                        <a:gd name="T26" fmla="*/ 286 w 286"/>
                        <a:gd name="T27" fmla="*/ 95 h 95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5">
                          <a:moveTo>
                            <a:pt x="286" y="20"/>
                          </a:moveTo>
                          <a:lnTo>
                            <a:pt x="222" y="0"/>
                          </a:lnTo>
                          <a:lnTo>
                            <a:pt x="74" y="60"/>
                          </a:lnTo>
                          <a:lnTo>
                            <a:pt x="0" y="40"/>
                          </a:lnTo>
                          <a:lnTo>
                            <a:pt x="37" y="95"/>
                          </a:lnTo>
                          <a:lnTo>
                            <a:pt x="222" y="95"/>
                          </a:lnTo>
                          <a:lnTo>
                            <a:pt x="143" y="75"/>
                          </a:lnTo>
                          <a:lnTo>
                            <a:pt x="286" y="2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28" name="Freeform 473"/>
                    <p:cNvSpPr>
                      <a:spLocks/>
                    </p:cNvSpPr>
                    <p:nvPr/>
                  </p:nvSpPr>
                  <p:spPr bwMode="auto">
                    <a:xfrm>
                      <a:off x="618" y="2645"/>
                      <a:ext cx="286" cy="95"/>
                    </a:xfrm>
                    <a:custGeom>
                      <a:avLst/>
                      <a:gdLst>
                        <a:gd name="T0" fmla="*/ 286 w 286"/>
                        <a:gd name="T1" fmla="*/ 20 h 95"/>
                        <a:gd name="T2" fmla="*/ 222 w 286"/>
                        <a:gd name="T3" fmla="*/ 0 h 95"/>
                        <a:gd name="T4" fmla="*/ 74 w 286"/>
                        <a:gd name="T5" fmla="*/ 60 h 95"/>
                        <a:gd name="T6" fmla="*/ 0 w 286"/>
                        <a:gd name="T7" fmla="*/ 40 h 95"/>
                        <a:gd name="T8" fmla="*/ 37 w 286"/>
                        <a:gd name="T9" fmla="*/ 95 h 95"/>
                        <a:gd name="T10" fmla="*/ 222 w 286"/>
                        <a:gd name="T11" fmla="*/ 95 h 95"/>
                        <a:gd name="T12" fmla="*/ 143 w 286"/>
                        <a:gd name="T13" fmla="*/ 75 h 95"/>
                        <a:gd name="T14" fmla="*/ 286 w 286"/>
                        <a:gd name="T15" fmla="*/ 20 h 95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5"/>
                        <a:gd name="T26" fmla="*/ 286 w 286"/>
                        <a:gd name="T27" fmla="*/ 95 h 95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5">
                          <a:moveTo>
                            <a:pt x="286" y="20"/>
                          </a:moveTo>
                          <a:lnTo>
                            <a:pt x="222" y="0"/>
                          </a:lnTo>
                          <a:lnTo>
                            <a:pt x="74" y="60"/>
                          </a:lnTo>
                          <a:lnTo>
                            <a:pt x="0" y="40"/>
                          </a:lnTo>
                          <a:lnTo>
                            <a:pt x="37" y="95"/>
                          </a:lnTo>
                          <a:lnTo>
                            <a:pt x="222" y="95"/>
                          </a:lnTo>
                          <a:lnTo>
                            <a:pt x="143" y="75"/>
                          </a:lnTo>
                          <a:lnTo>
                            <a:pt x="286" y="2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29" name="Freeform 474"/>
                    <p:cNvSpPr>
                      <a:spLocks/>
                    </p:cNvSpPr>
                    <p:nvPr/>
                  </p:nvSpPr>
                  <p:spPr bwMode="auto">
                    <a:xfrm>
                      <a:off x="634" y="2536"/>
                      <a:ext cx="286" cy="90"/>
                    </a:xfrm>
                    <a:custGeom>
                      <a:avLst/>
                      <a:gdLst>
                        <a:gd name="T0" fmla="*/ 0 w 286"/>
                        <a:gd name="T1" fmla="*/ 20 h 90"/>
                        <a:gd name="T2" fmla="*/ 63 w 286"/>
                        <a:gd name="T3" fmla="*/ 0 h 90"/>
                        <a:gd name="T4" fmla="*/ 217 w 286"/>
                        <a:gd name="T5" fmla="*/ 55 h 90"/>
                        <a:gd name="T6" fmla="*/ 286 w 286"/>
                        <a:gd name="T7" fmla="*/ 40 h 90"/>
                        <a:gd name="T8" fmla="*/ 249 w 286"/>
                        <a:gd name="T9" fmla="*/ 90 h 90"/>
                        <a:gd name="T10" fmla="*/ 68 w 286"/>
                        <a:gd name="T11" fmla="*/ 90 h 90"/>
                        <a:gd name="T12" fmla="*/ 143 w 286"/>
                        <a:gd name="T13" fmla="*/ 75 h 90"/>
                        <a:gd name="T14" fmla="*/ 0 w 286"/>
                        <a:gd name="T15" fmla="*/ 2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0" y="20"/>
                          </a:moveTo>
                          <a:lnTo>
                            <a:pt x="63" y="0"/>
                          </a:lnTo>
                          <a:lnTo>
                            <a:pt x="217" y="55"/>
                          </a:lnTo>
                          <a:lnTo>
                            <a:pt x="286" y="40"/>
                          </a:lnTo>
                          <a:lnTo>
                            <a:pt x="249" y="90"/>
                          </a:lnTo>
                          <a:lnTo>
                            <a:pt x="68" y="90"/>
                          </a:lnTo>
                          <a:lnTo>
                            <a:pt x="143" y="75"/>
                          </a:lnTo>
                          <a:lnTo>
                            <a:pt x="0" y="2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30" name="Freeform 475"/>
                    <p:cNvSpPr>
                      <a:spLocks/>
                    </p:cNvSpPr>
                    <p:nvPr/>
                  </p:nvSpPr>
                  <p:spPr bwMode="auto">
                    <a:xfrm>
                      <a:off x="634" y="2536"/>
                      <a:ext cx="286" cy="90"/>
                    </a:xfrm>
                    <a:custGeom>
                      <a:avLst/>
                      <a:gdLst>
                        <a:gd name="T0" fmla="*/ 0 w 286"/>
                        <a:gd name="T1" fmla="*/ 20 h 90"/>
                        <a:gd name="T2" fmla="*/ 63 w 286"/>
                        <a:gd name="T3" fmla="*/ 0 h 90"/>
                        <a:gd name="T4" fmla="*/ 217 w 286"/>
                        <a:gd name="T5" fmla="*/ 55 h 90"/>
                        <a:gd name="T6" fmla="*/ 286 w 286"/>
                        <a:gd name="T7" fmla="*/ 40 h 90"/>
                        <a:gd name="T8" fmla="*/ 249 w 286"/>
                        <a:gd name="T9" fmla="*/ 90 h 90"/>
                        <a:gd name="T10" fmla="*/ 68 w 286"/>
                        <a:gd name="T11" fmla="*/ 90 h 90"/>
                        <a:gd name="T12" fmla="*/ 143 w 286"/>
                        <a:gd name="T13" fmla="*/ 75 h 90"/>
                        <a:gd name="T14" fmla="*/ 0 w 286"/>
                        <a:gd name="T15" fmla="*/ 2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0" y="20"/>
                          </a:moveTo>
                          <a:lnTo>
                            <a:pt x="63" y="0"/>
                          </a:lnTo>
                          <a:lnTo>
                            <a:pt x="217" y="55"/>
                          </a:lnTo>
                          <a:lnTo>
                            <a:pt x="286" y="40"/>
                          </a:lnTo>
                          <a:lnTo>
                            <a:pt x="249" y="90"/>
                          </a:lnTo>
                          <a:lnTo>
                            <a:pt x="68" y="90"/>
                          </a:lnTo>
                          <a:lnTo>
                            <a:pt x="143" y="75"/>
                          </a:lnTo>
                          <a:lnTo>
                            <a:pt x="0" y="2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31" name="Freeform 476"/>
                    <p:cNvSpPr>
                      <a:spLocks/>
                    </p:cNvSpPr>
                    <p:nvPr/>
                  </p:nvSpPr>
                  <p:spPr bwMode="auto">
                    <a:xfrm>
                      <a:off x="920" y="2655"/>
                      <a:ext cx="286" cy="90"/>
                    </a:xfrm>
                    <a:custGeom>
                      <a:avLst/>
                      <a:gdLst>
                        <a:gd name="T0" fmla="*/ 286 w 286"/>
                        <a:gd name="T1" fmla="*/ 70 h 90"/>
                        <a:gd name="T2" fmla="*/ 222 w 286"/>
                        <a:gd name="T3" fmla="*/ 90 h 90"/>
                        <a:gd name="T4" fmla="*/ 74 w 286"/>
                        <a:gd name="T5" fmla="*/ 30 h 90"/>
                        <a:gd name="T6" fmla="*/ 0 w 286"/>
                        <a:gd name="T7" fmla="*/ 50 h 90"/>
                        <a:gd name="T8" fmla="*/ 37 w 286"/>
                        <a:gd name="T9" fmla="*/ 0 h 90"/>
                        <a:gd name="T10" fmla="*/ 222 w 286"/>
                        <a:gd name="T11" fmla="*/ 0 h 90"/>
                        <a:gd name="T12" fmla="*/ 143 w 286"/>
                        <a:gd name="T13" fmla="*/ 15 h 90"/>
                        <a:gd name="T14" fmla="*/ 286 w 286"/>
                        <a:gd name="T15" fmla="*/ 7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286" y="70"/>
                          </a:moveTo>
                          <a:lnTo>
                            <a:pt x="222" y="90"/>
                          </a:lnTo>
                          <a:lnTo>
                            <a:pt x="74" y="30"/>
                          </a:lnTo>
                          <a:lnTo>
                            <a:pt x="0" y="50"/>
                          </a:lnTo>
                          <a:lnTo>
                            <a:pt x="37" y="0"/>
                          </a:lnTo>
                          <a:lnTo>
                            <a:pt x="222" y="0"/>
                          </a:lnTo>
                          <a:lnTo>
                            <a:pt x="143" y="15"/>
                          </a:lnTo>
                          <a:lnTo>
                            <a:pt x="286" y="7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  <p:sp>
                  <p:nvSpPr>
                    <p:cNvPr id="332" name="Freeform 477"/>
                    <p:cNvSpPr>
                      <a:spLocks/>
                    </p:cNvSpPr>
                    <p:nvPr/>
                  </p:nvSpPr>
                  <p:spPr bwMode="auto">
                    <a:xfrm>
                      <a:off x="920" y="2655"/>
                      <a:ext cx="286" cy="90"/>
                    </a:xfrm>
                    <a:custGeom>
                      <a:avLst/>
                      <a:gdLst>
                        <a:gd name="T0" fmla="*/ 286 w 286"/>
                        <a:gd name="T1" fmla="*/ 70 h 90"/>
                        <a:gd name="T2" fmla="*/ 222 w 286"/>
                        <a:gd name="T3" fmla="*/ 90 h 90"/>
                        <a:gd name="T4" fmla="*/ 74 w 286"/>
                        <a:gd name="T5" fmla="*/ 30 h 90"/>
                        <a:gd name="T6" fmla="*/ 0 w 286"/>
                        <a:gd name="T7" fmla="*/ 50 h 90"/>
                        <a:gd name="T8" fmla="*/ 37 w 286"/>
                        <a:gd name="T9" fmla="*/ 0 h 90"/>
                        <a:gd name="T10" fmla="*/ 222 w 286"/>
                        <a:gd name="T11" fmla="*/ 0 h 90"/>
                        <a:gd name="T12" fmla="*/ 143 w 286"/>
                        <a:gd name="T13" fmla="*/ 15 h 90"/>
                        <a:gd name="T14" fmla="*/ 286 w 286"/>
                        <a:gd name="T15" fmla="*/ 70 h 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86"/>
                        <a:gd name="T25" fmla="*/ 0 h 90"/>
                        <a:gd name="T26" fmla="*/ 286 w 286"/>
                        <a:gd name="T27" fmla="*/ 90 h 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86" h="90">
                          <a:moveTo>
                            <a:pt x="286" y="70"/>
                          </a:moveTo>
                          <a:lnTo>
                            <a:pt x="222" y="90"/>
                          </a:lnTo>
                          <a:lnTo>
                            <a:pt x="74" y="30"/>
                          </a:lnTo>
                          <a:lnTo>
                            <a:pt x="0" y="50"/>
                          </a:lnTo>
                          <a:lnTo>
                            <a:pt x="37" y="0"/>
                          </a:lnTo>
                          <a:lnTo>
                            <a:pt x="222" y="0"/>
                          </a:lnTo>
                          <a:lnTo>
                            <a:pt x="143" y="15"/>
                          </a:lnTo>
                          <a:lnTo>
                            <a:pt x="286" y="7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>
                        <a:latin typeface="+mn-lt"/>
                      </a:endParaRPr>
                    </a:p>
                  </p:txBody>
                </p:sp>
              </p:grpSp>
            </p:grpSp>
            <p:grpSp>
              <p:nvGrpSpPr>
                <p:cNvPr id="20" name="Group 478"/>
                <p:cNvGrpSpPr>
                  <a:grpSpLocks/>
                </p:cNvGrpSpPr>
                <p:nvPr/>
              </p:nvGrpSpPr>
              <p:grpSpPr bwMode="auto">
                <a:xfrm>
                  <a:off x="581" y="2795"/>
                  <a:ext cx="667" cy="513"/>
                  <a:chOff x="581" y="2795"/>
                  <a:chExt cx="667" cy="513"/>
                </a:xfrm>
              </p:grpSpPr>
              <p:sp>
                <p:nvSpPr>
                  <p:cNvPr id="319" name="Freeform 479"/>
                  <p:cNvSpPr>
                    <a:spLocks/>
                  </p:cNvSpPr>
                  <p:nvPr/>
                </p:nvSpPr>
                <p:spPr bwMode="auto">
                  <a:xfrm>
                    <a:off x="581" y="2795"/>
                    <a:ext cx="662" cy="508"/>
                  </a:xfrm>
                  <a:custGeom>
                    <a:avLst/>
                    <a:gdLst>
                      <a:gd name="T0" fmla="*/ 95 w 662"/>
                      <a:gd name="T1" fmla="*/ 0 h 508"/>
                      <a:gd name="T2" fmla="*/ 95 w 662"/>
                      <a:gd name="T3" fmla="*/ 65 h 508"/>
                      <a:gd name="T4" fmla="*/ 249 w 662"/>
                      <a:gd name="T5" fmla="*/ 65 h 508"/>
                      <a:gd name="T6" fmla="*/ 328 w 662"/>
                      <a:gd name="T7" fmla="*/ 199 h 508"/>
                      <a:gd name="T8" fmla="*/ 413 w 662"/>
                      <a:gd name="T9" fmla="*/ 65 h 508"/>
                      <a:gd name="T10" fmla="*/ 566 w 662"/>
                      <a:gd name="T11" fmla="*/ 65 h 508"/>
                      <a:gd name="T12" fmla="*/ 566 w 662"/>
                      <a:gd name="T13" fmla="*/ 0 h 508"/>
                      <a:gd name="T14" fmla="*/ 662 w 662"/>
                      <a:gd name="T15" fmla="*/ 80 h 508"/>
                      <a:gd name="T16" fmla="*/ 566 w 662"/>
                      <a:gd name="T17" fmla="*/ 159 h 508"/>
                      <a:gd name="T18" fmla="*/ 566 w 662"/>
                      <a:gd name="T19" fmla="*/ 105 h 508"/>
                      <a:gd name="T20" fmla="*/ 455 w 662"/>
                      <a:gd name="T21" fmla="*/ 105 h 508"/>
                      <a:gd name="T22" fmla="*/ 365 w 662"/>
                      <a:gd name="T23" fmla="*/ 254 h 508"/>
                      <a:gd name="T24" fmla="*/ 455 w 662"/>
                      <a:gd name="T25" fmla="*/ 409 h 508"/>
                      <a:gd name="T26" fmla="*/ 566 w 662"/>
                      <a:gd name="T27" fmla="*/ 409 h 508"/>
                      <a:gd name="T28" fmla="*/ 566 w 662"/>
                      <a:gd name="T29" fmla="*/ 354 h 508"/>
                      <a:gd name="T30" fmla="*/ 662 w 662"/>
                      <a:gd name="T31" fmla="*/ 429 h 508"/>
                      <a:gd name="T32" fmla="*/ 566 w 662"/>
                      <a:gd name="T33" fmla="*/ 508 h 508"/>
                      <a:gd name="T34" fmla="*/ 566 w 662"/>
                      <a:gd name="T35" fmla="*/ 448 h 508"/>
                      <a:gd name="T36" fmla="*/ 413 w 662"/>
                      <a:gd name="T37" fmla="*/ 448 h 508"/>
                      <a:gd name="T38" fmla="*/ 328 w 662"/>
                      <a:gd name="T39" fmla="*/ 309 h 508"/>
                      <a:gd name="T40" fmla="*/ 249 w 662"/>
                      <a:gd name="T41" fmla="*/ 453 h 508"/>
                      <a:gd name="T42" fmla="*/ 95 w 662"/>
                      <a:gd name="T43" fmla="*/ 453 h 508"/>
                      <a:gd name="T44" fmla="*/ 95 w 662"/>
                      <a:gd name="T45" fmla="*/ 508 h 508"/>
                      <a:gd name="T46" fmla="*/ 0 w 662"/>
                      <a:gd name="T47" fmla="*/ 429 h 508"/>
                      <a:gd name="T48" fmla="*/ 95 w 662"/>
                      <a:gd name="T49" fmla="*/ 354 h 508"/>
                      <a:gd name="T50" fmla="*/ 95 w 662"/>
                      <a:gd name="T51" fmla="*/ 409 h 508"/>
                      <a:gd name="T52" fmla="*/ 201 w 662"/>
                      <a:gd name="T53" fmla="*/ 409 h 508"/>
                      <a:gd name="T54" fmla="*/ 296 w 662"/>
                      <a:gd name="T55" fmla="*/ 254 h 508"/>
                      <a:gd name="T56" fmla="*/ 201 w 662"/>
                      <a:gd name="T57" fmla="*/ 105 h 508"/>
                      <a:gd name="T58" fmla="*/ 95 w 662"/>
                      <a:gd name="T59" fmla="*/ 105 h 508"/>
                      <a:gd name="T60" fmla="*/ 95 w 662"/>
                      <a:gd name="T61" fmla="*/ 154 h 508"/>
                      <a:gd name="T62" fmla="*/ 0 w 662"/>
                      <a:gd name="T63" fmla="*/ 80 h 508"/>
                      <a:gd name="T64" fmla="*/ 95 w 662"/>
                      <a:gd name="T65" fmla="*/ 0 h 50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662"/>
                      <a:gd name="T100" fmla="*/ 0 h 508"/>
                      <a:gd name="T101" fmla="*/ 662 w 662"/>
                      <a:gd name="T102" fmla="*/ 508 h 508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662" h="508">
                        <a:moveTo>
                          <a:pt x="95" y="0"/>
                        </a:moveTo>
                        <a:lnTo>
                          <a:pt x="95" y="65"/>
                        </a:lnTo>
                        <a:lnTo>
                          <a:pt x="249" y="65"/>
                        </a:lnTo>
                        <a:lnTo>
                          <a:pt x="328" y="199"/>
                        </a:lnTo>
                        <a:lnTo>
                          <a:pt x="413" y="65"/>
                        </a:lnTo>
                        <a:lnTo>
                          <a:pt x="566" y="65"/>
                        </a:lnTo>
                        <a:lnTo>
                          <a:pt x="566" y="0"/>
                        </a:lnTo>
                        <a:lnTo>
                          <a:pt x="662" y="80"/>
                        </a:lnTo>
                        <a:lnTo>
                          <a:pt x="566" y="159"/>
                        </a:lnTo>
                        <a:lnTo>
                          <a:pt x="566" y="105"/>
                        </a:lnTo>
                        <a:lnTo>
                          <a:pt x="455" y="105"/>
                        </a:lnTo>
                        <a:lnTo>
                          <a:pt x="365" y="254"/>
                        </a:lnTo>
                        <a:lnTo>
                          <a:pt x="455" y="409"/>
                        </a:lnTo>
                        <a:lnTo>
                          <a:pt x="566" y="409"/>
                        </a:lnTo>
                        <a:lnTo>
                          <a:pt x="566" y="354"/>
                        </a:lnTo>
                        <a:lnTo>
                          <a:pt x="662" y="429"/>
                        </a:lnTo>
                        <a:lnTo>
                          <a:pt x="566" y="508"/>
                        </a:lnTo>
                        <a:lnTo>
                          <a:pt x="566" y="448"/>
                        </a:lnTo>
                        <a:lnTo>
                          <a:pt x="413" y="448"/>
                        </a:lnTo>
                        <a:lnTo>
                          <a:pt x="328" y="309"/>
                        </a:lnTo>
                        <a:lnTo>
                          <a:pt x="249" y="453"/>
                        </a:lnTo>
                        <a:lnTo>
                          <a:pt x="95" y="453"/>
                        </a:lnTo>
                        <a:lnTo>
                          <a:pt x="95" y="508"/>
                        </a:lnTo>
                        <a:lnTo>
                          <a:pt x="0" y="429"/>
                        </a:lnTo>
                        <a:lnTo>
                          <a:pt x="95" y="354"/>
                        </a:lnTo>
                        <a:lnTo>
                          <a:pt x="95" y="409"/>
                        </a:lnTo>
                        <a:lnTo>
                          <a:pt x="201" y="409"/>
                        </a:lnTo>
                        <a:lnTo>
                          <a:pt x="296" y="254"/>
                        </a:lnTo>
                        <a:lnTo>
                          <a:pt x="201" y="105"/>
                        </a:lnTo>
                        <a:lnTo>
                          <a:pt x="95" y="105"/>
                        </a:lnTo>
                        <a:lnTo>
                          <a:pt x="95" y="154"/>
                        </a:lnTo>
                        <a:lnTo>
                          <a:pt x="0" y="80"/>
                        </a:lnTo>
                        <a:lnTo>
                          <a:pt x="9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dirty="0">
                      <a:latin typeface="+mn-lt"/>
                    </a:endParaRPr>
                  </a:p>
                </p:txBody>
              </p:sp>
              <p:sp>
                <p:nvSpPr>
                  <p:cNvPr id="320" name="Freeform 480"/>
                  <p:cNvSpPr>
                    <a:spLocks/>
                  </p:cNvSpPr>
                  <p:nvPr/>
                </p:nvSpPr>
                <p:spPr bwMode="auto">
                  <a:xfrm>
                    <a:off x="581" y="2795"/>
                    <a:ext cx="662" cy="508"/>
                  </a:xfrm>
                  <a:custGeom>
                    <a:avLst/>
                    <a:gdLst>
                      <a:gd name="T0" fmla="*/ 95 w 662"/>
                      <a:gd name="T1" fmla="*/ 0 h 508"/>
                      <a:gd name="T2" fmla="*/ 95 w 662"/>
                      <a:gd name="T3" fmla="*/ 65 h 508"/>
                      <a:gd name="T4" fmla="*/ 249 w 662"/>
                      <a:gd name="T5" fmla="*/ 65 h 508"/>
                      <a:gd name="T6" fmla="*/ 328 w 662"/>
                      <a:gd name="T7" fmla="*/ 199 h 508"/>
                      <a:gd name="T8" fmla="*/ 413 w 662"/>
                      <a:gd name="T9" fmla="*/ 65 h 508"/>
                      <a:gd name="T10" fmla="*/ 566 w 662"/>
                      <a:gd name="T11" fmla="*/ 65 h 508"/>
                      <a:gd name="T12" fmla="*/ 566 w 662"/>
                      <a:gd name="T13" fmla="*/ 0 h 508"/>
                      <a:gd name="T14" fmla="*/ 662 w 662"/>
                      <a:gd name="T15" fmla="*/ 80 h 508"/>
                      <a:gd name="T16" fmla="*/ 566 w 662"/>
                      <a:gd name="T17" fmla="*/ 159 h 508"/>
                      <a:gd name="T18" fmla="*/ 566 w 662"/>
                      <a:gd name="T19" fmla="*/ 105 h 508"/>
                      <a:gd name="T20" fmla="*/ 455 w 662"/>
                      <a:gd name="T21" fmla="*/ 105 h 508"/>
                      <a:gd name="T22" fmla="*/ 365 w 662"/>
                      <a:gd name="T23" fmla="*/ 254 h 508"/>
                      <a:gd name="T24" fmla="*/ 455 w 662"/>
                      <a:gd name="T25" fmla="*/ 409 h 508"/>
                      <a:gd name="T26" fmla="*/ 566 w 662"/>
                      <a:gd name="T27" fmla="*/ 409 h 508"/>
                      <a:gd name="T28" fmla="*/ 566 w 662"/>
                      <a:gd name="T29" fmla="*/ 354 h 508"/>
                      <a:gd name="T30" fmla="*/ 662 w 662"/>
                      <a:gd name="T31" fmla="*/ 429 h 508"/>
                      <a:gd name="T32" fmla="*/ 566 w 662"/>
                      <a:gd name="T33" fmla="*/ 508 h 508"/>
                      <a:gd name="T34" fmla="*/ 566 w 662"/>
                      <a:gd name="T35" fmla="*/ 448 h 508"/>
                      <a:gd name="T36" fmla="*/ 413 w 662"/>
                      <a:gd name="T37" fmla="*/ 448 h 508"/>
                      <a:gd name="T38" fmla="*/ 328 w 662"/>
                      <a:gd name="T39" fmla="*/ 309 h 508"/>
                      <a:gd name="T40" fmla="*/ 249 w 662"/>
                      <a:gd name="T41" fmla="*/ 453 h 508"/>
                      <a:gd name="T42" fmla="*/ 95 w 662"/>
                      <a:gd name="T43" fmla="*/ 453 h 508"/>
                      <a:gd name="T44" fmla="*/ 95 w 662"/>
                      <a:gd name="T45" fmla="*/ 508 h 508"/>
                      <a:gd name="T46" fmla="*/ 0 w 662"/>
                      <a:gd name="T47" fmla="*/ 429 h 508"/>
                      <a:gd name="T48" fmla="*/ 95 w 662"/>
                      <a:gd name="T49" fmla="*/ 354 h 508"/>
                      <a:gd name="T50" fmla="*/ 95 w 662"/>
                      <a:gd name="T51" fmla="*/ 409 h 508"/>
                      <a:gd name="T52" fmla="*/ 201 w 662"/>
                      <a:gd name="T53" fmla="*/ 409 h 508"/>
                      <a:gd name="T54" fmla="*/ 296 w 662"/>
                      <a:gd name="T55" fmla="*/ 254 h 508"/>
                      <a:gd name="T56" fmla="*/ 201 w 662"/>
                      <a:gd name="T57" fmla="*/ 105 h 508"/>
                      <a:gd name="T58" fmla="*/ 95 w 662"/>
                      <a:gd name="T59" fmla="*/ 105 h 508"/>
                      <a:gd name="T60" fmla="*/ 95 w 662"/>
                      <a:gd name="T61" fmla="*/ 154 h 508"/>
                      <a:gd name="T62" fmla="*/ 0 w 662"/>
                      <a:gd name="T63" fmla="*/ 80 h 508"/>
                      <a:gd name="T64" fmla="*/ 95 w 662"/>
                      <a:gd name="T65" fmla="*/ 0 h 50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662"/>
                      <a:gd name="T100" fmla="*/ 0 h 508"/>
                      <a:gd name="T101" fmla="*/ 662 w 662"/>
                      <a:gd name="T102" fmla="*/ 508 h 508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662" h="508">
                        <a:moveTo>
                          <a:pt x="95" y="0"/>
                        </a:moveTo>
                        <a:lnTo>
                          <a:pt x="95" y="65"/>
                        </a:lnTo>
                        <a:lnTo>
                          <a:pt x="249" y="65"/>
                        </a:lnTo>
                        <a:lnTo>
                          <a:pt x="328" y="199"/>
                        </a:lnTo>
                        <a:lnTo>
                          <a:pt x="413" y="65"/>
                        </a:lnTo>
                        <a:lnTo>
                          <a:pt x="566" y="65"/>
                        </a:lnTo>
                        <a:lnTo>
                          <a:pt x="566" y="0"/>
                        </a:lnTo>
                        <a:lnTo>
                          <a:pt x="662" y="80"/>
                        </a:lnTo>
                        <a:lnTo>
                          <a:pt x="566" y="159"/>
                        </a:lnTo>
                        <a:lnTo>
                          <a:pt x="566" y="105"/>
                        </a:lnTo>
                        <a:lnTo>
                          <a:pt x="455" y="105"/>
                        </a:lnTo>
                        <a:lnTo>
                          <a:pt x="365" y="254"/>
                        </a:lnTo>
                        <a:lnTo>
                          <a:pt x="455" y="409"/>
                        </a:lnTo>
                        <a:lnTo>
                          <a:pt x="566" y="409"/>
                        </a:lnTo>
                        <a:lnTo>
                          <a:pt x="566" y="354"/>
                        </a:lnTo>
                        <a:lnTo>
                          <a:pt x="662" y="429"/>
                        </a:lnTo>
                        <a:lnTo>
                          <a:pt x="566" y="508"/>
                        </a:lnTo>
                        <a:lnTo>
                          <a:pt x="566" y="448"/>
                        </a:lnTo>
                        <a:lnTo>
                          <a:pt x="413" y="448"/>
                        </a:lnTo>
                        <a:lnTo>
                          <a:pt x="328" y="309"/>
                        </a:lnTo>
                        <a:lnTo>
                          <a:pt x="249" y="453"/>
                        </a:lnTo>
                        <a:lnTo>
                          <a:pt x="95" y="453"/>
                        </a:lnTo>
                        <a:lnTo>
                          <a:pt x="95" y="508"/>
                        </a:lnTo>
                        <a:lnTo>
                          <a:pt x="0" y="429"/>
                        </a:lnTo>
                        <a:lnTo>
                          <a:pt x="95" y="354"/>
                        </a:lnTo>
                        <a:lnTo>
                          <a:pt x="95" y="409"/>
                        </a:lnTo>
                        <a:lnTo>
                          <a:pt x="201" y="409"/>
                        </a:lnTo>
                        <a:lnTo>
                          <a:pt x="296" y="254"/>
                        </a:lnTo>
                        <a:lnTo>
                          <a:pt x="201" y="105"/>
                        </a:lnTo>
                        <a:lnTo>
                          <a:pt x="95" y="105"/>
                        </a:lnTo>
                        <a:lnTo>
                          <a:pt x="95" y="154"/>
                        </a:lnTo>
                        <a:lnTo>
                          <a:pt x="0" y="80"/>
                        </a:lnTo>
                        <a:lnTo>
                          <a:pt x="9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dirty="0">
                      <a:latin typeface="+mn-lt"/>
                    </a:endParaRPr>
                  </a:p>
                </p:txBody>
              </p:sp>
              <p:sp>
                <p:nvSpPr>
                  <p:cNvPr id="321" name="Freeform 481"/>
                  <p:cNvSpPr>
                    <a:spLocks/>
                  </p:cNvSpPr>
                  <p:nvPr/>
                </p:nvSpPr>
                <p:spPr bwMode="auto">
                  <a:xfrm>
                    <a:off x="586" y="2800"/>
                    <a:ext cx="662" cy="508"/>
                  </a:xfrm>
                  <a:custGeom>
                    <a:avLst/>
                    <a:gdLst>
                      <a:gd name="T0" fmla="*/ 95 w 662"/>
                      <a:gd name="T1" fmla="*/ 0 h 508"/>
                      <a:gd name="T2" fmla="*/ 95 w 662"/>
                      <a:gd name="T3" fmla="*/ 65 h 508"/>
                      <a:gd name="T4" fmla="*/ 249 w 662"/>
                      <a:gd name="T5" fmla="*/ 65 h 508"/>
                      <a:gd name="T6" fmla="*/ 328 w 662"/>
                      <a:gd name="T7" fmla="*/ 199 h 508"/>
                      <a:gd name="T8" fmla="*/ 413 w 662"/>
                      <a:gd name="T9" fmla="*/ 65 h 508"/>
                      <a:gd name="T10" fmla="*/ 567 w 662"/>
                      <a:gd name="T11" fmla="*/ 65 h 508"/>
                      <a:gd name="T12" fmla="*/ 567 w 662"/>
                      <a:gd name="T13" fmla="*/ 0 h 508"/>
                      <a:gd name="T14" fmla="*/ 662 w 662"/>
                      <a:gd name="T15" fmla="*/ 80 h 508"/>
                      <a:gd name="T16" fmla="*/ 567 w 662"/>
                      <a:gd name="T17" fmla="*/ 159 h 508"/>
                      <a:gd name="T18" fmla="*/ 567 w 662"/>
                      <a:gd name="T19" fmla="*/ 105 h 508"/>
                      <a:gd name="T20" fmla="*/ 455 w 662"/>
                      <a:gd name="T21" fmla="*/ 105 h 508"/>
                      <a:gd name="T22" fmla="*/ 365 w 662"/>
                      <a:gd name="T23" fmla="*/ 254 h 508"/>
                      <a:gd name="T24" fmla="*/ 455 w 662"/>
                      <a:gd name="T25" fmla="*/ 409 h 508"/>
                      <a:gd name="T26" fmla="*/ 567 w 662"/>
                      <a:gd name="T27" fmla="*/ 409 h 508"/>
                      <a:gd name="T28" fmla="*/ 567 w 662"/>
                      <a:gd name="T29" fmla="*/ 354 h 508"/>
                      <a:gd name="T30" fmla="*/ 662 w 662"/>
                      <a:gd name="T31" fmla="*/ 429 h 508"/>
                      <a:gd name="T32" fmla="*/ 567 w 662"/>
                      <a:gd name="T33" fmla="*/ 508 h 508"/>
                      <a:gd name="T34" fmla="*/ 567 w 662"/>
                      <a:gd name="T35" fmla="*/ 448 h 508"/>
                      <a:gd name="T36" fmla="*/ 413 w 662"/>
                      <a:gd name="T37" fmla="*/ 448 h 508"/>
                      <a:gd name="T38" fmla="*/ 328 w 662"/>
                      <a:gd name="T39" fmla="*/ 309 h 508"/>
                      <a:gd name="T40" fmla="*/ 249 w 662"/>
                      <a:gd name="T41" fmla="*/ 453 h 508"/>
                      <a:gd name="T42" fmla="*/ 95 w 662"/>
                      <a:gd name="T43" fmla="*/ 453 h 508"/>
                      <a:gd name="T44" fmla="*/ 95 w 662"/>
                      <a:gd name="T45" fmla="*/ 508 h 508"/>
                      <a:gd name="T46" fmla="*/ 0 w 662"/>
                      <a:gd name="T47" fmla="*/ 429 h 508"/>
                      <a:gd name="T48" fmla="*/ 95 w 662"/>
                      <a:gd name="T49" fmla="*/ 354 h 508"/>
                      <a:gd name="T50" fmla="*/ 95 w 662"/>
                      <a:gd name="T51" fmla="*/ 409 h 508"/>
                      <a:gd name="T52" fmla="*/ 201 w 662"/>
                      <a:gd name="T53" fmla="*/ 409 h 508"/>
                      <a:gd name="T54" fmla="*/ 297 w 662"/>
                      <a:gd name="T55" fmla="*/ 254 h 508"/>
                      <a:gd name="T56" fmla="*/ 201 w 662"/>
                      <a:gd name="T57" fmla="*/ 105 h 508"/>
                      <a:gd name="T58" fmla="*/ 95 w 662"/>
                      <a:gd name="T59" fmla="*/ 105 h 508"/>
                      <a:gd name="T60" fmla="*/ 95 w 662"/>
                      <a:gd name="T61" fmla="*/ 154 h 508"/>
                      <a:gd name="T62" fmla="*/ 0 w 662"/>
                      <a:gd name="T63" fmla="*/ 80 h 508"/>
                      <a:gd name="T64" fmla="*/ 95 w 662"/>
                      <a:gd name="T65" fmla="*/ 0 h 50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662"/>
                      <a:gd name="T100" fmla="*/ 0 h 508"/>
                      <a:gd name="T101" fmla="*/ 662 w 662"/>
                      <a:gd name="T102" fmla="*/ 508 h 508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662" h="508">
                        <a:moveTo>
                          <a:pt x="95" y="0"/>
                        </a:moveTo>
                        <a:lnTo>
                          <a:pt x="95" y="65"/>
                        </a:lnTo>
                        <a:lnTo>
                          <a:pt x="249" y="65"/>
                        </a:lnTo>
                        <a:lnTo>
                          <a:pt x="328" y="199"/>
                        </a:lnTo>
                        <a:lnTo>
                          <a:pt x="413" y="65"/>
                        </a:lnTo>
                        <a:lnTo>
                          <a:pt x="567" y="65"/>
                        </a:lnTo>
                        <a:lnTo>
                          <a:pt x="567" y="0"/>
                        </a:lnTo>
                        <a:lnTo>
                          <a:pt x="662" y="80"/>
                        </a:lnTo>
                        <a:lnTo>
                          <a:pt x="567" y="159"/>
                        </a:lnTo>
                        <a:lnTo>
                          <a:pt x="567" y="105"/>
                        </a:lnTo>
                        <a:lnTo>
                          <a:pt x="455" y="105"/>
                        </a:lnTo>
                        <a:lnTo>
                          <a:pt x="365" y="254"/>
                        </a:lnTo>
                        <a:lnTo>
                          <a:pt x="455" y="409"/>
                        </a:lnTo>
                        <a:lnTo>
                          <a:pt x="567" y="409"/>
                        </a:lnTo>
                        <a:lnTo>
                          <a:pt x="567" y="354"/>
                        </a:lnTo>
                        <a:lnTo>
                          <a:pt x="662" y="429"/>
                        </a:lnTo>
                        <a:lnTo>
                          <a:pt x="567" y="508"/>
                        </a:lnTo>
                        <a:lnTo>
                          <a:pt x="567" y="448"/>
                        </a:lnTo>
                        <a:lnTo>
                          <a:pt x="413" y="448"/>
                        </a:lnTo>
                        <a:lnTo>
                          <a:pt x="328" y="309"/>
                        </a:lnTo>
                        <a:lnTo>
                          <a:pt x="249" y="453"/>
                        </a:lnTo>
                        <a:lnTo>
                          <a:pt x="95" y="453"/>
                        </a:lnTo>
                        <a:lnTo>
                          <a:pt x="95" y="508"/>
                        </a:lnTo>
                        <a:lnTo>
                          <a:pt x="0" y="429"/>
                        </a:lnTo>
                        <a:lnTo>
                          <a:pt x="95" y="354"/>
                        </a:lnTo>
                        <a:lnTo>
                          <a:pt x="95" y="409"/>
                        </a:lnTo>
                        <a:lnTo>
                          <a:pt x="201" y="409"/>
                        </a:lnTo>
                        <a:lnTo>
                          <a:pt x="297" y="254"/>
                        </a:lnTo>
                        <a:lnTo>
                          <a:pt x="201" y="105"/>
                        </a:lnTo>
                        <a:lnTo>
                          <a:pt x="95" y="105"/>
                        </a:lnTo>
                        <a:lnTo>
                          <a:pt x="95" y="154"/>
                        </a:lnTo>
                        <a:lnTo>
                          <a:pt x="0" y="80"/>
                        </a:lnTo>
                        <a:lnTo>
                          <a:pt x="9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dirty="0">
                      <a:latin typeface="+mn-lt"/>
                    </a:endParaRPr>
                  </a:p>
                </p:txBody>
              </p:sp>
              <p:sp>
                <p:nvSpPr>
                  <p:cNvPr id="322" name="Freeform 482"/>
                  <p:cNvSpPr>
                    <a:spLocks/>
                  </p:cNvSpPr>
                  <p:nvPr/>
                </p:nvSpPr>
                <p:spPr bwMode="auto">
                  <a:xfrm>
                    <a:off x="586" y="2800"/>
                    <a:ext cx="662" cy="508"/>
                  </a:xfrm>
                  <a:custGeom>
                    <a:avLst/>
                    <a:gdLst>
                      <a:gd name="T0" fmla="*/ 95 w 662"/>
                      <a:gd name="T1" fmla="*/ 0 h 508"/>
                      <a:gd name="T2" fmla="*/ 95 w 662"/>
                      <a:gd name="T3" fmla="*/ 65 h 508"/>
                      <a:gd name="T4" fmla="*/ 249 w 662"/>
                      <a:gd name="T5" fmla="*/ 65 h 508"/>
                      <a:gd name="T6" fmla="*/ 328 w 662"/>
                      <a:gd name="T7" fmla="*/ 199 h 508"/>
                      <a:gd name="T8" fmla="*/ 413 w 662"/>
                      <a:gd name="T9" fmla="*/ 65 h 508"/>
                      <a:gd name="T10" fmla="*/ 567 w 662"/>
                      <a:gd name="T11" fmla="*/ 65 h 508"/>
                      <a:gd name="T12" fmla="*/ 567 w 662"/>
                      <a:gd name="T13" fmla="*/ 0 h 508"/>
                      <a:gd name="T14" fmla="*/ 662 w 662"/>
                      <a:gd name="T15" fmla="*/ 80 h 508"/>
                      <a:gd name="T16" fmla="*/ 567 w 662"/>
                      <a:gd name="T17" fmla="*/ 159 h 508"/>
                      <a:gd name="T18" fmla="*/ 567 w 662"/>
                      <a:gd name="T19" fmla="*/ 105 h 508"/>
                      <a:gd name="T20" fmla="*/ 455 w 662"/>
                      <a:gd name="T21" fmla="*/ 105 h 508"/>
                      <a:gd name="T22" fmla="*/ 365 w 662"/>
                      <a:gd name="T23" fmla="*/ 254 h 508"/>
                      <a:gd name="T24" fmla="*/ 455 w 662"/>
                      <a:gd name="T25" fmla="*/ 409 h 508"/>
                      <a:gd name="T26" fmla="*/ 567 w 662"/>
                      <a:gd name="T27" fmla="*/ 409 h 508"/>
                      <a:gd name="T28" fmla="*/ 567 w 662"/>
                      <a:gd name="T29" fmla="*/ 354 h 508"/>
                      <a:gd name="T30" fmla="*/ 662 w 662"/>
                      <a:gd name="T31" fmla="*/ 429 h 508"/>
                      <a:gd name="T32" fmla="*/ 567 w 662"/>
                      <a:gd name="T33" fmla="*/ 508 h 508"/>
                      <a:gd name="T34" fmla="*/ 567 w 662"/>
                      <a:gd name="T35" fmla="*/ 448 h 508"/>
                      <a:gd name="T36" fmla="*/ 413 w 662"/>
                      <a:gd name="T37" fmla="*/ 448 h 508"/>
                      <a:gd name="T38" fmla="*/ 328 w 662"/>
                      <a:gd name="T39" fmla="*/ 309 h 508"/>
                      <a:gd name="T40" fmla="*/ 249 w 662"/>
                      <a:gd name="T41" fmla="*/ 453 h 508"/>
                      <a:gd name="T42" fmla="*/ 95 w 662"/>
                      <a:gd name="T43" fmla="*/ 453 h 508"/>
                      <a:gd name="T44" fmla="*/ 95 w 662"/>
                      <a:gd name="T45" fmla="*/ 508 h 508"/>
                      <a:gd name="T46" fmla="*/ 0 w 662"/>
                      <a:gd name="T47" fmla="*/ 429 h 508"/>
                      <a:gd name="T48" fmla="*/ 95 w 662"/>
                      <a:gd name="T49" fmla="*/ 354 h 508"/>
                      <a:gd name="T50" fmla="*/ 95 w 662"/>
                      <a:gd name="T51" fmla="*/ 409 h 508"/>
                      <a:gd name="T52" fmla="*/ 201 w 662"/>
                      <a:gd name="T53" fmla="*/ 409 h 508"/>
                      <a:gd name="T54" fmla="*/ 297 w 662"/>
                      <a:gd name="T55" fmla="*/ 254 h 508"/>
                      <a:gd name="T56" fmla="*/ 201 w 662"/>
                      <a:gd name="T57" fmla="*/ 105 h 508"/>
                      <a:gd name="T58" fmla="*/ 95 w 662"/>
                      <a:gd name="T59" fmla="*/ 105 h 508"/>
                      <a:gd name="T60" fmla="*/ 95 w 662"/>
                      <a:gd name="T61" fmla="*/ 154 h 508"/>
                      <a:gd name="T62" fmla="*/ 0 w 662"/>
                      <a:gd name="T63" fmla="*/ 80 h 508"/>
                      <a:gd name="T64" fmla="*/ 95 w 662"/>
                      <a:gd name="T65" fmla="*/ 0 h 50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662"/>
                      <a:gd name="T100" fmla="*/ 0 h 508"/>
                      <a:gd name="T101" fmla="*/ 662 w 662"/>
                      <a:gd name="T102" fmla="*/ 508 h 508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662" h="508">
                        <a:moveTo>
                          <a:pt x="95" y="0"/>
                        </a:moveTo>
                        <a:lnTo>
                          <a:pt x="95" y="65"/>
                        </a:lnTo>
                        <a:lnTo>
                          <a:pt x="249" y="65"/>
                        </a:lnTo>
                        <a:lnTo>
                          <a:pt x="328" y="199"/>
                        </a:lnTo>
                        <a:lnTo>
                          <a:pt x="413" y="65"/>
                        </a:lnTo>
                        <a:lnTo>
                          <a:pt x="567" y="65"/>
                        </a:lnTo>
                        <a:lnTo>
                          <a:pt x="567" y="0"/>
                        </a:lnTo>
                        <a:lnTo>
                          <a:pt x="662" y="80"/>
                        </a:lnTo>
                        <a:lnTo>
                          <a:pt x="567" y="159"/>
                        </a:lnTo>
                        <a:lnTo>
                          <a:pt x="567" y="105"/>
                        </a:lnTo>
                        <a:lnTo>
                          <a:pt x="455" y="105"/>
                        </a:lnTo>
                        <a:lnTo>
                          <a:pt x="365" y="254"/>
                        </a:lnTo>
                        <a:lnTo>
                          <a:pt x="455" y="409"/>
                        </a:lnTo>
                        <a:lnTo>
                          <a:pt x="567" y="409"/>
                        </a:lnTo>
                        <a:lnTo>
                          <a:pt x="567" y="354"/>
                        </a:lnTo>
                        <a:lnTo>
                          <a:pt x="662" y="429"/>
                        </a:lnTo>
                        <a:lnTo>
                          <a:pt x="567" y="508"/>
                        </a:lnTo>
                        <a:lnTo>
                          <a:pt x="567" y="448"/>
                        </a:lnTo>
                        <a:lnTo>
                          <a:pt x="413" y="448"/>
                        </a:lnTo>
                        <a:lnTo>
                          <a:pt x="328" y="309"/>
                        </a:lnTo>
                        <a:lnTo>
                          <a:pt x="249" y="453"/>
                        </a:lnTo>
                        <a:lnTo>
                          <a:pt x="95" y="453"/>
                        </a:lnTo>
                        <a:lnTo>
                          <a:pt x="95" y="508"/>
                        </a:lnTo>
                        <a:lnTo>
                          <a:pt x="0" y="429"/>
                        </a:lnTo>
                        <a:lnTo>
                          <a:pt x="95" y="354"/>
                        </a:lnTo>
                        <a:lnTo>
                          <a:pt x="95" y="409"/>
                        </a:lnTo>
                        <a:lnTo>
                          <a:pt x="201" y="409"/>
                        </a:lnTo>
                        <a:lnTo>
                          <a:pt x="297" y="254"/>
                        </a:lnTo>
                        <a:lnTo>
                          <a:pt x="201" y="105"/>
                        </a:lnTo>
                        <a:lnTo>
                          <a:pt x="95" y="105"/>
                        </a:lnTo>
                        <a:lnTo>
                          <a:pt x="95" y="154"/>
                        </a:lnTo>
                        <a:lnTo>
                          <a:pt x="0" y="80"/>
                        </a:lnTo>
                        <a:lnTo>
                          <a:pt x="9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dirty="0">
                      <a:latin typeface="+mn-lt"/>
                    </a:endParaRPr>
                  </a:p>
                </p:txBody>
              </p:sp>
            </p:grpSp>
          </p:grpSp>
          <p:grpSp>
            <p:nvGrpSpPr>
              <p:cNvPr id="21" name="Group 359"/>
              <p:cNvGrpSpPr/>
              <p:nvPr/>
            </p:nvGrpSpPr>
            <p:grpSpPr>
              <a:xfrm>
                <a:off x="1856948" y="2990283"/>
                <a:ext cx="1005840" cy="323852"/>
                <a:chOff x="1856948" y="2990283"/>
                <a:chExt cx="1005840" cy="323852"/>
              </a:xfrm>
            </p:grpSpPr>
            <p:pic>
              <p:nvPicPr>
                <p:cNvPr id="310" name="Picture 160" descr="rad4"/>
                <p:cNvPicPr preferRelativeResize="0"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037948" y="2990283"/>
                  <a:ext cx="824840" cy="3238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311" name="Straight Connector 310"/>
                <p:cNvCxnSpPr/>
                <p:nvPr/>
              </p:nvCxnSpPr>
              <p:spPr>
                <a:xfrm rot="5400000">
                  <a:off x="1723598" y="3173389"/>
                  <a:ext cx="2667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2" name="Straight Connector 311"/>
                <p:cNvCxnSpPr/>
                <p:nvPr/>
              </p:nvCxnSpPr>
              <p:spPr>
                <a:xfrm>
                  <a:off x="1865763" y="3173389"/>
                  <a:ext cx="1905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2" name="Group 371"/>
            <p:cNvGrpSpPr/>
            <p:nvPr/>
          </p:nvGrpSpPr>
          <p:grpSpPr>
            <a:xfrm flipH="1">
              <a:off x="9099995" y="3096924"/>
              <a:ext cx="199315" cy="266700"/>
              <a:chOff x="1934921" y="3752016"/>
              <a:chExt cx="199315" cy="266700"/>
            </a:xfrm>
          </p:grpSpPr>
          <p:cxnSp>
            <p:nvCxnSpPr>
              <p:cNvPr id="370" name="Straight Connector 369"/>
              <p:cNvCxnSpPr/>
              <p:nvPr/>
            </p:nvCxnSpPr>
            <p:spPr>
              <a:xfrm rot="5400000">
                <a:off x="1801571" y="3885366"/>
                <a:ext cx="2667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1" name="Straight Connector 370"/>
              <p:cNvCxnSpPr/>
              <p:nvPr/>
            </p:nvCxnSpPr>
            <p:spPr>
              <a:xfrm>
                <a:off x="1943736" y="3885366"/>
                <a:ext cx="1905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" name="Group 241"/>
          <p:cNvGrpSpPr/>
          <p:nvPr/>
        </p:nvGrpSpPr>
        <p:grpSpPr>
          <a:xfrm>
            <a:off x="6660112" y="1706535"/>
            <a:ext cx="2576288" cy="1224191"/>
            <a:chOff x="6612816" y="1970688"/>
            <a:chExt cx="2576288" cy="1224191"/>
          </a:xfrm>
        </p:grpSpPr>
        <p:grpSp>
          <p:nvGrpSpPr>
            <p:cNvPr id="24" name="Group 238"/>
            <p:cNvGrpSpPr/>
            <p:nvPr/>
          </p:nvGrpSpPr>
          <p:grpSpPr>
            <a:xfrm>
              <a:off x="6943409" y="1970688"/>
              <a:ext cx="2245695" cy="1224191"/>
              <a:chOff x="2513299" y="867103"/>
              <a:chExt cx="2245695" cy="1224191"/>
            </a:xfrm>
          </p:grpSpPr>
          <p:cxnSp>
            <p:nvCxnSpPr>
              <p:cNvPr id="197" name="Straight Connector 196"/>
              <p:cNvCxnSpPr/>
              <p:nvPr/>
            </p:nvCxnSpPr>
            <p:spPr>
              <a:xfrm rot="10800000" flipV="1">
                <a:off x="3147536" y="1138042"/>
                <a:ext cx="930556" cy="4033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5" name="Group 210"/>
              <p:cNvGrpSpPr/>
              <p:nvPr/>
            </p:nvGrpSpPr>
            <p:grpSpPr>
              <a:xfrm>
                <a:off x="2513299" y="867103"/>
                <a:ext cx="2245695" cy="1224191"/>
                <a:chOff x="6974942" y="1923393"/>
                <a:chExt cx="2245695" cy="1224191"/>
              </a:xfrm>
            </p:grpSpPr>
            <p:sp>
              <p:nvSpPr>
                <p:cNvPr id="205" name="TextBox 204"/>
                <p:cNvSpPr txBox="1"/>
                <p:nvPr/>
              </p:nvSpPr>
              <p:spPr>
                <a:xfrm>
                  <a:off x="8425899" y="2911365"/>
                  <a:ext cx="696023" cy="236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US" sz="1100" b="1" dirty="0" err="1" smtClean="0">
                      <a:latin typeface="+mn-lt"/>
                    </a:rPr>
                    <a:t>Optimux</a:t>
                  </a:r>
                  <a:endParaRPr lang="en-US" sz="1100" b="1" dirty="0" smtClean="0">
                    <a:latin typeface="+mn-lt"/>
                  </a:endParaRPr>
                </a:p>
              </p:txBody>
            </p:sp>
            <p:grpSp>
              <p:nvGrpSpPr>
                <p:cNvPr id="26" name="Group 209"/>
                <p:cNvGrpSpPr/>
                <p:nvPr/>
              </p:nvGrpSpPr>
              <p:grpSpPr>
                <a:xfrm>
                  <a:off x="6974942" y="1923393"/>
                  <a:ext cx="2245695" cy="1027344"/>
                  <a:chOff x="6974942" y="1923393"/>
                  <a:chExt cx="2245695" cy="1027344"/>
                </a:xfrm>
              </p:grpSpPr>
              <p:sp>
                <p:nvSpPr>
                  <p:cNvPr id="204" name="TextBox 203"/>
                  <p:cNvSpPr txBox="1"/>
                  <p:nvPr/>
                </p:nvSpPr>
                <p:spPr>
                  <a:xfrm>
                    <a:off x="8499810" y="1923393"/>
                    <a:ext cx="495649" cy="23621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>
                      <a:lnSpc>
                        <a:spcPct val="85000"/>
                      </a:lnSpc>
                    </a:pPr>
                    <a:r>
                      <a:rPr lang="en-US" sz="1100" b="1" dirty="0" err="1" smtClean="0">
                        <a:latin typeface="+mn-lt"/>
                      </a:rPr>
                      <a:t>ASMi</a:t>
                    </a:r>
                    <a:endParaRPr lang="en-US" sz="1100" b="1" dirty="0" smtClean="0">
                      <a:latin typeface="+mn-lt"/>
                    </a:endParaRPr>
                  </a:p>
                </p:txBody>
              </p:sp>
              <p:grpSp>
                <p:nvGrpSpPr>
                  <p:cNvPr id="27" name="Group 208"/>
                  <p:cNvGrpSpPr/>
                  <p:nvPr/>
                </p:nvGrpSpPr>
                <p:grpSpPr>
                  <a:xfrm>
                    <a:off x="6974942" y="2028496"/>
                    <a:ext cx="2245695" cy="922241"/>
                    <a:chOff x="6974942" y="2028496"/>
                    <a:chExt cx="2245695" cy="922241"/>
                  </a:xfrm>
                </p:grpSpPr>
                <p:grpSp>
                  <p:nvGrpSpPr>
                    <p:cNvPr id="28" name="Group 207"/>
                    <p:cNvGrpSpPr/>
                    <p:nvPr/>
                  </p:nvGrpSpPr>
                  <p:grpSpPr>
                    <a:xfrm>
                      <a:off x="6974942" y="2090202"/>
                      <a:ext cx="2245695" cy="860535"/>
                      <a:chOff x="6974942" y="2090202"/>
                      <a:chExt cx="2245695" cy="860535"/>
                    </a:xfrm>
                  </p:grpSpPr>
                  <p:grpSp>
                    <p:nvGrpSpPr>
                      <p:cNvPr id="29" name="Group 202"/>
                      <p:cNvGrpSpPr/>
                      <p:nvPr/>
                    </p:nvGrpSpPr>
                    <p:grpSpPr>
                      <a:xfrm>
                        <a:off x="7031421" y="2090202"/>
                        <a:ext cx="2189216" cy="860535"/>
                        <a:chOff x="7031421" y="2090202"/>
                        <a:chExt cx="2189216" cy="860535"/>
                      </a:xfrm>
                    </p:grpSpPr>
                    <p:grpSp>
                      <p:nvGrpSpPr>
                        <p:cNvPr id="30" name="Group 184"/>
                        <p:cNvGrpSpPr/>
                        <p:nvPr/>
                      </p:nvGrpSpPr>
                      <p:grpSpPr>
                        <a:xfrm>
                          <a:off x="8513379" y="2090202"/>
                          <a:ext cx="707258" cy="266700"/>
                          <a:chOff x="8828689" y="1238865"/>
                          <a:chExt cx="707258" cy="266700"/>
                        </a:xfrm>
                      </p:grpSpPr>
                      <p:grpSp>
                        <p:nvGrpSpPr>
                          <p:cNvPr id="31" name="Group 371"/>
                          <p:cNvGrpSpPr/>
                          <p:nvPr/>
                        </p:nvGrpSpPr>
                        <p:grpSpPr>
                          <a:xfrm flipH="1">
                            <a:off x="9336632" y="1238865"/>
                            <a:ext cx="199315" cy="266700"/>
                            <a:chOff x="1934921" y="3752016"/>
                            <a:chExt cx="199315" cy="266700"/>
                          </a:xfrm>
                        </p:grpSpPr>
                        <p:cxnSp>
                          <p:nvCxnSpPr>
                            <p:cNvPr id="380" name="Straight Connector 379"/>
                            <p:cNvCxnSpPr/>
                            <p:nvPr/>
                          </p:nvCxnSpPr>
                          <p:spPr>
                            <a:xfrm rot="5400000">
                              <a:off x="1801571" y="3885366"/>
                              <a:ext cx="266700" cy="0"/>
                            </a:xfrm>
                            <a:prstGeom prst="line">
                              <a:avLst/>
                            </a:prstGeom>
                            <a:ln w="1270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381" name="Straight Connector 380"/>
                            <p:cNvCxnSpPr/>
                            <p:nvPr/>
                          </p:nvCxnSpPr>
                          <p:spPr>
                            <a:xfrm>
                              <a:off x="1943736" y="3885366"/>
                              <a:ext cx="190500" cy="0"/>
                            </a:xfrm>
                            <a:prstGeom prst="line">
                              <a:avLst/>
                            </a:prstGeom>
                            <a:ln w="1270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pic>
                        <p:nvPicPr>
                          <p:cNvPr id="154" name="Picture 160" descr="rad4"/>
                          <p:cNvPicPr preferRelativeResize="0"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 cstate="print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828689" y="1282572"/>
                            <a:ext cx="523217" cy="20542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</p:pic>
                    </p:grpSp>
                    <p:grpSp>
                      <p:nvGrpSpPr>
                        <p:cNvPr id="128" name="Group 185"/>
                        <p:cNvGrpSpPr/>
                        <p:nvPr/>
                      </p:nvGrpSpPr>
                      <p:grpSpPr>
                        <a:xfrm>
                          <a:off x="8508123" y="2684037"/>
                          <a:ext cx="707258" cy="266700"/>
                          <a:chOff x="8828689" y="1238865"/>
                          <a:chExt cx="707258" cy="266700"/>
                        </a:xfrm>
                      </p:grpSpPr>
                      <p:grpSp>
                        <p:nvGrpSpPr>
                          <p:cNvPr id="129" name="Group 371"/>
                          <p:cNvGrpSpPr/>
                          <p:nvPr/>
                        </p:nvGrpSpPr>
                        <p:grpSpPr>
                          <a:xfrm flipH="1">
                            <a:off x="9336632" y="1238865"/>
                            <a:ext cx="199315" cy="266700"/>
                            <a:chOff x="1934921" y="3752016"/>
                            <a:chExt cx="199315" cy="266700"/>
                          </a:xfrm>
                        </p:grpSpPr>
                        <p:cxnSp>
                          <p:nvCxnSpPr>
                            <p:cNvPr id="194" name="Straight Connector 193"/>
                            <p:cNvCxnSpPr/>
                            <p:nvPr/>
                          </p:nvCxnSpPr>
                          <p:spPr>
                            <a:xfrm rot="5400000">
                              <a:off x="1801571" y="3885366"/>
                              <a:ext cx="266700" cy="0"/>
                            </a:xfrm>
                            <a:prstGeom prst="line">
                              <a:avLst/>
                            </a:prstGeom>
                            <a:ln w="1270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95" name="Straight Connector 194"/>
                            <p:cNvCxnSpPr/>
                            <p:nvPr/>
                          </p:nvCxnSpPr>
                          <p:spPr>
                            <a:xfrm>
                              <a:off x="1943736" y="3885366"/>
                              <a:ext cx="190500" cy="0"/>
                            </a:xfrm>
                            <a:prstGeom prst="line">
                              <a:avLst/>
                            </a:prstGeom>
                            <a:ln w="1270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pic>
                        <p:nvPicPr>
                          <p:cNvPr id="193" name="Picture 160" descr="rad4"/>
                          <p:cNvPicPr preferRelativeResize="0"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 cstate="print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828689" y="1282572"/>
                            <a:ext cx="523217" cy="205428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</p:pic>
                    </p:grpSp>
                    <p:cxnSp>
                      <p:nvCxnSpPr>
                        <p:cNvPr id="198" name="Straight Connector 197"/>
                        <p:cNvCxnSpPr/>
                        <p:nvPr/>
                      </p:nvCxnSpPr>
                      <p:spPr>
                        <a:xfrm rot="10800000" flipV="1">
                          <a:off x="7561881" y="2273160"/>
                          <a:ext cx="930556" cy="403359"/>
                        </a:xfrm>
                        <a:prstGeom prst="line">
                          <a:avLst/>
                        </a:prstGeom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pic>
                      <p:nvPicPr>
                        <p:cNvPr id="200" name="Picture 96" descr="rad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31421" y="2478238"/>
                          <a:ext cx="673092" cy="36081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cxnSp>
                      <p:nvCxnSpPr>
                        <p:cNvPr id="202" name="Straight Connector 201"/>
                        <p:cNvCxnSpPr>
                          <a:stCxn id="200" idx="3"/>
                          <a:endCxn id="193" idx="1"/>
                        </p:cNvCxnSpPr>
                        <p:nvPr/>
                      </p:nvCxnSpPr>
                      <p:spPr>
                        <a:xfrm>
                          <a:off x="7704513" y="2658644"/>
                          <a:ext cx="803610" cy="171814"/>
                        </a:xfrm>
                        <a:prstGeom prst="line">
                          <a:avLst/>
                        </a:prstGeom>
                        <a:ln w="12700">
                          <a:solidFill>
                            <a:srgbClr val="FF000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206" name="TextBox 205"/>
                      <p:cNvSpPr txBox="1"/>
                      <p:nvPr/>
                    </p:nvSpPr>
                    <p:spPr>
                      <a:xfrm>
                        <a:off x="6974942" y="2264979"/>
                        <a:ext cx="760144" cy="23621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ctr">
                          <a:lnSpc>
                            <a:spcPct val="85000"/>
                          </a:lnSpc>
                        </a:pPr>
                        <a:r>
                          <a:rPr lang="en-US" sz="1100" b="1" dirty="0" err="1" smtClean="0">
                            <a:latin typeface="+mn-lt"/>
                          </a:rPr>
                          <a:t>Megaplex</a:t>
                        </a:r>
                        <a:endParaRPr lang="en-US" sz="1100" b="1" dirty="0" smtClean="0">
                          <a:latin typeface="+mn-lt"/>
                        </a:endParaRPr>
                      </a:p>
                    </p:txBody>
                  </p:sp>
                </p:grpSp>
                <p:sp>
                  <p:nvSpPr>
                    <p:cNvPr id="207" name="TextBox 206"/>
                    <p:cNvSpPr txBox="1"/>
                    <p:nvPr/>
                  </p:nvSpPr>
                  <p:spPr>
                    <a:xfrm>
                      <a:off x="7619364" y="2028496"/>
                      <a:ext cx="764055" cy="27706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400" b="1" dirty="0" err="1" smtClean="0">
                          <a:latin typeface="+mn-lt"/>
                        </a:rPr>
                        <a:t>Axcess</a:t>
                      </a:r>
                      <a:r>
                        <a:rPr lang="en-US" sz="1400" b="1" dirty="0" smtClean="0">
                          <a:latin typeface="+mn-lt"/>
                        </a:rPr>
                        <a:t>+</a:t>
                      </a:r>
                    </a:p>
                  </p:txBody>
                </p:sp>
              </p:grpSp>
            </p:grpSp>
          </p:grpSp>
        </p:grpSp>
        <p:cxnSp>
          <p:nvCxnSpPr>
            <p:cNvPr id="241" name="Straight Connector 240"/>
            <p:cNvCxnSpPr>
              <a:stCxn id="200" idx="1"/>
              <a:endCxn id="507" idx="3"/>
            </p:cNvCxnSpPr>
            <p:nvPr/>
          </p:nvCxnSpPr>
          <p:spPr>
            <a:xfrm rot="10800000" flipV="1">
              <a:off x="6612816" y="2705938"/>
              <a:ext cx="387072" cy="5736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" name="Group 244"/>
          <p:cNvGrpSpPr/>
          <p:nvPr/>
        </p:nvGrpSpPr>
        <p:grpSpPr>
          <a:xfrm>
            <a:off x="8553450" y="5626100"/>
            <a:ext cx="1466850" cy="1218474"/>
            <a:chOff x="8690266" y="3618917"/>
            <a:chExt cx="1333500" cy="1250816"/>
          </a:xfrm>
        </p:grpSpPr>
        <p:sp>
          <p:nvSpPr>
            <p:cNvPr id="230" name="Flowchart: Alternate Process 229"/>
            <p:cNvSpPr/>
            <p:nvPr/>
          </p:nvSpPr>
          <p:spPr>
            <a:xfrm>
              <a:off x="8690266" y="4120845"/>
              <a:ext cx="1333500" cy="748888"/>
            </a:xfrm>
            <a:prstGeom prst="flowChartAlternateProcess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500" dirty="0" smtClean="0"/>
                <a:t>E1 service</a:t>
              </a:r>
            </a:p>
            <a:p>
              <a:pPr algn="ctr"/>
              <a:r>
                <a:rPr lang="en-US" sz="1500" dirty="0" smtClean="0"/>
                <a:t>May be needed also </a:t>
              </a:r>
              <a:r>
                <a:rPr lang="en-US" sz="1500" b="1" dirty="0" smtClean="0"/>
                <a:t>HERE</a:t>
              </a:r>
              <a:endParaRPr lang="en-US" sz="1500" b="1" dirty="0"/>
            </a:p>
          </p:txBody>
        </p:sp>
        <p:cxnSp>
          <p:nvCxnSpPr>
            <p:cNvPr id="231" name="Straight Arrow Connector 230"/>
            <p:cNvCxnSpPr/>
            <p:nvPr/>
          </p:nvCxnSpPr>
          <p:spPr>
            <a:xfrm rot="5400000" flipH="1" flipV="1">
              <a:off x="9136361" y="3856891"/>
              <a:ext cx="501928" cy="2598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2" name="TextBox 231"/>
          <p:cNvSpPr txBox="1"/>
          <p:nvPr/>
        </p:nvSpPr>
        <p:spPr>
          <a:xfrm>
            <a:off x="9060619" y="5116592"/>
            <a:ext cx="767265" cy="598565"/>
          </a:xfrm>
          <a:prstGeom prst="rect">
            <a:avLst/>
          </a:prstGeom>
          <a:noFill/>
        </p:spPr>
        <p:txBody>
          <a:bodyPr wrap="none" lIns="100522" tIns="50262" rIns="100522" bIns="50262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900" b="1" dirty="0" smtClean="0">
                <a:solidFill>
                  <a:srgbClr val="FF0000"/>
                </a:solidFill>
                <a:latin typeface="+mn-lt"/>
              </a:rPr>
              <a:t>E1/</a:t>
            </a:r>
          </a:p>
          <a:p>
            <a:pPr algn="ctr">
              <a:lnSpc>
                <a:spcPct val="85000"/>
              </a:lnSpc>
            </a:pPr>
            <a:r>
              <a:rPr lang="en-US" sz="1900" b="1" dirty="0" smtClean="0">
                <a:solidFill>
                  <a:srgbClr val="FF0000"/>
                </a:solidFill>
                <a:latin typeface="+mn-lt"/>
              </a:rPr>
              <a:t>Serial</a:t>
            </a:r>
          </a:p>
        </p:txBody>
      </p:sp>
      <p:sp>
        <p:nvSpPr>
          <p:cNvPr id="233" name="Freeform 232"/>
          <p:cNvSpPr/>
          <p:nvPr/>
        </p:nvSpPr>
        <p:spPr>
          <a:xfrm>
            <a:off x="5444836" y="4796344"/>
            <a:ext cx="3861552" cy="417991"/>
          </a:xfrm>
          <a:custGeom>
            <a:avLst/>
            <a:gdLst>
              <a:gd name="connsiteX0" fmla="*/ 5707118 w 5707118"/>
              <a:gd name="connsiteY0" fmla="*/ 1450427 h 1450427"/>
              <a:gd name="connsiteX1" fmla="*/ 5423338 w 5707118"/>
              <a:gd name="connsiteY1" fmla="*/ 1245476 h 1450427"/>
              <a:gd name="connsiteX2" fmla="*/ 4414345 w 5707118"/>
              <a:gd name="connsiteY2" fmla="*/ 1213945 h 1450427"/>
              <a:gd name="connsiteX3" fmla="*/ 3279228 w 5707118"/>
              <a:gd name="connsiteY3" fmla="*/ 1182414 h 1450427"/>
              <a:gd name="connsiteX4" fmla="*/ 2601311 w 5707118"/>
              <a:gd name="connsiteY4" fmla="*/ 756745 h 1450427"/>
              <a:gd name="connsiteX5" fmla="*/ 1718442 w 5707118"/>
              <a:gd name="connsiteY5" fmla="*/ 472965 h 1450427"/>
              <a:gd name="connsiteX6" fmla="*/ 1182414 w 5707118"/>
              <a:gd name="connsiteY6" fmla="*/ 378372 h 1450427"/>
              <a:gd name="connsiteX7" fmla="*/ 804042 w 5707118"/>
              <a:gd name="connsiteY7" fmla="*/ 220717 h 1450427"/>
              <a:gd name="connsiteX8" fmla="*/ 646387 w 5707118"/>
              <a:gd name="connsiteY8" fmla="*/ 157655 h 1450427"/>
              <a:gd name="connsiteX9" fmla="*/ 236483 w 5707118"/>
              <a:gd name="connsiteY9" fmla="*/ 157655 h 1450427"/>
              <a:gd name="connsiteX10" fmla="*/ 0 w 5707118"/>
              <a:gd name="connsiteY10" fmla="*/ 0 h 1450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07118" h="1450427">
                <a:moveTo>
                  <a:pt x="5707118" y="1450427"/>
                </a:moveTo>
                <a:cubicBezTo>
                  <a:pt x="5672959" y="1367658"/>
                  <a:pt x="5638800" y="1284890"/>
                  <a:pt x="5423338" y="1245476"/>
                </a:cubicBezTo>
                <a:cubicBezTo>
                  <a:pt x="5207876" y="1206062"/>
                  <a:pt x="4414345" y="1213945"/>
                  <a:pt x="4414345" y="1213945"/>
                </a:cubicBezTo>
                <a:cubicBezTo>
                  <a:pt x="4056993" y="1203435"/>
                  <a:pt x="3581400" y="1258614"/>
                  <a:pt x="3279228" y="1182414"/>
                </a:cubicBezTo>
                <a:cubicBezTo>
                  <a:pt x="2977056" y="1106214"/>
                  <a:pt x="2861442" y="874986"/>
                  <a:pt x="2601311" y="756745"/>
                </a:cubicBezTo>
                <a:cubicBezTo>
                  <a:pt x="2341180" y="638504"/>
                  <a:pt x="1954925" y="536027"/>
                  <a:pt x="1718442" y="472965"/>
                </a:cubicBezTo>
                <a:cubicBezTo>
                  <a:pt x="1481959" y="409903"/>
                  <a:pt x="1334814" y="420413"/>
                  <a:pt x="1182414" y="378372"/>
                </a:cubicBezTo>
                <a:cubicBezTo>
                  <a:pt x="1030014" y="336331"/>
                  <a:pt x="893380" y="257503"/>
                  <a:pt x="804042" y="220717"/>
                </a:cubicBezTo>
                <a:cubicBezTo>
                  <a:pt x="714704" y="183931"/>
                  <a:pt x="740980" y="168165"/>
                  <a:pt x="646387" y="157655"/>
                </a:cubicBezTo>
                <a:cubicBezTo>
                  <a:pt x="551794" y="147145"/>
                  <a:pt x="344214" y="183931"/>
                  <a:pt x="236483" y="157655"/>
                </a:cubicBezTo>
                <a:cubicBezTo>
                  <a:pt x="128752" y="131379"/>
                  <a:pt x="64376" y="65689"/>
                  <a:pt x="0" y="0"/>
                </a:cubicBezTo>
              </a:path>
            </a:pathLst>
          </a:cu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0522" tIns="50262" rIns="100522" bIns="50262" rtlCol="0" anchor="ctr"/>
          <a:lstStyle/>
          <a:p>
            <a:pPr algn="ctr"/>
            <a:endParaRPr lang="en-US"/>
          </a:p>
        </p:txBody>
      </p:sp>
      <p:sp>
        <p:nvSpPr>
          <p:cNvPr id="188" name="Freeform 187"/>
          <p:cNvSpPr/>
          <p:nvPr/>
        </p:nvSpPr>
        <p:spPr>
          <a:xfrm flipH="1">
            <a:off x="2256312" y="4814156"/>
            <a:ext cx="3206336" cy="249383"/>
          </a:xfrm>
          <a:custGeom>
            <a:avLst/>
            <a:gdLst>
              <a:gd name="connsiteX0" fmla="*/ 5707118 w 5707118"/>
              <a:gd name="connsiteY0" fmla="*/ 1450427 h 1450427"/>
              <a:gd name="connsiteX1" fmla="*/ 5423338 w 5707118"/>
              <a:gd name="connsiteY1" fmla="*/ 1245476 h 1450427"/>
              <a:gd name="connsiteX2" fmla="*/ 4414345 w 5707118"/>
              <a:gd name="connsiteY2" fmla="*/ 1213945 h 1450427"/>
              <a:gd name="connsiteX3" fmla="*/ 3279228 w 5707118"/>
              <a:gd name="connsiteY3" fmla="*/ 1182414 h 1450427"/>
              <a:gd name="connsiteX4" fmla="*/ 2601311 w 5707118"/>
              <a:gd name="connsiteY4" fmla="*/ 756745 h 1450427"/>
              <a:gd name="connsiteX5" fmla="*/ 1718442 w 5707118"/>
              <a:gd name="connsiteY5" fmla="*/ 472965 h 1450427"/>
              <a:gd name="connsiteX6" fmla="*/ 1182414 w 5707118"/>
              <a:gd name="connsiteY6" fmla="*/ 378372 h 1450427"/>
              <a:gd name="connsiteX7" fmla="*/ 804042 w 5707118"/>
              <a:gd name="connsiteY7" fmla="*/ 220717 h 1450427"/>
              <a:gd name="connsiteX8" fmla="*/ 646387 w 5707118"/>
              <a:gd name="connsiteY8" fmla="*/ 157655 h 1450427"/>
              <a:gd name="connsiteX9" fmla="*/ 236483 w 5707118"/>
              <a:gd name="connsiteY9" fmla="*/ 157655 h 1450427"/>
              <a:gd name="connsiteX10" fmla="*/ 0 w 5707118"/>
              <a:gd name="connsiteY10" fmla="*/ 0 h 1450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07118" h="1450427">
                <a:moveTo>
                  <a:pt x="5707118" y="1450427"/>
                </a:moveTo>
                <a:cubicBezTo>
                  <a:pt x="5672959" y="1367658"/>
                  <a:pt x="5638800" y="1284890"/>
                  <a:pt x="5423338" y="1245476"/>
                </a:cubicBezTo>
                <a:cubicBezTo>
                  <a:pt x="5207876" y="1206062"/>
                  <a:pt x="4414345" y="1213945"/>
                  <a:pt x="4414345" y="1213945"/>
                </a:cubicBezTo>
                <a:cubicBezTo>
                  <a:pt x="4056993" y="1203435"/>
                  <a:pt x="3581400" y="1258614"/>
                  <a:pt x="3279228" y="1182414"/>
                </a:cubicBezTo>
                <a:cubicBezTo>
                  <a:pt x="2977056" y="1106214"/>
                  <a:pt x="2861442" y="874986"/>
                  <a:pt x="2601311" y="756745"/>
                </a:cubicBezTo>
                <a:cubicBezTo>
                  <a:pt x="2341180" y="638504"/>
                  <a:pt x="1954925" y="536027"/>
                  <a:pt x="1718442" y="472965"/>
                </a:cubicBezTo>
                <a:cubicBezTo>
                  <a:pt x="1481959" y="409903"/>
                  <a:pt x="1334814" y="420413"/>
                  <a:pt x="1182414" y="378372"/>
                </a:cubicBezTo>
                <a:cubicBezTo>
                  <a:pt x="1030014" y="336331"/>
                  <a:pt x="893380" y="257503"/>
                  <a:pt x="804042" y="220717"/>
                </a:cubicBezTo>
                <a:cubicBezTo>
                  <a:pt x="714704" y="183931"/>
                  <a:pt x="740980" y="168165"/>
                  <a:pt x="646387" y="157655"/>
                </a:cubicBezTo>
                <a:cubicBezTo>
                  <a:pt x="551794" y="147145"/>
                  <a:pt x="344214" y="183931"/>
                  <a:pt x="236483" y="157655"/>
                </a:cubicBezTo>
                <a:cubicBezTo>
                  <a:pt x="128752" y="131379"/>
                  <a:pt x="64376" y="65689"/>
                  <a:pt x="0" y="0"/>
                </a:cubicBezTo>
              </a:path>
            </a:pathLst>
          </a:cu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0522" tIns="50262" rIns="100522" bIns="50262" rtlCol="0" anchor="ctr"/>
          <a:lstStyle/>
          <a:p>
            <a:pPr algn="ctr"/>
            <a:endParaRPr lang="en-US"/>
          </a:p>
        </p:txBody>
      </p:sp>
      <p:sp>
        <p:nvSpPr>
          <p:cNvPr id="189" name="TextBox 188"/>
          <p:cNvSpPr txBox="1"/>
          <p:nvPr/>
        </p:nvSpPr>
        <p:spPr>
          <a:xfrm>
            <a:off x="912168" y="4663349"/>
            <a:ext cx="767265" cy="598565"/>
          </a:xfrm>
          <a:prstGeom prst="rect">
            <a:avLst/>
          </a:prstGeom>
          <a:noFill/>
        </p:spPr>
        <p:txBody>
          <a:bodyPr wrap="none" lIns="100522" tIns="50262" rIns="100522" bIns="50262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900" b="1" dirty="0" smtClean="0">
                <a:solidFill>
                  <a:srgbClr val="FF0000"/>
                </a:solidFill>
                <a:latin typeface="+mn-lt"/>
              </a:rPr>
              <a:t>E1/</a:t>
            </a:r>
          </a:p>
          <a:p>
            <a:pPr algn="ctr">
              <a:lnSpc>
                <a:spcPct val="85000"/>
              </a:lnSpc>
            </a:pPr>
            <a:r>
              <a:rPr lang="en-US" sz="1900" b="1" dirty="0" smtClean="0">
                <a:solidFill>
                  <a:srgbClr val="FF0000"/>
                </a:solidFill>
                <a:latin typeface="+mn-lt"/>
              </a:rPr>
              <a:t>Serial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" grpId="0"/>
      <p:bldP spid="233" grpId="0" uiExpand="1" animBg="1"/>
      <p:bldP spid="188" grpId="0" uiExpand="1" animBg="1"/>
      <p:bldP spid="189" grpId="0"/>
    </p:bldLst>
  </p:timing>
</p:sld>
</file>

<file path=ppt/theme/theme1.xml><?xml version="1.0" encoding="utf-8"?>
<a:theme xmlns:a="http://schemas.openxmlformats.org/drawingml/2006/main" name="n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2940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ctr">
          <a:lnSpc>
            <a:spcPct val="85000"/>
          </a:lnSpc>
          <a:defRPr sz="1100" b="1" dirty="0" err="1" smtClean="0">
            <a:latin typeface="+mn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C00000"/>
        </a:dk2>
        <a:lt2>
          <a:srgbClr val="969696"/>
        </a:lt2>
        <a:accent1>
          <a:srgbClr val="C00000"/>
        </a:accent1>
        <a:accent2>
          <a:srgbClr val="0098A1"/>
        </a:accent2>
        <a:accent3>
          <a:srgbClr val="FFFFFF"/>
        </a:accent3>
        <a:accent4>
          <a:srgbClr val="000000"/>
        </a:accent4>
        <a:accent5>
          <a:srgbClr val="DCAAAA"/>
        </a:accent5>
        <a:accent6>
          <a:srgbClr val="008991"/>
        </a:accent6>
        <a:hlink>
          <a:srgbClr val="F29400"/>
        </a:hlink>
        <a:folHlink>
          <a:srgbClr val="0098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Sales Meeting-20-01-200721</Template>
  <TotalTime>36096</TotalTime>
  <Pages>1</Pages>
  <Words>3229</Words>
  <Application>Microsoft Office PowerPoint</Application>
  <PresentationFormat>Произвольный</PresentationFormat>
  <Paragraphs>815</Paragraphs>
  <Slides>43</Slides>
  <Notes>33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new</vt:lpstr>
      <vt:lpstr>Strategic Applications</vt:lpstr>
      <vt:lpstr>Agenda</vt:lpstr>
      <vt:lpstr>Packet Networks &amp; Infrastructure</vt:lpstr>
      <vt:lpstr>(Carrier) Ethernet services</vt:lpstr>
      <vt:lpstr>Ensuring SLA</vt:lpstr>
      <vt:lpstr>Adding the Legacy Theme…</vt:lpstr>
      <vt:lpstr>Adding the Legacy Theme…</vt:lpstr>
      <vt:lpstr>Ethernet Everywhere for Everyone</vt:lpstr>
      <vt:lpstr>Legacy Emulation over Packet</vt:lpstr>
      <vt:lpstr>Legacy Emulation over Packet</vt:lpstr>
      <vt:lpstr>Migration Challenges</vt:lpstr>
      <vt:lpstr>Mobile Backhaul Solutions</vt:lpstr>
      <vt:lpstr>Summary so far…</vt:lpstr>
      <vt:lpstr>Power Utilities Solutions Training Transmission ,Distribution</vt:lpstr>
      <vt:lpstr>Multiservice in the Sub-station  over SDH and Ethernet</vt:lpstr>
      <vt:lpstr>Fiber and Copper Aggregation of Transformation Sites</vt:lpstr>
      <vt:lpstr>Ethernet Aggregation of Transformation Sites</vt:lpstr>
      <vt:lpstr>The “Smart Grid”</vt:lpstr>
      <vt:lpstr>Power Network Elements</vt:lpstr>
      <vt:lpstr>So, What is a Smart Grid?</vt:lpstr>
      <vt:lpstr>Smart Grid Main Applications </vt:lpstr>
      <vt:lpstr>Sub-Station Networking</vt:lpstr>
      <vt:lpstr>Utility Network  </vt:lpstr>
      <vt:lpstr>Utility Network </vt:lpstr>
      <vt:lpstr>Utility Network </vt:lpstr>
      <vt:lpstr>Distributed firewall business-case</vt:lpstr>
      <vt:lpstr>RADiFlow Offering –  Service-aware Industrial Switch</vt:lpstr>
      <vt:lpstr>Portfolio Overview</vt:lpstr>
      <vt:lpstr>Smart Meters</vt:lpstr>
      <vt:lpstr>LV Transformation Site Networking: Eth switching, Security and Backhauling</vt:lpstr>
      <vt:lpstr>F.O access Ring for Backhauling of Smart Meter Concentrators in Transformation Sites</vt:lpstr>
      <vt:lpstr>Typical Smart-Grid Deployment – Smart City Project</vt:lpstr>
      <vt:lpstr>Transportation</vt:lpstr>
      <vt:lpstr>Target Markets and Applications</vt:lpstr>
      <vt:lpstr>Air Traffic Control – ATC</vt:lpstr>
      <vt:lpstr>Highway Connectivity</vt:lpstr>
      <vt:lpstr>Protected Multi-Station Connectivity</vt:lpstr>
      <vt:lpstr>On Board Broadband Connectivity</vt:lpstr>
      <vt:lpstr>On Board Broadband Connectivity</vt:lpstr>
      <vt:lpstr>Solution Highlights</vt:lpstr>
      <vt:lpstr>Track Side Architecture </vt:lpstr>
      <vt:lpstr>Summary</vt:lpstr>
      <vt:lpstr>Слайд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subject>Master</dc:subject>
  <dc:creator>Dafna</dc:creator>
  <cp:lastModifiedBy>DERGALOV</cp:lastModifiedBy>
  <cp:revision>1660</cp:revision>
  <cp:lastPrinted>2005-08-24T14:49:26Z</cp:lastPrinted>
  <dcterms:created xsi:type="dcterms:W3CDTF">1998-03-03T08:16:05Z</dcterms:created>
  <dcterms:modified xsi:type="dcterms:W3CDTF">2012-03-06T09:40:05Z</dcterms:modified>
</cp:coreProperties>
</file>