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Default Extension="gif" ContentType="image/gif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1"/>
    <p:sldMasterId id="2147484015" r:id="rId2"/>
    <p:sldMasterId id="2147484021" r:id="rId3"/>
    <p:sldMasterId id="2147484027" r:id="rId4"/>
    <p:sldMasterId id="2147484041" r:id="rId5"/>
  </p:sldMasterIdLst>
  <p:notesMasterIdLst>
    <p:notesMasterId r:id="rId45"/>
  </p:notesMasterIdLst>
  <p:handoutMasterIdLst>
    <p:handoutMasterId r:id="rId46"/>
  </p:handoutMasterIdLst>
  <p:sldIdLst>
    <p:sldId id="537" r:id="rId6"/>
    <p:sldId id="497" r:id="rId7"/>
    <p:sldId id="588" r:id="rId8"/>
    <p:sldId id="516" r:id="rId9"/>
    <p:sldId id="587" r:id="rId10"/>
    <p:sldId id="589" r:id="rId11"/>
    <p:sldId id="590" r:id="rId12"/>
    <p:sldId id="591" r:id="rId13"/>
    <p:sldId id="581" r:id="rId14"/>
    <p:sldId id="582" r:id="rId15"/>
    <p:sldId id="583" r:id="rId16"/>
    <p:sldId id="584" r:id="rId17"/>
    <p:sldId id="571" r:id="rId18"/>
    <p:sldId id="572" r:id="rId19"/>
    <p:sldId id="553" r:id="rId20"/>
    <p:sldId id="562" r:id="rId21"/>
    <p:sldId id="554" r:id="rId22"/>
    <p:sldId id="563" r:id="rId23"/>
    <p:sldId id="555" r:id="rId24"/>
    <p:sldId id="564" r:id="rId25"/>
    <p:sldId id="573" r:id="rId26"/>
    <p:sldId id="574" r:id="rId27"/>
    <p:sldId id="575" r:id="rId28"/>
    <p:sldId id="576" r:id="rId29"/>
    <p:sldId id="577" r:id="rId30"/>
    <p:sldId id="578" r:id="rId31"/>
    <p:sldId id="579" r:id="rId32"/>
    <p:sldId id="580" r:id="rId33"/>
    <p:sldId id="540" r:id="rId34"/>
    <p:sldId id="523" r:id="rId35"/>
    <p:sldId id="524" r:id="rId36"/>
    <p:sldId id="529" r:id="rId37"/>
    <p:sldId id="545" r:id="rId38"/>
    <p:sldId id="593" r:id="rId39"/>
    <p:sldId id="596" r:id="rId40"/>
    <p:sldId id="594" r:id="rId41"/>
    <p:sldId id="595" r:id="rId42"/>
    <p:sldId id="509" r:id="rId43"/>
    <p:sldId id="345" r:id="rId44"/>
  </p:sldIdLst>
  <p:sldSz cx="10058400" cy="7543800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501966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1003935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505899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2007863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509823" algn="l" defTabSz="1003935" rtl="0" eaLnBrk="1" latinLnBrk="0" hangingPunct="1">
      <a:defRPr sz="2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3011793" algn="l" defTabSz="1003935" rtl="0" eaLnBrk="1" latinLnBrk="0" hangingPunct="1">
      <a:defRPr sz="2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513753" algn="l" defTabSz="1003935" rtl="0" eaLnBrk="1" latinLnBrk="0" hangingPunct="1">
      <a:defRPr sz="2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4015722" algn="l" defTabSz="1003935" rtl="0" eaLnBrk="1" latinLnBrk="0" hangingPunct="1">
      <a:defRPr sz="2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E8D0D0"/>
    <a:srgbClr val="F4E9E9"/>
    <a:srgbClr val="C00000"/>
    <a:srgbClr val="99CCFF"/>
    <a:srgbClr val="29A329"/>
    <a:srgbClr val="0000CC"/>
    <a:srgbClr val="000000"/>
    <a:srgbClr val="D20000"/>
    <a:srgbClr val="FF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60" autoAdjust="0"/>
    <p:restoredTop sz="80328" autoAdjust="0"/>
  </p:normalViewPr>
  <p:slideViewPr>
    <p:cSldViewPr snapToGrid="0">
      <p:cViewPr>
        <p:scale>
          <a:sx n="75" d="100"/>
          <a:sy n="75" d="100"/>
        </p:scale>
        <p:origin x="-594" y="-186"/>
      </p:cViewPr>
      <p:guideLst>
        <p:guide orient="horz" pos="2376"/>
        <p:guide pos="3168"/>
      </p:guideLst>
    </p:cSldViewPr>
  </p:slideViewPr>
  <p:outlineViewPr>
    <p:cViewPr>
      <p:scale>
        <a:sx n="33" d="100"/>
        <a:sy n="33" d="100"/>
      </p:scale>
      <p:origin x="0" y="250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-2076" y="-108"/>
      </p:cViewPr>
      <p:guideLst>
        <p:guide orient="horz" pos="3110"/>
        <p:guide pos="214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3ED601-18F1-47C0-BB28-37B7388D5C73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AE277D6-6639-4889-AB93-817EB22397D4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smtClean="0"/>
            <a:t>RADview</a:t>
          </a:r>
          <a:endParaRPr lang="en-US" dirty="0"/>
        </a:p>
      </dgm:t>
    </dgm:pt>
    <dgm:pt modelId="{7E99F0EA-C394-46D4-BC89-5AF131103FE8}" type="parTrans" cxnId="{EC0F374F-896D-4002-92A7-8B21CEFC0415}">
      <dgm:prSet/>
      <dgm:spPr/>
      <dgm:t>
        <a:bodyPr/>
        <a:lstStyle/>
        <a:p>
          <a:endParaRPr lang="en-US"/>
        </a:p>
      </dgm:t>
    </dgm:pt>
    <dgm:pt modelId="{1EB3C534-0EE4-4F67-B5BF-290FD37B1E32}" type="sibTrans" cxnId="{EC0F374F-896D-4002-92A7-8B21CEFC0415}">
      <dgm:prSet/>
      <dgm:spPr/>
      <dgm:t>
        <a:bodyPr/>
        <a:lstStyle/>
        <a:p>
          <a:endParaRPr lang="en-US"/>
        </a:p>
      </dgm:t>
    </dgm:pt>
    <dgm:pt modelId="{6D806746-FEC8-4B02-AB48-523249289118}">
      <dgm:prSet/>
      <dgm:spPr/>
      <dgm:t>
        <a:bodyPr/>
        <a:lstStyle/>
        <a:p>
          <a:r>
            <a:rPr lang="en-US" dirty="0" smtClean="0"/>
            <a:t>Performance Monitoring &amp; SLA</a:t>
          </a:r>
        </a:p>
      </dgm:t>
    </dgm:pt>
    <dgm:pt modelId="{5BE66022-54B3-4C38-9DD2-EDBE4C338805}" type="parTrans" cxnId="{DF88BF00-EBC5-4B56-A084-39FF4BD818EE}">
      <dgm:prSet/>
      <dgm:spPr/>
      <dgm:t>
        <a:bodyPr/>
        <a:lstStyle/>
        <a:p>
          <a:endParaRPr lang="en-US" dirty="0"/>
        </a:p>
      </dgm:t>
    </dgm:pt>
    <dgm:pt modelId="{E296D42A-2E85-4955-99E5-AB29C412A377}" type="sibTrans" cxnId="{DF88BF00-EBC5-4B56-A084-39FF4BD818EE}">
      <dgm:prSet/>
      <dgm:spPr/>
      <dgm:t>
        <a:bodyPr/>
        <a:lstStyle/>
        <a:p>
          <a:endParaRPr lang="en-US"/>
        </a:p>
      </dgm:t>
    </dgm:pt>
    <dgm:pt modelId="{A4762903-4E62-4CF5-8F30-272833AEF471}">
      <dgm:prSet/>
      <dgm:spPr/>
      <dgm:t>
        <a:bodyPr/>
        <a:lstStyle/>
        <a:p>
          <a:r>
            <a:rPr lang="en-US" dirty="0" smtClean="0"/>
            <a:t>Premium services</a:t>
          </a:r>
        </a:p>
      </dgm:t>
    </dgm:pt>
    <dgm:pt modelId="{5F61F7AC-3C5D-4225-BB77-BC550C0C155A}" type="parTrans" cxnId="{EF1618A8-BFE1-4DC6-89AF-9BA3AEA15FEC}">
      <dgm:prSet/>
      <dgm:spPr/>
      <dgm:t>
        <a:bodyPr/>
        <a:lstStyle/>
        <a:p>
          <a:endParaRPr lang="en-US" dirty="0"/>
        </a:p>
      </dgm:t>
    </dgm:pt>
    <dgm:pt modelId="{5FF763C2-ADC6-4C8F-87A3-F3561F4500E0}" type="sibTrans" cxnId="{EF1618A8-BFE1-4DC6-89AF-9BA3AEA15FEC}">
      <dgm:prSet/>
      <dgm:spPr/>
      <dgm:t>
        <a:bodyPr/>
        <a:lstStyle/>
        <a:p>
          <a:endParaRPr lang="en-US"/>
        </a:p>
      </dgm:t>
    </dgm:pt>
    <dgm:pt modelId="{2EE2FCA8-4DFB-44CA-A3A4-A74187BC168B}">
      <dgm:prSet/>
      <dgm:spPr/>
      <dgm:t>
        <a:bodyPr/>
        <a:lstStyle/>
        <a:p>
          <a:r>
            <a:rPr lang="en-US" dirty="0" smtClean="0"/>
            <a:t>Capacity Up-Sell</a:t>
          </a:r>
          <a:endParaRPr lang="en-US" dirty="0"/>
        </a:p>
      </dgm:t>
    </dgm:pt>
    <dgm:pt modelId="{E7B986FC-F60E-4B3B-94B5-9982BC65B2B1}" type="parTrans" cxnId="{4AD80A9B-439B-4E0F-922C-3F2F3E8CFF69}">
      <dgm:prSet/>
      <dgm:spPr/>
      <dgm:t>
        <a:bodyPr/>
        <a:lstStyle/>
        <a:p>
          <a:endParaRPr lang="en-US" dirty="0"/>
        </a:p>
      </dgm:t>
    </dgm:pt>
    <dgm:pt modelId="{BC7FB4E4-2D0B-479D-8CA2-A6902514BB9A}" type="sibTrans" cxnId="{4AD80A9B-439B-4E0F-922C-3F2F3E8CFF69}">
      <dgm:prSet/>
      <dgm:spPr/>
      <dgm:t>
        <a:bodyPr/>
        <a:lstStyle/>
        <a:p>
          <a:endParaRPr lang="en-US"/>
        </a:p>
      </dgm:t>
    </dgm:pt>
    <dgm:pt modelId="{C19FBFC9-BBC4-4D75-ADE8-07EA8EBB3AE8}">
      <dgm:prSet/>
      <dgm:spPr/>
      <dgm:t>
        <a:bodyPr/>
        <a:lstStyle/>
        <a:p>
          <a:r>
            <a:rPr lang="en-US" dirty="0" smtClean="0"/>
            <a:t>One Stop Shop</a:t>
          </a:r>
          <a:endParaRPr lang="en-US" dirty="0"/>
        </a:p>
      </dgm:t>
    </dgm:pt>
    <dgm:pt modelId="{1E49B0A5-6ABD-48EC-8A49-D50085D104C1}" type="parTrans" cxnId="{254A15F7-5873-476B-903D-9E02B991BF3F}">
      <dgm:prSet/>
      <dgm:spPr/>
      <dgm:t>
        <a:bodyPr/>
        <a:lstStyle/>
        <a:p>
          <a:endParaRPr lang="en-US"/>
        </a:p>
      </dgm:t>
    </dgm:pt>
    <dgm:pt modelId="{2A0986E8-9E84-43ED-8689-8068CA2A5B21}" type="sibTrans" cxnId="{254A15F7-5873-476B-903D-9E02B991BF3F}">
      <dgm:prSet/>
      <dgm:spPr/>
      <dgm:t>
        <a:bodyPr/>
        <a:lstStyle/>
        <a:p>
          <a:endParaRPr lang="en-US"/>
        </a:p>
      </dgm:t>
    </dgm:pt>
    <dgm:pt modelId="{D9D888CE-900E-4168-8E36-0F176B4C9663}">
      <dgm:prSet/>
      <dgm:spPr/>
      <dgm:t>
        <a:bodyPr/>
        <a:lstStyle/>
        <a:p>
          <a:r>
            <a:rPr lang="en-US" dirty="0" smtClean="0"/>
            <a:t>OPEX reductions</a:t>
          </a:r>
          <a:endParaRPr lang="en-US" dirty="0"/>
        </a:p>
      </dgm:t>
    </dgm:pt>
    <dgm:pt modelId="{19793E5E-656F-4007-BDA0-23FF671B85EF}" type="parTrans" cxnId="{1124836D-5036-4457-AC58-4E2B26332DDE}">
      <dgm:prSet/>
      <dgm:spPr/>
      <dgm:t>
        <a:bodyPr/>
        <a:lstStyle/>
        <a:p>
          <a:endParaRPr lang="en-US"/>
        </a:p>
      </dgm:t>
    </dgm:pt>
    <dgm:pt modelId="{9E674CF6-49A3-4C4D-A4A4-13E21BB25938}" type="sibTrans" cxnId="{1124836D-5036-4457-AC58-4E2B26332DDE}">
      <dgm:prSet/>
      <dgm:spPr/>
      <dgm:t>
        <a:bodyPr/>
        <a:lstStyle/>
        <a:p>
          <a:endParaRPr lang="en-US"/>
        </a:p>
      </dgm:t>
    </dgm:pt>
    <dgm:pt modelId="{94B9A772-3C1F-41C8-B69C-E512631021B3}" type="pres">
      <dgm:prSet presAssocID="{283ED601-18F1-47C0-BB28-37B7388D5C7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D903B0-2FA9-471A-91CD-220E702C6DE6}" type="pres">
      <dgm:prSet presAssocID="{5AE277D6-6639-4889-AB93-817EB22397D4}" presName="centerShape" presStyleLbl="node0" presStyleIdx="0" presStyleCnt="1"/>
      <dgm:spPr/>
      <dgm:t>
        <a:bodyPr/>
        <a:lstStyle/>
        <a:p>
          <a:endParaRPr lang="en-US"/>
        </a:p>
      </dgm:t>
    </dgm:pt>
    <dgm:pt modelId="{6A01FD3D-F03F-4269-A49E-44D8D5EBEDCF}" type="pres">
      <dgm:prSet presAssocID="{5BE66022-54B3-4C38-9DD2-EDBE4C338805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A84DFEB5-2C30-47B5-990D-BA212BD4789E}" type="pres">
      <dgm:prSet presAssocID="{6D806746-FEC8-4B02-AB48-52324928911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CBA231-29C9-4F0A-8BFB-C10D2C329FB2}" type="pres">
      <dgm:prSet presAssocID="{5F61F7AC-3C5D-4225-BB77-BC550C0C155A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D73E0865-F841-4B4D-B79D-B756017F6224}" type="pres">
      <dgm:prSet presAssocID="{A4762903-4E62-4CF5-8F30-272833AEF47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87C8CA-1B33-4D9B-9A2C-6EC9DF94A5E2}" type="pres">
      <dgm:prSet presAssocID="{E7B986FC-F60E-4B3B-94B5-9982BC65B2B1}" presName="parTrans" presStyleLbl="bgSibTrans2D1" presStyleIdx="2" presStyleCnt="5"/>
      <dgm:spPr/>
      <dgm:t>
        <a:bodyPr/>
        <a:lstStyle/>
        <a:p>
          <a:endParaRPr lang="en-US"/>
        </a:p>
      </dgm:t>
    </dgm:pt>
    <dgm:pt modelId="{96D29333-683E-4039-8135-6C9178BDCEE6}" type="pres">
      <dgm:prSet presAssocID="{2EE2FCA8-4DFB-44CA-A3A4-A74187BC168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43123F-B9D1-4497-B4C1-2DE0E2076448}" type="pres">
      <dgm:prSet presAssocID="{19793E5E-656F-4007-BDA0-23FF671B85EF}" presName="parTrans" presStyleLbl="bgSibTrans2D1" presStyleIdx="3" presStyleCnt="5"/>
      <dgm:spPr/>
      <dgm:t>
        <a:bodyPr/>
        <a:lstStyle/>
        <a:p>
          <a:endParaRPr lang="en-US"/>
        </a:p>
      </dgm:t>
    </dgm:pt>
    <dgm:pt modelId="{37B91550-7B94-46EC-BFEC-6871F31D9D74}" type="pres">
      <dgm:prSet presAssocID="{D9D888CE-900E-4168-8E36-0F176B4C966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522CDE-3731-46FF-8B38-2E0DC50554A9}" type="pres">
      <dgm:prSet presAssocID="{1E49B0A5-6ABD-48EC-8A49-D50085D104C1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F8BEF734-3F96-4800-9F42-94AD44E12BCB}" type="pres">
      <dgm:prSet presAssocID="{C19FBFC9-BBC4-4D75-ADE8-07EA8EBB3AE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0F374F-896D-4002-92A7-8B21CEFC0415}" srcId="{283ED601-18F1-47C0-BB28-37B7388D5C73}" destId="{5AE277D6-6639-4889-AB93-817EB22397D4}" srcOrd="0" destOrd="0" parTransId="{7E99F0EA-C394-46D4-BC89-5AF131103FE8}" sibTransId="{1EB3C534-0EE4-4F67-B5BF-290FD37B1E32}"/>
    <dgm:cxn modelId="{1124836D-5036-4457-AC58-4E2B26332DDE}" srcId="{5AE277D6-6639-4889-AB93-817EB22397D4}" destId="{D9D888CE-900E-4168-8E36-0F176B4C9663}" srcOrd="3" destOrd="0" parTransId="{19793E5E-656F-4007-BDA0-23FF671B85EF}" sibTransId="{9E674CF6-49A3-4C4D-A4A4-13E21BB25938}"/>
    <dgm:cxn modelId="{254A15F7-5873-476B-903D-9E02B991BF3F}" srcId="{5AE277D6-6639-4889-AB93-817EB22397D4}" destId="{C19FBFC9-BBC4-4D75-ADE8-07EA8EBB3AE8}" srcOrd="4" destOrd="0" parTransId="{1E49B0A5-6ABD-48EC-8A49-D50085D104C1}" sibTransId="{2A0986E8-9E84-43ED-8689-8068CA2A5B21}"/>
    <dgm:cxn modelId="{202DCE42-4A4F-47A3-9953-9EFDC99E68C8}" type="presOf" srcId="{1E49B0A5-6ABD-48EC-8A49-D50085D104C1}" destId="{64522CDE-3731-46FF-8B38-2E0DC50554A9}" srcOrd="0" destOrd="0" presId="urn:microsoft.com/office/officeart/2005/8/layout/radial4"/>
    <dgm:cxn modelId="{2A1276D5-FD3D-4871-97AC-73B9E84DADFA}" type="presOf" srcId="{5AE277D6-6639-4889-AB93-817EB22397D4}" destId="{0BD903B0-2FA9-471A-91CD-220E702C6DE6}" srcOrd="0" destOrd="0" presId="urn:microsoft.com/office/officeart/2005/8/layout/radial4"/>
    <dgm:cxn modelId="{D6A1AB0F-B512-4A01-A8B4-5187134A1F92}" type="presOf" srcId="{E7B986FC-F60E-4B3B-94B5-9982BC65B2B1}" destId="{C987C8CA-1B33-4D9B-9A2C-6EC9DF94A5E2}" srcOrd="0" destOrd="0" presId="urn:microsoft.com/office/officeart/2005/8/layout/radial4"/>
    <dgm:cxn modelId="{E334BB87-5C96-47BE-91E5-0B84641D4330}" type="presOf" srcId="{5BE66022-54B3-4C38-9DD2-EDBE4C338805}" destId="{6A01FD3D-F03F-4269-A49E-44D8D5EBEDCF}" srcOrd="0" destOrd="0" presId="urn:microsoft.com/office/officeart/2005/8/layout/radial4"/>
    <dgm:cxn modelId="{DF88BF00-EBC5-4B56-A084-39FF4BD818EE}" srcId="{5AE277D6-6639-4889-AB93-817EB22397D4}" destId="{6D806746-FEC8-4B02-AB48-523249289118}" srcOrd="0" destOrd="0" parTransId="{5BE66022-54B3-4C38-9DD2-EDBE4C338805}" sibTransId="{E296D42A-2E85-4955-99E5-AB29C412A377}"/>
    <dgm:cxn modelId="{D6B4E36D-98DB-4189-9EC8-7CE530406558}" type="presOf" srcId="{283ED601-18F1-47C0-BB28-37B7388D5C73}" destId="{94B9A772-3C1F-41C8-B69C-E512631021B3}" srcOrd="0" destOrd="0" presId="urn:microsoft.com/office/officeart/2005/8/layout/radial4"/>
    <dgm:cxn modelId="{9114AFE3-7097-4D9B-A72C-50D33B8A84A4}" type="presOf" srcId="{5F61F7AC-3C5D-4225-BB77-BC550C0C155A}" destId="{73CBA231-29C9-4F0A-8BFB-C10D2C329FB2}" srcOrd="0" destOrd="0" presId="urn:microsoft.com/office/officeart/2005/8/layout/radial4"/>
    <dgm:cxn modelId="{6863A2CE-47DF-4055-B536-B17221B5EF65}" type="presOf" srcId="{A4762903-4E62-4CF5-8F30-272833AEF471}" destId="{D73E0865-F841-4B4D-B79D-B756017F6224}" srcOrd="0" destOrd="0" presId="urn:microsoft.com/office/officeart/2005/8/layout/radial4"/>
    <dgm:cxn modelId="{7973E05E-D13D-43EC-A5DE-E5D175CDAA62}" type="presOf" srcId="{C19FBFC9-BBC4-4D75-ADE8-07EA8EBB3AE8}" destId="{F8BEF734-3F96-4800-9F42-94AD44E12BCB}" srcOrd="0" destOrd="0" presId="urn:microsoft.com/office/officeart/2005/8/layout/radial4"/>
    <dgm:cxn modelId="{F2B29570-D33D-4E57-82BD-DE2C53C763C1}" type="presOf" srcId="{D9D888CE-900E-4168-8E36-0F176B4C9663}" destId="{37B91550-7B94-46EC-BFEC-6871F31D9D74}" srcOrd="0" destOrd="0" presId="urn:microsoft.com/office/officeart/2005/8/layout/radial4"/>
    <dgm:cxn modelId="{76B3D29C-B315-4E1D-8539-9A3C4C5DA558}" type="presOf" srcId="{6D806746-FEC8-4B02-AB48-523249289118}" destId="{A84DFEB5-2C30-47B5-990D-BA212BD4789E}" srcOrd="0" destOrd="0" presId="urn:microsoft.com/office/officeart/2005/8/layout/radial4"/>
    <dgm:cxn modelId="{88BC3B9B-DC0B-47FA-9732-34E3D373A424}" type="presOf" srcId="{19793E5E-656F-4007-BDA0-23FF671B85EF}" destId="{C843123F-B9D1-4497-B4C1-2DE0E2076448}" srcOrd="0" destOrd="0" presId="urn:microsoft.com/office/officeart/2005/8/layout/radial4"/>
    <dgm:cxn modelId="{74FBC656-15F2-46EA-8B27-30C7357245F7}" type="presOf" srcId="{2EE2FCA8-4DFB-44CA-A3A4-A74187BC168B}" destId="{96D29333-683E-4039-8135-6C9178BDCEE6}" srcOrd="0" destOrd="0" presId="urn:microsoft.com/office/officeart/2005/8/layout/radial4"/>
    <dgm:cxn modelId="{EF1618A8-BFE1-4DC6-89AF-9BA3AEA15FEC}" srcId="{5AE277D6-6639-4889-AB93-817EB22397D4}" destId="{A4762903-4E62-4CF5-8F30-272833AEF471}" srcOrd="1" destOrd="0" parTransId="{5F61F7AC-3C5D-4225-BB77-BC550C0C155A}" sibTransId="{5FF763C2-ADC6-4C8F-87A3-F3561F4500E0}"/>
    <dgm:cxn modelId="{4AD80A9B-439B-4E0F-922C-3F2F3E8CFF69}" srcId="{5AE277D6-6639-4889-AB93-817EB22397D4}" destId="{2EE2FCA8-4DFB-44CA-A3A4-A74187BC168B}" srcOrd="2" destOrd="0" parTransId="{E7B986FC-F60E-4B3B-94B5-9982BC65B2B1}" sibTransId="{BC7FB4E4-2D0B-479D-8CA2-A6902514BB9A}"/>
    <dgm:cxn modelId="{1EB2F925-7335-455C-867B-929A3D916BFF}" type="presParOf" srcId="{94B9A772-3C1F-41C8-B69C-E512631021B3}" destId="{0BD903B0-2FA9-471A-91CD-220E702C6DE6}" srcOrd="0" destOrd="0" presId="urn:microsoft.com/office/officeart/2005/8/layout/radial4"/>
    <dgm:cxn modelId="{B1BFF31C-1927-4473-B524-24654ABFDFBC}" type="presParOf" srcId="{94B9A772-3C1F-41C8-B69C-E512631021B3}" destId="{6A01FD3D-F03F-4269-A49E-44D8D5EBEDCF}" srcOrd="1" destOrd="0" presId="urn:microsoft.com/office/officeart/2005/8/layout/radial4"/>
    <dgm:cxn modelId="{19E8840D-F43B-46EA-B073-717F68A5E0BF}" type="presParOf" srcId="{94B9A772-3C1F-41C8-B69C-E512631021B3}" destId="{A84DFEB5-2C30-47B5-990D-BA212BD4789E}" srcOrd="2" destOrd="0" presId="urn:microsoft.com/office/officeart/2005/8/layout/radial4"/>
    <dgm:cxn modelId="{9E48D07C-2101-4C7E-B51E-55BEF4BFA2D2}" type="presParOf" srcId="{94B9A772-3C1F-41C8-B69C-E512631021B3}" destId="{73CBA231-29C9-4F0A-8BFB-C10D2C329FB2}" srcOrd="3" destOrd="0" presId="urn:microsoft.com/office/officeart/2005/8/layout/radial4"/>
    <dgm:cxn modelId="{309A1E47-86C4-42B8-BCC1-5733C581525C}" type="presParOf" srcId="{94B9A772-3C1F-41C8-B69C-E512631021B3}" destId="{D73E0865-F841-4B4D-B79D-B756017F6224}" srcOrd="4" destOrd="0" presId="urn:microsoft.com/office/officeart/2005/8/layout/radial4"/>
    <dgm:cxn modelId="{2560B612-B585-476D-92AA-7617C0CC67CC}" type="presParOf" srcId="{94B9A772-3C1F-41C8-B69C-E512631021B3}" destId="{C987C8CA-1B33-4D9B-9A2C-6EC9DF94A5E2}" srcOrd="5" destOrd="0" presId="urn:microsoft.com/office/officeart/2005/8/layout/radial4"/>
    <dgm:cxn modelId="{79D6FDA5-25CC-4EFD-BDEE-0CDDC501FC48}" type="presParOf" srcId="{94B9A772-3C1F-41C8-B69C-E512631021B3}" destId="{96D29333-683E-4039-8135-6C9178BDCEE6}" srcOrd="6" destOrd="0" presId="urn:microsoft.com/office/officeart/2005/8/layout/radial4"/>
    <dgm:cxn modelId="{BD90FA43-570F-4074-A4F1-522A74C9BA54}" type="presParOf" srcId="{94B9A772-3C1F-41C8-B69C-E512631021B3}" destId="{C843123F-B9D1-4497-B4C1-2DE0E2076448}" srcOrd="7" destOrd="0" presId="urn:microsoft.com/office/officeart/2005/8/layout/radial4"/>
    <dgm:cxn modelId="{2EC8C6DB-31B4-49AC-A433-E92966CC4E66}" type="presParOf" srcId="{94B9A772-3C1F-41C8-B69C-E512631021B3}" destId="{37B91550-7B94-46EC-BFEC-6871F31D9D74}" srcOrd="8" destOrd="0" presId="urn:microsoft.com/office/officeart/2005/8/layout/radial4"/>
    <dgm:cxn modelId="{720DBD6A-0D8F-43F2-A9FB-0BB371FDDE89}" type="presParOf" srcId="{94B9A772-3C1F-41C8-B69C-E512631021B3}" destId="{64522CDE-3731-46FF-8B38-2E0DC50554A9}" srcOrd="9" destOrd="0" presId="urn:microsoft.com/office/officeart/2005/8/layout/radial4"/>
    <dgm:cxn modelId="{D6B8E8F3-3AF0-4A4A-9071-4BD53E399F95}" type="presParOf" srcId="{94B9A772-3C1F-41C8-B69C-E512631021B3}" destId="{F8BEF734-3F96-4800-9F42-94AD44E12BCB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895FD1-D607-4F01-A41B-6D81DF1FA09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EA4508-2BBA-46A9-B62A-6D1BB1D56B98}">
      <dgm:prSet custT="1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pPr rtl="0"/>
          <a:r>
            <a:rPr lang="en-US" sz="1400" b="1" dirty="0" smtClean="0"/>
            <a:t>Fault management</a:t>
          </a:r>
          <a:endParaRPr lang="en-US" sz="1400" dirty="0"/>
        </a:p>
      </dgm:t>
    </dgm:pt>
    <dgm:pt modelId="{3F7F15F2-61DC-45A2-B14D-C7844105C76F}" type="parTrans" cxnId="{3E3D9EB7-2687-4810-B10F-4D5EF5B93969}">
      <dgm:prSet/>
      <dgm:spPr/>
      <dgm:t>
        <a:bodyPr/>
        <a:lstStyle/>
        <a:p>
          <a:endParaRPr lang="en-US"/>
        </a:p>
      </dgm:t>
    </dgm:pt>
    <dgm:pt modelId="{D4167AB3-06AE-4585-9C03-176CF2581118}" type="sibTrans" cxnId="{3E3D9EB7-2687-4810-B10F-4D5EF5B93969}">
      <dgm:prSet/>
      <dgm:spPr/>
      <dgm:t>
        <a:bodyPr/>
        <a:lstStyle/>
        <a:p>
          <a:endParaRPr lang="en-US"/>
        </a:p>
      </dgm:t>
    </dgm:pt>
    <dgm:pt modelId="{73FCBD22-0AAB-4175-9C7B-AACCA0258EE4}">
      <dgm:prSet custT="1"/>
      <dgm:spPr>
        <a:solidFill>
          <a:schemeClr val="lt1">
            <a:hueOff val="0"/>
            <a:satOff val="0"/>
            <a:lumOff val="0"/>
            <a:alpha val="58000"/>
          </a:schemeClr>
        </a:solidFill>
        <a:ln>
          <a:solidFill>
            <a:srgbClr val="C00000"/>
          </a:solidFill>
        </a:ln>
      </dgm:spPr>
      <dgm:t>
        <a:bodyPr lIns="182880"/>
        <a:lstStyle/>
        <a:p>
          <a:pPr rtl="0"/>
          <a:r>
            <a:rPr lang="en-US" sz="1400" dirty="0" smtClean="0"/>
            <a:t>Detects and isolates faults in network devices, initiates remedial actions and distributes alarm messages to other management entities in the network.</a:t>
          </a:r>
          <a:endParaRPr lang="en-US" sz="1400" dirty="0"/>
        </a:p>
      </dgm:t>
    </dgm:pt>
    <dgm:pt modelId="{10D7F295-6BA2-4F84-B0C3-A2349ECBA5F0}" type="parTrans" cxnId="{8399E214-E8A1-42CC-8A9A-5C3935E494A7}">
      <dgm:prSet/>
      <dgm:spPr/>
      <dgm:t>
        <a:bodyPr/>
        <a:lstStyle/>
        <a:p>
          <a:endParaRPr lang="en-US"/>
        </a:p>
      </dgm:t>
    </dgm:pt>
    <dgm:pt modelId="{6C6D1F6D-0BDF-4710-982E-E49848D48745}" type="sibTrans" cxnId="{8399E214-E8A1-42CC-8A9A-5C3935E494A7}">
      <dgm:prSet/>
      <dgm:spPr/>
      <dgm:t>
        <a:bodyPr/>
        <a:lstStyle/>
        <a:p>
          <a:endParaRPr lang="en-US"/>
        </a:p>
      </dgm:t>
    </dgm:pt>
    <dgm:pt modelId="{B4D184F2-0EDE-4EAA-86C2-003722DEF83F}">
      <dgm:prSet custT="1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pPr rtl="0"/>
          <a:r>
            <a:rPr lang="en-US" sz="1400" b="1" dirty="0" smtClean="0"/>
            <a:t>Configuration management</a:t>
          </a:r>
          <a:endParaRPr lang="en-US" sz="1400" dirty="0"/>
        </a:p>
      </dgm:t>
    </dgm:pt>
    <dgm:pt modelId="{65A1CD94-1A08-4C8F-B9BD-ACBC6705EDD6}" type="parTrans" cxnId="{07C8424B-34F9-41D8-BAF2-DBC73E53FB83}">
      <dgm:prSet/>
      <dgm:spPr/>
      <dgm:t>
        <a:bodyPr/>
        <a:lstStyle/>
        <a:p>
          <a:endParaRPr lang="en-US"/>
        </a:p>
      </dgm:t>
    </dgm:pt>
    <dgm:pt modelId="{D28F44BF-7A0A-4728-BD3B-4C29FD1A5D7D}" type="sibTrans" cxnId="{07C8424B-34F9-41D8-BAF2-DBC73E53FB83}">
      <dgm:prSet/>
      <dgm:spPr/>
      <dgm:t>
        <a:bodyPr/>
        <a:lstStyle/>
        <a:p>
          <a:endParaRPr lang="en-US"/>
        </a:p>
      </dgm:t>
    </dgm:pt>
    <dgm:pt modelId="{1BF2EC3E-CA44-4658-A62F-3B1B07402860}">
      <dgm:prSet custT="1"/>
      <dgm:spPr>
        <a:solidFill>
          <a:schemeClr val="lt1">
            <a:hueOff val="0"/>
            <a:satOff val="0"/>
            <a:lumOff val="0"/>
            <a:alpha val="58000"/>
          </a:schemeClr>
        </a:solidFill>
        <a:ln>
          <a:solidFill>
            <a:srgbClr val="C00000"/>
          </a:solidFill>
        </a:ln>
      </dgm:spPr>
      <dgm:t>
        <a:bodyPr lIns="182880"/>
        <a:lstStyle/>
        <a:p>
          <a:pPr rtl="0"/>
          <a:r>
            <a:rPr lang="en-US" sz="1400" dirty="0" smtClean="0"/>
            <a:t>Enables operators to configure, install and distribute software to all devices across the network. In addition, the system tracks version changes and maintains software configuration history</a:t>
          </a:r>
          <a:endParaRPr lang="en-US" sz="1400" dirty="0"/>
        </a:p>
      </dgm:t>
    </dgm:pt>
    <dgm:pt modelId="{610A458D-285D-406A-A0D3-D764E8CB07F3}" type="parTrans" cxnId="{B1365D70-3620-4D95-95B9-7EA344ED0279}">
      <dgm:prSet/>
      <dgm:spPr/>
      <dgm:t>
        <a:bodyPr/>
        <a:lstStyle/>
        <a:p>
          <a:endParaRPr lang="en-US"/>
        </a:p>
      </dgm:t>
    </dgm:pt>
    <dgm:pt modelId="{D7A533F8-8D51-4DFF-A1A2-F0EDA225F96F}" type="sibTrans" cxnId="{B1365D70-3620-4D95-95B9-7EA344ED0279}">
      <dgm:prSet/>
      <dgm:spPr/>
      <dgm:t>
        <a:bodyPr/>
        <a:lstStyle/>
        <a:p>
          <a:endParaRPr lang="en-US"/>
        </a:p>
      </dgm:t>
    </dgm:pt>
    <dgm:pt modelId="{F49A2395-108E-42DB-A8F3-15010E5757AF}">
      <dgm:prSet custT="1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pPr rtl="0"/>
          <a:r>
            <a:rPr lang="en-US" sz="1400" b="1" dirty="0" smtClean="0"/>
            <a:t>Accounting management</a:t>
          </a:r>
          <a:endParaRPr lang="en-US" sz="1400" dirty="0"/>
        </a:p>
      </dgm:t>
    </dgm:pt>
    <dgm:pt modelId="{56C7A8F5-2F5C-4185-A8B2-8A335EC39B1E}" type="parTrans" cxnId="{1802EEFE-D497-4E41-B362-ACDF382D3166}">
      <dgm:prSet/>
      <dgm:spPr/>
      <dgm:t>
        <a:bodyPr/>
        <a:lstStyle/>
        <a:p>
          <a:endParaRPr lang="en-US"/>
        </a:p>
      </dgm:t>
    </dgm:pt>
    <dgm:pt modelId="{1F8A0E97-B815-46C3-9366-97BBCBDF567F}" type="sibTrans" cxnId="{1802EEFE-D497-4E41-B362-ACDF382D3166}">
      <dgm:prSet/>
      <dgm:spPr/>
      <dgm:t>
        <a:bodyPr/>
        <a:lstStyle/>
        <a:p>
          <a:endParaRPr lang="en-US"/>
        </a:p>
      </dgm:t>
    </dgm:pt>
    <dgm:pt modelId="{348F4551-4838-4F54-997D-43D9102471EB}">
      <dgm:prSet custT="1"/>
      <dgm:spPr>
        <a:solidFill>
          <a:schemeClr val="lt1">
            <a:hueOff val="0"/>
            <a:satOff val="0"/>
            <a:lumOff val="0"/>
            <a:alpha val="58000"/>
          </a:schemeClr>
        </a:solidFill>
        <a:ln>
          <a:solidFill>
            <a:srgbClr val="C00000"/>
          </a:solidFill>
        </a:ln>
      </dgm:spPr>
      <dgm:t>
        <a:bodyPr lIns="182880"/>
        <a:lstStyle/>
        <a:p>
          <a:pPr rtl="0"/>
          <a:r>
            <a:rPr lang="en-US" sz="1400" dirty="0" smtClean="0"/>
            <a:t>Manages individual and group user accounts and passwords, generating network usage reports to monitor user activities. </a:t>
          </a:r>
          <a:endParaRPr lang="en-US" sz="1400" dirty="0"/>
        </a:p>
      </dgm:t>
    </dgm:pt>
    <dgm:pt modelId="{20EF7AE2-960D-4A59-9E40-46FF7A25E474}" type="parTrans" cxnId="{4F35D0CD-DBD5-4901-9036-F05CB4C80B8E}">
      <dgm:prSet/>
      <dgm:spPr/>
      <dgm:t>
        <a:bodyPr/>
        <a:lstStyle/>
        <a:p>
          <a:endParaRPr lang="en-US"/>
        </a:p>
      </dgm:t>
    </dgm:pt>
    <dgm:pt modelId="{2FAFA2E1-24C1-483A-AC41-C146E42890E4}" type="sibTrans" cxnId="{4F35D0CD-DBD5-4901-9036-F05CB4C80B8E}">
      <dgm:prSet/>
      <dgm:spPr/>
      <dgm:t>
        <a:bodyPr/>
        <a:lstStyle/>
        <a:p>
          <a:endParaRPr lang="en-US"/>
        </a:p>
      </dgm:t>
    </dgm:pt>
    <dgm:pt modelId="{1E723356-4A6F-4753-B966-E10CEF60A634}">
      <dgm:prSet custT="1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pPr rtl="0"/>
          <a:r>
            <a:rPr lang="en-US" sz="1400" b="1" dirty="0" smtClean="0"/>
            <a:t>Performance management</a:t>
          </a:r>
          <a:endParaRPr lang="en-US" sz="1400" dirty="0"/>
        </a:p>
      </dgm:t>
    </dgm:pt>
    <dgm:pt modelId="{FB573D13-D540-4C2A-A2AB-82FE493E91FF}" type="parTrans" cxnId="{FB0664AE-7EC3-4297-951B-641F2CF7E911}">
      <dgm:prSet/>
      <dgm:spPr/>
      <dgm:t>
        <a:bodyPr/>
        <a:lstStyle/>
        <a:p>
          <a:endParaRPr lang="en-US"/>
        </a:p>
      </dgm:t>
    </dgm:pt>
    <dgm:pt modelId="{7E25F896-DF51-4801-A277-115C3FB8C11D}" type="sibTrans" cxnId="{FB0664AE-7EC3-4297-951B-641F2CF7E911}">
      <dgm:prSet/>
      <dgm:spPr/>
      <dgm:t>
        <a:bodyPr/>
        <a:lstStyle/>
        <a:p>
          <a:endParaRPr lang="en-US"/>
        </a:p>
      </dgm:t>
    </dgm:pt>
    <dgm:pt modelId="{B05619A9-336B-475A-8F1E-D75FCB17C11F}">
      <dgm:prSet custT="1"/>
      <dgm:spPr>
        <a:solidFill>
          <a:schemeClr val="lt1">
            <a:hueOff val="0"/>
            <a:satOff val="0"/>
            <a:lumOff val="0"/>
            <a:alpha val="58000"/>
          </a:schemeClr>
        </a:solidFill>
        <a:ln>
          <a:solidFill>
            <a:srgbClr val="C00000"/>
          </a:solidFill>
        </a:ln>
      </dgm:spPr>
      <dgm:t>
        <a:bodyPr lIns="182880"/>
        <a:lstStyle/>
        <a:p>
          <a:pPr rtl="0"/>
          <a:r>
            <a:rPr lang="en-US" sz="1400" dirty="0" smtClean="0"/>
            <a:t>Supports real-time monitoring of </a:t>
          </a:r>
          <a:r>
            <a:rPr lang="en-US" sz="1400" dirty="0" err="1" smtClean="0"/>
            <a:t>QoS</a:t>
          </a:r>
          <a:r>
            <a:rPr lang="en-US" sz="1400" dirty="0" smtClean="0"/>
            <a:t> and </a:t>
          </a:r>
          <a:r>
            <a:rPr lang="en-US" sz="1400" dirty="0" err="1" smtClean="0"/>
            <a:t>CoS</a:t>
          </a:r>
          <a:r>
            <a:rPr lang="en-US" sz="1400" dirty="0" smtClean="0"/>
            <a:t>, producing real-time and periodic statistics. The statistics collector compresses data to minimize bandwidth use for management traffic and exports CSV files to OSS or third-party management systems</a:t>
          </a:r>
          <a:endParaRPr lang="en-US" sz="1400" dirty="0"/>
        </a:p>
      </dgm:t>
    </dgm:pt>
    <dgm:pt modelId="{021B2223-6FD5-4C8D-8352-A1F948BDCF27}" type="parTrans" cxnId="{301B5B0E-AE2B-4BC7-AE0D-364CF6A9B6CE}">
      <dgm:prSet/>
      <dgm:spPr/>
      <dgm:t>
        <a:bodyPr/>
        <a:lstStyle/>
        <a:p>
          <a:endParaRPr lang="en-US"/>
        </a:p>
      </dgm:t>
    </dgm:pt>
    <dgm:pt modelId="{DB67B730-8977-4853-9B36-89C953F8DDDA}" type="sibTrans" cxnId="{301B5B0E-AE2B-4BC7-AE0D-364CF6A9B6CE}">
      <dgm:prSet/>
      <dgm:spPr/>
      <dgm:t>
        <a:bodyPr/>
        <a:lstStyle/>
        <a:p>
          <a:endParaRPr lang="en-US"/>
        </a:p>
      </dgm:t>
    </dgm:pt>
    <dgm:pt modelId="{FBDB1739-9701-4114-8C8C-F298D46F1FD2}">
      <dgm:prSet custT="1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pPr rtl="0"/>
          <a:r>
            <a:rPr lang="en-US" sz="1400" b="1" dirty="0" smtClean="0"/>
            <a:t>Security management</a:t>
          </a:r>
          <a:endParaRPr lang="en-US" sz="1400" dirty="0"/>
        </a:p>
      </dgm:t>
    </dgm:pt>
    <dgm:pt modelId="{9FF3B27B-11DE-43C0-8A9A-083D3EBF0AF4}" type="parTrans" cxnId="{FEC2B83B-E594-4294-ABE3-99D30C26B7AA}">
      <dgm:prSet/>
      <dgm:spPr/>
      <dgm:t>
        <a:bodyPr/>
        <a:lstStyle/>
        <a:p>
          <a:endParaRPr lang="en-US"/>
        </a:p>
      </dgm:t>
    </dgm:pt>
    <dgm:pt modelId="{5C333FF9-57F4-459E-9029-0A847C125C18}" type="sibTrans" cxnId="{FEC2B83B-E594-4294-ABE3-99D30C26B7AA}">
      <dgm:prSet/>
      <dgm:spPr/>
      <dgm:t>
        <a:bodyPr/>
        <a:lstStyle/>
        <a:p>
          <a:endParaRPr lang="en-US"/>
        </a:p>
      </dgm:t>
    </dgm:pt>
    <dgm:pt modelId="{55C72237-D2CD-4227-8FDB-56C27F701641}">
      <dgm:prSet custT="1"/>
      <dgm:spPr>
        <a:solidFill>
          <a:schemeClr val="lt1">
            <a:hueOff val="0"/>
            <a:satOff val="0"/>
            <a:lumOff val="0"/>
            <a:alpha val="58000"/>
          </a:schemeClr>
        </a:solidFill>
        <a:ln>
          <a:solidFill>
            <a:srgbClr val="C00000"/>
          </a:solidFill>
        </a:ln>
      </dgm:spPr>
      <dgm:t>
        <a:bodyPr lIns="182880"/>
        <a:lstStyle/>
        <a:p>
          <a:pPr rtl="0"/>
          <a:r>
            <a:rPr lang="en-US" sz="1400" dirty="0" smtClean="0"/>
            <a:t>Allows network administrators</a:t>
          </a:r>
          <a:r>
            <a:rPr lang="en-US" sz="1400" b="1" dirty="0" smtClean="0"/>
            <a:t> </a:t>
          </a:r>
          <a:r>
            <a:rPr lang="en-US" sz="1400" dirty="0" smtClean="0"/>
            <a:t>to track user activities and control the access to network resources with a choice of security features</a:t>
          </a:r>
          <a:endParaRPr lang="en-US" sz="1400" dirty="0"/>
        </a:p>
      </dgm:t>
    </dgm:pt>
    <dgm:pt modelId="{2EA940E0-683B-4707-AB35-E105D03C4129}" type="parTrans" cxnId="{403379AD-6C38-4EAA-B9DB-0CB36DB1F2E4}">
      <dgm:prSet/>
      <dgm:spPr/>
      <dgm:t>
        <a:bodyPr/>
        <a:lstStyle/>
        <a:p>
          <a:endParaRPr lang="en-US"/>
        </a:p>
      </dgm:t>
    </dgm:pt>
    <dgm:pt modelId="{51340E23-8807-4A38-ACE3-4687BA4576C3}" type="sibTrans" cxnId="{403379AD-6C38-4EAA-B9DB-0CB36DB1F2E4}">
      <dgm:prSet/>
      <dgm:spPr/>
      <dgm:t>
        <a:bodyPr/>
        <a:lstStyle/>
        <a:p>
          <a:endParaRPr lang="en-US"/>
        </a:p>
      </dgm:t>
    </dgm:pt>
    <dgm:pt modelId="{D5F7A4A4-0BBB-4EB4-9FD7-4D1AC6FD661D}" type="pres">
      <dgm:prSet presAssocID="{AF895FD1-D607-4F01-A41B-6D81DF1FA09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69FC08-C945-4A39-BEE0-1911144103FD}" type="pres">
      <dgm:prSet presAssocID="{A7EA4508-2BBA-46A9-B62A-6D1BB1D56B98}" presName="parentLin" presStyleCnt="0"/>
      <dgm:spPr/>
    </dgm:pt>
    <dgm:pt modelId="{F987D876-B643-4A1A-9754-7533AFB9B9E7}" type="pres">
      <dgm:prSet presAssocID="{A7EA4508-2BBA-46A9-B62A-6D1BB1D56B98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86019AB9-A0C4-477A-B1A7-058BC5C27602}" type="pres">
      <dgm:prSet presAssocID="{A7EA4508-2BBA-46A9-B62A-6D1BB1D56B98}" presName="parentText" presStyleLbl="node1" presStyleIdx="0" presStyleCnt="5" custScaleX="64604" custLinFactNeighborX="-4902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CBB7F3-B6D9-4CDA-A8E7-72C223DEDF35}" type="pres">
      <dgm:prSet presAssocID="{A7EA4508-2BBA-46A9-B62A-6D1BB1D56B98}" presName="negativeSpace" presStyleCnt="0"/>
      <dgm:spPr/>
    </dgm:pt>
    <dgm:pt modelId="{34490E3B-12C7-4A12-B9CC-1CAF3E279575}" type="pres">
      <dgm:prSet presAssocID="{A7EA4508-2BBA-46A9-B62A-6D1BB1D56B98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15267E-2D71-4693-8A10-E2DB4E6AB468}" type="pres">
      <dgm:prSet presAssocID="{D4167AB3-06AE-4585-9C03-176CF2581118}" presName="spaceBetweenRectangles" presStyleCnt="0"/>
      <dgm:spPr/>
    </dgm:pt>
    <dgm:pt modelId="{53110F8E-2F33-41F6-A4C1-6C0E35DACD3A}" type="pres">
      <dgm:prSet presAssocID="{B4D184F2-0EDE-4EAA-86C2-003722DEF83F}" presName="parentLin" presStyleCnt="0"/>
      <dgm:spPr/>
    </dgm:pt>
    <dgm:pt modelId="{82F906E0-074C-4FB0-8FE2-62E3EBDB7FEC}" type="pres">
      <dgm:prSet presAssocID="{B4D184F2-0EDE-4EAA-86C2-003722DEF83F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313CC63C-8012-45F5-8722-B0C8A6E2BA8F}" type="pres">
      <dgm:prSet presAssocID="{B4D184F2-0EDE-4EAA-86C2-003722DEF83F}" presName="parentText" presStyleLbl="node1" presStyleIdx="1" presStyleCnt="5" custScaleX="64604" custLinFactNeighborX="-4902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5B3B85-DF3F-4DD2-83FD-086410882D0E}" type="pres">
      <dgm:prSet presAssocID="{B4D184F2-0EDE-4EAA-86C2-003722DEF83F}" presName="negativeSpace" presStyleCnt="0"/>
      <dgm:spPr/>
    </dgm:pt>
    <dgm:pt modelId="{FD1A97A1-1E1C-4695-9DF7-E4AF9A464B45}" type="pres">
      <dgm:prSet presAssocID="{B4D184F2-0EDE-4EAA-86C2-003722DEF83F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837983-2940-4395-B8D0-397C49169E73}" type="pres">
      <dgm:prSet presAssocID="{D28F44BF-7A0A-4728-BD3B-4C29FD1A5D7D}" presName="spaceBetweenRectangles" presStyleCnt="0"/>
      <dgm:spPr/>
    </dgm:pt>
    <dgm:pt modelId="{9F8186F5-67D4-4E29-8A65-DB03C731ED0F}" type="pres">
      <dgm:prSet presAssocID="{F49A2395-108E-42DB-A8F3-15010E5757AF}" presName="parentLin" presStyleCnt="0"/>
      <dgm:spPr/>
    </dgm:pt>
    <dgm:pt modelId="{5B9EF51C-17FE-442F-93B9-F4C0F2129EAA}" type="pres">
      <dgm:prSet presAssocID="{F49A2395-108E-42DB-A8F3-15010E5757AF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65E09961-9EED-46AA-A23A-A156E0D910FF}" type="pres">
      <dgm:prSet presAssocID="{F49A2395-108E-42DB-A8F3-15010E5757AF}" presName="parentText" presStyleLbl="node1" presStyleIdx="2" presStyleCnt="5" custScaleX="64604" custLinFactNeighborX="-4902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4221D9-F88E-4215-98A6-D749FBEBEB95}" type="pres">
      <dgm:prSet presAssocID="{F49A2395-108E-42DB-A8F3-15010E5757AF}" presName="negativeSpace" presStyleCnt="0"/>
      <dgm:spPr/>
    </dgm:pt>
    <dgm:pt modelId="{65007555-CD40-4D80-ABCC-576E47A57C84}" type="pres">
      <dgm:prSet presAssocID="{F49A2395-108E-42DB-A8F3-15010E5757AF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4A419E-E3B9-4D65-AAA0-434B6F7E62BF}" type="pres">
      <dgm:prSet presAssocID="{1F8A0E97-B815-46C3-9366-97BBCBDF567F}" presName="spaceBetweenRectangles" presStyleCnt="0"/>
      <dgm:spPr/>
    </dgm:pt>
    <dgm:pt modelId="{0BC8DD77-525C-412F-890B-2B600A8AF782}" type="pres">
      <dgm:prSet presAssocID="{1E723356-4A6F-4753-B966-E10CEF60A634}" presName="parentLin" presStyleCnt="0"/>
      <dgm:spPr/>
    </dgm:pt>
    <dgm:pt modelId="{D2FE7015-6F2E-4F1F-8D4C-8CBA74CCDCCA}" type="pres">
      <dgm:prSet presAssocID="{1E723356-4A6F-4753-B966-E10CEF60A634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40E22328-B946-4747-BC76-AFE8D094CD77}" type="pres">
      <dgm:prSet presAssocID="{1E723356-4A6F-4753-B966-E10CEF60A634}" presName="parentText" presStyleLbl="node1" presStyleIdx="3" presStyleCnt="5" custScaleX="64604" custLinFactNeighborX="-4902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B91503-66C3-4805-BBCF-7C8EF3C5DA1A}" type="pres">
      <dgm:prSet presAssocID="{1E723356-4A6F-4753-B966-E10CEF60A634}" presName="negativeSpace" presStyleCnt="0"/>
      <dgm:spPr/>
    </dgm:pt>
    <dgm:pt modelId="{08AE41C1-38C7-4F12-AEAA-EF3157C0DC64}" type="pres">
      <dgm:prSet presAssocID="{1E723356-4A6F-4753-B966-E10CEF60A634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C62787-E06F-49D7-9390-2196BFD8834F}" type="pres">
      <dgm:prSet presAssocID="{7E25F896-DF51-4801-A277-115C3FB8C11D}" presName="spaceBetweenRectangles" presStyleCnt="0"/>
      <dgm:spPr/>
    </dgm:pt>
    <dgm:pt modelId="{C454D67B-7376-42E7-B067-44419BAD24F4}" type="pres">
      <dgm:prSet presAssocID="{FBDB1739-9701-4114-8C8C-F298D46F1FD2}" presName="parentLin" presStyleCnt="0"/>
      <dgm:spPr/>
    </dgm:pt>
    <dgm:pt modelId="{970E2825-9B2D-43EB-868B-27B127F3C5F7}" type="pres">
      <dgm:prSet presAssocID="{FBDB1739-9701-4114-8C8C-F298D46F1FD2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CA6F47A8-F6F2-4A8E-9C26-0F42B404487B}" type="pres">
      <dgm:prSet presAssocID="{FBDB1739-9701-4114-8C8C-F298D46F1FD2}" presName="parentText" presStyleLbl="node1" presStyleIdx="4" presStyleCnt="5" custScaleX="64604" custLinFactNeighborX="-4902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C7EDB3-5B74-4AE2-BAB5-9C4DA55368EA}" type="pres">
      <dgm:prSet presAssocID="{FBDB1739-9701-4114-8C8C-F298D46F1FD2}" presName="negativeSpace" presStyleCnt="0"/>
      <dgm:spPr/>
    </dgm:pt>
    <dgm:pt modelId="{46B4CD55-4C1E-4251-A8AF-F3F272BF8230}" type="pres">
      <dgm:prSet presAssocID="{FBDB1739-9701-4114-8C8C-F298D46F1FD2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6F1C61-9735-4BD7-BC95-2F2FC4AE8900}" type="presOf" srcId="{1E723356-4A6F-4753-B966-E10CEF60A634}" destId="{40E22328-B946-4747-BC76-AFE8D094CD77}" srcOrd="1" destOrd="0" presId="urn:microsoft.com/office/officeart/2005/8/layout/list1"/>
    <dgm:cxn modelId="{3E3D9EB7-2687-4810-B10F-4D5EF5B93969}" srcId="{AF895FD1-D607-4F01-A41B-6D81DF1FA096}" destId="{A7EA4508-2BBA-46A9-B62A-6D1BB1D56B98}" srcOrd="0" destOrd="0" parTransId="{3F7F15F2-61DC-45A2-B14D-C7844105C76F}" sibTransId="{D4167AB3-06AE-4585-9C03-176CF2581118}"/>
    <dgm:cxn modelId="{F3C42E23-FD07-4D65-A001-99F7E6DE3697}" type="presOf" srcId="{A7EA4508-2BBA-46A9-B62A-6D1BB1D56B98}" destId="{F987D876-B643-4A1A-9754-7533AFB9B9E7}" srcOrd="0" destOrd="0" presId="urn:microsoft.com/office/officeart/2005/8/layout/list1"/>
    <dgm:cxn modelId="{4F35D0CD-DBD5-4901-9036-F05CB4C80B8E}" srcId="{F49A2395-108E-42DB-A8F3-15010E5757AF}" destId="{348F4551-4838-4F54-997D-43D9102471EB}" srcOrd="0" destOrd="0" parTransId="{20EF7AE2-960D-4A59-9E40-46FF7A25E474}" sibTransId="{2FAFA2E1-24C1-483A-AC41-C146E42890E4}"/>
    <dgm:cxn modelId="{55E43DC4-670E-4B3A-9864-037EDF99EFB8}" type="presOf" srcId="{B4D184F2-0EDE-4EAA-86C2-003722DEF83F}" destId="{313CC63C-8012-45F5-8722-B0C8A6E2BA8F}" srcOrd="1" destOrd="0" presId="urn:microsoft.com/office/officeart/2005/8/layout/list1"/>
    <dgm:cxn modelId="{33A644CD-847C-4BEC-8C80-9CFE1984A8EC}" type="presOf" srcId="{1E723356-4A6F-4753-B966-E10CEF60A634}" destId="{D2FE7015-6F2E-4F1F-8D4C-8CBA74CCDCCA}" srcOrd="0" destOrd="0" presId="urn:microsoft.com/office/officeart/2005/8/layout/list1"/>
    <dgm:cxn modelId="{DB708570-A452-4A51-BF0D-4E5D53DDA0B1}" type="presOf" srcId="{55C72237-D2CD-4227-8FDB-56C27F701641}" destId="{46B4CD55-4C1E-4251-A8AF-F3F272BF8230}" srcOrd="0" destOrd="0" presId="urn:microsoft.com/office/officeart/2005/8/layout/list1"/>
    <dgm:cxn modelId="{E8BC0BC6-D77C-4A58-A579-FF3C435DBB70}" type="presOf" srcId="{73FCBD22-0AAB-4175-9C7B-AACCA0258EE4}" destId="{34490E3B-12C7-4A12-B9CC-1CAF3E279575}" srcOrd="0" destOrd="0" presId="urn:microsoft.com/office/officeart/2005/8/layout/list1"/>
    <dgm:cxn modelId="{FEC2B83B-E594-4294-ABE3-99D30C26B7AA}" srcId="{AF895FD1-D607-4F01-A41B-6D81DF1FA096}" destId="{FBDB1739-9701-4114-8C8C-F298D46F1FD2}" srcOrd="4" destOrd="0" parTransId="{9FF3B27B-11DE-43C0-8A9A-083D3EBF0AF4}" sibTransId="{5C333FF9-57F4-459E-9029-0A847C125C18}"/>
    <dgm:cxn modelId="{C496375C-82BF-47CE-ADFB-218A70C2EEE3}" type="presOf" srcId="{FBDB1739-9701-4114-8C8C-F298D46F1FD2}" destId="{970E2825-9B2D-43EB-868B-27B127F3C5F7}" srcOrd="0" destOrd="0" presId="urn:microsoft.com/office/officeart/2005/8/layout/list1"/>
    <dgm:cxn modelId="{FB0664AE-7EC3-4297-951B-641F2CF7E911}" srcId="{AF895FD1-D607-4F01-A41B-6D81DF1FA096}" destId="{1E723356-4A6F-4753-B966-E10CEF60A634}" srcOrd="3" destOrd="0" parTransId="{FB573D13-D540-4C2A-A2AB-82FE493E91FF}" sibTransId="{7E25F896-DF51-4801-A277-115C3FB8C11D}"/>
    <dgm:cxn modelId="{EDD61C20-CFB5-4610-B4C6-CB6EC48BC951}" type="presOf" srcId="{FBDB1739-9701-4114-8C8C-F298D46F1FD2}" destId="{CA6F47A8-F6F2-4A8E-9C26-0F42B404487B}" srcOrd="1" destOrd="0" presId="urn:microsoft.com/office/officeart/2005/8/layout/list1"/>
    <dgm:cxn modelId="{B1365D70-3620-4D95-95B9-7EA344ED0279}" srcId="{B4D184F2-0EDE-4EAA-86C2-003722DEF83F}" destId="{1BF2EC3E-CA44-4658-A62F-3B1B07402860}" srcOrd="0" destOrd="0" parTransId="{610A458D-285D-406A-A0D3-D764E8CB07F3}" sibTransId="{D7A533F8-8D51-4DFF-A1A2-F0EDA225F96F}"/>
    <dgm:cxn modelId="{99DB3243-25C1-4973-B20B-58787F3BB5D4}" type="presOf" srcId="{B4D184F2-0EDE-4EAA-86C2-003722DEF83F}" destId="{82F906E0-074C-4FB0-8FE2-62E3EBDB7FEC}" srcOrd="0" destOrd="0" presId="urn:microsoft.com/office/officeart/2005/8/layout/list1"/>
    <dgm:cxn modelId="{301B5B0E-AE2B-4BC7-AE0D-364CF6A9B6CE}" srcId="{1E723356-4A6F-4753-B966-E10CEF60A634}" destId="{B05619A9-336B-475A-8F1E-D75FCB17C11F}" srcOrd="0" destOrd="0" parTransId="{021B2223-6FD5-4C8D-8352-A1F948BDCF27}" sibTransId="{DB67B730-8977-4853-9B36-89C953F8DDDA}"/>
    <dgm:cxn modelId="{EEC9E6E0-C78A-4314-84C2-DB9A84E22A8E}" type="presOf" srcId="{F49A2395-108E-42DB-A8F3-15010E5757AF}" destId="{65E09961-9EED-46AA-A23A-A156E0D910FF}" srcOrd="1" destOrd="0" presId="urn:microsoft.com/office/officeart/2005/8/layout/list1"/>
    <dgm:cxn modelId="{403379AD-6C38-4EAA-B9DB-0CB36DB1F2E4}" srcId="{FBDB1739-9701-4114-8C8C-F298D46F1FD2}" destId="{55C72237-D2CD-4227-8FDB-56C27F701641}" srcOrd="0" destOrd="0" parTransId="{2EA940E0-683B-4707-AB35-E105D03C4129}" sibTransId="{51340E23-8807-4A38-ACE3-4687BA4576C3}"/>
    <dgm:cxn modelId="{07C8424B-34F9-41D8-BAF2-DBC73E53FB83}" srcId="{AF895FD1-D607-4F01-A41B-6D81DF1FA096}" destId="{B4D184F2-0EDE-4EAA-86C2-003722DEF83F}" srcOrd="1" destOrd="0" parTransId="{65A1CD94-1A08-4C8F-B9BD-ACBC6705EDD6}" sibTransId="{D28F44BF-7A0A-4728-BD3B-4C29FD1A5D7D}"/>
    <dgm:cxn modelId="{C79FB4DA-6CB7-4F5E-98E8-79129D6FD071}" type="presOf" srcId="{A7EA4508-2BBA-46A9-B62A-6D1BB1D56B98}" destId="{86019AB9-A0C4-477A-B1A7-058BC5C27602}" srcOrd="1" destOrd="0" presId="urn:microsoft.com/office/officeart/2005/8/layout/list1"/>
    <dgm:cxn modelId="{1802EEFE-D497-4E41-B362-ACDF382D3166}" srcId="{AF895FD1-D607-4F01-A41B-6D81DF1FA096}" destId="{F49A2395-108E-42DB-A8F3-15010E5757AF}" srcOrd="2" destOrd="0" parTransId="{56C7A8F5-2F5C-4185-A8B2-8A335EC39B1E}" sibTransId="{1F8A0E97-B815-46C3-9366-97BBCBDF567F}"/>
    <dgm:cxn modelId="{B4BB076D-09BE-4664-B38E-980758D8040E}" type="presOf" srcId="{AF895FD1-D607-4F01-A41B-6D81DF1FA096}" destId="{D5F7A4A4-0BBB-4EB4-9FD7-4D1AC6FD661D}" srcOrd="0" destOrd="0" presId="urn:microsoft.com/office/officeart/2005/8/layout/list1"/>
    <dgm:cxn modelId="{3BC3AB6B-08FF-4E72-8676-845E5408953A}" type="presOf" srcId="{B05619A9-336B-475A-8F1E-D75FCB17C11F}" destId="{08AE41C1-38C7-4F12-AEAA-EF3157C0DC64}" srcOrd="0" destOrd="0" presId="urn:microsoft.com/office/officeart/2005/8/layout/list1"/>
    <dgm:cxn modelId="{1AC50807-0C8C-4A8C-9FB4-2E52F011F02E}" type="presOf" srcId="{F49A2395-108E-42DB-A8F3-15010E5757AF}" destId="{5B9EF51C-17FE-442F-93B9-F4C0F2129EAA}" srcOrd="0" destOrd="0" presId="urn:microsoft.com/office/officeart/2005/8/layout/list1"/>
    <dgm:cxn modelId="{1C350C71-960B-4250-A0B3-928D99B7F22A}" type="presOf" srcId="{1BF2EC3E-CA44-4658-A62F-3B1B07402860}" destId="{FD1A97A1-1E1C-4695-9DF7-E4AF9A464B45}" srcOrd="0" destOrd="0" presId="urn:microsoft.com/office/officeart/2005/8/layout/list1"/>
    <dgm:cxn modelId="{7EC536C2-AD75-4D49-A724-6BD49CC4FF73}" type="presOf" srcId="{348F4551-4838-4F54-997D-43D9102471EB}" destId="{65007555-CD40-4D80-ABCC-576E47A57C84}" srcOrd="0" destOrd="0" presId="urn:microsoft.com/office/officeart/2005/8/layout/list1"/>
    <dgm:cxn modelId="{8399E214-E8A1-42CC-8A9A-5C3935E494A7}" srcId="{A7EA4508-2BBA-46A9-B62A-6D1BB1D56B98}" destId="{73FCBD22-0AAB-4175-9C7B-AACCA0258EE4}" srcOrd="0" destOrd="0" parTransId="{10D7F295-6BA2-4F84-B0C3-A2349ECBA5F0}" sibTransId="{6C6D1F6D-0BDF-4710-982E-E49848D48745}"/>
    <dgm:cxn modelId="{2AFFD7E3-BC12-4E92-805B-4AA2F45BBC40}" type="presParOf" srcId="{D5F7A4A4-0BBB-4EB4-9FD7-4D1AC6FD661D}" destId="{6069FC08-C945-4A39-BEE0-1911144103FD}" srcOrd="0" destOrd="0" presId="urn:microsoft.com/office/officeart/2005/8/layout/list1"/>
    <dgm:cxn modelId="{19D98F08-0D92-4B60-8423-EC87C71C4052}" type="presParOf" srcId="{6069FC08-C945-4A39-BEE0-1911144103FD}" destId="{F987D876-B643-4A1A-9754-7533AFB9B9E7}" srcOrd="0" destOrd="0" presId="urn:microsoft.com/office/officeart/2005/8/layout/list1"/>
    <dgm:cxn modelId="{2838ABEB-4DE8-4AAF-A4B8-85AD1AFAB2CC}" type="presParOf" srcId="{6069FC08-C945-4A39-BEE0-1911144103FD}" destId="{86019AB9-A0C4-477A-B1A7-058BC5C27602}" srcOrd="1" destOrd="0" presId="urn:microsoft.com/office/officeart/2005/8/layout/list1"/>
    <dgm:cxn modelId="{FE75724C-71F1-4C15-8F28-F12EB05F9C7D}" type="presParOf" srcId="{D5F7A4A4-0BBB-4EB4-9FD7-4D1AC6FD661D}" destId="{5BCBB7F3-B6D9-4CDA-A8E7-72C223DEDF35}" srcOrd="1" destOrd="0" presId="urn:microsoft.com/office/officeart/2005/8/layout/list1"/>
    <dgm:cxn modelId="{7277C41A-7307-41B2-823A-7D318DA1C31F}" type="presParOf" srcId="{D5F7A4A4-0BBB-4EB4-9FD7-4D1AC6FD661D}" destId="{34490E3B-12C7-4A12-B9CC-1CAF3E279575}" srcOrd="2" destOrd="0" presId="urn:microsoft.com/office/officeart/2005/8/layout/list1"/>
    <dgm:cxn modelId="{4367EA97-614C-4BDB-87A5-171F487F10BD}" type="presParOf" srcId="{D5F7A4A4-0BBB-4EB4-9FD7-4D1AC6FD661D}" destId="{7915267E-2D71-4693-8A10-E2DB4E6AB468}" srcOrd="3" destOrd="0" presId="urn:microsoft.com/office/officeart/2005/8/layout/list1"/>
    <dgm:cxn modelId="{2D85A280-DB21-4289-BC7F-F5313ED5897C}" type="presParOf" srcId="{D5F7A4A4-0BBB-4EB4-9FD7-4D1AC6FD661D}" destId="{53110F8E-2F33-41F6-A4C1-6C0E35DACD3A}" srcOrd="4" destOrd="0" presId="urn:microsoft.com/office/officeart/2005/8/layout/list1"/>
    <dgm:cxn modelId="{452B43E4-BE32-4188-A5D6-D62C2E6DBE8A}" type="presParOf" srcId="{53110F8E-2F33-41F6-A4C1-6C0E35DACD3A}" destId="{82F906E0-074C-4FB0-8FE2-62E3EBDB7FEC}" srcOrd="0" destOrd="0" presId="urn:microsoft.com/office/officeart/2005/8/layout/list1"/>
    <dgm:cxn modelId="{86CD3EF6-432F-49DB-BD99-E967D3650300}" type="presParOf" srcId="{53110F8E-2F33-41F6-A4C1-6C0E35DACD3A}" destId="{313CC63C-8012-45F5-8722-B0C8A6E2BA8F}" srcOrd="1" destOrd="0" presId="urn:microsoft.com/office/officeart/2005/8/layout/list1"/>
    <dgm:cxn modelId="{8858EA2C-1A8D-4E56-88EE-E584D797B828}" type="presParOf" srcId="{D5F7A4A4-0BBB-4EB4-9FD7-4D1AC6FD661D}" destId="{DF5B3B85-DF3F-4DD2-83FD-086410882D0E}" srcOrd="5" destOrd="0" presId="urn:microsoft.com/office/officeart/2005/8/layout/list1"/>
    <dgm:cxn modelId="{1377109A-432B-4B9C-A7EF-018632140B31}" type="presParOf" srcId="{D5F7A4A4-0BBB-4EB4-9FD7-4D1AC6FD661D}" destId="{FD1A97A1-1E1C-4695-9DF7-E4AF9A464B45}" srcOrd="6" destOrd="0" presId="urn:microsoft.com/office/officeart/2005/8/layout/list1"/>
    <dgm:cxn modelId="{DAABF2DD-7E40-427D-9917-BD21480379D0}" type="presParOf" srcId="{D5F7A4A4-0BBB-4EB4-9FD7-4D1AC6FD661D}" destId="{80837983-2940-4395-B8D0-397C49169E73}" srcOrd="7" destOrd="0" presId="urn:microsoft.com/office/officeart/2005/8/layout/list1"/>
    <dgm:cxn modelId="{8DE4A888-D3D5-454C-9BF4-128279E3CF2A}" type="presParOf" srcId="{D5F7A4A4-0BBB-4EB4-9FD7-4D1AC6FD661D}" destId="{9F8186F5-67D4-4E29-8A65-DB03C731ED0F}" srcOrd="8" destOrd="0" presId="urn:microsoft.com/office/officeart/2005/8/layout/list1"/>
    <dgm:cxn modelId="{C779DE04-6866-4C77-86C4-BDCBDB6F9D26}" type="presParOf" srcId="{9F8186F5-67D4-4E29-8A65-DB03C731ED0F}" destId="{5B9EF51C-17FE-442F-93B9-F4C0F2129EAA}" srcOrd="0" destOrd="0" presId="urn:microsoft.com/office/officeart/2005/8/layout/list1"/>
    <dgm:cxn modelId="{433CECCF-BF94-4F95-84A1-4B3FA27981DB}" type="presParOf" srcId="{9F8186F5-67D4-4E29-8A65-DB03C731ED0F}" destId="{65E09961-9EED-46AA-A23A-A156E0D910FF}" srcOrd="1" destOrd="0" presId="urn:microsoft.com/office/officeart/2005/8/layout/list1"/>
    <dgm:cxn modelId="{EB36213D-E2A6-46F4-BDF2-82571FCA3D91}" type="presParOf" srcId="{D5F7A4A4-0BBB-4EB4-9FD7-4D1AC6FD661D}" destId="{344221D9-F88E-4215-98A6-D749FBEBEB95}" srcOrd="9" destOrd="0" presId="urn:microsoft.com/office/officeart/2005/8/layout/list1"/>
    <dgm:cxn modelId="{D1730596-8625-491E-A15A-8A0FDD4D4064}" type="presParOf" srcId="{D5F7A4A4-0BBB-4EB4-9FD7-4D1AC6FD661D}" destId="{65007555-CD40-4D80-ABCC-576E47A57C84}" srcOrd="10" destOrd="0" presId="urn:microsoft.com/office/officeart/2005/8/layout/list1"/>
    <dgm:cxn modelId="{C393C357-D978-4FC5-B215-5479D5FE9E16}" type="presParOf" srcId="{D5F7A4A4-0BBB-4EB4-9FD7-4D1AC6FD661D}" destId="{2D4A419E-E3B9-4D65-AAA0-434B6F7E62BF}" srcOrd="11" destOrd="0" presId="urn:microsoft.com/office/officeart/2005/8/layout/list1"/>
    <dgm:cxn modelId="{921AB9B3-E1F4-4F68-BD97-5C04030C06AF}" type="presParOf" srcId="{D5F7A4A4-0BBB-4EB4-9FD7-4D1AC6FD661D}" destId="{0BC8DD77-525C-412F-890B-2B600A8AF782}" srcOrd="12" destOrd="0" presId="urn:microsoft.com/office/officeart/2005/8/layout/list1"/>
    <dgm:cxn modelId="{C6F9EEA5-7F96-4885-B30E-0AE1184B4793}" type="presParOf" srcId="{0BC8DD77-525C-412F-890B-2B600A8AF782}" destId="{D2FE7015-6F2E-4F1F-8D4C-8CBA74CCDCCA}" srcOrd="0" destOrd="0" presId="urn:microsoft.com/office/officeart/2005/8/layout/list1"/>
    <dgm:cxn modelId="{AF4296B8-E2B7-4003-B43A-F90EC455B1EC}" type="presParOf" srcId="{0BC8DD77-525C-412F-890B-2B600A8AF782}" destId="{40E22328-B946-4747-BC76-AFE8D094CD77}" srcOrd="1" destOrd="0" presId="urn:microsoft.com/office/officeart/2005/8/layout/list1"/>
    <dgm:cxn modelId="{8B09B861-20E4-464A-9017-2F3055F3C9EE}" type="presParOf" srcId="{D5F7A4A4-0BBB-4EB4-9FD7-4D1AC6FD661D}" destId="{01B91503-66C3-4805-BBCF-7C8EF3C5DA1A}" srcOrd="13" destOrd="0" presId="urn:microsoft.com/office/officeart/2005/8/layout/list1"/>
    <dgm:cxn modelId="{E2490B79-02A2-4875-85DE-F981FE02B7BC}" type="presParOf" srcId="{D5F7A4A4-0BBB-4EB4-9FD7-4D1AC6FD661D}" destId="{08AE41C1-38C7-4F12-AEAA-EF3157C0DC64}" srcOrd="14" destOrd="0" presId="urn:microsoft.com/office/officeart/2005/8/layout/list1"/>
    <dgm:cxn modelId="{696F170A-1BF7-4B8F-952A-4173A671C49C}" type="presParOf" srcId="{D5F7A4A4-0BBB-4EB4-9FD7-4D1AC6FD661D}" destId="{1EC62787-E06F-49D7-9390-2196BFD8834F}" srcOrd="15" destOrd="0" presId="urn:microsoft.com/office/officeart/2005/8/layout/list1"/>
    <dgm:cxn modelId="{141ED14A-1144-437B-8350-0E71CCF1BADA}" type="presParOf" srcId="{D5F7A4A4-0BBB-4EB4-9FD7-4D1AC6FD661D}" destId="{C454D67B-7376-42E7-B067-44419BAD24F4}" srcOrd="16" destOrd="0" presId="urn:microsoft.com/office/officeart/2005/8/layout/list1"/>
    <dgm:cxn modelId="{FC3F52CC-330F-492F-881B-D9058B628C66}" type="presParOf" srcId="{C454D67B-7376-42E7-B067-44419BAD24F4}" destId="{970E2825-9B2D-43EB-868B-27B127F3C5F7}" srcOrd="0" destOrd="0" presId="urn:microsoft.com/office/officeart/2005/8/layout/list1"/>
    <dgm:cxn modelId="{8459B48D-7388-47AD-ADEA-9E8E7A0ED2F1}" type="presParOf" srcId="{C454D67B-7376-42E7-B067-44419BAD24F4}" destId="{CA6F47A8-F6F2-4A8E-9C26-0F42B404487B}" srcOrd="1" destOrd="0" presId="urn:microsoft.com/office/officeart/2005/8/layout/list1"/>
    <dgm:cxn modelId="{486CA886-563C-44EF-9CBE-67D0996C9C13}" type="presParOf" srcId="{D5F7A4A4-0BBB-4EB4-9FD7-4D1AC6FD661D}" destId="{4CC7EDB3-5B74-4AE2-BAB5-9C4DA55368EA}" srcOrd="17" destOrd="0" presId="urn:microsoft.com/office/officeart/2005/8/layout/list1"/>
    <dgm:cxn modelId="{AA417F5F-8015-4D3D-A6CC-D9F2C21AACDF}" type="presParOf" srcId="{D5F7A4A4-0BBB-4EB4-9FD7-4D1AC6FD661D}" destId="{46B4CD55-4C1E-4251-A8AF-F3F272BF823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DA190F-4545-4E02-981F-497039EDE5FA}" type="doc">
      <dgm:prSet loTypeId="urn:microsoft.com/office/officeart/2005/8/layout/funnel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351644D-9D1F-4BEE-AE80-807B21FF20F0}">
      <dgm:prSet phldrT="[Text]"/>
      <dgm:spPr/>
      <dgm:t>
        <a:bodyPr/>
        <a:lstStyle/>
        <a:p>
          <a:r>
            <a:rPr lang="en-US" dirty="0" smtClean="0"/>
            <a:t>KPI</a:t>
          </a:r>
          <a:endParaRPr lang="en-US" dirty="0"/>
        </a:p>
      </dgm:t>
    </dgm:pt>
    <dgm:pt modelId="{B0C56379-A7C8-453C-B0CE-23183B5858C3}" type="parTrans" cxnId="{77FBF337-7D45-490D-8A6F-05CB06F21B48}">
      <dgm:prSet/>
      <dgm:spPr/>
      <dgm:t>
        <a:bodyPr/>
        <a:lstStyle/>
        <a:p>
          <a:endParaRPr lang="en-US"/>
        </a:p>
      </dgm:t>
    </dgm:pt>
    <dgm:pt modelId="{6C10B9EA-8FD8-4265-8F92-2BFDB365092B}" type="sibTrans" cxnId="{77FBF337-7D45-490D-8A6F-05CB06F21B48}">
      <dgm:prSet/>
      <dgm:spPr/>
      <dgm:t>
        <a:bodyPr/>
        <a:lstStyle/>
        <a:p>
          <a:endParaRPr lang="en-US"/>
        </a:p>
      </dgm:t>
    </dgm:pt>
    <dgm:pt modelId="{394C656E-2627-4699-8BDA-EEB9C9A5D383}">
      <dgm:prSet phldrT="[Text]"/>
      <dgm:spPr/>
      <dgm:t>
        <a:bodyPr/>
        <a:lstStyle/>
        <a:p>
          <a:r>
            <a:rPr lang="en-US" dirty="0" smtClean="0"/>
            <a:t>Thresholds </a:t>
          </a:r>
          <a:endParaRPr lang="en-US" dirty="0"/>
        </a:p>
      </dgm:t>
    </dgm:pt>
    <dgm:pt modelId="{854FBCCF-9D50-4AA6-92F4-18CD77D2958E}" type="parTrans" cxnId="{F27C45A8-11C5-44CE-A342-5C729543061A}">
      <dgm:prSet/>
      <dgm:spPr/>
      <dgm:t>
        <a:bodyPr/>
        <a:lstStyle/>
        <a:p>
          <a:endParaRPr lang="en-US"/>
        </a:p>
      </dgm:t>
    </dgm:pt>
    <dgm:pt modelId="{18121671-8F1B-48AE-B445-80169F9C1FE2}" type="sibTrans" cxnId="{F27C45A8-11C5-44CE-A342-5C729543061A}">
      <dgm:prSet/>
      <dgm:spPr/>
      <dgm:t>
        <a:bodyPr/>
        <a:lstStyle/>
        <a:p>
          <a:endParaRPr lang="en-US"/>
        </a:p>
      </dgm:t>
    </dgm:pt>
    <dgm:pt modelId="{E129304E-64E2-4562-9374-1B4D7CD4530A}">
      <dgm:prSet phldrT="[Text]"/>
      <dgm:spPr/>
      <dgm:t>
        <a:bodyPr/>
        <a:lstStyle/>
        <a:p>
          <a:r>
            <a:rPr lang="en-US" dirty="0" smtClean="0"/>
            <a:t>Customers &amp; CoS</a:t>
          </a:r>
          <a:endParaRPr lang="en-US" dirty="0"/>
        </a:p>
      </dgm:t>
    </dgm:pt>
    <dgm:pt modelId="{BED1FFF4-1CAC-40F2-A034-4E201E5AD1E8}" type="parTrans" cxnId="{1BEC6D1A-BB18-48DE-8C56-57FCA560FBCD}">
      <dgm:prSet/>
      <dgm:spPr/>
      <dgm:t>
        <a:bodyPr/>
        <a:lstStyle/>
        <a:p>
          <a:endParaRPr lang="en-US"/>
        </a:p>
      </dgm:t>
    </dgm:pt>
    <dgm:pt modelId="{B3195142-26BF-406D-841A-9B419FFB9BF7}" type="sibTrans" cxnId="{1BEC6D1A-BB18-48DE-8C56-57FCA560FBCD}">
      <dgm:prSet/>
      <dgm:spPr/>
      <dgm:t>
        <a:bodyPr/>
        <a:lstStyle/>
        <a:p>
          <a:endParaRPr lang="en-US"/>
        </a:p>
      </dgm:t>
    </dgm:pt>
    <dgm:pt modelId="{644CB779-0F90-4927-B967-9E680FE494D6}">
      <dgm:prSet phldrT="[Text]"/>
      <dgm:spPr/>
      <dgm:t>
        <a:bodyPr/>
        <a:lstStyle/>
        <a:p>
          <a:r>
            <a:rPr lang="en-US" dirty="0" smtClean="0"/>
            <a:t>Policy=SLA</a:t>
          </a:r>
          <a:endParaRPr lang="en-US" dirty="0"/>
        </a:p>
      </dgm:t>
    </dgm:pt>
    <dgm:pt modelId="{93F95854-AAE2-40EC-9F91-F147830B71FA}" type="parTrans" cxnId="{6B9D464B-4BC9-4C0E-B905-64577C3D0341}">
      <dgm:prSet/>
      <dgm:spPr/>
      <dgm:t>
        <a:bodyPr/>
        <a:lstStyle/>
        <a:p>
          <a:endParaRPr lang="en-US"/>
        </a:p>
      </dgm:t>
    </dgm:pt>
    <dgm:pt modelId="{E5206A5C-B77A-42FF-A5C1-3DCAD4F58D12}" type="sibTrans" cxnId="{6B9D464B-4BC9-4C0E-B905-64577C3D0341}">
      <dgm:prSet/>
      <dgm:spPr/>
      <dgm:t>
        <a:bodyPr/>
        <a:lstStyle/>
        <a:p>
          <a:endParaRPr lang="en-US"/>
        </a:p>
      </dgm:t>
    </dgm:pt>
    <dgm:pt modelId="{14DC9ECC-654D-4D23-AD9A-9A44033C1E24}" type="pres">
      <dgm:prSet presAssocID="{2DDA190F-4545-4E02-981F-497039EDE5F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C45DD6-F7D0-4CA4-9FD2-18E1365D7069}" type="pres">
      <dgm:prSet presAssocID="{2DDA190F-4545-4E02-981F-497039EDE5FA}" presName="ellipse" presStyleLbl="trBgShp" presStyleIdx="0" presStyleCnt="1"/>
      <dgm:spPr/>
    </dgm:pt>
    <dgm:pt modelId="{F32B7332-D670-46F0-8D37-14800C0BE865}" type="pres">
      <dgm:prSet presAssocID="{2DDA190F-4545-4E02-981F-497039EDE5FA}" presName="arrow1" presStyleLbl="fgShp" presStyleIdx="0" presStyleCnt="1"/>
      <dgm:spPr/>
    </dgm:pt>
    <dgm:pt modelId="{6A7FEC27-5C3C-46B3-AC98-A925E6B6D057}" type="pres">
      <dgm:prSet presAssocID="{2DDA190F-4545-4E02-981F-497039EDE5FA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B7C182-6709-42BE-9823-E091485DF1C5}" type="pres">
      <dgm:prSet presAssocID="{394C656E-2627-4699-8BDA-EEB9C9A5D383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920E57-4242-493E-9D96-B63C4D789D50}" type="pres">
      <dgm:prSet presAssocID="{E129304E-64E2-4562-9374-1B4D7CD4530A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A4A0C5-E8AB-4A8A-8F6E-30399FDB4D11}" type="pres">
      <dgm:prSet presAssocID="{644CB779-0F90-4927-B967-9E680FE494D6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44AD8-DEBF-4044-946D-6CA0234E8912}" type="pres">
      <dgm:prSet presAssocID="{2DDA190F-4545-4E02-981F-497039EDE5FA}" presName="funnel" presStyleLbl="trAlignAcc1" presStyleIdx="0" presStyleCnt="1"/>
      <dgm:spPr/>
    </dgm:pt>
  </dgm:ptLst>
  <dgm:cxnLst>
    <dgm:cxn modelId="{90EC4EAB-ECE9-4A71-B505-7B287C737397}" type="presOf" srcId="{E129304E-64E2-4562-9374-1B4D7CD4530A}" destId="{0FB7C182-6709-42BE-9823-E091485DF1C5}" srcOrd="0" destOrd="0" presId="urn:microsoft.com/office/officeart/2005/8/layout/funnel1"/>
    <dgm:cxn modelId="{77FBF337-7D45-490D-8A6F-05CB06F21B48}" srcId="{2DDA190F-4545-4E02-981F-497039EDE5FA}" destId="{A351644D-9D1F-4BEE-AE80-807B21FF20F0}" srcOrd="0" destOrd="0" parTransId="{B0C56379-A7C8-453C-B0CE-23183B5858C3}" sibTransId="{6C10B9EA-8FD8-4265-8F92-2BFDB365092B}"/>
    <dgm:cxn modelId="{1BEC6D1A-BB18-48DE-8C56-57FCA560FBCD}" srcId="{2DDA190F-4545-4E02-981F-497039EDE5FA}" destId="{E129304E-64E2-4562-9374-1B4D7CD4530A}" srcOrd="2" destOrd="0" parTransId="{BED1FFF4-1CAC-40F2-A034-4E201E5AD1E8}" sibTransId="{B3195142-26BF-406D-841A-9B419FFB9BF7}"/>
    <dgm:cxn modelId="{6B9D464B-4BC9-4C0E-B905-64577C3D0341}" srcId="{2DDA190F-4545-4E02-981F-497039EDE5FA}" destId="{644CB779-0F90-4927-B967-9E680FE494D6}" srcOrd="3" destOrd="0" parTransId="{93F95854-AAE2-40EC-9F91-F147830B71FA}" sibTransId="{E5206A5C-B77A-42FF-A5C1-3DCAD4F58D12}"/>
    <dgm:cxn modelId="{E2953C8D-18B4-4B9C-92AB-536966DF0C82}" type="presOf" srcId="{644CB779-0F90-4927-B967-9E680FE494D6}" destId="{6A7FEC27-5C3C-46B3-AC98-A925E6B6D057}" srcOrd="0" destOrd="0" presId="urn:microsoft.com/office/officeart/2005/8/layout/funnel1"/>
    <dgm:cxn modelId="{EE83FF56-62F2-4EB3-BE3C-BE5E2BF1A3E4}" type="presOf" srcId="{A351644D-9D1F-4BEE-AE80-807B21FF20F0}" destId="{67A4A0C5-E8AB-4A8A-8F6E-30399FDB4D11}" srcOrd="0" destOrd="0" presId="urn:microsoft.com/office/officeart/2005/8/layout/funnel1"/>
    <dgm:cxn modelId="{D50EEC7B-58A7-49A4-B4FE-2A5B8FF4F656}" type="presOf" srcId="{2DDA190F-4545-4E02-981F-497039EDE5FA}" destId="{14DC9ECC-654D-4D23-AD9A-9A44033C1E24}" srcOrd="0" destOrd="0" presId="urn:microsoft.com/office/officeart/2005/8/layout/funnel1"/>
    <dgm:cxn modelId="{F27C45A8-11C5-44CE-A342-5C729543061A}" srcId="{2DDA190F-4545-4E02-981F-497039EDE5FA}" destId="{394C656E-2627-4699-8BDA-EEB9C9A5D383}" srcOrd="1" destOrd="0" parTransId="{854FBCCF-9D50-4AA6-92F4-18CD77D2958E}" sibTransId="{18121671-8F1B-48AE-B445-80169F9C1FE2}"/>
    <dgm:cxn modelId="{972E269A-53D3-4423-A10D-024545E2560B}" type="presOf" srcId="{394C656E-2627-4699-8BDA-EEB9C9A5D383}" destId="{74920E57-4242-493E-9D96-B63C4D789D50}" srcOrd="0" destOrd="0" presId="urn:microsoft.com/office/officeart/2005/8/layout/funnel1"/>
    <dgm:cxn modelId="{5314141B-86E7-42B4-A129-2E29088642B9}" type="presParOf" srcId="{14DC9ECC-654D-4D23-AD9A-9A44033C1E24}" destId="{BFC45DD6-F7D0-4CA4-9FD2-18E1365D7069}" srcOrd="0" destOrd="0" presId="urn:microsoft.com/office/officeart/2005/8/layout/funnel1"/>
    <dgm:cxn modelId="{6144CC4B-5B4C-4605-B46C-4BFCF8860A43}" type="presParOf" srcId="{14DC9ECC-654D-4D23-AD9A-9A44033C1E24}" destId="{F32B7332-D670-46F0-8D37-14800C0BE865}" srcOrd="1" destOrd="0" presId="urn:microsoft.com/office/officeart/2005/8/layout/funnel1"/>
    <dgm:cxn modelId="{BB25A26C-C73F-443C-876E-9171FC7DD4BF}" type="presParOf" srcId="{14DC9ECC-654D-4D23-AD9A-9A44033C1E24}" destId="{6A7FEC27-5C3C-46B3-AC98-A925E6B6D057}" srcOrd="2" destOrd="0" presId="urn:microsoft.com/office/officeart/2005/8/layout/funnel1"/>
    <dgm:cxn modelId="{9404C059-2B64-4165-8C5C-D12D5F66F855}" type="presParOf" srcId="{14DC9ECC-654D-4D23-AD9A-9A44033C1E24}" destId="{0FB7C182-6709-42BE-9823-E091485DF1C5}" srcOrd="3" destOrd="0" presId="urn:microsoft.com/office/officeart/2005/8/layout/funnel1"/>
    <dgm:cxn modelId="{78B2F379-3B95-4A61-A3B4-4971ED5B1275}" type="presParOf" srcId="{14DC9ECC-654D-4D23-AD9A-9A44033C1E24}" destId="{74920E57-4242-493E-9D96-B63C4D789D50}" srcOrd="4" destOrd="0" presId="urn:microsoft.com/office/officeart/2005/8/layout/funnel1"/>
    <dgm:cxn modelId="{33D39D5A-47F6-4C96-A97C-D088D78C4B2C}" type="presParOf" srcId="{14DC9ECC-654D-4D23-AD9A-9A44033C1E24}" destId="{67A4A0C5-E8AB-4A8A-8F6E-30399FDB4D11}" srcOrd="5" destOrd="0" presId="urn:microsoft.com/office/officeart/2005/8/layout/funnel1"/>
    <dgm:cxn modelId="{F66C796B-7A53-438B-93C4-E2AE5AA8C7B7}" type="presParOf" srcId="{14DC9ECC-654D-4D23-AD9A-9A44033C1E24}" destId="{26D44AD8-DEBF-4044-946D-6CA0234E8912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DC158F-2F66-414A-800E-3E7FAFB470D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CDF02232-B659-418F-B99E-E30D86855795}">
      <dgm:prSet phldrT="[Text]" custT="1"/>
      <dgm:spPr/>
      <dgm:t>
        <a:bodyPr/>
        <a:lstStyle/>
        <a:p>
          <a:r>
            <a:rPr lang="en-US" sz="2400" b="1" smtClean="0">
              <a:solidFill>
                <a:sysClr val="windowText" lastClr="000000"/>
              </a:solidFill>
              <a:effectLst/>
            </a:rPr>
            <a:t>Backup and Restore</a:t>
          </a:r>
          <a:endParaRPr lang="en-US" sz="2400" dirty="0"/>
        </a:p>
      </dgm:t>
    </dgm:pt>
    <dgm:pt modelId="{2E803B3D-73E7-4E8D-A734-7A8264B7EFA0}" type="parTrans" cxnId="{2C2C8FB2-091B-42DD-B567-C980BB9B566C}">
      <dgm:prSet/>
      <dgm:spPr/>
      <dgm:t>
        <a:bodyPr/>
        <a:lstStyle/>
        <a:p>
          <a:endParaRPr lang="en-US"/>
        </a:p>
      </dgm:t>
    </dgm:pt>
    <dgm:pt modelId="{6034171F-3EC8-47C2-92B4-CF4B6394BA21}" type="sibTrans" cxnId="{2C2C8FB2-091B-42DD-B567-C980BB9B566C}">
      <dgm:prSet/>
      <dgm:spPr/>
      <dgm:t>
        <a:bodyPr/>
        <a:lstStyle/>
        <a:p>
          <a:endParaRPr lang="en-US"/>
        </a:p>
      </dgm:t>
    </dgm:pt>
    <dgm:pt modelId="{B9A888F4-E9ED-49BC-949D-8BFF5D303F55}">
      <dgm:prSet phldrT="[Text]" custT="1"/>
      <dgm:spPr/>
      <dgm:t>
        <a:bodyPr/>
        <a:lstStyle/>
        <a:p>
          <a:r>
            <a:rPr lang="en-US" sz="2400" b="1" smtClean="0">
              <a:solidFill>
                <a:sysClr val="windowText" lastClr="000000"/>
              </a:solidFill>
              <a:effectLst/>
            </a:rPr>
            <a:t>High Availability (HA) Cluster</a:t>
          </a:r>
          <a:endParaRPr lang="en-US" sz="2400" dirty="0"/>
        </a:p>
      </dgm:t>
    </dgm:pt>
    <dgm:pt modelId="{162C5186-A469-41FB-A1EC-D8A3754A6C69}" type="parTrans" cxnId="{92828765-07B4-443F-BE60-537B4C19020F}">
      <dgm:prSet/>
      <dgm:spPr/>
      <dgm:t>
        <a:bodyPr/>
        <a:lstStyle/>
        <a:p>
          <a:endParaRPr lang="en-US"/>
        </a:p>
      </dgm:t>
    </dgm:pt>
    <dgm:pt modelId="{DFBF7847-474E-4191-B986-AC5B27B1845F}" type="sibTrans" cxnId="{92828765-07B4-443F-BE60-537B4C19020F}">
      <dgm:prSet/>
      <dgm:spPr/>
      <dgm:t>
        <a:bodyPr/>
        <a:lstStyle/>
        <a:p>
          <a:endParaRPr lang="en-US"/>
        </a:p>
      </dgm:t>
    </dgm:pt>
    <dgm:pt modelId="{F7200EDD-5C0A-47AF-851A-0B7C607D93F9}">
      <dgm:prSet phldrT="[Text]" custT="1"/>
      <dgm:spPr/>
      <dgm:t>
        <a:bodyPr/>
        <a:lstStyle/>
        <a:p>
          <a:r>
            <a:rPr lang="en-US" sz="2400" b="1" smtClean="0">
              <a:solidFill>
                <a:sysClr val="windowText" lastClr="000000"/>
              </a:solidFill>
              <a:effectLst/>
            </a:rPr>
            <a:t>Disaster Recovery (DR) 1+1</a:t>
          </a:r>
          <a:endParaRPr lang="en-US" sz="2400" dirty="0"/>
        </a:p>
      </dgm:t>
    </dgm:pt>
    <dgm:pt modelId="{A1F3E40C-5E92-413A-AC01-D814A4277C3B}" type="parTrans" cxnId="{3D9BC3E2-62B9-4CC4-AC80-8BA23065F7C2}">
      <dgm:prSet/>
      <dgm:spPr/>
      <dgm:t>
        <a:bodyPr/>
        <a:lstStyle/>
        <a:p>
          <a:endParaRPr lang="en-US"/>
        </a:p>
      </dgm:t>
    </dgm:pt>
    <dgm:pt modelId="{01013355-9D67-4BC5-8612-605D737687AA}" type="sibTrans" cxnId="{3D9BC3E2-62B9-4CC4-AC80-8BA23065F7C2}">
      <dgm:prSet/>
      <dgm:spPr/>
      <dgm:t>
        <a:bodyPr/>
        <a:lstStyle/>
        <a:p>
          <a:endParaRPr lang="en-US"/>
        </a:p>
      </dgm:t>
    </dgm:pt>
    <dgm:pt modelId="{31EDE67B-2311-4252-87A1-E34720096BDD}" type="pres">
      <dgm:prSet presAssocID="{23DC158F-2F66-414A-800E-3E7FAFB470DE}" presName="arrowDiagram" presStyleCnt="0">
        <dgm:presLayoutVars>
          <dgm:chMax val="5"/>
          <dgm:dir/>
          <dgm:resizeHandles val="exact"/>
        </dgm:presLayoutVars>
      </dgm:prSet>
      <dgm:spPr/>
    </dgm:pt>
    <dgm:pt modelId="{764BC6D2-EEC8-4AA1-B745-D4AA4C304DC4}" type="pres">
      <dgm:prSet presAssocID="{23DC158F-2F66-414A-800E-3E7FAFB470DE}" presName="arrow" presStyleLbl="bgShp" presStyleIdx="0" presStyleCnt="1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path path="circle">
            <a:fillToRect t="100000" r="100000"/>
          </a:path>
          <a:tileRect l="-100000" b="-100000"/>
        </a:gradFill>
        <a:ln>
          <a:noFill/>
        </a:ln>
        <a:effectLst/>
      </dgm:spPr>
    </dgm:pt>
    <dgm:pt modelId="{24AFD231-1546-4ACE-BC1A-BA418EC84606}" type="pres">
      <dgm:prSet presAssocID="{23DC158F-2F66-414A-800E-3E7FAFB470DE}" presName="arrowDiagram3" presStyleCnt="0"/>
      <dgm:spPr/>
    </dgm:pt>
    <dgm:pt modelId="{93917720-9F68-4A3E-B80C-2BDAC85F63E1}" type="pres">
      <dgm:prSet presAssocID="{CDF02232-B659-418F-B99E-E30D86855795}" presName="bullet3a" presStyleLbl="node1" presStyleIdx="0" presStyleCnt="3"/>
      <dgm:spPr/>
    </dgm:pt>
    <dgm:pt modelId="{81CB55FF-871C-4A1E-A6DA-185D8E869AD4}" type="pres">
      <dgm:prSet presAssocID="{CDF02232-B659-418F-B99E-E30D86855795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67BE98-9376-4C9A-B928-4394E70117FC}" type="pres">
      <dgm:prSet presAssocID="{B9A888F4-E9ED-49BC-949D-8BFF5D303F55}" presName="bullet3b" presStyleLbl="node1" presStyleIdx="1" presStyleCnt="3"/>
      <dgm:spPr/>
    </dgm:pt>
    <dgm:pt modelId="{74A2B307-B6EA-49E1-AF7F-FDEF8ACA0DC7}" type="pres">
      <dgm:prSet presAssocID="{B9A888F4-E9ED-49BC-949D-8BFF5D303F55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1BC743-0614-4906-A08A-A551D2718B3F}" type="pres">
      <dgm:prSet presAssocID="{F7200EDD-5C0A-47AF-851A-0B7C607D93F9}" presName="bullet3c" presStyleLbl="node1" presStyleIdx="2" presStyleCnt="3"/>
      <dgm:spPr/>
    </dgm:pt>
    <dgm:pt modelId="{1DB7D34A-A6C1-4CF0-AECE-5F004E7E519E}" type="pres">
      <dgm:prSet presAssocID="{F7200EDD-5C0A-47AF-851A-0B7C607D93F9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2C8FB2-091B-42DD-B567-C980BB9B566C}" srcId="{23DC158F-2F66-414A-800E-3E7FAFB470DE}" destId="{CDF02232-B659-418F-B99E-E30D86855795}" srcOrd="0" destOrd="0" parTransId="{2E803B3D-73E7-4E8D-A734-7A8264B7EFA0}" sibTransId="{6034171F-3EC8-47C2-92B4-CF4B6394BA21}"/>
    <dgm:cxn modelId="{92828765-07B4-443F-BE60-537B4C19020F}" srcId="{23DC158F-2F66-414A-800E-3E7FAFB470DE}" destId="{B9A888F4-E9ED-49BC-949D-8BFF5D303F55}" srcOrd="1" destOrd="0" parTransId="{162C5186-A469-41FB-A1EC-D8A3754A6C69}" sibTransId="{DFBF7847-474E-4191-B986-AC5B27B1845F}"/>
    <dgm:cxn modelId="{4639F2D7-66F3-4894-9B62-3FA2FD9D9F68}" type="presOf" srcId="{F7200EDD-5C0A-47AF-851A-0B7C607D93F9}" destId="{1DB7D34A-A6C1-4CF0-AECE-5F004E7E519E}" srcOrd="0" destOrd="0" presId="urn:microsoft.com/office/officeart/2005/8/layout/arrow2"/>
    <dgm:cxn modelId="{75278B82-DB24-4E35-A5FB-883803AD7C14}" type="presOf" srcId="{B9A888F4-E9ED-49BC-949D-8BFF5D303F55}" destId="{74A2B307-B6EA-49E1-AF7F-FDEF8ACA0DC7}" srcOrd="0" destOrd="0" presId="urn:microsoft.com/office/officeart/2005/8/layout/arrow2"/>
    <dgm:cxn modelId="{5F4C54D5-4ED3-4075-BB53-2EDA677B2BB3}" type="presOf" srcId="{CDF02232-B659-418F-B99E-E30D86855795}" destId="{81CB55FF-871C-4A1E-A6DA-185D8E869AD4}" srcOrd="0" destOrd="0" presId="urn:microsoft.com/office/officeart/2005/8/layout/arrow2"/>
    <dgm:cxn modelId="{3D9BC3E2-62B9-4CC4-AC80-8BA23065F7C2}" srcId="{23DC158F-2F66-414A-800E-3E7FAFB470DE}" destId="{F7200EDD-5C0A-47AF-851A-0B7C607D93F9}" srcOrd="2" destOrd="0" parTransId="{A1F3E40C-5E92-413A-AC01-D814A4277C3B}" sibTransId="{01013355-9D67-4BC5-8612-605D737687AA}"/>
    <dgm:cxn modelId="{95963C20-1713-4FD6-B019-FBDE6FB34DA9}" type="presOf" srcId="{23DC158F-2F66-414A-800E-3E7FAFB470DE}" destId="{31EDE67B-2311-4252-87A1-E34720096BDD}" srcOrd="0" destOrd="0" presId="urn:microsoft.com/office/officeart/2005/8/layout/arrow2"/>
    <dgm:cxn modelId="{4629F1D3-EB25-424D-996F-F287329E29BC}" type="presParOf" srcId="{31EDE67B-2311-4252-87A1-E34720096BDD}" destId="{764BC6D2-EEC8-4AA1-B745-D4AA4C304DC4}" srcOrd="0" destOrd="0" presId="urn:microsoft.com/office/officeart/2005/8/layout/arrow2"/>
    <dgm:cxn modelId="{9680D17B-5090-48F6-AF36-7E819B8ACADB}" type="presParOf" srcId="{31EDE67B-2311-4252-87A1-E34720096BDD}" destId="{24AFD231-1546-4ACE-BC1A-BA418EC84606}" srcOrd="1" destOrd="0" presId="urn:microsoft.com/office/officeart/2005/8/layout/arrow2"/>
    <dgm:cxn modelId="{1D5F35A1-98E2-498C-953D-3712019DD7DE}" type="presParOf" srcId="{24AFD231-1546-4ACE-BC1A-BA418EC84606}" destId="{93917720-9F68-4A3E-B80C-2BDAC85F63E1}" srcOrd="0" destOrd="0" presId="urn:microsoft.com/office/officeart/2005/8/layout/arrow2"/>
    <dgm:cxn modelId="{4D4E6D66-3838-4010-978A-B24C1EC2C932}" type="presParOf" srcId="{24AFD231-1546-4ACE-BC1A-BA418EC84606}" destId="{81CB55FF-871C-4A1E-A6DA-185D8E869AD4}" srcOrd="1" destOrd="0" presId="urn:microsoft.com/office/officeart/2005/8/layout/arrow2"/>
    <dgm:cxn modelId="{EB738DCF-8CE9-4142-A923-1CD196599C3F}" type="presParOf" srcId="{24AFD231-1546-4ACE-BC1A-BA418EC84606}" destId="{6167BE98-9376-4C9A-B928-4394E70117FC}" srcOrd="2" destOrd="0" presId="urn:microsoft.com/office/officeart/2005/8/layout/arrow2"/>
    <dgm:cxn modelId="{38D31EC6-7143-4807-96FD-4C2714C387F2}" type="presParOf" srcId="{24AFD231-1546-4ACE-BC1A-BA418EC84606}" destId="{74A2B307-B6EA-49E1-AF7F-FDEF8ACA0DC7}" srcOrd="3" destOrd="0" presId="urn:microsoft.com/office/officeart/2005/8/layout/arrow2"/>
    <dgm:cxn modelId="{2E8851D5-DC44-4653-A52A-A0FE75D6823A}" type="presParOf" srcId="{24AFD231-1546-4ACE-BC1A-BA418EC84606}" destId="{531BC743-0614-4906-A08A-A551D2718B3F}" srcOrd="4" destOrd="0" presId="urn:microsoft.com/office/officeart/2005/8/layout/arrow2"/>
    <dgm:cxn modelId="{346AA0DA-3661-4A62-A8EA-A640A81BE174}" type="presParOf" srcId="{24AFD231-1546-4ACE-BC1A-BA418EC84606}" destId="{1DB7D34A-A6C1-4CF0-AECE-5F004E7E519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8A0FA4-A556-4A11-B973-7D829942587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C7C87E-A928-4881-83D0-F17FB6567BC0}">
      <dgm:prSet phldrT="[Text]" custT="1"/>
      <dgm:spPr>
        <a:xfrm>
          <a:off x="506" y="55"/>
          <a:ext cx="2032718" cy="2207732"/>
        </a:xfrm>
        <a:solidFill>
          <a:srgbClr val="00B050"/>
        </a:solidFill>
      </dgm:spPr>
      <dgm:t>
        <a:bodyPr/>
        <a:lstStyle/>
        <a:p>
          <a:r>
            <a:rPr lang="en-US" sz="1500" b="1" dirty="0" smtClean="0">
              <a:solidFill>
                <a:schemeClr val="bg1"/>
              </a:solidFill>
            </a:rPr>
            <a:t>OSS - Operation Support Systems  </a:t>
          </a:r>
          <a:endParaRPr lang="en-US" sz="1500" b="1" dirty="0">
            <a:solidFill>
              <a:schemeClr val="bg1"/>
            </a:solidFill>
          </a:endParaRPr>
        </a:p>
      </dgm:t>
    </dgm:pt>
    <dgm:pt modelId="{FBF436F3-59CA-4544-8041-AEA14DE3217B}" type="parTrans" cxnId="{DEB50A9B-FEC0-4F27-B025-091725CD38B6}">
      <dgm:prSet/>
      <dgm:spPr/>
      <dgm:t>
        <a:bodyPr/>
        <a:lstStyle/>
        <a:p>
          <a:endParaRPr lang="en-US" sz="1500" b="0">
            <a:solidFill>
              <a:schemeClr val="bg1"/>
            </a:solidFill>
          </a:endParaRPr>
        </a:p>
      </dgm:t>
    </dgm:pt>
    <dgm:pt modelId="{11696C33-FDC5-4A14-9702-ECA7C9496FF4}" type="sibTrans" cxnId="{DEB50A9B-FEC0-4F27-B025-091725CD38B6}">
      <dgm:prSet/>
      <dgm:spPr/>
      <dgm:t>
        <a:bodyPr/>
        <a:lstStyle/>
        <a:p>
          <a:endParaRPr lang="en-US" sz="1500" b="0">
            <a:solidFill>
              <a:schemeClr val="bg1"/>
            </a:solidFill>
          </a:endParaRPr>
        </a:p>
      </dgm:t>
    </dgm:pt>
    <dgm:pt modelId="{D8CF95EA-87A5-4104-9535-F47031C33E6C}">
      <dgm:prSet phldrT="[Text]" custT="1"/>
      <dgm:spPr>
        <a:xfrm rot="5400000">
          <a:off x="4248066" y="-1994012"/>
          <a:ext cx="1766186" cy="6195868"/>
        </a:xfrm>
        <a:solidFill>
          <a:srgbClr val="29A329">
            <a:alpha val="89804"/>
          </a:srgbClr>
        </a:solidFill>
        <a:ln>
          <a:noFill/>
        </a:ln>
      </dgm:spPr>
      <dgm:t>
        <a:bodyPr rIns="360000"/>
        <a:lstStyle/>
        <a:p>
          <a:pPr marL="174625" indent="-174625"/>
          <a:r>
            <a:rPr lang="en-US" sz="1500" b="0" dirty="0" smtClean="0">
              <a:solidFill>
                <a:schemeClr val="bg1"/>
              </a:solidFill>
            </a:rPr>
            <a:t>Fault Management – NetCool (validated by IBM)</a:t>
          </a:r>
          <a:endParaRPr lang="en-US" sz="1500" b="0" dirty="0">
            <a:solidFill>
              <a:schemeClr val="bg1"/>
            </a:solidFill>
          </a:endParaRPr>
        </a:p>
      </dgm:t>
    </dgm:pt>
    <dgm:pt modelId="{8BD3FED3-B6D2-4DE9-9480-9B091C1E2F2E}" type="parTrans" cxnId="{14C8CD93-2624-42AC-B84F-4DEBD1ACA380}">
      <dgm:prSet/>
      <dgm:spPr/>
      <dgm:t>
        <a:bodyPr/>
        <a:lstStyle/>
        <a:p>
          <a:endParaRPr lang="en-US" sz="1500" b="0">
            <a:solidFill>
              <a:schemeClr val="bg1"/>
            </a:solidFill>
          </a:endParaRPr>
        </a:p>
      </dgm:t>
    </dgm:pt>
    <dgm:pt modelId="{30D697E3-3A47-4CCF-A827-B52AB5F7F403}" type="sibTrans" cxnId="{14C8CD93-2624-42AC-B84F-4DEBD1ACA380}">
      <dgm:prSet/>
      <dgm:spPr/>
      <dgm:t>
        <a:bodyPr/>
        <a:lstStyle/>
        <a:p>
          <a:endParaRPr lang="en-US" sz="1500" b="0">
            <a:solidFill>
              <a:schemeClr val="bg1"/>
            </a:solidFill>
          </a:endParaRPr>
        </a:p>
      </dgm:t>
    </dgm:pt>
    <dgm:pt modelId="{91CAD88C-C643-4F81-9BD2-8EF7CA26D539}">
      <dgm:prSet phldrT="[Text]" custT="1"/>
      <dgm:spPr>
        <a:xfrm>
          <a:off x="506" y="2318174"/>
          <a:ext cx="2032718" cy="2207732"/>
        </a:xfrm>
        <a:solidFill>
          <a:srgbClr val="3333FF"/>
        </a:solidFill>
      </dgm:spPr>
      <dgm:t>
        <a:bodyPr/>
        <a:lstStyle/>
        <a:p>
          <a:r>
            <a:rPr lang="en-US" sz="1500" b="1" dirty="0" smtClean="0">
              <a:solidFill>
                <a:schemeClr val="bg1"/>
              </a:solidFill>
            </a:rPr>
            <a:t>3rd  Party EMS/NMS application</a:t>
          </a:r>
        </a:p>
      </dgm:t>
    </dgm:pt>
    <dgm:pt modelId="{EF21F8E0-2343-4072-8DEC-0CF205017B10}" type="parTrans" cxnId="{DC801B0B-EE9E-4196-ABC1-6A8935BDFF1E}">
      <dgm:prSet/>
      <dgm:spPr/>
      <dgm:t>
        <a:bodyPr/>
        <a:lstStyle/>
        <a:p>
          <a:endParaRPr lang="en-US" sz="1500" b="0">
            <a:solidFill>
              <a:schemeClr val="bg1"/>
            </a:solidFill>
          </a:endParaRPr>
        </a:p>
      </dgm:t>
    </dgm:pt>
    <dgm:pt modelId="{F2A37F8E-B75A-4401-8132-9ABF787901AB}" type="sibTrans" cxnId="{DC801B0B-EE9E-4196-ABC1-6A8935BDFF1E}">
      <dgm:prSet/>
      <dgm:spPr/>
      <dgm:t>
        <a:bodyPr/>
        <a:lstStyle/>
        <a:p>
          <a:endParaRPr lang="en-US" sz="1500" b="0">
            <a:solidFill>
              <a:schemeClr val="bg1"/>
            </a:solidFill>
          </a:endParaRPr>
        </a:p>
      </dgm:t>
    </dgm:pt>
    <dgm:pt modelId="{537FD089-2645-45B6-A9D9-9A2A2AA394DE}">
      <dgm:prSet phldrT="[Text]" custT="1"/>
      <dgm:spPr>
        <a:xfrm rot="5400000">
          <a:off x="4248066" y="324107"/>
          <a:ext cx="1766186" cy="6195868"/>
        </a:xfrm>
        <a:solidFill>
          <a:srgbClr val="008BBC">
            <a:alpha val="89804"/>
          </a:srgbClr>
        </a:solidFill>
        <a:ln>
          <a:noFill/>
        </a:ln>
      </dgm:spPr>
      <dgm:t>
        <a:bodyPr rIns="360000"/>
        <a:lstStyle/>
        <a:p>
          <a:pPr marL="174625" indent="-174625"/>
          <a:r>
            <a:rPr lang="en-US" sz="1500" b="0" dirty="0" smtClean="0">
              <a:solidFill>
                <a:schemeClr val="bg1"/>
              </a:solidFill>
            </a:rPr>
            <a:t>Cisco-ANA</a:t>
          </a:r>
          <a:endParaRPr lang="en-US" sz="1500" b="0" dirty="0">
            <a:solidFill>
              <a:schemeClr val="bg1"/>
            </a:solidFill>
          </a:endParaRPr>
        </a:p>
      </dgm:t>
    </dgm:pt>
    <dgm:pt modelId="{03CA7715-1899-4678-80E7-512127D94508}" type="parTrans" cxnId="{B74062CA-8D5B-426B-B838-FD38A2AB1D8E}">
      <dgm:prSet/>
      <dgm:spPr/>
      <dgm:t>
        <a:bodyPr/>
        <a:lstStyle/>
        <a:p>
          <a:endParaRPr lang="en-US" sz="1500" b="0">
            <a:solidFill>
              <a:schemeClr val="bg1"/>
            </a:solidFill>
          </a:endParaRPr>
        </a:p>
      </dgm:t>
    </dgm:pt>
    <dgm:pt modelId="{D52FB3DE-3AEA-4AA8-AF0D-096AA8703514}" type="sibTrans" cxnId="{B74062CA-8D5B-426B-B838-FD38A2AB1D8E}">
      <dgm:prSet/>
      <dgm:spPr/>
      <dgm:t>
        <a:bodyPr/>
        <a:lstStyle/>
        <a:p>
          <a:endParaRPr lang="en-US" sz="1500" b="0">
            <a:solidFill>
              <a:schemeClr val="bg1"/>
            </a:solidFill>
          </a:endParaRPr>
        </a:p>
      </dgm:t>
    </dgm:pt>
    <dgm:pt modelId="{BA903CB9-C196-44D8-9E32-DBE9E86C1C1D}">
      <dgm:prSet phldrT="[Text]" custT="1"/>
      <dgm:spPr>
        <a:xfrm rot="5400000">
          <a:off x="4248066" y="-1994012"/>
          <a:ext cx="1766186" cy="6195868"/>
        </a:xfrm>
        <a:solidFill>
          <a:srgbClr val="29A329">
            <a:alpha val="89804"/>
          </a:srgbClr>
        </a:solidFill>
        <a:ln>
          <a:noFill/>
        </a:ln>
      </dgm:spPr>
      <dgm:t>
        <a:bodyPr rIns="360000"/>
        <a:lstStyle/>
        <a:p>
          <a:pPr marL="174625" indent="-174625"/>
          <a:r>
            <a:rPr lang="en-US" sz="1500" b="0" dirty="0" smtClean="0">
              <a:solidFill>
                <a:schemeClr val="bg1"/>
              </a:solidFill>
            </a:rPr>
            <a:t>Carrier’s in-house</a:t>
          </a:r>
          <a:endParaRPr lang="en-US" sz="1500" b="0" dirty="0">
            <a:solidFill>
              <a:schemeClr val="bg1"/>
            </a:solidFill>
          </a:endParaRPr>
        </a:p>
      </dgm:t>
    </dgm:pt>
    <dgm:pt modelId="{5F1AB8BC-2DFE-4A98-89B7-D724F63A92F2}" type="parTrans" cxnId="{D275C246-6D3F-4F4A-8E96-F80087A31BE5}">
      <dgm:prSet/>
      <dgm:spPr/>
      <dgm:t>
        <a:bodyPr/>
        <a:lstStyle/>
        <a:p>
          <a:endParaRPr lang="en-US" sz="1500" b="0">
            <a:solidFill>
              <a:schemeClr val="bg1"/>
            </a:solidFill>
          </a:endParaRPr>
        </a:p>
      </dgm:t>
    </dgm:pt>
    <dgm:pt modelId="{B9A3E84E-45FD-4BE3-85C8-674E1621CE96}" type="sibTrans" cxnId="{D275C246-6D3F-4F4A-8E96-F80087A31BE5}">
      <dgm:prSet/>
      <dgm:spPr/>
      <dgm:t>
        <a:bodyPr/>
        <a:lstStyle/>
        <a:p>
          <a:endParaRPr lang="en-US" sz="1500" b="0">
            <a:solidFill>
              <a:schemeClr val="bg1"/>
            </a:solidFill>
          </a:endParaRPr>
        </a:p>
      </dgm:t>
    </dgm:pt>
    <dgm:pt modelId="{774DA0A4-CAF9-4FB0-9649-95974175471A}">
      <dgm:prSet phldrT="[Text]" custT="1"/>
      <dgm:spPr>
        <a:xfrm rot="5400000">
          <a:off x="4248066" y="324107"/>
          <a:ext cx="1766186" cy="6195868"/>
        </a:xfrm>
        <a:solidFill>
          <a:srgbClr val="008BBC">
            <a:alpha val="89804"/>
          </a:srgbClr>
        </a:solidFill>
        <a:ln>
          <a:noFill/>
        </a:ln>
      </dgm:spPr>
      <dgm:t>
        <a:bodyPr rIns="360000"/>
        <a:lstStyle/>
        <a:p>
          <a:pPr marL="457200" indent="-279400"/>
          <a:r>
            <a:rPr lang="en-US" sz="1500" b="0" dirty="0" smtClean="0">
              <a:solidFill>
                <a:schemeClr val="bg1"/>
              </a:solidFill>
            </a:rPr>
            <a:t>GNE certification program For CLI based devices </a:t>
          </a:r>
          <a:br>
            <a:rPr lang="en-US" sz="1500" b="0" dirty="0" smtClean="0">
              <a:solidFill>
                <a:schemeClr val="bg1"/>
              </a:solidFill>
            </a:rPr>
          </a:br>
          <a:endParaRPr lang="en-US" sz="1500" b="0" dirty="0">
            <a:solidFill>
              <a:schemeClr val="bg1"/>
            </a:solidFill>
          </a:endParaRPr>
        </a:p>
      </dgm:t>
    </dgm:pt>
    <dgm:pt modelId="{E837C057-967B-48D9-A2B3-5E05A2E73974}" type="sibTrans" cxnId="{EDCE59C1-2EA3-424C-A245-6B5FD76682C7}">
      <dgm:prSet/>
      <dgm:spPr/>
      <dgm:t>
        <a:bodyPr/>
        <a:lstStyle/>
        <a:p>
          <a:endParaRPr lang="en-US" sz="1500" b="0">
            <a:solidFill>
              <a:schemeClr val="bg1"/>
            </a:solidFill>
          </a:endParaRPr>
        </a:p>
      </dgm:t>
    </dgm:pt>
    <dgm:pt modelId="{B67FB24A-8A42-4374-859E-2CD1E6A9EB99}" type="parTrans" cxnId="{EDCE59C1-2EA3-424C-A245-6B5FD76682C7}">
      <dgm:prSet/>
      <dgm:spPr/>
      <dgm:t>
        <a:bodyPr/>
        <a:lstStyle/>
        <a:p>
          <a:endParaRPr lang="en-US" sz="1500" b="0">
            <a:solidFill>
              <a:schemeClr val="bg1"/>
            </a:solidFill>
          </a:endParaRPr>
        </a:p>
      </dgm:t>
    </dgm:pt>
    <dgm:pt modelId="{1250D270-A430-4CB1-929F-8B8FA69F12B5}">
      <dgm:prSet phldrT="[Text]" custT="1"/>
      <dgm:spPr>
        <a:xfrm>
          <a:off x="506" y="55"/>
          <a:ext cx="2032718" cy="2207732"/>
        </a:xfrm>
        <a:solidFill>
          <a:srgbClr val="C00000"/>
        </a:solidFill>
      </dgm:spPr>
      <dgm:t>
        <a:bodyPr/>
        <a:lstStyle/>
        <a:p>
          <a:r>
            <a:rPr lang="en-US" sz="1500" b="1" dirty="0" smtClean="0">
              <a:solidFill>
                <a:schemeClr val="bg1"/>
              </a:solidFill>
            </a:rPr>
            <a:t>Northbound interface (NBI)</a:t>
          </a:r>
          <a:endParaRPr lang="en-US" sz="1500" b="1" dirty="0">
            <a:solidFill>
              <a:schemeClr val="bg1"/>
            </a:solidFill>
          </a:endParaRPr>
        </a:p>
      </dgm:t>
    </dgm:pt>
    <dgm:pt modelId="{8E7E9D2C-4072-43DF-9D78-D9807164B117}" type="parTrans" cxnId="{3679D7B8-B86F-41B8-BB74-D6F84DC76FBA}">
      <dgm:prSet/>
      <dgm:spPr/>
      <dgm:t>
        <a:bodyPr/>
        <a:lstStyle/>
        <a:p>
          <a:endParaRPr lang="en-US"/>
        </a:p>
      </dgm:t>
    </dgm:pt>
    <dgm:pt modelId="{409E410D-4E9A-486F-A37B-BCD5CFA2F60B}" type="sibTrans" cxnId="{3679D7B8-B86F-41B8-BB74-D6F84DC76FBA}">
      <dgm:prSet/>
      <dgm:spPr/>
      <dgm:t>
        <a:bodyPr/>
        <a:lstStyle/>
        <a:p>
          <a:endParaRPr lang="en-US"/>
        </a:p>
      </dgm:t>
    </dgm:pt>
    <dgm:pt modelId="{7EAFDA9D-988E-40F3-94D0-2B758F5DD187}">
      <dgm:prSet phldrT="[Text]" custT="1"/>
      <dgm:spPr>
        <a:xfrm>
          <a:off x="506" y="55"/>
          <a:ext cx="2032718" cy="2207732"/>
        </a:xfrm>
        <a:solidFill>
          <a:srgbClr val="D20000">
            <a:alpha val="89804"/>
          </a:srgbClr>
        </a:solidFill>
        <a:ln>
          <a:noFill/>
        </a:ln>
      </dgm:spPr>
      <dgm:t>
        <a:bodyPr rIns="360000"/>
        <a:lstStyle/>
        <a:p>
          <a:pPr marL="174625" indent="-174625"/>
          <a:r>
            <a:rPr lang="en-US" sz="1500" b="0" dirty="0" smtClean="0">
              <a:solidFill>
                <a:schemeClr val="bg1"/>
              </a:solidFill>
            </a:rPr>
            <a:t>CORBA northbound</a:t>
          </a:r>
          <a:endParaRPr lang="en-US" sz="1500" b="0" dirty="0">
            <a:solidFill>
              <a:schemeClr val="bg1"/>
            </a:solidFill>
          </a:endParaRPr>
        </a:p>
      </dgm:t>
    </dgm:pt>
    <dgm:pt modelId="{5F30357D-75A8-4C57-80F9-403EC40DC545}" type="parTrans" cxnId="{4D9BA2D1-D007-421C-AC69-99BC377DC3E5}">
      <dgm:prSet/>
      <dgm:spPr/>
      <dgm:t>
        <a:bodyPr/>
        <a:lstStyle/>
        <a:p>
          <a:endParaRPr lang="en-US"/>
        </a:p>
      </dgm:t>
    </dgm:pt>
    <dgm:pt modelId="{3F427E5F-A90E-4008-895B-E2E4DBA7329C}" type="sibTrans" cxnId="{4D9BA2D1-D007-421C-AC69-99BC377DC3E5}">
      <dgm:prSet/>
      <dgm:spPr/>
      <dgm:t>
        <a:bodyPr/>
        <a:lstStyle/>
        <a:p>
          <a:endParaRPr lang="en-US"/>
        </a:p>
      </dgm:t>
    </dgm:pt>
    <dgm:pt modelId="{980BCE5E-2655-4129-BAB1-325972A14C87}">
      <dgm:prSet phldrT="[Text]" custT="1"/>
      <dgm:spPr>
        <a:xfrm>
          <a:off x="506" y="55"/>
          <a:ext cx="2032718" cy="2207732"/>
        </a:xfrm>
        <a:solidFill>
          <a:srgbClr val="D20000">
            <a:alpha val="89804"/>
          </a:srgbClr>
        </a:solidFill>
        <a:ln>
          <a:noFill/>
        </a:ln>
      </dgm:spPr>
      <dgm:t>
        <a:bodyPr rIns="360000"/>
        <a:lstStyle/>
        <a:p>
          <a:pPr marL="174625" indent="-174625"/>
          <a:r>
            <a:rPr lang="en-US" sz="1500" b="0" dirty="0" smtClean="0">
              <a:solidFill>
                <a:schemeClr val="bg1"/>
              </a:solidFill>
            </a:rPr>
            <a:t>SNMP Fault Management northbound</a:t>
          </a:r>
          <a:endParaRPr lang="en-US" sz="1500" b="0" dirty="0">
            <a:solidFill>
              <a:schemeClr val="bg1"/>
            </a:solidFill>
          </a:endParaRPr>
        </a:p>
      </dgm:t>
    </dgm:pt>
    <dgm:pt modelId="{84682C95-541D-4537-9B6A-512D845EA5B1}" type="parTrans" cxnId="{777EE9FC-7413-4B1B-B2EA-C8C2B310876D}">
      <dgm:prSet/>
      <dgm:spPr/>
      <dgm:t>
        <a:bodyPr/>
        <a:lstStyle/>
        <a:p>
          <a:endParaRPr lang="en-US"/>
        </a:p>
      </dgm:t>
    </dgm:pt>
    <dgm:pt modelId="{BB6AF7D6-093D-4632-9597-F62EC3877B28}" type="sibTrans" cxnId="{777EE9FC-7413-4B1B-B2EA-C8C2B310876D}">
      <dgm:prSet/>
      <dgm:spPr/>
      <dgm:t>
        <a:bodyPr/>
        <a:lstStyle/>
        <a:p>
          <a:endParaRPr lang="en-US"/>
        </a:p>
      </dgm:t>
    </dgm:pt>
    <dgm:pt modelId="{049D6867-813A-4634-9477-908F14136521}">
      <dgm:prSet phldrT="[Text]" custT="1"/>
      <dgm:spPr>
        <a:xfrm>
          <a:off x="506" y="55"/>
          <a:ext cx="2032718" cy="2207732"/>
        </a:xfrm>
        <a:solidFill>
          <a:srgbClr val="D20000">
            <a:alpha val="89804"/>
          </a:srgbClr>
        </a:solidFill>
        <a:ln>
          <a:noFill/>
        </a:ln>
      </dgm:spPr>
      <dgm:t>
        <a:bodyPr rIns="360000"/>
        <a:lstStyle/>
        <a:p>
          <a:pPr marL="174625" indent="-174625"/>
          <a:r>
            <a:rPr lang="en-US" sz="1500" b="0" dirty="0" smtClean="0">
              <a:solidFill>
                <a:schemeClr val="bg1"/>
              </a:solidFill>
            </a:rPr>
            <a:t>CSV PM files</a:t>
          </a:r>
          <a:endParaRPr lang="en-US" sz="1500" b="0" dirty="0">
            <a:solidFill>
              <a:schemeClr val="bg1"/>
            </a:solidFill>
          </a:endParaRPr>
        </a:p>
      </dgm:t>
    </dgm:pt>
    <dgm:pt modelId="{423044BF-B999-4E69-A1DA-B1D3CB86E9F0}" type="parTrans" cxnId="{639BA368-6438-406B-8458-7F5360B6278D}">
      <dgm:prSet/>
      <dgm:spPr/>
      <dgm:t>
        <a:bodyPr/>
        <a:lstStyle/>
        <a:p>
          <a:endParaRPr lang="en-US"/>
        </a:p>
      </dgm:t>
    </dgm:pt>
    <dgm:pt modelId="{DCE3F657-5000-475A-9B61-89BCE9A43AC5}" type="sibTrans" cxnId="{639BA368-6438-406B-8458-7F5360B6278D}">
      <dgm:prSet/>
      <dgm:spPr/>
      <dgm:t>
        <a:bodyPr/>
        <a:lstStyle/>
        <a:p>
          <a:endParaRPr lang="en-US"/>
        </a:p>
      </dgm:t>
    </dgm:pt>
    <dgm:pt modelId="{B35887A6-72B3-4381-B8F9-5E35C45EDDF2}">
      <dgm:prSet phldrT="[Text]" custT="1"/>
      <dgm:spPr>
        <a:xfrm>
          <a:off x="506" y="55"/>
          <a:ext cx="2032718" cy="2207732"/>
        </a:xfrm>
        <a:solidFill>
          <a:srgbClr val="D20000">
            <a:alpha val="89804"/>
          </a:srgbClr>
        </a:solidFill>
        <a:ln>
          <a:noFill/>
        </a:ln>
      </dgm:spPr>
      <dgm:t>
        <a:bodyPr rIns="360000"/>
        <a:lstStyle/>
        <a:p>
          <a:pPr marL="174625" indent="-174625"/>
          <a:r>
            <a:rPr lang="en-US" sz="1500" b="0" dirty="0" smtClean="0">
              <a:solidFill>
                <a:schemeClr val="bg1"/>
              </a:solidFill>
            </a:rPr>
            <a:t>OSS heartbeat</a:t>
          </a:r>
          <a:endParaRPr lang="en-US" sz="1500" b="0" dirty="0">
            <a:solidFill>
              <a:schemeClr val="bg1"/>
            </a:solidFill>
          </a:endParaRPr>
        </a:p>
      </dgm:t>
    </dgm:pt>
    <dgm:pt modelId="{9DF2A8F7-2CEC-473D-88F3-3E0CA6879981}" type="parTrans" cxnId="{D17A9379-8342-4C8E-A766-8ACF1D53DDB3}">
      <dgm:prSet/>
      <dgm:spPr/>
      <dgm:t>
        <a:bodyPr/>
        <a:lstStyle/>
        <a:p>
          <a:endParaRPr lang="en-US"/>
        </a:p>
      </dgm:t>
    </dgm:pt>
    <dgm:pt modelId="{1CC86F2D-A803-4BF4-9C2F-53E88F0371C3}" type="sibTrans" cxnId="{D17A9379-8342-4C8E-A766-8ACF1D53DDB3}">
      <dgm:prSet/>
      <dgm:spPr/>
      <dgm:t>
        <a:bodyPr/>
        <a:lstStyle/>
        <a:p>
          <a:endParaRPr lang="en-US"/>
        </a:p>
      </dgm:t>
    </dgm:pt>
    <dgm:pt modelId="{AD6DA18C-6AAE-42BF-AB74-CCF2AA61AE26}">
      <dgm:prSet phldrT="[Text]" custT="1"/>
      <dgm:spPr>
        <a:xfrm rot="5400000">
          <a:off x="4248066" y="324107"/>
          <a:ext cx="1766186" cy="6195868"/>
        </a:xfrm>
        <a:solidFill>
          <a:srgbClr val="008BBC">
            <a:alpha val="89804"/>
          </a:srgbClr>
        </a:solidFill>
        <a:ln>
          <a:noFill/>
        </a:ln>
      </dgm:spPr>
      <dgm:t>
        <a:bodyPr/>
        <a:lstStyle/>
        <a:p>
          <a:pPr marL="174625" indent="-174625"/>
          <a:r>
            <a:rPr lang="en-US" sz="1500" b="0" dirty="0" smtClean="0">
              <a:solidFill>
                <a:schemeClr val="bg1"/>
              </a:solidFill>
            </a:rPr>
            <a:t>ALU 5620SAM</a:t>
          </a:r>
          <a:endParaRPr lang="en-US" sz="1500" b="0" dirty="0">
            <a:solidFill>
              <a:schemeClr val="bg1"/>
            </a:solidFill>
          </a:endParaRPr>
        </a:p>
      </dgm:t>
    </dgm:pt>
    <dgm:pt modelId="{9BB05BC7-4498-4851-BD20-F82751AD8E04}" type="parTrans" cxnId="{05F41C56-63CD-470D-813D-017A2A608202}">
      <dgm:prSet/>
      <dgm:spPr/>
      <dgm:t>
        <a:bodyPr/>
        <a:lstStyle/>
        <a:p>
          <a:endParaRPr lang="en-US"/>
        </a:p>
      </dgm:t>
    </dgm:pt>
    <dgm:pt modelId="{0ADE6EE1-C811-4865-8F46-C3F9CDFB8CD7}" type="sibTrans" cxnId="{05F41C56-63CD-470D-813D-017A2A608202}">
      <dgm:prSet/>
      <dgm:spPr/>
      <dgm:t>
        <a:bodyPr/>
        <a:lstStyle/>
        <a:p>
          <a:endParaRPr lang="en-US"/>
        </a:p>
      </dgm:t>
    </dgm:pt>
    <dgm:pt modelId="{AA266C54-87ED-4161-AD2A-17595C8A201B}">
      <dgm:prSet phldrT="[Text]" custT="1"/>
      <dgm:spPr>
        <a:xfrm rot="5400000">
          <a:off x="4248066" y="-1994012"/>
          <a:ext cx="1766186" cy="6195868"/>
        </a:xfrm>
        <a:solidFill>
          <a:srgbClr val="29A329">
            <a:alpha val="89804"/>
          </a:srgbClr>
        </a:solidFill>
        <a:ln>
          <a:noFill/>
        </a:ln>
      </dgm:spPr>
      <dgm:t>
        <a:bodyPr rIns="360000"/>
        <a:lstStyle/>
        <a:p>
          <a:pPr marL="174625" indent="-174625"/>
          <a:endParaRPr lang="en-US" sz="1500" b="0" dirty="0">
            <a:solidFill>
              <a:schemeClr val="bg1"/>
            </a:solidFill>
          </a:endParaRPr>
        </a:p>
      </dgm:t>
    </dgm:pt>
    <dgm:pt modelId="{35602DF7-B583-4D32-B7FD-7E049F635E53}" type="parTrans" cxnId="{A232AE3D-CCB4-419E-B5E3-A051137EDEB8}">
      <dgm:prSet/>
      <dgm:spPr/>
      <dgm:t>
        <a:bodyPr/>
        <a:lstStyle/>
        <a:p>
          <a:endParaRPr lang="en-US"/>
        </a:p>
      </dgm:t>
    </dgm:pt>
    <dgm:pt modelId="{2EFB6886-6732-4E5C-AC6B-41A55D93AF35}" type="sibTrans" cxnId="{A232AE3D-CCB4-419E-B5E3-A051137EDEB8}">
      <dgm:prSet/>
      <dgm:spPr/>
      <dgm:t>
        <a:bodyPr/>
        <a:lstStyle/>
        <a:p>
          <a:endParaRPr lang="en-US"/>
        </a:p>
      </dgm:t>
    </dgm:pt>
    <dgm:pt modelId="{8270BDDB-7770-4B02-AAC0-138342B02574}">
      <dgm:prSet phldrT="[Text]" custT="1"/>
      <dgm:spPr>
        <a:xfrm rot="5400000">
          <a:off x="4248066" y="-1994012"/>
          <a:ext cx="1766186" cy="6195868"/>
        </a:xfrm>
        <a:solidFill>
          <a:srgbClr val="29A329">
            <a:alpha val="89804"/>
          </a:srgbClr>
        </a:solidFill>
        <a:ln>
          <a:noFill/>
        </a:ln>
      </dgm:spPr>
      <dgm:t>
        <a:bodyPr rIns="360000"/>
        <a:lstStyle/>
        <a:p>
          <a:pPr marL="174625" indent="-174625"/>
          <a:r>
            <a:rPr lang="en-US" sz="1500" b="0" dirty="0" smtClean="0">
              <a:solidFill>
                <a:schemeClr val="bg1"/>
              </a:solidFill>
            </a:rPr>
            <a:t>Cramer – in process  </a:t>
          </a:r>
          <a:endParaRPr lang="en-US" sz="1500" b="0" dirty="0">
            <a:solidFill>
              <a:schemeClr val="bg1"/>
            </a:solidFill>
          </a:endParaRPr>
        </a:p>
      </dgm:t>
    </dgm:pt>
    <dgm:pt modelId="{D20959DA-F756-454A-A848-5A8E8B0449D8}" type="parTrans" cxnId="{ABF0322C-75E2-4341-B175-02DBF8AFA594}">
      <dgm:prSet/>
      <dgm:spPr/>
      <dgm:t>
        <a:bodyPr/>
        <a:lstStyle/>
        <a:p>
          <a:endParaRPr lang="en-US"/>
        </a:p>
      </dgm:t>
    </dgm:pt>
    <dgm:pt modelId="{FA0C5D18-DE2B-491B-8AC3-B0B9FE0A1569}" type="sibTrans" cxnId="{ABF0322C-75E2-4341-B175-02DBF8AFA594}">
      <dgm:prSet/>
      <dgm:spPr/>
      <dgm:t>
        <a:bodyPr/>
        <a:lstStyle/>
        <a:p>
          <a:endParaRPr lang="en-US"/>
        </a:p>
      </dgm:t>
    </dgm:pt>
    <dgm:pt modelId="{FE28486B-E76A-434B-AF77-435FE34CFBD5}" type="pres">
      <dgm:prSet presAssocID="{598A0FA4-A556-4A11-B973-7D829942587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0D5CA50-AFD9-400E-9564-41408906E79E}" type="pres">
      <dgm:prSet presAssocID="{42C7C87E-A928-4881-83D0-F17FB6567BC0}" presName="parentLin" presStyleCnt="0"/>
      <dgm:spPr/>
      <dgm:t>
        <a:bodyPr/>
        <a:lstStyle/>
        <a:p>
          <a:endParaRPr lang="en-US"/>
        </a:p>
      </dgm:t>
    </dgm:pt>
    <dgm:pt modelId="{7CA26FAC-2D42-4093-BD05-46004E00D738}" type="pres">
      <dgm:prSet presAssocID="{42C7C87E-A928-4881-83D0-F17FB6567BC0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58BBEC31-B74B-4A47-826F-3535B05FF080}" type="pres">
      <dgm:prSet presAssocID="{42C7C87E-A928-4881-83D0-F17FB6567BC0}" presName="parentText" presStyleLbl="node1" presStyleIdx="0" presStyleCnt="3" custScaleX="8746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11C899-5CE9-43FB-A95C-D77C4EE8D25B}" type="pres">
      <dgm:prSet presAssocID="{42C7C87E-A928-4881-83D0-F17FB6567BC0}" presName="negativeSpace" presStyleCnt="0"/>
      <dgm:spPr/>
      <dgm:t>
        <a:bodyPr/>
        <a:lstStyle/>
        <a:p>
          <a:endParaRPr lang="en-US"/>
        </a:p>
      </dgm:t>
    </dgm:pt>
    <dgm:pt modelId="{6666B16E-CD81-40BD-900B-2145C09BA679}" type="pres">
      <dgm:prSet presAssocID="{42C7C87E-A928-4881-83D0-F17FB6567BC0}" presName="childText" presStyleLbl="conFgAcc1" presStyleIdx="0" presStyleCnt="3" custScaleX="99021" custLinFactNeighborX="-4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993EE9-4024-4F90-BF8F-D6950D1E6C61}" type="pres">
      <dgm:prSet presAssocID="{11696C33-FDC5-4A14-9702-ECA7C9496FF4}" presName="spaceBetweenRectangles" presStyleCnt="0"/>
      <dgm:spPr/>
      <dgm:t>
        <a:bodyPr/>
        <a:lstStyle/>
        <a:p>
          <a:endParaRPr lang="en-US"/>
        </a:p>
      </dgm:t>
    </dgm:pt>
    <dgm:pt modelId="{18AF9D11-5E09-4F3C-B329-18426C5C19BF}" type="pres">
      <dgm:prSet presAssocID="{91CAD88C-C643-4F81-9BD2-8EF7CA26D539}" presName="parentLin" presStyleCnt="0"/>
      <dgm:spPr/>
      <dgm:t>
        <a:bodyPr/>
        <a:lstStyle/>
        <a:p>
          <a:endParaRPr lang="en-US"/>
        </a:p>
      </dgm:t>
    </dgm:pt>
    <dgm:pt modelId="{5A3AFD1F-F942-4FF8-8C0B-586863402086}" type="pres">
      <dgm:prSet presAssocID="{91CAD88C-C643-4F81-9BD2-8EF7CA26D53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B71156C0-61DC-4CAE-B1C7-8A7251272D86}" type="pres">
      <dgm:prSet presAssocID="{91CAD88C-C643-4F81-9BD2-8EF7CA26D539}" presName="parentText" presStyleLbl="node1" presStyleIdx="1" presStyleCnt="3" custScaleX="8746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D2FBE1-BCE0-48D3-9971-0A19DD375759}" type="pres">
      <dgm:prSet presAssocID="{91CAD88C-C643-4F81-9BD2-8EF7CA26D539}" presName="negativeSpace" presStyleCnt="0"/>
      <dgm:spPr/>
      <dgm:t>
        <a:bodyPr/>
        <a:lstStyle/>
        <a:p>
          <a:endParaRPr lang="en-US"/>
        </a:p>
      </dgm:t>
    </dgm:pt>
    <dgm:pt modelId="{5B366FA3-6F19-42A6-A04D-CD08926E1C24}" type="pres">
      <dgm:prSet presAssocID="{91CAD88C-C643-4F81-9BD2-8EF7CA26D539}" presName="childText" presStyleLbl="conFgAcc1" presStyleIdx="1" presStyleCnt="3" custScaleX="99021" custLinFactNeighborX="-27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D47250-B0E0-4EB3-B8E5-645BC8B95C85}" type="pres">
      <dgm:prSet presAssocID="{F2A37F8E-B75A-4401-8132-9ABF787901AB}" presName="spaceBetweenRectangles" presStyleCnt="0"/>
      <dgm:spPr/>
    </dgm:pt>
    <dgm:pt modelId="{445C5219-DC2C-429A-8E16-2CDEA6B65C34}" type="pres">
      <dgm:prSet presAssocID="{1250D270-A430-4CB1-929F-8B8FA69F12B5}" presName="parentLin" presStyleCnt="0"/>
      <dgm:spPr/>
    </dgm:pt>
    <dgm:pt modelId="{576B04B2-19DE-4554-B388-2CB85D100DF1}" type="pres">
      <dgm:prSet presAssocID="{1250D270-A430-4CB1-929F-8B8FA69F12B5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E4B7F51E-642E-422E-AE46-34FB757870C9}" type="pres">
      <dgm:prSet presAssocID="{1250D270-A430-4CB1-929F-8B8FA69F12B5}" presName="parentText" presStyleLbl="node1" presStyleIdx="2" presStyleCnt="3" custScaleX="8746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2F94EF-BED4-4BD4-A3FD-924DA39F3A16}" type="pres">
      <dgm:prSet presAssocID="{1250D270-A430-4CB1-929F-8B8FA69F12B5}" presName="negativeSpace" presStyleCnt="0"/>
      <dgm:spPr/>
    </dgm:pt>
    <dgm:pt modelId="{0DF94A2A-BE5D-44B2-89EB-5CFECC54299D}" type="pres">
      <dgm:prSet presAssocID="{1250D270-A430-4CB1-929F-8B8FA69F12B5}" presName="childText" presStyleLbl="conFgAcc1" presStyleIdx="2" presStyleCnt="3" custScaleX="990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7EE9FC-7413-4B1B-B2EA-C8C2B310876D}" srcId="{1250D270-A430-4CB1-929F-8B8FA69F12B5}" destId="{980BCE5E-2655-4129-BAB1-325972A14C87}" srcOrd="1" destOrd="0" parTransId="{84682C95-541D-4537-9B6A-512D845EA5B1}" sibTransId="{BB6AF7D6-093D-4632-9597-F62EC3877B28}"/>
    <dgm:cxn modelId="{A232AE3D-CCB4-419E-B5E3-A051137EDEB8}" srcId="{42C7C87E-A928-4881-83D0-F17FB6567BC0}" destId="{AA266C54-87ED-4161-AD2A-17595C8A201B}" srcOrd="3" destOrd="0" parTransId="{35602DF7-B583-4D32-B7FD-7E049F635E53}" sibTransId="{2EFB6886-6732-4E5C-AC6B-41A55D93AF35}"/>
    <dgm:cxn modelId="{B74062CA-8D5B-426B-B838-FD38A2AB1D8E}" srcId="{91CAD88C-C643-4F81-9BD2-8EF7CA26D539}" destId="{537FD089-2645-45B6-A9D9-9A2A2AA394DE}" srcOrd="0" destOrd="0" parTransId="{03CA7715-1899-4678-80E7-512127D94508}" sibTransId="{D52FB3DE-3AEA-4AA8-AF0D-096AA8703514}"/>
    <dgm:cxn modelId="{C794E0A3-EA3D-4ED4-A00A-39234764AB00}" type="presOf" srcId="{AA266C54-87ED-4161-AD2A-17595C8A201B}" destId="{6666B16E-CD81-40BD-900B-2145C09BA679}" srcOrd="0" destOrd="3" presId="urn:microsoft.com/office/officeart/2005/8/layout/list1"/>
    <dgm:cxn modelId="{05F41C56-63CD-470D-813D-017A2A608202}" srcId="{91CAD88C-C643-4F81-9BD2-8EF7CA26D539}" destId="{AD6DA18C-6AAE-42BF-AB74-CCF2AA61AE26}" srcOrd="1" destOrd="0" parTransId="{9BB05BC7-4498-4851-BD20-F82751AD8E04}" sibTransId="{0ADE6EE1-C811-4865-8F46-C3F9CDFB8CD7}"/>
    <dgm:cxn modelId="{2B934CC1-BB58-4F79-865A-3608FF00B73E}" type="presOf" srcId="{774DA0A4-CAF9-4FB0-9649-95974175471A}" destId="{5B366FA3-6F19-42A6-A04D-CD08926E1C24}" srcOrd="0" destOrd="2" presId="urn:microsoft.com/office/officeart/2005/8/layout/list1"/>
    <dgm:cxn modelId="{D356F95A-23F5-435D-A392-FE9AECFDC4C1}" type="presOf" srcId="{AD6DA18C-6AAE-42BF-AB74-CCF2AA61AE26}" destId="{5B366FA3-6F19-42A6-A04D-CD08926E1C24}" srcOrd="0" destOrd="1" presId="urn:microsoft.com/office/officeart/2005/8/layout/list1"/>
    <dgm:cxn modelId="{1A92C8F3-76BD-4FB3-92E1-07F655633EBA}" type="presOf" srcId="{980BCE5E-2655-4129-BAB1-325972A14C87}" destId="{0DF94A2A-BE5D-44B2-89EB-5CFECC54299D}" srcOrd="0" destOrd="1" presId="urn:microsoft.com/office/officeart/2005/8/layout/list1"/>
    <dgm:cxn modelId="{0C0231E6-FBBD-4B98-9972-BFFF94C501DC}" type="presOf" srcId="{598A0FA4-A556-4A11-B973-7D8299425872}" destId="{FE28486B-E76A-434B-AF77-435FE34CFBD5}" srcOrd="0" destOrd="0" presId="urn:microsoft.com/office/officeart/2005/8/layout/list1"/>
    <dgm:cxn modelId="{C4618E7F-9202-4B2B-8AEB-ECEE22C2FAB2}" type="presOf" srcId="{42C7C87E-A928-4881-83D0-F17FB6567BC0}" destId="{7CA26FAC-2D42-4093-BD05-46004E00D738}" srcOrd="0" destOrd="0" presId="urn:microsoft.com/office/officeart/2005/8/layout/list1"/>
    <dgm:cxn modelId="{ABF0322C-75E2-4341-B175-02DBF8AFA594}" srcId="{42C7C87E-A928-4881-83D0-F17FB6567BC0}" destId="{8270BDDB-7770-4B02-AAC0-138342B02574}" srcOrd="2" destOrd="0" parTransId="{D20959DA-F756-454A-A848-5A8E8B0449D8}" sibTransId="{FA0C5D18-DE2B-491B-8AC3-B0B9FE0A1569}"/>
    <dgm:cxn modelId="{3679D7B8-B86F-41B8-BB74-D6F84DC76FBA}" srcId="{598A0FA4-A556-4A11-B973-7D8299425872}" destId="{1250D270-A430-4CB1-929F-8B8FA69F12B5}" srcOrd="2" destOrd="0" parTransId="{8E7E9D2C-4072-43DF-9D78-D9807164B117}" sibTransId="{409E410D-4E9A-486F-A37B-BCD5CFA2F60B}"/>
    <dgm:cxn modelId="{3097CBC8-CAC6-48AA-B68A-6739E027005A}" type="presOf" srcId="{1250D270-A430-4CB1-929F-8B8FA69F12B5}" destId="{E4B7F51E-642E-422E-AE46-34FB757870C9}" srcOrd="1" destOrd="0" presId="urn:microsoft.com/office/officeart/2005/8/layout/list1"/>
    <dgm:cxn modelId="{CE03A061-7B9D-460E-82FE-7993C28245E9}" type="presOf" srcId="{049D6867-813A-4634-9477-908F14136521}" destId="{0DF94A2A-BE5D-44B2-89EB-5CFECC54299D}" srcOrd="0" destOrd="2" presId="urn:microsoft.com/office/officeart/2005/8/layout/list1"/>
    <dgm:cxn modelId="{020786CB-85AB-42B3-AB4C-E390507ACB20}" type="presOf" srcId="{7EAFDA9D-988E-40F3-94D0-2B758F5DD187}" destId="{0DF94A2A-BE5D-44B2-89EB-5CFECC54299D}" srcOrd="0" destOrd="0" presId="urn:microsoft.com/office/officeart/2005/8/layout/list1"/>
    <dgm:cxn modelId="{C0728E27-1EF5-4AC9-86E1-766ACB3508A9}" type="presOf" srcId="{537FD089-2645-45B6-A9D9-9A2A2AA394DE}" destId="{5B366FA3-6F19-42A6-A04D-CD08926E1C24}" srcOrd="0" destOrd="0" presId="urn:microsoft.com/office/officeart/2005/8/layout/list1"/>
    <dgm:cxn modelId="{639BA368-6438-406B-8458-7F5360B6278D}" srcId="{1250D270-A430-4CB1-929F-8B8FA69F12B5}" destId="{049D6867-813A-4634-9477-908F14136521}" srcOrd="2" destOrd="0" parTransId="{423044BF-B999-4E69-A1DA-B1D3CB86E9F0}" sibTransId="{DCE3F657-5000-475A-9B61-89BCE9A43AC5}"/>
    <dgm:cxn modelId="{9DFEACBB-A091-4024-A62E-D2C10411F0F5}" type="presOf" srcId="{91CAD88C-C643-4F81-9BD2-8EF7CA26D539}" destId="{B71156C0-61DC-4CAE-B1C7-8A7251272D86}" srcOrd="1" destOrd="0" presId="urn:microsoft.com/office/officeart/2005/8/layout/list1"/>
    <dgm:cxn modelId="{DC801B0B-EE9E-4196-ABC1-6A8935BDFF1E}" srcId="{598A0FA4-A556-4A11-B973-7D8299425872}" destId="{91CAD88C-C643-4F81-9BD2-8EF7CA26D539}" srcOrd="1" destOrd="0" parTransId="{EF21F8E0-2343-4072-8DEC-0CF205017B10}" sibTransId="{F2A37F8E-B75A-4401-8132-9ABF787901AB}"/>
    <dgm:cxn modelId="{EDCE59C1-2EA3-424C-A245-6B5FD76682C7}" srcId="{AD6DA18C-6AAE-42BF-AB74-CCF2AA61AE26}" destId="{774DA0A4-CAF9-4FB0-9649-95974175471A}" srcOrd="0" destOrd="0" parTransId="{B67FB24A-8A42-4374-859E-2CD1E6A9EB99}" sibTransId="{E837C057-967B-48D9-A2B3-5E05A2E73974}"/>
    <dgm:cxn modelId="{1278CDB1-CEB1-460C-AB17-79B2536E6A30}" type="presOf" srcId="{B35887A6-72B3-4381-B8F9-5E35C45EDDF2}" destId="{0DF94A2A-BE5D-44B2-89EB-5CFECC54299D}" srcOrd="0" destOrd="3" presId="urn:microsoft.com/office/officeart/2005/8/layout/list1"/>
    <dgm:cxn modelId="{B9B7845D-6366-4653-B951-C5FA97D81093}" type="presOf" srcId="{8270BDDB-7770-4B02-AAC0-138342B02574}" destId="{6666B16E-CD81-40BD-900B-2145C09BA679}" srcOrd="0" destOrd="2" presId="urn:microsoft.com/office/officeart/2005/8/layout/list1"/>
    <dgm:cxn modelId="{D275C246-6D3F-4F4A-8E96-F80087A31BE5}" srcId="{42C7C87E-A928-4881-83D0-F17FB6567BC0}" destId="{BA903CB9-C196-44D8-9E32-DBE9E86C1C1D}" srcOrd="1" destOrd="0" parTransId="{5F1AB8BC-2DFE-4A98-89B7-D724F63A92F2}" sibTransId="{B9A3E84E-45FD-4BE3-85C8-674E1621CE96}"/>
    <dgm:cxn modelId="{9D9AFE56-F47C-4DED-AB00-4047054AB43E}" type="presOf" srcId="{42C7C87E-A928-4881-83D0-F17FB6567BC0}" destId="{58BBEC31-B74B-4A47-826F-3535B05FF080}" srcOrd="1" destOrd="0" presId="urn:microsoft.com/office/officeart/2005/8/layout/list1"/>
    <dgm:cxn modelId="{14C8CD93-2624-42AC-B84F-4DEBD1ACA380}" srcId="{42C7C87E-A928-4881-83D0-F17FB6567BC0}" destId="{D8CF95EA-87A5-4104-9535-F47031C33E6C}" srcOrd="0" destOrd="0" parTransId="{8BD3FED3-B6D2-4DE9-9480-9B091C1E2F2E}" sibTransId="{30D697E3-3A47-4CCF-A827-B52AB5F7F403}"/>
    <dgm:cxn modelId="{41E06B8B-6B7D-4173-A0F3-A9D589E58DAC}" type="presOf" srcId="{91CAD88C-C643-4F81-9BD2-8EF7CA26D539}" destId="{5A3AFD1F-F942-4FF8-8C0B-586863402086}" srcOrd="0" destOrd="0" presId="urn:microsoft.com/office/officeart/2005/8/layout/list1"/>
    <dgm:cxn modelId="{DEB50A9B-FEC0-4F27-B025-091725CD38B6}" srcId="{598A0FA4-A556-4A11-B973-7D8299425872}" destId="{42C7C87E-A928-4881-83D0-F17FB6567BC0}" srcOrd="0" destOrd="0" parTransId="{FBF436F3-59CA-4544-8041-AEA14DE3217B}" sibTransId="{11696C33-FDC5-4A14-9702-ECA7C9496FF4}"/>
    <dgm:cxn modelId="{AD086B65-D50D-4E03-B77B-63E05EB3D304}" type="presOf" srcId="{BA903CB9-C196-44D8-9E32-DBE9E86C1C1D}" destId="{6666B16E-CD81-40BD-900B-2145C09BA679}" srcOrd="0" destOrd="1" presId="urn:microsoft.com/office/officeart/2005/8/layout/list1"/>
    <dgm:cxn modelId="{FB7BC0B0-9B80-4AC0-A731-3B53AE698F73}" type="presOf" srcId="{1250D270-A430-4CB1-929F-8B8FA69F12B5}" destId="{576B04B2-19DE-4554-B388-2CB85D100DF1}" srcOrd="0" destOrd="0" presId="urn:microsoft.com/office/officeart/2005/8/layout/list1"/>
    <dgm:cxn modelId="{4D9BA2D1-D007-421C-AC69-99BC377DC3E5}" srcId="{1250D270-A430-4CB1-929F-8B8FA69F12B5}" destId="{7EAFDA9D-988E-40F3-94D0-2B758F5DD187}" srcOrd="0" destOrd="0" parTransId="{5F30357D-75A8-4C57-80F9-403EC40DC545}" sibTransId="{3F427E5F-A90E-4008-895B-E2E4DBA7329C}"/>
    <dgm:cxn modelId="{D17A9379-8342-4C8E-A766-8ACF1D53DDB3}" srcId="{1250D270-A430-4CB1-929F-8B8FA69F12B5}" destId="{B35887A6-72B3-4381-B8F9-5E35C45EDDF2}" srcOrd="3" destOrd="0" parTransId="{9DF2A8F7-2CEC-473D-88F3-3E0CA6879981}" sibTransId="{1CC86F2D-A803-4BF4-9C2F-53E88F0371C3}"/>
    <dgm:cxn modelId="{5F3D5F6E-9879-462F-BFA9-419180012BCA}" type="presOf" srcId="{D8CF95EA-87A5-4104-9535-F47031C33E6C}" destId="{6666B16E-CD81-40BD-900B-2145C09BA679}" srcOrd="0" destOrd="0" presId="urn:microsoft.com/office/officeart/2005/8/layout/list1"/>
    <dgm:cxn modelId="{2019D770-BFE2-4F63-994F-3886151C70EE}" type="presParOf" srcId="{FE28486B-E76A-434B-AF77-435FE34CFBD5}" destId="{90D5CA50-AFD9-400E-9564-41408906E79E}" srcOrd="0" destOrd="0" presId="urn:microsoft.com/office/officeart/2005/8/layout/list1"/>
    <dgm:cxn modelId="{6348BBEA-0731-4D26-A278-522F57230525}" type="presParOf" srcId="{90D5CA50-AFD9-400E-9564-41408906E79E}" destId="{7CA26FAC-2D42-4093-BD05-46004E00D738}" srcOrd="0" destOrd="0" presId="urn:microsoft.com/office/officeart/2005/8/layout/list1"/>
    <dgm:cxn modelId="{C0958500-A58C-432C-807C-F9D49E4DFF50}" type="presParOf" srcId="{90D5CA50-AFD9-400E-9564-41408906E79E}" destId="{58BBEC31-B74B-4A47-826F-3535B05FF080}" srcOrd="1" destOrd="0" presId="urn:microsoft.com/office/officeart/2005/8/layout/list1"/>
    <dgm:cxn modelId="{48EA232F-F98C-452E-BE59-7FACA0437D7B}" type="presParOf" srcId="{FE28486B-E76A-434B-AF77-435FE34CFBD5}" destId="{0211C899-5CE9-43FB-A95C-D77C4EE8D25B}" srcOrd="1" destOrd="0" presId="urn:microsoft.com/office/officeart/2005/8/layout/list1"/>
    <dgm:cxn modelId="{6781EE95-F60E-46E8-A6E6-66009FE93451}" type="presParOf" srcId="{FE28486B-E76A-434B-AF77-435FE34CFBD5}" destId="{6666B16E-CD81-40BD-900B-2145C09BA679}" srcOrd="2" destOrd="0" presId="urn:microsoft.com/office/officeart/2005/8/layout/list1"/>
    <dgm:cxn modelId="{B9335C25-A88C-4A78-B08F-0E892E8E485B}" type="presParOf" srcId="{FE28486B-E76A-434B-AF77-435FE34CFBD5}" destId="{CA993EE9-4024-4F90-BF8F-D6950D1E6C61}" srcOrd="3" destOrd="0" presId="urn:microsoft.com/office/officeart/2005/8/layout/list1"/>
    <dgm:cxn modelId="{9E8103FD-3426-4785-9778-60A1971074E4}" type="presParOf" srcId="{FE28486B-E76A-434B-AF77-435FE34CFBD5}" destId="{18AF9D11-5E09-4F3C-B329-18426C5C19BF}" srcOrd="4" destOrd="0" presId="urn:microsoft.com/office/officeart/2005/8/layout/list1"/>
    <dgm:cxn modelId="{7A076D9D-EDB3-437D-A332-410878F945A7}" type="presParOf" srcId="{18AF9D11-5E09-4F3C-B329-18426C5C19BF}" destId="{5A3AFD1F-F942-4FF8-8C0B-586863402086}" srcOrd="0" destOrd="0" presId="urn:microsoft.com/office/officeart/2005/8/layout/list1"/>
    <dgm:cxn modelId="{F998258A-453D-48DA-A12D-95154DAB592F}" type="presParOf" srcId="{18AF9D11-5E09-4F3C-B329-18426C5C19BF}" destId="{B71156C0-61DC-4CAE-B1C7-8A7251272D86}" srcOrd="1" destOrd="0" presId="urn:microsoft.com/office/officeart/2005/8/layout/list1"/>
    <dgm:cxn modelId="{B0CFE741-567E-4869-AE1E-A6E69AADD77C}" type="presParOf" srcId="{FE28486B-E76A-434B-AF77-435FE34CFBD5}" destId="{92D2FBE1-BCE0-48D3-9971-0A19DD375759}" srcOrd="5" destOrd="0" presId="urn:microsoft.com/office/officeart/2005/8/layout/list1"/>
    <dgm:cxn modelId="{89C9AB2E-BBBD-473E-8340-ABD6001FD692}" type="presParOf" srcId="{FE28486B-E76A-434B-AF77-435FE34CFBD5}" destId="{5B366FA3-6F19-42A6-A04D-CD08926E1C24}" srcOrd="6" destOrd="0" presId="urn:microsoft.com/office/officeart/2005/8/layout/list1"/>
    <dgm:cxn modelId="{DE1C24C2-D71F-4BFF-A6A6-1E20762FD2A1}" type="presParOf" srcId="{FE28486B-E76A-434B-AF77-435FE34CFBD5}" destId="{7CD47250-B0E0-4EB3-B8E5-645BC8B95C85}" srcOrd="7" destOrd="0" presId="urn:microsoft.com/office/officeart/2005/8/layout/list1"/>
    <dgm:cxn modelId="{B45E0C4E-66E7-469C-8705-60610455ADE2}" type="presParOf" srcId="{FE28486B-E76A-434B-AF77-435FE34CFBD5}" destId="{445C5219-DC2C-429A-8E16-2CDEA6B65C34}" srcOrd="8" destOrd="0" presId="urn:microsoft.com/office/officeart/2005/8/layout/list1"/>
    <dgm:cxn modelId="{39FB86BF-BEA3-4D39-BBED-E5EC335C9DF6}" type="presParOf" srcId="{445C5219-DC2C-429A-8E16-2CDEA6B65C34}" destId="{576B04B2-19DE-4554-B388-2CB85D100DF1}" srcOrd="0" destOrd="0" presId="urn:microsoft.com/office/officeart/2005/8/layout/list1"/>
    <dgm:cxn modelId="{D4115BA7-97FB-4D44-B184-2507FA5B6A6B}" type="presParOf" srcId="{445C5219-DC2C-429A-8E16-2CDEA6B65C34}" destId="{E4B7F51E-642E-422E-AE46-34FB757870C9}" srcOrd="1" destOrd="0" presId="urn:microsoft.com/office/officeart/2005/8/layout/list1"/>
    <dgm:cxn modelId="{DC0C4784-57E8-43C5-85BA-7E525D98FB76}" type="presParOf" srcId="{FE28486B-E76A-434B-AF77-435FE34CFBD5}" destId="{2D2F94EF-BED4-4BD4-A3FD-924DA39F3A16}" srcOrd="9" destOrd="0" presId="urn:microsoft.com/office/officeart/2005/8/layout/list1"/>
    <dgm:cxn modelId="{15D6BBBB-457B-4BFA-B62F-7BA1322340FD}" type="presParOf" srcId="{FE28486B-E76A-434B-AF77-435FE34CFBD5}" destId="{0DF94A2A-BE5D-44B2-89EB-5CFECC54299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D903B0-2FA9-471A-91CD-220E702C6DE6}">
      <dsp:nvSpPr>
        <dsp:cNvPr id="0" name=""/>
        <dsp:cNvSpPr/>
      </dsp:nvSpPr>
      <dsp:spPr>
        <a:xfrm>
          <a:off x="3870224" y="3129330"/>
          <a:ext cx="2317950" cy="2317950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RADview</a:t>
          </a:r>
          <a:endParaRPr lang="en-US" sz="3400" kern="1200" dirty="0"/>
        </a:p>
      </dsp:txBody>
      <dsp:txXfrm>
        <a:off x="3870224" y="3129330"/>
        <a:ext cx="2317950" cy="2317950"/>
      </dsp:txXfrm>
    </dsp:sp>
    <dsp:sp modelId="{6A01FD3D-F03F-4269-A49E-44D8D5EBEDCF}">
      <dsp:nvSpPr>
        <dsp:cNvPr id="0" name=""/>
        <dsp:cNvSpPr/>
      </dsp:nvSpPr>
      <dsp:spPr>
        <a:xfrm rot="10800000">
          <a:off x="1622734" y="3957997"/>
          <a:ext cx="2123878" cy="66061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DFEB5-2C30-47B5-990D-BA212BD4789E}">
      <dsp:nvSpPr>
        <dsp:cNvPr id="0" name=""/>
        <dsp:cNvSpPr/>
      </dsp:nvSpPr>
      <dsp:spPr>
        <a:xfrm>
          <a:off x="521707" y="3407484"/>
          <a:ext cx="2202052" cy="17616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Performance Monitoring &amp; SLA</a:t>
          </a:r>
        </a:p>
      </dsp:txBody>
      <dsp:txXfrm>
        <a:off x="521707" y="3407484"/>
        <a:ext cx="2202052" cy="1761642"/>
      </dsp:txXfrm>
    </dsp:sp>
    <dsp:sp modelId="{73CBA231-29C9-4F0A-8BFB-C10D2C329FB2}">
      <dsp:nvSpPr>
        <dsp:cNvPr id="0" name=""/>
        <dsp:cNvSpPr/>
      </dsp:nvSpPr>
      <dsp:spPr>
        <a:xfrm rot="13500000">
          <a:off x="2309430" y="2300167"/>
          <a:ext cx="2123878" cy="660615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3E0865-F841-4B4D-B79D-B756017F6224}">
      <dsp:nvSpPr>
        <dsp:cNvPr id="0" name=""/>
        <dsp:cNvSpPr/>
      </dsp:nvSpPr>
      <dsp:spPr>
        <a:xfrm>
          <a:off x="1519438" y="998749"/>
          <a:ext cx="2202052" cy="17616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Premium services</a:t>
          </a:r>
        </a:p>
      </dsp:txBody>
      <dsp:txXfrm>
        <a:off x="1519438" y="998749"/>
        <a:ext cx="2202052" cy="1761642"/>
      </dsp:txXfrm>
    </dsp:sp>
    <dsp:sp modelId="{C987C8CA-1B33-4D9B-9A2C-6EC9DF94A5E2}">
      <dsp:nvSpPr>
        <dsp:cNvPr id="0" name=""/>
        <dsp:cNvSpPr/>
      </dsp:nvSpPr>
      <dsp:spPr>
        <a:xfrm rot="16200000">
          <a:off x="3967260" y="1613471"/>
          <a:ext cx="2123878" cy="660615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D29333-683E-4039-8135-6C9178BDCEE6}">
      <dsp:nvSpPr>
        <dsp:cNvPr id="0" name=""/>
        <dsp:cNvSpPr/>
      </dsp:nvSpPr>
      <dsp:spPr>
        <a:xfrm>
          <a:off x="3928173" y="1018"/>
          <a:ext cx="2202052" cy="176164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Capacity Up-Sell</a:t>
          </a:r>
          <a:endParaRPr lang="en-US" sz="2900" kern="1200" dirty="0"/>
        </a:p>
      </dsp:txBody>
      <dsp:txXfrm>
        <a:off x="3928173" y="1018"/>
        <a:ext cx="2202052" cy="1761642"/>
      </dsp:txXfrm>
    </dsp:sp>
    <dsp:sp modelId="{C843123F-B9D1-4497-B4C1-2DE0E2076448}">
      <dsp:nvSpPr>
        <dsp:cNvPr id="0" name=""/>
        <dsp:cNvSpPr/>
      </dsp:nvSpPr>
      <dsp:spPr>
        <a:xfrm rot="18900000">
          <a:off x="5625091" y="2300167"/>
          <a:ext cx="2123878" cy="66061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91550-7B94-46EC-BFEC-6871F31D9D74}">
      <dsp:nvSpPr>
        <dsp:cNvPr id="0" name=""/>
        <dsp:cNvSpPr/>
      </dsp:nvSpPr>
      <dsp:spPr>
        <a:xfrm>
          <a:off x="6336908" y="998749"/>
          <a:ext cx="2202052" cy="176164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OPEX reductions</a:t>
          </a:r>
          <a:endParaRPr lang="en-US" sz="2900" kern="1200" dirty="0"/>
        </a:p>
      </dsp:txBody>
      <dsp:txXfrm>
        <a:off x="6336908" y="998749"/>
        <a:ext cx="2202052" cy="1761642"/>
      </dsp:txXfrm>
    </dsp:sp>
    <dsp:sp modelId="{64522CDE-3731-46FF-8B38-2E0DC50554A9}">
      <dsp:nvSpPr>
        <dsp:cNvPr id="0" name=""/>
        <dsp:cNvSpPr/>
      </dsp:nvSpPr>
      <dsp:spPr>
        <a:xfrm>
          <a:off x="6311787" y="3957997"/>
          <a:ext cx="2123878" cy="660615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EF734-3F96-4800-9F42-94AD44E12BCB}">
      <dsp:nvSpPr>
        <dsp:cNvPr id="0" name=""/>
        <dsp:cNvSpPr/>
      </dsp:nvSpPr>
      <dsp:spPr>
        <a:xfrm>
          <a:off x="7334639" y="3407484"/>
          <a:ext cx="2202052" cy="176164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One Stop Shop</a:t>
          </a:r>
          <a:endParaRPr lang="en-US" sz="2900" kern="1200" dirty="0"/>
        </a:p>
      </dsp:txBody>
      <dsp:txXfrm>
        <a:off x="7334639" y="3407484"/>
        <a:ext cx="2202052" cy="176164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4490E3B-12C7-4A12-B9CC-1CAF3E279575}">
      <dsp:nvSpPr>
        <dsp:cNvPr id="0" name=""/>
        <dsp:cNvSpPr/>
      </dsp:nvSpPr>
      <dsp:spPr>
        <a:xfrm>
          <a:off x="0" y="288002"/>
          <a:ext cx="7753350" cy="793800"/>
        </a:xfrm>
        <a:prstGeom prst="rect">
          <a:avLst/>
        </a:prstGeom>
        <a:solidFill>
          <a:schemeClr val="lt1">
            <a:hueOff val="0"/>
            <a:satOff val="0"/>
            <a:lumOff val="0"/>
            <a:alpha val="58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291592" rIns="601746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Detects and isolates faults in network devices, initiates remedial actions and distributes alarm messages to other management entities in the network.</a:t>
          </a:r>
          <a:endParaRPr lang="en-US" sz="1400" kern="1200" dirty="0"/>
        </a:p>
      </dsp:txBody>
      <dsp:txXfrm>
        <a:off x="0" y="288002"/>
        <a:ext cx="7753350" cy="793800"/>
      </dsp:txXfrm>
    </dsp:sp>
    <dsp:sp modelId="{86019AB9-A0C4-477A-B1A7-058BC5C27602}">
      <dsp:nvSpPr>
        <dsp:cNvPr id="0" name=""/>
        <dsp:cNvSpPr/>
      </dsp:nvSpPr>
      <dsp:spPr>
        <a:xfrm>
          <a:off x="197601" y="81362"/>
          <a:ext cx="3506281" cy="413280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141" tIns="0" rIns="205141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Fault management</a:t>
          </a:r>
          <a:endParaRPr lang="en-US" sz="1400" kern="1200" dirty="0"/>
        </a:p>
      </dsp:txBody>
      <dsp:txXfrm>
        <a:off x="197601" y="81362"/>
        <a:ext cx="3506281" cy="413280"/>
      </dsp:txXfrm>
    </dsp:sp>
    <dsp:sp modelId="{FD1A97A1-1E1C-4695-9DF7-E4AF9A464B45}">
      <dsp:nvSpPr>
        <dsp:cNvPr id="0" name=""/>
        <dsp:cNvSpPr/>
      </dsp:nvSpPr>
      <dsp:spPr>
        <a:xfrm>
          <a:off x="0" y="1364042"/>
          <a:ext cx="7753350" cy="992250"/>
        </a:xfrm>
        <a:prstGeom prst="rect">
          <a:avLst/>
        </a:prstGeom>
        <a:solidFill>
          <a:schemeClr val="lt1">
            <a:hueOff val="0"/>
            <a:satOff val="0"/>
            <a:lumOff val="0"/>
            <a:alpha val="58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291592" rIns="601746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Enables operators to configure, install and distribute software to all devices across the network. In addition, the system tracks version changes and maintains software configuration history</a:t>
          </a:r>
          <a:endParaRPr lang="en-US" sz="1400" kern="1200" dirty="0"/>
        </a:p>
      </dsp:txBody>
      <dsp:txXfrm>
        <a:off x="0" y="1364042"/>
        <a:ext cx="7753350" cy="992250"/>
      </dsp:txXfrm>
    </dsp:sp>
    <dsp:sp modelId="{313CC63C-8012-45F5-8722-B0C8A6E2BA8F}">
      <dsp:nvSpPr>
        <dsp:cNvPr id="0" name=""/>
        <dsp:cNvSpPr/>
      </dsp:nvSpPr>
      <dsp:spPr>
        <a:xfrm>
          <a:off x="197601" y="1157402"/>
          <a:ext cx="3506281" cy="413280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141" tIns="0" rIns="205141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Configuration management</a:t>
          </a:r>
          <a:endParaRPr lang="en-US" sz="1400" kern="1200" dirty="0"/>
        </a:p>
      </dsp:txBody>
      <dsp:txXfrm>
        <a:off x="197601" y="1157402"/>
        <a:ext cx="3506281" cy="413280"/>
      </dsp:txXfrm>
    </dsp:sp>
    <dsp:sp modelId="{65007555-CD40-4D80-ABCC-576E47A57C84}">
      <dsp:nvSpPr>
        <dsp:cNvPr id="0" name=""/>
        <dsp:cNvSpPr/>
      </dsp:nvSpPr>
      <dsp:spPr>
        <a:xfrm>
          <a:off x="0" y="2638532"/>
          <a:ext cx="7753350" cy="793800"/>
        </a:xfrm>
        <a:prstGeom prst="rect">
          <a:avLst/>
        </a:prstGeom>
        <a:solidFill>
          <a:schemeClr val="lt1">
            <a:hueOff val="0"/>
            <a:satOff val="0"/>
            <a:lumOff val="0"/>
            <a:alpha val="58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291592" rIns="601746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Manages individual and group user accounts and passwords, generating network usage reports to monitor user activities. </a:t>
          </a:r>
          <a:endParaRPr lang="en-US" sz="1400" kern="1200" dirty="0"/>
        </a:p>
      </dsp:txBody>
      <dsp:txXfrm>
        <a:off x="0" y="2638532"/>
        <a:ext cx="7753350" cy="793800"/>
      </dsp:txXfrm>
    </dsp:sp>
    <dsp:sp modelId="{65E09961-9EED-46AA-A23A-A156E0D910FF}">
      <dsp:nvSpPr>
        <dsp:cNvPr id="0" name=""/>
        <dsp:cNvSpPr/>
      </dsp:nvSpPr>
      <dsp:spPr>
        <a:xfrm>
          <a:off x="197601" y="2431892"/>
          <a:ext cx="3506281" cy="413280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141" tIns="0" rIns="205141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Accounting management</a:t>
          </a:r>
          <a:endParaRPr lang="en-US" sz="1400" kern="1200" dirty="0"/>
        </a:p>
      </dsp:txBody>
      <dsp:txXfrm>
        <a:off x="197601" y="2431892"/>
        <a:ext cx="3506281" cy="413280"/>
      </dsp:txXfrm>
    </dsp:sp>
    <dsp:sp modelId="{08AE41C1-38C7-4F12-AEAA-EF3157C0DC64}">
      <dsp:nvSpPr>
        <dsp:cNvPr id="0" name=""/>
        <dsp:cNvSpPr/>
      </dsp:nvSpPr>
      <dsp:spPr>
        <a:xfrm>
          <a:off x="0" y="3714572"/>
          <a:ext cx="7753350" cy="992250"/>
        </a:xfrm>
        <a:prstGeom prst="rect">
          <a:avLst/>
        </a:prstGeom>
        <a:solidFill>
          <a:schemeClr val="lt1">
            <a:hueOff val="0"/>
            <a:satOff val="0"/>
            <a:lumOff val="0"/>
            <a:alpha val="58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291592" rIns="601746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Supports real-time monitoring of </a:t>
          </a:r>
          <a:r>
            <a:rPr lang="en-US" sz="1400" kern="1200" dirty="0" err="1" smtClean="0"/>
            <a:t>QoS</a:t>
          </a:r>
          <a:r>
            <a:rPr lang="en-US" sz="1400" kern="1200" dirty="0" smtClean="0"/>
            <a:t> and </a:t>
          </a:r>
          <a:r>
            <a:rPr lang="en-US" sz="1400" kern="1200" dirty="0" err="1" smtClean="0"/>
            <a:t>CoS</a:t>
          </a:r>
          <a:r>
            <a:rPr lang="en-US" sz="1400" kern="1200" dirty="0" smtClean="0"/>
            <a:t>, producing real-time and periodic statistics. The statistics collector compresses data to minimize bandwidth use for management traffic and exports CSV files to OSS or third-party management systems</a:t>
          </a:r>
          <a:endParaRPr lang="en-US" sz="1400" kern="1200" dirty="0"/>
        </a:p>
      </dsp:txBody>
      <dsp:txXfrm>
        <a:off x="0" y="3714572"/>
        <a:ext cx="7753350" cy="992250"/>
      </dsp:txXfrm>
    </dsp:sp>
    <dsp:sp modelId="{40E22328-B946-4747-BC76-AFE8D094CD77}">
      <dsp:nvSpPr>
        <dsp:cNvPr id="0" name=""/>
        <dsp:cNvSpPr/>
      </dsp:nvSpPr>
      <dsp:spPr>
        <a:xfrm>
          <a:off x="197601" y="3507932"/>
          <a:ext cx="3506281" cy="413280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141" tIns="0" rIns="205141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Performance management</a:t>
          </a:r>
          <a:endParaRPr lang="en-US" sz="1400" kern="1200" dirty="0"/>
        </a:p>
      </dsp:txBody>
      <dsp:txXfrm>
        <a:off x="197601" y="3507932"/>
        <a:ext cx="3506281" cy="413280"/>
      </dsp:txXfrm>
    </dsp:sp>
    <dsp:sp modelId="{46B4CD55-4C1E-4251-A8AF-F3F272BF8230}">
      <dsp:nvSpPr>
        <dsp:cNvPr id="0" name=""/>
        <dsp:cNvSpPr/>
      </dsp:nvSpPr>
      <dsp:spPr>
        <a:xfrm>
          <a:off x="0" y="4989062"/>
          <a:ext cx="7753350" cy="793800"/>
        </a:xfrm>
        <a:prstGeom prst="rect">
          <a:avLst/>
        </a:prstGeom>
        <a:solidFill>
          <a:schemeClr val="lt1">
            <a:hueOff val="0"/>
            <a:satOff val="0"/>
            <a:lumOff val="0"/>
            <a:alpha val="58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291592" rIns="601746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Allows network administrators</a:t>
          </a:r>
          <a:r>
            <a:rPr lang="en-US" sz="1400" b="1" kern="1200" dirty="0" smtClean="0"/>
            <a:t> </a:t>
          </a:r>
          <a:r>
            <a:rPr lang="en-US" sz="1400" kern="1200" dirty="0" smtClean="0"/>
            <a:t>to track user activities and control the access to network resources with a choice of security features</a:t>
          </a:r>
          <a:endParaRPr lang="en-US" sz="1400" kern="1200" dirty="0"/>
        </a:p>
      </dsp:txBody>
      <dsp:txXfrm>
        <a:off x="0" y="4989062"/>
        <a:ext cx="7753350" cy="793800"/>
      </dsp:txXfrm>
    </dsp:sp>
    <dsp:sp modelId="{CA6F47A8-F6F2-4A8E-9C26-0F42B404487B}">
      <dsp:nvSpPr>
        <dsp:cNvPr id="0" name=""/>
        <dsp:cNvSpPr/>
      </dsp:nvSpPr>
      <dsp:spPr>
        <a:xfrm>
          <a:off x="197601" y="4782422"/>
          <a:ext cx="3506281" cy="413280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141" tIns="0" rIns="205141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Security management</a:t>
          </a:r>
          <a:endParaRPr lang="en-US" sz="1400" kern="1200" dirty="0"/>
        </a:p>
      </dsp:txBody>
      <dsp:txXfrm>
        <a:off x="197601" y="4782422"/>
        <a:ext cx="3506281" cy="41328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45955" cy="49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723" y="2"/>
            <a:ext cx="2945954" cy="49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2353520" y="9142173"/>
            <a:ext cx="3195261" cy="479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100" b="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2103017-3500-466B-B03F-9B58BECA1C1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353520" y="8871805"/>
            <a:ext cx="3195261" cy="47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100" b="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RTW4 – Network Management and RVP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45955" cy="49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723" y="2"/>
            <a:ext cx="2945954" cy="49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2950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768" y="4688965"/>
            <a:ext cx="4986142" cy="444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81191"/>
            <a:ext cx="2945955" cy="49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723" y="9381191"/>
            <a:ext cx="2945954" cy="49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75E00D4-7F62-4121-B93F-EF4EC8CA34F0}" type="slidenum">
              <a:rPr lang="he-IL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501966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100393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505899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200786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509823" algn="l" defTabSz="10039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11793" algn="l" defTabSz="10039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13753" algn="l" defTabSz="10039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15722" algn="l" defTabSz="10039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5E00D4-7F62-4121-B93F-EF4EC8CA34F0}" type="slidenum">
              <a:rPr lang="he-IL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you noticed in the previous screen the customers who listed under the resource screen can be managed through here.</a:t>
            </a:r>
            <a:endParaRPr lang="en-US" smtClean="0"/>
          </a:p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5E00D4-7F62-4121-B93F-EF4EC8CA34F0}" type="slidenum">
              <a:rPr lang="he-IL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5E00D4-7F62-4121-B93F-EF4EC8CA34F0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RPO- Recovery Point Objective </a:t>
            </a:r>
          </a:p>
          <a:p>
            <a:r>
              <a:rPr lang="en-US" dirty="0" smtClean="0"/>
              <a:t>RTO-Recovery Time Objective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5E00D4-7F62-4121-B93F-EF4EC8CA34F0}" type="slidenum">
              <a:rPr lang="he-IL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0D3370-2FC2-4723-9B29-2EDC23CFA891}" type="slidenum">
              <a:rPr lang="he-IL" smtClean="0"/>
              <a:pPr/>
              <a:t>32</a:t>
            </a:fld>
            <a:endParaRPr lang="en-US" dirty="0" smtClean="0"/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53296" y="9380856"/>
            <a:ext cx="2944379" cy="49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C5724F1-3B05-4E79-98F3-7D4FC6600E34}" type="slidenum">
              <a:rPr lang="he-IL" sz="1200"/>
              <a:pPr algn="r"/>
              <a:t>32</a:t>
            </a:fld>
            <a:endParaRPr lang="en-US" sz="1200" dirty="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3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 GNE certification program will take care of </a:t>
            </a:r>
          </a:p>
          <a:p>
            <a:pPr lvl="0"/>
            <a:r>
              <a:rPr lang="en-US" sz="13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Connectivity </a:t>
            </a:r>
          </a:p>
          <a:p>
            <a:pPr lvl="0"/>
            <a:r>
              <a:rPr lang="en-US" sz="13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Configure node via CLI as required </a:t>
            </a:r>
          </a:p>
          <a:p>
            <a:pPr lvl="0"/>
            <a:r>
              <a:rPr lang="en-US" sz="13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Create GNE profile with RAD’s provided info </a:t>
            </a:r>
          </a:p>
          <a:p>
            <a:pPr lvl="0"/>
            <a:r>
              <a:rPr lang="en-US" sz="13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Create discovery rule with RAD’s provided info </a:t>
            </a:r>
          </a:p>
          <a:p>
            <a:pPr lvl="0"/>
            <a:r>
              <a:rPr lang="en-US" sz="13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Discover NE on map etc </a:t>
            </a:r>
          </a:p>
          <a:p>
            <a:pPr lvl="0"/>
            <a:r>
              <a:rPr lang="en-US" sz="13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Test node reboot, loss of connectivity </a:t>
            </a:r>
          </a:p>
          <a:p>
            <a:pPr lvl="0"/>
            <a:r>
              <a:rPr lang="en-US" sz="13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Discover and validate GNE interfaces and interface alarms </a:t>
            </a:r>
          </a:p>
          <a:p>
            <a:pPr lvl="0"/>
            <a:r>
              <a:rPr lang="en-US" sz="13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Collect stats based on traffic </a:t>
            </a:r>
          </a:p>
          <a:p>
            <a:pPr lvl="0"/>
            <a:r>
              <a:rPr lang="en-US" sz="13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Install RAD provided alarm catalogue (XML script)</a:t>
            </a:r>
          </a:p>
          <a:p>
            <a:pPr lvl="0"/>
            <a:r>
              <a:rPr lang="en-US" sz="13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Go though each trap set/clear and observe SAM alarm raise/clear</a:t>
            </a:r>
          </a:p>
          <a:p>
            <a:pPr lvl="0"/>
            <a:r>
              <a:rPr lang="en-US" sz="13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And some more…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5E00D4-7F62-4121-B93F-EF4EC8CA34F0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5E00D4-7F62-4121-B93F-EF4EC8CA34F0}" type="slidenum">
              <a:rPr lang="he-IL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9A9C4-23BF-4C52-8113-B16C5DB31582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75B76C-EF21-4341-B136-7204CF7F813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378823"/>
            <a:ext cx="2945659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6653" tIns="48327" rIns="96653" bIns="48327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fld id="{592A6911-ABAA-425E-BA9A-5BA15CF06D5E}" type="slidenum">
              <a:rPr lang="he-IL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4</a:t>
            </a:fld>
            <a:endParaRPr lang="en-US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7"/>
          <p:cNvSpPr txBox="1">
            <a:spLocks noGrp="1" noChangeArrowheads="1"/>
          </p:cNvSpPr>
          <p:nvPr/>
        </p:nvSpPr>
        <p:spPr bwMode="auto">
          <a:xfrm>
            <a:off x="3853590" y="9380538"/>
            <a:ext cx="2944086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32" tIns="47617" rIns="95232" bIns="47617" anchor="b"/>
          <a:lstStyle/>
          <a:p>
            <a:pPr algn="r">
              <a:spcBef>
                <a:spcPct val="50000"/>
              </a:spcBef>
            </a:pPr>
            <a:fld id="{534DB78A-3602-4E58-85E4-0ADB1798BD09}" type="slidenum">
              <a:rPr lang="he-IL">
                <a:solidFill>
                  <a:srgbClr val="000000"/>
                </a:solidFill>
              </a:rPr>
              <a:pPr algn="r">
                <a:spcBef>
                  <a:spcPct val="50000"/>
                </a:spcBef>
              </a:pPr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90613" y="858838"/>
            <a:ext cx="4616450" cy="34623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Network Management Topology (scheme)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5E00D4-7F62-4121-B93F-EF4EC8CA34F0}" type="slidenum">
              <a:rPr lang="he-IL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A5103-543A-4AFD-9104-3834F0C19FF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A5103-543A-4AFD-9104-3834F0C19FF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A5103-543A-4AFD-9104-3834F0C19FF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A5103-543A-4AFD-9104-3834F0C19FF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 s start to review the resource management console.</a:t>
            </a:r>
          </a:p>
          <a:p>
            <a:r>
              <a:rPr lang="en-US" dirty="0" smtClean="0"/>
              <a:t>Filters </a:t>
            </a:r>
          </a:p>
          <a:p>
            <a:r>
              <a:rPr lang="en-US" dirty="0" smtClean="0"/>
              <a:t>List of entities</a:t>
            </a:r>
          </a:p>
          <a:p>
            <a:r>
              <a:rPr lang="en-US" dirty="0" smtClean="0"/>
              <a:t>their status</a:t>
            </a:r>
          </a:p>
          <a:p>
            <a:r>
              <a:rPr lang="en-US" dirty="0" smtClean="0"/>
              <a:t>Active Alarms</a:t>
            </a:r>
          </a:p>
          <a:p>
            <a:r>
              <a:rPr lang="en-US" dirty="0" smtClean="0"/>
              <a:t>History alarms</a:t>
            </a:r>
          </a:p>
          <a:p>
            <a:r>
              <a:rPr lang="en-US" dirty="0" smtClean="0"/>
              <a:t>Linked customers</a:t>
            </a:r>
          </a:p>
          <a:p>
            <a:r>
              <a:rPr lang="en-US" dirty="0" smtClean="0"/>
              <a:t>And many various fields as defined in by the entity </a:t>
            </a:r>
            <a:r>
              <a:rPr lang="en-US" dirty="0" err="1" smtClean="0"/>
              <a:t>mib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5E00D4-7F62-4121-B93F-EF4EC8CA34F0}" type="slidenum">
              <a:rPr lang="he-IL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age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" y="202565"/>
            <a:ext cx="9167813" cy="397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radlogo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027512" y="6440170"/>
            <a:ext cx="156987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access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01826" y="4197985"/>
            <a:ext cx="7035641" cy="170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77211" y="5975667"/>
            <a:ext cx="4278313" cy="1245077"/>
          </a:xfrm>
        </p:spPr>
        <p:txBody>
          <a:bodyPr anchor="b"/>
          <a:lstStyle>
            <a:lvl1pPr marL="0" indent="0">
              <a:buFontTx/>
              <a:buNone/>
              <a:defRPr sz="15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74162" y="2755588"/>
            <a:ext cx="7819708" cy="1306195"/>
          </a:xfrm>
          <a:noFill/>
        </p:spPr>
        <p:txBody>
          <a:bodyPr/>
          <a:lstStyle>
            <a:lvl1pPr algn="r">
              <a:defRPr sz="3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radlog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888416" y="502921"/>
            <a:ext cx="1002348" cy="43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3"/>
          <p:cNvSpPr/>
          <p:nvPr/>
        </p:nvSpPr>
        <p:spPr bwMode="auto">
          <a:xfrm rot="5400000">
            <a:off x="2776219" y="-415780"/>
            <a:ext cx="2344939" cy="7897338"/>
          </a:xfrm>
          <a:prstGeom prst="round2SameRect">
            <a:avLst>
              <a:gd name="adj1" fmla="val 18406"/>
              <a:gd name="adj2" fmla="val 0"/>
            </a:avLst>
          </a:prstGeom>
          <a:solidFill>
            <a:schemeClr val="lt1"/>
          </a:solidFill>
          <a:ln>
            <a:noFill/>
            <a:headEnd type="none" w="med" len="med"/>
            <a:tailEnd type="none" w="med" len="med"/>
          </a:ln>
          <a:effectLst>
            <a:outerShdw blurRad="215900" dist="38100" dir="2700000" sx="102000" sy="102000" algn="tl" rotWithShape="0">
              <a:schemeClr val="tx1">
                <a:alpha val="19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0411" tIns="50208" rIns="100411" bIns="50208" anchor="ctr"/>
          <a:lstStyle/>
          <a:p>
            <a:pPr defTabSz="10041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ound Single Corner Rectangle 4"/>
          <p:cNvSpPr/>
          <p:nvPr/>
        </p:nvSpPr>
        <p:spPr bwMode="auto">
          <a:xfrm flipH="1">
            <a:off x="9723120" y="7018198"/>
            <a:ext cx="335280" cy="525621"/>
          </a:xfrm>
          <a:prstGeom prst="round1Rect">
            <a:avLst>
              <a:gd name="adj" fmla="val 50000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11" tIns="50208" rIns="100411" bIns="50208" anchor="ctr"/>
          <a:lstStyle/>
          <a:p>
            <a:pPr defTabSz="10041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02987" y="2550894"/>
            <a:ext cx="5849912" cy="1963998"/>
          </a:xfrm>
          <a:prstGeom prst="rect">
            <a:avLst/>
          </a:prstGeom>
        </p:spPr>
        <p:txBody>
          <a:bodyPr lIns="100411" tIns="50208" rIns="100411" bIns="50208" anchor="ctr" anchorCtr="0"/>
          <a:lstStyle>
            <a:lvl1pPr algn="l">
              <a:lnSpc>
                <a:spcPct val="85000"/>
              </a:lnSpc>
              <a:defRPr sz="4800"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" name="Round Single Corner Rectangle 6"/>
          <p:cNvSpPr/>
          <p:nvPr/>
        </p:nvSpPr>
        <p:spPr bwMode="auto">
          <a:xfrm flipV="1">
            <a:off x="5" y="5"/>
            <a:ext cx="249714" cy="5935504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11" tIns="50208" rIns="100411" bIns="50208" anchor="ctr"/>
          <a:lstStyle/>
          <a:p>
            <a:pPr defTabSz="10041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of Presentati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933700" y="522129"/>
            <a:ext cx="1355090" cy="845185"/>
          </a:xfrm>
          <a:prstGeom prst="roundRect">
            <a:avLst>
              <a:gd name="adj" fmla="val 29801"/>
            </a:avLst>
          </a:prstGeom>
          <a:solidFill>
            <a:srgbClr val="F294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11" tIns="50208" rIns="100411" bIns="50208" anchor="ctr"/>
          <a:lstStyle/>
          <a:p>
            <a:pPr defTabSz="10041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 Single Corner Rectangle 3"/>
          <p:cNvSpPr/>
          <p:nvPr/>
        </p:nvSpPr>
        <p:spPr bwMode="auto">
          <a:xfrm flipV="1">
            <a:off x="5" y="5"/>
            <a:ext cx="249714" cy="5935504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11" tIns="50208" rIns="100411" bIns="50208" anchor="ctr"/>
          <a:lstStyle/>
          <a:p>
            <a:pPr defTabSz="10041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ound Same Side Corner Rectangle 4"/>
          <p:cNvSpPr/>
          <p:nvPr/>
        </p:nvSpPr>
        <p:spPr>
          <a:xfrm rot="16200000">
            <a:off x="9123288" y="1673781"/>
            <a:ext cx="1491298" cy="37893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411" tIns="50208" rIns="100411" bIns="50208" anchor="ctr"/>
          <a:lstStyle/>
          <a:p>
            <a:pPr algn="ctr" defTabSz="10041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6" name="Picture 7" descr="radlog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43800" y="6370339"/>
            <a:ext cx="2008188" cy="86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3"/>
          <p:cNvSpPr>
            <a:spLocks noGrp="1"/>
          </p:cNvSpPr>
          <p:nvPr>
            <p:ph type="title"/>
          </p:nvPr>
        </p:nvSpPr>
        <p:spPr>
          <a:xfrm>
            <a:off x="4417807" y="2875893"/>
            <a:ext cx="4555862" cy="1423599"/>
          </a:xfrm>
          <a:prstGeom prst="rect">
            <a:avLst/>
          </a:prstGeom>
        </p:spPr>
        <p:txBody>
          <a:bodyPr lIns="100411" tIns="50208" rIns="100411" bIns="50208" anchor="ctr" anchorCtr="0"/>
          <a:lstStyle>
            <a:lvl1pPr algn="l">
              <a:lnSpc>
                <a:spcPct val="85000"/>
              </a:lnSpc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437013" y="4545197"/>
            <a:ext cx="4536657" cy="1232853"/>
          </a:xfrm>
          <a:prstGeom prst="rect">
            <a:avLst/>
          </a:prstGeom>
        </p:spPr>
        <p:txBody>
          <a:bodyPr lIns="100411" tIns="50208" rIns="100411" bIns="50208"/>
          <a:lstStyle>
            <a:lvl1pPr>
              <a:buNone/>
              <a:defRPr sz="2000" b="1">
                <a:solidFill>
                  <a:schemeClr val="tx1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755892" y="7316294"/>
            <a:ext cx="3098946" cy="227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411" tIns="50208" rIns="100411" bIns="50208" rtlCol="0" anchor="ctr"/>
          <a:lstStyle/>
          <a:p>
            <a:pPr algn="ctr" defTabSz="1004135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10" name="Picture 9" descr="iStock_000008560287Medium copy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2228646" y="4485582"/>
            <a:ext cx="2028509" cy="1312791"/>
          </a:xfrm>
          <a:prstGeom prst="roundRect">
            <a:avLst/>
          </a:prstGeom>
        </p:spPr>
      </p:pic>
      <p:pic>
        <p:nvPicPr>
          <p:cNvPr id="11" name="Picture 10" descr="6_lightblue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394435" y="1441859"/>
            <a:ext cx="1791161" cy="119107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iStock_000003997841Medium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2909048" y="2808891"/>
            <a:ext cx="1360842" cy="153002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 txBox="1">
            <a:spLocks noChangeArrowheads="1"/>
          </p:cNvSpPr>
          <p:nvPr/>
        </p:nvSpPr>
        <p:spPr bwMode="auto">
          <a:xfrm>
            <a:off x="3688080" y="2933700"/>
            <a:ext cx="628650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411" tIns="50208" rIns="100411" bIns="50208"/>
          <a:lstStyle/>
          <a:p>
            <a:pPr defTabSz="1004135" fontAlgn="auto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900" b="1" dirty="0">
                <a:solidFill>
                  <a:srgbClr val="C00000"/>
                </a:solidFill>
                <a:latin typeface="Calibri" pitchFamily="34" charset="0"/>
                <a:ea typeface="Adobe Ming Std L" pitchFamily="18" charset="-128"/>
                <a:cs typeface="Times New Roman (Hebrew)"/>
              </a:rPr>
              <a:t>Thank You </a:t>
            </a:r>
            <a:br>
              <a:rPr lang="en-US" sz="5900" b="1" dirty="0">
                <a:solidFill>
                  <a:srgbClr val="C00000"/>
                </a:solidFill>
                <a:latin typeface="Calibri" pitchFamily="34" charset="0"/>
                <a:ea typeface="Adobe Ming Std L" pitchFamily="18" charset="-128"/>
                <a:cs typeface="Times New Roman (Hebrew)"/>
              </a:rPr>
            </a:br>
            <a:r>
              <a:rPr lang="en-US" sz="5900" b="1" dirty="0">
                <a:solidFill>
                  <a:srgbClr val="C00000"/>
                </a:solidFill>
                <a:latin typeface="Calibri" pitchFamily="34" charset="0"/>
                <a:ea typeface="Adobe Ming Std L" pitchFamily="18" charset="-128"/>
                <a:cs typeface="Times New Roman (Hebrew)"/>
              </a:rPr>
              <a:t>For Your </a:t>
            </a:r>
            <a:br>
              <a:rPr lang="en-US" sz="5900" b="1" dirty="0">
                <a:solidFill>
                  <a:srgbClr val="C00000"/>
                </a:solidFill>
                <a:latin typeface="Calibri" pitchFamily="34" charset="0"/>
                <a:ea typeface="Adobe Ming Std L" pitchFamily="18" charset="-128"/>
                <a:cs typeface="Times New Roman (Hebrew)"/>
              </a:rPr>
            </a:br>
            <a:r>
              <a:rPr lang="en-US" sz="5900" b="1" dirty="0">
                <a:solidFill>
                  <a:srgbClr val="C00000"/>
                </a:solidFill>
                <a:latin typeface="Calibri" pitchFamily="34" charset="0"/>
                <a:ea typeface="Adobe Ming Std L" pitchFamily="18" charset="-128"/>
                <a:cs typeface="Times New Roman (Hebrew)"/>
              </a:rPr>
              <a:t>Attention</a:t>
            </a:r>
          </a:p>
        </p:txBody>
      </p:sp>
      <p:pic>
        <p:nvPicPr>
          <p:cNvPr id="4" name="Picture 7" descr="radlog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79099" y="6123809"/>
            <a:ext cx="1370577" cy="59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 bwMode="auto">
          <a:xfrm>
            <a:off x="1651972" y="4940142"/>
            <a:ext cx="1791653" cy="1094898"/>
          </a:xfrm>
          <a:prstGeom prst="roundRect">
            <a:avLst>
              <a:gd name="adj" fmla="val 29801"/>
            </a:avLst>
          </a:prstGeom>
          <a:solidFill>
            <a:srgbClr val="F294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11" tIns="50208" rIns="100411" bIns="50208" anchor="ctr"/>
          <a:lstStyle/>
          <a:p>
            <a:pPr defTabSz="10041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 Same Side Corner Rectangle 5"/>
          <p:cNvSpPr/>
          <p:nvPr/>
        </p:nvSpPr>
        <p:spPr bwMode="auto">
          <a:xfrm>
            <a:off x="937738" y="6976288"/>
            <a:ext cx="906303" cy="567531"/>
          </a:xfrm>
          <a:prstGeom prst="round2SameRect">
            <a:avLst/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11" tIns="50208" rIns="100411" bIns="50208" anchor="ctr"/>
          <a:lstStyle/>
          <a:p>
            <a:pPr defTabSz="10041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7627625" y="850430"/>
            <a:ext cx="1241584" cy="750888"/>
          </a:xfrm>
          <a:prstGeom prst="roundRect">
            <a:avLst>
              <a:gd name="adj" fmla="val 28881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11" tIns="50208" rIns="100411" bIns="50208" anchor="ctr"/>
          <a:lstStyle/>
          <a:p>
            <a:pPr defTabSz="10041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 Single Corner Rectangle 7"/>
          <p:cNvSpPr/>
          <p:nvPr/>
        </p:nvSpPr>
        <p:spPr bwMode="auto">
          <a:xfrm flipV="1">
            <a:off x="5" y="5"/>
            <a:ext cx="249714" cy="5935504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11" tIns="50208" rIns="100411" bIns="50208" anchor="ctr"/>
          <a:lstStyle/>
          <a:p>
            <a:pPr defTabSz="10041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07810" y="7316294"/>
            <a:ext cx="3247028" cy="227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411" tIns="50208" rIns="100411" bIns="50208" rtlCol="0" anchor="ctr"/>
          <a:lstStyle/>
          <a:p>
            <a:pPr algn="ctr" defTabSz="1004135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10" name="Picture 9" descr="iStock_000003997841Medium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1656678" y="2079164"/>
            <a:ext cx="1804594" cy="268378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316998" y="6695744"/>
            <a:ext cx="2534322" cy="378565"/>
          </a:xfrm>
          <a:prstGeom prst="rect">
            <a:avLst/>
          </a:prstGeom>
        </p:spPr>
        <p:txBody>
          <a:bodyPr wrap="square" lIns="100411" tIns="50208" rIns="100411" bIns="50208" rtlCol="0">
            <a:spAutoFit/>
          </a:bodyPr>
          <a:lstStyle/>
          <a:p>
            <a:pPr algn="ctr" defTabSz="1004135" fontAlgn="auto">
              <a:spcAft>
                <a:spcPts val="0"/>
              </a:spcAft>
            </a:pPr>
            <a:r>
              <a:rPr lang="en-US" sz="1800" b="1" dirty="0" smtClean="0">
                <a:solidFill>
                  <a:prstClr val="black">
                    <a:lumMod val="75000"/>
                  </a:prstClr>
                </a:solidFill>
                <a:latin typeface="Calibri"/>
                <a:cs typeface="+mn-cs"/>
              </a:rPr>
              <a:t>www.rad.com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51" y="14288"/>
            <a:ext cx="7302500" cy="1100138"/>
          </a:xfrm>
          <a:prstGeom prst="rect">
            <a:avLst/>
          </a:prstGeom>
          <a:noFill/>
        </p:spPr>
        <p:txBody>
          <a:bodyPr lIns="91422" tIns="45711" rIns="91422" bIns="45711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863" y="1931990"/>
            <a:ext cx="8894762" cy="4525962"/>
          </a:xfrm>
          <a:prstGeom prst="rect">
            <a:avLst/>
          </a:prstGeom>
        </p:spPr>
        <p:txBody>
          <a:bodyPr lIns="91422" tIns="45711" rIns="91422" bIns="45711"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gular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" descr="radlog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888416" y="502921"/>
            <a:ext cx="1002348" cy="43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ound Same Side Corner Rectangle 40"/>
          <p:cNvSpPr/>
          <p:nvPr/>
        </p:nvSpPr>
        <p:spPr bwMode="auto">
          <a:xfrm rot="5400000">
            <a:off x="3855721" y="-3686334"/>
            <a:ext cx="948213" cy="8659654"/>
          </a:xfrm>
          <a:prstGeom prst="round2SameRect">
            <a:avLst>
              <a:gd name="adj1" fmla="val 18406"/>
              <a:gd name="adj2" fmla="val 0"/>
            </a:avLst>
          </a:prstGeom>
          <a:solidFill>
            <a:schemeClr val="lt1"/>
          </a:solidFill>
          <a:ln>
            <a:noFill/>
            <a:headEnd type="none" w="med" len="med"/>
            <a:tailEnd type="none" w="med" len="med"/>
          </a:ln>
          <a:effectLst>
            <a:outerShdw blurRad="215900" dist="38100" dir="2700000" sx="102000" sy="102000" algn="tl" rotWithShape="0">
              <a:schemeClr val="tx1">
                <a:alpha val="19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0362" tIns="50184" rIns="100362" bIns="50184" anchor="ctr"/>
          <a:lstStyle/>
          <a:p>
            <a:pPr defTabSz="10036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2" name="Round Single Corner Rectangle 41"/>
          <p:cNvSpPr/>
          <p:nvPr/>
        </p:nvSpPr>
        <p:spPr bwMode="auto">
          <a:xfrm flipV="1">
            <a:off x="0" y="0"/>
            <a:ext cx="251460" cy="2179320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62" tIns="50184" rIns="100362" bIns="50184" anchor="ctr"/>
          <a:lstStyle/>
          <a:p>
            <a:pPr defTabSz="10036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3" name="Round Single Corner Rectangle 42"/>
          <p:cNvSpPr/>
          <p:nvPr/>
        </p:nvSpPr>
        <p:spPr bwMode="auto">
          <a:xfrm flipH="1">
            <a:off x="9723120" y="7018204"/>
            <a:ext cx="335280" cy="525621"/>
          </a:xfrm>
          <a:prstGeom prst="round1Rect">
            <a:avLst>
              <a:gd name="adj" fmla="val 50000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62" tIns="50184" rIns="100362" bIns="50184" anchor="ctr"/>
          <a:lstStyle/>
          <a:p>
            <a:pPr defTabSz="10036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4" name="Rectangle 2"/>
          <p:cNvSpPr>
            <a:spLocks noGrp="1" noChangeArrowheads="1"/>
          </p:cNvSpPr>
          <p:nvPr>
            <p:ph type="title"/>
          </p:nvPr>
        </p:nvSpPr>
        <p:spPr>
          <a:xfrm>
            <a:off x="702985" y="288885"/>
            <a:ext cx="7443216" cy="709214"/>
          </a:xfrm>
          <a:prstGeom prst="rect">
            <a:avLst/>
          </a:prstGeom>
        </p:spPr>
        <p:txBody>
          <a:bodyPr lIns="100362" tIns="50184" rIns="100362" bIns="50184" anchor="ctr" anchorCtr="0"/>
          <a:lstStyle>
            <a:lvl1pPr algn="l">
              <a:lnSpc>
                <a:spcPct val="85000"/>
              </a:lnSpc>
              <a:defRPr sz="4000"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822484" y="2012868"/>
            <a:ext cx="7837170" cy="2932537"/>
          </a:xfrm>
          <a:prstGeom prst="rect">
            <a:avLst/>
          </a:prstGeom>
        </p:spPr>
        <p:txBody>
          <a:bodyPr lIns="100362" tIns="50184" rIns="100362" bIns="50184"/>
          <a:lstStyle>
            <a:lvl1pPr marL="247423" indent="-247423">
              <a:lnSpc>
                <a:spcPct val="100000"/>
              </a:lnSpc>
              <a:spcBef>
                <a:spcPts val="660"/>
              </a:spcBef>
              <a:buClr>
                <a:srgbClr val="C00000"/>
              </a:buClr>
              <a:defRPr sz="2400">
                <a:solidFill>
                  <a:srgbClr val="000000"/>
                </a:solidFill>
              </a:defRPr>
            </a:lvl1pPr>
            <a:lvl2pPr marL="632498" indent="-261363">
              <a:lnSpc>
                <a:spcPct val="100000"/>
              </a:lnSpc>
              <a:spcBef>
                <a:spcPts val="660"/>
              </a:spcBef>
              <a:defRPr sz="2200">
                <a:solidFill>
                  <a:srgbClr val="000000"/>
                </a:solidFill>
              </a:defRPr>
            </a:lvl2pPr>
            <a:lvl3pPr marL="940903" indent="-184700">
              <a:lnSpc>
                <a:spcPct val="100000"/>
              </a:lnSpc>
              <a:spcBef>
                <a:spcPts val="660"/>
              </a:spcBef>
              <a:defRPr sz="2000">
                <a:solidFill>
                  <a:srgbClr val="000000"/>
                </a:solidFill>
              </a:defRPr>
            </a:lvl3pPr>
            <a:lvl4pPr marL="1313775" indent="-247423">
              <a:lnSpc>
                <a:spcPct val="100000"/>
              </a:lnSpc>
              <a:spcBef>
                <a:spcPts val="660"/>
              </a:spcBef>
              <a:defRPr sz="1800">
                <a:solidFill>
                  <a:srgbClr val="000000"/>
                </a:solidFill>
              </a:defRPr>
            </a:lvl4pPr>
            <a:lvl5pPr marL="1573399" indent="-198637">
              <a:lnSpc>
                <a:spcPct val="100000"/>
              </a:lnSpc>
              <a:spcBef>
                <a:spcPts val="660"/>
              </a:spcBef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gular Slide with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radlog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888416" y="502921"/>
            <a:ext cx="1002348" cy="43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3"/>
          <p:cNvSpPr/>
          <p:nvPr/>
        </p:nvSpPr>
        <p:spPr bwMode="auto">
          <a:xfrm rot="5400000">
            <a:off x="3855721" y="-3686334"/>
            <a:ext cx="948213" cy="8659654"/>
          </a:xfrm>
          <a:prstGeom prst="round2SameRect">
            <a:avLst>
              <a:gd name="adj1" fmla="val 18406"/>
              <a:gd name="adj2" fmla="val 0"/>
            </a:avLst>
          </a:prstGeom>
          <a:solidFill>
            <a:schemeClr val="lt1"/>
          </a:solidFill>
          <a:ln>
            <a:noFill/>
            <a:headEnd type="none" w="med" len="med"/>
            <a:tailEnd type="none" w="med" len="med"/>
          </a:ln>
          <a:effectLst>
            <a:outerShdw blurRad="215900" dist="38100" dir="2700000" sx="102000" sy="102000" algn="tl" rotWithShape="0">
              <a:schemeClr val="tx1">
                <a:alpha val="19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0362" tIns="50184" rIns="100362" bIns="50184" anchor="ctr"/>
          <a:lstStyle/>
          <a:p>
            <a:pPr defTabSz="10036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ound Single Corner Rectangle 4"/>
          <p:cNvSpPr/>
          <p:nvPr/>
        </p:nvSpPr>
        <p:spPr bwMode="auto">
          <a:xfrm flipV="1">
            <a:off x="0" y="0"/>
            <a:ext cx="251460" cy="2179320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62" tIns="50184" rIns="100362" bIns="50184" anchor="ctr"/>
          <a:lstStyle/>
          <a:p>
            <a:pPr defTabSz="10036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02985" y="288885"/>
            <a:ext cx="7443216" cy="709214"/>
          </a:xfrm>
          <a:prstGeom prst="rect">
            <a:avLst/>
          </a:prstGeom>
        </p:spPr>
        <p:txBody>
          <a:bodyPr lIns="100362" tIns="50184" rIns="100362" bIns="50184" anchor="ctr" anchorCtr="0"/>
          <a:lstStyle>
            <a:lvl1pPr algn="l">
              <a:lnSpc>
                <a:spcPct val="85000"/>
              </a:lnSpc>
              <a:defRPr sz="4000"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" name="Round Single Corner Rectangle 6"/>
          <p:cNvSpPr/>
          <p:nvPr/>
        </p:nvSpPr>
        <p:spPr bwMode="auto">
          <a:xfrm flipH="1">
            <a:off x="9723120" y="7018204"/>
            <a:ext cx="335280" cy="525621"/>
          </a:xfrm>
          <a:prstGeom prst="round1Rect">
            <a:avLst>
              <a:gd name="adj" fmla="val 50000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62" tIns="50184" rIns="100362" bIns="50184" anchor="ctr"/>
          <a:lstStyle/>
          <a:p>
            <a:pPr defTabSz="10036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radlog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888416" y="502921"/>
            <a:ext cx="1002348" cy="43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3"/>
          <p:cNvSpPr/>
          <p:nvPr/>
        </p:nvSpPr>
        <p:spPr bwMode="auto">
          <a:xfrm rot="5400000">
            <a:off x="2776225" y="-415780"/>
            <a:ext cx="2344939" cy="7897338"/>
          </a:xfrm>
          <a:prstGeom prst="round2SameRect">
            <a:avLst>
              <a:gd name="adj1" fmla="val 18406"/>
              <a:gd name="adj2" fmla="val 0"/>
            </a:avLst>
          </a:prstGeom>
          <a:solidFill>
            <a:schemeClr val="lt1"/>
          </a:solidFill>
          <a:ln>
            <a:noFill/>
            <a:headEnd type="none" w="med" len="med"/>
            <a:tailEnd type="none" w="med" len="med"/>
          </a:ln>
          <a:effectLst>
            <a:outerShdw blurRad="215900" dist="38100" dir="2700000" sx="102000" sy="102000" algn="tl" rotWithShape="0">
              <a:schemeClr val="tx1">
                <a:alpha val="19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0362" tIns="50184" rIns="100362" bIns="50184" anchor="ctr"/>
          <a:lstStyle/>
          <a:p>
            <a:pPr defTabSz="10036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ound Single Corner Rectangle 4"/>
          <p:cNvSpPr/>
          <p:nvPr/>
        </p:nvSpPr>
        <p:spPr bwMode="auto">
          <a:xfrm flipH="1">
            <a:off x="9723120" y="7018204"/>
            <a:ext cx="335280" cy="525621"/>
          </a:xfrm>
          <a:prstGeom prst="round1Rect">
            <a:avLst>
              <a:gd name="adj" fmla="val 50000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62" tIns="50184" rIns="100362" bIns="50184" anchor="ctr"/>
          <a:lstStyle/>
          <a:p>
            <a:pPr defTabSz="10036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02987" y="2550894"/>
            <a:ext cx="5849912" cy="1963998"/>
          </a:xfrm>
          <a:prstGeom prst="rect">
            <a:avLst/>
          </a:prstGeom>
        </p:spPr>
        <p:txBody>
          <a:bodyPr lIns="100362" tIns="50184" rIns="100362" bIns="50184" anchor="ctr" anchorCtr="0"/>
          <a:lstStyle>
            <a:lvl1pPr algn="l">
              <a:lnSpc>
                <a:spcPct val="85000"/>
              </a:lnSpc>
              <a:defRPr sz="4800"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" name="Round Single Corner Rectangle 6"/>
          <p:cNvSpPr/>
          <p:nvPr/>
        </p:nvSpPr>
        <p:spPr bwMode="auto">
          <a:xfrm flipV="1">
            <a:off x="5" y="5"/>
            <a:ext cx="249714" cy="5935504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62" tIns="50184" rIns="100362" bIns="50184" anchor="ctr"/>
          <a:lstStyle/>
          <a:p>
            <a:pPr defTabSz="10036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of Presentati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933700" y="522129"/>
            <a:ext cx="1355090" cy="845185"/>
          </a:xfrm>
          <a:prstGeom prst="roundRect">
            <a:avLst>
              <a:gd name="adj" fmla="val 29801"/>
            </a:avLst>
          </a:prstGeom>
          <a:solidFill>
            <a:srgbClr val="F294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62" tIns="50184" rIns="100362" bIns="50184" anchor="ctr"/>
          <a:lstStyle/>
          <a:p>
            <a:pPr defTabSz="10036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 Single Corner Rectangle 3"/>
          <p:cNvSpPr/>
          <p:nvPr/>
        </p:nvSpPr>
        <p:spPr bwMode="auto">
          <a:xfrm flipV="1">
            <a:off x="5" y="5"/>
            <a:ext cx="249714" cy="5935504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62" tIns="50184" rIns="100362" bIns="50184" anchor="ctr"/>
          <a:lstStyle/>
          <a:p>
            <a:pPr defTabSz="10036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ound Same Side Corner Rectangle 4"/>
          <p:cNvSpPr/>
          <p:nvPr/>
        </p:nvSpPr>
        <p:spPr>
          <a:xfrm rot="16200000">
            <a:off x="9123288" y="1673781"/>
            <a:ext cx="1491298" cy="37893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362" tIns="50184" rIns="100362" bIns="50184" anchor="ctr"/>
          <a:lstStyle/>
          <a:p>
            <a:pPr algn="ctr" defTabSz="10036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6" name="Picture 7" descr="radlog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43800" y="6370345"/>
            <a:ext cx="2008188" cy="86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3"/>
          <p:cNvSpPr>
            <a:spLocks noGrp="1"/>
          </p:cNvSpPr>
          <p:nvPr>
            <p:ph type="title"/>
          </p:nvPr>
        </p:nvSpPr>
        <p:spPr>
          <a:xfrm>
            <a:off x="4417807" y="2875899"/>
            <a:ext cx="4555862" cy="1423599"/>
          </a:xfrm>
          <a:prstGeom prst="rect">
            <a:avLst/>
          </a:prstGeom>
        </p:spPr>
        <p:txBody>
          <a:bodyPr lIns="100362" tIns="50184" rIns="100362" bIns="50184" anchor="ctr" anchorCtr="0"/>
          <a:lstStyle>
            <a:lvl1pPr algn="l">
              <a:lnSpc>
                <a:spcPct val="85000"/>
              </a:lnSpc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437013" y="4545203"/>
            <a:ext cx="4536657" cy="1232853"/>
          </a:xfrm>
          <a:prstGeom prst="rect">
            <a:avLst/>
          </a:prstGeom>
        </p:spPr>
        <p:txBody>
          <a:bodyPr lIns="100362" tIns="50184" rIns="100362" bIns="50184"/>
          <a:lstStyle>
            <a:lvl1pPr>
              <a:buNone/>
              <a:defRPr sz="2000" b="1">
                <a:solidFill>
                  <a:schemeClr val="tx1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755892" y="7316294"/>
            <a:ext cx="3098946" cy="227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362" tIns="50184" rIns="100362" bIns="50184" rtlCol="0" anchor="ctr"/>
          <a:lstStyle/>
          <a:p>
            <a:pPr algn="ctr" defTabSz="1003635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10" name="Picture 9" descr="iStock_000008560287Medium copy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2228651" y="4485582"/>
            <a:ext cx="2028509" cy="1312791"/>
          </a:xfrm>
          <a:prstGeom prst="roundRect">
            <a:avLst/>
          </a:prstGeom>
        </p:spPr>
      </p:pic>
      <p:pic>
        <p:nvPicPr>
          <p:cNvPr id="11" name="Picture 10" descr="6_lightblue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394435" y="1441859"/>
            <a:ext cx="1791161" cy="119107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iStock_000003997841Medium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2909048" y="2808891"/>
            <a:ext cx="1360842" cy="153002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 txBox="1">
            <a:spLocks noChangeArrowheads="1"/>
          </p:cNvSpPr>
          <p:nvPr/>
        </p:nvSpPr>
        <p:spPr bwMode="auto">
          <a:xfrm>
            <a:off x="3688080" y="2933700"/>
            <a:ext cx="628650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362" tIns="50184" rIns="100362" bIns="50184"/>
          <a:lstStyle/>
          <a:p>
            <a:pPr defTabSz="1003635" fontAlgn="auto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900" b="1" dirty="0">
                <a:solidFill>
                  <a:srgbClr val="C00000"/>
                </a:solidFill>
                <a:latin typeface="Calibri" pitchFamily="34" charset="0"/>
                <a:ea typeface="Adobe Ming Std L" pitchFamily="18" charset="-128"/>
                <a:cs typeface="Times New Roman (Hebrew)"/>
              </a:rPr>
              <a:t>Thank You </a:t>
            </a:r>
            <a:br>
              <a:rPr lang="en-US" sz="5900" b="1" dirty="0">
                <a:solidFill>
                  <a:srgbClr val="C00000"/>
                </a:solidFill>
                <a:latin typeface="Calibri" pitchFamily="34" charset="0"/>
                <a:ea typeface="Adobe Ming Std L" pitchFamily="18" charset="-128"/>
                <a:cs typeface="Times New Roman (Hebrew)"/>
              </a:rPr>
            </a:br>
            <a:r>
              <a:rPr lang="en-US" sz="5900" b="1" dirty="0">
                <a:solidFill>
                  <a:srgbClr val="C00000"/>
                </a:solidFill>
                <a:latin typeface="Calibri" pitchFamily="34" charset="0"/>
                <a:ea typeface="Adobe Ming Std L" pitchFamily="18" charset="-128"/>
                <a:cs typeface="Times New Roman (Hebrew)"/>
              </a:rPr>
              <a:t>For Your </a:t>
            </a:r>
            <a:br>
              <a:rPr lang="en-US" sz="5900" b="1" dirty="0">
                <a:solidFill>
                  <a:srgbClr val="C00000"/>
                </a:solidFill>
                <a:latin typeface="Calibri" pitchFamily="34" charset="0"/>
                <a:ea typeface="Adobe Ming Std L" pitchFamily="18" charset="-128"/>
                <a:cs typeface="Times New Roman (Hebrew)"/>
              </a:rPr>
            </a:br>
            <a:r>
              <a:rPr lang="en-US" sz="5900" b="1" dirty="0">
                <a:solidFill>
                  <a:srgbClr val="C00000"/>
                </a:solidFill>
                <a:latin typeface="Calibri" pitchFamily="34" charset="0"/>
                <a:ea typeface="Adobe Ming Std L" pitchFamily="18" charset="-128"/>
                <a:cs typeface="Times New Roman (Hebrew)"/>
              </a:rPr>
              <a:t>Attention</a:t>
            </a:r>
          </a:p>
        </p:txBody>
      </p:sp>
      <p:pic>
        <p:nvPicPr>
          <p:cNvPr id="4" name="Picture 7" descr="radlog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79105" y="6123814"/>
            <a:ext cx="1370577" cy="59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 bwMode="auto">
          <a:xfrm>
            <a:off x="1651977" y="4940142"/>
            <a:ext cx="1791653" cy="1094898"/>
          </a:xfrm>
          <a:prstGeom prst="roundRect">
            <a:avLst>
              <a:gd name="adj" fmla="val 29801"/>
            </a:avLst>
          </a:prstGeom>
          <a:solidFill>
            <a:srgbClr val="F294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62" tIns="50184" rIns="100362" bIns="50184" anchor="ctr"/>
          <a:lstStyle/>
          <a:p>
            <a:pPr defTabSz="10036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 Same Side Corner Rectangle 5"/>
          <p:cNvSpPr/>
          <p:nvPr/>
        </p:nvSpPr>
        <p:spPr bwMode="auto">
          <a:xfrm>
            <a:off x="937738" y="6976294"/>
            <a:ext cx="906303" cy="567531"/>
          </a:xfrm>
          <a:prstGeom prst="round2SameRect">
            <a:avLst/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62" tIns="50184" rIns="100362" bIns="50184" anchor="ctr"/>
          <a:lstStyle/>
          <a:p>
            <a:pPr defTabSz="10036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7627625" y="850430"/>
            <a:ext cx="1241584" cy="750888"/>
          </a:xfrm>
          <a:prstGeom prst="roundRect">
            <a:avLst>
              <a:gd name="adj" fmla="val 28881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62" tIns="50184" rIns="100362" bIns="50184" anchor="ctr"/>
          <a:lstStyle/>
          <a:p>
            <a:pPr defTabSz="10036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 Single Corner Rectangle 7"/>
          <p:cNvSpPr/>
          <p:nvPr/>
        </p:nvSpPr>
        <p:spPr bwMode="auto">
          <a:xfrm flipV="1">
            <a:off x="5" y="5"/>
            <a:ext cx="249714" cy="5935504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62" tIns="50184" rIns="100362" bIns="50184" anchor="ctr"/>
          <a:lstStyle/>
          <a:p>
            <a:pPr defTabSz="10036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07810" y="7316294"/>
            <a:ext cx="3247028" cy="227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362" tIns="50184" rIns="100362" bIns="50184" rtlCol="0" anchor="ctr"/>
          <a:lstStyle/>
          <a:p>
            <a:pPr algn="ctr" defTabSz="1003635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10" name="Picture 9" descr="iStock_000003997841Medium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1656678" y="2079164"/>
            <a:ext cx="1804594" cy="268378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316998" y="6695744"/>
            <a:ext cx="2534322" cy="378565"/>
          </a:xfrm>
          <a:prstGeom prst="rect">
            <a:avLst/>
          </a:prstGeom>
        </p:spPr>
        <p:txBody>
          <a:bodyPr wrap="square" lIns="100362" tIns="50184" rIns="100362" bIns="50184" rtlCol="0">
            <a:spAutoFit/>
          </a:bodyPr>
          <a:lstStyle/>
          <a:p>
            <a:pPr algn="ctr" defTabSz="1003635" fontAlgn="auto">
              <a:spcAft>
                <a:spcPts val="0"/>
              </a:spcAft>
            </a:pPr>
            <a:r>
              <a:rPr lang="en-US" sz="1800" b="1" dirty="0" smtClean="0">
                <a:solidFill>
                  <a:prstClr val="black">
                    <a:lumMod val="75000"/>
                  </a:prstClr>
                </a:solidFill>
                <a:latin typeface="Calibri"/>
              </a:rPr>
              <a:t>www.rad.com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rad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8414" y="502921"/>
            <a:ext cx="1002348" cy="43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3"/>
          <p:cNvSpPr/>
          <p:nvPr/>
        </p:nvSpPr>
        <p:spPr bwMode="auto">
          <a:xfrm rot="5400000">
            <a:off x="3855721" y="-3686334"/>
            <a:ext cx="948213" cy="8659654"/>
          </a:xfrm>
          <a:prstGeom prst="round2SameRect">
            <a:avLst>
              <a:gd name="adj1" fmla="val 18406"/>
              <a:gd name="adj2" fmla="val 0"/>
            </a:avLst>
          </a:prstGeom>
          <a:solidFill>
            <a:schemeClr val="lt1"/>
          </a:solidFill>
          <a:ln>
            <a:noFill/>
            <a:headEnd type="none" w="med" len="med"/>
            <a:tailEnd type="none" w="med" len="med"/>
          </a:ln>
          <a:effectLst>
            <a:outerShdw blurRad="215900" dist="38100" dir="2700000" sx="102000" sy="102000" algn="tl" rotWithShape="0">
              <a:schemeClr val="tx1">
                <a:alpha val="19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0574" tIns="50287" rIns="100574" bIns="50287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Round Single Corner Rectangle 4"/>
          <p:cNvSpPr/>
          <p:nvPr/>
        </p:nvSpPr>
        <p:spPr bwMode="auto">
          <a:xfrm flipV="1">
            <a:off x="0" y="0"/>
            <a:ext cx="251460" cy="2179320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574" tIns="50287" rIns="100574" bIns="50287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02985" y="288885"/>
            <a:ext cx="7443216" cy="709214"/>
          </a:xfrm>
          <a:prstGeom prst="rect">
            <a:avLst/>
          </a:prstGeom>
        </p:spPr>
        <p:txBody>
          <a:bodyPr lIns="100574" tIns="50287" rIns="100574" bIns="50287" anchor="ctr" anchorCtr="0"/>
          <a:lstStyle>
            <a:lvl1pPr algn="l">
              <a:lnSpc>
                <a:spcPct val="85000"/>
              </a:lnSpc>
              <a:defRPr sz="4000"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" name="Round Single Corner Rectangle 6"/>
          <p:cNvSpPr/>
          <p:nvPr/>
        </p:nvSpPr>
        <p:spPr bwMode="auto">
          <a:xfrm flipH="1">
            <a:off x="9723120" y="7018181"/>
            <a:ext cx="335280" cy="525621"/>
          </a:xfrm>
          <a:prstGeom prst="round1Rect">
            <a:avLst>
              <a:gd name="adj" fmla="val 50000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574" tIns="50287" rIns="100574" bIns="50287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8" name="Picture 7" descr="rad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8414" y="502921"/>
            <a:ext cx="1002348" cy="43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 Same Side Corner Rectangle 8"/>
          <p:cNvSpPr/>
          <p:nvPr userDrawn="1"/>
        </p:nvSpPr>
        <p:spPr bwMode="auto">
          <a:xfrm rot="5400000">
            <a:off x="3855721" y="-3686334"/>
            <a:ext cx="948213" cy="8659654"/>
          </a:xfrm>
          <a:prstGeom prst="round2SameRect">
            <a:avLst>
              <a:gd name="adj1" fmla="val 18406"/>
              <a:gd name="adj2" fmla="val 0"/>
            </a:avLst>
          </a:prstGeom>
          <a:solidFill>
            <a:schemeClr val="lt1"/>
          </a:solidFill>
          <a:ln>
            <a:noFill/>
            <a:headEnd type="none" w="med" len="med"/>
            <a:tailEnd type="none" w="med" len="med"/>
          </a:ln>
          <a:effectLst>
            <a:outerShdw blurRad="215900" dist="38100" dir="2700000" sx="102000" sy="102000" algn="tl" rotWithShape="0">
              <a:schemeClr val="tx1">
                <a:alpha val="19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0574" tIns="50287" rIns="100574" bIns="50287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" name="Round Single Corner Rectangle 9"/>
          <p:cNvSpPr/>
          <p:nvPr userDrawn="1"/>
        </p:nvSpPr>
        <p:spPr bwMode="auto">
          <a:xfrm flipV="1">
            <a:off x="0" y="0"/>
            <a:ext cx="251460" cy="2179320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574" tIns="50287" rIns="100574" bIns="50287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" name="Round Single Corner Rectangle 10"/>
          <p:cNvSpPr/>
          <p:nvPr userDrawn="1"/>
        </p:nvSpPr>
        <p:spPr bwMode="auto">
          <a:xfrm flipH="1">
            <a:off x="9723120" y="7018181"/>
            <a:ext cx="335280" cy="525621"/>
          </a:xfrm>
          <a:prstGeom prst="round1Rect">
            <a:avLst>
              <a:gd name="adj" fmla="val 50000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574" tIns="50287" rIns="100574" bIns="50287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" descr="rad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8416" y="502921"/>
            <a:ext cx="1002348" cy="43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ound Same Side Corner Rectangle 40"/>
          <p:cNvSpPr/>
          <p:nvPr userDrawn="1"/>
        </p:nvSpPr>
        <p:spPr bwMode="auto">
          <a:xfrm rot="5400000">
            <a:off x="3855721" y="-3686334"/>
            <a:ext cx="948213" cy="8659654"/>
          </a:xfrm>
          <a:prstGeom prst="round2SameRect">
            <a:avLst>
              <a:gd name="adj1" fmla="val 18406"/>
              <a:gd name="adj2" fmla="val 0"/>
            </a:avLst>
          </a:prstGeom>
          <a:solidFill>
            <a:schemeClr val="lt1"/>
          </a:solidFill>
          <a:ln>
            <a:noFill/>
            <a:headEnd type="none" w="med" len="med"/>
            <a:tailEnd type="none" w="med" len="med"/>
          </a:ln>
          <a:effectLst>
            <a:outerShdw blurRad="215900" dist="38100" dir="2700000" sx="102000" sy="102000" algn="tl" rotWithShape="0">
              <a:schemeClr val="tx1">
                <a:alpha val="19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0431" tIns="50218" rIns="100431" bIns="5021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" name="Round Single Corner Rectangle 41"/>
          <p:cNvSpPr/>
          <p:nvPr userDrawn="1"/>
        </p:nvSpPr>
        <p:spPr bwMode="auto">
          <a:xfrm flipV="1">
            <a:off x="0" y="0"/>
            <a:ext cx="251460" cy="2179320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31" tIns="50218" rIns="100431" bIns="5021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" name="Round Single Corner Rectangle 42"/>
          <p:cNvSpPr/>
          <p:nvPr userDrawn="1"/>
        </p:nvSpPr>
        <p:spPr bwMode="auto">
          <a:xfrm flipH="1">
            <a:off x="9723120" y="7018196"/>
            <a:ext cx="335280" cy="525621"/>
          </a:xfrm>
          <a:prstGeom prst="round1Rect">
            <a:avLst>
              <a:gd name="adj" fmla="val 50000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31" tIns="50218" rIns="100431" bIns="5021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" name="Rectangle 2"/>
          <p:cNvSpPr>
            <a:spLocks noGrp="1" noChangeArrowheads="1"/>
          </p:cNvSpPr>
          <p:nvPr>
            <p:ph type="title"/>
          </p:nvPr>
        </p:nvSpPr>
        <p:spPr>
          <a:xfrm>
            <a:off x="702985" y="288885"/>
            <a:ext cx="7443216" cy="709214"/>
          </a:xfrm>
          <a:prstGeom prst="rect">
            <a:avLst/>
          </a:prstGeom>
        </p:spPr>
        <p:txBody>
          <a:bodyPr lIns="100431" tIns="50218" rIns="100431" bIns="50218" anchor="ctr" anchorCtr="0"/>
          <a:lstStyle>
            <a:lvl1pPr algn="l">
              <a:lnSpc>
                <a:spcPct val="85000"/>
              </a:lnSpc>
              <a:defRPr sz="4000"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822484" y="2012860"/>
            <a:ext cx="7837170" cy="2932537"/>
          </a:xfrm>
          <a:prstGeom prst="rect">
            <a:avLst/>
          </a:prstGeom>
        </p:spPr>
        <p:txBody>
          <a:bodyPr lIns="100431" tIns="50218" rIns="100431" bIns="50218"/>
          <a:lstStyle>
            <a:lvl1pPr marL="247596" indent="-247596">
              <a:lnSpc>
                <a:spcPct val="100000"/>
              </a:lnSpc>
              <a:spcBef>
                <a:spcPts val="660"/>
              </a:spcBef>
              <a:buClr>
                <a:srgbClr val="C00000"/>
              </a:buClr>
              <a:defRPr sz="2400">
                <a:solidFill>
                  <a:srgbClr val="000000"/>
                </a:solidFill>
              </a:defRPr>
            </a:lvl1pPr>
            <a:lvl2pPr marL="632941" indent="-261546">
              <a:lnSpc>
                <a:spcPct val="100000"/>
              </a:lnSpc>
              <a:spcBef>
                <a:spcPts val="660"/>
              </a:spcBef>
              <a:defRPr sz="2200">
                <a:solidFill>
                  <a:srgbClr val="000000"/>
                </a:solidFill>
              </a:defRPr>
            </a:lvl2pPr>
            <a:lvl3pPr marL="941562" indent="-184828">
              <a:lnSpc>
                <a:spcPct val="100000"/>
              </a:lnSpc>
              <a:spcBef>
                <a:spcPts val="660"/>
              </a:spcBef>
              <a:defRPr sz="2000">
                <a:solidFill>
                  <a:srgbClr val="000000"/>
                </a:solidFill>
              </a:defRPr>
            </a:lvl3pPr>
            <a:lvl4pPr marL="1314698" indent="-247596">
              <a:lnSpc>
                <a:spcPct val="100000"/>
              </a:lnSpc>
              <a:spcBef>
                <a:spcPts val="660"/>
              </a:spcBef>
              <a:defRPr sz="1800">
                <a:solidFill>
                  <a:srgbClr val="000000"/>
                </a:solidFill>
              </a:defRPr>
            </a:lvl4pPr>
            <a:lvl5pPr marL="1574500" indent="-198776">
              <a:lnSpc>
                <a:spcPct val="100000"/>
              </a:lnSpc>
              <a:spcBef>
                <a:spcPts val="660"/>
              </a:spcBef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rad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8416" y="502921"/>
            <a:ext cx="1002348" cy="43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3"/>
          <p:cNvSpPr/>
          <p:nvPr userDrawn="1"/>
        </p:nvSpPr>
        <p:spPr bwMode="auto">
          <a:xfrm rot="5400000">
            <a:off x="3855721" y="-3686334"/>
            <a:ext cx="948213" cy="8659654"/>
          </a:xfrm>
          <a:prstGeom prst="round2SameRect">
            <a:avLst>
              <a:gd name="adj1" fmla="val 18406"/>
              <a:gd name="adj2" fmla="val 0"/>
            </a:avLst>
          </a:prstGeom>
          <a:solidFill>
            <a:schemeClr val="lt1"/>
          </a:solidFill>
          <a:ln>
            <a:noFill/>
            <a:headEnd type="none" w="med" len="med"/>
            <a:tailEnd type="none" w="med" len="med"/>
          </a:ln>
          <a:effectLst>
            <a:outerShdw blurRad="215900" dist="38100" dir="2700000" sx="102000" sy="102000" algn="tl" rotWithShape="0">
              <a:schemeClr val="tx1">
                <a:alpha val="19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0431" tIns="50218" rIns="100431" bIns="5021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ound Single Corner Rectangle 4"/>
          <p:cNvSpPr/>
          <p:nvPr userDrawn="1"/>
        </p:nvSpPr>
        <p:spPr bwMode="auto">
          <a:xfrm flipV="1">
            <a:off x="0" y="0"/>
            <a:ext cx="251460" cy="2179320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31" tIns="50218" rIns="100431" bIns="5021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02985" y="288885"/>
            <a:ext cx="7443216" cy="709214"/>
          </a:xfrm>
          <a:prstGeom prst="rect">
            <a:avLst/>
          </a:prstGeom>
        </p:spPr>
        <p:txBody>
          <a:bodyPr lIns="100431" tIns="50218" rIns="100431" bIns="50218" anchor="ctr" anchorCtr="0"/>
          <a:lstStyle>
            <a:lvl1pPr algn="l">
              <a:lnSpc>
                <a:spcPct val="85000"/>
              </a:lnSpc>
              <a:defRPr sz="4000"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" name="Round Single Corner Rectangle 6"/>
          <p:cNvSpPr/>
          <p:nvPr userDrawn="1"/>
        </p:nvSpPr>
        <p:spPr bwMode="auto">
          <a:xfrm flipH="1">
            <a:off x="9723120" y="7018196"/>
            <a:ext cx="335280" cy="525621"/>
          </a:xfrm>
          <a:prstGeom prst="round1Rect">
            <a:avLst>
              <a:gd name="adj" fmla="val 50000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31" tIns="50218" rIns="100431" bIns="5021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 of Presentati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933700" y="522129"/>
            <a:ext cx="1355090" cy="845185"/>
          </a:xfrm>
          <a:prstGeom prst="roundRect">
            <a:avLst>
              <a:gd name="adj" fmla="val 29801"/>
            </a:avLst>
          </a:prstGeom>
          <a:solidFill>
            <a:srgbClr val="F294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31" tIns="50218" rIns="100431" bIns="5021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 Single Corner Rectangle 3"/>
          <p:cNvSpPr/>
          <p:nvPr userDrawn="1"/>
        </p:nvSpPr>
        <p:spPr bwMode="auto">
          <a:xfrm flipV="1">
            <a:off x="5" y="5"/>
            <a:ext cx="249714" cy="5935504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31" tIns="50218" rIns="100431" bIns="5021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ound Same Side Corner Rectangle 4"/>
          <p:cNvSpPr/>
          <p:nvPr userDrawn="1"/>
        </p:nvSpPr>
        <p:spPr>
          <a:xfrm rot="16200000">
            <a:off x="9123288" y="1673781"/>
            <a:ext cx="1491298" cy="37893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431" tIns="50218" rIns="100431" bIns="5021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7" descr="rad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6370337"/>
            <a:ext cx="2008188" cy="86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3"/>
          <p:cNvSpPr>
            <a:spLocks noGrp="1"/>
          </p:cNvSpPr>
          <p:nvPr>
            <p:ph type="title"/>
          </p:nvPr>
        </p:nvSpPr>
        <p:spPr>
          <a:xfrm>
            <a:off x="4417807" y="2875891"/>
            <a:ext cx="4555862" cy="1423599"/>
          </a:xfrm>
          <a:prstGeom prst="rect">
            <a:avLst/>
          </a:prstGeom>
        </p:spPr>
        <p:txBody>
          <a:bodyPr lIns="100431" tIns="50218" rIns="100431" bIns="50218" anchor="ctr" anchorCtr="0"/>
          <a:lstStyle>
            <a:lvl1pPr algn="l">
              <a:lnSpc>
                <a:spcPct val="85000"/>
              </a:lnSpc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437013" y="4545195"/>
            <a:ext cx="4536657" cy="1232853"/>
          </a:xfrm>
          <a:prstGeom prst="rect">
            <a:avLst/>
          </a:prstGeom>
        </p:spPr>
        <p:txBody>
          <a:bodyPr lIns="100431" tIns="50218" rIns="100431" bIns="50218"/>
          <a:lstStyle>
            <a:lvl1pPr>
              <a:buNone/>
              <a:defRPr sz="2000" b="1">
                <a:solidFill>
                  <a:schemeClr val="tx1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6755892" y="7316294"/>
            <a:ext cx="3098946" cy="227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431" tIns="50218" rIns="100431" bIns="50218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 descr="iStock_000008560287Medium copy.jpg"/>
          <p:cNvPicPr>
            <a:picLocks noChangeAspect="1"/>
          </p:cNvPicPr>
          <p:nvPr userDrawn="1"/>
        </p:nvPicPr>
        <p:blipFill>
          <a:blip r:embed="rId3" cstate="print"/>
          <a:srcRect b="18795"/>
          <a:stretch>
            <a:fillRect/>
          </a:stretch>
        </p:blipFill>
        <p:spPr>
          <a:xfrm>
            <a:off x="2228643" y="4485582"/>
            <a:ext cx="2028509" cy="1312791"/>
          </a:xfrm>
          <a:prstGeom prst="roundRect">
            <a:avLst/>
          </a:prstGeom>
        </p:spPr>
      </p:pic>
      <p:pic>
        <p:nvPicPr>
          <p:cNvPr id="11" name="Picture 10" descr="6_lightblue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4394435" y="1441859"/>
            <a:ext cx="1791161" cy="119107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iStock_000003997841Medium.jpg"/>
          <p:cNvPicPr>
            <a:picLocks noChangeAspect="1"/>
          </p:cNvPicPr>
          <p:nvPr userDrawn="1"/>
        </p:nvPicPr>
        <p:blipFill>
          <a:blip r:embed="rId5" cstate="print"/>
          <a:srcRect l="8050" r="32655"/>
          <a:stretch>
            <a:fillRect/>
          </a:stretch>
        </p:blipFill>
        <p:spPr>
          <a:xfrm>
            <a:off x="2909048" y="2808891"/>
            <a:ext cx="1360842" cy="153002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 txBox="1">
            <a:spLocks noChangeArrowheads="1"/>
          </p:cNvSpPr>
          <p:nvPr userDrawn="1"/>
        </p:nvSpPr>
        <p:spPr bwMode="auto">
          <a:xfrm>
            <a:off x="3688080" y="2933700"/>
            <a:ext cx="628650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431" tIns="50218" rIns="100431" bIns="50218"/>
          <a:lstStyle/>
          <a:p>
            <a:pPr fontAlgn="auto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900" b="1" dirty="0">
                <a:solidFill>
                  <a:srgbClr val="C00000"/>
                </a:solidFill>
                <a:latin typeface="Calibri" pitchFamily="34" charset="0"/>
                <a:ea typeface="Adobe Ming Std L" pitchFamily="18" charset="-128"/>
                <a:cs typeface="Times New Roman (Hebrew)"/>
              </a:rPr>
              <a:t>Thank You </a:t>
            </a:r>
            <a:br>
              <a:rPr lang="en-US" sz="5900" b="1" dirty="0">
                <a:solidFill>
                  <a:srgbClr val="C00000"/>
                </a:solidFill>
                <a:latin typeface="Calibri" pitchFamily="34" charset="0"/>
                <a:ea typeface="Adobe Ming Std L" pitchFamily="18" charset="-128"/>
                <a:cs typeface="Times New Roman (Hebrew)"/>
              </a:rPr>
            </a:br>
            <a:r>
              <a:rPr lang="en-US" sz="5900" b="1" dirty="0">
                <a:solidFill>
                  <a:srgbClr val="C00000"/>
                </a:solidFill>
                <a:latin typeface="Calibri" pitchFamily="34" charset="0"/>
                <a:ea typeface="Adobe Ming Std L" pitchFamily="18" charset="-128"/>
                <a:cs typeface="Times New Roman (Hebrew)"/>
              </a:rPr>
              <a:t>For Your </a:t>
            </a:r>
            <a:br>
              <a:rPr lang="en-US" sz="5900" b="1" dirty="0">
                <a:solidFill>
                  <a:srgbClr val="C00000"/>
                </a:solidFill>
                <a:latin typeface="Calibri" pitchFamily="34" charset="0"/>
                <a:ea typeface="Adobe Ming Std L" pitchFamily="18" charset="-128"/>
                <a:cs typeface="Times New Roman (Hebrew)"/>
              </a:rPr>
            </a:br>
            <a:r>
              <a:rPr lang="en-US" sz="5900" b="1" dirty="0">
                <a:solidFill>
                  <a:srgbClr val="C00000"/>
                </a:solidFill>
                <a:latin typeface="Calibri" pitchFamily="34" charset="0"/>
                <a:ea typeface="Adobe Ming Std L" pitchFamily="18" charset="-128"/>
                <a:cs typeface="Times New Roman (Hebrew)"/>
              </a:rPr>
              <a:t>Attention</a:t>
            </a:r>
          </a:p>
        </p:txBody>
      </p:sp>
      <p:pic>
        <p:nvPicPr>
          <p:cNvPr id="4" name="Picture 7" descr="rad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9097" y="6123806"/>
            <a:ext cx="1370577" cy="59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 userDrawn="1"/>
        </p:nvSpPr>
        <p:spPr bwMode="auto">
          <a:xfrm>
            <a:off x="1651969" y="4940142"/>
            <a:ext cx="1791653" cy="1094898"/>
          </a:xfrm>
          <a:prstGeom prst="roundRect">
            <a:avLst>
              <a:gd name="adj" fmla="val 29801"/>
            </a:avLst>
          </a:prstGeom>
          <a:solidFill>
            <a:srgbClr val="F294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31" tIns="50218" rIns="100431" bIns="5021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 Same Side Corner Rectangle 5"/>
          <p:cNvSpPr/>
          <p:nvPr userDrawn="1"/>
        </p:nvSpPr>
        <p:spPr bwMode="auto">
          <a:xfrm>
            <a:off x="937738" y="6976286"/>
            <a:ext cx="906303" cy="567531"/>
          </a:xfrm>
          <a:prstGeom prst="round2SameRect">
            <a:avLst/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31" tIns="50218" rIns="100431" bIns="5021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 userDrawn="1"/>
        </p:nvSpPr>
        <p:spPr bwMode="auto">
          <a:xfrm>
            <a:off x="7627625" y="850430"/>
            <a:ext cx="1241584" cy="750888"/>
          </a:xfrm>
          <a:prstGeom prst="roundRect">
            <a:avLst>
              <a:gd name="adj" fmla="val 28881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31" tIns="50218" rIns="100431" bIns="5021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 Single Corner Rectangle 7"/>
          <p:cNvSpPr/>
          <p:nvPr userDrawn="1"/>
        </p:nvSpPr>
        <p:spPr bwMode="auto">
          <a:xfrm flipV="1">
            <a:off x="5" y="5"/>
            <a:ext cx="249714" cy="5935504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31" tIns="50218" rIns="100431" bIns="5021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607810" y="7316294"/>
            <a:ext cx="3247028" cy="227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431" tIns="50218" rIns="100431" bIns="50218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 descr="iStock_000003997841Medium.jpg"/>
          <p:cNvPicPr>
            <a:picLocks noChangeAspect="1"/>
          </p:cNvPicPr>
          <p:nvPr userDrawn="1"/>
        </p:nvPicPr>
        <p:blipFill>
          <a:blip r:embed="rId3" cstate="print"/>
          <a:srcRect l="14189" r="40984"/>
          <a:stretch>
            <a:fillRect/>
          </a:stretch>
        </p:blipFill>
        <p:spPr>
          <a:xfrm>
            <a:off x="1656678" y="2079164"/>
            <a:ext cx="1804594" cy="268378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 userDrawn="1"/>
        </p:nvSpPr>
        <p:spPr>
          <a:xfrm>
            <a:off x="7316998" y="6695744"/>
            <a:ext cx="2534322" cy="378565"/>
          </a:xfrm>
          <a:prstGeom prst="rect">
            <a:avLst/>
          </a:prstGeom>
        </p:spPr>
        <p:txBody>
          <a:bodyPr wrap="square" lIns="100431" tIns="50218" rIns="100431" bIns="50218" rtlCol="0">
            <a:spAutoFit/>
          </a:bodyPr>
          <a:lstStyle/>
          <a:p>
            <a:pPr algn="ctr" defTabSz="1004335" fontAlgn="auto">
              <a:spcAft>
                <a:spcPts val="0"/>
              </a:spcAft>
            </a:pPr>
            <a:r>
              <a:rPr lang="en-US" sz="1800" b="1" dirty="0" smtClean="0">
                <a:solidFill>
                  <a:srgbClr val="000000">
                    <a:lumMod val="75000"/>
                  </a:srgbClr>
                </a:solidFill>
                <a:latin typeface="Calibri"/>
                <a:cs typeface="Times New Roman" charset="0"/>
              </a:rPr>
              <a:t>www.rad.com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671" y="13970"/>
            <a:ext cx="7302818" cy="1100138"/>
          </a:xfrm>
          <a:prstGeom prst="rect">
            <a:avLst/>
          </a:prstGeom>
        </p:spPr>
        <p:txBody>
          <a:bodyPr lIns="100431" tIns="50218" rIns="100431" bIns="50218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356" y="1931353"/>
            <a:ext cx="8893651" cy="4526280"/>
          </a:xfrm>
          <a:prstGeom prst="rect">
            <a:avLst/>
          </a:prstGeom>
        </p:spPr>
        <p:txBody>
          <a:bodyPr lIns="100431" tIns="50218" rIns="100431" bIns="50218"/>
          <a:lstStyle>
            <a:lvl1pPr>
              <a:defRPr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gular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" descr="rad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888416" y="502921"/>
            <a:ext cx="1002348" cy="43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ound Same Side Corner Rectangle 40"/>
          <p:cNvSpPr/>
          <p:nvPr/>
        </p:nvSpPr>
        <p:spPr bwMode="auto">
          <a:xfrm rot="5400000">
            <a:off x="3855721" y="-3686334"/>
            <a:ext cx="948213" cy="8659654"/>
          </a:xfrm>
          <a:prstGeom prst="round2SameRect">
            <a:avLst>
              <a:gd name="adj1" fmla="val 18406"/>
              <a:gd name="adj2" fmla="val 0"/>
            </a:avLst>
          </a:prstGeom>
          <a:solidFill>
            <a:schemeClr val="lt1"/>
          </a:solidFill>
          <a:ln>
            <a:noFill/>
            <a:headEnd type="none" w="med" len="med"/>
            <a:tailEnd type="none" w="med" len="med"/>
          </a:ln>
          <a:effectLst>
            <a:outerShdw blurRad="215900" dist="38100" dir="2700000" sx="102000" sy="102000" algn="tl" rotWithShape="0">
              <a:schemeClr val="tx1">
                <a:alpha val="19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0322" tIns="50164" rIns="100322" bIns="50164" anchor="ctr"/>
          <a:lstStyle/>
          <a:p>
            <a:pPr defTabSz="1003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2" name="Round Single Corner Rectangle 41"/>
          <p:cNvSpPr/>
          <p:nvPr/>
        </p:nvSpPr>
        <p:spPr bwMode="auto">
          <a:xfrm flipV="1">
            <a:off x="0" y="0"/>
            <a:ext cx="251460" cy="2179320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22" tIns="50164" rIns="100322" bIns="50164" anchor="ctr"/>
          <a:lstStyle/>
          <a:p>
            <a:pPr defTabSz="1003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3" name="Round Single Corner Rectangle 42"/>
          <p:cNvSpPr/>
          <p:nvPr/>
        </p:nvSpPr>
        <p:spPr bwMode="auto">
          <a:xfrm flipH="1">
            <a:off x="9723120" y="7018208"/>
            <a:ext cx="335280" cy="525621"/>
          </a:xfrm>
          <a:prstGeom prst="round1Rect">
            <a:avLst>
              <a:gd name="adj" fmla="val 50000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22" tIns="50164" rIns="100322" bIns="50164" anchor="ctr"/>
          <a:lstStyle/>
          <a:p>
            <a:pPr defTabSz="1003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4" name="Rectangle 2"/>
          <p:cNvSpPr>
            <a:spLocks noGrp="1" noChangeArrowheads="1"/>
          </p:cNvSpPr>
          <p:nvPr>
            <p:ph type="title"/>
          </p:nvPr>
        </p:nvSpPr>
        <p:spPr>
          <a:xfrm>
            <a:off x="702985" y="288885"/>
            <a:ext cx="7443216" cy="709214"/>
          </a:xfrm>
          <a:prstGeom prst="rect">
            <a:avLst/>
          </a:prstGeom>
        </p:spPr>
        <p:txBody>
          <a:bodyPr lIns="100322" tIns="50164" rIns="100322" bIns="50164" anchor="ctr" anchorCtr="0"/>
          <a:lstStyle>
            <a:lvl1pPr algn="l">
              <a:lnSpc>
                <a:spcPct val="85000"/>
              </a:lnSpc>
              <a:defRPr sz="4000"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822484" y="2012872"/>
            <a:ext cx="7837170" cy="2932537"/>
          </a:xfrm>
          <a:prstGeom prst="rect">
            <a:avLst/>
          </a:prstGeom>
        </p:spPr>
        <p:txBody>
          <a:bodyPr lIns="100322" tIns="50164" rIns="100322" bIns="50164"/>
          <a:lstStyle>
            <a:lvl1pPr marL="247325" indent="-247325">
              <a:lnSpc>
                <a:spcPct val="100000"/>
              </a:lnSpc>
              <a:spcBef>
                <a:spcPts val="660"/>
              </a:spcBef>
              <a:buClr>
                <a:srgbClr val="C00000"/>
              </a:buClr>
              <a:defRPr sz="2400">
                <a:solidFill>
                  <a:srgbClr val="000000"/>
                </a:solidFill>
              </a:defRPr>
            </a:lvl1pPr>
            <a:lvl2pPr marL="632245" indent="-261259">
              <a:lnSpc>
                <a:spcPct val="100000"/>
              </a:lnSpc>
              <a:spcBef>
                <a:spcPts val="660"/>
              </a:spcBef>
              <a:defRPr sz="2200">
                <a:solidFill>
                  <a:srgbClr val="000000"/>
                </a:solidFill>
              </a:defRPr>
            </a:lvl2pPr>
            <a:lvl3pPr marL="940526" indent="-184626">
              <a:lnSpc>
                <a:spcPct val="100000"/>
              </a:lnSpc>
              <a:spcBef>
                <a:spcPts val="660"/>
              </a:spcBef>
              <a:defRPr sz="2000">
                <a:solidFill>
                  <a:srgbClr val="000000"/>
                </a:solidFill>
              </a:defRPr>
            </a:lvl3pPr>
            <a:lvl4pPr marL="1313248" indent="-247325">
              <a:lnSpc>
                <a:spcPct val="100000"/>
              </a:lnSpc>
              <a:spcBef>
                <a:spcPts val="660"/>
              </a:spcBef>
              <a:defRPr sz="1800">
                <a:solidFill>
                  <a:srgbClr val="000000"/>
                </a:solidFill>
              </a:defRPr>
            </a:lvl4pPr>
            <a:lvl5pPr marL="1572770" indent="-198558">
              <a:lnSpc>
                <a:spcPct val="100000"/>
              </a:lnSpc>
              <a:spcBef>
                <a:spcPts val="660"/>
              </a:spcBef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gular Slide with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rad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888416" y="502921"/>
            <a:ext cx="1002348" cy="43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3"/>
          <p:cNvSpPr/>
          <p:nvPr/>
        </p:nvSpPr>
        <p:spPr bwMode="auto">
          <a:xfrm rot="5400000">
            <a:off x="3855721" y="-3686334"/>
            <a:ext cx="948213" cy="8659654"/>
          </a:xfrm>
          <a:prstGeom prst="round2SameRect">
            <a:avLst>
              <a:gd name="adj1" fmla="val 18406"/>
              <a:gd name="adj2" fmla="val 0"/>
            </a:avLst>
          </a:prstGeom>
          <a:solidFill>
            <a:schemeClr val="lt1"/>
          </a:solidFill>
          <a:ln>
            <a:noFill/>
            <a:headEnd type="none" w="med" len="med"/>
            <a:tailEnd type="none" w="med" len="med"/>
          </a:ln>
          <a:effectLst>
            <a:outerShdw blurRad="215900" dist="38100" dir="2700000" sx="102000" sy="102000" algn="tl" rotWithShape="0">
              <a:schemeClr val="tx1">
                <a:alpha val="19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0322" tIns="50164" rIns="100322" bIns="50164" anchor="ctr"/>
          <a:lstStyle/>
          <a:p>
            <a:pPr defTabSz="1003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ound Single Corner Rectangle 4"/>
          <p:cNvSpPr/>
          <p:nvPr/>
        </p:nvSpPr>
        <p:spPr bwMode="auto">
          <a:xfrm flipV="1">
            <a:off x="0" y="0"/>
            <a:ext cx="251460" cy="2179320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22" tIns="50164" rIns="100322" bIns="50164" anchor="ctr"/>
          <a:lstStyle/>
          <a:p>
            <a:pPr defTabSz="1003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02985" y="288885"/>
            <a:ext cx="7443216" cy="709214"/>
          </a:xfrm>
          <a:prstGeom prst="rect">
            <a:avLst/>
          </a:prstGeom>
        </p:spPr>
        <p:txBody>
          <a:bodyPr lIns="100322" tIns="50164" rIns="100322" bIns="50164" anchor="ctr" anchorCtr="0"/>
          <a:lstStyle>
            <a:lvl1pPr algn="l">
              <a:lnSpc>
                <a:spcPct val="85000"/>
              </a:lnSpc>
              <a:defRPr sz="4000"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" name="Round Single Corner Rectangle 6"/>
          <p:cNvSpPr/>
          <p:nvPr/>
        </p:nvSpPr>
        <p:spPr bwMode="auto">
          <a:xfrm flipH="1">
            <a:off x="9723120" y="7018208"/>
            <a:ext cx="335280" cy="525621"/>
          </a:xfrm>
          <a:prstGeom prst="round1Rect">
            <a:avLst>
              <a:gd name="adj" fmla="val 50000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22" tIns="50164" rIns="100322" bIns="50164" anchor="ctr"/>
          <a:lstStyle/>
          <a:p>
            <a:pPr defTabSz="1003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rad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888416" y="502921"/>
            <a:ext cx="1002348" cy="43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3"/>
          <p:cNvSpPr/>
          <p:nvPr/>
        </p:nvSpPr>
        <p:spPr bwMode="auto">
          <a:xfrm rot="5400000">
            <a:off x="2776229" y="-415780"/>
            <a:ext cx="2344939" cy="7897338"/>
          </a:xfrm>
          <a:prstGeom prst="round2SameRect">
            <a:avLst>
              <a:gd name="adj1" fmla="val 18406"/>
              <a:gd name="adj2" fmla="val 0"/>
            </a:avLst>
          </a:prstGeom>
          <a:solidFill>
            <a:schemeClr val="lt1"/>
          </a:solidFill>
          <a:ln>
            <a:noFill/>
            <a:headEnd type="none" w="med" len="med"/>
            <a:tailEnd type="none" w="med" len="med"/>
          </a:ln>
          <a:effectLst>
            <a:outerShdw blurRad="215900" dist="38100" dir="2700000" sx="102000" sy="102000" algn="tl" rotWithShape="0">
              <a:schemeClr val="tx1">
                <a:alpha val="19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0322" tIns="50164" rIns="100322" bIns="50164" anchor="ctr"/>
          <a:lstStyle/>
          <a:p>
            <a:pPr defTabSz="1003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ound Single Corner Rectangle 4"/>
          <p:cNvSpPr/>
          <p:nvPr/>
        </p:nvSpPr>
        <p:spPr bwMode="auto">
          <a:xfrm flipH="1">
            <a:off x="9723120" y="7018208"/>
            <a:ext cx="335280" cy="525621"/>
          </a:xfrm>
          <a:prstGeom prst="round1Rect">
            <a:avLst>
              <a:gd name="adj" fmla="val 50000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22" tIns="50164" rIns="100322" bIns="50164" anchor="ctr"/>
          <a:lstStyle/>
          <a:p>
            <a:pPr defTabSz="1003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02987" y="2550894"/>
            <a:ext cx="5849912" cy="1963998"/>
          </a:xfrm>
          <a:prstGeom prst="rect">
            <a:avLst/>
          </a:prstGeom>
        </p:spPr>
        <p:txBody>
          <a:bodyPr lIns="100322" tIns="50164" rIns="100322" bIns="50164" anchor="ctr" anchorCtr="0"/>
          <a:lstStyle>
            <a:lvl1pPr algn="l">
              <a:lnSpc>
                <a:spcPct val="85000"/>
              </a:lnSpc>
              <a:defRPr sz="4800"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" name="Round Single Corner Rectangle 6"/>
          <p:cNvSpPr/>
          <p:nvPr/>
        </p:nvSpPr>
        <p:spPr bwMode="auto">
          <a:xfrm flipV="1">
            <a:off x="5" y="5"/>
            <a:ext cx="249714" cy="5935504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22" tIns="50164" rIns="100322" bIns="50164" anchor="ctr"/>
          <a:lstStyle/>
          <a:p>
            <a:pPr defTabSz="1003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 of Presentati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933700" y="522129"/>
            <a:ext cx="1355090" cy="845185"/>
          </a:xfrm>
          <a:prstGeom prst="roundRect">
            <a:avLst>
              <a:gd name="adj" fmla="val 29801"/>
            </a:avLst>
          </a:prstGeom>
          <a:solidFill>
            <a:srgbClr val="F294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22" tIns="50164" rIns="100322" bIns="50164" anchor="ctr"/>
          <a:lstStyle/>
          <a:p>
            <a:pPr defTabSz="1003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 Single Corner Rectangle 3"/>
          <p:cNvSpPr/>
          <p:nvPr/>
        </p:nvSpPr>
        <p:spPr bwMode="auto">
          <a:xfrm flipV="1">
            <a:off x="5" y="5"/>
            <a:ext cx="249714" cy="5935504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22" tIns="50164" rIns="100322" bIns="50164" anchor="ctr"/>
          <a:lstStyle/>
          <a:p>
            <a:pPr defTabSz="1003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ound Same Side Corner Rectangle 4"/>
          <p:cNvSpPr/>
          <p:nvPr/>
        </p:nvSpPr>
        <p:spPr>
          <a:xfrm rot="16200000">
            <a:off x="9123288" y="1673781"/>
            <a:ext cx="1491298" cy="37893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322" tIns="50164" rIns="100322" bIns="50164" anchor="ctr"/>
          <a:lstStyle/>
          <a:p>
            <a:pPr algn="ctr" defTabSz="1003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6" name="Picture 7" descr="rad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543800" y="6370349"/>
            <a:ext cx="2008188" cy="86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3"/>
          <p:cNvSpPr>
            <a:spLocks noGrp="1"/>
          </p:cNvSpPr>
          <p:nvPr>
            <p:ph type="title"/>
          </p:nvPr>
        </p:nvSpPr>
        <p:spPr>
          <a:xfrm>
            <a:off x="4417807" y="2875903"/>
            <a:ext cx="4555862" cy="1423599"/>
          </a:xfrm>
          <a:prstGeom prst="rect">
            <a:avLst/>
          </a:prstGeom>
        </p:spPr>
        <p:txBody>
          <a:bodyPr lIns="100322" tIns="50164" rIns="100322" bIns="50164" anchor="ctr" anchorCtr="0"/>
          <a:lstStyle>
            <a:lvl1pPr algn="l">
              <a:lnSpc>
                <a:spcPct val="85000"/>
              </a:lnSpc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437013" y="4545207"/>
            <a:ext cx="4536657" cy="1232853"/>
          </a:xfrm>
          <a:prstGeom prst="rect">
            <a:avLst/>
          </a:prstGeom>
        </p:spPr>
        <p:txBody>
          <a:bodyPr lIns="100322" tIns="50164" rIns="100322" bIns="50164"/>
          <a:lstStyle>
            <a:lvl1pPr>
              <a:buNone/>
              <a:defRPr sz="2000" b="1">
                <a:solidFill>
                  <a:schemeClr val="tx1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None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None/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755892" y="7316294"/>
            <a:ext cx="3098946" cy="227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322" tIns="50164" rIns="100322" bIns="50164" rtlCol="0" anchor="ctr"/>
          <a:lstStyle/>
          <a:p>
            <a:pPr algn="ctr" defTabSz="1003233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10" name="Picture 9" descr="iStock_000008560287Medium copy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2228656" y="4485582"/>
            <a:ext cx="2028509" cy="1312791"/>
          </a:xfrm>
          <a:prstGeom prst="roundRect">
            <a:avLst/>
          </a:prstGeom>
        </p:spPr>
      </p:pic>
      <p:pic>
        <p:nvPicPr>
          <p:cNvPr id="11" name="Picture 10" descr="6_lightblue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394435" y="1441859"/>
            <a:ext cx="1791161" cy="119107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iStock_000003997841Medium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2909048" y="2808891"/>
            <a:ext cx="1360842" cy="153002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 txBox="1">
            <a:spLocks noChangeArrowheads="1"/>
          </p:cNvSpPr>
          <p:nvPr/>
        </p:nvSpPr>
        <p:spPr bwMode="auto">
          <a:xfrm>
            <a:off x="3688080" y="2933700"/>
            <a:ext cx="628650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322" tIns="50164" rIns="100322" bIns="50164"/>
          <a:lstStyle/>
          <a:p>
            <a:pPr defTabSz="1003233" fontAlgn="auto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900" b="1" dirty="0">
                <a:solidFill>
                  <a:srgbClr val="C00000"/>
                </a:solidFill>
                <a:latin typeface="Calibri" pitchFamily="34" charset="0"/>
                <a:ea typeface="Adobe Ming Std L" pitchFamily="18" charset="-128"/>
                <a:cs typeface="Times New Roman (Hebrew)"/>
              </a:rPr>
              <a:t>Thank You </a:t>
            </a:r>
            <a:br>
              <a:rPr lang="en-US" sz="5900" b="1" dirty="0">
                <a:solidFill>
                  <a:srgbClr val="C00000"/>
                </a:solidFill>
                <a:latin typeface="Calibri" pitchFamily="34" charset="0"/>
                <a:ea typeface="Adobe Ming Std L" pitchFamily="18" charset="-128"/>
                <a:cs typeface="Times New Roman (Hebrew)"/>
              </a:rPr>
            </a:br>
            <a:r>
              <a:rPr lang="en-US" sz="5900" b="1" dirty="0">
                <a:solidFill>
                  <a:srgbClr val="C00000"/>
                </a:solidFill>
                <a:latin typeface="Calibri" pitchFamily="34" charset="0"/>
                <a:ea typeface="Adobe Ming Std L" pitchFamily="18" charset="-128"/>
                <a:cs typeface="Times New Roman (Hebrew)"/>
              </a:rPr>
              <a:t>For Your </a:t>
            </a:r>
            <a:br>
              <a:rPr lang="en-US" sz="5900" b="1" dirty="0">
                <a:solidFill>
                  <a:srgbClr val="C00000"/>
                </a:solidFill>
                <a:latin typeface="Calibri" pitchFamily="34" charset="0"/>
                <a:ea typeface="Adobe Ming Std L" pitchFamily="18" charset="-128"/>
                <a:cs typeface="Times New Roman (Hebrew)"/>
              </a:rPr>
            </a:br>
            <a:r>
              <a:rPr lang="en-US" sz="5900" b="1" dirty="0">
                <a:solidFill>
                  <a:srgbClr val="C00000"/>
                </a:solidFill>
                <a:latin typeface="Calibri" pitchFamily="34" charset="0"/>
                <a:ea typeface="Adobe Ming Std L" pitchFamily="18" charset="-128"/>
                <a:cs typeface="Times New Roman (Hebrew)"/>
              </a:rPr>
              <a:t>Attention</a:t>
            </a:r>
          </a:p>
        </p:txBody>
      </p:sp>
      <p:pic>
        <p:nvPicPr>
          <p:cNvPr id="4" name="Picture 7" descr="rad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79109" y="6123818"/>
            <a:ext cx="1370577" cy="59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 bwMode="auto">
          <a:xfrm>
            <a:off x="1651981" y="4940142"/>
            <a:ext cx="1791653" cy="1094898"/>
          </a:xfrm>
          <a:prstGeom prst="roundRect">
            <a:avLst>
              <a:gd name="adj" fmla="val 29801"/>
            </a:avLst>
          </a:prstGeom>
          <a:solidFill>
            <a:srgbClr val="F294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22" tIns="50164" rIns="100322" bIns="50164" anchor="ctr"/>
          <a:lstStyle/>
          <a:p>
            <a:pPr defTabSz="1003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 Same Side Corner Rectangle 5"/>
          <p:cNvSpPr/>
          <p:nvPr/>
        </p:nvSpPr>
        <p:spPr bwMode="auto">
          <a:xfrm>
            <a:off x="937738" y="6976298"/>
            <a:ext cx="906303" cy="567531"/>
          </a:xfrm>
          <a:prstGeom prst="round2SameRect">
            <a:avLst/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22" tIns="50164" rIns="100322" bIns="50164" anchor="ctr"/>
          <a:lstStyle/>
          <a:p>
            <a:pPr defTabSz="1003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7627625" y="850430"/>
            <a:ext cx="1241584" cy="750888"/>
          </a:xfrm>
          <a:prstGeom prst="roundRect">
            <a:avLst>
              <a:gd name="adj" fmla="val 28881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22" tIns="50164" rIns="100322" bIns="50164" anchor="ctr"/>
          <a:lstStyle/>
          <a:p>
            <a:pPr defTabSz="1003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 Single Corner Rectangle 7"/>
          <p:cNvSpPr/>
          <p:nvPr/>
        </p:nvSpPr>
        <p:spPr bwMode="auto">
          <a:xfrm flipV="1">
            <a:off x="5" y="5"/>
            <a:ext cx="249714" cy="5935504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322" tIns="50164" rIns="100322" bIns="50164" anchor="ctr"/>
          <a:lstStyle/>
          <a:p>
            <a:pPr defTabSz="100323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07810" y="7316294"/>
            <a:ext cx="3247028" cy="227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322" tIns="50164" rIns="100322" bIns="50164" rtlCol="0" anchor="ctr"/>
          <a:lstStyle/>
          <a:p>
            <a:pPr algn="ctr" defTabSz="1003233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10" name="Picture 9" descr="iStock_000003997841Medium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656678" y="2079164"/>
            <a:ext cx="1804594" cy="268378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316998" y="6695744"/>
            <a:ext cx="2534322" cy="378565"/>
          </a:xfrm>
          <a:prstGeom prst="rect">
            <a:avLst/>
          </a:prstGeom>
        </p:spPr>
        <p:txBody>
          <a:bodyPr wrap="square" lIns="100322" tIns="50164" rIns="100322" bIns="50164" rtlCol="0">
            <a:spAutoFit/>
          </a:bodyPr>
          <a:lstStyle/>
          <a:p>
            <a:pPr algn="ctr" defTabSz="1003233" fontAlgn="auto">
              <a:spcAft>
                <a:spcPts val="0"/>
              </a:spcAft>
            </a:pPr>
            <a:r>
              <a:rPr lang="en-US" sz="1800" b="1" dirty="0" smtClean="0">
                <a:solidFill>
                  <a:prstClr val="black">
                    <a:lumMod val="75000"/>
                  </a:prstClr>
                </a:solidFill>
                <a:latin typeface="Calibri"/>
              </a:rPr>
              <a:t>www.rad.com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4361" y="1931353"/>
            <a:ext cx="4362133" cy="452628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4112" y="1931353"/>
            <a:ext cx="4363878" cy="452628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u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rad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8416" y="502921"/>
            <a:ext cx="1002348" cy="43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3"/>
          <p:cNvSpPr/>
          <p:nvPr userDrawn="1"/>
        </p:nvSpPr>
        <p:spPr bwMode="auto">
          <a:xfrm rot="5400000">
            <a:off x="3855721" y="-3686334"/>
            <a:ext cx="948213" cy="8659654"/>
          </a:xfrm>
          <a:prstGeom prst="round2SameRect">
            <a:avLst>
              <a:gd name="adj1" fmla="val 18406"/>
              <a:gd name="adj2" fmla="val 0"/>
            </a:avLst>
          </a:prstGeom>
          <a:solidFill>
            <a:schemeClr val="lt1"/>
          </a:solidFill>
          <a:ln>
            <a:noFill/>
            <a:headEnd type="none" w="med" len="med"/>
            <a:tailEnd type="none" w="med" len="med"/>
          </a:ln>
          <a:effectLst>
            <a:outerShdw blurRad="215900" dist="38100" dir="2700000" sx="102000" sy="102000" algn="tl" rotWithShape="0">
              <a:schemeClr val="tx1">
                <a:alpha val="19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0471" tIns="50238" rIns="100471" bIns="502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ound Single Corner Rectangle 4"/>
          <p:cNvSpPr/>
          <p:nvPr userDrawn="1"/>
        </p:nvSpPr>
        <p:spPr bwMode="auto">
          <a:xfrm flipV="1">
            <a:off x="0" y="0"/>
            <a:ext cx="251460" cy="2179320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71" tIns="50238" rIns="100471" bIns="502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02985" y="288885"/>
            <a:ext cx="7443216" cy="709214"/>
          </a:xfrm>
          <a:prstGeom prst="rect">
            <a:avLst/>
          </a:prstGeom>
        </p:spPr>
        <p:txBody>
          <a:bodyPr lIns="100471" tIns="50238" rIns="100471" bIns="50238" anchor="ctr" anchorCtr="0"/>
          <a:lstStyle>
            <a:lvl1pPr algn="l">
              <a:lnSpc>
                <a:spcPct val="85000"/>
              </a:lnSpc>
              <a:defRPr sz="4000"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" name="Round Single Corner Rectangle 6"/>
          <p:cNvSpPr/>
          <p:nvPr userDrawn="1"/>
        </p:nvSpPr>
        <p:spPr bwMode="auto">
          <a:xfrm flipH="1">
            <a:off x="9723120" y="7018192"/>
            <a:ext cx="335280" cy="525621"/>
          </a:xfrm>
          <a:prstGeom prst="round1Rect">
            <a:avLst>
              <a:gd name="adj" fmla="val 50000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71" tIns="50238" rIns="100471" bIns="5023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0058400" cy="7543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392" tIns="50199" rIns="100392" bIns="50199"/>
          <a:lstStyle/>
          <a:p>
            <a:pPr>
              <a:defRPr/>
            </a:pPr>
            <a:endParaRPr lang="en-US" dirty="0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-492443" y="378957"/>
            <a:ext cx="9766777" cy="4046061"/>
            <a:chOff x="-558141" y="570011"/>
            <a:chExt cx="9915892" cy="4061366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-558141" y="1325685"/>
              <a:ext cx="8847118" cy="3305692"/>
            </a:xfrm>
            <a:prstGeom prst="round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reflection blurRad="6350" stA="50000" endA="300" endPos="55000" dir="5400000" sy="-100000" algn="bl" rotWithShape="0"/>
            </a:effectLst>
          </p:spPr>
          <p:txBody>
            <a:bodyPr lIns="100584" tIns="50292" rIns="100584" bIns="50292"/>
            <a:lstStyle/>
            <a:p>
              <a:pPr>
                <a:defRPr/>
              </a:pPr>
              <a:endParaRPr lang="en-US" sz="2200" dirty="0">
                <a:latin typeface="+mn-lt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6448403" y="570011"/>
              <a:ext cx="2909348" cy="1887825"/>
            </a:xfrm>
            <a:prstGeom prst="roundRect">
              <a:avLst/>
            </a:prstGeom>
            <a:solidFill>
              <a:schemeClr val="bg1">
                <a:lumMod val="85000"/>
                <a:alpha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200" dirty="0">
                <a:latin typeface="+mn-lt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5475076" y="1840831"/>
              <a:ext cx="2196636" cy="1270821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200" dirty="0">
                <a:latin typeface="+mn-lt"/>
              </a:endParaRPr>
            </a:p>
          </p:txBody>
        </p:sp>
      </p:grp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7856401" y="6307460"/>
            <a:ext cx="2202021" cy="1101884"/>
            <a:chOff x="7083425" y="5478368"/>
            <a:chExt cx="2001837" cy="1002724"/>
          </a:xfrm>
        </p:grpSpPr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7083425" y="6133078"/>
              <a:ext cx="2001837" cy="348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0552" tIns="50276" rIns="100552" bIns="50276">
              <a:spAutoFit/>
            </a:bodyPr>
            <a:lstStyle/>
            <a:p>
              <a:pPr algn="ctr" defTabSz="1105033">
                <a:defRPr/>
              </a:pPr>
              <a:r>
                <a:rPr lang="en-US" sz="1800" b="0" dirty="0">
                  <a:latin typeface="+mn-lt"/>
                </a:rPr>
                <a:t>www.rad.com</a:t>
              </a:r>
            </a:p>
          </p:txBody>
        </p:sp>
        <p:pic>
          <p:nvPicPr>
            <p:cNvPr id="9" name="Picture 15" descr="radlogo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296151" y="5478368"/>
              <a:ext cx="1570037" cy="681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1795158" y="2874339"/>
            <a:ext cx="8597831" cy="1828004"/>
          </a:xfrm>
          <a:prstGeom prst="rect">
            <a:avLst/>
          </a:prstGeom>
          <a:noFill/>
        </p:spPr>
        <p:txBody>
          <a:bodyPr wrap="none" lIns="100392" tIns="50199" rIns="100392" bIns="50199">
            <a:spAutoFit/>
          </a:bodyPr>
          <a:lstStyle/>
          <a:p>
            <a:pPr>
              <a:defRPr/>
            </a:pPr>
            <a:r>
              <a:rPr lang="en-US" sz="11200" b="1" dirty="0">
                <a:solidFill>
                  <a:schemeClr val="bg1"/>
                </a:solidFill>
                <a:latin typeface="+mn-lt"/>
              </a:rPr>
              <a:t>Thank y</a:t>
            </a:r>
            <a:r>
              <a:rPr lang="en-US" sz="11200" b="1" dirty="0">
                <a:solidFill>
                  <a:schemeClr val="tx2"/>
                </a:solidFill>
                <a:latin typeface="+mn-lt"/>
              </a:rPr>
              <a:t>ou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404" y="4287050"/>
            <a:ext cx="6355458" cy="840230"/>
          </a:xfrm>
          <a:prstGeom prst="rect">
            <a:avLst/>
          </a:prstGeom>
          <a:noFill/>
        </p:spPr>
        <p:txBody>
          <a:bodyPr wrap="none" lIns="100392" tIns="50199" rIns="100392" bIns="50199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tx2"/>
                </a:solidFill>
                <a:latin typeface="+mn-lt"/>
              </a:rPr>
              <a:t>for your attention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gular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" descr="radlog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888416" y="502921"/>
            <a:ext cx="1002348" cy="43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ound Same Side Corner Rectangle 40"/>
          <p:cNvSpPr/>
          <p:nvPr/>
        </p:nvSpPr>
        <p:spPr bwMode="auto">
          <a:xfrm rot="5400000">
            <a:off x="3855721" y="-3686334"/>
            <a:ext cx="948213" cy="8659654"/>
          </a:xfrm>
          <a:prstGeom prst="round2SameRect">
            <a:avLst>
              <a:gd name="adj1" fmla="val 18406"/>
              <a:gd name="adj2" fmla="val 0"/>
            </a:avLst>
          </a:prstGeom>
          <a:solidFill>
            <a:schemeClr val="lt1"/>
          </a:solidFill>
          <a:ln>
            <a:noFill/>
            <a:headEnd type="none" w="med" len="med"/>
            <a:tailEnd type="none" w="med" len="med"/>
          </a:ln>
          <a:effectLst>
            <a:outerShdw blurRad="215900" dist="38100" dir="2700000" sx="102000" sy="102000" algn="tl" rotWithShape="0">
              <a:schemeClr val="tx1">
                <a:alpha val="19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0411" tIns="50208" rIns="100411" bIns="50208" anchor="ctr"/>
          <a:lstStyle/>
          <a:p>
            <a:pPr defTabSz="10041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2" name="Round Single Corner Rectangle 41"/>
          <p:cNvSpPr/>
          <p:nvPr/>
        </p:nvSpPr>
        <p:spPr bwMode="auto">
          <a:xfrm flipV="1">
            <a:off x="0" y="0"/>
            <a:ext cx="251460" cy="2179320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11" tIns="50208" rIns="100411" bIns="50208" anchor="ctr"/>
          <a:lstStyle/>
          <a:p>
            <a:pPr defTabSz="10041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3" name="Round Single Corner Rectangle 42"/>
          <p:cNvSpPr/>
          <p:nvPr/>
        </p:nvSpPr>
        <p:spPr bwMode="auto">
          <a:xfrm flipH="1">
            <a:off x="9723120" y="7018198"/>
            <a:ext cx="335280" cy="525621"/>
          </a:xfrm>
          <a:prstGeom prst="round1Rect">
            <a:avLst>
              <a:gd name="adj" fmla="val 50000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11" tIns="50208" rIns="100411" bIns="50208" anchor="ctr"/>
          <a:lstStyle/>
          <a:p>
            <a:pPr defTabSz="10041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4" name="Rectangle 2"/>
          <p:cNvSpPr>
            <a:spLocks noGrp="1" noChangeArrowheads="1"/>
          </p:cNvSpPr>
          <p:nvPr>
            <p:ph type="title"/>
          </p:nvPr>
        </p:nvSpPr>
        <p:spPr>
          <a:xfrm>
            <a:off x="702985" y="288885"/>
            <a:ext cx="7443216" cy="709214"/>
          </a:xfrm>
          <a:prstGeom prst="rect">
            <a:avLst/>
          </a:prstGeom>
        </p:spPr>
        <p:txBody>
          <a:bodyPr lIns="100411" tIns="50208" rIns="100411" bIns="50208" anchor="ctr" anchorCtr="0"/>
          <a:lstStyle>
            <a:lvl1pPr algn="l">
              <a:lnSpc>
                <a:spcPct val="85000"/>
              </a:lnSpc>
              <a:defRPr sz="4000"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822484" y="2012862"/>
            <a:ext cx="7837170" cy="2932537"/>
          </a:xfrm>
          <a:prstGeom prst="rect">
            <a:avLst/>
          </a:prstGeom>
        </p:spPr>
        <p:txBody>
          <a:bodyPr lIns="100411" tIns="50208" rIns="100411" bIns="50208"/>
          <a:lstStyle>
            <a:lvl1pPr marL="247547" indent="-247547">
              <a:lnSpc>
                <a:spcPct val="100000"/>
              </a:lnSpc>
              <a:spcBef>
                <a:spcPts val="660"/>
              </a:spcBef>
              <a:buClr>
                <a:srgbClr val="C00000"/>
              </a:buClr>
              <a:defRPr sz="2400">
                <a:solidFill>
                  <a:srgbClr val="000000"/>
                </a:solidFill>
              </a:defRPr>
            </a:lvl1pPr>
            <a:lvl2pPr marL="632814" indent="-261494">
              <a:lnSpc>
                <a:spcPct val="100000"/>
              </a:lnSpc>
              <a:spcBef>
                <a:spcPts val="660"/>
              </a:spcBef>
              <a:defRPr sz="2200">
                <a:solidFill>
                  <a:srgbClr val="000000"/>
                </a:solidFill>
              </a:defRPr>
            </a:lvl2pPr>
            <a:lvl3pPr marL="941373" indent="-184791">
              <a:lnSpc>
                <a:spcPct val="100000"/>
              </a:lnSpc>
              <a:spcBef>
                <a:spcPts val="660"/>
              </a:spcBef>
              <a:defRPr sz="2000">
                <a:solidFill>
                  <a:srgbClr val="000000"/>
                </a:solidFill>
              </a:defRPr>
            </a:lvl3pPr>
            <a:lvl4pPr marL="1314434" indent="-247547">
              <a:lnSpc>
                <a:spcPct val="100000"/>
              </a:lnSpc>
              <a:spcBef>
                <a:spcPts val="660"/>
              </a:spcBef>
              <a:defRPr sz="1800">
                <a:solidFill>
                  <a:srgbClr val="000000"/>
                </a:solidFill>
              </a:defRPr>
            </a:lvl4pPr>
            <a:lvl5pPr marL="1574186" indent="-198736">
              <a:lnSpc>
                <a:spcPct val="100000"/>
              </a:lnSpc>
              <a:spcBef>
                <a:spcPts val="660"/>
              </a:spcBef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gular Slide with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radlog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888416" y="502921"/>
            <a:ext cx="1002348" cy="43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Same Side Corner Rectangle 3"/>
          <p:cNvSpPr/>
          <p:nvPr/>
        </p:nvSpPr>
        <p:spPr bwMode="auto">
          <a:xfrm rot="5400000">
            <a:off x="3855721" y="-3686334"/>
            <a:ext cx="948213" cy="8659654"/>
          </a:xfrm>
          <a:prstGeom prst="round2SameRect">
            <a:avLst>
              <a:gd name="adj1" fmla="val 18406"/>
              <a:gd name="adj2" fmla="val 0"/>
            </a:avLst>
          </a:prstGeom>
          <a:solidFill>
            <a:schemeClr val="lt1"/>
          </a:solidFill>
          <a:ln>
            <a:noFill/>
            <a:headEnd type="none" w="med" len="med"/>
            <a:tailEnd type="none" w="med" len="med"/>
          </a:ln>
          <a:effectLst>
            <a:outerShdw blurRad="215900" dist="38100" dir="2700000" sx="102000" sy="102000" algn="tl" rotWithShape="0">
              <a:schemeClr val="tx1">
                <a:alpha val="19000"/>
              </a:scheme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0411" tIns="50208" rIns="100411" bIns="50208" anchor="ctr"/>
          <a:lstStyle/>
          <a:p>
            <a:pPr defTabSz="10041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ound Single Corner Rectangle 4"/>
          <p:cNvSpPr/>
          <p:nvPr/>
        </p:nvSpPr>
        <p:spPr bwMode="auto">
          <a:xfrm flipV="1">
            <a:off x="0" y="0"/>
            <a:ext cx="251460" cy="2179320"/>
          </a:xfrm>
          <a:prstGeom prst="round1Rect">
            <a:avLst>
              <a:gd name="adj" fmla="val 50000"/>
            </a:avLst>
          </a:prstGeom>
          <a:solidFill>
            <a:srgbClr val="0098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11" tIns="50208" rIns="100411" bIns="50208" anchor="ctr"/>
          <a:lstStyle/>
          <a:p>
            <a:pPr defTabSz="10041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02985" y="288885"/>
            <a:ext cx="7443216" cy="709214"/>
          </a:xfrm>
          <a:prstGeom prst="rect">
            <a:avLst/>
          </a:prstGeom>
        </p:spPr>
        <p:txBody>
          <a:bodyPr lIns="100411" tIns="50208" rIns="100411" bIns="50208" anchor="ctr" anchorCtr="0"/>
          <a:lstStyle>
            <a:lvl1pPr algn="l">
              <a:lnSpc>
                <a:spcPct val="85000"/>
              </a:lnSpc>
              <a:defRPr sz="4000"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" name="Round Single Corner Rectangle 6"/>
          <p:cNvSpPr/>
          <p:nvPr/>
        </p:nvSpPr>
        <p:spPr bwMode="auto">
          <a:xfrm flipH="1">
            <a:off x="9723120" y="7018198"/>
            <a:ext cx="335280" cy="525621"/>
          </a:xfrm>
          <a:prstGeom prst="round1Rect">
            <a:avLst>
              <a:gd name="adj" fmla="val 50000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0411" tIns="50208" rIns="100411" bIns="50208" anchor="ctr"/>
          <a:lstStyle/>
          <a:p>
            <a:pPr defTabSz="10041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4" descr="short1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5"/>
            <a:ext cx="10058400" cy="112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55" descr="radlogo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8596811" y="127477"/>
            <a:ext cx="1135063" cy="47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361" y="1931353"/>
            <a:ext cx="8893651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382" tIns="50192" rIns="100382" bIns="501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64" name="Text Box 40"/>
          <p:cNvSpPr txBox="1">
            <a:spLocks noChangeArrowheads="1"/>
          </p:cNvSpPr>
          <p:nvPr/>
        </p:nvSpPr>
        <p:spPr bwMode="auto">
          <a:xfrm>
            <a:off x="7392329" y="7315053"/>
            <a:ext cx="2690585" cy="27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382" tIns="50192" rIns="100382" bIns="50192">
            <a:spAutoFit/>
          </a:bodyPr>
          <a:lstStyle/>
          <a:p>
            <a:pPr algn="r">
              <a:defRPr/>
            </a:pPr>
            <a:r>
              <a:rPr lang="en-US" sz="900" b="1" dirty="0" smtClean="0">
                <a:solidFill>
                  <a:srgbClr val="4D4D4D"/>
                </a:solidFill>
                <a:latin typeface="Arial" charset="0"/>
                <a:cs typeface="Arial" charset="0"/>
              </a:rPr>
              <a:t>RADview-EMS</a:t>
            </a:r>
            <a:r>
              <a:rPr lang="en-US" sz="900" b="1" baseline="0" dirty="0" smtClean="0">
                <a:solidFill>
                  <a:srgbClr val="4D4D4D"/>
                </a:solidFill>
                <a:latin typeface="Arial" charset="0"/>
                <a:cs typeface="Arial" charset="0"/>
              </a:rPr>
              <a:t> Update for PM2009 </a:t>
            </a:r>
            <a:r>
              <a:rPr lang="en-US" sz="900" b="1" dirty="0" smtClean="0">
                <a:solidFill>
                  <a:srgbClr val="4D4D4D"/>
                </a:solidFill>
                <a:latin typeface="Arial" charset="0"/>
                <a:cs typeface="Arial" charset="0"/>
              </a:rPr>
              <a:t>Slide </a:t>
            </a:r>
            <a:fld id="{1FEB4FD2-243B-450F-B334-AD0C10AF24B3}" type="slidenum">
              <a:rPr lang="en-US" sz="1100" b="1">
                <a:solidFill>
                  <a:srgbClr val="4D4D4D"/>
                </a:solidFill>
                <a:latin typeface="Arial" charset="0"/>
                <a:cs typeface="Arial" charset="0"/>
              </a:rPr>
              <a:pPr algn="r">
                <a:defRPr/>
              </a:pPr>
              <a:t>‹Nr.›</a:t>
            </a:fld>
            <a:endParaRPr lang="en-US" sz="1100" b="1" dirty="0">
              <a:solidFill>
                <a:srgbClr val="4D4D4D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53"/>
          <p:cNvSpPr>
            <a:spLocks noGrp="1" noChangeArrowheads="1"/>
          </p:cNvSpPr>
          <p:nvPr>
            <p:ph type="title"/>
          </p:nvPr>
        </p:nvSpPr>
        <p:spPr bwMode="auto">
          <a:xfrm>
            <a:off x="387671" y="13970"/>
            <a:ext cx="7302818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382" tIns="50192" rIns="100382" bIns="5019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34" r:id="rId7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Verdana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Verdana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Verdana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Verdana" pitchFamily="34" charset="0"/>
          <a:cs typeface="Arial" charset="0"/>
        </a:defRPr>
      </a:lvl5pPr>
      <a:lvl6pPr marL="501966" algn="l" rtl="0" eaLnBrk="1" fontAlgn="base" hangingPunct="1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Verdana" pitchFamily="34" charset="0"/>
          <a:cs typeface="Arial" charset="0"/>
        </a:defRPr>
      </a:lvl6pPr>
      <a:lvl7pPr marL="1003935" algn="l" rtl="0" eaLnBrk="1" fontAlgn="base" hangingPunct="1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Verdana" pitchFamily="34" charset="0"/>
          <a:cs typeface="Arial" charset="0"/>
        </a:defRPr>
      </a:lvl7pPr>
      <a:lvl8pPr marL="1505899" algn="l" rtl="0" eaLnBrk="1" fontAlgn="base" hangingPunct="1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Verdana" pitchFamily="34" charset="0"/>
          <a:cs typeface="Arial" charset="0"/>
        </a:defRPr>
      </a:lvl8pPr>
      <a:lvl9pPr marL="2007863" algn="l" rtl="0" eaLnBrk="1" fontAlgn="base" hangingPunct="1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Verdana" pitchFamily="34" charset="0"/>
          <a:cs typeface="Arial" charset="0"/>
        </a:defRPr>
      </a:lvl9pPr>
    </p:titleStyle>
    <p:bodyStyle>
      <a:lvl1pPr marL="320687" indent="-320687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4D4D4D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6717" indent="-240524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777777"/>
        </a:buClr>
        <a:buSzPct val="85000"/>
        <a:buChar char="•"/>
        <a:defRPr>
          <a:solidFill>
            <a:schemeClr val="tx1"/>
          </a:solidFill>
          <a:latin typeface="+mn-lt"/>
          <a:cs typeface="+mn-cs"/>
        </a:defRPr>
      </a:lvl2pPr>
      <a:lvl3pPr marL="1000446" indent="-179524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C0C0C0"/>
        </a:buClr>
        <a:buSzPct val="75000"/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756876" indent="-250982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2258845" indent="-250982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2760813" indent="-250982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3262776" indent="-250982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3764740" indent="-250982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4266703" indent="-250982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039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966" algn="l" defTabSz="10039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3935" algn="l" defTabSz="10039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5899" algn="l" defTabSz="10039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7863" algn="l" defTabSz="10039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823" algn="l" defTabSz="10039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1793" algn="l" defTabSz="10039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3753" algn="l" defTabSz="10039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5722" algn="l" defTabSz="10039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7936059" y="7315053"/>
            <a:ext cx="1847444" cy="27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401" tIns="50202" rIns="100401" bIns="50202">
            <a:spAutoFit/>
          </a:bodyPr>
          <a:lstStyle/>
          <a:p>
            <a:pPr algn="r" defTabSz="100413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solidFill>
                  <a:srgbClr val="4D4D4D"/>
                </a:solidFill>
                <a:latin typeface="Calibri"/>
                <a:cs typeface="Arial" charset="0"/>
              </a:rPr>
              <a:t>Design</a:t>
            </a:r>
            <a:r>
              <a:rPr lang="en-US" sz="900" baseline="0" dirty="0" smtClean="0">
                <a:solidFill>
                  <a:srgbClr val="4D4D4D"/>
                </a:solidFill>
                <a:latin typeface="Calibri"/>
                <a:cs typeface="Arial" charset="0"/>
              </a:rPr>
              <a:t> Seminar MUC 2012     </a:t>
            </a:r>
            <a:fld id="{1FEB4FD2-243B-450F-B334-AD0C10AF24B3}" type="slidenum">
              <a:rPr lang="en-US" sz="1100" smtClean="0">
                <a:solidFill>
                  <a:srgbClr val="4D4D4D"/>
                </a:solidFill>
                <a:latin typeface="Calibri"/>
                <a:cs typeface="Arial" charset="0"/>
              </a:rPr>
              <a:pPr algn="r" defTabSz="1004135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1100" dirty="0">
              <a:solidFill>
                <a:srgbClr val="4D4D4D"/>
              </a:solidFill>
              <a:latin typeface="Calibri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40" r:id="rId6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5pPr>
      <a:lvl6pPr marL="502066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6pPr>
      <a:lvl7pPr marL="1004135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7pPr>
      <a:lvl8pPr marL="1506199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8pPr>
      <a:lvl9pPr marL="2008265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9pPr>
    </p:titleStyle>
    <p:bodyStyle>
      <a:lvl1pPr marL="376550" indent="-376550" algn="l" rtl="0" eaLnBrk="1" fontAlgn="base" hangingPunct="1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5858" indent="-313789" algn="l" rtl="0" eaLnBrk="1" fontAlgn="base" hangingPunct="1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cs typeface="+mn-cs"/>
        </a:defRPr>
      </a:lvl2pPr>
      <a:lvl3pPr marL="1255167" indent="-251032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cs typeface="+mn-cs"/>
        </a:defRPr>
      </a:lvl3pPr>
      <a:lvl4pPr marL="1757228" indent="-251032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259296" indent="-251032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761365" indent="-251032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6pPr>
      <a:lvl7pPr marL="3263428" indent="-251032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7pPr>
      <a:lvl8pPr marL="3765494" indent="-251032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8pPr>
      <a:lvl9pPr marL="4267557" indent="-251032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041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066" algn="l" defTabSz="10041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135" algn="l" defTabSz="10041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6199" algn="l" defTabSz="10041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8265" algn="l" defTabSz="10041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25" algn="l" defTabSz="10041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2396" algn="l" defTabSz="10041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4456" algn="l" defTabSz="10041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6525" algn="l" defTabSz="10041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8013123" y="7315057"/>
            <a:ext cx="1770401" cy="27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352" tIns="50178" rIns="100352" bIns="50178">
            <a:spAutoFit/>
          </a:bodyPr>
          <a:lstStyle/>
          <a:p>
            <a:pPr algn="r" defTabSz="100363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solidFill>
                  <a:srgbClr val="4D4D4D"/>
                </a:solidFill>
                <a:latin typeface="Calibri"/>
                <a:cs typeface="Arial" charset="0"/>
              </a:rPr>
              <a:t>Design Seminar MUC 2012  </a:t>
            </a:r>
            <a:fld id="{1FEB4FD2-243B-450F-B334-AD0C10AF24B3}" type="slidenum">
              <a:rPr lang="en-US" sz="1100">
                <a:solidFill>
                  <a:srgbClr val="4D4D4D"/>
                </a:solidFill>
                <a:latin typeface="Calibri"/>
                <a:cs typeface="Arial" charset="0"/>
              </a:rPr>
              <a:pPr algn="r" defTabSz="1003635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1100" dirty="0">
              <a:solidFill>
                <a:srgbClr val="4D4D4D"/>
              </a:solidFill>
              <a:latin typeface="Calibri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49" r:id="rId6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5pPr>
      <a:lvl6pPr marL="501816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6pPr>
      <a:lvl7pPr marL="1003635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7pPr>
      <a:lvl8pPr marL="1505448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8pPr>
      <a:lvl9pPr marL="2007261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9pPr>
    </p:titleStyle>
    <p:bodyStyle>
      <a:lvl1pPr marL="376362" indent="-376362" algn="l" rtl="0" eaLnBrk="1" fontAlgn="base" hangingPunct="1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5451" indent="-313633" algn="l" rtl="0" eaLnBrk="1" fontAlgn="base" hangingPunct="1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cs typeface="+mn-cs"/>
        </a:defRPr>
      </a:lvl2pPr>
      <a:lvl3pPr marL="1254540" indent="-250907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cs typeface="+mn-cs"/>
        </a:defRPr>
      </a:lvl3pPr>
      <a:lvl4pPr marL="1756348" indent="-250907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258168" indent="-250907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759985" indent="-250907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6pPr>
      <a:lvl7pPr marL="3261797" indent="-250907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7pPr>
      <a:lvl8pPr marL="3763612" indent="-250907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8pPr>
      <a:lvl9pPr marL="4265424" indent="-250907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036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816" algn="l" defTabSz="10036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3635" algn="l" defTabSz="10036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5448" algn="l" defTabSz="10036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7261" algn="l" defTabSz="10036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070" algn="l" defTabSz="10036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0890" algn="l" defTabSz="10036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2698" algn="l" defTabSz="10036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4517" algn="l" defTabSz="10036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8166853" y="7315052"/>
            <a:ext cx="1616652" cy="27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421" tIns="50212" rIns="100421" bIns="50212">
            <a:spAutoFit/>
          </a:bodyPr>
          <a:lstStyle/>
          <a:p>
            <a:pPr algn="r">
              <a:defRPr/>
            </a:pPr>
            <a:r>
              <a:rPr lang="en-US" sz="900" dirty="0" smtClean="0">
                <a:solidFill>
                  <a:srgbClr val="4D4D4D"/>
                </a:solidFill>
                <a:latin typeface="Calibri"/>
                <a:cs typeface="Arial" charset="0"/>
              </a:rPr>
              <a:t>PLR   January 2012 </a:t>
            </a:r>
            <a:r>
              <a:rPr lang="en-US" sz="900" dirty="0">
                <a:solidFill>
                  <a:srgbClr val="4D4D4D"/>
                </a:solidFill>
                <a:latin typeface="Calibri"/>
                <a:cs typeface="Arial" charset="0"/>
              </a:rPr>
              <a:t>Slide </a:t>
            </a:r>
            <a:fld id="{1FEB4FD2-243B-450F-B334-AD0C10AF24B3}" type="slidenum">
              <a:rPr lang="en-US" sz="1100">
                <a:solidFill>
                  <a:srgbClr val="4D4D4D"/>
                </a:solidFill>
                <a:latin typeface="Calibri"/>
                <a:cs typeface="Arial" charset="0"/>
              </a:rPr>
              <a:pPr algn="r">
                <a:defRPr/>
              </a:pPr>
              <a:t>‹Nr.›</a:t>
            </a:fld>
            <a:endParaRPr lang="en-US" sz="1100" dirty="0">
              <a:solidFill>
                <a:srgbClr val="4D4D4D"/>
              </a:solidFill>
              <a:latin typeface="Calibri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5pPr>
      <a:lvl6pPr marL="502167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6pPr>
      <a:lvl7pPr marL="1004335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7pPr>
      <a:lvl8pPr marL="15065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8pPr>
      <a:lvl9pPr marL="2008666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9pPr>
    </p:titleStyle>
    <p:bodyStyle>
      <a:lvl1pPr marL="376626" indent="-376626" algn="l" rtl="0" eaLnBrk="1" fontAlgn="base" hangingPunct="1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6021" indent="-313853" algn="l" rtl="0" eaLnBrk="1" fontAlgn="base" hangingPunct="1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cs typeface="+mn-cs"/>
        </a:defRPr>
      </a:lvl2pPr>
      <a:lvl3pPr marL="1255418" indent="-251083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cs typeface="+mn-cs"/>
        </a:defRPr>
      </a:lvl3pPr>
      <a:lvl4pPr marL="1757580" indent="-251083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259747" indent="-251083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761917" indent="-251083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6pPr>
      <a:lvl7pPr marL="3264081" indent="-251083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7pPr>
      <a:lvl8pPr marL="3766246" indent="-251083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8pPr>
      <a:lvl9pPr marL="4268410" indent="-251083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043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167" algn="l" defTabSz="10043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335" algn="l" defTabSz="10043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6500" algn="l" defTabSz="10043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8666" algn="l" defTabSz="10043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828" algn="l" defTabSz="10043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2998" algn="l" defTabSz="10043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5160" algn="l" defTabSz="10043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7328" algn="l" defTabSz="10043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7936247" y="7315061"/>
            <a:ext cx="1847264" cy="27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312" tIns="50158" rIns="100312" bIns="50158">
            <a:spAutoFit/>
          </a:bodyPr>
          <a:lstStyle/>
          <a:p>
            <a:pPr algn="r" defTabSz="100413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solidFill>
                  <a:srgbClr val="4D4D4D"/>
                </a:solidFill>
                <a:latin typeface="Calibri"/>
                <a:cs typeface="Arial" charset="0"/>
              </a:rPr>
              <a:t>Design</a:t>
            </a:r>
            <a:r>
              <a:rPr lang="en-US" sz="900" baseline="0" dirty="0" smtClean="0">
                <a:solidFill>
                  <a:srgbClr val="4D4D4D"/>
                </a:solidFill>
                <a:latin typeface="Calibri"/>
                <a:cs typeface="Arial" charset="0"/>
              </a:rPr>
              <a:t> Seminar MUC 2012     </a:t>
            </a:r>
            <a:fld id="{1FEB4FD2-243B-450F-B334-AD0C10AF24B3}" type="slidenum">
              <a:rPr lang="en-US" sz="1100" smtClean="0">
                <a:solidFill>
                  <a:srgbClr val="4D4D4D"/>
                </a:solidFill>
                <a:latin typeface="Calibri"/>
                <a:cs typeface="Arial" charset="0"/>
              </a:rPr>
              <a:pPr algn="r" defTabSz="1004135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en-US" sz="1100" dirty="0">
              <a:solidFill>
                <a:srgbClr val="4D4D4D"/>
              </a:solidFill>
              <a:latin typeface="Calibri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5pPr>
      <a:lvl6pPr marL="501615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6pPr>
      <a:lvl7pPr marL="1003233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7pPr>
      <a:lvl8pPr marL="1504846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8pPr>
      <a:lvl9pPr marL="2006459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 New Roman" charset="0"/>
          <a:cs typeface="Times New Roman" charset="0"/>
        </a:defRPr>
      </a:lvl9pPr>
    </p:titleStyle>
    <p:bodyStyle>
      <a:lvl1pPr marL="376212" indent="-376212" algn="l" rtl="0" eaLnBrk="1" fontAlgn="base" hangingPunct="1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5125" indent="-313506" algn="l" rtl="0" eaLnBrk="1" fontAlgn="base" hangingPunct="1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  <a:cs typeface="+mn-cs"/>
        </a:defRPr>
      </a:lvl2pPr>
      <a:lvl3pPr marL="1254039" indent="-250806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cs typeface="+mn-cs"/>
        </a:defRPr>
      </a:lvl3pPr>
      <a:lvl4pPr marL="1755644" indent="-250806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257266" indent="-25080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758883" indent="-25080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6pPr>
      <a:lvl7pPr marL="3260492" indent="-25080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7pPr>
      <a:lvl8pPr marL="3762107" indent="-25080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8pPr>
      <a:lvl9pPr marL="4263717" indent="-250806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03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15" algn="l" defTabSz="1003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3233" algn="l" defTabSz="1003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4846" algn="l" defTabSz="1003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6459" algn="l" defTabSz="1003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067" algn="l" defTabSz="1003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9686" algn="l" defTabSz="1003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1291" algn="l" defTabSz="1003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2912" algn="l" defTabSz="10032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RADview-EMS </a:t>
            </a:r>
            <a:r>
              <a:rPr lang="en-US" sz="2400" dirty="0" smtClean="0"/>
              <a:t>Version 3.0</a:t>
            </a:r>
            <a:br>
              <a:rPr lang="en-US" sz="2400" dirty="0" smtClean="0"/>
            </a:br>
            <a:r>
              <a:rPr lang="en-US" sz="2400" dirty="0" smtClean="0"/>
              <a:t>incl. Performance Portal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 anchorCtr="0"/>
          <a:lstStyle/>
          <a:p>
            <a:r>
              <a:rPr lang="en-US" dirty="0" smtClean="0"/>
              <a:t>Karsten Gietz</a:t>
            </a:r>
          </a:p>
          <a:p>
            <a:r>
              <a:rPr lang="en-US" b="0" dirty="0" err="1" smtClean="0"/>
              <a:t>PreSales</a:t>
            </a:r>
            <a:r>
              <a:rPr lang="en-US" b="0" smtClean="0"/>
              <a:t> </a:t>
            </a:r>
            <a:r>
              <a:rPr lang="en-US" b="0" smtClean="0"/>
              <a:t> Engineer </a:t>
            </a:r>
            <a:endParaRPr lang="en-US" b="0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47734" y="6807203"/>
            <a:ext cx="21336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RADview-EMS </a:t>
            </a:r>
            <a:br>
              <a:rPr lang="en-US" dirty="0" smtClean="0"/>
            </a:br>
            <a:r>
              <a:rPr lang="en-US" sz="2600" dirty="0" smtClean="0">
                <a:solidFill>
                  <a:srgbClr val="FFC000"/>
                </a:solidFill>
                <a:latin typeface="Forte" pitchFamily="66" charset="0"/>
              </a:rPr>
              <a:t>New Features</a:t>
            </a:r>
            <a:endParaRPr lang="en-US" sz="3100" dirty="0" smtClean="0">
              <a:solidFill>
                <a:srgbClr val="FFC000"/>
              </a:solidFill>
              <a:latin typeface="Forte" pitchFamily="66" charset="0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506323" y="1489591"/>
            <a:ext cx="2046550" cy="717715"/>
            <a:chOff x="3094" y="112113"/>
            <a:chExt cx="1860500" cy="652468"/>
          </a:xfr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4" name="Rectangle 23"/>
            <p:cNvSpPr/>
            <p:nvPr/>
          </p:nvSpPr>
          <p:spPr>
            <a:xfrm>
              <a:off x="3094" y="112113"/>
              <a:ext cx="1860500" cy="652468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3094" y="112113"/>
              <a:ext cx="1860500" cy="65246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algn="ctr" defTabSz="87967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 smtClean="0">
                  <a:solidFill>
                    <a:srgbClr val="FFFFFF">
                      <a:lumMod val="75000"/>
                    </a:srgbClr>
                  </a:solidFill>
                </a:rPr>
                <a:t>Improve ease of use</a:t>
              </a:r>
              <a:endParaRPr lang="en-US" sz="2000" dirty="0">
                <a:solidFill>
                  <a:srgbClr val="FFFFFF">
                    <a:lumMod val="75000"/>
                  </a:srgbClr>
                </a:solidFill>
              </a:endParaRPr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2839390" y="1489591"/>
            <a:ext cx="2046550" cy="717715"/>
            <a:chOff x="2124064" y="112113"/>
            <a:chExt cx="1860500" cy="6524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grpSpPr>
        <p:sp>
          <p:nvSpPr>
            <p:cNvPr id="22" name="Rectangle 21"/>
            <p:cNvSpPr/>
            <p:nvPr/>
          </p:nvSpPr>
          <p:spPr>
            <a:xfrm>
              <a:off x="2124064" y="112113"/>
              <a:ext cx="1860500" cy="652468"/>
            </a:xfrm>
            <a:prstGeom prst="rect">
              <a:avLst/>
            </a:pr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9BBB59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2124064" y="112113"/>
              <a:ext cx="1860500" cy="6524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algn="ctr" defTabSz="87967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 smtClean="0">
                  <a:solidFill>
                    <a:sysClr val="window" lastClr="FFFFFF"/>
                  </a:solidFill>
                </a:rPr>
                <a:t>Interoperability</a:t>
              </a:r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5172459" y="1489591"/>
            <a:ext cx="2046550" cy="717715"/>
            <a:chOff x="4245035" y="112113"/>
            <a:chExt cx="1860500" cy="652468"/>
          </a:xfr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0" name="Rectangle 19"/>
            <p:cNvSpPr/>
            <p:nvPr/>
          </p:nvSpPr>
          <p:spPr>
            <a:xfrm>
              <a:off x="4245035" y="112113"/>
              <a:ext cx="1860500" cy="652468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4245035" y="112113"/>
              <a:ext cx="1860500" cy="65246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algn="ctr" defTabSz="87967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 smtClean="0">
                  <a:solidFill>
                    <a:srgbClr val="FFFFFF">
                      <a:lumMod val="75000"/>
                    </a:srgbClr>
                  </a:solidFill>
                </a:rPr>
                <a:t>Performance portal </a:t>
              </a: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505526" y="1489591"/>
            <a:ext cx="2046550" cy="717715"/>
            <a:chOff x="6366005" y="112113"/>
            <a:chExt cx="1860500" cy="652468"/>
          </a:xfr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8" name="Rectangle 17"/>
            <p:cNvSpPr/>
            <p:nvPr/>
          </p:nvSpPr>
          <p:spPr>
            <a:xfrm>
              <a:off x="6366005" y="112113"/>
              <a:ext cx="1860500" cy="652468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6366005" y="112113"/>
              <a:ext cx="1860500" cy="65246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algn="ctr" defTabSz="87967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 smtClean="0">
                  <a:solidFill>
                    <a:srgbClr val="FFFFFF">
                      <a:lumMod val="75000"/>
                    </a:srgbClr>
                  </a:solidFill>
                </a:rPr>
                <a:t>Convergence of ordering options 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4428149"/>
            <a:ext cx="10058400" cy="3115651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metal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0533" tIns="50267" rIns="100533" bIns="50267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8" name="Rounded Rectangle 5"/>
          <p:cNvSpPr>
            <a:spLocks/>
          </p:cNvSpPr>
          <p:nvPr/>
        </p:nvSpPr>
        <p:spPr>
          <a:xfrm>
            <a:off x="5519577" y="3434576"/>
            <a:ext cx="2750086" cy="3711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195004" tIns="0" rIns="195004" bIns="0" numCol="1" spcCol="1397" anchor="ctr" anchorCtr="0">
            <a:noAutofit/>
          </a:bodyPr>
          <a:lstStyle/>
          <a:p>
            <a:pPr algn="ctr" defTabSz="532865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n-US" sz="1400" kern="0" dirty="0" smtClean="0">
                <a:solidFill>
                  <a:prstClr val="white"/>
                </a:solidFill>
                <a:latin typeface="Calibri"/>
                <a:cs typeface="Times New Roman" charset="0"/>
              </a:rPr>
              <a:t>RADview-SC/TDM</a:t>
            </a:r>
          </a:p>
        </p:txBody>
      </p:sp>
      <p:pic>
        <p:nvPicPr>
          <p:cNvPr id="43" name="Picture 2"/>
          <p:cNvPicPr>
            <a:picLocks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07920" y="3417700"/>
            <a:ext cx="3677264" cy="270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78" name="Picture 77" descr="WindowsLogo_Transparent_670x6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9590" y="4609225"/>
            <a:ext cx="1676692" cy="150151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79" name="Rectangle 78"/>
          <p:cNvSpPr/>
          <p:nvPr/>
        </p:nvSpPr>
        <p:spPr>
          <a:xfrm>
            <a:off x="516674" y="3645920"/>
            <a:ext cx="3782536" cy="914045"/>
          </a:xfrm>
          <a:prstGeom prst="rect">
            <a:avLst/>
          </a:prstGeom>
        </p:spPr>
        <p:txBody>
          <a:bodyPr wrap="none" lIns="100533" tIns="50267" rIns="100533" bIns="50267">
            <a:spAutoFit/>
          </a:bodyPr>
          <a:lstStyle/>
          <a:p>
            <a:pPr algn="ctr"/>
            <a:r>
              <a:rPr lang="en-US" b="1" kern="0" dirty="0" smtClean="0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  <a:cs typeface="Times New Roman" charset="0"/>
              </a:rPr>
              <a:t>Windows Server </a:t>
            </a:r>
            <a:r>
              <a:rPr lang="en-US" sz="2000" kern="0" dirty="0" smtClean="0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  <a:cs typeface="Times New Roman" charset="0"/>
              </a:rPr>
              <a:t>2008</a:t>
            </a:r>
            <a:r>
              <a:rPr lang="en-US" b="1" kern="0" dirty="0" smtClean="0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  <a:cs typeface="Times New Roman" charset="0"/>
              </a:rPr>
              <a:t> </a:t>
            </a:r>
            <a:r>
              <a:rPr lang="en-US" sz="2000" b="1" kern="0" dirty="0" smtClean="0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  <a:cs typeface="Times New Roman" charset="0"/>
              </a:rPr>
              <a:t>R2</a:t>
            </a:r>
            <a:endParaRPr lang="en-US" b="1" kern="0" dirty="0" smtClean="0">
              <a:solidFill>
                <a:srgbClr val="000000"/>
              </a:solidFill>
              <a:latin typeface="Microsoft JhengHei" pitchFamily="34" charset="-120"/>
              <a:ea typeface="Microsoft JhengHei" pitchFamily="34" charset="-120"/>
              <a:cs typeface="Times New Roman" charset="0"/>
            </a:endParaRPr>
          </a:p>
          <a:p>
            <a:pPr algn="ctr"/>
            <a:r>
              <a:rPr lang="en-US" b="1" kern="0" dirty="0" smtClean="0">
                <a:solidFill>
                  <a:srgbClr val="000000"/>
                </a:solidFill>
                <a:latin typeface="Microsoft JhengHei" pitchFamily="34" charset="-120"/>
                <a:ea typeface="Microsoft JhengHei" pitchFamily="34" charset="-120"/>
                <a:cs typeface="Times New Roman" charset="0"/>
              </a:rPr>
              <a:t>Windows 7</a:t>
            </a:r>
            <a:endParaRPr lang="en-US" b="1" dirty="0">
              <a:solidFill>
                <a:srgbClr val="000000"/>
              </a:solidFill>
              <a:latin typeface="Microsoft JhengHei" pitchFamily="34" charset="-120"/>
              <a:ea typeface="Microsoft JhengHei" pitchFamily="34" charset="-120"/>
              <a:cs typeface="Times New Roman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951689" y="6057769"/>
            <a:ext cx="3425168" cy="409343"/>
          </a:xfrm>
          <a:prstGeom prst="rect">
            <a:avLst/>
          </a:prstGeom>
        </p:spPr>
        <p:txBody>
          <a:bodyPr wrap="none" lIns="100533" tIns="50267" rIns="100533" bIns="50267">
            <a:spAutoFit/>
          </a:bodyPr>
          <a:lstStyle/>
          <a:p>
            <a:pPr algn="ctr"/>
            <a:r>
              <a:rPr lang="en-US" sz="2000" b="1" kern="0" dirty="0" smtClean="0">
                <a:solidFill>
                  <a:srgbClr val="000000"/>
                </a:solidFill>
                <a:latin typeface="Calibri"/>
                <a:ea typeface="Microsoft JhengHei" pitchFamily="34" charset="-120"/>
                <a:cs typeface="Times New Roman" charset="0"/>
              </a:rPr>
              <a:t>RADview-SC/TDM over PACK1</a:t>
            </a:r>
            <a:endParaRPr lang="en-US" sz="2000" b="1" dirty="0">
              <a:solidFill>
                <a:srgbClr val="000000"/>
              </a:solidFill>
              <a:latin typeface="Calibri"/>
              <a:ea typeface="Microsoft JhengHei" pitchFamily="34" charset="-120"/>
              <a:cs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RADview-EMS </a:t>
            </a:r>
            <a:br>
              <a:rPr lang="en-US" dirty="0" smtClean="0"/>
            </a:br>
            <a:r>
              <a:rPr lang="en-US" sz="2600" dirty="0" smtClean="0">
                <a:solidFill>
                  <a:srgbClr val="FF9900"/>
                </a:solidFill>
                <a:latin typeface="Forte" pitchFamily="66" charset="0"/>
              </a:rPr>
              <a:t>New Features</a:t>
            </a:r>
            <a:endParaRPr lang="en-US" sz="3100" dirty="0" smtClean="0">
              <a:solidFill>
                <a:srgbClr val="FF9900"/>
              </a:solidFill>
              <a:latin typeface="Forte" pitchFamily="66" charset="0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506323" y="1489591"/>
            <a:ext cx="2046550" cy="717715"/>
            <a:chOff x="3094" y="112113"/>
            <a:chExt cx="1860500" cy="652468"/>
          </a:xfr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4" name="Rectangle 23"/>
            <p:cNvSpPr/>
            <p:nvPr/>
          </p:nvSpPr>
          <p:spPr>
            <a:xfrm>
              <a:off x="3094" y="112113"/>
              <a:ext cx="1860500" cy="652468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3094" y="112113"/>
              <a:ext cx="1860500" cy="65246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algn="ctr" defTabSz="87967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 smtClean="0">
                  <a:solidFill>
                    <a:srgbClr val="FFFFFF">
                      <a:lumMod val="75000"/>
                    </a:srgbClr>
                  </a:solidFill>
                </a:rPr>
                <a:t>Improve ease of use</a:t>
              </a:r>
              <a:endParaRPr lang="en-US" sz="2000" dirty="0">
                <a:solidFill>
                  <a:srgbClr val="FFFFFF">
                    <a:lumMod val="75000"/>
                  </a:srgbClr>
                </a:solidFill>
              </a:endParaRPr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2839390" y="1489591"/>
            <a:ext cx="2046550" cy="717715"/>
            <a:chOff x="2124064" y="112113"/>
            <a:chExt cx="1860500" cy="652468"/>
          </a:xfr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2" name="Rectangle 21"/>
            <p:cNvSpPr/>
            <p:nvPr/>
          </p:nvSpPr>
          <p:spPr>
            <a:xfrm>
              <a:off x="2124064" y="112113"/>
              <a:ext cx="1860500" cy="652468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2124064" y="112113"/>
              <a:ext cx="1860500" cy="65246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algn="ctr" defTabSz="87967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 smtClean="0">
                  <a:solidFill>
                    <a:srgbClr val="FFFFFF">
                      <a:lumMod val="75000"/>
                    </a:srgbClr>
                  </a:solidFill>
                </a:rPr>
                <a:t>Interoperability</a:t>
              </a:r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5172459" y="1489591"/>
            <a:ext cx="2046550" cy="717715"/>
            <a:chOff x="4245035" y="112113"/>
            <a:chExt cx="1860500" cy="6524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grpSpPr>
        <p:sp>
          <p:nvSpPr>
            <p:cNvPr id="20" name="Rectangle 19"/>
            <p:cNvSpPr/>
            <p:nvPr/>
          </p:nvSpPr>
          <p:spPr>
            <a:xfrm>
              <a:off x="4245035" y="112113"/>
              <a:ext cx="1860500" cy="652468"/>
            </a:xfrm>
            <a:prstGeom prst="rect">
              <a:avLst/>
            </a:prstGeom>
            <a:solidFill>
              <a:srgbClr val="8064A2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8064A2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4245035" y="112113"/>
              <a:ext cx="1860500" cy="6524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algn="ctr" defTabSz="87967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 smtClean="0">
                  <a:solidFill>
                    <a:sysClr val="window" lastClr="FFFFFF"/>
                  </a:solidFill>
                </a:rPr>
                <a:t>Performance portal </a:t>
              </a: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505526" y="1489591"/>
            <a:ext cx="2046550" cy="717715"/>
            <a:chOff x="6366005" y="112113"/>
            <a:chExt cx="1860500" cy="652468"/>
          </a:xfr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8" name="Rectangle 17"/>
            <p:cNvSpPr/>
            <p:nvPr/>
          </p:nvSpPr>
          <p:spPr>
            <a:xfrm>
              <a:off x="6366005" y="112113"/>
              <a:ext cx="1860500" cy="652468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6366005" y="112113"/>
              <a:ext cx="1860500" cy="65246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algn="ctr" defTabSz="87967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 smtClean="0">
                  <a:solidFill>
                    <a:srgbClr val="FFFFFF">
                      <a:lumMod val="75000"/>
                    </a:srgbClr>
                  </a:solidFill>
                </a:rPr>
                <a:t>Convergence of ordering options 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0" y="4428149"/>
            <a:ext cx="10058400" cy="3115651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metal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0533" tIns="50267" rIns="100533" bIns="50267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5" name="Picture 3" descr="D:\Users\ben_k\Pictures\RADview\RADview-EMS\PM\Picture-n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2421" y="2926410"/>
            <a:ext cx="5989413" cy="346126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26" name="Rectangle 25"/>
          <p:cNvSpPr/>
          <p:nvPr/>
        </p:nvSpPr>
        <p:spPr>
          <a:xfrm>
            <a:off x="3214517" y="6284905"/>
            <a:ext cx="3845155" cy="409343"/>
          </a:xfrm>
          <a:prstGeom prst="rect">
            <a:avLst/>
          </a:prstGeom>
        </p:spPr>
        <p:txBody>
          <a:bodyPr wrap="none" lIns="100533" tIns="50267" rIns="100533" bIns="50267">
            <a:spAutoFit/>
          </a:bodyPr>
          <a:lstStyle/>
          <a:p>
            <a:r>
              <a:rPr lang="en-US" sz="2000" b="1" kern="0" dirty="0" smtClean="0">
                <a:solidFill>
                  <a:srgbClr val="000000"/>
                </a:solidFill>
                <a:latin typeface="Calibri"/>
                <a:cs typeface="Times New Roman" charset="0"/>
              </a:rPr>
              <a:t>RADview Performance Portal V2.0</a:t>
            </a:r>
            <a:endParaRPr lang="en-US" sz="2000" b="1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RADview-EMS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2800" dirty="0" smtClean="0">
                <a:solidFill>
                  <a:srgbClr val="FF9900"/>
                </a:solidFill>
                <a:latin typeface="Forte" pitchFamily="66" charset="0"/>
              </a:rPr>
              <a:t>New Features</a:t>
            </a:r>
            <a:endParaRPr lang="en-US" sz="3100" dirty="0" smtClean="0">
              <a:solidFill>
                <a:srgbClr val="FF9900"/>
              </a:solidFill>
              <a:latin typeface="Forte" pitchFamily="66" charset="0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506323" y="1489591"/>
            <a:ext cx="2046550" cy="717715"/>
            <a:chOff x="3094" y="112113"/>
            <a:chExt cx="1860500" cy="652468"/>
          </a:xfr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4" name="Rectangle 23"/>
            <p:cNvSpPr/>
            <p:nvPr/>
          </p:nvSpPr>
          <p:spPr>
            <a:xfrm>
              <a:off x="3094" y="112113"/>
              <a:ext cx="1860500" cy="652468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3094" y="112113"/>
              <a:ext cx="1860500" cy="65246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algn="ctr" defTabSz="87967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 smtClean="0">
                  <a:solidFill>
                    <a:srgbClr val="FFFFFF">
                      <a:lumMod val="75000"/>
                    </a:srgbClr>
                  </a:solidFill>
                </a:rPr>
                <a:t>Improve ease of use</a:t>
              </a:r>
              <a:endParaRPr lang="en-US" sz="2000" dirty="0">
                <a:solidFill>
                  <a:srgbClr val="FFFFFF">
                    <a:lumMod val="75000"/>
                  </a:srgbClr>
                </a:solidFill>
              </a:endParaRPr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2839390" y="1489591"/>
            <a:ext cx="2046550" cy="717715"/>
            <a:chOff x="2124064" y="112113"/>
            <a:chExt cx="1860500" cy="652468"/>
          </a:xfr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2" name="Rectangle 21"/>
            <p:cNvSpPr/>
            <p:nvPr/>
          </p:nvSpPr>
          <p:spPr>
            <a:xfrm>
              <a:off x="2124064" y="112113"/>
              <a:ext cx="1860500" cy="652468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2124064" y="112113"/>
              <a:ext cx="1860500" cy="65246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algn="ctr" defTabSz="87967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 smtClean="0">
                  <a:solidFill>
                    <a:srgbClr val="FFFFFF">
                      <a:lumMod val="75000"/>
                    </a:srgbClr>
                  </a:solidFill>
                </a:rPr>
                <a:t>Interoperability</a:t>
              </a:r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5172459" y="1489591"/>
            <a:ext cx="2046550" cy="717715"/>
            <a:chOff x="4245035" y="112113"/>
            <a:chExt cx="1860500" cy="652468"/>
          </a:xfr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0" name="Rectangle 19"/>
            <p:cNvSpPr/>
            <p:nvPr/>
          </p:nvSpPr>
          <p:spPr>
            <a:xfrm>
              <a:off x="4245035" y="112113"/>
              <a:ext cx="1860500" cy="652468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4245035" y="112113"/>
              <a:ext cx="1860500" cy="65246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algn="ctr" defTabSz="87967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 smtClean="0">
                  <a:solidFill>
                    <a:srgbClr val="FFFFFF">
                      <a:lumMod val="75000"/>
                    </a:srgbClr>
                  </a:solidFill>
                </a:rPr>
                <a:t>Performance portal </a:t>
              </a: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505526" y="1489591"/>
            <a:ext cx="2046550" cy="717715"/>
            <a:chOff x="6366005" y="112113"/>
            <a:chExt cx="1860500" cy="6524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grpSpPr>
        <p:sp>
          <p:nvSpPr>
            <p:cNvPr id="18" name="Rectangle 17"/>
            <p:cNvSpPr/>
            <p:nvPr/>
          </p:nvSpPr>
          <p:spPr>
            <a:xfrm>
              <a:off x="6366005" y="112113"/>
              <a:ext cx="1860500" cy="652468"/>
            </a:xfrm>
            <a:prstGeom prst="rect">
              <a:avLst/>
            </a:prstGeom>
            <a:solidFill>
              <a:srgbClr val="4BACC6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4BACC6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6366005" y="112113"/>
              <a:ext cx="1860500" cy="6524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algn="ctr" defTabSz="87967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 smtClean="0">
                  <a:solidFill>
                    <a:sysClr val="window" lastClr="FFFFFF"/>
                  </a:solidFill>
                </a:rPr>
                <a:t>Convergence of ordering options 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0" y="4428149"/>
            <a:ext cx="10058400" cy="3115651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metal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0533" tIns="50267" rIns="100533" bIns="50267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" name="Diagram group"/>
          <p:cNvGrpSpPr/>
          <p:nvPr/>
        </p:nvGrpSpPr>
        <p:grpSpPr>
          <a:xfrm>
            <a:off x="-785372" y="4192188"/>
            <a:ext cx="11477732" cy="998063"/>
            <a:chOff x="2548" y="727434"/>
            <a:chExt cx="10434302" cy="907330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isometricOffAxis2Left" zoom="95000"/>
            <a:lightRig rig="flat" dir="t"/>
          </a:scene3d>
        </p:grpSpPr>
        <p:grpSp>
          <p:nvGrpSpPr>
            <p:cNvPr id="8" name="Group 56"/>
            <p:cNvGrpSpPr/>
            <p:nvPr/>
          </p:nvGrpSpPr>
          <p:grpSpPr>
            <a:xfrm>
              <a:off x="2548" y="727434"/>
              <a:ext cx="2268326" cy="907330"/>
              <a:chOff x="2548" y="727434"/>
              <a:chExt cx="2268326" cy="907330"/>
            </a:xfrm>
          </p:grpSpPr>
          <p:sp>
            <p:nvSpPr>
              <p:cNvPr id="70" name="Chevron 69"/>
              <p:cNvSpPr/>
              <p:nvPr/>
            </p:nvSpPr>
            <p:spPr>
              <a:xfrm>
                <a:off x="2548" y="727434"/>
                <a:ext cx="2268326" cy="907330"/>
              </a:xfrm>
              <a:prstGeom prst="chevron">
                <a:avLst/>
              </a:prstGeom>
              <a:solidFill>
                <a:srgbClr val="C0504D">
                  <a:hueOff val="0"/>
                  <a:satOff val="0"/>
                  <a:lumOff val="0"/>
                  <a:alphaOff val="0"/>
                </a:srgbClr>
              </a:solidFill>
              <a:ln>
                <a:noFill/>
              </a:ln>
              <a:effectLst/>
              <a:sp3d extrusionH="381000" contourW="38100" prstMaterial="matte">
                <a:contourClr>
                  <a:sysClr val="window" lastClr="FFFFFF"/>
                </a:contourClr>
              </a:sp3d>
            </p:spPr>
          </p:sp>
          <p:sp>
            <p:nvSpPr>
              <p:cNvPr id="71" name="Chevron 4"/>
              <p:cNvSpPr/>
              <p:nvPr/>
            </p:nvSpPr>
            <p:spPr>
              <a:xfrm>
                <a:off x="456213" y="727434"/>
                <a:ext cx="1360996" cy="907330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4008" tIns="21336" rIns="21336" bIns="21336" numCol="1" spcCol="1270" anchor="ctr" anchorCtr="0">
                <a:noAutofit/>
              </a:bodyPr>
              <a:lstStyle/>
              <a:p>
                <a:pPr algn="ctr" defTabSz="78193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800" dirty="0" smtClean="0">
                    <a:solidFill>
                      <a:sysClr val="window" lastClr="FFFFFF"/>
                    </a:solidFill>
                    <a:latin typeface="Calibri"/>
                    <a:cs typeface="Times New Roman" charset="0"/>
                  </a:rPr>
                  <a:t>2008</a:t>
                </a:r>
                <a:endParaRPr lang="en-US" sz="1800" dirty="0">
                  <a:solidFill>
                    <a:sysClr val="window" lastClr="FFFFFF"/>
                  </a:solidFill>
                  <a:latin typeface="Calibri"/>
                  <a:cs typeface="Times New Roman" charset="0"/>
                </a:endParaRPr>
              </a:p>
            </p:txBody>
          </p:sp>
        </p:grpSp>
        <p:grpSp>
          <p:nvGrpSpPr>
            <p:cNvPr id="9" name="Group 57"/>
            <p:cNvGrpSpPr/>
            <p:nvPr/>
          </p:nvGrpSpPr>
          <p:grpSpPr>
            <a:xfrm>
              <a:off x="2044042" y="727434"/>
              <a:ext cx="2268326" cy="907330"/>
              <a:chOff x="2044042" y="727434"/>
              <a:chExt cx="2268326" cy="907330"/>
            </a:xfrm>
          </p:grpSpPr>
          <p:sp>
            <p:nvSpPr>
              <p:cNvPr id="68" name="Chevron 67"/>
              <p:cNvSpPr/>
              <p:nvPr/>
            </p:nvSpPr>
            <p:spPr>
              <a:xfrm>
                <a:off x="2044042" y="727434"/>
                <a:ext cx="2268326" cy="907330"/>
              </a:xfrm>
              <a:prstGeom prst="chevron">
                <a:avLst/>
              </a:prstGeom>
              <a:solidFill>
                <a:srgbClr val="9BBB59">
                  <a:hueOff val="0"/>
                  <a:satOff val="0"/>
                  <a:lumOff val="0"/>
                  <a:alphaOff val="0"/>
                </a:srgbClr>
              </a:solidFill>
              <a:ln>
                <a:noFill/>
              </a:ln>
              <a:effectLst/>
              <a:sp3d extrusionH="381000" contourW="38100" prstMaterial="matte">
                <a:contourClr>
                  <a:sysClr val="window" lastClr="FFFFFF"/>
                </a:contourClr>
              </a:sp3d>
            </p:spPr>
          </p:sp>
          <p:sp>
            <p:nvSpPr>
              <p:cNvPr id="69" name="Chevron 6"/>
              <p:cNvSpPr/>
              <p:nvPr/>
            </p:nvSpPr>
            <p:spPr>
              <a:xfrm>
                <a:off x="2497707" y="727434"/>
                <a:ext cx="1360996" cy="907330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4008" tIns="21336" rIns="21336" bIns="21336" numCol="1" spcCol="1270" anchor="ctr" anchorCtr="0">
                <a:noAutofit/>
              </a:bodyPr>
              <a:lstStyle/>
              <a:p>
                <a:pPr algn="ctr" defTabSz="78193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800" dirty="0" smtClean="0">
                    <a:solidFill>
                      <a:sysClr val="window" lastClr="FFFFFF"/>
                    </a:solidFill>
                    <a:latin typeface="Calibri"/>
                    <a:cs typeface="Times New Roman" charset="0"/>
                  </a:rPr>
                  <a:t>2009</a:t>
                </a:r>
                <a:endParaRPr lang="en-US" sz="1800" dirty="0">
                  <a:solidFill>
                    <a:sysClr val="window" lastClr="FFFFFF"/>
                  </a:solidFill>
                  <a:latin typeface="Calibri"/>
                  <a:cs typeface="Times New Roman" charset="0"/>
                </a:endParaRPr>
              </a:p>
            </p:txBody>
          </p:sp>
        </p:grpSp>
        <p:grpSp>
          <p:nvGrpSpPr>
            <p:cNvPr id="10" name="Group 58"/>
            <p:cNvGrpSpPr/>
            <p:nvPr/>
          </p:nvGrpSpPr>
          <p:grpSpPr>
            <a:xfrm>
              <a:off x="4085536" y="727434"/>
              <a:ext cx="2268326" cy="907330"/>
              <a:chOff x="4085536" y="727434"/>
              <a:chExt cx="2268326" cy="907330"/>
            </a:xfrm>
          </p:grpSpPr>
          <p:sp>
            <p:nvSpPr>
              <p:cNvPr id="66" name="Chevron 65"/>
              <p:cNvSpPr/>
              <p:nvPr/>
            </p:nvSpPr>
            <p:spPr>
              <a:xfrm>
                <a:off x="4085536" y="727434"/>
                <a:ext cx="2268326" cy="907330"/>
              </a:xfrm>
              <a:prstGeom prst="chevron">
                <a:avLst/>
              </a:prstGeom>
              <a:solidFill>
                <a:srgbClr val="8064A2">
                  <a:hueOff val="0"/>
                  <a:satOff val="0"/>
                  <a:lumOff val="0"/>
                  <a:alphaOff val="0"/>
                </a:srgbClr>
              </a:solidFill>
              <a:ln>
                <a:noFill/>
              </a:ln>
              <a:effectLst/>
              <a:sp3d extrusionH="381000" contourW="38100" prstMaterial="matte">
                <a:contourClr>
                  <a:sysClr val="window" lastClr="FFFFFF"/>
                </a:contourClr>
              </a:sp3d>
            </p:spPr>
          </p:sp>
          <p:sp>
            <p:nvSpPr>
              <p:cNvPr id="67" name="Chevron 8"/>
              <p:cNvSpPr/>
              <p:nvPr/>
            </p:nvSpPr>
            <p:spPr>
              <a:xfrm>
                <a:off x="4539201" y="727434"/>
                <a:ext cx="1360996" cy="907330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4008" tIns="21336" rIns="21336" bIns="21336" numCol="1" spcCol="1270" anchor="ctr" anchorCtr="0">
                <a:noAutofit/>
              </a:bodyPr>
              <a:lstStyle/>
              <a:p>
                <a:pPr algn="ctr" defTabSz="78193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800" dirty="0" smtClean="0">
                    <a:solidFill>
                      <a:sysClr val="window" lastClr="FFFFFF"/>
                    </a:solidFill>
                    <a:latin typeface="Calibri"/>
                    <a:cs typeface="Times New Roman" charset="0"/>
                  </a:rPr>
                  <a:t>2010</a:t>
                </a:r>
                <a:endParaRPr lang="en-US" sz="1800" dirty="0">
                  <a:solidFill>
                    <a:sysClr val="window" lastClr="FFFFFF"/>
                  </a:solidFill>
                  <a:latin typeface="Calibri"/>
                  <a:cs typeface="Times New Roman" charset="0"/>
                </a:endParaRPr>
              </a:p>
            </p:txBody>
          </p:sp>
        </p:grpSp>
        <p:grpSp>
          <p:nvGrpSpPr>
            <p:cNvPr id="11" name="Group 59"/>
            <p:cNvGrpSpPr/>
            <p:nvPr/>
          </p:nvGrpSpPr>
          <p:grpSpPr>
            <a:xfrm>
              <a:off x="6127030" y="727434"/>
              <a:ext cx="2268326" cy="907330"/>
              <a:chOff x="6127030" y="727434"/>
              <a:chExt cx="2268326" cy="907330"/>
            </a:xfrm>
          </p:grpSpPr>
          <p:sp>
            <p:nvSpPr>
              <p:cNvPr id="64" name="Chevron 63"/>
              <p:cNvSpPr/>
              <p:nvPr/>
            </p:nvSpPr>
            <p:spPr>
              <a:xfrm>
                <a:off x="6127030" y="727434"/>
                <a:ext cx="2268326" cy="907330"/>
              </a:xfrm>
              <a:prstGeom prst="chevron">
                <a:avLst/>
              </a:prstGeom>
              <a:solidFill>
                <a:srgbClr val="4BACC6">
                  <a:hueOff val="0"/>
                  <a:satOff val="0"/>
                  <a:lumOff val="0"/>
                  <a:alphaOff val="0"/>
                </a:srgbClr>
              </a:solidFill>
              <a:ln>
                <a:noFill/>
              </a:ln>
              <a:effectLst/>
              <a:sp3d extrusionH="381000" contourW="38100" prstMaterial="matte">
                <a:contourClr>
                  <a:sysClr val="window" lastClr="FFFFFF"/>
                </a:contourClr>
              </a:sp3d>
            </p:spPr>
          </p:sp>
          <p:sp>
            <p:nvSpPr>
              <p:cNvPr id="65" name="Chevron 10"/>
              <p:cNvSpPr/>
              <p:nvPr/>
            </p:nvSpPr>
            <p:spPr>
              <a:xfrm>
                <a:off x="6580695" y="727434"/>
                <a:ext cx="1360996" cy="907330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4008" tIns="21336" rIns="21336" bIns="21336" numCol="1" spcCol="1270" anchor="ctr" anchorCtr="0">
                <a:noAutofit/>
              </a:bodyPr>
              <a:lstStyle/>
              <a:p>
                <a:pPr algn="ctr" defTabSz="78193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800" dirty="0" smtClean="0">
                    <a:solidFill>
                      <a:sysClr val="window" lastClr="FFFFFF"/>
                    </a:solidFill>
                    <a:latin typeface="Calibri"/>
                    <a:cs typeface="Times New Roman" charset="0"/>
                  </a:rPr>
                  <a:t>2011</a:t>
                </a:r>
                <a:endParaRPr lang="en-US" sz="1800" dirty="0">
                  <a:solidFill>
                    <a:sysClr val="window" lastClr="FFFFFF"/>
                  </a:solidFill>
                  <a:latin typeface="Calibri"/>
                  <a:cs typeface="Times New Roman" charset="0"/>
                </a:endParaRPr>
              </a:p>
            </p:txBody>
          </p:sp>
        </p:grpSp>
        <p:grpSp>
          <p:nvGrpSpPr>
            <p:cNvPr id="12" name="Group 60"/>
            <p:cNvGrpSpPr/>
            <p:nvPr/>
          </p:nvGrpSpPr>
          <p:grpSpPr>
            <a:xfrm>
              <a:off x="8168524" y="727434"/>
              <a:ext cx="2268326" cy="907330"/>
              <a:chOff x="8168524" y="727434"/>
              <a:chExt cx="2268326" cy="907330"/>
            </a:xfrm>
          </p:grpSpPr>
          <p:sp>
            <p:nvSpPr>
              <p:cNvPr id="62" name="Chevron 61"/>
              <p:cNvSpPr/>
              <p:nvPr/>
            </p:nvSpPr>
            <p:spPr>
              <a:xfrm>
                <a:off x="8168524" y="727434"/>
                <a:ext cx="2268326" cy="907330"/>
              </a:xfrm>
              <a:prstGeom prst="chevron">
                <a:avLst/>
              </a:prstGeom>
              <a:solidFill>
                <a:srgbClr val="F79646">
                  <a:hueOff val="0"/>
                  <a:satOff val="0"/>
                  <a:lumOff val="0"/>
                  <a:alphaOff val="0"/>
                </a:srgbClr>
              </a:solidFill>
              <a:ln>
                <a:noFill/>
              </a:ln>
              <a:effectLst/>
              <a:sp3d extrusionH="381000" contourW="38100" prstMaterial="matte">
                <a:contourClr>
                  <a:sysClr val="window" lastClr="FFFFFF"/>
                </a:contourClr>
              </a:sp3d>
            </p:spPr>
          </p:sp>
          <p:sp>
            <p:nvSpPr>
              <p:cNvPr id="63" name="Chevron 12"/>
              <p:cNvSpPr/>
              <p:nvPr/>
            </p:nvSpPr>
            <p:spPr>
              <a:xfrm>
                <a:off x="8622189" y="727434"/>
                <a:ext cx="1360996" cy="907330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64008" tIns="21336" rIns="21336" bIns="21336" numCol="1" spcCol="1270" anchor="ctr" anchorCtr="0">
                <a:noAutofit/>
              </a:bodyPr>
              <a:lstStyle/>
              <a:p>
                <a:pPr algn="ctr" defTabSz="78193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800" dirty="0" smtClean="0">
                    <a:solidFill>
                      <a:sysClr val="window" lastClr="FFFFFF"/>
                    </a:solidFill>
                    <a:latin typeface="Calibri"/>
                    <a:cs typeface="Times New Roman" charset="0"/>
                  </a:rPr>
                  <a:t>2012</a:t>
                </a:r>
                <a:endParaRPr lang="en-US" sz="1800" dirty="0">
                  <a:solidFill>
                    <a:sysClr val="window" lastClr="FFFFFF"/>
                  </a:solidFill>
                  <a:latin typeface="Calibri"/>
                  <a:cs typeface="Times New Roman" charset="0"/>
                </a:endParaRPr>
              </a:p>
            </p:txBody>
          </p:sp>
        </p:grpSp>
      </p:grpSp>
      <p:sp>
        <p:nvSpPr>
          <p:cNvPr id="72" name="Rectangle 71"/>
          <p:cNvSpPr/>
          <p:nvPr/>
        </p:nvSpPr>
        <p:spPr>
          <a:xfrm>
            <a:off x="850652" y="2748246"/>
            <a:ext cx="575190" cy="710964"/>
          </a:xfrm>
          <a:prstGeom prst="rect">
            <a:avLst/>
          </a:prstGeom>
        </p:spPr>
        <p:txBody>
          <a:bodyPr wrap="none" lIns="100533" tIns="50267" rIns="100533" bIns="50267">
            <a:spAutoFit/>
          </a:bodyPr>
          <a:lstStyle/>
          <a:p>
            <a:pPr algn="ctr"/>
            <a:r>
              <a:rPr lang="en-US" sz="40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charset="0"/>
              </a:rPr>
              <a:t>8 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938041" y="3083526"/>
            <a:ext cx="575190" cy="710964"/>
          </a:xfrm>
          <a:prstGeom prst="rect">
            <a:avLst/>
          </a:prstGeom>
        </p:spPr>
        <p:txBody>
          <a:bodyPr wrap="none" lIns="100533" tIns="50267" rIns="100533" bIns="50267">
            <a:spAutoFit/>
          </a:bodyPr>
          <a:lstStyle/>
          <a:p>
            <a:pPr algn="ctr"/>
            <a:r>
              <a:rPr lang="en-US" sz="40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charset="0"/>
              </a:rPr>
              <a:t>3 </a:t>
            </a:r>
          </a:p>
        </p:txBody>
      </p:sp>
      <p:sp>
        <p:nvSpPr>
          <p:cNvPr id="74" name="Rectangle 73"/>
          <p:cNvSpPr/>
          <p:nvPr/>
        </p:nvSpPr>
        <p:spPr>
          <a:xfrm>
            <a:off x="8461252" y="3940822"/>
            <a:ext cx="575087" cy="710912"/>
          </a:xfrm>
          <a:prstGeom prst="rect">
            <a:avLst/>
          </a:prstGeom>
        </p:spPr>
        <p:txBody>
          <a:bodyPr wrap="none" lIns="100533" tIns="50267" rIns="100533" bIns="50267">
            <a:spAutoFit/>
          </a:bodyPr>
          <a:lstStyle/>
          <a:p>
            <a:pPr algn="ctr"/>
            <a:r>
              <a:rPr lang="en-US" sz="40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charset="0"/>
              </a:rPr>
              <a:t>1</a:t>
            </a:r>
            <a:r>
              <a:rPr lang="en-US" sz="4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9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>
                                      <p:cBhvr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RADview-EMS</a:t>
            </a:r>
            <a:r>
              <a:rPr lang="en-US" sz="3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rgbClr val="FFC000"/>
                </a:solidFill>
                <a:latin typeface="Forte" pitchFamily="66" charset="0"/>
              </a:rPr>
              <a:t>Resource Management</a:t>
            </a:r>
            <a:endParaRPr lang="en-US" dirty="0">
              <a:solidFill>
                <a:srgbClr val="FFC000"/>
              </a:solidFill>
              <a:latin typeface="Forte" pitchFamily="66" charset="0"/>
            </a:endParaRPr>
          </a:p>
        </p:txBody>
      </p:sp>
      <p:grpSp>
        <p:nvGrpSpPr>
          <p:cNvPr id="2" name="Group 48"/>
          <p:cNvGrpSpPr/>
          <p:nvPr/>
        </p:nvGrpSpPr>
        <p:grpSpPr>
          <a:xfrm>
            <a:off x="1283940" y="1383009"/>
            <a:ext cx="7814340" cy="5977915"/>
            <a:chOff x="2095470" y="1577315"/>
            <a:chExt cx="7535161" cy="5799530"/>
          </a:xfrm>
        </p:grpSpPr>
        <p:pic>
          <p:nvPicPr>
            <p:cNvPr id="63491" name="Picture 3" descr="D:\Users\ben_k\Pictures\RADview\RADview-EMS\Inventory-2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095470" y="1577315"/>
              <a:ext cx="7535161" cy="5799530"/>
            </a:xfrm>
            <a:prstGeom prst="rect">
              <a:avLst/>
            </a:prstGeom>
            <a:noFill/>
          </p:spPr>
        </p:pic>
        <p:pic>
          <p:nvPicPr>
            <p:cNvPr id="63492" name="Picture 4" descr="D:\Users\ben_k\Pictures\RADview\RADview-EMS\Inventory-3.pn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3625316" y="5619750"/>
              <a:ext cx="5988584" cy="1606550"/>
            </a:xfrm>
            <a:prstGeom prst="rect">
              <a:avLst/>
            </a:prstGeom>
            <a:noFill/>
          </p:spPr>
        </p:pic>
      </p:grpSp>
      <p:sp>
        <p:nvSpPr>
          <p:cNvPr id="19" name="Rectangular Callout 18"/>
          <p:cNvSpPr/>
          <p:nvPr/>
        </p:nvSpPr>
        <p:spPr>
          <a:xfrm>
            <a:off x="3626775" y="1132341"/>
            <a:ext cx="1746608" cy="359596"/>
          </a:xfrm>
          <a:prstGeom prst="wedgeRectCallout">
            <a:avLst>
              <a:gd name="adj1" fmla="val 6986"/>
              <a:gd name="adj2" fmla="val 11619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r>
              <a:rPr lang="en-US" sz="1400" dirty="0" smtClean="0"/>
              <a:t>New Ribbon buttons</a:t>
            </a:r>
            <a:endParaRPr lang="en-US" sz="1400" dirty="0"/>
          </a:p>
        </p:txBody>
      </p:sp>
      <p:sp>
        <p:nvSpPr>
          <p:cNvPr id="20" name="Rectangular Callout 19"/>
          <p:cNvSpPr/>
          <p:nvPr/>
        </p:nvSpPr>
        <p:spPr>
          <a:xfrm>
            <a:off x="281131" y="1258071"/>
            <a:ext cx="1335641" cy="359596"/>
          </a:xfrm>
          <a:prstGeom prst="wedgeRectCallout">
            <a:avLst>
              <a:gd name="adj1" fmla="val 33554"/>
              <a:gd name="adj2" fmla="val 237081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r>
              <a:rPr lang="en-US" sz="1400" dirty="0" smtClean="0"/>
              <a:t>Filters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0" y="4327604"/>
            <a:ext cx="1613042" cy="513707"/>
          </a:xfrm>
          <a:prstGeom prst="wedgeRectCallout">
            <a:avLst>
              <a:gd name="adj1" fmla="val 147210"/>
              <a:gd name="adj2" fmla="val 185678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r>
              <a:rPr lang="en-US" sz="1400" dirty="0" smtClean="0"/>
              <a:t>Details, Active and History alarms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4627479" y="4574184"/>
            <a:ext cx="1428108" cy="359596"/>
          </a:xfrm>
          <a:prstGeom prst="wedgeRectCallout">
            <a:avLst>
              <a:gd name="adj1" fmla="val 76342"/>
              <a:gd name="adj2" fmla="val 28476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r>
              <a:rPr lang="en-US" sz="1400" dirty="0" smtClean="0"/>
              <a:t>Linked customer</a:t>
            </a:r>
          </a:p>
        </p:txBody>
      </p:sp>
      <p:sp>
        <p:nvSpPr>
          <p:cNvPr id="50" name="Rectangle 49"/>
          <p:cNvSpPr/>
          <p:nvPr/>
        </p:nvSpPr>
        <p:spPr>
          <a:xfrm rot="554269">
            <a:off x="7564034" y="1536635"/>
            <a:ext cx="959286" cy="524838"/>
          </a:xfrm>
          <a:prstGeom prst="rect">
            <a:avLst/>
          </a:prstGeom>
          <a:noFill/>
          <a:ln w="53975" cap="flat" cmpd="sng">
            <a:solidFill>
              <a:srgbClr val="FF0000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0">
            <a:no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Impact" pitchFamily="34" charset="0"/>
              </a:rPr>
              <a:t>NEW</a:t>
            </a:r>
            <a:endParaRPr lang="en-US" sz="3200" dirty="0" smtClean="0">
              <a:solidFill>
                <a:srgbClr val="FF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RADview-EMS </a:t>
            </a:r>
            <a:br>
              <a:rPr lang="en-US" dirty="0" smtClean="0"/>
            </a:br>
            <a:r>
              <a:rPr lang="en-US" sz="2800" dirty="0" smtClean="0">
                <a:solidFill>
                  <a:srgbClr val="FFC000"/>
                </a:solidFill>
                <a:latin typeface="Forte" pitchFamily="66" charset="0"/>
              </a:rPr>
              <a:t>Customer Management</a:t>
            </a:r>
            <a:endParaRPr lang="en-US" dirty="0">
              <a:solidFill>
                <a:srgbClr val="FFC000"/>
              </a:solidFill>
              <a:latin typeface="Forte" pitchFamily="66" charset="0"/>
            </a:endParaRPr>
          </a:p>
        </p:txBody>
      </p:sp>
      <p:sp>
        <p:nvSpPr>
          <p:cNvPr id="26" name="Rectangular Callout 25"/>
          <p:cNvSpPr/>
          <p:nvPr/>
        </p:nvSpPr>
        <p:spPr>
          <a:xfrm>
            <a:off x="4627479" y="4574184"/>
            <a:ext cx="1428108" cy="359596"/>
          </a:xfrm>
          <a:prstGeom prst="wedgeRectCallout">
            <a:avLst>
              <a:gd name="adj1" fmla="val 76342"/>
              <a:gd name="adj2" fmla="val 28476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r>
              <a:rPr lang="en-US" sz="1400" dirty="0" smtClean="0"/>
              <a:t>Linked customer</a:t>
            </a:r>
          </a:p>
        </p:txBody>
      </p:sp>
      <p:grpSp>
        <p:nvGrpSpPr>
          <p:cNvPr id="2" name="Group 12"/>
          <p:cNvGrpSpPr/>
          <p:nvPr/>
        </p:nvGrpSpPr>
        <p:grpSpPr>
          <a:xfrm>
            <a:off x="914400" y="1268730"/>
            <a:ext cx="8332469" cy="6080760"/>
            <a:chOff x="1188720" y="1541752"/>
            <a:chExt cx="8058149" cy="5807738"/>
          </a:xfrm>
        </p:grpSpPr>
        <p:pic>
          <p:nvPicPr>
            <p:cNvPr id="84994" name="Picture 2" descr="D:\Users\ben_k\Pictures\RADview\RADview-EMS\customer-2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188720" y="1541752"/>
              <a:ext cx="8058149" cy="5807738"/>
            </a:xfrm>
            <a:prstGeom prst="rect">
              <a:avLst/>
            </a:prstGeom>
            <a:noFill/>
          </p:spPr>
        </p:pic>
        <p:pic>
          <p:nvPicPr>
            <p:cNvPr id="84995" name="Picture 3" descr="D:\Users\ben_k\Pictures\RADview\RADview-EMS\Customer-1.pn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3825240" y="3015586"/>
              <a:ext cx="5208270" cy="2798473"/>
            </a:xfrm>
            <a:prstGeom prst="rect">
              <a:avLst/>
            </a:prstGeom>
            <a:noFill/>
          </p:spPr>
        </p:pic>
      </p:grpSp>
      <p:sp>
        <p:nvSpPr>
          <p:cNvPr id="50" name="Rectangle 49"/>
          <p:cNvSpPr/>
          <p:nvPr/>
        </p:nvSpPr>
        <p:spPr>
          <a:xfrm rot="554269">
            <a:off x="7369725" y="1536635"/>
            <a:ext cx="959286" cy="524838"/>
          </a:xfrm>
          <a:prstGeom prst="rect">
            <a:avLst/>
          </a:prstGeom>
          <a:noFill/>
          <a:ln w="53975" cap="flat" cmpd="sng">
            <a:solidFill>
              <a:srgbClr val="FF0000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0">
            <a:no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Impact" pitchFamily="34" charset="0"/>
              </a:rPr>
              <a:t>NEW</a:t>
            </a:r>
            <a:endParaRPr lang="en-US" sz="3200" dirty="0" smtClean="0"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2529495" y="2001021"/>
            <a:ext cx="2111085" cy="359596"/>
          </a:xfrm>
          <a:prstGeom prst="wedgeRectCallout">
            <a:avLst>
              <a:gd name="adj1" fmla="val 48135"/>
              <a:gd name="adj2" fmla="val 265583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r>
              <a:rPr lang="en-US" sz="1400" dirty="0" smtClean="0"/>
              <a:t>Customer and Providers</a:t>
            </a:r>
            <a:endParaRPr lang="en-US" sz="1400" dirty="0"/>
          </a:p>
        </p:txBody>
      </p:sp>
      <p:sp>
        <p:nvSpPr>
          <p:cNvPr id="20" name="Rectangular Callout 19"/>
          <p:cNvSpPr/>
          <p:nvPr/>
        </p:nvSpPr>
        <p:spPr>
          <a:xfrm>
            <a:off x="2098500" y="2846842"/>
            <a:ext cx="1335641" cy="359596"/>
          </a:xfrm>
          <a:prstGeom prst="wedgeRectCallout">
            <a:avLst>
              <a:gd name="adj1" fmla="val 78054"/>
              <a:gd name="adj2" fmla="val 179867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r>
              <a:rPr lang="en-US" sz="1400" dirty="0" smtClean="0"/>
              <a:t>External ID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285750" y="3950414"/>
            <a:ext cx="1613042" cy="513707"/>
          </a:xfrm>
          <a:prstGeom prst="wedgeRectCallout">
            <a:avLst>
              <a:gd name="adj1" fmla="val 147210"/>
              <a:gd name="adj2" fmla="val 185678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r>
              <a:rPr lang="en-US" sz="1400" dirty="0" smtClean="0"/>
              <a:t>Linked resources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1675591" y="3464063"/>
            <a:ext cx="1335641" cy="359596"/>
          </a:xfrm>
          <a:prstGeom prst="wedgeRectCallout">
            <a:avLst>
              <a:gd name="adj1" fmla="val 112285"/>
              <a:gd name="adj2" fmla="val 19576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r>
              <a:rPr lang="en-US" sz="1400" dirty="0" smtClean="0"/>
              <a:t>Ranking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RADview-EMS </a:t>
            </a:r>
            <a:br>
              <a:rPr lang="en-US" dirty="0" smtClean="0"/>
            </a:br>
            <a:r>
              <a:rPr lang="en-US" sz="2800" dirty="0" smtClean="0">
                <a:solidFill>
                  <a:srgbClr val="FFC000"/>
                </a:solidFill>
                <a:latin typeface="Forte" pitchFamily="66" charset="0"/>
              </a:rPr>
              <a:t>Configuration Management</a:t>
            </a:r>
            <a:endParaRPr lang="en-US" dirty="0">
              <a:solidFill>
                <a:srgbClr val="FFC000"/>
              </a:solidFill>
              <a:latin typeface="Forte" pitchFamily="66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Provides Configuration change management per device</a:t>
            </a:r>
          </a:p>
          <a:p>
            <a:pPr lvl="1"/>
            <a:r>
              <a:rPr lang="en-US" dirty="0" smtClean="0"/>
              <a:t>Tracking configuration changes</a:t>
            </a:r>
          </a:p>
          <a:p>
            <a:pPr lvl="1"/>
            <a:r>
              <a:rPr lang="en-US" dirty="0" smtClean="0"/>
              <a:t>Tracking software update</a:t>
            </a:r>
          </a:p>
          <a:p>
            <a:r>
              <a:rPr lang="en-US" dirty="0" smtClean="0"/>
              <a:t>Browse and edit CLI configuration</a:t>
            </a:r>
          </a:p>
          <a:p>
            <a:r>
              <a:rPr lang="en-US" dirty="0" smtClean="0"/>
              <a:t>Define Network/Device configuration baseline for easier rollback</a:t>
            </a:r>
          </a:p>
          <a:p>
            <a:r>
              <a:rPr lang="en-US" dirty="0" smtClean="0"/>
              <a:t>Compare Startup-</a:t>
            </a:r>
            <a:r>
              <a:rPr lang="en-US" dirty="0" err="1" smtClean="0"/>
              <a:t>config</a:t>
            </a:r>
            <a:r>
              <a:rPr lang="en-US" dirty="0" smtClean="0"/>
              <a:t> vs. running-</a:t>
            </a:r>
            <a:r>
              <a:rPr lang="en-US" dirty="0" err="1" smtClean="0"/>
              <a:t>config</a:t>
            </a:r>
            <a:r>
              <a:rPr lang="en-US" dirty="0" smtClean="0"/>
              <a:t> </a:t>
            </a:r>
          </a:p>
          <a:p>
            <a:r>
              <a:rPr lang="en-US" dirty="0" smtClean="0"/>
              <a:t>Table view of network elements enable sorting and filtering 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5" name="Picture 3" descr="D:\Users\ben_k\Pictures\RADview\RADview-EMS\Inventory-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33108" y="5854526"/>
            <a:ext cx="4047538" cy="102741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Management</a:t>
            </a:r>
            <a:endParaRPr lang="en-US" dirty="0"/>
          </a:p>
        </p:txBody>
      </p:sp>
      <p:pic>
        <p:nvPicPr>
          <p:cNvPr id="2051" name="Picture 3" descr="D:\Users\ben_k\Pictures\RADview\CMDB\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0200" y="1270000"/>
            <a:ext cx="9321800" cy="5988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Management</a:t>
            </a:r>
            <a:br>
              <a:rPr lang="en-US" dirty="0" smtClean="0"/>
            </a:br>
            <a:r>
              <a:rPr lang="en-US" sz="3200" b="0" dirty="0" smtClean="0">
                <a:solidFill>
                  <a:schemeClr val="accent6"/>
                </a:solidFill>
                <a:latin typeface="Forte" pitchFamily="66" charset="0"/>
              </a:rPr>
              <a:t>Jobs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Automation of network operations</a:t>
            </a:r>
          </a:p>
          <a:p>
            <a:pPr lvl="1"/>
            <a:r>
              <a:rPr lang="en-US" dirty="0" smtClean="0"/>
              <a:t>Configuration backup</a:t>
            </a:r>
          </a:p>
          <a:p>
            <a:pPr lvl="1"/>
            <a:r>
              <a:rPr lang="en-US" dirty="0" smtClean="0"/>
              <a:t>Software backup</a:t>
            </a:r>
          </a:p>
          <a:p>
            <a:pPr lvl="1"/>
            <a:r>
              <a:rPr lang="en-US" dirty="0" smtClean="0"/>
              <a:t>Push CLI configuration updates</a:t>
            </a:r>
          </a:p>
          <a:p>
            <a:r>
              <a:rPr lang="en-US" dirty="0" smtClean="0"/>
              <a:t>Management of mass configuration changes</a:t>
            </a:r>
          </a:p>
          <a:p>
            <a:r>
              <a:rPr lang="en-US" dirty="0" smtClean="0"/>
              <a:t>Task Scheduler </a:t>
            </a:r>
          </a:p>
          <a:p>
            <a:r>
              <a:rPr lang="en-US" dirty="0" smtClean="0"/>
              <a:t>Reports and notification of jobs status</a:t>
            </a:r>
          </a:p>
          <a:p>
            <a:r>
              <a:rPr lang="en-US" dirty="0" smtClean="0"/>
              <a:t>A TFTP server is required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3" descr="D:\Users\ben_k\Pictures\RADview\RADview-EMS\Inventory-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69295" y="6029624"/>
            <a:ext cx="4047538" cy="102741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Management</a:t>
            </a:r>
            <a:endParaRPr lang="en-US" dirty="0"/>
          </a:p>
        </p:txBody>
      </p:sp>
      <p:pic>
        <p:nvPicPr>
          <p:cNvPr id="3074" name="Picture 2" descr="D:\Users\ben_k\Pictures\RADview\CMDB\Untitled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9100" y="1282701"/>
            <a:ext cx="9207501" cy="5953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RADview-EMS</a:t>
            </a:r>
            <a:br>
              <a:rPr lang="en-US" dirty="0" smtClean="0"/>
            </a:br>
            <a:r>
              <a:rPr lang="en-US" sz="3200" b="0" dirty="0" smtClean="0">
                <a:solidFill>
                  <a:schemeClr val="accent6"/>
                </a:solidFill>
                <a:latin typeface="Forte" pitchFamily="66" charset="0"/>
              </a:rPr>
              <a:t>Supports 3rd Party equipment</a:t>
            </a:r>
            <a:endParaRPr lang="en-US" sz="3200" b="0" dirty="0">
              <a:solidFill>
                <a:schemeClr val="accent6"/>
              </a:solidFill>
              <a:latin typeface="Forte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22483" y="2012868"/>
            <a:ext cx="8562149" cy="2932537"/>
          </a:xfrm>
        </p:spPr>
        <p:txBody>
          <a:bodyPr/>
          <a:lstStyle/>
          <a:p>
            <a:r>
              <a:rPr lang="en-US" dirty="0" smtClean="0"/>
              <a:t>24/7 Connectivity Status Alerts</a:t>
            </a:r>
          </a:p>
          <a:p>
            <a:r>
              <a:rPr lang="en-US" dirty="0" smtClean="0"/>
              <a:t>Displaying Generic Traps</a:t>
            </a:r>
          </a:p>
          <a:p>
            <a:r>
              <a:rPr lang="en-US" dirty="0" smtClean="0"/>
              <a:t>GUI Cut Through to the device’s Web Management</a:t>
            </a:r>
          </a:p>
          <a:p>
            <a:r>
              <a:rPr lang="en-US" dirty="0" smtClean="0"/>
              <a:t>Supporting CLI over Telnet/SSH</a:t>
            </a:r>
          </a:p>
          <a:p>
            <a:r>
              <a:rPr lang="en-US" dirty="0" smtClean="0"/>
              <a:t>Manual discovery of NEs (Network Equipment)</a:t>
            </a:r>
          </a:p>
          <a:p>
            <a:r>
              <a:rPr lang="en-US" dirty="0" smtClean="0"/>
              <a:t>Inventory management for NEs supporting RFC-4133 (Entity MIB)</a:t>
            </a:r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Ben-k-data\My Documents\My Pictures\RADview\login2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" y="19"/>
            <a:ext cx="10221718" cy="7668161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4784725" y="6175038"/>
            <a:ext cx="5273675" cy="887247"/>
          </a:xfrm>
        </p:spPr>
        <p:txBody>
          <a:bodyPr/>
          <a:lstStyle/>
          <a:p>
            <a:r>
              <a:rPr lang="en-US" sz="2000" dirty="0" smtClean="0"/>
              <a:t>RADview Release Schedule</a:t>
            </a:r>
          </a:p>
        </p:txBody>
      </p:sp>
      <p:sp>
        <p:nvSpPr>
          <p:cNvPr id="5" name="Content Placeholder 7"/>
          <p:cNvSpPr txBox="1">
            <a:spLocks/>
          </p:cNvSpPr>
          <p:nvPr/>
        </p:nvSpPr>
        <p:spPr bwMode="auto">
          <a:xfrm>
            <a:off x="0" y="1063636"/>
            <a:ext cx="5112067" cy="39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392" tIns="50197" rIns="100392" bIns="50197" numCol="1" anchor="t" anchorCtr="0" compatLnSpc="1">
            <a:prstTxWarp prst="textNoShape">
              <a:avLst/>
            </a:prstTxWarp>
          </a:bodyPr>
          <a:lstStyle/>
          <a:p>
            <a:pPr marL="320720" indent="-320720" algn="r" defTabSz="912757" rtl="1"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  <a:buFontTx/>
              <a:buChar char="•"/>
              <a:defRPr/>
            </a:pPr>
            <a:r>
              <a:rPr lang="en-US" sz="2000" kern="0" dirty="0" smtClean="0">
                <a:latin typeface="+mn-lt"/>
                <a:cs typeface="+mn-cs"/>
              </a:rPr>
              <a:t>RADview Value Proposition</a:t>
            </a:r>
          </a:p>
          <a:p>
            <a:pPr marL="320720" indent="-320720" algn="r" defTabSz="912757" rtl="1"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  <a:buFontTx/>
              <a:buChar char="•"/>
              <a:defRPr/>
            </a:pPr>
            <a:r>
              <a:rPr lang="en-US" sz="2000" kern="0" dirty="0" smtClean="0">
                <a:latin typeface="+mn-lt"/>
                <a:cs typeface="+mn-cs"/>
              </a:rPr>
              <a:t>Network Scheme</a:t>
            </a:r>
          </a:p>
          <a:p>
            <a:pPr marL="320720" indent="-320720" algn="r" rtl="1"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  <a:buFontTx/>
              <a:buChar char="•"/>
              <a:defRPr/>
            </a:pPr>
            <a:r>
              <a:rPr lang="en-US" sz="2000" kern="0" dirty="0" smtClean="0">
                <a:latin typeface="+mn-lt"/>
                <a:cs typeface="+mn-cs"/>
              </a:rPr>
              <a:t>RADview-EMS Benefits &amp; Features</a:t>
            </a:r>
          </a:p>
          <a:p>
            <a:pPr marL="320720" indent="-320720" algn="r" rtl="1"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  <a:buFontTx/>
              <a:buChar char="•"/>
              <a:defRPr/>
            </a:pPr>
            <a:r>
              <a:rPr lang="en-US" sz="2000" kern="0" dirty="0" smtClean="0">
                <a:latin typeface="+mn-lt"/>
                <a:cs typeface="+mn-cs"/>
              </a:rPr>
              <a:t>What’s new</a:t>
            </a:r>
          </a:p>
          <a:p>
            <a:pPr marL="320720" indent="-320720" algn="r" rtl="1"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  <a:buFontTx/>
              <a:buChar char="•"/>
              <a:defRPr/>
            </a:pPr>
            <a:r>
              <a:rPr lang="en-US" sz="2000" kern="0" dirty="0" smtClean="0">
                <a:latin typeface="+mn-lt"/>
                <a:cs typeface="+mn-cs"/>
              </a:rPr>
              <a:t>FCAPS</a:t>
            </a:r>
          </a:p>
          <a:p>
            <a:pPr marL="320720" indent="-320720" algn="r" rtl="1"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  <a:buFontTx/>
              <a:buChar char="•"/>
              <a:defRPr/>
            </a:pPr>
            <a:r>
              <a:rPr lang="en-US" sz="2000" kern="0" dirty="0" smtClean="0">
                <a:latin typeface="+mn-lt"/>
                <a:cs typeface="+mn-cs"/>
              </a:rPr>
              <a:t>How it looks like</a:t>
            </a:r>
          </a:p>
          <a:p>
            <a:pPr marL="320720" indent="-320720" algn="r" rtl="1"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  <a:buFontTx/>
              <a:buChar char="•"/>
              <a:defRPr/>
            </a:pPr>
            <a:r>
              <a:rPr lang="en-US" sz="2000" kern="0" dirty="0" smtClean="0">
                <a:latin typeface="+mn-lt"/>
                <a:cs typeface="+mn-cs"/>
              </a:rPr>
              <a:t>Performance Management portal</a:t>
            </a:r>
          </a:p>
          <a:p>
            <a:pPr marL="320720" indent="-320720" algn="r" rtl="1"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  <a:buFontTx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Verdana"/>
                <a:cs typeface="Times New Roman"/>
              </a:rPr>
              <a:t>Turnkey system</a:t>
            </a:r>
            <a:endParaRPr lang="en-US" sz="2000" kern="0" dirty="0" smtClean="0">
              <a:latin typeface="+mn-lt"/>
              <a:cs typeface="+mn-cs"/>
            </a:endParaRPr>
          </a:p>
          <a:p>
            <a:pPr marL="320720" indent="-320720" algn="r" rtl="1"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  <a:buFontTx/>
              <a:buChar char="•"/>
              <a:defRPr/>
            </a:pPr>
            <a:r>
              <a:rPr lang="en-US" sz="2000" kern="0" dirty="0" smtClean="0">
                <a:latin typeface="+mn-lt"/>
                <a:cs typeface="+mn-cs"/>
              </a:rPr>
              <a:t>Business-Continuity</a:t>
            </a:r>
          </a:p>
          <a:p>
            <a:pPr marL="320720" indent="-320720" algn="r" rtl="1"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  <a:buFontTx/>
              <a:buChar char="•"/>
              <a:defRPr/>
            </a:pPr>
            <a:r>
              <a:rPr lang="en-US" sz="2000" kern="0" dirty="0" smtClean="0">
                <a:latin typeface="+mn-lt"/>
                <a:cs typeface="+mn-cs"/>
              </a:rPr>
              <a:t> Integrations</a:t>
            </a:r>
          </a:p>
          <a:p>
            <a:pPr marL="320720" indent="-320720" algn="r" rtl="1"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  <a:buFontTx/>
              <a:buChar char="•"/>
              <a:defRPr/>
            </a:pPr>
            <a:r>
              <a:rPr lang="en-US" sz="2000" kern="0" dirty="0" smtClean="0">
                <a:latin typeface="+mn-lt"/>
                <a:cs typeface="+mn-cs"/>
              </a:rPr>
              <a:t>Packages</a:t>
            </a:r>
          </a:p>
          <a:p>
            <a:pPr marL="320720" indent="-320720" algn="r" rtl="1"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  <a:defRPr/>
            </a:pPr>
            <a:endParaRPr lang="en-US" sz="2000" kern="0" dirty="0" smtClean="0">
              <a:latin typeface="+mn-lt"/>
              <a:cs typeface="+mn-cs"/>
            </a:endParaRPr>
          </a:p>
          <a:p>
            <a:pPr marL="320720" indent="-320720" algn="r" rtl="1"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  <a:buFontTx/>
              <a:buChar char="•"/>
              <a:defRPr/>
            </a:pPr>
            <a:endParaRPr lang="en-US" sz="2000" kern="0" dirty="0" smtClean="0">
              <a:latin typeface="+mn-lt"/>
              <a:cs typeface="+mn-cs"/>
            </a:endParaRPr>
          </a:p>
          <a:p>
            <a:pPr marL="320720" indent="-320720" algn="r" rtl="1"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  <a:defRPr/>
            </a:pPr>
            <a:endParaRPr lang="en-US" sz="2000" dirty="0" smtClean="0"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Forte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20911" y="493607"/>
            <a:ext cx="1715005" cy="523221"/>
          </a:xfrm>
          <a:prstGeom prst="rect">
            <a:avLst/>
          </a:prstGeom>
        </p:spPr>
        <p:txBody>
          <a:bodyPr wrap="square" lIns="91275" tIns="45640" rIns="91275" bIns="45640">
            <a:spAutoFit/>
          </a:bodyPr>
          <a:lstStyle/>
          <a:p>
            <a:pPr lvl="0"/>
            <a:r>
              <a:rPr lang="en-US" sz="2800" dirty="0" smtClean="0">
                <a:solidFill>
                  <a:srgbClr val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</a:rPr>
              <a:t>Agenda</a:t>
            </a:r>
          </a:p>
        </p:txBody>
      </p:sp>
      <p:sp>
        <p:nvSpPr>
          <p:cNvPr id="7" name="Content Placeholder 7"/>
          <p:cNvSpPr txBox="1">
            <a:spLocks/>
          </p:cNvSpPr>
          <p:nvPr/>
        </p:nvSpPr>
        <p:spPr bwMode="auto">
          <a:xfrm>
            <a:off x="0" y="4259275"/>
            <a:ext cx="4489342" cy="177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392" tIns="50197" rIns="100392" bIns="50197" numCol="1" anchor="t" anchorCtr="0" compatLnSpc="1">
            <a:prstTxWarp prst="textNoShape">
              <a:avLst/>
            </a:prstTxWarp>
          </a:bodyPr>
          <a:lstStyle/>
          <a:p>
            <a:pPr marL="320720" indent="-320720" algn="r" rtl="1"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  <a:buFontTx/>
              <a:buChar char="•"/>
              <a:defRPr/>
            </a:pPr>
            <a:endParaRPr lang="en-US" sz="2000" kern="0" dirty="0" smtClean="0">
              <a:solidFill>
                <a:srgbClr val="000000"/>
              </a:solidFill>
              <a:latin typeface="Verdana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58396" y="5627829"/>
            <a:ext cx="2351028" cy="523221"/>
          </a:xfrm>
          <a:prstGeom prst="rect">
            <a:avLst/>
          </a:prstGeom>
        </p:spPr>
        <p:txBody>
          <a:bodyPr wrap="none" lIns="91275" tIns="45640" rIns="91275" bIns="45640">
            <a:spAutoFit/>
          </a:bodyPr>
          <a:lstStyle/>
          <a:p>
            <a:r>
              <a:rPr lang="en-US" sz="2800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</a:rPr>
              <a:t>What’s next…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Users\ben_k\Pictures\RADview\Broshure\Woman_blue.jpg"/>
          <p:cNvPicPr>
            <a:picLocks noChangeAspect="1" noChangeArrowheads="1"/>
          </p:cNvPicPr>
          <p:nvPr/>
        </p:nvPicPr>
        <p:blipFill>
          <a:blip r:embed="rId2" cstate="email"/>
          <a:srcRect r="11339"/>
          <a:stretch>
            <a:fillRect/>
          </a:stretch>
        </p:blipFill>
        <p:spPr bwMode="auto">
          <a:xfrm>
            <a:off x="-1" y="-1"/>
            <a:ext cx="10058401" cy="754380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 flipH="1">
            <a:off x="0" y="3333750"/>
            <a:ext cx="10058400" cy="4210050"/>
          </a:xfrm>
          <a:prstGeom prst="rect">
            <a:avLst/>
          </a:prstGeom>
          <a:gradFill flip="none" rotWithShape="1">
            <a:gsLst>
              <a:gs pos="18000">
                <a:schemeClr val="bg1"/>
              </a:gs>
              <a:gs pos="39999">
                <a:schemeClr val="bg1">
                  <a:alpha val="75000"/>
                </a:schemeClr>
              </a:gs>
              <a:gs pos="70000">
                <a:schemeClr val="bg1">
                  <a:alpha val="75000"/>
                </a:schemeClr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0058400" cy="18478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847850"/>
            <a:ext cx="10058400" cy="1485900"/>
          </a:xfrm>
          <a:prstGeom prst="rect">
            <a:avLst/>
          </a:prstGeom>
          <a:solidFill>
            <a:srgbClr val="FFC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514605"/>
            <a:ext cx="10058400" cy="707886"/>
          </a:xfrm>
          <a:prstGeom prst="rect">
            <a:avLst/>
          </a:prstGeom>
        </p:spPr>
        <p:txBody>
          <a:bodyPr wrap="square" lIns="91394" tIns="45697" rIns="91394" bIns="45697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+mj-lt"/>
              </a:rPr>
              <a:t>Performance Monitoring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3352800"/>
            <a:ext cx="10058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1828800"/>
            <a:ext cx="10058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24800" y="7080255"/>
            <a:ext cx="21336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RADview-EMS Performance portal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60920" y="1529656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/>
              <a:t>Part of RADview-EMS v3.0</a:t>
            </a:r>
            <a:endParaRPr lang="en-US" sz="1700" dirty="0"/>
          </a:p>
        </p:txBody>
      </p:sp>
      <p:sp>
        <p:nvSpPr>
          <p:cNvPr id="15" name="Rounded Rectangle 14"/>
          <p:cNvSpPr/>
          <p:nvPr/>
        </p:nvSpPr>
        <p:spPr>
          <a:xfrm>
            <a:off x="360920" y="2200942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Full FCAPS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0920" y="2872228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Policy Management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60920" y="3543514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Performance Dashboard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60920" y="4214800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Aggregated and SLA Reports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60920" y="4886086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Detailed Graphs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60920" y="6228651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Customers management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60920" y="5557372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Monthly Scheduled reports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38889" y="1529909"/>
            <a:ext cx="7006860" cy="535305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34607" y="1669314"/>
            <a:ext cx="6690548" cy="5007929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30" name="Straight Connector 29"/>
          <p:cNvCxnSpPr/>
          <p:nvPr/>
        </p:nvCxnSpPr>
        <p:spPr>
          <a:xfrm rot="5400000" flipH="1" flipV="1">
            <a:off x="2492826" y="1853133"/>
            <a:ext cx="646181" cy="2217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554269">
            <a:off x="9063207" y="1250885"/>
            <a:ext cx="959286" cy="524838"/>
          </a:xfrm>
          <a:prstGeom prst="rect">
            <a:avLst/>
          </a:prstGeom>
          <a:noFill/>
          <a:ln w="53975" cap="flat" cmpd="sng">
            <a:solidFill>
              <a:srgbClr val="FF0000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0">
            <a:no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Impact" pitchFamily="34" charset="0"/>
              </a:rPr>
              <a:t>NEW</a:t>
            </a:r>
            <a:endParaRPr lang="en-US" sz="3200" dirty="0" smtClean="0">
              <a:solidFill>
                <a:srgbClr val="FF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RADview-EMS Performance portal</a:t>
            </a:r>
            <a:endParaRPr lang="en-US" dirty="0"/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60920" y="1529656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Part of RADview-EMS v3.0</a:t>
            </a:r>
            <a:endParaRPr lang="en-US" sz="17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60920" y="2200942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tx1"/>
                </a:solidFill>
              </a:rPr>
              <a:t>Full FCAPS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0920" y="2872228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Policy Management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60920" y="3543514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Performance Dashboard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60920" y="4214800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Aggregated and SLA Reports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60920" y="4886086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Detailed Graphs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60920" y="6228651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Customers management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60920" y="5557372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Monthly Scheduled reports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38889" y="1529909"/>
            <a:ext cx="7006860" cy="535305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2481512" y="2528301"/>
            <a:ext cx="645319" cy="3"/>
          </a:xfrm>
          <a:prstGeom prst="line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0"/>
          <p:cNvGrpSpPr/>
          <p:nvPr/>
        </p:nvGrpSpPr>
        <p:grpSpPr>
          <a:xfrm>
            <a:off x="3397102" y="2070161"/>
            <a:ext cx="6092456" cy="548100"/>
            <a:chOff x="0" y="200430"/>
            <a:chExt cx="6092456" cy="548100"/>
          </a:xfrm>
        </p:grpSpPr>
        <p:sp>
          <p:nvSpPr>
            <p:cNvPr id="51" name="Rectangle 50"/>
            <p:cNvSpPr/>
            <p:nvPr/>
          </p:nvSpPr>
          <p:spPr>
            <a:xfrm>
              <a:off x="0" y="200430"/>
              <a:ext cx="6092456" cy="548100"/>
            </a:xfrm>
            <a:prstGeom prst="rect">
              <a:avLst/>
            </a:prstGeom>
            <a:solidFill>
              <a:schemeClr val="lt1">
                <a:hueOff val="0"/>
                <a:satOff val="0"/>
                <a:lumOff val="0"/>
                <a:alpha val="58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Rectangle 51"/>
            <p:cNvSpPr/>
            <p:nvPr/>
          </p:nvSpPr>
          <p:spPr>
            <a:xfrm>
              <a:off x="0" y="200430"/>
              <a:ext cx="6092456" cy="5481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249936" rIns="91440" bIns="99568" numCol="1" spcCol="1270" anchor="t" anchorCtr="0">
              <a:noAutofit/>
            </a:bodyPr>
            <a:lstStyle/>
            <a:p>
              <a:pPr marL="114245" lvl="1" indent="-114245" defTabSz="621988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400" dirty="0" smtClean="0"/>
                <a:t>Detects and isolates faults in network devices</a:t>
              </a:r>
              <a:endParaRPr lang="en-US" sz="1400" dirty="0"/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4965760" y="1893042"/>
            <a:ext cx="2955151" cy="354240"/>
            <a:chOff x="155272" y="23310"/>
            <a:chExt cx="2955151" cy="354240"/>
          </a:xfrm>
        </p:grpSpPr>
        <p:sp>
          <p:nvSpPr>
            <p:cNvPr id="49" name="Rounded Rectangle 48"/>
            <p:cNvSpPr/>
            <p:nvPr/>
          </p:nvSpPr>
          <p:spPr>
            <a:xfrm>
              <a:off x="155272" y="23310"/>
              <a:ext cx="2955151" cy="35424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Rounded Rectangle 6"/>
            <p:cNvSpPr/>
            <p:nvPr/>
          </p:nvSpPr>
          <p:spPr>
            <a:xfrm>
              <a:off x="172565" y="40603"/>
              <a:ext cx="2920565" cy="319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196" tIns="0" rIns="161196" bIns="0" numCol="1" spcCol="1270" anchor="ctr" anchorCtr="0">
              <a:noAutofit/>
            </a:bodyPr>
            <a:lstStyle/>
            <a:p>
              <a:pPr algn="ctr" defTabSz="710845">
                <a:lnSpc>
                  <a:spcPct val="90000"/>
                </a:lnSpc>
                <a:spcAft>
                  <a:spcPct val="35000"/>
                </a:spcAft>
              </a:pPr>
              <a:r>
                <a:rPr lang="en-US" sz="1700" b="1" dirty="0" smtClean="0"/>
                <a:t>Fault Management</a:t>
              </a:r>
              <a:endParaRPr lang="en-US" sz="1700" dirty="0"/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3397102" y="2985119"/>
            <a:ext cx="6092456" cy="548100"/>
            <a:chOff x="0" y="990450"/>
            <a:chExt cx="6092456" cy="548100"/>
          </a:xfrm>
        </p:grpSpPr>
        <p:sp>
          <p:nvSpPr>
            <p:cNvPr id="47" name="Rectangle 46"/>
            <p:cNvSpPr/>
            <p:nvPr/>
          </p:nvSpPr>
          <p:spPr>
            <a:xfrm>
              <a:off x="0" y="990450"/>
              <a:ext cx="6092456" cy="548100"/>
            </a:xfrm>
            <a:prstGeom prst="rect">
              <a:avLst/>
            </a:prstGeom>
            <a:solidFill>
              <a:schemeClr val="lt1">
                <a:hueOff val="0"/>
                <a:satOff val="0"/>
                <a:lumOff val="0"/>
                <a:alpha val="58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Rectangle 47"/>
            <p:cNvSpPr/>
            <p:nvPr/>
          </p:nvSpPr>
          <p:spPr>
            <a:xfrm>
              <a:off x="0" y="990450"/>
              <a:ext cx="6092456" cy="5481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249936" rIns="91440" bIns="99568" numCol="1" spcCol="1270" anchor="t" anchorCtr="0">
              <a:noAutofit/>
            </a:bodyPr>
            <a:lstStyle/>
            <a:p>
              <a:pPr marL="114245" lvl="1" indent="-114245" defTabSz="621988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400" dirty="0" smtClean="0"/>
                <a:t>Enables to install and distribute software to all devices</a:t>
              </a:r>
              <a:endParaRPr lang="en-US" sz="1400" dirty="0"/>
            </a:p>
          </p:txBody>
        </p:sp>
      </p:grpSp>
      <p:grpSp>
        <p:nvGrpSpPr>
          <p:cNvPr id="6" name="Group 24"/>
          <p:cNvGrpSpPr/>
          <p:nvPr/>
        </p:nvGrpSpPr>
        <p:grpSpPr>
          <a:xfrm>
            <a:off x="4965760" y="2808000"/>
            <a:ext cx="2955151" cy="354240"/>
            <a:chOff x="155272" y="813330"/>
            <a:chExt cx="2955151" cy="354240"/>
          </a:xfrm>
        </p:grpSpPr>
        <p:sp>
          <p:nvSpPr>
            <p:cNvPr id="45" name="Rounded Rectangle 44"/>
            <p:cNvSpPr/>
            <p:nvPr/>
          </p:nvSpPr>
          <p:spPr>
            <a:xfrm>
              <a:off x="155272" y="813330"/>
              <a:ext cx="2955151" cy="35424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Rounded Rectangle 10"/>
            <p:cNvSpPr/>
            <p:nvPr/>
          </p:nvSpPr>
          <p:spPr>
            <a:xfrm>
              <a:off x="172565" y="830623"/>
              <a:ext cx="2920565" cy="319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196" tIns="0" rIns="161196" bIns="0" numCol="1" spcCol="1270" anchor="ctr" anchorCtr="0">
              <a:noAutofit/>
            </a:bodyPr>
            <a:lstStyle/>
            <a:p>
              <a:pPr algn="ctr" defTabSz="710845">
                <a:lnSpc>
                  <a:spcPct val="90000"/>
                </a:lnSpc>
                <a:spcAft>
                  <a:spcPct val="35000"/>
                </a:spcAft>
              </a:pPr>
              <a:r>
                <a:rPr lang="en-US" sz="1700" b="1" dirty="0" smtClean="0"/>
                <a:t>Configuration Management</a:t>
              </a:r>
              <a:endParaRPr lang="en-US" sz="1700" dirty="0"/>
            </a:p>
          </p:txBody>
        </p:sp>
      </p:grpSp>
      <p:grpSp>
        <p:nvGrpSpPr>
          <p:cNvPr id="7" name="Group 25"/>
          <p:cNvGrpSpPr/>
          <p:nvPr/>
        </p:nvGrpSpPr>
        <p:grpSpPr>
          <a:xfrm>
            <a:off x="3397102" y="3900077"/>
            <a:ext cx="6092456" cy="548100"/>
            <a:chOff x="0" y="1780470"/>
            <a:chExt cx="6092456" cy="548100"/>
          </a:xfrm>
        </p:grpSpPr>
        <p:sp>
          <p:nvSpPr>
            <p:cNvPr id="43" name="Rectangle 42"/>
            <p:cNvSpPr/>
            <p:nvPr/>
          </p:nvSpPr>
          <p:spPr>
            <a:xfrm>
              <a:off x="0" y="1780470"/>
              <a:ext cx="6092456" cy="548100"/>
            </a:xfrm>
            <a:prstGeom prst="rect">
              <a:avLst/>
            </a:prstGeom>
            <a:solidFill>
              <a:schemeClr val="lt1">
                <a:hueOff val="0"/>
                <a:satOff val="0"/>
                <a:lumOff val="0"/>
                <a:alpha val="58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Rectangle 43"/>
            <p:cNvSpPr/>
            <p:nvPr/>
          </p:nvSpPr>
          <p:spPr>
            <a:xfrm>
              <a:off x="0" y="1780470"/>
              <a:ext cx="6092456" cy="5481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249936" rIns="91440" bIns="99568" numCol="1" spcCol="1270" anchor="t" anchorCtr="0">
              <a:noAutofit/>
            </a:bodyPr>
            <a:lstStyle/>
            <a:p>
              <a:pPr marL="114245" lvl="1" indent="-114245" defTabSz="621988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400" dirty="0" smtClean="0"/>
                <a:t>Manages individual and group user accounts and passwords </a:t>
              </a:r>
              <a:endParaRPr lang="en-US" sz="1400" dirty="0"/>
            </a:p>
          </p:txBody>
        </p:sp>
      </p:grpSp>
      <p:grpSp>
        <p:nvGrpSpPr>
          <p:cNvPr id="8" name="Group 26"/>
          <p:cNvGrpSpPr/>
          <p:nvPr/>
        </p:nvGrpSpPr>
        <p:grpSpPr>
          <a:xfrm>
            <a:off x="4965760" y="3722958"/>
            <a:ext cx="2955151" cy="354240"/>
            <a:chOff x="155272" y="1603350"/>
            <a:chExt cx="2955151" cy="354240"/>
          </a:xfrm>
        </p:grpSpPr>
        <p:sp>
          <p:nvSpPr>
            <p:cNvPr id="41" name="Rounded Rectangle 40"/>
            <p:cNvSpPr/>
            <p:nvPr/>
          </p:nvSpPr>
          <p:spPr>
            <a:xfrm>
              <a:off x="155272" y="1603350"/>
              <a:ext cx="2955151" cy="35424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ounded Rectangle 14"/>
            <p:cNvSpPr/>
            <p:nvPr/>
          </p:nvSpPr>
          <p:spPr>
            <a:xfrm>
              <a:off x="172565" y="1620643"/>
              <a:ext cx="2920565" cy="319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196" tIns="0" rIns="161196" bIns="0" numCol="1" spcCol="1270" anchor="ctr" anchorCtr="0">
              <a:noAutofit/>
            </a:bodyPr>
            <a:lstStyle/>
            <a:p>
              <a:pPr algn="ctr" defTabSz="710845">
                <a:lnSpc>
                  <a:spcPct val="90000"/>
                </a:lnSpc>
                <a:spcAft>
                  <a:spcPct val="35000"/>
                </a:spcAft>
              </a:pPr>
              <a:r>
                <a:rPr lang="en-US" sz="1700" b="1" dirty="0" smtClean="0"/>
                <a:t>Accounting Management</a:t>
              </a:r>
              <a:endParaRPr lang="en-US" sz="1700" dirty="0"/>
            </a:p>
          </p:txBody>
        </p:sp>
      </p:grpSp>
      <p:grpSp>
        <p:nvGrpSpPr>
          <p:cNvPr id="10" name="Group 27"/>
          <p:cNvGrpSpPr/>
          <p:nvPr/>
        </p:nvGrpSpPr>
        <p:grpSpPr>
          <a:xfrm>
            <a:off x="3397102" y="4815035"/>
            <a:ext cx="6092456" cy="548100"/>
            <a:chOff x="0" y="2570490"/>
            <a:chExt cx="6092456" cy="548100"/>
          </a:xfrm>
        </p:grpSpPr>
        <p:sp>
          <p:nvSpPr>
            <p:cNvPr id="39" name="Rectangle 38"/>
            <p:cNvSpPr/>
            <p:nvPr/>
          </p:nvSpPr>
          <p:spPr>
            <a:xfrm>
              <a:off x="0" y="2570490"/>
              <a:ext cx="6092456" cy="548100"/>
            </a:xfrm>
            <a:prstGeom prst="rect">
              <a:avLst/>
            </a:prstGeom>
            <a:solidFill>
              <a:schemeClr val="lt1">
                <a:hueOff val="0"/>
                <a:satOff val="0"/>
                <a:lumOff val="0"/>
                <a:alpha val="58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Rectangle 39"/>
            <p:cNvSpPr/>
            <p:nvPr/>
          </p:nvSpPr>
          <p:spPr>
            <a:xfrm>
              <a:off x="0" y="2570490"/>
              <a:ext cx="6092456" cy="5481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249936" rIns="91440" bIns="99568" numCol="1" spcCol="1270" anchor="t" anchorCtr="0">
              <a:noAutofit/>
            </a:bodyPr>
            <a:lstStyle/>
            <a:p>
              <a:pPr marL="114245" lvl="1" indent="-114245" defTabSz="621988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400" dirty="0" smtClean="0"/>
                <a:t>producing real-time and periodic statistics. </a:t>
              </a:r>
              <a:endParaRPr lang="en-US" sz="1400" dirty="0"/>
            </a:p>
          </p:txBody>
        </p:sp>
      </p:grpSp>
      <p:grpSp>
        <p:nvGrpSpPr>
          <p:cNvPr id="12" name="Group 28"/>
          <p:cNvGrpSpPr/>
          <p:nvPr/>
        </p:nvGrpSpPr>
        <p:grpSpPr>
          <a:xfrm>
            <a:off x="4965760" y="4637916"/>
            <a:ext cx="2955151" cy="354240"/>
            <a:chOff x="155272" y="2393370"/>
            <a:chExt cx="2955151" cy="354240"/>
          </a:xfrm>
        </p:grpSpPr>
        <p:sp>
          <p:nvSpPr>
            <p:cNvPr id="37" name="Rounded Rectangle 36"/>
            <p:cNvSpPr/>
            <p:nvPr/>
          </p:nvSpPr>
          <p:spPr>
            <a:xfrm>
              <a:off x="155272" y="2393370"/>
              <a:ext cx="2955151" cy="35424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ounded Rectangle 18"/>
            <p:cNvSpPr/>
            <p:nvPr/>
          </p:nvSpPr>
          <p:spPr>
            <a:xfrm>
              <a:off x="172565" y="2410663"/>
              <a:ext cx="2920565" cy="319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196" tIns="0" rIns="161196" bIns="0" numCol="1" spcCol="1270" anchor="ctr" anchorCtr="0">
              <a:noAutofit/>
            </a:bodyPr>
            <a:lstStyle/>
            <a:p>
              <a:pPr algn="ctr" defTabSz="710845">
                <a:lnSpc>
                  <a:spcPct val="90000"/>
                </a:lnSpc>
                <a:spcAft>
                  <a:spcPct val="35000"/>
                </a:spcAft>
              </a:pPr>
              <a:r>
                <a:rPr lang="en-US" sz="1700" b="1" dirty="0" smtClean="0"/>
                <a:t>Performance Management</a:t>
              </a:r>
              <a:endParaRPr lang="en-US" sz="1700" dirty="0"/>
            </a:p>
          </p:txBody>
        </p:sp>
      </p:grpSp>
      <p:grpSp>
        <p:nvGrpSpPr>
          <p:cNvPr id="13" name="Group 30"/>
          <p:cNvGrpSpPr/>
          <p:nvPr/>
        </p:nvGrpSpPr>
        <p:grpSpPr>
          <a:xfrm>
            <a:off x="3397102" y="5729993"/>
            <a:ext cx="6092456" cy="548100"/>
            <a:chOff x="0" y="3360510"/>
            <a:chExt cx="6092456" cy="548100"/>
          </a:xfrm>
        </p:grpSpPr>
        <p:sp>
          <p:nvSpPr>
            <p:cNvPr id="35" name="Rectangle 34"/>
            <p:cNvSpPr/>
            <p:nvPr/>
          </p:nvSpPr>
          <p:spPr>
            <a:xfrm>
              <a:off x="0" y="3360510"/>
              <a:ext cx="6092456" cy="548100"/>
            </a:xfrm>
            <a:prstGeom prst="rect">
              <a:avLst/>
            </a:prstGeom>
            <a:solidFill>
              <a:schemeClr val="lt1">
                <a:hueOff val="0"/>
                <a:satOff val="0"/>
                <a:lumOff val="0"/>
                <a:alpha val="58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Rectangle 35"/>
            <p:cNvSpPr/>
            <p:nvPr/>
          </p:nvSpPr>
          <p:spPr>
            <a:xfrm>
              <a:off x="0" y="3360510"/>
              <a:ext cx="6092456" cy="5481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249936" rIns="91440" bIns="99568" numCol="1" spcCol="1270" anchor="t" anchorCtr="0">
              <a:noAutofit/>
            </a:bodyPr>
            <a:lstStyle/>
            <a:p>
              <a:pPr marL="114245" lvl="1" indent="-114245" defTabSz="621988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400" dirty="0" smtClean="0"/>
                <a:t>Track user activities and control access to network resources</a:t>
              </a:r>
              <a:endParaRPr lang="en-US" sz="1400" dirty="0"/>
            </a:p>
          </p:txBody>
        </p:sp>
      </p:grpSp>
      <p:grpSp>
        <p:nvGrpSpPr>
          <p:cNvPr id="14" name="Group 31"/>
          <p:cNvGrpSpPr/>
          <p:nvPr/>
        </p:nvGrpSpPr>
        <p:grpSpPr>
          <a:xfrm>
            <a:off x="4965760" y="5552872"/>
            <a:ext cx="2955151" cy="354240"/>
            <a:chOff x="155272" y="3183390"/>
            <a:chExt cx="2955151" cy="354240"/>
          </a:xfrm>
        </p:grpSpPr>
        <p:sp>
          <p:nvSpPr>
            <p:cNvPr id="33" name="Rounded Rectangle 32"/>
            <p:cNvSpPr/>
            <p:nvPr/>
          </p:nvSpPr>
          <p:spPr>
            <a:xfrm>
              <a:off x="155272" y="3183390"/>
              <a:ext cx="2955151" cy="35424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ounded Rectangle 22"/>
            <p:cNvSpPr/>
            <p:nvPr/>
          </p:nvSpPr>
          <p:spPr>
            <a:xfrm>
              <a:off x="172565" y="3200683"/>
              <a:ext cx="2920565" cy="319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196" tIns="0" rIns="161196" bIns="0" numCol="1" spcCol="1270" anchor="ctr" anchorCtr="0">
              <a:noAutofit/>
            </a:bodyPr>
            <a:lstStyle/>
            <a:p>
              <a:pPr algn="ctr" defTabSz="710845">
                <a:lnSpc>
                  <a:spcPct val="90000"/>
                </a:lnSpc>
                <a:spcAft>
                  <a:spcPct val="35000"/>
                </a:spcAft>
              </a:pPr>
              <a:r>
                <a:rPr lang="en-US" sz="1700" b="1" dirty="0" smtClean="0"/>
                <a:t>Security Management</a:t>
              </a:r>
              <a:endParaRPr lang="en-US" sz="1700" dirty="0"/>
            </a:p>
          </p:txBody>
        </p:sp>
      </p:grpSp>
      <p:sp>
        <p:nvSpPr>
          <p:cNvPr id="54" name="Rectangle 53"/>
          <p:cNvSpPr/>
          <p:nvPr/>
        </p:nvSpPr>
        <p:spPr>
          <a:xfrm rot="554269">
            <a:off x="9063207" y="1250885"/>
            <a:ext cx="959286" cy="524838"/>
          </a:xfrm>
          <a:prstGeom prst="rect">
            <a:avLst/>
          </a:prstGeom>
          <a:noFill/>
          <a:ln w="53975" cap="flat" cmpd="sng">
            <a:solidFill>
              <a:srgbClr val="FF0000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0">
            <a:no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Impact" pitchFamily="34" charset="0"/>
              </a:rPr>
              <a:t>NEW</a:t>
            </a:r>
            <a:endParaRPr lang="en-US" sz="3200" dirty="0" smtClean="0">
              <a:solidFill>
                <a:srgbClr val="FF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RADview-EMS Performance portal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60920" y="1529656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Part of RADview-EMS v3.0</a:t>
            </a:r>
            <a:endParaRPr lang="en-US" sz="17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60920" y="2200942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Full FCAPS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0920" y="2872228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tx1"/>
                </a:solidFill>
              </a:rPr>
              <a:t>Policy Management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60920" y="3543514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Performance Dashboard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60920" y="4214800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Aggregated and SLA Reports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60920" y="4886086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Detailed Graphs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60920" y="6228651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Customers management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60920" y="5557372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Monthly Scheduled reports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38889" y="1529909"/>
            <a:ext cx="7006860" cy="5353050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2481512" y="3199587"/>
            <a:ext cx="645319" cy="3"/>
          </a:xfrm>
          <a:prstGeom prst="line">
            <a:avLst/>
          </a:prstGeom>
          <a:ln w="762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19216" y="3604436"/>
            <a:ext cx="4477683" cy="273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1" name="Diagram 20"/>
          <p:cNvGraphicFramePr/>
          <p:nvPr/>
        </p:nvGraphicFramePr>
        <p:xfrm>
          <a:off x="2468378" y="1499192"/>
          <a:ext cx="3772934" cy="322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Rectangle 23"/>
          <p:cNvSpPr/>
          <p:nvPr/>
        </p:nvSpPr>
        <p:spPr>
          <a:xfrm rot="554269">
            <a:off x="9063207" y="1250885"/>
            <a:ext cx="959286" cy="524838"/>
          </a:xfrm>
          <a:prstGeom prst="rect">
            <a:avLst/>
          </a:prstGeom>
          <a:noFill/>
          <a:ln w="53975" cap="flat" cmpd="sng">
            <a:solidFill>
              <a:srgbClr val="FF0000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0">
            <a:no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Impact" pitchFamily="34" charset="0"/>
              </a:rPr>
              <a:t>NEW</a:t>
            </a:r>
            <a:endParaRPr lang="en-US" sz="3200" dirty="0" smtClean="0">
              <a:solidFill>
                <a:srgbClr val="FF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RADview-EMS Performance portal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60920" y="1529656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Part of RADview-EMS v3.0</a:t>
            </a:r>
            <a:endParaRPr lang="en-US" sz="17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60920" y="2200942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Full FCAPS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0920" y="2872228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Policy Management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60920" y="3543514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tx1"/>
                </a:solidFill>
              </a:rPr>
              <a:t>Performance Dashboard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60920" y="4214800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Aggregated and SLA Reports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60920" y="4886086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Detailed Graphs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60920" y="6228651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Customers management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60920" y="5557372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Monthly Scheduled reports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38889" y="1529909"/>
            <a:ext cx="7006860" cy="5353050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2492147" y="3870873"/>
            <a:ext cx="645319" cy="3"/>
          </a:xfrm>
          <a:prstGeom prst="line">
            <a:avLst/>
          </a:prstGeom>
          <a:ln w="762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49796" y="2064423"/>
            <a:ext cx="6797188" cy="391107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" name="Rectangle 22"/>
          <p:cNvSpPr/>
          <p:nvPr/>
        </p:nvSpPr>
        <p:spPr>
          <a:xfrm rot="554269">
            <a:off x="9063207" y="1250885"/>
            <a:ext cx="959286" cy="524838"/>
          </a:xfrm>
          <a:prstGeom prst="rect">
            <a:avLst/>
          </a:prstGeom>
          <a:noFill/>
          <a:ln w="53975" cap="flat" cmpd="sng">
            <a:solidFill>
              <a:srgbClr val="FF0000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0">
            <a:no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Impact" pitchFamily="34" charset="0"/>
              </a:rPr>
              <a:t>NEW</a:t>
            </a:r>
            <a:endParaRPr lang="en-US" sz="3200" dirty="0" smtClean="0">
              <a:solidFill>
                <a:srgbClr val="FF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RADview-EMS Performance portal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60920" y="1529656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Part of RADview-EMS v3.0</a:t>
            </a:r>
            <a:endParaRPr lang="en-US" sz="17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60920" y="2200942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Full FCAPS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0920" y="2872228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Policy Management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60920" y="3543514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Performance Dashboard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60920" y="4214800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tx1"/>
                </a:solidFill>
              </a:rPr>
              <a:t>SLA Reports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60920" y="4886086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Detailed Graphs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60920" y="6228651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Customers management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60920" y="5557372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Monthly Scheduled reports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38889" y="1529909"/>
            <a:ext cx="7006860" cy="5353050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2492147" y="4542159"/>
            <a:ext cx="645319" cy="3"/>
          </a:xfrm>
          <a:prstGeom prst="line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43272" y="1636299"/>
            <a:ext cx="6806785" cy="509411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23" name="Rectangle 22"/>
          <p:cNvSpPr/>
          <p:nvPr/>
        </p:nvSpPr>
        <p:spPr>
          <a:xfrm rot="554269">
            <a:off x="9063207" y="1250885"/>
            <a:ext cx="959286" cy="524838"/>
          </a:xfrm>
          <a:prstGeom prst="rect">
            <a:avLst/>
          </a:prstGeom>
          <a:noFill/>
          <a:ln w="53975" cap="flat" cmpd="sng">
            <a:solidFill>
              <a:srgbClr val="FF0000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0">
            <a:no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Impact" pitchFamily="34" charset="0"/>
              </a:rPr>
              <a:t>NEW</a:t>
            </a:r>
            <a:endParaRPr lang="en-US" sz="3200" dirty="0" smtClean="0">
              <a:solidFill>
                <a:srgbClr val="FF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RADview-EMS Performance portal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60920" y="1529656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Part of RADview-EMS v3.0</a:t>
            </a:r>
            <a:endParaRPr lang="en-US" sz="17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60920" y="2200942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Full FCAPS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0920" y="2872228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Policy Management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60920" y="3543514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Performance Dashboard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60920" y="4214800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Aggregated and SLA Reports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60920" y="4886086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tx1"/>
                </a:solidFill>
              </a:rPr>
              <a:t>Detailed Graphs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60920" y="6228651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Customers management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60920" y="5557372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Monthly Scheduled reports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38889" y="1529909"/>
            <a:ext cx="7006860" cy="535305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2492147" y="5213445"/>
            <a:ext cx="645319" cy="3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" descr="V:\Doc\rdv\RS\PerformanceManagement\V2\presentation\flr_highchar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31201" y="1661136"/>
            <a:ext cx="6840123" cy="5026743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23" name="Rectangle 22"/>
          <p:cNvSpPr/>
          <p:nvPr/>
        </p:nvSpPr>
        <p:spPr>
          <a:xfrm rot="554269">
            <a:off x="9063207" y="1250885"/>
            <a:ext cx="959286" cy="524838"/>
          </a:xfrm>
          <a:prstGeom prst="rect">
            <a:avLst/>
          </a:prstGeom>
          <a:noFill/>
          <a:ln w="53975" cap="flat" cmpd="sng">
            <a:solidFill>
              <a:srgbClr val="FF0000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0">
            <a:no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Impact" pitchFamily="34" charset="0"/>
              </a:rPr>
              <a:t>NEW</a:t>
            </a:r>
            <a:endParaRPr lang="en-US" sz="3200" dirty="0" smtClean="0">
              <a:solidFill>
                <a:srgbClr val="FF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RADview-EMS Performance portal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60920" y="1529656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Part of RADview-EMS v3.0</a:t>
            </a:r>
            <a:endParaRPr lang="en-US" sz="17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60920" y="2200942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Full FCAPS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0920" y="2872228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Policy Management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60920" y="3543514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Performance Dashboard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60920" y="4214800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Aggregated and SLA Reports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60920" y="4886086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Detailed Graphs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60920" y="6228651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Customers management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60920" y="5557372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tx1"/>
                </a:solidFill>
              </a:rPr>
              <a:t>Monthly Scheduled reports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38889" y="1529909"/>
            <a:ext cx="7006860" cy="5353050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2492147" y="5884731"/>
            <a:ext cx="645319" cy="3"/>
          </a:xfrm>
          <a:prstGeom prst="line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 descr="sr_services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610206" y="1726714"/>
            <a:ext cx="3587496" cy="50405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Rectangle 22"/>
          <p:cNvSpPr/>
          <p:nvPr/>
        </p:nvSpPr>
        <p:spPr>
          <a:xfrm rot="554269">
            <a:off x="9063207" y="1250885"/>
            <a:ext cx="959286" cy="524838"/>
          </a:xfrm>
          <a:prstGeom prst="rect">
            <a:avLst/>
          </a:prstGeom>
          <a:noFill/>
          <a:ln w="53975" cap="flat" cmpd="sng">
            <a:solidFill>
              <a:srgbClr val="FF0000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0">
            <a:no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Impact" pitchFamily="34" charset="0"/>
              </a:rPr>
              <a:t>NEW</a:t>
            </a:r>
            <a:endParaRPr lang="en-US" sz="3200" dirty="0" smtClean="0">
              <a:solidFill>
                <a:srgbClr val="FF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RADview-EMS Performance portal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60920" y="1529656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Part of RADview-EMS v3.0</a:t>
            </a:r>
            <a:endParaRPr lang="en-US" sz="17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60920" y="2200942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Full FCAPS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0920" y="2872228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Policy Management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60920" y="3543514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Performance Dashboard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60920" y="4214800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Aggregated and SLA Reports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60920" y="4886086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Detailed Graphs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60920" y="6228651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2">
              <a:lumMod val="9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tx1"/>
                </a:solidFill>
              </a:rPr>
              <a:t>Customers management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60920" y="5557372"/>
            <a:ext cx="2594935" cy="650020"/>
          </a:xfrm>
          <a:prstGeom prst="roundRect">
            <a:avLst>
              <a:gd name="adj" fmla="val 680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4" tIns="45697" rIns="91394" bIns="45697" rtlCol="0" anchor="ctr"/>
          <a:lstStyle/>
          <a:p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</a:rPr>
              <a:t>Monthly Scheduled reports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38889" y="1529909"/>
            <a:ext cx="7006860" cy="5349240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rot="16200000" flipV="1">
            <a:off x="2494877" y="6549385"/>
            <a:ext cx="649224" cy="9348"/>
          </a:xfrm>
          <a:prstGeom prst="line">
            <a:avLst/>
          </a:prstGeom>
          <a:ln w="76200">
            <a:solidFill>
              <a:schemeClr val="bg2">
                <a:lumMod val="90000"/>
              </a:schemeClr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71892" y="1674000"/>
            <a:ext cx="6783733" cy="5077679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23" name="Rectangle 22"/>
          <p:cNvSpPr/>
          <p:nvPr/>
        </p:nvSpPr>
        <p:spPr>
          <a:xfrm rot="554269">
            <a:off x="9063207" y="1250885"/>
            <a:ext cx="959286" cy="524838"/>
          </a:xfrm>
          <a:prstGeom prst="rect">
            <a:avLst/>
          </a:prstGeom>
          <a:noFill/>
          <a:ln w="53975" cap="flat" cmpd="sng">
            <a:solidFill>
              <a:srgbClr val="FF0000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 anchorCtr="0">
            <a:no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Impact" pitchFamily="34" charset="0"/>
              </a:rPr>
              <a:t>NEW</a:t>
            </a:r>
            <a:endParaRPr lang="en-US" sz="3200" dirty="0" smtClean="0">
              <a:solidFill>
                <a:srgbClr val="FF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00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73569" y="5206014"/>
            <a:ext cx="5005754" cy="211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RADview-EMS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>
                <a:solidFill>
                  <a:srgbClr val="FFC000"/>
                </a:solidFill>
                <a:latin typeface="Forte" pitchFamily="66" charset="0"/>
              </a:rPr>
              <a:t>Turnkey System – Plug &amp; Play</a:t>
            </a:r>
            <a:endParaRPr lang="en-US" sz="2800" dirty="0">
              <a:solidFill>
                <a:srgbClr val="FFC000"/>
              </a:solidFill>
              <a:latin typeface="Forte" pitchFamily="66" charset="0"/>
            </a:endParaRPr>
          </a:p>
        </p:txBody>
      </p:sp>
      <p:pic>
        <p:nvPicPr>
          <p:cNvPr id="1031" name="Picture 7" descr="D:\Ben-k-data\My Documents\My Pictures\Microsoft Clip Organizer\j043951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2335439"/>
            <a:ext cx="10058400" cy="2458994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 bwMode="auto">
          <a:xfrm>
            <a:off x="1498796" y="1817734"/>
            <a:ext cx="7060808" cy="3465474"/>
          </a:xfrm>
          <a:prstGeom prst="roundRect">
            <a:avLst>
              <a:gd name="adj" fmla="val 1875"/>
            </a:avLst>
          </a:prstGeom>
          <a:solidFill>
            <a:schemeClr val="bg1">
              <a:lumMod val="65000"/>
              <a:alpha val="82000"/>
            </a:schemeClr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75" tIns="251548" rIns="91275" bIns="45640" numCol="1" rtlCol="0" anchor="t" anchorCtr="0" compatLnSpc="1">
            <a:prstTxWarp prst="textNoShape">
              <a:avLst/>
            </a:prstTxWarp>
          </a:bodyPr>
          <a:lstStyle/>
          <a:p>
            <a:pPr marL="266223" indent="-174312">
              <a:lnSpc>
                <a:spcPct val="150000"/>
              </a:lnSpc>
              <a:buSzPct val="110000"/>
              <a:buFont typeface="Verdana" pitchFamily="34" charset="0"/>
              <a:buChar char="●"/>
            </a:pPr>
            <a:r>
              <a:rPr lang="en-US" sz="1700" dirty="0" smtClean="0">
                <a:solidFill>
                  <a:prstClr val="white"/>
                </a:solidFill>
                <a:latin typeface="Verdana" pitchFamily="34" charset="0"/>
                <a:cs typeface="Vrinda" pitchFamily="2" charset="0"/>
              </a:rPr>
              <a:t>Based on Dell PowerEdge R610 systems</a:t>
            </a:r>
          </a:p>
          <a:p>
            <a:pPr marL="266223" indent="-174312">
              <a:lnSpc>
                <a:spcPct val="150000"/>
              </a:lnSpc>
              <a:buSzPct val="110000"/>
              <a:buFont typeface="Verdana" pitchFamily="34" charset="0"/>
              <a:buChar char="●"/>
            </a:pPr>
            <a:r>
              <a:rPr lang="en-US" sz="1700" dirty="0" smtClean="0">
                <a:solidFill>
                  <a:prstClr val="white"/>
                </a:solidFill>
                <a:latin typeface="Verdana" pitchFamily="34" charset="0"/>
                <a:cs typeface="Vrinda" pitchFamily="2" charset="0"/>
              </a:rPr>
              <a:t>Intel® Xeon® processor 5500 and 5600 series </a:t>
            </a:r>
          </a:p>
          <a:p>
            <a:pPr marL="266223" indent="-174312">
              <a:lnSpc>
                <a:spcPct val="150000"/>
              </a:lnSpc>
              <a:buSzPct val="110000"/>
              <a:buFont typeface="Verdana" pitchFamily="34" charset="0"/>
              <a:buChar char="●"/>
            </a:pPr>
            <a:r>
              <a:rPr lang="en-US" sz="1700" dirty="0" smtClean="0">
                <a:solidFill>
                  <a:prstClr val="white"/>
                </a:solidFill>
                <a:latin typeface="Verdana" pitchFamily="34" charset="0"/>
                <a:cs typeface="Vrinda" pitchFamily="2" charset="0"/>
              </a:rPr>
              <a:t>Reliable Dell hardware</a:t>
            </a:r>
          </a:p>
          <a:p>
            <a:pPr marL="266223" indent="-174312">
              <a:lnSpc>
                <a:spcPct val="150000"/>
              </a:lnSpc>
              <a:buSzPct val="110000"/>
              <a:buFont typeface="Verdana" pitchFamily="34" charset="0"/>
              <a:buChar char="●"/>
            </a:pPr>
            <a:r>
              <a:rPr lang="en-US" sz="1700" dirty="0" smtClean="0">
                <a:solidFill>
                  <a:prstClr val="white"/>
                </a:solidFill>
                <a:latin typeface="Verdana" pitchFamily="34" charset="0"/>
                <a:cs typeface="Vrinda" pitchFamily="2" charset="0"/>
              </a:rPr>
              <a:t>Customized for Entry/Medium/High level</a:t>
            </a:r>
          </a:p>
          <a:p>
            <a:pPr marL="266223" indent="-174312">
              <a:lnSpc>
                <a:spcPct val="150000"/>
              </a:lnSpc>
              <a:buSzPct val="110000"/>
              <a:buFont typeface="Verdana" pitchFamily="34" charset="0"/>
              <a:buChar char="●"/>
            </a:pPr>
            <a:r>
              <a:rPr lang="en-US" sz="1700" dirty="0" smtClean="0">
                <a:solidFill>
                  <a:prstClr val="white"/>
                </a:solidFill>
                <a:latin typeface="Verdana" pitchFamily="34" charset="0"/>
                <a:cs typeface="Vrinda" pitchFamily="2" charset="0"/>
              </a:rPr>
              <a:t>Windows Server®2008SP2 , installed</a:t>
            </a:r>
          </a:p>
          <a:p>
            <a:pPr marL="266223" indent="-174312">
              <a:lnSpc>
                <a:spcPct val="150000"/>
              </a:lnSpc>
              <a:buSzPct val="110000"/>
              <a:buFont typeface="Verdana" pitchFamily="34" charset="0"/>
              <a:buChar char="●"/>
            </a:pPr>
            <a:r>
              <a:rPr lang="en-US" sz="1700" dirty="0" smtClean="0">
                <a:solidFill>
                  <a:prstClr val="white"/>
                </a:solidFill>
                <a:latin typeface="Verdana" pitchFamily="34" charset="0"/>
                <a:cs typeface="Vrinda" pitchFamily="2" charset="0"/>
              </a:rPr>
              <a:t>Latest releases of RADview-EMS and Oracle, installed</a:t>
            </a:r>
          </a:p>
          <a:p>
            <a:pPr marL="266223" indent="-174312">
              <a:lnSpc>
                <a:spcPct val="150000"/>
              </a:lnSpc>
              <a:buSzPct val="110000"/>
              <a:buFont typeface="Verdana" pitchFamily="34" charset="0"/>
              <a:buChar char="●"/>
            </a:pPr>
            <a:r>
              <a:rPr lang="en-US" sz="1700" dirty="0" smtClean="0">
                <a:solidFill>
                  <a:prstClr val="white"/>
                </a:solidFill>
                <a:latin typeface="Verdana" pitchFamily="34" charset="0"/>
                <a:cs typeface="Vrinda" pitchFamily="2" charset="0"/>
              </a:rPr>
              <a:t>39 Months HW world wide warranty, NBD/RADcare</a:t>
            </a:r>
          </a:p>
          <a:p>
            <a:pPr marL="266223" indent="-174312">
              <a:lnSpc>
                <a:spcPct val="150000"/>
              </a:lnSpc>
              <a:buSzPct val="110000"/>
              <a:buFont typeface="Verdana" pitchFamily="34" charset="0"/>
              <a:buChar char="●"/>
            </a:pPr>
            <a:r>
              <a:rPr lang="en-US" sz="1700" b="1" dirty="0" smtClean="0">
                <a:solidFill>
                  <a:srgbClr val="C00000"/>
                </a:solidFill>
                <a:latin typeface="Verdana" pitchFamily="34" charset="0"/>
                <a:cs typeface="Vrinda" pitchFamily="2" charset="0"/>
              </a:rPr>
              <a:t>Plug &amp; Play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2126662" y="1633920"/>
            <a:ext cx="5805113" cy="402404"/>
          </a:xfrm>
          <a:prstGeom prst="roundRect">
            <a:avLst>
              <a:gd name="adj" fmla="val 8013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102" tIns="0" rIns="177102" bIns="0" numCol="1" spcCol="1269" anchor="ctr" anchorCtr="0">
            <a:noAutofit/>
          </a:bodyPr>
          <a:lstStyle/>
          <a:p>
            <a:pPr algn="ctr"/>
            <a:r>
              <a:rPr lang="en-US" sz="2000" dirty="0" smtClean="0">
                <a:solidFill>
                  <a:prstClr val="white"/>
                </a:solidFill>
              </a:rPr>
              <a:t>RADview-Server, windows based system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 Value Proposition</a:t>
            </a:r>
            <a:endParaRPr lang="en-US" dirty="0">
              <a:solidFill>
                <a:srgbClr val="FF9900"/>
              </a:solidFill>
            </a:endParaRPr>
          </a:p>
        </p:txBody>
      </p:sp>
      <p:graphicFrame>
        <p:nvGraphicFramePr>
          <p:cNvPr id="39" name="Content Placeholder 3"/>
          <p:cNvGraphicFramePr>
            <a:graphicFrameLocks/>
          </p:cNvGraphicFramePr>
          <p:nvPr/>
        </p:nvGraphicFramePr>
        <p:xfrm>
          <a:off x="0" y="1491996"/>
          <a:ext cx="10058400" cy="5448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dirty="0" smtClean="0"/>
              <a:t>Business-Continuity </a:t>
            </a:r>
            <a:r>
              <a:rPr lang="en-US" sz="3000" dirty="0" smtClean="0"/>
              <a:t>L</a:t>
            </a:r>
            <a:r>
              <a:rPr lang="en-US" dirty="0" smtClean="0"/>
              <a:t>evels </a:t>
            </a:r>
            <a:endParaRPr lang="en-US" dirty="0"/>
          </a:p>
        </p:txBody>
      </p:sp>
      <p:graphicFrame>
        <p:nvGraphicFramePr>
          <p:cNvPr id="19" name="Diagram 18"/>
          <p:cNvGraphicFramePr/>
          <p:nvPr/>
        </p:nvGraphicFramePr>
        <p:xfrm>
          <a:off x="550037" y="1536700"/>
          <a:ext cx="9036907" cy="5221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331166" y="2403469"/>
            <a:ext cx="6857917" cy="1201915"/>
          </a:xfrm>
          <a:prstGeom prst="roundRect">
            <a:avLst>
              <a:gd name="adj" fmla="val 1875"/>
            </a:avLst>
          </a:prstGeom>
          <a:solidFill>
            <a:schemeClr val="bg1">
              <a:lumMod val="50000"/>
              <a:alpha val="10000"/>
            </a:schemeClr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8" tIns="301179" rIns="91248" bIns="45627" numCol="1" rtlCol="0" anchor="t" anchorCtr="0" compatLnSpc="1">
            <a:prstTxWarp prst="textNoShape">
              <a:avLst/>
            </a:prstTxWarp>
          </a:bodyPr>
          <a:lstStyle/>
          <a:p>
            <a:pPr marL="266144" indent="-174260">
              <a:spcBef>
                <a:spcPct val="20000"/>
              </a:spcBef>
              <a:buClr>
                <a:srgbClr val="4D4D4D"/>
              </a:buClr>
              <a:buSzPct val="110000"/>
              <a:buFont typeface="Verdana" pitchFamily="34" charset="0"/>
              <a:buChar char="●"/>
            </a:pPr>
            <a:r>
              <a:rPr lang="en-US" sz="1400" dirty="0" smtClean="0">
                <a:solidFill>
                  <a:srgbClr val="000099"/>
                </a:solidFill>
                <a:latin typeface="Verdana" pitchFamily="34" charset="0"/>
                <a:cs typeface="Vrinda" pitchFamily="2" charset="0"/>
              </a:rPr>
              <a:t>Based on RADview-EMS/&lt;</a:t>
            </a:r>
            <a:r>
              <a:rPr lang="en-US" sz="1400" dirty="0" err="1" smtClean="0">
                <a:solidFill>
                  <a:srgbClr val="000099"/>
                </a:solidFill>
                <a:latin typeface="Verdana" pitchFamily="34" charset="0"/>
                <a:cs typeface="Vrinda" pitchFamily="2" charset="0"/>
              </a:rPr>
              <a:t>Win&amp;Unix</a:t>
            </a:r>
            <a:r>
              <a:rPr lang="en-US" sz="1400" dirty="0" smtClean="0">
                <a:solidFill>
                  <a:srgbClr val="000099"/>
                </a:solidFill>
                <a:latin typeface="Verdana" pitchFamily="34" charset="0"/>
                <a:cs typeface="Vrinda" pitchFamily="2" charset="0"/>
              </a:rPr>
              <a:t>&gt;Pack1/R backup and restore tool</a:t>
            </a:r>
          </a:p>
          <a:p>
            <a:pPr marL="266144" lvl="1" indent="-174260">
              <a:spcBef>
                <a:spcPct val="20000"/>
              </a:spcBef>
              <a:buClr>
                <a:srgbClr val="4D4D4D"/>
              </a:buClr>
              <a:buSzPct val="110000"/>
              <a:buFont typeface="Verdana" pitchFamily="34" charset="0"/>
              <a:buChar char="●"/>
            </a:pPr>
            <a:r>
              <a:rPr lang="en-US" sz="1400" dirty="0" smtClean="0">
                <a:solidFill>
                  <a:srgbClr val="000099"/>
                </a:solidFill>
                <a:latin typeface="Verdana" pitchFamily="34" charset="0"/>
                <a:cs typeface="Vrinda" pitchFamily="2" charset="0"/>
              </a:rPr>
              <a:t>Backup file can be saved anywhere </a:t>
            </a:r>
          </a:p>
          <a:p>
            <a:pPr marL="266144" lvl="1" indent="-174260">
              <a:spcBef>
                <a:spcPct val="20000"/>
              </a:spcBef>
              <a:buClr>
                <a:srgbClr val="4D4D4D"/>
              </a:buClr>
              <a:buSzPct val="110000"/>
              <a:buFont typeface="Verdana" pitchFamily="34" charset="0"/>
              <a:buChar char="●"/>
            </a:pPr>
            <a:r>
              <a:rPr lang="en-US" sz="1400" dirty="0" smtClean="0">
                <a:solidFill>
                  <a:srgbClr val="000099"/>
                </a:solidFill>
                <a:latin typeface="Verdana" pitchFamily="34" charset="0"/>
                <a:cs typeface="Vrinda" pitchFamily="2" charset="0"/>
              </a:rPr>
              <a:t>Restore from backed-up files – RPO can be very long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409949" y="5796637"/>
            <a:ext cx="109124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Business-Continuity Options 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331166" y="5409527"/>
            <a:ext cx="6857917" cy="1201915"/>
          </a:xfrm>
          <a:prstGeom prst="roundRect">
            <a:avLst>
              <a:gd name="adj" fmla="val 1875"/>
            </a:avLst>
          </a:prstGeom>
          <a:solidFill>
            <a:srgbClr val="29A329">
              <a:alpha val="10000"/>
            </a:srgbClr>
          </a:solidFill>
          <a:ln w="6350" cap="flat" cmpd="sng" algn="ctr">
            <a:solidFill>
              <a:srgbClr val="2DB52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8" tIns="301179" rIns="91248" bIns="45627" numCol="1" rtlCol="0" anchor="t" anchorCtr="0" compatLnSpc="1">
            <a:prstTxWarp prst="textNoShape">
              <a:avLst/>
            </a:prstTxWarp>
          </a:bodyPr>
          <a:lstStyle/>
          <a:p>
            <a:pPr marL="266144" lvl="1" indent="-174260">
              <a:spcBef>
                <a:spcPct val="20000"/>
              </a:spcBef>
              <a:buClr>
                <a:srgbClr val="4D4D4D"/>
              </a:buClr>
              <a:buSzPct val="110000"/>
              <a:buFont typeface="Verdana" pitchFamily="34" charset="0"/>
              <a:buChar char="●"/>
            </a:pPr>
            <a:r>
              <a:rPr lang="en-US" sz="1400" b="1" dirty="0" smtClean="0">
                <a:solidFill>
                  <a:srgbClr val="000099"/>
                </a:solidFill>
                <a:latin typeface="Verdana" pitchFamily="34" charset="0"/>
                <a:cs typeface="Vrinda" pitchFamily="2" charset="0"/>
              </a:rPr>
              <a:t>Geographically</a:t>
            </a:r>
            <a:r>
              <a:rPr lang="en-US" sz="1400" dirty="0" smtClean="0">
                <a:solidFill>
                  <a:srgbClr val="000099"/>
                </a:solidFill>
                <a:latin typeface="Verdana" pitchFamily="34" charset="0"/>
                <a:cs typeface="Vrinda" pitchFamily="2" charset="0"/>
              </a:rPr>
              <a:t> separated NMS servers that are replicated constantly</a:t>
            </a:r>
          </a:p>
          <a:p>
            <a:pPr marL="266144" lvl="1" indent="-174260">
              <a:spcBef>
                <a:spcPct val="20000"/>
              </a:spcBef>
              <a:buClr>
                <a:srgbClr val="4D4D4D"/>
              </a:buClr>
              <a:buSzPct val="110000"/>
              <a:buFont typeface="Verdana" pitchFamily="34" charset="0"/>
              <a:buChar char="●"/>
            </a:pPr>
            <a:r>
              <a:rPr lang="en-US" sz="1400" dirty="0" smtClean="0">
                <a:solidFill>
                  <a:srgbClr val="000099"/>
                </a:solidFill>
                <a:latin typeface="Verdana" pitchFamily="34" charset="0"/>
                <a:cs typeface="Vrinda" pitchFamily="2" charset="0"/>
              </a:rPr>
              <a:t>RPO and RTO are short</a:t>
            </a:r>
          </a:p>
          <a:p>
            <a:pPr marL="266144" lvl="1" indent="-174260">
              <a:spcBef>
                <a:spcPct val="20000"/>
              </a:spcBef>
              <a:buClr>
                <a:srgbClr val="4D4D4D"/>
              </a:buClr>
              <a:buSzPct val="110000"/>
              <a:buFont typeface="Verdana" pitchFamily="34" charset="0"/>
              <a:buChar char="●"/>
            </a:pPr>
            <a:r>
              <a:rPr lang="en-US" sz="1400" dirty="0" smtClean="0">
                <a:solidFill>
                  <a:srgbClr val="000099"/>
                </a:solidFill>
                <a:latin typeface="Verdana" pitchFamily="34" charset="0"/>
                <a:cs typeface="Vrinda" pitchFamily="2" charset="0"/>
              </a:rPr>
              <a:t>Manual </a:t>
            </a:r>
            <a:r>
              <a:rPr lang="en-US" sz="1400" b="1" dirty="0" smtClean="0">
                <a:solidFill>
                  <a:srgbClr val="000099"/>
                </a:solidFill>
                <a:latin typeface="Verdana" pitchFamily="34" charset="0"/>
                <a:cs typeface="Vrinda" pitchFamily="2" charset="0"/>
              </a:rPr>
              <a:t>switchover 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558021" y="5234269"/>
            <a:ext cx="3452021" cy="335128"/>
          </a:xfrm>
          <a:prstGeom prst="roundRect">
            <a:avLst>
              <a:gd name="adj" fmla="val 8013"/>
            </a:avLst>
          </a:prstGeom>
          <a:solidFill>
            <a:srgbClr val="2DB5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049" tIns="0" rIns="177049" bIns="0" numCol="1" spcCol="1269" anchor="ctr" anchorCtr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</a:pPr>
            <a:r>
              <a:rPr lang="en-US" sz="1700" dirty="0" smtClean="0">
                <a:solidFill>
                  <a:srgbClr val="FFFFFF"/>
                </a:solidFill>
              </a:rPr>
              <a:t>Disaster Recovery (DR) 1+1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331166" y="3905121"/>
            <a:ext cx="6857917" cy="1212382"/>
          </a:xfrm>
          <a:prstGeom prst="roundRect">
            <a:avLst>
              <a:gd name="adj" fmla="val 1875"/>
            </a:avLst>
          </a:prstGeom>
          <a:solidFill>
            <a:srgbClr val="0000CC">
              <a:alpha val="10000"/>
            </a:srgbClr>
          </a:solidFill>
          <a:ln w="63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48" tIns="301179" rIns="91248" bIns="45627" numCol="1" rtlCol="0" anchor="t" anchorCtr="0" compatLnSpc="1">
            <a:prstTxWarp prst="textNoShape">
              <a:avLst/>
            </a:prstTxWarp>
          </a:bodyPr>
          <a:lstStyle/>
          <a:p>
            <a:pPr marL="266144" indent="-174260">
              <a:spcBef>
                <a:spcPct val="20000"/>
              </a:spcBef>
              <a:buClr>
                <a:srgbClr val="4D4D4D"/>
              </a:buClr>
              <a:buSzPct val="110000"/>
              <a:buFont typeface="Verdana" pitchFamily="34" charset="0"/>
              <a:buChar char="●"/>
            </a:pPr>
            <a:r>
              <a:rPr lang="en-US" sz="1400" b="1" dirty="0" smtClean="0">
                <a:solidFill>
                  <a:srgbClr val="0000CC"/>
                </a:solidFill>
                <a:latin typeface="Verdana" pitchFamily="34" charset="0"/>
                <a:cs typeface="Vrinda" pitchFamily="2" charset="0"/>
              </a:rPr>
              <a:t>Local</a:t>
            </a:r>
            <a:r>
              <a:rPr lang="en-US" sz="1400" dirty="0" smtClean="0">
                <a:solidFill>
                  <a:srgbClr val="0000CC"/>
                </a:solidFill>
                <a:latin typeface="Verdana" pitchFamily="34" charset="0"/>
                <a:cs typeface="Vrinda" pitchFamily="2" charset="0"/>
              </a:rPr>
              <a:t> clustering - RPO and RTO are short</a:t>
            </a:r>
          </a:p>
          <a:p>
            <a:pPr marL="266144" indent="-174260">
              <a:spcBef>
                <a:spcPct val="20000"/>
              </a:spcBef>
              <a:buClr>
                <a:srgbClr val="4D4D4D"/>
              </a:buClr>
              <a:buSzPct val="110000"/>
              <a:buFont typeface="Verdana" pitchFamily="34" charset="0"/>
              <a:buChar char="●"/>
            </a:pPr>
            <a:r>
              <a:rPr lang="en-US" sz="1400" dirty="0" smtClean="0">
                <a:solidFill>
                  <a:srgbClr val="0000CC"/>
                </a:solidFill>
                <a:latin typeface="Verdana" pitchFamily="34" charset="0"/>
                <a:cs typeface="Vrinda" pitchFamily="2" charset="0"/>
              </a:rPr>
              <a:t>Immediate recovery in the event of OS or HW failure in a single site </a:t>
            </a:r>
          </a:p>
          <a:p>
            <a:pPr marL="266144" indent="-174260">
              <a:spcBef>
                <a:spcPct val="20000"/>
              </a:spcBef>
              <a:buClr>
                <a:srgbClr val="4D4D4D"/>
              </a:buClr>
              <a:buSzPct val="110000"/>
              <a:buFont typeface="Verdana" pitchFamily="34" charset="0"/>
              <a:buChar char="●"/>
            </a:pPr>
            <a:r>
              <a:rPr lang="en-US" sz="1400" dirty="0" smtClean="0">
                <a:solidFill>
                  <a:srgbClr val="0000CC"/>
                </a:solidFill>
                <a:latin typeface="Verdana" pitchFamily="34" charset="0"/>
                <a:cs typeface="Vrinda" pitchFamily="2" charset="0"/>
              </a:rPr>
              <a:t>Automatic </a:t>
            </a:r>
            <a:r>
              <a:rPr lang="en-US" sz="1400" b="1" dirty="0" smtClean="0">
                <a:solidFill>
                  <a:srgbClr val="0000CC"/>
                </a:solidFill>
                <a:latin typeface="Verdana" pitchFamily="34" charset="0"/>
                <a:cs typeface="Vrinda" pitchFamily="2" charset="0"/>
              </a:rPr>
              <a:t>failover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558021" y="3741215"/>
            <a:ext cx="3452021" cy="335128"/>
          </a:xfrm>
          <a:prstGeom prst="roundRect">
            <a:avLst>
              <a:gd name="adj" fmla="val 8013"/>
            </a:avLst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049" tIns="0" rIns="177049" bIns="0" numCol="1" spcCol="1269" anchor="ctr" anchorCtr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</a:pPr>
            <a:r>
              <a:rPr lang="en-US" sz="1700" dirty="0" smtClean="0">
                <a:solidFill>
                  <a:srgbClr val="FFFFFF"/>
                </a:solidFill>
              </a:rPr>
              <a:t>High Availability (HA) Cluster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888612" y="5796637"/>
            <a:ext cx="109124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409949" y="4334902"/>
            <a:ext cx="109124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409949" y="4134130"/>
            <a:ext cx="109124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D:\Ben-k-data\My Documents\My Pictures\RADview\DELL\storage-powervault-md3000-thumb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01963" y="4657729"/>
            <a:ext cx="907257" cy="245674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7459039" y="2136546"/>
            <a:ext cx="945222" cy="498418"/>
          </a:xfrm>
          <a:prstGeom prst="rect">
            <a:avLst/>
          </a:prstGeom>
          <a:noFill/>
        </p:spPr>
        <p:txBody>
          <a:bodyPr wrap="square" lIns="91257" tIns="45631" rIns="91257" bIns="45631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</a:pPr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Primary site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87147" y="2136546"/>
            <a:ext cx="945222" cy="498418"/>
          </a:xfrm>
          <a:prstGeom prst="rect">
            <a:avLst/>
          </a:prstGeom>
          <a:noFill/>
        </p:spPr>
        <p:txBody>
          <a:bodyPr wrap="square" lIns="91257" tIns="45631" rIns="91257" bIns="45631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</a:pPr>
            <a:r>
              <a:rPr lang="en-US" sz="1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Backup site</a:t>
            </a:r>
            <a:endParaRPr lang="en-US" sz="1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558021" y="2243414"/>
            <a:ext cx="3452021" cy="335128"/>
          </a:xfrm>
          <a:prstGeom prst="roundRect">
            <a:avLst>
              <a:gd name="adj" fmla="val 8013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049" tIns="0" rIns="177049" bIns="0" numCol="1" spcCol="1269" anchor="ctr" anchorCtr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</a:pPr>
            <a:r>
              <a:rPr lang="en-US" sz="1700" dirty="0" smtClean="0">
                <a:solidFill>
                  <a:srgbClr val="FFFFFF"/>
                </a:solidFill>
              </a:rPr>
              <a:t>Backup and Restore</a:t>
            </a:r>
          </a:p>
        </p:txBody>
      </p:sp>
      <p:pic>
        <p:nvPicPr>
          <p:cNvPr id="1026" name="Picture 2" descr="C:\Documents and Settings\Ben_k\Desktop\imagesCAUXAZFD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703087" y="2724450"/>
            <a:ext cx="504966" cy="496887"/>
          </a:xfrm>
          <a:prstGeom prst="rect">
            <a:avLst/>
          </a:prstGeom>
          <a:noFill/>
        </p:spPr>
      </p:pic>
      <p:pic>
        <p:nvPicPr>
          <p:cNvPr id="27" name="Picture 2" descr="C:\Documents and Settings\Ben_k\Desktop\imagesCAUXAZFD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094789" y="2724450"/>
            <a:ext cx="504966" cy="496887"/>
          </a:xfrm>
          <a:prstGeom prst="rect">
            <a:avLst/>
          </a:prstGeom>
          <a:noFill/>
        </p:spPr>
      </p:pic>
      <p:sp>
        <p:nvSpPr>
          <p:cNvPr id="28" name="Curved Down Arrow 27"/>
          <p:cNvSpPr/>
          <p:nvPr/>
        </p:nvSpPr>
        <p:spPr bwMode="auto">
          <a:xfrm>
            <a:off x="8166100" y="2662514"/>
            <a:ext cx="914400" cy="241300"/>
          </a:xfrm>
          <a:prstGeom prst="curved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57" tIns="45631" rIns="91257" bIns="45631" numCol="1" rtlCol="0" anchor="t" anchorCtr="0" compatLnSpc="1">
            <a:prstTxWarp prst="textNoShape">
              <a:avLst/>
            </a:prstTxWarp>
          </a:bodyPr>
          <a:lstStyle/>
          <a:p>
            <a:pPr defTabSz="912574"/>
            <a:endParaRPr lang="en-US" sz="2400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Integrations</a:t>
            </a:r>
          </a:p>
        </p:txBody>
      </p:sp>
      <p:graphicFrame>
        <p:nvGraphicFramePr>
          <p:cNvPr id="21" name="Content Placeholder 11"/>
          <p:cNvGraphicFramePr>
            <a:graphicFrameLocks/>
          </p:cNvGraphicFramePr>
          <p:nvPr/>
        </p:nvGraphicFramePr>
        <p:xfrm>
          <a:off x="438756" y="1546293"/>
          <a:ext cx="7829775" cy="5584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childplay1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964487" y="3032533"/>
            <a:ext cx="4108927" cy="400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331166" y="1569755"/>
            <a:ext cx="6857917" cy="1201915"/>
          </a:xfrm>
          <a:prstGeom prst="roundRect">
            <a:avLst>
              <a:gd name="adj" fmla="val 1875"/>
            </a:avLst>
          </a:prstGeom>
          <a:solidFill>
            <a:schemeClr val="bg1">
              <a:lumMod val="50000"/>
              <a:alpha val="10000"/>
            </a:schemeClr>
          </a:solidFill>
          <a:ln w="63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02" tIns="301028" rIns="91202" bIns="45605" numCol="1" rtlCol="0" anchor="t" anchorCtr="0" compatLnSpc="1">
            <a:prstTxWarp prst="textNoShape">
              <a:avLst/>
            </a:prstTxWarp>
          </a:bodyPr>
          <a:lstStyle/>
          <a:p>
            <a:pPr marL="266012" indent="-174174">
              <a:spcBef>
                <a:spcPct val="20000"/>
              </a:spcBef>
              <a:buClr>
                <a:srgbClr val="4D4D4D"/>
              </a:buClr>
              <a:buSzPct val="110000"/>
              <a:buFont typeface="Verdana" pitchFamily="34" charset="0"/>
              <a:buChar char="●"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  <a:cs typeface="Vrinda" pitchFamily="2" charset="0"/>
              </a:rPr>
              <a:t>RADview-EMS standalone software only</a:t>
            </a:r>
          </a:p>
          <a:p>
            <a:pPr marL="266012" indent="-174174">
              <a:spcBef>
                <a:spcPct val="20000"/>
              </a:spcBef>
              <a:buClr>
                <a:srgbClr val="4D4D4D"/>
              </a:buClr>
              <a:buSzPct val="110000"/>
              <a:buFont typeface="Verdana" pitchFamily="34" charset="0"/>
              <a:buChar char="●"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  <a:cs typeface="Vrinda" pitchFamily="2" charset="0"/>
              </a:rPr>
              <a:t>Includes 300ENW, 5 Clients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97070" y="4962923"/>
            <a:ext cx="109124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 Packages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331166" y="4575813"/>
            <a:ext cx="6857917" cy="1201915"/>
          </a:xfrm>
          <a:prstGeom prst="roundRect">
            <a:avLst>
              <a:gd name="adj" fmla="val 1875"/>
            </a:avLst>
          </a:prstGeom>
          <a:solidFill>
            <a:srgbClr val="29A329">
              <a:alpha val="10000"/>
            </a:srgbClr>
          </a:solidFill>
          <a:ln w="6350" cap="flat" cmpd="sng" algn="ctr">
            <a:solidFill>
              <a:srgbClr val="2DB52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02" tIns="301028" rIns="91202" bIns="45605" numCol="1" rtlCol="0" anchor="t" anchorCtr="0" compatLnSpc="1">
            <a:prstTxWarp prst="textNoShape">
              <a:avLst/>
            </a:prstTxWarp>
          </a:bodyPr>
          <a:lstStyle/>
          <a:p>
            <a:pPr marL="266012" indent="-174174">
              <a:spcBef>
                <a:spcPct val="20000"/>
              </a:spcBef>
              <a:buClr>
                <a:srgbClr val="4D4D4D"/>
              </a:buClr>
              <a:buSzPct val="110000"/>
              <a:buFont typeface="Verdana" pitchFamily="34" charset="0"/>
              <a:buChar char="●"/>
            </a:pPr>
            <a:r>
              <a:rPr lang="en-US" sz="1400" dirty="0" smtClean="0">
                <a:solidFill>
                  <a:srgbClr val="29A329"/>
                </a:solidFill>
                <a:latin typeface="Verdana" pitchFamily="34" charset="0"/>
                <a:cs typeface="Vrinda" pitchFamily="2" charset="0"/>
              </a:rPr>
              <a:t>RADview-EMS system based on Dell R610, Windows server 2008SP2</a:t>
            </a:r>
          </a:p>
          <a:p>
            <a:pPr marL="266012" indent="-174174">
              <a:spcBef>
                <a:spcPct val="20000"/>
              </a:spcBef>
              <a:buClr>
                <a:srgbClr val="4D4D4D"/>
              </a:buClr>
              <a:buSzPct val="110000"/>
              <a:buFont typeface="Verdana" pitchFamily="34" charset="0"/>
              <a:buChar char="●"/>
            </a:pPr>
            <a:r>
              <a:rPr lang="en-US" sz="1400" dirty="0" smtClean="0">
                <a:solidFill>
                  <a:srgbClr val="29A329"/>
                </a:solidFill>
                <a:latin typeface="Verdana" pitchFamily="34" charset="0"/>
                <a:cs typeface="Vrinda" pitchFamily="2" charset="0"/>
              </a:rPr>
              <a:t>Includes 2 servers in replication (DR) mode, 300xRV-LIC/ENW/R, 5 Clients and 3 Years worldwide HW warranty 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558026" y="4400555"/>
            <a:ext cx="3588993" cy="335128"/>
          </a:xfrm>
          <a:prstGeom prst="roundRect">
            <a:avLst>
              <a:gd name="adj" fmla="val 8013"/>
            </a:avLst>
          </a:prstGeom>
          <a:solidFill>
            <a:srgbClr val="2DB5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6961" tIns="0" rIns="176961" bIns="0" numCol="1" spcCol="1269" anchor="ctr" anchorCtr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</a:pPr>
            <a:r>
              <a:rPr lang="en-US" sz="1700" dirty="0" smtClean="0">
                <a:solidFill>
                  <a:srgbClr val="FFFFFF"/>
                </a:solidFill>
              </a:rPr>
              <a:t>Pack 3 - Turnkey system  (DR mode)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331166" y="6083556"/>
            <a:ext cx="6857917" cy="1231671"/>
          </a:xfrm>
          <a:prstGeom prst="roundRect">
            <a:avLst>
              <a:gd name="adj" fmla="val 1875"/>
            </a:avLst>
          </a:prstGeom>
          <a:solidFill>
            <a:srgbClr val="C00000">
              <a:alpha val="10000"/>
            </a:srgbClr>
          </a:solidFill>
          <a:ln w="63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02" tIns="301028" rIns="91202" bIns="45605" numCol="1" rtlCol="0" anchor="t" anchorCtr="0" compatLnSpc="1">
            <a:prstTxWarp prst="textNoShape">
              <a:avLst/>
            </a:prstTxWarp>
          </a:bodyPr>
          <a:lstStyle/>
          <a:p>
            <a:pPr marL="266012" indent="-174174">
              <a:spcBef>
                <a:spcPct val="20000"/>
              </a:spcBef>
              <a:buClr>
                <a:srgbClr val="4D4D4D"/>
              </a:buClr>
              <a:buSzPct val="110000"/>
              <a:buFont typeface="Verdana" pitchFamily="34" charset="0"/>
              <a:buChar char="●"/>
            </a:pPr>
            <a:r>
              <a:rPr lang="en-US" sz="1400" dirty="0" smtClean="0">
                <a:solidFill>
                  <a:srgbClr val="C00000"/>
                </a:solidFill>
                <a:latin typeface="Verdana" pitchFamily="34" charset="0"/>
                <a:cs typeface="Vrinda" pitchFamily="2" charset="0"/>
              </a:rPr>
              <a:t>RADview-EMS system based on Dell R610, Windows server 2008SP2</a:t>
            </a:r>
          </a:p>
          <a:p>
            <a:pPr marL="266012" indent="-174174">
              <a:spcBef>
                <a:spcPct val="20000"/>
              </a:spcBef>
              <a:buClr>
                <a:srgbClr val="4D4D4D"/>
              </a:buClr>
              <a:buSzPct val="110000"/>
              <a:buFont typeface="Verdana" pitchFamily="34" charset="0"/>
              <a:buChar char="●"/>
            </a:pPr>
            <a:r>
              <a:rPr lang="en-US" sz="1400" dirty="0" smtClean="0">
                <a:solidFill>
                  <a:srgbClr val="C00000"/>
                </a:solidFill>
                <a:latin typeface="Verdana" pitchFamily="34" charset="0"/>
                <a:cs typeface="Vrinda" pitchFamily="2" charset="0"/>
              </a:rPr>
              <a:t>Includes 2 servers and external storage in local clustering (HA) mode, 300ENW/R, 5 Clients and 3 Years worldwide HW warranty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558008" y="5910778"/>
            <a:ext cx="3617801" cy="335128"/>
          </a:xfrm>
          <a:prstGeom prst="roundRect">
            <a:avLst>
              <a:gd name="adj" fmla="val 8013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6961" tIns="0" rIns="176961" bIns="0" numCol="1" spcCol="1269" anchor="ctr" anchorCtr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</a:pPr>
            <a:r>
              <a:rPr lang="en-US" sz="1700" dirty="0" smtClean="0">
                <a:solidFill>
                  <a:srgbClr val="FFFFFF"/>
                </a:solidFill>
              </a:rPr>
              <a:t>Pack 4 - Turnkey system (HA Mode)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331166" y="3071407"/>
            <a:ext cx="6857917" cy="1212382"/>
          </a:xfrm>
          <a:prstGeom prst="roundRect">
            <a:avLst>
              <a:gd name="adj" fmla="val 1875"/>
            </a:avLst>
          </a:prstGeom>
          <a:solidFill>
            <a:srgbClr val="0000CC">
              <a:alpha val="10000"/>
            </a:srgbClr>
          </a:solidFill>
          <a:ln w="63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02" tIns="301028" rIns="91202" bIns="45605" numCol="1" rtlCol="0" anchor="t" anchorCtr="0" compatLnSpc="1">
            <a:prstTxWarp prst="textNoShape">
              <a:avLst/>
            </a:prstTxWarp>
          </a:bodyPr>
          <a:lstStyle/>
          <a:p>
            <a:pPr marL="266012" indent="-174174">
              <a:spcBef>
                <a:spcPct val="20000"/>
              </a:spcBef>
              <a:buClr>
                <a:srgbClr val="4D4D4D"/>
              </a:buClr>
              <a:buSzPct val="110000"/>
              <a:buFont typeface="Verdana" pitchFamily="34" charset="0"/>
              <a:buChar char="●"/>
            </a:pPr>
            <a:r>
              <a:rPr lang="en-US" sz="1400" dirty="0" smtClean="0">
                <a:solidFill>
                  <a:srgbClr val="0000CC"/>
                </a:solidFill>
                <a:latin typeface="Verdana" pitchFamily="34" charset="0"/>
                <a:cs typeface="Vrinda" pitchFamily="2" charset="0"/>
              </a:rPr>
              <a:t>RADview-EMS server based on Dell R610, Windows server 2008SP2 </a:t>
            </a:r>
          </a:p>
          <a:p>
            <a:pPr marL="266012" indent="-174174">
              <a:spcBef>
                <a:spcPct val="20000"/>
              </a:spcBef>
              <a:buClr>
                <a:srgbClr val="4D4D4D"/>
              </a:buClr>
              <a:buSzPct val="110000"/>
              <a:buFont typeface="Verdana" pitchFamily="34" charset="0"/>
              <a:buChar char="●"/>
            </a:pPr>
            <a:r>
              <a:rPr lang="en-US" sz="1400" dirty="0" smtClean="0">
                <a:solidFill>
                  <a:srgbClr val="0000CC"/>
                </a:solidFill>
                <a:latin typeface="Verdana" pitchFamily="34" charset="0"/>
                <a:cs typeface="Vrinda" pitchFamily="2" charset="0"/>
              </a:rPr>
              <a:t>Includes one server, 300ENW, 5 Clients and 3 Years worldwide HW warranty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558026" y="2907500"/>
            <a:ext cx="3588993" cy="335128"/>
          </a:xfrm>
          <a:prstGeom prst="roundRect">
            <a:avLst>
              <a:gd name="adj" fmla="val 8013"/>
            </a:avLst>
          </a:prstGeom>
          <a:solidFill>
            <a:srgbClr val="0000CC"/>
          </a:solidFill>
          <a:ln>
            <a:solidFill>
              <a:srgbClr val="00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6961" tIns="0" rIns="176961" bIns="0" numCol="1" spcCol="1269" anchor="ctr" anchorCtr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</a:pPr>
            <a:r>
              <a:rPr lang="en-US" sz="1700" dirty="0" smtClean="0">
                <a:solidFill>
                  <a:srgbClr val="FFFFFF"/>
                </a:solidFill>
              </a:rPr>
              <a:t>Pack 2 - Turnkey system (Regular)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888612" y="4962923"/>
            <a:ext cx="109124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97070" y="6360298"/>
            <a:ext cx="109124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97070" y="6159525"/>
            <a:ext cx="109124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D:\Ben-k-data\My Documents\My Pictures\RADview\DELL\storage-powervault-md3000-thumb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489085" y="6683125"/>
            <a:ext cx="907257" cy="245674"/>
          </a:xfrm>
          <a:prstGeom prst="rect">
            <a:avLst/>
          </a:prstGeom>
          <a:noFill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97070" y="3529887"/>
            <a:ext cx="109124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ounded Rectangle 25"/>
          <p:cNvSpPr/>
          <p:nvPr/>
        </p:nvSpPr>
        <p:spPr bwMode="auto">
          <a:xfrm>
            <a:off x="558026" y="1409700"/>
            <a:ext cx="3588993" cy="335128"/>
          </a:xfrm>
          <a:prstGeom prst="roundRect">
            <a:avLst>
              <a:gd name="adj" fmla="val 8013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6961" tIns="0" rIns="176961" bIns="0" numCol="1" spcCol="1269" anchor="ctr" anchorCtr="0">
            <a:no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rgbClr val="4D4D4D"/>
              </a:buClr>
            </a:pPr>
            <a:r>
              <a:rPr lang="en-US" sz="1700" dirty="0" smtClean="0">
                <a:solidFill>
                  <a:srgbClr val="FFFFFF"/>
                </a:solidFill>
              </a:rPr>
              <a:t>Pack 1 – Software only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 animBg="1"/>
      <p:bldP spid="5" grpId="0" animBg="1"/>
      <p:bldP spid="6" grpId="0" animBg="1"/>
      <p:bldP spid="7" grpId="0" animBg="1"/>
      <p:bldP spid="13" grpId="0" animBg="1"/>
      <p:bldP spid="14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Down Ribbon 5"/>
          <p:cNvSpPr/>
          <p:nvPr/>
        </p:nvSpPr>
        <p:spPr bwMode="auto">
          <a:xfrm rot="20105735">
            <a:off x="1474246" y="2697856"/>
            <a:ext cx="6868607" cy="2579890"/>
          </a:xfrm>
          <a:prstGeom prst="ribbon">
            <a:avLst/>
          </a:prstGeom>
          <a:solidFill>
            <a:srgbClr val="CC33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83061" tIns="41531" rIns="83061" bIns="41531" numCol="1" rtlCol="0" anchor="ctr" anchorCtr="0" compatLnSpc="1">
            <a:prstTxWarp prst="textNoShape">
              <a:avLst/>
            </a:prstTxWarp>
          </a:bodyPr>
          <a:lstStyle/>
          <a:p>
            <a:pPr algn="ctr" defTabSz="830609"/>
            <a:endParaRPr lang="en-US" sz="2200" b="1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Success Stories</a:t>
            </a:r>
            <a:endParaRPr lang="en-US" sz="4800" dirty="0"/>
          </a:p>
        </p:txBody>
      </p:sp>
      <p:sp>
        <p:nvSpPr>
          <p:cNvPr id="115" name="Textfeld 114"/>
          <p:cNvSpPr txBox="1"/>
          <p:nvPr/>
        </p:nvSpPr>
        <p:spPr>
          <a:xfrm rot="20074435">
            <a:off x="3673570" y="3701617"/>
            <a:ext cx="2711256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6000" b="1" dirty="0" smtClean="0">
                <a:latin typeface="+mn-lt"/>
              </a:rPr>
              <a:t>RV-EMS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AutoShape 23"/>
          <p:cNvSpPr>
            <a:spLocks noChangeArrowheads="1"/>
          </p:cNvSpPr>
          <p:nvPr/>
        </p:nvSpPr>
        <p:spPr bwMode="auto">
          <a:xfrm>
            <a:off x="6943090" y="4048507"/>
            <a:ext cx="2339975" cy="121073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B7D9E5"/>
              </a:gs>
            </a:gsLst>
            <a:lin ang="5400000" scaled="1"/>
          </a:gradFill>
          <a:ln w="12700">
            <a:solidFill>
              <a:srgbClr val="84BDD6"/>
            </a:solidFill>
            <a:round/>
            <a:headEnd/>
            <a:tailEnd/>
          </a:ln>
          <a:effectLst/>
        </p:spPr>
        <p:txBody>
          <a:bodyPr wrap="none" lIns="100574" tIns="50287" rIns="100574" bIns="50287" anchor="ctr"/>
          <a:lstStyle/>
          <a:p>
            <a:endParaRPr lang="en-US"/>
          </a:p>
        </p:txBody>
      </p:sp>
      <p:sp>
        <p:nvSpPr>
          <p:cNvPr id="147" name="AutoShape 23"/>
          <p:cNvSpPr>
            <a:spLocks noChangeArrowheads="1"/>
          </p:cNvSpPr>
          <p:nvPr/>
        </p:nvSpPr>
        <p:spPr bwMode="auto">
          <a:xfrm>
            <a:off x="6943090" y="5438057"/>
            <a:ext cx="2339975" cy="121073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B7D9E5"/>
              </a:gs>
            </a:gsLst>
            <a:lin ang="5400000" scaled="1"/>
          </a:gradFill>
          <a:ln w="12700">
            <a:solidFill>
              <a:srgbClr val="84BDD6"/>
            </a:solidFill>
            <a:round/>
            <a:headEnd/>
            <a:tailEnd/>
          </a:ln>
          <a:effectLst/>
        </p:spPr>
        <p:txBody>
          <a:bodyPr wrap="none" lIns="100574" tIns="50287" rIns="100574" bIns="50287" anchor="ctr"/>
          <a:lstStyle/>
          <a:p>
            <a:endParaRPr lang="en-US"/>
          </a:p>
        </p:txBody>
      </p:sp>
      <p:sp>
        <p:nvSpPr>
          <p:cNvPr id="146" name="AutoShape 23"/>
          <p:cNvSpPr>
            <a:spLocks noChangeArrowheads="1"/>
          </p:cNvSpPr>
          <p:nvPr/>
        </p:nvSpPr>
        <p:spPr bwMode="auto">
          <a:xfrm>
            <a:off x="6932032" y="2663615"/>
            <a:ext cx="2339975" cy="121073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B7D9E5"/>
              </a:gs>
            </a:gsLst>
            <a:lin ang="5400000" scaled="1"/>
          </a:gradFill>
          <a:ln w="12700">
            <a:solidFill>
              <a:srgbClr val="84BDD6"/>
            </a:solidFill>
            <a:round/>
            <a:headEnd/>
            <a:tailEnd/>
          </a:ln>
          <a:effectLst/>
        </p:spPr>
        <p:txBody>
          <a:bodyPr wrap="none" lIns="100574" tIns="50287" rIns="100574" bIns="50287" anchor="ctr"/>
          <a:lstStyle/>
          <a:p>
            <a:endParaRPr lang="en-US"/>
          </a:p>
        </p:txBody>
      </p:sp>
      <p:sp>
        <p:nvSpPr>
          <p:cNvPr id="77" name="AutoShape 21"/>
          <p:cNvSpPr>
            <a:spLocks noChangeArrowheads="1"/>
          </p:cNvSpPr>
          <p:nvPr/>
        </p:nvSpPr>
        <p:spPr bwMode="auto">
          <a:xfrm>
            <a:off x="656590" y="1824833"/>
            <a:ext cx="2339975" cy="276012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E8DBC0"/>
              </a:gs>
            </a:gsLst>
            <a:lin ang="5400000" scaled="1"/>
          </a:gradFill>
          <a:ln w="12700" algn="ctr">
            <a:solidFill>
              <a:srgbClr val="AD9C84"/>
            </a:solidFill>
            <a:round/>
            <a:headEnd/>
            <a:tailEnd/>
          </a:ln>
          <a:effectLst/>
        </p:spPr>
        <p:txBody>
          <a:bodyPr wrap="none" lIns="100574" tIns="50287" rIns="100574" bIns="50287" anchor="ctr"/>
          <a:lstStyle/>
          <a:p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B2B Ethernet Connection</a:t>
            </a:r>
            <a:br>
              <a:rPr lang="en-US" sz="3500" dirty="0" smtClean="0"/>
            </a:br>
            <a:r>
              <a:rPr lang="en-US" sz="3500" dirty="0" smtClean="0"/>
              <a:t>DSLAM Backhaul over PSN</a:t>
            </a:r>
            <a:endParaRPr lang="en-US" sz="3500" dirty="0"/>
          </a:p>
        </p:txBody>
      </p:sp>
      <p:pic>
        <p:nvPicPr>
          <p:cNvPr id="71" name="Picture 56" descr="Large animated German flag clip art for a white backgroun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8313" y="1164168"/>
            <a:ext cx="1030389" cy="77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6" descr="controom-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124" y="2201079"/>
            <a:ext cx="1606062" cy="1527518"/>
          </a:xfrm>
          <a:prstGeom prst="rect">
            <a:avLst/>
          </a:prstGeom>
          <a:noFill/>
        </p:spPr>
      </p:pic>
      <p:sp>
        <p:nvSpPr>
          <p:cNvPr id="74" name="Textfeld 73"/>
          <p:cNvSpPr txBox="1"/>
          <p:nvPr/>
        </p:nvSpPr>
        <p:spPr>
          <a:xfrm>
            <a:off x="1050024" y="1835411"/>
            <a:ext cx="1581695" cy="389327"/>
          </a:xfrm>
          <a:prstGeom prst="rect">
            <a:avLst/>
          </a:prstGeom>
          <a:noFill/>
        </p:spPr>
        <p:txBody>
          <a:bodyPr wrap="non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RAD View EMS</a:t>
            </a:r>
          </a:p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Network Management</a:t>
            </a:r>
          </a:p>
        </p:txBody>
      </p:sp>
      <p:cxnSp>
        <p:nvCxnSpPr>
          <p:cNvPr id="80" name="Gerade Verbindung 79"/>
          <p:cNvCxnSpPr/>
          <p:nvPr/>
        </p:nvCxnSpPr>
        <p:spPr>
          <a:xfrm rot="10800000">
            <a:off x="261938" y="3998909"/>
            <a:ext cx="1201422" cy="0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feld 80"/>
          <p:cNvSpPr txBox="1"/>
          <p:nvPr/>
        </p:nvSpPr>
        <p:spPr>
          <a:xfrm>
            <a:off x="779193" y="3792855"/>
            <a:ext cx="677461" cy="245452"/>
          </a:xfrm>
          <a:prstGeom prst="rect">
            <a:avLst/>
          </a:prstGeom>
          <a:noFill/>
        </p:spPr>
        <p:txBody>
          <a:bodyPr wrap="non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Internet</a:t>
            </a:r>
          </a:p>
        </p:txBody>
      </p:sp>
      <p:pic>
        <p:nvPicPr>
          <p:cNvPr id="78" name="Picture 36" descr="rou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2404" y="3726499"/>
            <a:ext cx="764858" cy="564039"/>
          </a:xfrm>
          <a:prstGeom prst="rect">
            <a:avLst/>
          </a:prstGeom>
          <a:noFill/>
        </p:spPr>
      </p:pic>
      <p:cxnSp>
        <p:nvCxnSpPr>
          <p:cNvPr id="89" name="Gewinkelte Verbindung 88"/>
          <p:cNvCxnSpPr/>
          <p:nvPr/>
        </p:nvCxnSpPr>
        <p:spPr>
          <a:xfrm>
            <a:off x="1801198" y="3373755"/>
            <a:ext cx="2657094" cy="1248918"/>
          </a:xfrm>
          <a:prstGeom prst="bentConnector3">
            <a:avLst>
              <a:gd name="adj1" fmla="val 99842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winkelte Verbindung 91"/>
          <p:cNvCxnSpPr>
            <a:stCxn id="78" idx="3"/>
          </p:cNvCxnSpPr>
          <p:nvPr/>
        </p:nvCxnSpPr>
        <p:spPr>
          <a:xfrm>
            <a:off x="2207260" y="4008518"/>
            <a:ext cx="2134616" cy="785986"/>
          </a:xfrm>
          <a:prstGeom prst="bentConnector3">
            <a:avLst>
              <a:gd name="adj1" fmla="val 60602"/>
            </a:avLst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Form 105"/>
          <p:cNvCxnSpPr/>
          <p:nvPr/>
        </p:nvCxnSpPr>
        <p:spPr>
          <a:xfrm flipV="1">
            <a:off x="5934461" y="3373755"/>
            <a:ext cx="1156365" cy="817245"/>
          </a:xfrm>
          <a:prstGeom prst="bentConnector3">
            <a:avLst>
              <a:gd name="adj1" fmla="val 50000"/>
            </a:avLst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feld 111"/>
          <p:cNvSpPr txBox="1"/>
          <p:nvPr/>
        </p:nvSpPr>
        <p:spPr>
          <a:xfrm>
            <a:off x="6023867" y="3607985"/>
            <a:ext cx="499368" cy="245452"/>
          </a:xfrm>
          <a:prstGeom prst="rect">
            <a:avLst/>
          </a:prstGeom>
          <a:noFill/>
        </p:spPr>
        <p:txBody>
          <a:bodyPr wrap="non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GBE</a:t>
            </a:r>
          </a:p>
        </p:txBody>
      </p:sp>
      <p:cxnSp>
        <p:nvCxnSpPr>
          <p:cNvPr id="114" name="Gerade Verbindung 113"/>
          <p:cNvCxnSpPr/>
          <p:nvPr/>
        </p:nvCxnSpPr>
        <p:spPr>
          <a:xfrm rot="16200000" flipH="1">
            <a:off x="6914639" y="3981966"/>
            <a:ext cx="1229359" cy="12943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Picture 11" descr="dsl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1032" y="2888299"/>
            <a:ext cx="518636" cy="970915"/>
          </a:xfrm>
          <a:prstGeom prst="rect">
            <a:avLst/>
          </a:prstGeom>
          <a:noFill/>
        </p:spPr>
      </p:pic>
      <p:cxnSp>
        <p:nvCxnSpPr>
          <p:cNvPr id="103" name="Gerade Verbindung 102"/>
          <p:cNvCxnSpPr>
            <a:stCxn id="101" idx="3"/>
          </p:cNvCxnSpPr>
          <p:nvPr/>
        </p:nvCxnSpPr>
        <p:spPr>
          <a:xfrm>
            <a:off x="8769669" y="3373755"/>
            <a:ext cx="7858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Gerade Verbindung 110"/>
          <p:cNvCxnSpPr>
            <a:stCxn id="104" idx="3"/>
            <a:endCxn id="101" idx="1"/>
          </p:cNvCxnSpPr>
          <p:nvPr/>
        </p:nvCxnSpPr>
        <p:spPr>
          <a:xfrm>
            <a:off x="7940201" y="3373755"/>
            <a:ext cx="3108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91" descr="rad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5164" y="3190400"/>
            <a:ext cx="915035" cy="366713"/>
          </a:xfrm>
          <a:prstGeom prst="rect">
            <a:avLst/>
          </a:prstGeom>
          <a:noFill/>
        </p:spPr>
      </p:pic>
      <p:sp>
        <p:nvSpPr>
          <p:cNvPr id="124" name="Textfeld 123"/>
          <p:cNvSpPr txBox="1"/>
          <p:nvPr/>
        </p:nvSpPr>
        <p:spPr>
          <a:xfrm>
            <a:off x="7040880" y="3352800"/>
            <a:ext cx="942625" cy="245452"/>
          </a:xfrm>
          <a:prstGeom prst="rect">
            <a:avLst/>
          </a:prstGeom>
          <a:noFill/>
        </p:spPr>
        <p:txBody>
          <a:bodyPr wrap="squar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ETX-202</a:t>
            </a:r>
          </a:p>
        </p:txBody>
      </p:sp>
      <p:grpSp>
        <p:nvGrpSpPr>
          <p:cNvPr id="3" name="Gruppieren 126"/>
          <p:cNvGrpSpPr/>
          <p:nvPr/>
        </p:nvGrpSpPr>
        <p:grpSpPr>
          <a:xfrm>
            <a:off x="7028657" y="4275984"/>
            <a:ext cx="2530316" cy="1714818"/>
            <a:chOff x="6386513" y="2625725"/>
            <a:chExt cx="2300287" cy="1558925"/>
          </a:xfrm>
        </p:grpSpPr>
        <p:cxnSp>
          <p:nvCxnSpPr>
            <p:cNvPr id="128" name="Gerade Verbindung 127"/>
            <p:cNvCxnSpPr/>
            <p:nvPr/>
          </p:nvCxnSpPr>
          <p:spPr>
            <a:xfrm rot="16200000" flipH="1">
              <a:off x="6286034" y="3619968"/>
              <a:ext cx="1117599" cy="11766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uppieren 128"/>
            <p:cNvGrpSpPr/>
            <p:nvPr/>
          </p:nvGrpSpPr>
          <p:grpSpPr>
            <a:xfrm>
              <a:off x="6386513" y="2625725"/>
              <a:ext cx="2300287" cy="882650"/>
              <a:chOff x="6386513" y="2625725"/>
              <a:chExt cx="2300287" cy="882650"/>
            </a:xfrm>
          </p:grpSpPr>
          <p:pic>
            <p:nvPicPr>
              <p:cNvPr id="130" name="Picture 11" descr="dslam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500938" y="2625725"/>
                <a:ext cx="471487" cy="882650"/>
              </a:xfrm>
              <a:prstGeom prst="rect">
                <a:avLst/>
              </a:prstGeom>
              <a:noFill/>
            </p:spPr>
          </p:pic>
          <p:cxnSp>
            <p:nvCxnSpPr>
              <p:cNvPr id="131" name="Gerade Verbindung 130"/>
              <p:cNvCxnSpPr>
                <a:stCxn id="130" idx="3"/>
              </p:cNvCxnSpPr>
              <p:nvPr/>
            </p:nvCxnSpPr>
            <p:spPr>
              <a:xfrm>
                <a:off x="7972425" y="3067050"/>
                <a:ext cx="71437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Gerade Verbindung 131"/>
              <p:cNvCxnSpPr>
                <a:stCxn id="133" idx="3"/>
                <a:endCxn id="130" idx="1"/>
              </p:cNvCxnSpPr>
              <p:nvPr/>
            </p:nvCxnSpPr>
            <p:spPr>
              <a:xfrm>
                <a:off x="7218363" y="3067050"/>
                <a:ext cx="28257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3" name="Picture 91" descr="rad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386513" y="2900362"/>
                <a:ext cx="831850" cy="333375"/>
              </a:xfrm>
              <a:prstGeom prst="rect">
                <a:avLst/>
              </a:prstGeom>
              <a:noFill/>
            </p:spPr>
          </p:pic>
          <p:sp>
            <p:nvSpPr>
              <p:cNvPr id="134" name="Textfeld 133"/>
              <p:cNvSpPr txBox="1"/>
              <p:nvPr/>
            </p:nvSpPr>
            <p:spPr>
              <a:xfrm>
                <a:off x="6400800" y="3048000"/>
                <a:ext cx="856932" cy="223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1100" dirty="0" smtClean="0">
                    <a:latin typeface="Arial" pitchFamily="34" charset="0"/>
                    <a:cs typeface="Arial" pitchFamily="34" charset="0"/>
                  </a:rPr>
                  <a:t>ETX-202</a:t>
                </a:r>
              </a:p>
            </p:txBody>
          </p:sp>
        </p:grpSp>
      </p:grpSp>
      <p:grpSp>
        <p:nvGrpSpPr>
          <p:cNvPr id="5" name="Gruppieren 136"/>
          <p:cNvGrpSpPr/>
          <p:nvPr/>
        </p:nvGrpSpPr>
        <p:grpSpPr>
          <a:xfrm>
            <a:off x="7032151" y="5663670"/>
            <a:ext cx="2530316" cy="970915"/>
            <a:chOff x="6386513" y="2625725"/>
            <a:chExt cx="2300287" cy="882650"/>
          </a:xfrm>
        </p:grpSpPr>
        <p:pic>
          <p:nvPicPr>
            <p:cNvPr id="138" name="Picture 11" descr="dslam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00938" y="2625725"/>
              <a:ext cx="471487" cy="882650"/>
            </a:xfrm>
            <a:prstGeom prst="rect">
              <a:avLst/>
            </a:prstGeom>
            <a:noFill/>
          </p:spPr>
        </p:pic>
        <p:cxnSp>
          <p:nvCxnSpPr>
            <p:cNvPr id="139" name="Gerade Verbindung 138"/>
            <p:cNvCxnSpPr>
              <a:stCxn id="138" idx="3"/>
            </p:cNvCxnSpPr>
            <p:nvPr/>
          </p:nvCxnSpPr>
          <p:spPr>
            <a:xfrm>
              <a:off x="7972425" y="3067050"/>
              <a:ext cx="7143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Gerade Verbindung 139"/>
            <p:cNvCxnSpPr>
              <a:stCxn id="141" idx="3"/>
              <a:endCxn id="138" idx="1"/>
            </p:cNvCxnSpPr>
            <p:nvPr/>
          </p:nvCxnSpPr>
          <p:spPr>
            <a:xfrm>
              <a:off x="7218363" y="3067050"/>
              <a:ext cx="2825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1" name="Picture 91" descr="rad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86513" y="2900362"/>
              <a:ext cx="831850" cy="333375"/>
            </a:xfrm>
            <a:prstGeom prst="rect">
              <a:avLst/>
            </a:prstGeom>
            <a:noFill/>
          </p:spPr>
        </p:pic>
        <p:sp>
          <p:nvSpPr>
            <p:cNvPr id="142" name="Textfeld 141"/>
            <p:cNvSpPr txBox="1"/>
            <p:nvPr/>
          </p:nvSpPr>
          <p:spPr>
            <a:xfrm>
              <a:off x="6400800" y="3048000"/>
              <a:ext cx="856932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ETX-202</a:t>
              </a:r>
            </a:p>
          </p:txBody>
        </p:sp>
      </p:grpSp>
      <p:sp>
        <p:nvSpPr>
          <p:cNvPr id="143" name="Textfeld 142"/>
          <p:cNvSpPr txBox="1"/>
          <p:nvPr/>
        </p:nvSpPr>
        <p:spPr>
          <a:xfrm>
            <a:off x="8025767" y="2654301"/>
            <a:ext cx="867899" cy="245452"/>
          </a:xfrm>
          <a:prstGeom prst="rect">
            <a:avLst/>
          </a:prstGeom>
          <a:noFill/>
        </p:spPr>
        <p:txBody>
          <a:bodyPr wrap="non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IP-DSLAM</a:t>
            </a:r>
          </a:p>
        </p:txBody>
      </p:sp>
      <p:sp>
        <p:nvSpPr>
          <p:cNvPr id="144" name="Textfeld 143"/>
          <p:cNvSpPr txBox="1"/>
          <p:nvPr/>
        </p:nvSpPr>
        <p:spPr>
          <a:xfrm>
            <a:off x="8025767" y="4060616"/>
            <a:ext cx="867899" cy="245452"/>
          </a:xfrm>
          <a:prstGeom prst="rect">
            <a:avLst/>
          </a:prstGeom>
          <a:noFill/>
        </p:spPr>
        <p:txBody>
          <a:bodyPr wrap="non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IP-DSLAM</a:t>
            </a:r>
          </a:p>
        </p:txBody>
      </p:sp>
      <p:sp>
        <p:nvSpPr>
          <p:cNvPr id="145" name="Textfeld 144"/>
          <p:cNvSpPr txBox="1"/>
          <p:nvPr/>
        </p:nvSpPr>
        <p:spPr>
          <a:xfrm>
            <a:off x="8025767" y="5420362"/>
            <a:ext cx="867899" cy="245452"/>
          </a:xfrm>
          <a:prstGeom prst="rect">
            <a:avLst/>
          </a:prstGeom>
          <a:noFill/>
        </p:spPr>
        <p:txBody>
          <a:bodyPr wrap="non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IP-DSLAM</a:t>
            </a:r>
          </a:p>
        </p:txBody>
      </p:sp>
      <p:sp>
        <p:nvSpPr>
          <p:cNvPr id="149" name="Textfeld 148"/>
          <p:cNvSpPr txBox="1"/>
          <p:nvPr/>
        </p:nvSpPr>
        <p:spPr>
          <a:xfrm>
            <a:off x="7486058" y="3617297"/>
            <a:ext cx="499368" cy="245452"/>
          </a:xfrm>
          <a:prstGeom prst="rect">
            <a:avLst/>
          </a:prstGeom>
          <a:noFill/>
        </p:spPr>
        <p:txBody>
          <a:bodyPr wrap="non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GBE</a:t>
            </a:r>
          </a:p>
        </p:txBody>
      </p:sp>
      <p:sp>
        <p:nvSpPr>
          <p:cNvPr id="150" name="Textfeld 149"/>
          <p:cNvSpPr txBox="1"/>
          <p:nvPr/>
        </p:nvSpPr>
        <p:spPr>
          <a:xfrm>
            <a:off x="7467432" y="5004983"/>
            <a:ext cx="499368" cy="245452"/>
          </a:xfrm>
          <a:prstGeom prst="rect">
            <a:avLst/>
          </a:prstGeom>
          <a:noFill/>
        </p:spPr>
        <p:txBody>
          <a:bodyPr wrap="non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GBE</a:t>
            </a:r>
          </a:p>
        </p:txBody>
      </p:sp>
      <p:sp>
        <p:nvSpPr>
          <p:cNvPr id="203" name="Textfeld 202"/>
          <p:cNvSpPr txBox="1"/>
          <p:nvPr/>
        </p:nvSpPr>
        <p:spPr>
          <a:xfrm>
            <a:off x="4871341" y="3128303"/>
            <a:ext cx="499368" cy="245452"/>
          </a:xfrm>
          <a:prstGeom prst="rect">
            <a:avLst/>
          </a:prstGeom>
          <a:noFill/>
        </p:spPr>
        <p:txBody>
          <a:bodyPr wrap="non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GBE</a:t>
            </a:r>
          </a:p>
        </p:txBody>
      </p:sp>
      <p:cxnSp>
        <p:nvCxnSpPr>
          <p:cNvPr id="162" name="Gerade Verbindung 161"/>
          <p:cNvCxnSpPr/>
          <p:nvPr/>
        </p:nvCxnSpPr>
        <p:spPr>
          <a:xfrm rot="16200000" flipH="1" flipV="1">
            <a:off x="4096035" y="3163713"/>
            <a:ext cx="1592581" cy="56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203"/>
          <p:cNvGrpSpPr/>
          <p:nvPr/>
        </p:nvGrpSpPr>
        <p:grpSpPr>
          <a:xfrm>
            <a:off x="4200896" y="1869651"/>
            <a:ext cx="1580356" cy="1210733"/>
            <a:chOff x="3818995" y="1699683"/>
            <a:chExt cx="1436687" cy="1100666"/>
          </a:xfrm>
        </p:grpSpPr>
        <p:sp>
          <p:nvSpPr>
            <p:cNvPr id="152" name="AutoShape 23"/>
            <p:cNvSpPr>
              <a:spLocks noChangeArrowheads="1"/>
            </p:cNvSpPr>
            <p:nvPr/>
          </p:nvSpPr>
          <p:spPr bwMode="auto">
            <a:xfrm>
              <a:off x="3818995" y="1699683"/>
              <a:ext cx="1436687" cy="110066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B7D9E5"/>
                </a:gs>
              </a:gsLst>
              <a:lin ang="5400000" scaled="1"/>
            </a:gradFill>
            <a:ln w="12700">
              <a:solidFill>
                <a:srgbClr val="84BDD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3993091" y="1857374"/>
              <a:ext cx="856932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ETX-201</a:t>
              </a:r>
            </a:p>
          </p:txBody>
        </p:sp>
        <p:grpSp>
          <p:nvGrpSpPr>
            <p:cNvPr id="7" name="Group 36"/>
            <p:cNvGrpSpPr>
              <a:grpSpLocks/>
            </p:cNvGrpSpPr>
            <p:nvPr/>
          </p:nvGrpSpPr>
          <p:grpSpPr bwMode="auto">
            <a:xfrm>
              <a:off x="4963583" y="1813453"/>
              <a:ext cx="169863" cy="725487"/>
              <a:chOff x="2141" y="1186"/>
              <a:chExt cx="107" cy="457"/>
            </a:xfrm>
          </p:grpSpPr>
          <p:sp>
            <p:nvSpPr>
              <p:cNvPr id="164" name="Line 30"/>
              <p:cNvSpPr>
                <a:spLocks noChangeShapeType="1"/>
              </p:cNvSpPr>
              <p:nvPr/>
            </p:nvSpPr>
            <p:spPr bwMode="auto">
              <a:xfrm>
                <a:off x="2196" y="1186"/>
                <a:ext cx="0" cy="45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Line 31"/>
              <p:cNvSpPr>
                <a:spLocks noChangeShapeType="1"/>
              </p:cNvSpPr>
              <p:nvPr/>
            </p:nvSpPr>
            <p:spPr bwMode="auto">
              <a:xfrm flipH="1">
                <a:off x="2141" y="1601"/>
                <a:ext cx="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Line 32"/>
              <p:cNvSpPr>
                <a:spLocks noChangeShapeType="1"/>
              </p:cNvSpPr>
              <p:nvPr/>
            </p:nvSpPr>
            <p:spPr bwMode="auto">
              <a:xfrm flipH="1">
                <a:off x="2196" y="1507"/>
                <a:ext cx="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Line 33"/>
              <p:cNvSpPr>
                <a:spLocks noChangeShapeType="1"/>
              </p:cNvSpPr>
              <p:nvPr/>
            </p:nvSpPr>
            <p:spPr bwMode="auto">
              <a:xfrm flipH="1">
                <a:off x="2141" y="1413"/>
                <a:ext cx="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Line 34"/>
              <p:cNvSpPr>
                <a:spLocks noChangeShapeType="1"/>
              </p:cNvSpPr>
              <p:nvPr/>
            </p:nvSpPr>
            <p:spPr bwMode="auto">
              <a:xfrm flipH="1">
                <a:off x="2196" y="1319"/>
                <a:ext cx="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Line 35"/>
              <p:cNvSpPr>
                <a:spLocks noChangeShapeType="1"/>
              </p:cNvSpPr>
              <p:nvPr/>
            </p:nvSpPr>
            <p:spPr bwMode="auto">
              <a:xfrm flipH="1">
                <a:off x="2141" y="1226"/>
                <a:ext cx="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188" name="Gerade Verbindung 187"/>
            <p:cNvCxnSpPr/>
            <p:nvPr/>
          </p:nvCxnSpPr>
          <p:spPr>
            <a:xfrm>
              <a:off x="4645818" y="2240755"/>
              <a:ext cx="415131" cy="7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6" name="Picture 62" descr="rad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33849" y="2066624"/>
              <a:ext cx="597430" cy="251123"/>
            </a:xfrm>
            <a:prstGeom prst="rect">
              <a:avLst/>
            </a:prstGeom>
            <a:noFill/>
          </p:spPr>
        </p:pic>
      </p:grpSp>
      <p:sp>
        <p:nvSpPr>
          <p:cNvPr id="231" name="AutoShape 23"/>
          <p:cNvSpPr>
            <a:spLocks noChangeArrowheads="1"/>
          </p:cNvSpPr>
          <p:nvPr/>
        </p:nvSpPr>
        <p:spPr bwMode="auto">
          <a:xfrm>
            <a:off x="510770" y="5851101"/>
            <a:ext cx="1582402" cy="121073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B7D9E5"/>
              </a:gs>
            </a:gsLst>
            <a:lin ang="5400000" scaled="1"/>
          </a:gradFill>
          <a:ln w="12700">
            <a:solidFill>
              <a:srgbClr val="84BDD6"/>
            </a:solidFill>
            <a:round/>
            <a:headEnd/>
            <a:tailEnd/>
          </a:ln>
          <a:effectLst/>
        </p:spPr>
        <p:txBody>
          <a:bodyPr wrap="none" lIns="100574" tIns="50287" rIns="100574" bIns="50287" anchor="ctr"/>
          <a:lstStyle/>
          <a:p>
            <a:endParaRPr lang="en-US" dirty="0"/>
          </a:p>
        </p:txBody>
      </p:sp>
      <p:sp>
        <p:nvSpPr>
          <p:cNvPr id="232" name="Textfeld 231"/>
          <p:cNvSpPr txBox="1"/>
          <p:nvPr/>
        </p:nvSpPr>
        <p:spPr>
          <a:xfrm>
            <a:off x="608232" y="6045516"/>
            <a:ext cx="943845" cy="245452"/>
          </a:xfrm>
          <a:prstGeom prst="rect">
            <a:avLst/>
          </a:prstGeom>
          <a:noFill/>
        </p:spPr>
        <p:txBody>
          <a:bodyPr wrap="squar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ETX-201</a:t>
            </a:r>
          </a:p>
        </p:txBody>
      </p:sp>
      <p:cxnSp>
        <p:nvCxnSpPr>
          <p:cNvPr id="234" name="Gerade Verbindung 233"/>
          <p:cNvCxnSpPr/>
          <p:nvPr/>
        </p:nvCxnSpPr>
        <p:spPr>
          <a:xfrm>
            <a:off x="1421452" y="6446282"/>
            <a:ext cx="457235" cy="8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" name="Picture 62" descr="rad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557" y="6254738"/>
            <a:ext cx="658024" cy="276235"/>
          </a:xfrm>
          <a:prstGeom prst="rect">
            <a:avLst/>
          </a:prstGeom>
          <a:noFill/>
        </p:spPr>
      </p:pic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1788162" y="5979160"/>
            <a:ext cx="186849" cy="798036"/>
            <a:chOff x="2141" y="1186"/>
            <a:chExt cx="107" cy="457"/>
          </a:xfrm>
        </p:grpSpPr>
        <p:sp>
          <p:nvSpPr>
            <p:cNvPr id="243" name="Line 30"/>
            <p:cNvSpPr>
              <a:spLocks noChangeShapeType="1"/>
            </p:cNvSpPr>
            <p:nvPr/>
          </p:nvSpPr>
          <p:spPr bwMode="auto">
            <a:xfrm>
              <a:off x="2196" y="1186"/>
              <a:ext cx="0" cy="4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Line 31"/>
            <p:cNvSpPr>
              <a:spLocks noChangeShapeType="1"/>
            </p:cNvSpPr>
            <p:nvPr/>
          </p:nvSpPr>
          <p:spPr bwMode="auto">
            <a:xfrm flipH="1">
              <a:off x="2141" y="1601"/>
              <a:ext cx="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Line 32"/>
            <p:cNvSpPr>
              <a:spLocks noChangeShapeType="1"/>
            </p:cNvSpPr>
            <p:nvPr/>
          </p:nvSpPr>
          <p:spPr bwMode="auto">
            <a:xfrm flipH="1">
              <a:off x="2196" y="1507"/>
              <a:ext cx="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Line 33"/>
            <p:cNvSpPr>
              <a:spLocks noChangeShapeType="1"/>
            </p:cNvSpPr>
            <p:nvPr/>
          </p:nvSpPr>
          <p:spPr bwMode="auto">
            <a:xfrm flipH="1">
              <a:off x="2141" y="1413"/>
              <a:ext cx="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Line 34"/>
            <p:cNvSpPr>
              <a:spLocks noChangeShapeType="1"/>
            </p:cNvSpPr>
            <p:nvPr/>
          </p:nvSpPr>
          <p:spPr bwMode="auto">
            <a:xfrm flipH="1">
              <a:off x="2196" y="1319"/>
              <a:ext cx="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Line 35"/>
            <p:cNvSpPr>
              <a:spLocks noChangeShapeType="1"/>
            </p:cNvSpPr>
            <p:nvPr/>
          </p:nvSpPr>
          <p:spPr bwMode="auto">
            <a:xfrm flipH="1">
              <a:off x="2141" y="1226"/>
              <a:ext cx="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250" name="Form 249"/>
          <p:cNvCxnSpPr/>
          <p:nvPr/>
        </p:nvCxnSpPr>
        <p:spPr>
          <a:xfrm flipV="1">
            <a:off x="1387687" y="4966338"/>
            <a:ext cx="2462794" cy="1292224"/>
          </a:xfrm>
          <a:prstGeom prst="bentConnector3">
            <a:avLst>
              <a:gd name="adj1" fmla="val 83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Textfeld 250"/>
          <p:cNvSpPr txBox="1"/>
          <p:nvPr/>
        </p:nvSpPr>
        <p:spPr>
          <a:xfrm>
            <a:off x="314324" y="6763227"/>
            <a:ext cx="1713072" cy="245452"/>
          </a:xfrm>
          <a:prstGeom prst="rect">
            <a:avLst/>
          </a:prstGeom>
          <a:noFill/>
        </p:spPr>
        <p:txBody>
          <a:bodyPr wrap="squar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Customer A</a:t>
            </a:r>
          </a:p>
        </p:txBody>
      </p:sp>
      <p:sp>
        <p:nvSpPr>
          <p:cNvPr id="252" name="Textfeld 251"/>
          <p:cNvSpPr txBox="1"/>
          <p:nvPr/>
        </p:nvSpPr>
        <p:spPr>
          <a:xfrm>
            <a:off x="4018121" y="2792254"/>
            <a:ext cx="1713072" cy="245452"/>
          </a:xfrm>
          <a:prstGeom prst="rect">
            <a:avLst/>
          </a:prstGeom>
          <a:noFill/>
        </p:spPr>
        <p:txBody>
          <a:bodyPr wrap="squar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Customer A</a:t>
            </a:r>
          </a:p>
        </p:txBody>
      </p:sp>
      <p:sp>
        <p:nvSpPr>
          <p:cNvPr id="255" name="Textfeld 254"/>
          <p:cNvSpPr txBox="1"/>
          <p:nvPr/>
        </p:nvSpPr>
        <p:spPr>
          <a:xfrm>
            <a:off x="1401544" y="5539336"/>
            <a:ext cx="499368" cy="245452"/>
          </a:xfrm>
          <a:prstGeom prst="rect">
            <a:avLst/>
          </a:prstGeom>
          <a:noFill/>
        </p:spPr>
        <p:txBody>
          <a:bodyPr wrap="non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GBE</a:t>
            </a:r>
          </a:p>
        </p:txBody>
      </p:sp>
      <p:grpSp>
        <p:nvGrpSpPr>
          <p:cNvPr id="9" name="Gruppieren 270"/>
          <p:cNvGrpSpPr/>
          <p:nvPr/>
        </p:nvGrpSpPr>
        <p:grpSpPr>
          <a:xfrm>
            <a:off x="2577466" y="5539338"/>
            <a:ext cx="1778846" cy="1522498"/>
            <a:chOff x="2343149" y="5120427"/>
            <a:chExt cx="1617133" cy="1384089"/>
          </a:xfrm>
        </p:grpSpPr>
        <p:sp>
          <p:nvSpPr>
            <p:cNvPr id="258" name="AutoShape 23"/>
            <p:cNvSpPr>
              <a:spLocks noChangeArrowheads="1"/>
            </p:cNvSpPr>
            <p:nvPr/>
          </p:nvSpPr>
          <p:spPr bwMode="auto">
            <a:xfrm>
              <a:off x="2521735" y="5403850"/>
              <a:ext cx="1438547" cy="110066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B7D9E5"/>
                </a:gs>
              </a:gsLst>
              <a:lin ang="5400000" scaled="1"/>
            </a:gradFill>
            <a:ln w="12700">
              <a:solidFill>
                <a:srgbClr val="84BDD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9" name="Textfeld 258"/>
            <p:cNvSpPr txBox="1"/>
            <p:nvPr/>
          </p:nvSpPr>
          <p:spPr>
            <a:xfrm>
              <a:off x="2610337" y="5580591"/>
              <a:ext cx="858041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ETX-201</a:t>
              </a:r>
            </a:p>
          </p:txBody>
        </p:sp>
        <p:cxnSp>
          <p:nvCxnSpPr>
            <p:cNvPr id="260" name="Gerade Verbindung 259"/>
            <p:cNvCxnSpPr/>
            <p:nvPr/>
          </p:nvCxnSpPr>
          <p:spPr>
            <a:xfrm>
              <a:off x="3349628" y="5944922"/>
              <a:ext cx="415668" cy="7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1" name="Picture 62" descr="rad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36997" y="5770791"/>
              <a:ext cx="598204" cy="251123"/>
            </a:xfrm>
            <a:prstGeom prst="rect">
              <a:avLst/>
            </a:prstGeom>
            <a:noFill/>
          </p:spPr>
        </p:pic>
        <p:grpSp>
          <p:nvGrpSpPr>
            <p:cNvPr id="10" name="Group 36"/>
            <p:cNvGrpSpPr>
              <a:grpSpLocks/>
            </p:cNvGrpSpPr>
            <p:nvPr/>
          </p:nvGrpSpPr>
          <p:grpSpPr bwMode="auto">
            <a:xfrm>
              <a:off x="3683000" y="5520267"/>
              <a:ext cx="169863" cy="725487"/>
              <a:chOff x="2141" y="1186"/>
              <a:chExt cx="107" cy="457"/>
            </a:xfrm>
          </p:grpSpPr>
          <p:sp>
            <p:nvSpPr>
              <p:cNvPr id="263" name="Line 30"/>
              <p:cNvSpPr>
                <a:spLocks noChangeShapeType="1"/>
              </p:cNvSpPr>
              <p:nvPr/>
            </p:nvSpPr>
            <p:spPr bwMode="auto">
              <a:xfrm>
                <a:off x="2196" y="1186"/>
                <a:ext cx="0" cy="45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Line 31"/>
              <p:cNvSpPr>
                <a:spLocks noChangeShapeType="1"/>
              </p:cNvSpPr>
              <p:nvPr/>
            </p:nvSpPr>
            <p:spPr bwMode="auto">
              <a:xfrm flipH="1">
                <a:off x="2141" y="1601"/>
                <a:ext cx="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Line 32"/>
              <p:cNvSpPr>
                <a:spLocks noChangeShapeType="1"/>
              </p:cNvSpPr>
              <p:nvPr/>
            </p:nvSpPr>
            <p:spPr bwMode="auto">
              <a:xfrm flipH="1">
                <a:off x="2196" y="1507"/>
                <a:ext cx="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Line 33"/>
              <p:cNvSpPr>
                <a:spLocks noChangeShapeType="1"/>
              </p:cNvSpPr>
              <p:nvPr/>
            </p:nvSpPr>
            <p:spPr bwMode="auto">
              <a:xfrm flipH="1">
                <a:off x="2141" y="1413"/>
                <a:ext cx="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Line 34"/>
              <p:cNvSpPr>
                <a:spLocks noChangeShapeType="1"/>
              </p:cNvSpPr>
              <p:nvPr/>
            </p:nvSpPr>
            <p:spPr bwMode="auto">
              <a:xfrm flipH="1">
                <a:off x="2196" y="1319"/>
                <a:ext cx="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Line 35"/>
              <p:cNvSpPr>
                <a:spLocks noChangeShapeType="1"/>
              </p:cNvSpPr>
              <p:nvPr/>
            </p:nvSpPr>
            <p:spPr bwMode="auto">
              <a:xfrm flipH="1">
                <a:off x="2141" y="1226"/>
                <a:ext cx="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9" name="Textfeld 268"/>
            <p:cNvSpPr txBox="1"/>
            <p:nvPr/>
          </p:nvSpPr>
          <p:spPr>
            <a:xfrm>
              <a:off x="2343149" y="6233055"/>
              <a:ext cx="1557338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Customer B</a:t>
              </a:r>
            </a:p>
          </p:txBody>
        </p:sp>
        <p:sp>
          <p:nvSpPr>
            <p:cNvPr id="270" name="Textfeld 269"/>
            <p:cNvSpPr txBox="1"/>
            <p:nvPr/>
          </p:nvSpPr>
          <p:spPr>
            <a:xfrm>
              <a:off x="3331529" y="5120427"/>
              <a:ext cx="453971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GBE</a:t>
              </a:r>
            </a:p>
          </p:txBody>
        </p:sp>
      </p:grpSp>
      <p:cxnSp>
        <p:nvCxnSpPr>
          <p:cNvPr id="273" name="Gewinkelte Verbindung 272"/>
          <p:cNvCxnSpPr/>
          <p:nvPr/>
        </p:nvCxnSpPr>
        <p:spPr>
          <a:xfrm rot="5400000" flipH="1" flipV="1">
            <a:off x="3203786" y="5560064"/>
            <a:ext cx="1145543" cy="251461"/>
          </a:xfrm>
          <a:prstGeom prst="bentConnector3">
            <a:avLst>
              <a:gd name="adj1" fmla="val 9878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pieren 278"/>
          <p:cNvGrpSpPr/>
          <p:nvPr/>
        </p:nvGrpSpPr>
        <p:grpSpPr>
          <a:xfrm>
            <a:off x="2522182" y="5532121"/>
            <a:ext cx="4050702" cy="1560379"/>
            <a:chOff x="286293" y="5037667"/>
            <a:chExt cx="3682456" cy="1418526"/>
          </a:xfrm>
        </p:grpSpPr>
        <p:sp>
          <p:nvSpPr>
            <p:cNvPr id="280" name="AutoShape 23"/>
            <p:cNvSpPr>
              <a:spLocks noChangeArrowheads="1"/>
            </p:cNvSpPr>
            <p:nvPr/>
          </p:nvSpPr>
          <p:spPr bwMode="auto">
            <a:xfrm>
              <a:off x="2530202" y="5328180"/>
              <a:ext cx="1438547" cy="110066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B7D9E5"/>
                </a:gs>
              </a:gsLst>
              <a:lin ang="5400000" scaled="1"/>
            </a:gradFill>
            <a:ln w="12700">
              <a:solidFill>
                <a:srgbClr val="84BDD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1" name="Textfeld 280"/>
            <p:cNvSpPr txBox="1"/>
            <p:nvPr/>
          </p:nvSpPr>
          <p:spPr>
            <a:xfrm>
              <a:off x="2847404" y="5580591"/>
              <a:ext cx="858041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ETX-201</a:t>
              </a:r>
            </a:p>
          </p:txBody>
        </p:sp>
        <p:cxnSp>
          <p:nvCxnSpPr>
            <p:cNvPr id="282" name="Gerade Verbindung 281"/>
            <p:cNvCxnSpPr/>
            <p:nvPr/>
          </p:nvCxnSpPr>
          <p:spPr>
            <a:xfrm>
              <a:off x="3349628" y="5944922"/>
              <a:ext cx="415668" cy="79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3" name="Picture 62" descr="rad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36997" y="5770791"/>
              <a:ext cx="598204" cy="251123"/>
            </a:xfrm>
            <a:prstGeom prst="rect">
              <a:avLst/>
            </a:prstGeom>
            <a:noFill/>
          </p:spPr>
        </p:pic>
        <p:grpSp>
          <p:nvGrpSpPr>
            <p:cNvPr id="12" name="Group 36"/>
            <p:cNvGrpSpPr>
              <a:grpSpLocks/>
            </p:cNvGrpSpPr>
            <p:nvPr/>
          </p:nvGrpSpPr>
          <p:grpSpPr bwMode="auto">
            <a:xfrm>
              <a:off x="286293" y="5583767"/>
              <a:ext cx="107" cy="595312"/>
              <a:chOff x="2141" y="1226"/>
              <a:chExt cx="107" cy="375"/>
            </a:xfrm>
          </p:grpSpPr>
          <p:sp>
            <p:nvSpPr>
              <p:cNvPr id="288" name="Line 31"/>
              <p:cNvSpPr>
                <a:spLocks noChangeShapeType="1"/>
              </p:cNvSpPr>
              <p:nvPr/>
            </p:nvSpPr>
            <p:spPr bwMode="auto">
              <a:xfrm flipH="1">
                <a:off x="2141" y="1601"/>
                <a:ext cx="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Line 32"/>
              <p:cNvSpPr>
                <a:spLocks noChangeShapeType="1"/>
              </p:cNvSpPr>
              <p:nvPr/>
            </p:nvSpPr>
            <p:spPr bwMode="auto">
              <a:xfrm flipH="1">
                <a:off x="2196" y="1507"/>
                <a:ext cx="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Line 33"/>
              <p:cNvSpPr>
                <a:spLocks noChangeShapeType="1"/>
              </p:cNvSpPr>
              <p:nvPr/>
            </p:nvSpPr>
            <p:spPr bwMode="auto">
              <a:xfrm flipH="1">
                <a:off x="2141" y="1413"/>
                <a:ext cx="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" name="Line 34"/>
              <p:cNvSpPr>
                <a:spLocks noChangeShapeType="1"/>
              </p:cNvSpPr>
              <p:nvPr/>
            </p:nvSpPr>
            <p:spPr bwMode="auto">
              <a:xfrm flipH="1">
                <a:off x="2196" y="1319"/>
                <a:ext cx="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Line 35"/>
              <p:cNvSpPr>
                <a:spLocks noChangeShapeType="1"/>
              </p:cNvSpPr>
              <p:nvPr/>
            </p:nvSpPr>
            <p:spPr bwMode="auto">
              <a:xfrm flipH="1">
                <a:off x="2141" y="1226"/>
                <a:ext cx="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5" name="Textfeld 284"/>
            <p:cNvSpPr txBox="1"/>
            <p:nvPr/>
          </p:nvSpPr>
          <p:spPr>
            <a:xfrm>
              <a:off x="2343149" y="6233055"/>
              <a:ext cx="1557338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Customer B</a:t>
              </a:r>
            </a:p>
          </p:txBody>
        </p:sp>
        <p:sp>
          <p:nvSpPr>
            <p:cNvPr id="286" name="Textfeld 285"/>
            <p:cNvSpPr txBox="1"/>
            <p:nvPr/>
          </p:nvSpPr>
          <p:spPr>
            <a:xfrm>
              <a:off x="2946400" y="5037667"/>
              <a:ext cx="453971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GBE</a:t>
              </a:r>
            </a:p>
          </p:txBody>
        </p:sp>
      </p:grpSp>
      <p:grpSp>
        <p:nvGrpSpPr>
          <p:cNvPr id="13" name="Group 36"/>
          <p:cNvGrpSpPr>
            <a:grpSpLocks/>
          </p:cNvGrpSpPr>
          <p:nvPr/>
        </p:nvGrpSpPr>
        <p:grpSpPr bwMode="auto">
          <a:xfrm>
            <a:off x="6249248" y="6007100"/>
            <a:ext cx="186849" cy="798036"/>
            <a:chOff x="2141" y="1186"/>
            <a:chExt cx="107" cy="457"/>
          </a:xfrm>
        </p:grpSpPr>
        <p:sp>
          <p:nvSpPr>
            <p:cNvPr id="294" name="Line 30"/>
            <p:cNvSpPr>
              <a:spLocks noChangeShapeType="1"/>
            </p:cNvSpPr>
            <p:nvPr/>
          </p:nvSpPr>
          <p:spPr bwMode="auto">
            <a:xfrm>
              <a:off x="2196" y="1186"/>
              <a:ext cx="0" cy="4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Line 31"/>
            <p:cNvSpPr>
              <a:spLocks noChangeShapeType="1"/>
            </p:cNvSpPr>
            <p:nvPr/>
          </p:nvSpPr>
          <p:spPr bwMode="auto">
            <a:xfrm flipH="1">
              <a:off x="2141" y="1601"/>
              <a:ext cx="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Line 32"/>
            <p:cNvSpPr>
              <a:spLocks noChangeShapeType="1"/>
            </p:cNvSpPr>
            <p:nvPr/>
          </p:nvSpPr>
          <p:spPr bwMode="auto">
            <a:xfrm flipH="1">
              <a:off x="2196" y="1507"/>
              <a:ext cx="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Line 33"/>
            <p:cNvSpPr>
              <a:spLocks noChangeShapeType="1"/>
            </p:cNvSpPr>
            <p:nvPr/>
          </p:nvSpPr>
          <p:spPr bwMode="auto">
            <a:xfrm flipH="1">
              <a:off x="2141" y="1413"/>
              <a:ext cx="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Line 34"/>
            <p:cNvSpPr>
              <a:spLocks noChangeShapeType="1"/>
            </p:cNvSpPr>
            <p:nvPr/>
          </p:nvSpPr>
          <p:spPr bwMode="auto">
            <a:xfrm flipH="1">
              <a:off x="2196" y="1319"/>
              <a:ext cx="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Line 35"/>
            <p:cNvSpPr>
              <a:spLocks noChangeShapeType="1"/>
            </p:cNvSpPr>
            <p:nvPr/>
          </p:nvSpPr>
          <p:spPr bwMode="auto">
            <a:xfrm flipH="1">
              <a:off x="2141" y="1226"/>
              <a:ext cx="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01" name="Gewinkelte Verbindung 300"/>
          <p:cNvCxnSpPr/>
          <p:nvPr/>
        </p:nvCxnSpPr>
        <p:spPr>
          <a:xfrm rot="5400000" flipH="1" flipV="1">
            <a:off x="4940724" y="5844117"/>
            <a:ext cx="1052406" cy="174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ieren 97"/>
          <p:cNvGrpSpPr/>
          <p:nvPr/>
        </p:nvGrpSpPr>
        <p:grpSpPr>
          <a:xfrm>
            <a:off x="3822542" y="3663632"/>
            <a:ext cx="2460466" cy="1834961"/>
            <a:chOff x="3475038" y="3330574"/>
            <a:chExt cx="2735262" cy="1965325"/>
          </a:xfrm>
        </p:grpSpPr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475038" y="3330574"/>
              <a:ext cx="2735262" cy="1965325"/>
            </a:xfrm>
            <a:custGeom>
              <a:avLst/>
              <a:gdLst/>
              <a:ahLst/>
              <a:cxnLst>
                <a:cxn ang="0">
                  <a:pos x="266" y="634"/>
                </a:cxn>
                <a:cxn ang="0">
                  <a:pos x="140" y="648"/>
                </a:cxn>
                <a:cxn ang="0">
                  <a:pos x="39" y="595"/>
                </a:cxn>
                <a:cxn ang="0">
                  <a:pos x="1" y="474"/>
                </a:cxn>
                <a:cxn ang="0">
                  <a:pos x="33" y="375"/>
                </a:cxn>
                <a:cxn ang="0">
                  <a:pos x="81" y="344"/>
                </a:cxn>
                <a:cxn ang="0">
                  <a:pos x="100" y="332"/>
                </a:cxn>
                <a:cxn ang="0">
                  <a:pos x="105" y="311"/>
                </a:cxn>
                <a:cxn ang="0">
                  <a:pos x="98" y="272"/>
                </a:cxn>
                <a:cxn ang="0">
                  <a:pos x="98" y="225"/>
                </a:cxn>
                <a:cxn ang="0">
                  <a:pos x="130" y="179"/>
                </a:cxn>
                <a:cxn ang="0">
                  <a:pos x="185" y="151"/>
                </a:cxn>
                <a:cxn ang="0">
                  <a:pos x="241" y="143"/>
                </a:cxn>
                <a:cxn ang="0">
                  <a:pos x="264" y="134"/>
                </a:cxn>
                <a:cxn ang="0">
                  <a:pos x="267" y="100"/>
                </a:cxn>
                <a:cxn ang="0">
                  <a:pos x="291" y="65"/>
                </a:cxn>
                <a:cxn ang="0">
                  <a:pos x="328" y="48"/>
                </a:cxn>
                <a:cxn ang="0">
                  <a:pos x="373" y="45"/>
                </a:cxn>
                <a:cxn ang="0">
                  <a:pos x="391" y="48"/>
                </a:cxn>
                <a:cxn ang="0">
                  <a:pos x="396" y="38"/>
                </a:cxn>
                <a:cxn ang="0">
                  <a:pos x="418" y="15"/>
                </a:cxn>
                <a:cxn ang="0">
                  <a:pos x="455" y="3"/>
                </a:cxn>
                <a:cxn ang="0">
                  <a:pos x="514" y="3"/>
                </a:cxn>
                <a:cxn ang="0">
                  <a:pos x="556" y="22"/>
                </a:cxn>
                <a:cxn ang="0">
                  <a:pos x="596" y="52"/>
                </a:cxn>
                <a:cxn ang="0">
                  <a:pos x="613" y="95"/>
                </a:cxn>
                <a:cxn ang="0">
                  <a:pos x="616" y="117"/>
                </a:cxn>
                <a:cxn ang="0">
                  <a:pos x="643" y="115"/>
                </a:cxn>
                <a:cxn ang="0">
                  <a:pos x="681" y="129"/>
                </a:cxn>
                <a:cxn ang="0">
                  <a:pos x="723" y="172"/>
                </a:cxn>
                <a:cxn ang="0">
                  <a:pos x="754" y="223"/>
                </a:cxn>
                <a:cxn ang="0">
                  <a:pos x="759" y="278"/>
                </a:cxn>
                <a:cxn ang="0">
                  <a:pos x="732" y="321"/>
                </a:cxn>
                <a:cxn ang="0">
                  <a:pos x="760" y="330"/>
                </a:cxn>
                <a:cxn ang="0">
                  <a:pos x="807" y="356"/>
                </a:cxn>
                <a:cxn ang="0">
                  <a:pos x="842" y="394"/>
                </a:cxn>
                <a:cxn ang="0">
                  <a:pos x="852" y="440"/>
                </a:cxn>
                <a:cxn ang="0">
                  <a:pos x="827" y="516"/>
                </a:cxn>
                <a:cxn ang="0">
                  <a:pos x="804" y="542"/>
                </a:cxn>
                <a:cxn ang="0">
                  <a:pos x="770" y="554"/>
                </a:cxn>
                <a:cxn ang="0">
                  <a:pos x="745" y="564"/>
                </a:cxn>
                <a:cxn ang="0">
                  <a:pos x="727" y="586"/>
                </a:cxn>
                <a:cxn ang="0">
                  <a:pos x="702" y="619"/>
                </a:cxn>
                <a:cxn ang="0">
                  <a:pos x="666" y="641"/>
                </a:cxn>
                <a:cxn ang="0">
                  <a:pos x="604" y="643"/>
                </a:cxn>
                <a:cxn ang="0">
                  <a:pos x="561" y="626"/>
                </a:cxn>
                <a:cxn ang="0">
                  <a:pos x="546" y="610"/>
                </a:cxn>
                <a:cxn ang="0">
                  <a:pos x="532" y="607"/>
                </a:cxn>
                <a:cxn ang="0">
                  <a:pos x="526" y="619"/>
                </a:cxn>
                <a:cxn ang="0">
                  <a:pos x="489" y="646"/>
                </a:cxn>
                <a:cxn ang="0">
                  <a:pos x="418" y="670"/>
                </a:cxn>
                <a:cxn ang="0">
                  <a:pos x="350" y="664"/>
                </a:cxn>
                <a:cxn ang="0">
                  <a:pos x="299" y="646"/>
                </a:cxn>
                <a:cxn ang="0">
                  <a:pos x="266" y="634"/>
                </a:cxn>
              </a:cxnLst>
              <a:rect l="0" t="0" r="r" b="b"/>
              <a:pathLst>
                <a:path w="855" h="673">
                  <a:moveTo>
                    <a:pt x="266" y="634"/>
                  </a:moveTo>
                  <a:cubicBezTo>
                    <a:pt x="239" y="634"/>
                    <a:pt x="178" y="655"/>
                    <a:pt x="140" y="648"/>
                  </a:cubicBezTo>
                  <a:cubicBezTo>
                    <a:pt x="102" y="641"/>
                    <a:pt x="63" y="624"/>
                    <a:pt x="39" y="595"/>
                  </a:cubicBezTo>
                  <a:cubicBezTo>
                    <a:pt x="16" y="566"/>
                    <a:pt x="2" y="511"/>
                    <a:pt x="1" y="474"/>
                  </a:cubicBezTo>
                  <a:cubicBezTo>
                    <a:pt x="0" y="437"/>
                    <a:pt x="19" y="396"/>
                    <a:pt x="33" y="375"/>
                  </a:cubicBezTo>
                  <a:cubicBezTo>
                    <a:pt x="46" y="353"/>
                    <a:pt x="70" y="351"/>
                    <a:pt x="81" y="344"/>
                  </a:cubicBezTo>
                  <a:cubicBezTo>
                    <a:pt x="92" y="337"/>
                    <a:pt x="96" y="337"/>
                    <a:pt x="100" y="332"/>
                  </a:cubicBezTo>
                  <a:cubicBezTo>
                    <a:pt x="104" y="327"/>
                    <a:pt x="105" y="321"/>
                    <a:pt x="105" y="311"/>
                  </a:cubicBezTo>
                  <a:cubicBezTo>
                    <a:pt x="105" y="301"/>
                    <a:pt x="99" y="286"/>
                    <a:pt x="98" y="272"/>
                  </a:cubicBezTo>
                  <a:cubicBezTo>
                    <a:pt x="97" y="257"/>
                    <a:pt x="93" y="241"/>
                    <a:pt x="98" y="225"/>
                  </a:cubicBezTo>
                  <a:cubicBezTo>
                    <a:pt x="103" y="210"/>
                    <a:pt x="116" y="191"/>
                    <a:pt x="130" y="179"/>
                  </a:cubicBezTo>
                  <a:cubicBezTo>
                    <a:pt x="144" y="167"/>
                    <a:pt x="167" y="157"/>
                    <a:pt x="185" y="151"/>
                  </a:cubicBezTo>
                  <a:cubicBezTo>
                    <a:pt x="204" y="145"/>
                    <a:pt x="227" y="145"/>
                    <a:pt x="241" y="143"/>
                  </a:cubicBezTo>
                  <a:cubicBezTo>
                    <a:pt x="254" y="140"/>
                    <a:pt x="260" y="141"/>
                    <a:pt x="264" y="134"/>
                  </a:cubicBezTo>
                  <a:cubicBezTo>
                    <a:pt x="268" y="127"/>
                    <a:pt x="263" y="111"/>
                    <a:pt x="267" y="100"/>
                  </a:cubicBezTo>
                  <a:cubicBezTo>
                    <a:pt x="272" y="89"/>
                    <a:pt x="281" y="74"/>
                    <a:pt x="291" y="65"/>
                  </a:cubicBezTo>
                  <a:cubicBezTo>
                    <a:pt x="301" y="57"/>
                    <a:pt x="314" y="52"/>
                    <a:pt x="328" y="48"/>
                  </a:cubicBezTo>
                  <a:cubicBezTo>
                    <a:pt x="341" y="45"/>
                    <a:pt x="362" y="45"/>
                    <a:pt x="373" y="45"/>
                  </a:cubicBezTo>
                  <a:cubicBezTo>
                    <a:pt x="384" y="45"/>
                    <a:pt x="387" y="49"/>
                    <a:pt x="391" y="48"/>
                  </a:cubicBezTo>
                  <a:cubicBezTo>
                    <a:pt x="396" y="47"/>
                    <a:pt x="392" y="43"/>
                    <a:pt x="396" y="38"/>
                  </a:cubicBezTo>
                  <a:cubicBezTo>
                    <a:pt x="401" y="33"/>
                    <a:pt x="408" y="21"/>
                    <a:pt x="418" y="15"/>
                  </a:cubicBezTo>
                  <a:cubicBezTo>
                    <a:pt x="428" y="9"/>
                    <a:pt x="439" y="5"/>
                    <a:pt x="455" y="3"/>
                  </a:cubicBezTo>
                  <a:cubicBezTo>
                    <a:pt x="471" y="2"/>
                    <a:pt x="497" y="0"/>
                    <a:pt x="514" y="3"/>
                  </a:cubicBezTo>
                  <a:cubicBezTo>
                    <a:pt x="531" y="7"/>
                    <a:pt x="542" y="15"/>
                    <a:pt x="556" y="22"/>
                  </a:cubicBezTo>
                  <a:cubicBezTo>
                    <a:pt x="569" y="30"/>
                    <a:pt x="587" y="40"/>
                    <a:pt x="596" y="52"/>
                  </a:cubicBezTo>
                  <a:cubicBezTo>
                    <a:pt x="605" y="64"/>
                    <a:pt x="609" y="83"/>
                    <a:pt x="613" y="95"/>
                  </a:cubicBezTo>
                  <a:cubicBezTo>
                    <a:pt x="616" y="106"/>
                    <a:pt x="611" y="113"/>
                    <a:pt x="616" y="117"/>
                  </a:cubicBezTo>
                  <a:cubicBezTo>
                    <a:pt x="621" y="120"/>
                    <a:pt x="632" y="113"/>
                    <a:pt x="643" y="115"/>
                  </a:cubicBezTo>
                  <a:cubicBezTo>
                    <a:pt x="654" y="117"/>
                    <a:pt x="668" y="119"/>
                    <a:pt x="681" y="129"/>
                  </a:cubicBezTo>
                  <a:cubicBezTo>
                    <a:pt x="695" y="138"/>
                    <a:pt x="712" y="156"/>
                    <a:pt x="723" y="172"/>
                  </a:cubicBezTo>
                  <a:cubicBezTo>
                    <a:pt x="735" y="187"/>
                    <a:pt x="748" y="206"/>
                    <a:pt x="754" y="223"/>
                  </a:cubicBezTo>
                  <a:cubicBezTo>
                    <a:pt x="759" y="241"/>
                    <a:pt x="762" y="262"/>
                    <a:pt x="759" y="278"/>
                  </a:cubicBezTo>
                  <a:cubicBezTo>
                    <a:pt x="755" y="295"/>
                    <a:pt x="732" y="313"/>
                    <a:pt x="732" y="321"/>
                  </a:cubicBezTo>
                  <a:cubicBezTo>
                    <a:pt x="732" y="330"/>
                    <a:pt x="748" y="324"/>
                    <a:pt x="760" y="330"/>
                  </a:cubicBezTo>
                  <a:cubicBezTo>
                    <a:pt x="773" y="336"/>
                    <a:pt x="794" y="346"/>
                    <a:pt x="807" y="356"/>
                  </a:cubicBezTo>
                  <a:cubicBezTo>
                    <a:pt x="821" y="366"/>
                    <a:pt x="835" y="380"/>
                    <a:pt x="842" y="394"/>
                  </a:cubicBezTo>
                  <a:cubicBezTo>
                    <a:pt x="850" y="407"/>
                    <a:pt x="855" y="419"/>
                    <a:pt x="852" y="440"/>
                  </a:cubicBezTo>
                  <a:cubicBezTo>
                    <a:pt x="850" y="461"/>
                    <a:pt x="835" y="499"/>
                    <a:pt x="827" y="516"/>
                  </a:cubicBezTo>
                  <a:cubicBezTo>
                    <a:pt x="819" y="533"/>
                    <a:pt x="813" y="536"/>
                    <a:pt x="804" y="542"/>
                  </a:cubicBezTo>
                  <a:cubicBezTo>
                    <a:pt x="795" y="548"/>
                    <a:pt x="780" y="550"/>
                    <a:pt x="770" y="554"/>
                  </a:cubicBezTo>
                  <a:cubicBezTo>
                    <a:pt x="760" y="558"/>
                    <a:pt x="753" y="559"/>
                    <a:pt x="745" y="564"/>
                  </a:cubicBezTo>
                  <a:cubicBezTo>
                    <a:pt x="738" y="569"/>
                    <a:pt x="734" y="577"/>
                    <a:pt x="727" y="586"/>
                  </a:cubicBezTo>
                  <a:cubicBezTo>
                    <a:pt x="719" y="596"/>
                    <a:pt x="712" y="609"/>
                    <a:pt x="702" y="619"/>
                  </a:cubicBezTo>
                  <a:cubicBezTo>
                    <a:pt x="692" y="628"/>
                    <a:pt x="682" y="637"/>
                    <a:pt x="666" y="641"/>
                  </a:cubicBezTo>
                  <a:cubicBezTo>
                    <a:pt x="650" y="645"/>
                    <a:pt x="622" y="645"/>
                    <a:pt x="604" y="643"/>
                  </a:cubicBezTo>
                  <a:cubicBezTo>
                    <a:pt x="587" y="640"/>
                    <a:pt x="571" y="631"/>
                    <a:pt x="561" y="626"/>
                  </a:cubicBezTo>
                  <a:cubicBezTo>
                    <a:pt x="551" y="621"/>
                    <a:pt x="551" y="614"/>
                    <a:pt x="546" y="610"/>
                  </a:cubicBezTo>
                  <a:cubicBezTo>
                    <a:pt x="541" y="607"/>
                    <a:pt x="536" y="605"/>
                    <a:pt x="532" y="607"/>
                  </a:cubicBezTo>
                  <a:cubicBezTo>
                    <a:pt x="529" y="609"/>
                    <a:pt x="533" y="612"/>
                    <a:pt x="526" y="619"/>
                  </a:cubicBezTo>
                  <a:cubicBezTo>
                    <a:pt x="518" y="626"/>
                    <a:pt x="506" y="638"/>
                    <a:pt x="489" y="646"/>
                  </a:cubicBezTo>
                  <a:cubicBezTo>
                    <a:pt x="471" y="655"/>
                    <a:pt x="442" y="668"/>
                    <a:pt x="418" y="670"/>
                  </a:cubicBezTo>
                  <a:cubicBezTo>
                    <a:pt x="395" y="673"/>
                    <a:pt x="370" y="668"/>
                    <a:pt x="350" y="664"/>
                  </a:cubicBezTo>
                  <a:cubicBezTo>
                    <a:pt x="329" y="659"/>
                    <a:pt x="312" y="651"/>
                    <a:pt x="299" y="646"/>
                  </a:cubicBezTo>
                  <a:cubicBezTo>
                    <a:pt x="287" y="642"/>
                    <a:pt x="293" y="634"/>
                    <a:pt x="266" y="63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E0CDA8"/>
                </a:gs>
              </a:gsLst>
              <a:path path="rect">
                <a:fillToRect l="50000" t="50000" r="50000" b="50000"/>
              </a:path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rgbClr val="E0CDA8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Text Box 7"/>
            <p:cNvSpPr txBox="1">
              <a:spLocks noChangeArrowheads="1"/>
            </p:cNvSpPr>
            <p:nvPr/>
          </p:nvSpPr>
          <p:spPr bwMode="auto">
            <a:xfrm>
              <a:off x="4262437" y="4129806"/>
              <a:ext cx="1176337" cy="435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r>
                <a:rPr lang="en-US" sz="1300" dirty="0" smtClean="0">
                  <a:latin typeface="Arial" charset="0"/>
                  <a:cs typeface="Arial" charset="0"/>
                </a:rPr>
                <a:t>L2 Private Network </a:t>
              </a:r>
              <a:endParaRPr lang="en-US" sz="1300" dirty="0">
                <a:latin typeface="Arial" charset="0"/>
                <a:cs typeface="Arial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34044" y="2038923"/>
            <a:ext cx="1257300" cy="30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AutoShape 21"/>
          <p:cNvSpPr>
            <a:spLocks noChangeArrowheads="1"/>
          </p:cNvSpPr>
          <p:nvPr/>
        </p:nvSpPr>
        <p:spPr bwMode="auto">
          <a:xfrm>
            <a:off x="656590" y="1824833"/>
            <a:ext cx="2339975" cy="276012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E8DBC0"/>
              </a:gs>
            </a:gsLst>
            <a:lin ang="5400000" scaled="1"/>
          </a:gradFill>
          <a:ln w="12700" algn="ctr">
            <a:solidFill>
              <a:srgbClr val="AD9C84"/>
            </a:solidFill>
            <a:round/>
            <a:headEnd/>
            <a:tailEnd/>
          </a:ln>
          <a:effectLst/>
        </p:spPr>
        <p:txBody>
          <a:bodyPr wrap="none" lIns="100574" tIns="50287" rIns="100574" bIns="50287" anchor="ctr"/>
          <a:lstStyle/>
          <a:p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Multiple Services over RAD Equipment</a:t>
            </a:r>
            <a:endParaRPr lang="en-US" sz="3500" dirty="0"/>
          </a:p>
        </p:txBody>
      </p:sp>
      <p:pic>
        <p:nvPicPr>
          <p:cNvPr id="71" name="Picture 56" descr="Large animated German flag clip art for a white backgroun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8313" y="1164168"/>
            <a:ext cx="1030389" cy="77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6" descr="controom-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4479" y="2699006"/>
            <a:ext cx="1582616" cy="1505219"/>
          </a:xfrm>
          <a:prstGeom prst="rect">
            <a:avLst/>
          </a:prstGeom>
          <a:noFill/>
        </p:spPr>
      </p:pic>
      <p:sp>
        <p:nvSpPr>
          <p:cNvPr id="74" name="Textfeld 73"/>
          <p:cNvSpPr txBox="1"/>
          <p:nvPr/>
        </p:nvSpPr>
        <p:spPr>
          <a:xfrm>
            <a:off x="1050024" y="1999535"/>
            <a:ext cx="1581695" cy="389327"/>
          </a:xfrm>
          <a:prstGeom prst="rect">
            <a:avLst/>
          </a:prstGeom>
          <a:noFill/>
        </p:spPr>
        <p:txBody>
          <a:bodyPr wrap="non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RAD View EMS</a:t>
            </a:r>
          </a:p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Network Management</a:t>
            </a:r>
          </a:p>
        </p:txBody>
      </p:sp>
      <p:cxnSp>
        <p:nvCxnSpPr>
          <p:cNvPr id="89" name="Gewinkelte Verbindung 88"/>
          <p:cNvCxnSpPr/>
          <p:nvPr/>
        </p:nvCxnSpPr>
        <p:spPr>
          <a:xfrm>
            <a:off x="2548128" y="3386328"/>
            <a:ext cx="1332738" cy="1248918"/>
          </a:xfrm>
          <a:prstGeom prst="bentConnector3">
            <a:avLst>
              <a:gd name="adj1" fmla="val 8270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AutoShape 23"/>
          <p:cNvSpPr>
            <a:spLocks noChangeArrowheads="1"/>
          </p:cNvSpPr>
          <p:nvPr/>
        </p:nvSpPr>
        <p:spPr bwMode="auto">
          <a:xfrm>
            <a:off x="510770" y="5851101"/>
            <a:ext cx="1582402" cy="121073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B7D9E5"/>
              </a:gs>
            </a:gsLst>
            <a:lin ang="5400000" scaled="1"/>
          </a:gradFill>
          <a:ln w="12700">
            <a:solidFill>
              <a:srgbClr val="84BDD6"/>
            </a:solidFill>
            <a:round/>
            <a:headEnd/>
            <a:tailEnd/>
          </a:ln>
          <a:effectLst/>
        </p:spPr>
        <p:txBody>
          <a:bodyPr wrap="none" lIns="100574" tIns="50287" rIns="100574" bIns="50287" anchor="ctr"/>
          <a:lstStyle/>
          <a:p>
            <a:endParaRPr lang="en-US" dirty="0"/>
          </a:p>
        </p:txBody>
      </p:sp>
      <p:sp>
        <p:nvSpPr>
          <p:cNvPr id="232" name="Textfeld 231"/>
          <p:cNvSpPr txBox="1"/>
          <p:nvPr/>
        </p:nvSpPr>
        <p:spPr>
          <a:xfrm>
            <a:off x="608232" y="6045516"/>
            <a:ext cx="943845" cy="245452"/>
          </a:xfrm>
          <a:prstGeom prst="rect">
            <a:avLst/>
          </a:prstGeom>
          <a:noFill/>
        </p:spPr>
        <p:txBody>
          <a:bodyPr wrap="squar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OP-108</a:t>
            </a:r>
          </a:p>
        </p:txBody>
      </p:sp>
      <p:cxnSp>
        <p:nvCxnSpPr>
          <p:cNvPr id="234" name="Gerade Verbindung 233"/>
          <p:cNvCxnSpPr/>
          <p:nvPr/>
        </p:nvCxnSpPr>
        <p:spPr>
          <a:xfrm>
            <a:off x="1421452" y="6446282"/>
            <a:ext cx="457235" cy="8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" name="Picture 62" descr="rad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557" y="6254738"/>
            <a:ext cx="658024" cy="276235"/>
          </a:xfrm>
          <a:prstGeom prst="rect">
            <a:avLst/>
          </a:prstGeom>
          <a:noFill/>
        </p:spPr>
      </p:pic>
      <p:sp>
        <p:nvSpPr>
          <p:cNvPr id="243" name="Line 30"/>
          <p:cNvSpPr>
            <a:spLocks noChangeShapeType="1"/>
          </p:cNvSpPr>
          <p:nvPr/>
        </p:nvSpPr>
        <p:spPr bwMode="auto">
          <a:xfrm>
            <a:off x="1884204" y="5979160"/>
            <a:ext cx="0" cy="79803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100574" tIns="50287" rIns="100574" bIns="50287"/>
          <a:lstStyle/>
          <a:p>
            <a:endParaRPr lang="en-US"/>
          </a:p>
        </p:txBody>
      </p:sp>
      <p:sp>
        <p:nvSpPr>
          <p:cNvPr id="244" name="Line 31"/>
          <p:cNvSpPr>
            <a:spLocks noChangeShapeType="1"/>
          </p:cNvSpPr>
          <p:nvPr/>
        </p:nvSpPr>
        <p:spPr bwMode="auto">
          <a:xfrm flipH="1">
            <a:off x="1788160" y="6703853"/>
            <a:ext cx="908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00574" tIns="50287" rIns="100574" bIns="50287"/>
          <a:lstStyle/>
          <a:p>
            <a:endParaRPr lang="en-US"/>
          </a:p>
        </p:txBody>
      </p:sp>
      <p:sp>
        <p:nvSpPr>
          <p:cNvPr id="245" name="Line 32"/>
          <p:cNvSpPr>
            <a:spLocks noChangeShapeType="1"/>
          </p:cNvSpPr>
          <p:nvPr/>
        </p:nvSpPr>
        <p:spPr bwMode="auto">
          <a:xfrm flipH="1">
            <a:off x="1884204" y="6539706"/>
            <a:ext cx="908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00574" tIns="50287" rIns="100574" bIns="50287"/>
          <a:lstStyle/>
          <a:p>
            <a:endParaRPr lang="en-US"/>
          </a:p>
        </p:txBody>
      </p:sp>
      <p:sp>
        <p:nvSpPr>
          <p:cNvPr id="246" name="Line 33"/>
          <p:cNvSpPr>
            <a:spLocks noChangeShapeType="1"/>
          </p:cNvSpPr>
          <p:nvPr/>
        </p:nvSpPr>
        <p:spPr bwMode="auto">
          <a:xfrm flipH="1">
            <a:off x="1788160" y="6375558"/>
            <a:ext cx="908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00574" tIns="50287" rIns="100574" bIns="50287"/>
          <a:lstStyle/>
          <a:p>
            <a:endParaRPr lang="en-US"/>
          </a:p>
        </p:txBody>
      </p:sp>
      <p:sp>
        <p:nvSpPr>
          <p:cNvPr id="247" name="Line 34"/>
          <p:cNvSpPr>
            <a:spLocks noChangeShapeType="1"/>
          </p:cNvSpPr>
          <p:nvPr/>
        </p:nvSpPr>
        <p:spPr bwMode="auto">
          <a:xfrm flipH="1">
            <a:off x="1884204" y="6211411"/>
            <a:ext cx="908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00574" tIns="50287" rIns="100574" bIns="50287"/>
          <a:lstStyle/>
          <a:p>
            <a:endParaRPr lang="en-US"/>
          </a:p>
        </p:txBody>
      </p:sp>
      <p:sp>
        <p:nvSpPr>
          <p:cNvPr id="248" name="Line 35"/>
          <p:cNvSpPr>
            <a:spLocks noChangeShapeType="1"/>
          </p:cNvSpPr>
          <p:nvPr/>
        </p:nvSpPr>
        <p:spPr bwMode="auto">
          <a:xfrm flipH="1">
            <a:off x="1788160" y="6049010"/>
            <a:ext cx="908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00574" tIns="50287" rIns="100574" bIns="50287"/>
          <a:lstStyle/>
          <a:p>
            <a:endParaRPr lang="en-US"/>
          </a:p>
        </p:txBody>
      </p:sp>
      <p:cxnSp>
        <p:nvCxnSpPr>
          <p:cNvPr id="250" name="Form 249"/>
          <p:cNvCxnSpPr/>
          <p:nvPr/>
        </p:nvCxnSpPr>
        <p:spPr>
          <a:xfrm flipV="1">
            <a:off x="1387688" y="4702302"/>
            <a:ext cx="2509944" cy="1547878"/>
          </a:xfrm>
          <a:prstGeom prst="bentConnector3">
            <a:avLst>
              <a:gd name="adj1" fmla="val -42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AutoShape 23"/>
          <p:cNvSpPr>
            <a:spLocks noChangeArrowheads="1"/>
          </p:cNvSpPr>
          <p:nvPr/>
        </p:nvSpPr>
        <p:spPr bwMode="auto">
          <a:xfrm>
            <a:off x="2773910" y="5851101"/>
            <a:ext cx="1582402" cy="121073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B7D9E5"/>
              </a:gs>
            </a:gsLst>
            <a:lin ang="5400000" scaled="1"/>
          </a:gradFill>
          <a:ln w="12700">
            <a:solidFill>
              <a:srgbClr val="84BDD6"/>
            </a:solidFill>
            <a:round/>
            <a:headEnd/>
            <a:tailEnd/>
          </a:ln>
          <a:effectLst/>
        </p:spPr>
        <p:txBody>
          <a:bodyPr wrap="none" lIns="100574" tIns="50287" rIns="100574" bIns="50287" anchor="ctr"/>
          <a:lstStyle/>
          <a:p>
            <a:endParaRPr lang="en-US" dirty="0"/>
          </a:p>
        </p:txBody>
      </p:sp>
      <p:sp>
        <p:nvSpPr>
          <p:cNvPr id="259" name="Textfeld 258"/>
          <p:cNvSpPr txBox="1"/>
          <p:nvPr/>
        </p:nvSpPr>
        <p:spPr>
          <a:xfrm>
            <a:off x="2871372" y="6045516"/>
            <a:ext cx="943845" cy="245452"/>
          </a:xfrm>
          <a:prstGeom prst="rect">
            <a:avLst/>
          </a:prstGeom>
          <a:noFill/>
        </p:spPr>
        <p:txBody>
          <a:bodyPr wrap="squar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OP-108</a:t>
            </a:r>
          </a:p>
        </p:txBody>
      </p:sp>
      <p:cxnSp>
        <p:nvCxnSpPr>
          <p:cNvPr id="260" name="Gerade Verbindung 259"/>
          <p:cNvCxnSpPr/>
          <p:nvPr/>
        </p:nvCxnSpPr>
        <p:spPr>
          <a:xfrm>
            <a:off x="3684592" y="6446282"/>
            <a:ext cx="457235" cy="8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1" name="Picture 62" descr="rad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0697" y="6254738"/>
            <a:ext cx="658024" cy="276235"/>
          </a:xfrm>
          <a:prstGeom prst="rect">
            <a:avLst/>
          </a:prstGeom>
          <a:noFill/>
        </p:spPr>
      </p:pic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4051302" y="5979160"/>
            <a:ext cx="186849" cy="798036"/>
            <a:chOff x="2141" y="1186"/>
            <a:chExt cx="107" cy="457"/>
          </a:xfrm>
        </p:grpSpPr>
        <p:sp>
          <p:nvSpPr>
            <p:cNvPr id="263" name="Line 30"/>
            <p:cNvSpPr>
              <a:spLocks noChangeShapeType="1"/>
            </p:cNvSpPr>
            <p:nvPr/>
          </p:nvSpPr>
          <p:spPr bwMode="auto">
            <a:xfrm>
              <a:off x="2196" y="1186"/>
              <a:ext cx="0" cy="4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Line 31"/>
            <p:cNvSpPr>
              <a:spLocks noChangeShapeType="1"/>
            </p:cNvSpPr>
            <p:nvPr/>
          </p:nvSpPr>
          <p:spPr bwMode="auto">
            <a:xfrm flipH="1">
              <a:off x="2141" y="1601"/>
              <a:ext cx="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Line 32"/>
            <p:cNvSpPr>
              <a:spLocks noChangeShapeType="1"/>
            </p:cNvSpPr>
            <p:nvPr/>
          </p:nvSpPr>
          <p:spPr bwMode="auto">
            <a:xfrm flipH="1">
              <a:off x="2196" y="1507"/>
              <a:ext cx="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Line 33"/>
            <p:cNvSpPr>
              <a:spLocks noChangeShapeType="1"/>
            </p:cNvSpPr>
            <p:nvPr/>
          </p:nvSpPr>
          <p:spPr bwMode="auto">
            <a:xfrm flipH="1">
              <a:off x="2141" y="1413"/>
              <a:ext cx="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Line 34"/>
            <p:cNvSpPr>
              <a:spLocks noChangeShapeType="1"/>
            </p:cNvSpPr>
            <p:nvPr/>
          </p:nvSpPr>
          <p:spPr bwMode="auto">
            <a:xfrm flipH="1">
              <a:off x="2196" y="1319"/>
              <a:ext cx="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Line 35"/>
            <p:cNvSpPr>
              <a:spLocks noChangeShapeType="1"/>
            </p:cNvSpPr>
            <p:nvPr/>
          </p:nvSpPr>
          <p:spPr bwMode="auto">
            <a:xfrm flipH="1">
              <a:off x="2141" y="1226"/>
              <a:ext cx="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273" name="Gewinkelte Verbindung 272"/>
          <p:cNvCxnSpPr/>
          <p:nvPr/>
        </p:nvCxnSpPr>
        <p:spPr>
          <a:xfrm rot="5400000" flipH="1" flipV="1">
            <a:off x="3033814" y="5386370"/>
            <a:ext cx="1480827" cy="246804"/>
          </a:xfrm>
          <a:prstGeom prst="bentConnector3">
            <a:avLst>
              <a:gd name="adj1" fmla="val 99811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AutoShape 23"/>
          <p:cNvSpPr>
            <a:spLocks noChangeArrowheads="1"/>
          </p:cNvSpPr>
          <p:nvPr/>
        </p:nvSpPr>
        <p:spPr bwMode="auto">
          <a:xfrm>
            <a:off x="4489938" y="5851684"/>
            <a:ext cx="2082947" cy="121073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B7D9E5"/>
              </a:gs>
            </a:gsLst>
            <a:lin ang="5400000" scaled="1"/>
          </a:gradFill>
          <a:ln w="12700">
            <a:solidFill>
              <a:srgbClr val="84BDD6"/>
            </a:solidFill>
            <a:round/>
            <a:headEnd/>
            <a:tailEnd/>
          </a:ln>
          <a:effectLst/>
        </p:spPr>
        <p:txBody>
          <a:bodyPr wrap="none" lIns="100574" tIns="50287" rIns="100574" bIns="50287" anchor="ctr"/>
          <a:lstStyle/>
          <a:p>
            <a:endParaRPr lang="en-US" dirty="0"/>
          </a:p>
        </p:txBody>
      </p:sp>
      <p:cxnSp>
        <p:nvCxnSpPr>
          <p:cNvPr id="282" name="Gerade Verbindung 281"/>
          <p:cNvCxnSpPr/>
          <p:nvPr/>
        </p:nvCxnSpPr>
        <p:spPr>
          <a:xfrm>
            <a:off x="5891852" y="6530102"/>
            <a:ext cx="457235" cy="8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2522184" y="6132830"/>
            <a:ext cx="118" cy="654843"/>
            <a:chOff x="2141" y="1226"/>
            <a:chExt cx="107" cy="375"/>
          </a:xfrm>
        </p:grpSpPr>
        <p:sp>
          <p:nvSpPr>
            <p:cNvPr id="288" name="Line 31"/>
            <p:cNvSpPr>
              <a:spLocks noChangeShapeType="1"/>
            </p:cNvSpPr>
            <p:nvPr/>
          </p:nvSpPr>
          <p:spPr bwMode="auto">
            <a:xfrm flipH="1">
              <a:off x="2141" y="1601"/>
              <a:ext cx="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Line 32"/>
            <p:cNvSpPr>
              <a:spLocks noChangeShapeType="1"/>
            </p:cNvSpPr>
            <p:nvPr/>
          </p:nvSpPr>
          <p:spPr bwMode="auto">
            <a:xfrm flipH="1">
              <a:off x="2196" y="1507"/>
              <a:ext cx="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Line 33"/>
            <p:cNvSpPr>
              <a:spLocks noChangeShapeType="1"/>
            </p:cNvSpPr>
            <p:nvPr/>
          </p:nvSpPr>
          <p:spPr bwMode="auto">
            <a:xfrm flipH="1">
              <a:off x="2141" y="1413"/>
              <a:ext cx="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Line 34"/>
            <p:cNvSpPr>
              <a:spLocks noChangeShapeType="1"/>
            </p:cNvSpPr>
            <p:nvPr/>
          </p:nvSpPr>
          <p:spPr bwMode="auto">
            <a:xfrm flipH="1">
              <a:off x="2196" y="1319"/>
              <a:ext cx="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Line 35"/>
            <p:cNvSpPr>
              <a:spLocks noChangeShapeType="1"/>
            </p:cNvSpPr>
            <p:nvPr/>
          </p:nvSpPr>
          <p:spPr bwMode="auto">
            <a:xfrm flipH="1">
              <a:off x="2141" y="1226"/>
              <a:ext cx="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7" name="AutoShape 23"/>
          <p:cNvSpPr>
            <a:spLocks noChangeArrowheads="1"/>
          </p:cNvSpPr>
          <p:nvPr/>
        </p:nvSpPr>
        <p:spPr bwMode="auto">
          <a:xfrm>
            <a:off x="3946925" y="2247424"/>
            <a:ext cx="1582402" cy="121073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B7D9E5"/>
              </a:gs>
            </a:gsLst>
            <a:lin ang="5400000" scaled="1"/>
          </a:gradFill>
          <a:ln w="12700">
            <a:solidFill>
              <a:srgbClr val="84BDD6"/>
            </a:solidFill>
            <a:round/>
            <a:headEnd/>
            <a:tailEnd/>
          </a:ln>
          <a:effectLst/>
        </p:spPr>
        <p:txBody>
          <a:bodyPr wrap="none" lIns="100574" tIns="50287" rIns="100574" bIns="50287" anchor="ctr"/>
          <a:lstStyle/>
          <a:p>
            <a:endParaRPr lang="en-US" dirty="0"/>
          </a:p>
        </p:txBody>
      </p:sp>
      <p:sp>
        <p:nvSpPr>
          <p:cNvPr id="294" name="Line 30"/>
          <p:cNvSpPr>
            <a:spLocks noChangeShapeType="1"/>
          </p:cNvSpPr>
          <p:nvPr/>
        </p:nvSpPr>
        <p:spPr bwMode="auto">
          <a:xfrm>
            <a:off x="6345291" y="6007100"/>
            <a:ext cx="0" cy="79803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100574" tIns="50287" rIns="100574" bIns="50287"/>
          <a:lstStyle/>
          <a:p>
            <a:endParaRPr lang="en-US"/>
          </a:p>
        </p:txBody>
      </p:sp>
      <p:sp>
        <p:nvSpPr>
          <p:cNvPr id="295" name="Line 31"/>
          <p:cNvSpPr>
            <a:spLocks noChangeShapeType="1"/>
          </p:cNvSpPr>
          <p:nvPr/>
        </p:nvSpPr>
        <p:spPr bwMode="auto">
          <a:xfrm flipH="1">
            <a:off x="6249246" y="6731793"/>
            <a:ext cx="908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00574" tIns="50287" rIns="100574" bIns="50287"/>
          <a:lstStyle/>
          <a:p>
            <a:endParaRPr lang="en-US"/>
          </a:p>
        </p:txBody>
      </p:sp>
      <p:sp>
        <p:nvSpPr>
          <p:cNvPr id="296" name="Line 32"/>
          <p:cNvSpPr>
            <a:spLocks noChangeShapeType="1"/>
          </p:cNvSpPr>
          <p:nvPr/>
        </p:nvSpPr>
        <p:spPr bwMode="auto">
          <a:xfrm flipH="1">
            <a:off x="6345292" y="6567646"/>
            <a:ext cx="908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00574" tIns="50287" rIns="100574" bIns="50287"/>
          <a:lstStyle/>
          <a:p>
            <a:endParaRPr lang="en-US"/>
          </a:p>
        </p:txBody>
      </p:sp>
      <p:sp>
        <p:nvSpPr>
          <p:cNvPr id="297" name="Line 33"/>
          <p:cNvSpPr>
            <a:spLocks noChangeShapeType="1"/>
          </p:cNvSpPr>
          <p:nvPr/>
        </p:nvSpPr>
        <p:spPr bwMode="auto">
          <a:xfrm flipH="1">
            <a:off x="6249246" y="6403498"/>
            <a:ext cx="908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00574" tIns="50287" rIns="100574" bIns="50287"/>
          <a:lstStyle/>
          <a:p>
            <a:endParaRPr lang="en-US"/>
          </a:p>
        </p:txBody>
      </p:sp>
      <p:sp>
        <p:nvSpPr>
          <p:cNvPr id="298" name="Line 34"/>
          <p:cNvSpPr>
            <a:spLocks noChangeShapeType="1"/>
          </p:cNvSpPr>
          <p:nvPr/>
        </p:nvSpPr>
        <p:spPr bwMode="auto">
          <a:xfrm flipH="1">
            <a:off x="6345292" y="6239351"/>
            <a:ext cx="908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00574" tIns="50287" rIns="100574" bIns="50287"/>
          <a:lstStyle/>
          <a:p>
            <a:endParaRPr lang="en-US"/>
          </a:p>
        </p:txBody>
      </p:sp>
      <p:sp>
        <p:nvSpPr>
          <p:cNvPr id="299" name="Line 35"/>
          <p:cNvSpPr>
            <a:spLocks noChangeShapeType="1"/>
          </p:cNvSpPr>
          <p:nvPr/>
        </p:nvSpPr>
        <p:spPr bwMode="auto">
          <a:xfrm flipH="1">
            <a:off x="6249246" y="6076950"/>
            <a:ext cx="908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00574" tIns="50287" rIns="100574" bIns="50287"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26246" y="1933101"/>
            <a:ext cx="1076040" cy="62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" name="Picture 62" descr="rad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1379" y="2662100"/>
            <a:ext cx="688023" cy="289203"/>
          </a:xfrm>
          <a:prstGeom prst="rect">
            <a:avLst/>
          </a:prstGeom>
          <a:noFill/>
        </p:spPr>
      </p:pic>
      <p:grpSp>
        <p:nvGrpSpPr>
          <p:cNvPr id="5" name="Gruppieren 162"/>
          <p:cNvGrpSpPr/>
          <p:nvPr/>
        </p:nvGrpSpPr>
        <p:grpSpPr>
          <a:xfrm>
            <a:off x="3813809" y="4115563"/>
            <a:ext cx="1139254" cy="828072"/>
            <a:chOff x="4434839" y="2819399"/>
            <a:chExt cx="1035685" cy="752793"/>
          </a:xfrm>
        </p:grpSpPr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4434839" y="2819399"/>
              <a:ext cx="1035685" cy="752793"/>
            </a:xfrm>
            <a:custGeom>
              <a:avLst/>
              <a:gdLst/>
              <a:ahLst/>
              <a:cxnLst>
                <a:cxn ang="0">
                  <a:pos x="266" y="634"/>
                </a:cxn>
                <a:cxn ang="0">
                  <a:pos x="140" y="648"/>
                </a:cxn>
                <a:cxn ang="0">
                  <a:pos x="39" y="595"/>
                </a:cxn>
                <a:cxn ang="0">
                  <a:pos x="1" y="474"/>
                </a:cxn>
                <a:cxn ang="0">
                  <a:pos x="33" y="375"/>
                </a:cxn>
                <a:cxn ang="0">
                  <a:pos x="81" y="344"/>
                </a:cxn>
                <a:cxn ang="0">
                  <a:pos x="100" y="332"/>
                </a:cxn>
                <a:cxn ang="0">
                  <a:pos x="105" y="311"/>
                </a:cxn>
                <a:cxn ang="0">
                  <a:pos x="98" y="272"/>
                </a:cxn>
                <a:cxn ang="0">
                  <a:pos x="98" y="225"/>
                </a:cxn>
                <a:cxn ang="0">
                  <a:pos x="130" y="179"/>
                </a:cxn>
                <a:cxn ang="0">
                  <a:pos x="185" y="151"/>
                </a:cxn>
                <a:cxn ang="0">
                  <a:pos x="241" y="143"/>
                </a:cxn>
                <a:cxn ang="0">
                  <a:pos x="264" y="134"/>
                </a:cxn>
                <a:cxn ang="0">
                  <a:pos x="267" y="100"/>
                </a:cxn>
                <a:cxn ang="0">
                  <a:pos x="291" y="65"/>
                </a:cxn>
                <a:cxn ang="0">
                  <a:pos x="328" y="48"/>
                </a:cxn>
                <a:cxn ang="0">
                  <a:pos x="373" y="45"/>
                </a:cxn>
                <a:cxn ang="0">
                  <a:pos x="391" y="48"/>
                </a:cxn>
                <a:cxn ang="0">
                  <a:pos x="396" y="38"/>
                </a:cxn>
                <a:cxn ang="0">
                  <a:pos x="418" y="15"/>
                </a:cxn>
                <a:cxn ang="0">
                  <a:pos x="455" y="3"/>
                </a:cxn>
                <a:cxn ang="0">
                  <a:pos x="514" y="3"/>
                </a:cxn>
                <a:cxn ang="0">
                  <a:pos x="556" y="22"/>
                </a:cxn>
                <a:cxn ang="0">
                  <a:pos x="596" y="52"/>
                </a:cxn>
                <a:cxn ang="0">
                  <a:pos x="613" y="95"/>
                </a:cxn>
                <a:cxn ang="0">
                  <a:pos x="616" y="117"/>
                </a:cxn>
                <a:cxn ang="0">
                  <a:pos x="643" y="115"/>
                </a:cxn>
                <a:cxn ang="0">
                  <a:pos x="681" y="129"/>
                </a:cxn>
                <a:cxn ang="0">
                  <a:pos x="723" y="172"/>
                </a:cxn>
                <a:cxn ang="0">
                  <a:pos x="754" y="223"/>
                </a:cxn>
                <a:cxn ang="0">
                  <a:pos x="759" y="278"/>
                </a:cxn>
                <a:cxn ang="0">
                  <a:pos x="732" y="321"/>
                </a:cxn>
                <a:cxn ang="0">
                  <a:pos x="760" y="330"/>
                </a:cxn>
                <a:cxn ang="0">
                  <a:pos x="807" y="356"/>
                </a:cxn>
                <a:cxn ang="0">
                  <a:pos x="842" y="394"/>
                </a:cxn>
                <a:cxn ang="0">
                  <a:pos x="852" y="440"/>
                </a:cxn>
                <a:cxn ang="0">
                  <a:pos x="827" y="516"/>
                </a:cxn>
                <a:cxn ang="0">
                  <a:pos x="804" y="542"/>
                </a:cxn>
                <a:cxn ang="0">
                  <a:pos x="770" y="554"/>
                </a:cxn>
                <a:cxn ang="0">
                  <a:pos x="745" y="564"/>
                </a:cxn>
                <a:cxn ang="0">
                  <a:pos x="727" y="586"/>
                </a:cxn>
                <a:cxn ang="0">
                  <a:pos x="702" y="619"/>
                </a:cxn>
                <a:cxn ang="0">
                  <a:pos x="666" y="641"/>
                </a:cxn>
                <a:cxn ang="0">
                  <a:pos x="604" y="643"/>
                </a:cxn>
                <a:cxn ang="0">
                  <a:pos x="561" y="626"/>
                </a:cxn>
                <a:cxn ang="0">
                  <a:pos x="546" y="610"/>
                </a:cxn>
                <a:cxn ang="0">
                  <a:pos x="532" y="607"/>
                </a:cxn>
                <a:cxn ang="0">
                  <a:pos x="526" y="619"/>
                </a:cxn>
                <a:cxn ang="0">
                  <a:pos x="489" y="646"/>
                </a:cxn>
                <a:cxn ang="0">
                  <a:pos x="418" y="670"/>
                </a:cxn>
                <a:cxn ang="0">
                  <a:pos x="350" y="664"/>
                </a:cxn>
                <a:cxn ang="0">
                  <a:pos x="299" y="646"/>
                </a:cxn>
                <a:cxn ang="0">
                  <a:pos x="266" y="634"/>
                </a:cxn>
              </a:cxnLst>
              <a:rect l="0" t="0" r="r" b="b"/>
              <a:pathLst>
                <a:path w="855" h="673">
                  <a:moveTo>
                    <a:pt x="266" y="634"/>
                  </a:moveTo>
                  <a:cubicBezTo>
                    <a:pt x="239" y="634"/>
                    <a:pt x="178" y="655"/>
                    <a:pt x="140" y="648"/>
                  </a:cubicBezTo>
                  <a:cubicBezTo>
                    <a:pt x="102" y="641"/>
                    <a:pt x="63" y="624"/>
                    <a:pt x="39" y="595"/>
                  </a:cubicBezTo>
                  <a:cubicBezTo>
                    <a:pt x="16" y="566"/>
                    <a:pt x="2" y="511"/>
                    <a:pt x="1" y="474"/>
                  </a:cubicBezTo>
                  <a:cubicBezTo>
                    <a:pt x="0" y="437"/>
                    <a:pt x="19" y="396"/>
                    <a:pt x="33" y="375"/>
                  </a:cubicBezTo>
                  <a:cubicBezTo>
                    <a:pt x="46" y="353"/>
                    <a:pt x="70" y="351"/>
                    <a:pt x="81" y="344"/>
                  </a:cubicBezTo>
                  <a:cubicBezTo>
                    <a:pt x="92" y="337"/>
                    <a:pt x="96" y="337"/>
                    <a:pt x="100" y="332"/>
                  </a:cubicBezTo>
                  <a:cubicBezTo>
                    <a:pt x="104" y="327"/>
                    <a:pt x="105" y="321"/>
                    <a:pt x="105" y="311"/>
                  </a:cubicBezTo>
                  <a:cubicBezTo>
                    <a:pt x="105" y="301"/>
                    <a:pt x="99" y="286"/>
                    <a:pt x="98" y="272"/>
                  </a:cubicBezTo>
                  <a:cubicBezTo>
                    <a:pt x="97" y="257"/>
                    <a:pt x="93" y="241"/>
                    <a:pt x="98" y="225"/>
                  </a:cubicBezTo>
                  <a:cubicBezTo>
                    <a:pt x="103" y="210"/>
                    <a:pt x="116" y="191"/>
                    <a:pt x="130" y="179"/>
                  </a:cubicBezTo>
                  <a:cubicBezTo>
                    <a:pt x="144" y="167"/>
                    <a:pt x="167" y="157"/>
                    <a:pt x="185" y="151"/>
                  </a:cubicBezTo>
                  <a:cubicBezTo>
                    <a:pt x="204" y="145"/>
                    <a:pt x="227" y="145"/>
                    <a:pt x="241" y="143"/>
                  </a:cubicBezTo>
                  <a:cubicBezTo>
                    <a:pt x="254" y="140"/>
                    <a:pt x="260" y="141"/>
                    <a:pt x="264" y="134"/>
                  </a:cubicBezTo>
                  <a:cubicBezTo>
                    <a:pt x="268" y="127"/>
                    <a:pt x="263" y="111"/>
                    <a:pt x="267" y="100"/>
                  </a:cubicBezTo>
                  <a:cubicBezTo>
                    <a:pt x="272" y="89"/>
                    <a:pt x="281" y="74"/>
                    <a:pt x="291" y="65"/>
                  </a:cubicBezTo>
                  <a:cubicBezTo>
                    <a:pt x="301" y="57"/>
                    <a:pt x="314" y="52"/>
                    <a:pt x="328" y="48"/>
                  </a:cubicBezTo>
                  <a:cubicBezTo>
                    <a:pt x="341" y="45"/>
                    <a:pt x="362" y="45"/>
                    <a:pt x="373" y="45"/>
                  </a:cubicBezTo>
                  <a:cubicBezTo>
                    <a:pt x="384" y="45"/>
                    <a:pt x="387" y="49"/>
                    <a:pt x="391" y="48"/>
                  </a:cubicBezTo>
                  <a:cubicBezTo>
                    <a:pt x="396" y="47"/>
                    <a:pt x="392" y="43"/>
                    <a:pt x="396" y="38"/>
                  </a:cubicBezTo>
                  <a:cubicBezTo>
                    <a:pt x="401" y="33"/>
                    <a:pt x="408" y="21"/>
                    <a:pt x="418" y="15"/>
                  </a:cubicBezTo>
                  <a:cubicBezTo>
                    <a:pt x="428" y="9"/>
                    <a:pt x="439" y="5"/>
                    <a:pt x="455" y="3"/>
                  </a:cubicBezTo>
                  <a:cubicBezTo>
                    <a:pt x="471" y="2"/>
                    <a:pt x="497" y="0"/>
                    <a:pt x="514" y="3"/>
                  </a:cubicBezTo>
                  <a:cubicBezTo>
                    <a:pt x="531" y="7"/>
                    <a:pt x="542" y="15"/>
                    <a:pt x="556" y="22"/>
                  </a:cubicBezTo>
                  <a:cubicBezTo>
                    <a:pt x="569" y="30"/>
                    <a:pt x="587" y="40"/>
                    <a:pt x="596" y="52"/>
                  </a:cubicBezTo>
                  <a:cubicBezTo>
                    <a:pt x="605" y="64"/>
                    <a:pt x="609" y="83"/>
                    <a:pt x="613" y="95"/>
                  </a:cubicBezTo>
                  <a:cubicBezTo>
                    <a:pt x="616" y="106"/>
                    <a:pt x="611" y="113"/>
                    <a:pt x="616" y="117"/>
                  </a:cubicBezTo>
                  <a:cubicBezTo>
                    <a:pt x="621" y="120"/>
                    <a:pt x="632" y="113"/>
                    <a:pt x="643" y="115"/>
                  </a:cubicBezTo>
                  <a:cubicBezTo>
                    <a:pt x="654" y="117"/>
                    <a:pt x="668" y="119"/>
                    <a:pt x="681" y="129"/>
                  </a:cubicBezTo>
                  <a:cubicBezTo>
                    <a:pt x="695" y="138"/>
                    <a:pt x="712" y="156"/>
                    <a:pt x="723" y="172"/>
                  </a:cubicBezTo>
                  <a:cubicBezTo>
                    <a:pt x="735" y="187"/>
                    <a:pt x="748" y="206"/>
                    <a:pt x="754" y="223"/>
                  </a:cubicBezTo>
                  <a:cubicBezTo>
                    <a:pt x="759" y="241"/>
                    <a:pt x="762" y="262"/>
                    <a:pt x="759" y="278"/>
                  </a:cubicBezTo>
                  <a:cubicBezTo>
                    <a:pt x="755" y="295"/>
                    <a:pt x="732" y="313"/>
                    <a:pt x="732" y="321"/>
                  </a:cubicBezTo>
                  <a:cubicBezTo>
                    <a:pt x="732" y="330"/>
                    <a:pt x="748" y="324"/>
                    <a:pt x="760" y="330"/>
                  </a:cubicBezTo>
                  <a:cubicBezTo>
                    <a:pt x="773" y="336"/>
                    <a:pt x="794" y="346"/>
                    <a:pt x="807" y="356"/>
                  </a:cubicBezTo>
                  <a:cubicBezTo>
                    <a:pt x="821" y="366"/>
                    <a:pt x="835" y="380"/>
                    <a:pt x="842" y="394"/>
                  </a:cubicBezTo>
                  <a:cubicBezTo>
                    <a:pt x="850" y="407"/>
                    <a:pt x="855" y="419"/>
                    <a:pt x="852" y="440"/>
                  </a:cubicBezTo>
                  <a:cubicBezTo>
                    <a:pt x="850" y="461"/>
                    <a:pt x="835" y="499"/>
                    <a:pt x="827" y="516"/>
                  </a:cubicBezTo>
                  <a:cubicBezTo>
                    <a:pt x="819" y="533"/>
                    <a:pt x="813" y="536"/>
                    <a:pt x="804" y="542"/>
                  </a:cubicBezTo>
                  <a:cubicBezTo>
                    <a:pt x="795" y="548"/>
                    <a:pt x="780" y="550"/>
                    <a:pt x="770" y="554"/>
                  </a:cubicBezTo>
                  <a:cubicBezTo>
                    <a:pt x="760" y="558"/>
                    <a:pt x="753" y="559"/>
                    <a:pt x="745" y="564"/>
                  </a:cubicBezTo>
                  <a:cubicBezTo>
                    <a:pt x="738" y="569"/>
                    <a:pt x="734" y="577"/>
                    <a:pt x="727" y="586"/>
                  </a:cubicBezTo>
                  <a:cubicBezTo>
                    <a:pt x="719" y="596"/>
                    <a:pt x="712" y="609"/>
                    <a:pt x="702" y="619"/>
                  </a:cubicBezTo>
                  <a:cubicBezTo>
                    <a:pt x="692" y="628"/>
                    <a:pt x="682" y="637"/>
                    <a:pt x="666" y="641"/>
                  </a:cubicBezTo>
                  <a:cubicBezTo>
                    <a:pt x="650" y="645"/>
                    <a:pt x="622" y="645"/>
                    <a:pt x="604" y="643"/>
                  </a:cubicBezTo>
                  <a:cubicBezTo>
                    <a:pt x="587" y="640"/>
                    <a:pt x="571" y="631"/>
                    <a:pt x="561" y="626"/>
                  </a:cubicBezTo>
                  <a:cubicBezTo>
                    <a:pt x="551" y="621"/>
                    <a:pt x="551" y="614"/>
                    <a:pt x="546" y="610"/>
                  </a:cubicBezTo>
                  <a:cubicBezTo>
                    <a:pt x="541" y="607"/>
                    <a:pt x="536" y="605"/>
                    <a:pt x="532" y="607"/>
                  </a:cubicBezTo>
                  <a:cubicBezTo>
                    <a:pt x="529" y="609"/>
                    <a:pt x="533" y="612"/>
                    <a:pt x="526" y="619"/>
                  </a:cubicBezTo>
                  <a:cubicBezTo>
                    <a:pt x="518" y="626"/>
                    <a:pt x="506" y="638"/>
                    <a:pt x="489" y="646"/>
                  </a:cubicBezTo>
                  <a:cubicBezTo>
                    <a:pt x="471" y="655"/>
                    <a:pt x="442" y="668"/>
                    <a:pt x="418" y="670"/>
                  </a:cubicBezTo>
                  <a:cubicBezTo>
                    <a:pt x="395" y="673"/>
                    <a:pt x="370" y="668"/>
                    <a:pt x="350" y="664"/>
                  </a:cubicBezTo>
                  <a:cubicBezTo>
                    <a:pt x="329" y="659"/>
                    <a:pt x="312" y="651"/>
                    <a:pt x="299" y="646"/>
                  </a:cubicBezTo>
                  <a:cubicBezTo>
                    <a:pt x="287" y="642"/>
                    <a:pt x="293" y="634"/>
                    <a:pt x="266" y="63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E0CDA8"/>
                </a:gs>
              </a:gsLst>
              <a:path path="rect">
                <a:fillToRect l="50000" t="50000" r="50000" b="50000"/>
              </a:path>
            </a:gradFill>
            <a:ln w="127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rgbClr val="E0CDA8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Text Box 7"/>
            <p:cNvSpPr txBox="1">
              <a:spLocks noChangeArrowheads="1"/>
            </p:cNvSpPr>
            <p:nvPr/>
          </p:nvSpPr>
          <p:spPr bwMode="auto">
            <a:xfrm>
              <a:off x="4537371" y="3057145"/>
              <a:ext cx="8975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 anchorCtr="1">
              <a:spAutoFit/>
            </a:bodyPr>
            <a:lstStyle/>
            <a:p>
              <a:r>
                <a:rPr lang="en-US" sz="1300" dirty="0">
                  <a:latin typeface="Arial" charset="0"/>
                  <a:cs typeface="Arial" charset="0"/>
                </a:rPr>
                <a:t>IP/Eth Network </a:t>
              </a:r>
            </a:p>
          </p:txBody>
        </p:sp>
      </p:grpSp>
      <p:cxnSp>
        <p:nvCxnSpPr>
          <p:cNvPr id="172" name="Form 171"/>
          <p:cNvCxnSpPr>
            <a:stCxn id="235" idx="2"/>
          </p:cNvCxnSpPr>
          <p:nvPr/>
        </p:nvCxnSpPr>
        <p:spPr>
          <a:xfrm rot="16200000" flipH="1">
            <a:off x="3163446" y="4554095"/>
            <a:ext cx="712791" cy="4666544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Gerade Verbindung 173"/>
          <p:cNvCxnSpPr>
            <a:endCxn id="95" idx="2"/>
          </p:cNvCxnSpPr>
          <p:nvPr/>
        </p:nvCxnSpPr>
        <p:spPr>
          <a:xfrm flipV="1">
            <a:off x="5848350" y="6648203"/>
            <a:ext cx="5372" cy="5955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Form 176"/>
          <p:cNvCxnSpPr>
            <a:stCxn id="261" idx="2"/>
          </p:cNvCxnSpPr>
          <p:nvPr/>
        </p:nvCxnSpPr>
        <p:spPr>
          <a:xfrm rot="16200000" flipH="1">
            <a:off x="3965214" y="6015469"/>
            <a:ext cx="627069" cy="1658075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Gerade Verbindung 178"/>
          <p:cNvCxnSpPr>
            <a:endCxn id="104" idx="2"/>
          </p:cNvCxnSpPr>
          <p:nvPr/>
        </p:nvCxnSpPr>
        <p:spPr>
          <a:xfrm flipH="1" flipV="1">
            <a:off x="5103629" y="6645822"/>
            <a:ext cx="1772" cy="5169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feld 180"/>
          <p:cNvSpPr txBox="1"/>
          <p:nvPr/>
        </p:nvSpPr>
        <p:spPr>
          <a:xfrm>
            <a:off x="4319177" y="2407496"/>
            <a:ext cx="867899" cy="245452"/>
          </a:xfrm>
          <a:prstGeom prst="rect">
            <a:avLst/>
          </a:prstGeom>
          <a:noFill/>
        </p:spPr>
        <p:txBody>
          <a:bodyPr wrap="non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IPMUX-1E</a:t>
            </a:r>
          </a:p>
        </p:txBody>
      </p:sp>
      <p:grpSp>
        <p:nvGrpSpPr>
          <p:cNvPr id="6" name="Gruppieren 203"/>
          <p:cNvGrpSpPr/>
          <p:nvPr/>
        </p:nvGrpSpPr>
        <p:grpSpPr>
          <a:xfrm>
            <a:off x="6996178" y="4091814"/>
            <a:ext cx="2936493" cy="1220045"/>
            <a:chOff x="6360160" y="3719831"/>
            <a:chExt cx="2669539" cy="1109132"/>
          </a:xfrm>
        </p:grpSpPr>
        <p:sp>
          <p:nvSpPr>
            <p:cNvPr id="146" name="AutoShape 23"/>
            <p:cNvSpPr>
              <a:spLocks noChangeArrowheads="1"/>
            </p:cNvSpPr>
            <p:nvPr/>
          </p:nvSpPr>
          <p:spPr bwMode="auto">
            <a:xfrm>
              <a:off x="7300912" y="3728297"/>
              <a:ext cx="1728787" cy="110066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B7D9E5"/>
                </a:gs>
              </a:gsLst>
              <a:lin ang="5400000" scaled="1"/>
            </a:gradFill>
            <a:ln w="12700">
              <a:solidFill>
                <a:srgbClr val="84BDD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1" name="Picture 11" descr="dslam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642735" y="3932555"/>
              <a:ext cx="471487" cy="882650"/>
            </a:xfrm>
            <a:prstGeom prst="rect">
              <a:avLst/>
            </a:prstGeom>
            <a:noFill/>
          </p:spPr>
        </p:pic>
        <p:cxnSp>
          <p:nvCxnSpPr>
            <p:cNvPr id="103" name="Gerade Verbindung 102"/>
            <p:cNvCxnSpPr/>
            <p:nvPr/>
          </p:nvCxnSpPr>
          <p:spPr>
            <a:xfrm>
              <a:off x="7107079" y="4369119"/>
              <a:ext cx="420053" cy="4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/>
            <p:cNvCxnSpPr>
              <a:endCxn id="101" idx="1"/>
            </p:cNvCxnSpPr>
            <p:nvPr/>
          </p:nvCxnSpPr>
          <p:spPr>
            <a:xfrm>
              <a:off x="6360160" y="4373880"/>
              <a:ext cx="2825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feld 142"/>
            <p:cNvSpPr txBox="1"/>
            <p:nvPr/>
          </p:nvSpPr>
          <p:spPr>
            <a:xfrm>
              <a:off x="6437947" y="3719831"/>
              <a:ext cx="78899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IP-DSLAM</a:t>
              </a:r>
            </a:p>
          </p:txBody>
        </p:sp>
        <p:pic>
          <p:nvPicPr>
            <p:cNvPr id="185" name="Picture 62" descr="rad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96493" y="4182216"/>
              <a:ext cx="625475" cy="262912"/>
            </a:xfrm>
            <a:prstGeom prst="rect">
              <a:avLst/>
            </a:prstGeom>
            <a:noFill/>
          </p:spPr>
        </p:pic>
        <p:sp>
          <p:nvSpPr>
            <p:cNvPr id="187" name="Textfeld 186"/>
            <p:cNvSpPr txBox="1"/>
            <p:nvPr/>
          </p:nvSpPr>
          <p:spPr>
            <a:xfrm>
              <a:off x="7412673" y="3950758"/>
              <a:ext cx="788999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IPMUX-1E</a:t>
              </a:r>
            </a:p>
          </p:txBody>
        </p:sp>
        <p:cxnSp>
          <p:nvCxnSpPr>
            <p:cNvPr id="190" name="Gerade Verbindung 189"/>
            <p:cNvCxnSpPr/>
            <p:nvPr/>
          </p:nvCxnSpPr>
          <p:spPr>
            <a:xfrm flipV="1">
              <a:off x="8107680" y="4352925"/>
              <a:ext cx="512445" cy="36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2" name="Picture 49" descr="pbx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533529" y="4073526"/>
              <a:ext cx="459657" cy="488949"/>
            </a:xfrm>
            <a:prstGeom prst="rect">
              <a:avLst/>
            </a:prstGeom>
            <a:noFill/>
          </p:spPr>
        </p:pic>
      </p:grpSp>
      <p:grpSp>
        <p:nvGrpSpPr>
          <p:cNvPr id="7" name="Gruppieren 201"/>
          <p:cNvGrpSpPr/>
          <p:nvPr/>
        </p:nvGrpSpPr>
        <p:grpSpPr>
          <a:xfrm>
            <a:off x="6996178" y="5825841"/>
            <a:ext cx="2936493" cy="1220045"/>
            <a:chOff x="6360160" y="5296219"/>
            <a:chExt cx="2669539" cy="1109132"/>
          </a:xfrm>
        </p:grpSpPr>
        <p:sp>
          <p:nvSpPr>
            <p:cNvPr id="193" name="AutoShape 23"/>
            <p:cNvSpPr>
              <a:spLocks noChangeArrowheads="1"/>
            </p:cNvSpPr>
            <p:nvPr/>
          </p:nvSpPr>
          <p:spPr bwMode="auto">
            <a:xfrm>
              <a:off x="7300912" y="5304685"/>
              <a:ext cx="1728787" cy="110066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B7D9E5"/>
                </a:gs>
              </a:gsLst>
              <a:lin ang="5400000" scaled="1"/>
            </a:gradFill>
            <a:ln w="12700">
              <a:solidFill>
                <a:srgbClr val="84BDD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94" name="Picture 11" descr="dslam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642735" y="5508943"/>
              <a:ext cx="471487" cy="882650"/>
            </a:xfrm>
            <a:prstGeom prst="rect">
              <a:avLst/>
            </a:prstGeom>
            <a:noFill/>
          </p:spPr>
        </p:pic>
        <p:cxnSp>
          <p:nvCxnSpPr>
            <p:cNvPr id="195" name="Gerade Verbindung 194"/>
            <p:cNvCxnSpPr/>
            <p:nvPr/>
          </p:nvCxnSpPr>
          <p:spPr>
            <a:xfrm>
              <a:off x="7107079" y="5945507"/>
              <a:ext cx="420053" cy="4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Gerade Verbindung 195"/>
            <p:cNvCxnSpPr>
              <a:endCxn id="194" idx="1"/>
            </p:cNvCxnSpPr>
            <p:nvPr/>
          </p:nvCxnSpPr>
          <p:spPr>
            <a:xfrm>
              <a:off x="6360160" y="5950268"/>
              <a:ext cx="28257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Textfeld 196"/>
            <p:cNvSpPr txBox="1"/>
            <p:nvPr/>
          </p:nvSpPr>
          <p:spPr>
            <a:xfrm>
              <a:off x="6437947" y="5296219"/>
              <a:ext cx="78899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IP-DSLAM</a:t>
              </a:r>
            </a:p>
          </p:txBody>
        </p:sp>
        <p:pic>
          <p:nvPicPr>
            <p:cNvPr id="198" name="Picture 62" descr="rad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96493" y="5758604"/>
              <a:ext cx="625475" cy="262912"/>
            </a:xfrm>
            <a:prstGeom prst="rect">
              <a:avLst/>
            </a:prstGeom>
            <a:noFill/>
          </p:spPr>
        </p:pic>
        <p:sp>
          <p:nvSpPr>
            <p:cNvPr id="199" name="Textfeld 198"/>
            <p:cNvSpPr txBox="1"/>
            <p:nvPr/>
          </p:nvSpPr>
          <p:spPr>
            <a:xfrm>
              <a:off x="7412673" y="5527146"/>
              <a:ext cx="788999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IPMUX-1E</a:t>
              </a:r>
            </a:p>
          </p:txBody>
        </p:sp>
        <p:cxnSp>
          <p:nvCxnSpPr>
            <p:cNvPr id="200" name="Gerade Verbindung 199"/>
            <p:cNvCxnSpPr/>
            <p:nvPr/>
          </p:nvCxnSpPr>
          <p:spPr>
            <a:xfrm flipV="1">
              <a:off x="8107680" y="5929313"/>
              <a:ext cx="512445" cy="36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1" name="Picture 49" descr="pbx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533529" y="5649914"/>
              <a:ext cx="459657" cy="488949"/>
            </a:xfrm>
            <a:prstGeom prst="rect">
              <a:avLst/>
            </a:prstGeom>
            <a:noFill/>
          </p:spPr>
        </p:pic>
      </p:grpSp>
      <p:cxnSp>
        <p:nvCxnSpPr>
          <p:cNvPr id="206" name="Gewinkelte Verbindung 205"/>
          <p:cNvCxnSpPr/>
          <p:nvPr/>
        </p:nvCxnSpPr>
        <p:spPr>
          <a:xfrm rot="10800000">
            <a:off x="5568792" y="5285899"/>
            <a:ext cx="1430178" cy="1257300"/>
          </a:xfrm>
          <a:prstGeom prst="bentConnector3">
            <a:avLst>
              <a:gd name="adj1" fmla="val 91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Gewinkelte Verbindung 211"/>
          <p:cNvCxnSpPr/>
          <p:nvPr/>
        </p:nvCxnSpPr>
        <p:spPr>
          <a:xfrm rot="10800000">
            <a:off x="4843224" y="4796078"/>
            <a:ext cx="728187" cy="48982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Gewinkelte Verbindung 216"/>
          <p:cNvCxnSpPr/>
          <p:nvPr/>
        </p:nvCxnSpPr>
        <p:spPr>
          <a:xfrm rot="10800000">
            <a:off x="4938397" y="4707894"/>
            <a:ext cx="2086292" cy="97470"/>
          </a:xfrm>
          <a:prstGeom prst="bentConnector3">
            <a:avLst>
              <a:gd name="adj1" fmla="val 82872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Gewinkelte Verbindung 219"/>
          <p:cNvCxnSpPr>
            <a:endCxn id="115" idx="2"/>
          </p:cNvCxnSpPr>
          <p:nvPr/>
        </p:nvCxnSpPr>
        <p:spPr>
          <a:xfrm rot="5400000" flipH="1" flipV="1">
            <a:off x="4017494" y="3376272"/>
            <a:ext cx="1162862" cy="31292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AutoShape 23"/>
          <p:cNvSpPr>
            <a:spLocks noChangeArrowheads="1"/>
          </p:cNvSpPr>
          <p:nvPr/>
        </p:nvSpPr>
        <p:spPr bwMode="auto">
          <a:xfrm>
            <a:off x="5734386" y="2247424"/>
            <a:ext cx="1582402" cy="121073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B7D9E5"/>
              </a:gs>
            </a:gsLst>
            <a:lin ang="5400000" scaled="1"/>
          </a:gradFill>
          <a:ln w="12700">
            <a:solidFill>
              <a:srgbClr val="84BDD6"/>
            </a:solidFill>
            <a:round/>
            <a:headEnd/>
            <a:tailEnd/>
          </a:ln>
          <a:effectLst/>
        </p:spPr>
        <p:txBody>
          <a:bodyPr wrap="none" lIns="100574" tIns="50287" rIns="100574" bIns="50287" anchor="ctr"/>
          <a:lstStyle/>
          <a:p>
            <a:endParaRPr lang="en-US" dirty="0"/>
          </a:p>
        </p:txBody>
      </p:sp>
      <p:pic>
        <p:nvPicPr>
          <p:cNvPr id="222" name="Picture 62" descr="rad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7886" y="2662100"/>
            <a:ext cx="688023" cy="289203"/>
          </a:xfrm>
          <a:prstGeom prst="rect">
            <a:avLst/>
          </a:prstGeom>
          <a:noFill/>
        </p:spPr>
      </p:pic>
      <p:sp>
        <p:nvSpPr>
          <p:cNvPr id="223" name="Textfeld 222"/>
          <p:cNvSpPr txBox="1"/>
          <p:nvPr/>
        </p:nvSpPr>
        <p:spPr>
          <a:xfrm>
            <a:off x="6085685" y="2407496"/>
            <a:ext cx="867899" cy="245452"/>
          </a:xfrm>
          <a:prstGeom prst="rect">
            <a:avLst/>
          </a:prstGeom>
          <a:noFill/>
        </p:spPr>
        <p:txBody>
          <a:bodyPr wrap="non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IPMUX-1E</a:t>
            </a:r>
          </a:p>
        </p:txBody>
      </p:sp>
      <p:cxnSp>
        <p:nvCxnSpPr>
          <p:cNvPr id="225" name="Form 224"/>
          <p:cNvCxnSpPr>
            <a:endCxn id="222" idx="2"/>
          </p:cNvCxnSpPr>
          <p:nvPr/>
        </p:nvCxnSpPr>
        <p:spPr>
          <a:xfrm flipV="1">
            <a:off x="4658995" y="2951305"/>
            <a:ext cx="1862902" cy="1316532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7" name="Picture 49" descr="pbx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04637" y="1781177"/>
            <a:ext cx="438317" cy="466249"/>
          </a:xfrm>
          <a:prstGeom prst="rect">
            <a:avLst/>
          </a:prstGeom>
          <a:noFill/>
        </p:spPr>
      </p:pic>
      <p:cxnSp>
        <p:nvCxnSpPr>
          <p:cNvPr id="229" name="Gewinkelte Verbindung 228"/>
          <p:cNvCxnSpPr>
            <a:stCxn id="222" idx="1"/>
          </p:cNvCxnSpPr>
          <p:nvPr/>
        </p:nvCxnSpPr>
        <p:spPr>
          <a:xfrm rot="10800000">
            <a:off x="5762626" y="2247426"/>
            <a:ext cx="415259" cy="559277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Gewinkelte Verbindung 232"/>
          <p:cNvCxnSpPr>
            <a:stCxn id="115" idx="3"/>
          </p:cNvCxnSpPr>
          <p:nvPr/>
        </p:nvCxnSpPr>
        <p:spPr>
          <a:xfrm flipV="1">
            <a:off x="5099402" y="2247426"/>
            <a:ext cx="390811" cy="559276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Textfeld 235"/>
          <p:cNvSpPr txBox="1"/>
          <p:nvPr/>
        </p:nvSpPr>
        <p:spPr>
          <a:xfrm>
            <a:off x="5299607" y="1529715"/>
            <a:ext cx="626326" cy="245452"/>
          </a:xfrm>
          <a:prstGeom prst="rect">
            <a:avLst/>
          </a:prstGeom>
          <a:noFill/>
        </p:spPr>
        <p:txBody>
          <a:bodyPr wrap="non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EWSD</a:t>
            </a:r>
          </a:p>
        </p:txBody>
      </p:sp>
      <p:sp>
        <p:nvSpPr>
          <p:cNvPr id="239" name="Textfeld 238"/>
          <p:cNvSpPr txBox="1"/>
          <p:nvPr/>
        </p:nvSpPr>
        <p:spPr>
          <a:xfrm>
            <a:off x="3286675" y="7239952"/>
            <a:ext cx="524053" cy="245452"/>
          </a:xfrm>
          <a:prstGeom prst="rect">
            <a:avLst/>
          </a:prstGeom>
          <a:noFill/>
        </p:spPr>
        <p:txBody>
          <a:bodyPr wrap="non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Fiber</a:t>
            </a:r>
          </a:p>
        </p:txBody>
      </p:sp>
      <p:sp>
        <p:nvSpPr>
          <p:cNvPr id="240" name="Textfeld 239"/>
          <p:cNvSpPr txBox="1"/>
          <p:nvPr/>
        </p:nvSpPr>
        <p:spPr>
          <a:xfrm>
            <a:off x="5446636" y="2305050"/>
            <a:ext cx="374174" cy="245452"/>
          </a:xfrm>
          <a:prstGeom prst="rect">
            <a:avLst/>
          </a:prstGeom>
          <a:noFill/>
        </p:spPr>
        <p:txBody>
          <a:bodyPr wrap="non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S0</a:t>
            </a:r>
          </a:p>
        </p:txBody>
      </p:sp>
      <p:sp>
        <p:nvSpPr>
          <p:cNvPr id="241" name="Textfeld 240"/>
          <p:cNvSpPr txBox="1"/>
          <p:nvPr/>
        </p:nvSpPr>
        <p:spPr>
          <a:xfrm>
            <a:off x="8967076" y="4568190"/>
            <a:ext cx="374174" cy="245452"/>
          </a:xfrm>
          <a:prstGeom prst="rect">
            <a:avLst/>
          </a:prstGeom>
          <a:noFill/>
        </p:spPr>
        <p:txBody>
          <a:bodyPr wrap="non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S0</a:t>
            </a:r>
          </a:p>
        </p:txBody>
      </p:sp>
      <p:sp>
        <p:nvSpPr>
          <p:cNvPr id="242" name="Textfeld 241"/>
          <p:cNvSpPr txBox="1"/>
          <p:nvPr/>
        </p:nvSpPr>
        <p:spPr>
          <a:xfrm>
            <a:off x="8977553" y="6307455"/>
            <a:ext cx="374174" cy="245452"/>
          </a:xfrm>
          <a:prstGeom prst="rect">
            <a:avLst/>
          </a:prstGeom>
          <a:noFill/>
        </p:spPr>
        <p:txBody>
          <a:bodyPr wrap="non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S0</a:t>
            </a:r>
          </a:p>
        </p:txBody>
      </p:sp>
      <p:sp>
        <p:nvSpPr>
          <p:cNvPr id="94" name="Textfeld 93"/>
          <p:cNvSpPr txBox="1"/>
          <p:nvPr/>
        </p:nvSpPr>
        <p:spPr>
          <a:xfrm>
            <a:off x="5339863" y="6162747"/>
            <a:ext cx="943845" cy="245452"/>
          </a:xfrm>
          <a:prstGeom prst="rect">
            <a:avLst/>
          </a:prstGeom>
          <a:noFill/>
        </p:spPr>
        <p:txBody>
          <a:bodyPr wrap="squar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OP-108</a:t>
            </a:r>
          </a:p>
        </p:txBody>
      </p:sp>
      <p:pic>
        <p:nvPicPr>
          <p:cNvPr id="95" name="Picture 62" descr="rad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710" y="6371970"/>
            <a:ext cx="658024" cy="276235"/>
          </a:xfrm>
          <a:prstGeom prst="rect">
            <a:avLst/>
          </a:prstGeom>
          <a:noFill/>
        </p:spPr>
      </p:pic>
      <p:sp>
        <p:nvSpPr>
          <p:cNvPr id="102" name="Textfeld 101"/>
          <p:cNvSpPr txBox="1"/>
          <p:nvPr/>
        </p:nvSpPr>
        <p:spPr>
          <a:xfrm>
            <a:off x="4636660" y="6160366"/>
            <a:ext cx="943845" cy="245452"/>
          </a:xfrm>
          <a:prstGeom prst="rect">
            <a:avLst/>
          </a:prstGeom>
          <a:noFill/>
        </p:spPr>
        <p:txBody>
          <a:bodyPr wrap="square" lIns="100574" tIns="50287" rIns="100574" bIns="50287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latin typeface="Arial" pitchFamily="34" charset="0"/>
                <a:cs typeface="Arial" pitchFamily="34" charset="0"/>
              </a:rPr>
              <a:t>OP-108</a:t>
            </a:r>
          </a:p>
        </p:txBody>
      </p:sp>
      <p:pic>
        <p:nvPicPr>
          <p:cNvPr id="104" name="Picture 62" descr="rad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4616" y="6369588"/>
            <a:ext cx="658024" cy="276235"/>
          </a:xfrm>
          <a:prstGeom prst="rect">
            <a:avLst/>
          </a:prstGeom>
          <a:noFill/>
        </p:spPr>
      </p:pic>
      <p:sp>
        <p:nvSpPr>
          <p:cNvPr id="109" name="Line 30"/>
          <p:cNvSpPr>
            <a:spLocks noChangeShapeType="1"/>
          </p:cNvSpPr>
          <p:nvPr/>
        </p:nvSpPr>
        <p:spPr bwMode="auto">
          <a:xfrm>
            <a:off x="4680614" y="5983654"/>
            <a:ext cx="0" cy="79803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100574" tIns="50287" rIns="100574" bIns="50287"/>
          <a:lstStyle/>
          <a:p>
            <a:endParaRPr lang="en-US"/>
          </a:p>
        </p:txBody>
      </p:sp>
      <p:sp>
        <p:nvSpPr>
          <p:cNvPr id="110" name="Line 31"/>
          <p:cNvSpPr>
            <a:spLocks noChangeShapeType="1"/>
          </p:cNvSpPr>
          <p:nvPr/>
        </p:nvSpPr>
        <p:spPr bwMode="auto">
          <a:xfrm flipH="1">
            <a:off x="4584569" y="6708346"/>
            <a:ext cx="908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00574" tIns="50287" rIns="100574" bIns="50287"/>
          <a:lstStyle/>
          <a:p>
            <a:endParaRPr lang="en-US"/>
          </a:p>
        </p:txBody>
      </p:sp>
      <p:sp>
        <p:nvSpPr>
          <p:cNvPr id="112" name="Line 32"/>
          <p:cNvSpPr>
            <a:spLocks noChangeShapeType="1"/>
          </p:cNvSpPr>
          <p:nvPr/>
        </p:nvSpPr>
        <p:spPr bwMode="auto">
          <a:xfrm flipH="1">
            <a:off x="4680614" y="6544199"/>
            <a:ext cx="908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00574" tIns="50287" rIns="100574" bIns="50287"/>
          <a:lstStyle/>
          <a:p>
            <a:endParaRPr lang="en-US"/>
          </a:p>
        </p:txBody>
      </p:sp>
      <p:sp>
        <p:nvSpPr>
          <p:cNvPr id="113" name="Line 33"/>
          <p:cNvSpPr>
            <a:spLocks noChangeShapeType="1"/>
          </p:cNvSpPr>
          <p:nvPr/>
        </p:nvSpPr>
        <p:spPr bwMode="auto">
          <a:xfrm flipH="1">
            <a:off x="4584569" y="6380051"/>
            <a:ext cx="908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00574" tIns="50287" rIns="100574" bIns="50287"/>
          <a:lstStyle/>
          <a:p>
            <a:endParaRPr lang="en-US"/>
          </a:p>
        </p:txBody>
      </p:sp>
      <p:sp>
        <p:nvSpPr>
          <p:cNvPr id="114" name="Line 34"/>
          <p:cNvSpPr>
            <a:spLocks noChangeShapeType="1"/>
          </p:cNvSpPr>
          <p:nvPr/>
        </p:nvSpPr>
        <p:spPr bwMode="auto">
          <a:xfrm flipH="1">
            <a:off x="4680614" y="6215904"/>
            <a:ext cx="908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00574" tIns="50287" rIns="100574" bIns="50287"/>
          <a:lstStyle/>
          <a:p>
            <a:endParaRPr lang="en-US"/>
          </a:p>
        </p:txBody>
      </p:sp>
      <p:sp>
        <p:nvSpPr>
          <p:cNvPr id="116" name="Line 35"/>
          <p:cNvSpPr>
            <a:spLocks noChangeShapeType="1"/>
          </p:cNvSpPr>
          <p:nvPr/>
        </p:nvSpPr>
        <p:spPr bwMode="auto">
          <a:xfrm flipH="1">
            <a:off x="4584569" y="6053504"/>
            <a:ext cx="908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00574" tIns="50287" rIns="100574" bIns="50287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 Release Schedule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555953" y="1329147"/>
          <a:ext cx="8884919" cy="51647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33100"/>
                <a:gridCol w="2047209"/>
                <a:gridCol w="1878253"/>
                <a:gridCol w="1588402"/>
                <a:gridCol w="1837955"/>
              </a:tblGrid>
              <a:tr h="324588">
                <a:tc rowSpan="2">
                  <a:txBody>
                    <a:bodyPr/>
                    <a:lstStyle/>
                    <a:p>
                      <a:pPr marL="114300" indent="0" algn="ctr"/>
                      <a:r>
                        <a:rPr lang="en-US" sz="1500" b="1" dirty="0" smtClean="0">
                          <a:solidFill>
                            <a:schemeClr val="bg1"/>
                          </a:solidFill>
                        </a:rPr>
                        <a:t>Release</a:t>
                      </a:r>
                      <a:r>
                        <a:rPr lang="en-US" sz="1500" b="1" baseline="0" dirty="0" smtClean="0">
                          <a:solidFill>
                            <a:schemeClr val="bg1"/>
                          </a:solidFill>
                        </a:rPr>
                        <a:t> Schedule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6220" marR="39600" marT="50292" marB="396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smtClean="0">
                          <a:solidFill>
                            <a:schemeClr val="bg1"/>
                          </a:solidFill>
                        </a:rPr>
                        <a:t>2012</a:t>
                      </a:r>
                      <a:endParaRPr lang="en-US" sz="1500" b="1" kern="12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6220" marR="39600" marT="50292" marB="396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7473" marR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7473" marR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7473" marR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4588">
                <a:tc vMerge="1">
                  <a:txBody>
                    <a:bodyPr/>
                    <a:lstStyle/>
                    <a:p>
                      <a:pPr algn="l"/>
                      <a:endParaRPr lang="en-US" sz="1000" dirty="0"/>
                    </a:p>
                  </a:txBody>
                  <a:tcPr marL="87473" marR="874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kern="1200" dirty="0" smtClean="0">
                          <a:solidFill>
                            <a:schemeClr val="bg1"/>
                          </a:solidFill>
                        </a:rPr>
                        <a:t>Q1</a:t>
                      </a:r>
                      <a:endParaRPr lang="en-US" sz="1500" b="1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6220" marR="39600" marT="50292" marB="396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kern="1200" dirty="0" smtClean="0">
                          <a:solidFill>
                            <a:schemeClr val="bg1"/>
                          </a:solidFill>
                        </a:rPr>
                        <a:t>Q2</a:t>
                      </a:r>
                      <a:endParaRPr lang="en-US" sz="1500" b="1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6220" marR="39600" marT="50292" marB="396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kern="1200" dirty="0" smtClean="0">
                          <a:solidFill>
                            <a:schemeClr val="bg1"/>
                          </a:solidFill>
                        </a:rPr>
                        <a:t>Q3</a:t>
                      </a:r>
                      <a:endParaRPr lang="en-US" sz="1500" b="1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6220" marR="39600" marT="50292" marB="396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kern="1200" dirty="0" smtClean="0">
                          <a:solidFill>
                            <a:schemeClr val="bg1"/>
                          </a:solidFill>
                        </a:rPr>
                        <a:t>Q4</a:t>
                      </a:r>
                      <a:endParaRPr lang="en-US" sz="1500" b="1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6220" marR="39600" marT="50292" marB="396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451558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RADview-EMS</a:t>
                      </a:r>
                      <a:endParaRPr lang="en-US" sz="1200" b="1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6220" marR="39600" marT="50292" marB="396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sng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v3.0 GA</a:t>
                      </a:r>
                    </a:p>
                    <a:p>
                      <a:pPr marL="57150" marR="0" lvl="0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New Inventory</a:t>
                      </a:r>
                    </a:p>
                    <a:p>
                      <a:pPr marL="57150" marR="0" lvl="0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Customer Management</a:t>
                      </a:r>
                    </a:p>
                    <a:p>
                      <a:pPr marL="57150" marR="0" lvl="0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PMv2</a:t>
                      </a:r>
                    </a:p>
                    <a:p>
                      <a:pPr marL="112713" marR="0" lvl="1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Threshold management</a:t>
                      </a:r>
                    </a:p>
                    <a:p>
                      <a:pPr marL="112713" marR="0" lvl="1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Report Generator</a:t>
                      </a:r>
                    </a:p>
                    <a:p>
                      <a:pPr marL="112713" marR="0" lvl="1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Dashboards</a:t>
                      </a:r>
                    </a:p>
                    <a:p>
                      <a:pPr marL="57150" marR="0" lvl="0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ETX-203A v3.01 </a:t>
                      </a:r>
                    </a:p>
                    <a:p>
                      <a:pPr marL="57150" marR="0" lvl="0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ETX-204A v3.01 </a:t>
                      </a:r>
                    </a:p>
                    <a:p>
                      <a:pPr marL="57150" marR="0" lvl="0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LRS-102 v3.4</a:t>
                      </a:r>
                    </a:p>
                    <a:p>
                      <a:pPr marL="57150" marR="0" lvl="0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MP-2100 v12.9 </a:t>
                      </a:r>
                    </a:p>
                    <a:p>
                      <a:pPr marL="57150" marR="0" lvl="0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err="1" smtClean="0">
                          <a:ln>
                            <a:noFill/>
                          </a:ln>
                          <a:effectLst/>
                        </a:rPr>
                        <a:t>PacketLight</a:t>
                      </a: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: PL-1000EM </a:t>
                      </a:r>
                    </a:p>
                    <a:p>
                      <a:pPr marL="57150" marR="0" lvl="0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err="1" smtClean="0">
                          <a:ln>
                            <a:noFill/>
                          </a:ln>
                          <a:effectLst/>
                        </a:rPr>
                        <a:t>PacketLight</a:t>
                      </a: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: PL-1000RO </a:t>
                      </a:r>
                    </a:p>
                    <a:p>
                      <a:pPr marL="57150" marR="0" lvl="0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err="1" smtClean="0">
                          <a:ln>
                            <a:noFill/>
                          </a:ln>
                          <a:effectLst/>
                        </a:rPr>
                        <a:t>PacketLight</a:t>
                      </a: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: PL-1000TN </a:t>
                      </a:r>
                    </a:p>
                    <a:p>
                      <a:pPr marL="57150" marR="0" lvl="0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err="1" smtClean="0">
                          <a:ln>
                            <a:noFill/>
                          </a:ln>
                          <a:effectLst/>
                        </a:rPr>
                        <a:t>PacketLight</a:t>
                      </a: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: PL-2000 </a:t>
                      </a:r>
                    </a:p>
                    <a:p>
                      <a:pPr marL="57150" marR="0" lvl="0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err="1" smtClean="0">
                          <a:ln>
                            <a:noFill/>
                          </a:ln>
                          <a:effectLst/>
                        </a:rPr>
                        <a:t>RADiflow</a:t>
                      </a: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: SIS-3700 v1.0 </a:t>
                      </a:r>
                    </a:p>
                    <a:p>
                      <a:pPr marL="57150" marR="0" lvl="0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err="1" smtClean="0">
                          <a:ln>
                            <a:noFill/>
                          </a:ln>
                          <a:effectLst/>
                        </a:rPr>
                        <a:t>RADiflow</a:t>
                      </a: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: SIS-3080 v1.0</a:t>
                      </a:r>
                    </a:p>
                    <a:p>
                      <a:pPr marL="57150" marR="0" lvl="0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ASMi-54LRT v2.1 </a:t>
                      </a:r>
                    </a:p>
                    <a:p>
                      <a:pPr marL="57150" marR="0" lvl="0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ASMI-52 v2.9 </a:t>
                      </a:r>
                    </a:p>
                    <a:p>
                      <a:pPr marL="57150" marR="0" lvl="0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ASMI-54L v2.6 </a:t>
                      </a:r>
                    </a:p>
                  </a:txBody>
                  <a:tcPr marL="96220" marR="39600" marT="50292" marB="39600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sz="1200" b="1" u="sng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v3.1 GA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Enhance search functionality including device location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LRS-102 Modem List Dialog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Zero Touch Configuration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PM Portalv2.1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ETX-204Av3.02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ETX-205Av4.01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ETX-220Av4.01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ETX-5300Av1.0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IPMUX-4Lv1.40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MIRIC-155v2.1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MIRIC-E1/T1v2.53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MIRIC-E3/T3v2.53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MITOP-E1/T1v2.51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MITOP-E3/T3v2.51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MP-4104v3.07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LA-210v3.5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1200" u="none" strike="noStrike" kern="1200" cap="none" normalizeH="0" baseline="0" noProof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0" lang="en-US" sz="1200" u="none" strike="noStrike" kern="1200" cap="none" normalizeH="0" baseline="0" noProof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1200" u="none" strike="noStrike" kern="1200" cap="none" normalizeH="0" baseline="0" noProof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u="none" strike="noStrike" kern="1200" cap="none" normalizeH="0" baseline="0" noProof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96220" marR="39600" marT="50292" marB="39600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sng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v3.2 GA</a:t>
                      </a:r>
                      <a:endParaRPr kumimoji="0" lang="en-US" sz="1200" b="1" u="none" strike="noStrike" kern="1200" cap="none" normalizeH="0" baseline="0" noProof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109538" marR="0" lvl="0" indent="-1095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ASMI-52v3.0</a:t>
                      </a:r>
                    </a:p>
                    <a:p>
                      <a:pPr marL="109538" marR="0" lvl="0" indent="-1095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ETX-205Av4.3</a:t>
                      </a:r>
                    </a:p>
                    <a:p>
                      <a:pPr marL="109538" marR="0" lvl="0" indent="-1095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RIC-LCv2.0</a:t>
                      </a:r>
                    </a:p>
                    <a:p>
                      <a:pPr marL="57150" marR="0" lvl="0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0" lang="en-US" sz="1200" u="none" strike="noStrike" kern="1200" cap="none" normalizeH="0" baseline="0" noProof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57150" marR="0" lvl="0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0" lang="en-US" sz="1200" u="none" strike="noStrike" kern="1200" cap="none" normalizeH="0" baseline="0" noProof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57150" marR="0" lvl="0" indent="-57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0" lang="en-US" sz="1200" u="none" strike="noStrike" kern="1200" cap="none" normalizeH="0" baseline="0" noProof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sz="12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6220" marR="39600" marT="50292" marB="39600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sng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v3.3 GA</a:t>
                      </a:r>
                      <a:endParaRPr kumimoji="0" lang="en-US" sz="1200" b="1" u="none" strike="noStrike" kern="1200" cap="none" normalizeH="0" baseline="0" noProof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109538" marR="0" lvl="0" indent="-1095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sv-SE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ETX-205Av4.5</a:t>
                      </a:r>
                    </a:p>
                    <a:p>
                      <a:pPr marL="109538" marR="0" lvl="0" indent="-1095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sv-SE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ETX-36v1.0</a:t>
                      </a:r>
                    </a:p>
                    <a:p>
                      <a:pPr marL="109538" marR="0" lvl="0" indent="-1095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sv-SE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MP-4100v2.25</a:t>
                      </a:r>
                    </a:p>
                    <a:p>
                      <a:pPr marL="109538" marR="0" lvl="0" indent="-1095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sv-SE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MP-4100v3.1</a:t>
                      </a:r>
                    </a:p>
                    <a:p>
                      <a:pPr marL="109538" marR="0" lvl="0" indent="-1095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sv-SE" sz="1200" u="none" strike="noStrike" kern="1200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RICI-16v4.0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6220" marR="39600" marT="50292" marB="39600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6" name="Pentagon 5"/>
          <p:cNvSpPr/>
          <p:nvPr/>
        </p:nvSpPr>
        <p:spPr>
          <a:xfrm>
            <a:off x="9453967" y="1337403"/>
            <a:ext cx="353617" cy="626935"/>
          </a:xfrm>
          <a:prstGeom prst="homePlate">
            <a:avLst>
              <a:gd name="adj" fmla="val 6148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64" tIns="50282" rIns="100564" bIns="50282" rtlCol="0" anchor="ctr"/>
          <a:lstStyle/>
          <a:p>
            <a:pPr algn="ctr"/>
            <a:endParaRPr lang="en-US" dirty="0"/>
          </a:p>
        </p:txBody>
      </p:sp>
      <p:sp>
        <p:nvSpPr>
          <p:cNvPr id="7" name="Pentagon 6"/>
          <p:cNvSpPr/>
          <p:nvPr/>
        </p:nvSpPr>
        <p:spPr>
          <a:xfrm>
            <a:off x="558024" y="1327596"/>
            <a:ext cx="200168" cy="628650"/>
          </a:xfrm>
          <a:prstGeom prst="homePlat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64" tIns="50282" rIns="100564" bIns="50282"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0"/>
          </p:nvPr>
        </p:nvSpPr>
        <p:spPr>
          <a:xfrm>
            <a:off x="834207" y="2669354"/>
            <a:ext cx="7837170" cy="29325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" dirty="0" smtClean="0"/>
              <a:t>FCAPS compliant platform</a:t>
            </a:r>
          </a:p>
          <a:p>
            <a:pPr lvl="0">
              <a:defRPr/>
            </a:pPr>
            <a:r>
              <a:rPr lang="en-US" sz="2000" dirty="0" err="1" smtClean="0"/>
              <a:t>RADview</a:t>
            </a:r>
            <a:r>
              <a:rPr lang="en-US" sz="2000" dirty="0" smtClean="0"/>
              <a:t>-EMS Benefits &amp; Features</a:t>
            </a:r>
          </a:p>
          <a:p>
            <a:pPr lvl="0">
              <a:defRPr/>
            </a:pPr>
            <a:r>
              <a:rPr lang="en-US" sz="2000" dirty="0" smtClean="0"/>
              <a:t>Lots of new Features which are for easy and intuitive working</a:t>
            </a:r>
          </a:p>
          <a:p>
            <a:pPr>
              <a:defRPr/>
            </a:pPr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party device integration ( Multi Vendor Network )</a:t>
            </a:r>
          </a:p>
          <a:p>
            <a:pPr lvl="0">
              <a:defRPr/>
            </a:pPr>
            <a:r>
              <a:rPr lang="en-US" sz="2000" dirty="0" smtClean="0"/>
              <a:t>Performance Management portal for customer SLA’s</a:t>
            </a:r>
          </a:p>
          <a:p>
            <a:pPr>
              <a:defRPr/>
            </a:pPr>
            <a:r>
              <a:rPr lang="en-US" sz="2000" dirty="0" smtClean="0"/>
              <a:t>Turnkey system, one stop shopping</a:t>
            </a:r>
          </a:p>
          <a:p>
            <a:pPr lvl="0">
              <a:defRPr/>
            </a:pPr>
            <a:r>
              <a:rPr lang="en-US" sz="2000" dirty="0" smtClean="0"/>
              <a:t>Scalable Business-Continuity Levels</a:t>
            </a:r>
          </a:p>
          <a:p>
            <a:pPr>
              <a:defRPr/>
            </a:pPr>
            <a:r>
              <a:rPr lang="en-US" sz="2000" dirty="0" smtClean="0"/>
              <a:t>Flexible for interworking with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Party OSS</a:t>
            </a:r>
          </a:p>
          <a:p>
            <a:pPr lvl="0">
              <a:defRPr/>
            </a:pPr>
            <a:r>
              <a:rPr lang="en-US" sz="2000" dirty="0" smtClean="0"/>
              <a:t>Packages for any requirement</a:t>
            </a:r>
          </a:p>
          <a:p>
            <a:pPr lvl="0">
              <a:defRPr/>
            </a:pPr>
            <a:r>
              <a:rPr lang="en-US" sz="2000" dirty="0" smtClean="0"/>
              <a:t>Worldwide Success </a:t>
            </a:r>
            <a:r>
              <a:rPr lang="en-US" sz="2000" dirty="0" err="1" smtClean="0"/>
              <a:t>Storys</a:t>
            </a:r>
            <a:endParaRPr lang="en-US" sz="2000" dirty="0" smtClean="0"/>
          </a:p>
          <a:p>
            <a:pPr lvl="0">
              <a:defRPr/>
            </a:pPr>
            <a:endParaRPr lang="en-US" sz="2000" dirty="0" smtClean="0"/>
          </a:p>
          <a:p>
            <a:pPr lvl="0">
              <a:defRPr/>
            </a:pPr>
            <a:endParaRPr lang="en-US" sz="20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/>
          <a:srcRect t="2550" r="-11091"/>
          <a:stretch>
            <a:fillRect/>
          </a:stretch>
        </p:blipFill>
        <p:spPr bwMode="auto">
          <a:xfrm>
            <a:off x="5992781" y="19"/>
            <a:ext cx="4547050" cy="2593075"/>
          </a:xfrm>
          <a:prstGeom prst="round2DiagRect">
            <a:avLst>
              <a:gd name="adj1" fmla="val 0"/>
              <a:gd name="adj2" fmla="val 15883"/>
            </a:avLst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12"/>
          <p:cNvSpPr>
            <a:spLocks noGrp="1" noChangeArrowheads="1"/>
          </p:cNvSpPr>
          <p:nvPr>
            <p:ph type="title"/>
          </p:nvPr>
        </p:nvSpPr>
        <p:spPr>
          <a:xfrm>
            <a:off x="702986" y="288885"/>
            <a:ext cx="8288616" cy="709214"/>
          </a:xfrm>
        </p:spPr>
        <p:txBody>
          <a:bodyPr/>
          <a:lstStyle/>
          <a:p>
            <a:r>
              <a:rPr lang="en-US" sz="3600" dirty="0" smtClean="0"/>
              <a:t>Network Management Topology Scheme</a:t>
            </a:r>
            <a:endParaRPr lang="en-US" sz="4400" dirty="0" smtClean="0"/>
          </a:p>
        </p:txBody>
      </p:sp>
      <p:sp>
        <p:nvSpPr>
          <p:cNvPr id="4102" name="Line 14"/>
          <p:cNvSpPr>
            <a:spLocks noChangeShapeType="1"/>
          </p:cNvSpPr>
          <p:nvPr/>
        </p:nvSpPr>
        <p:spPr bwMode="auto">
          <a:xfrm>
            <a:off x="848677" y="984632"/>
            <a:ext cx="7182327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lIns="91257" tIns="45631" rIns="91257" bIns="45631"/>
          <a:lstStyle/>
          <a:p>
            <a:endParaRPr lang="en-US" dirty="0"/>
          </a:p>
        </p:txBody>
      </p:sp>
      <p:sp>
        <p:nvSpPr>
          <p:cNvPr id="4103" name="Line 16"/>
          <p:cNvSpPr>
            <a:spLocks noChangeShapeType="1"/>
          </p:cNvSpPr>
          <p:nvPr/>
        </p:nvSpPr>
        <p:spPr bwMode="auto">
          <a:xfrm>
            <a:off x="8031004" y="984632"/>
            <a:ext cx="0" cy="345758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 lIns="91257" tIns="45631" rIns="91257" bIns="45631"/>
          <a:lstStyle/>
          <a:p>
            <a:endParaRPr lang="en-US" dirty="0"/>
          </a:p>
        </p:txBody>
      </p:sp>
      <p:sp>
        <p:nvSpPr>
          <p:cNvPr id="4104" name="Line 17"/>
          <p:cNvSpPr>
            <a:spLocks noChangeShapeType="1"/>
          </p:cNvSpPr>
          <p:nvPr/>
        </p:nvSpPr>
        <p:spPr bwMode="auto">
          <a:xfrm>
            <a:off x="2474278" y="984632"/>
            <a:ext cx="0" cy="34575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 lIns="91257" tIns="45631" rIns="91257" bIns="45631"/>
          <a:lstStyle/>
          <a:p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422736" y="1404481"/>
            <a:ext cx="5656850" cy="47149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0392" tIns="50199" rIns="100392" bIns="50199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BSS – Business support systems (billing and CRM)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48903" y="2387874"/>
            <a:ext cx="5630703" cy="1315934"/>
          </a:xfrm>
          <a:prstGeom prst="rect">
            <a:avLst/>
          </a:prstGeom>
          <a:solidFill>
            <a:srgbClr val="29A329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0392" tIns="50199" rIns="100392" bIns="50199"/>
          <a:lstStyle/>
          <a:p>
            <a:pPr algn="ctr">
              <a:spcBef>
                <a:spcPct val="50000"/>
              </a:spcBef>
              <a:defRPr/>
            </a:pPr>
            <a:r>
              <a:rPr lang="en-US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OSS – Operation Support Systems (Service Assurance)</a:t>
            </a:r>
          </a:p>
          <a:p>
            <a:pPr algn="ctr">
              <a:spcBef>
                <a:spcPct val="50000"/>
              </a:spcBef>
              <a:defRPr/>
            </a:pPr>
            <a:endParaRPr lang="en-US" sz="1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72450" y="2770318"/>
            <a:ext cx="1231841" cy="811273"/>
          </a:xfrm>
          <a:prstGeom prst="rect">
            <a:avLst/>
          </a:prstGeom>
          <a:solidFill>
            <a:srgbClr val="007BF6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50199" rIns="0" bIns="50199" anchor="ctr"/>
          <a:lstStyle/>
          <a:p>
            <a:pPr algn="ctr">
              <a:spcBef>
                <a:spcPts val="0"/>
              </a:spcBef>
              <a:defRPr/>
            </a:pPr>
            <a:r>
              <a:rPr lang="en-US" sz="13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Resource Management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3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(i.e. Cramer</a:t>
            </a:r>
            <a:r>
              <a:rPr lang="en-US" sz="13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936779" y="2770318"/>
            <a:ext cx="1230294" cy="811273"/>
          </a:xfrm>
          <a:prstGeom prst="rect">
            <a:avLst/>
          </a:prstGeom>
          <a:solidFill>
            <a:srgbClr val="007BF6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50199" rIns="0" bIns="50199" anchor="ctr"/>
          <a:lstStyle/>
          <a:p>
            <a:pPr algn="ctr">
              <a:spcBef>
                <a:spcPts val="0"/>
              </a:spcBef>
              <a:defRPr/>
            </a:pPr>
            <a:r>
              <a:rPr lang="en-US" sz="13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Fault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3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Management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3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(i.e. NetCool</a:t>
            </a:r>
            <a:r>
              <a:rPr lang="en-US" sz="13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299603" y="2770318"/>
            <a:ext cx="1231841" cy="811273"/>
          </a:xfrm>
          <a:prstGeom prst="rect">
            <a:avLst/>
          </a:prstGeom>
          <a:solidFill>
            <a:srgbClr val="007BF6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50199" rIns="0" bIns="50199" anchor="ctr"/>
          <a:lstStyle/>
          <a:p>
            <a:pPr algn="ctr">
              <a:spcBef>
                <a:spcPts val="0"/>
              </a:spcBef>
              <a:defRPr/>
            </a:pPr>
            <a:r>
              <a:rPr lang="en-US" sz="13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Performance Management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3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(i.e. InfoVista</a:t>
            </a:r>
            <a:r>
              <a:rPr lang="en-US" sz="13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663953" y="2770318"/>
            <a:ext cx="1231841" cy="811273"/>
          </a:xfrm>
          <a:prstGeom prst="rect">
            <a:avLst/>
          </a:prstGeom>
          <a:solidFill>
            <a:srgbClr val="007BF6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50199" rIns="0" bIns="50199" anchor="ctr"/>
          <a:lstStyle/>
          <a:p>
            <a:pPr algn="ctr">
              <a:spcBef>
                <a:spcPts val="0"/>
              </a:spcBef>
              <a:defRPr/>
            </a:pPr>
            <a:r>
              <a:rPr lang="en-US" sz="13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Service </a:t>
            </a:r>
            <a:endParaRPr lang="en-US" sz="13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13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Activation</a:t>
            </a:r>
            <a:endParaRPr lang="en-US" sz="13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434501" y="6672170"/>
            <a:ext cx="5645083" cy="38941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0392" tIns="50199" rIns="100392" bIns="50199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Network Elements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917982" y="4203511"/>
            <a:ext cx="1297713" cy="19717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0392" tIns="50199" rIns="100392" bIns="50199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Other vendors’ </a:t>
            </a:r>
            <a:r>
              <a:rPr lang="en-US" sz="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specific </a:t>
            </a:r>
            <a:r>
              <a:rPr lang="en-US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NMS</a:t>
            </a:r>
            <a:endParaRPr lang="en-US" sz="1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Up-Down Arrow 52"/>
          <p:cNvSpPr/>
          <p:nvPr/>
        </p:nvSpPr>
        <p:spPr>
          <a:xfrm>
            <a:off x="470174" y="3717778"/>
            <a:ext cx="349250" cy="2924220"/>
          </a:xfrm>
          <a:prstGeom prst="upDownArrow">
            <a:avLst/>
          </a:prstGeom>
          <a:ln>
            <a:solidFill>
              <a:schemeClr val="bg2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00392" tIns="50199" rIns="100392" bIns="50199" anchor="ctr"/>
          <a:lstStyle/>
          <a:p>
            <a:pPr algn="ctr">
              <a:spcBef>
                <a:spcPct val="50000"/>
              </a:spcBef>
              <a:defRPr/>
            </a:pPr>
            <a:endParaRPr lang="en-US" sz="13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Up-Down Arrow 56"/>
          <p:cNvSpPr/>
          <p:nvPr/>
        </p:nvSpPr>
        <p:spPr>
          <a:xfrm>
            <a:off x="3070839" y="1882237"/>
            <a:ext cx="349250" cy="457023"/>
          </a:xfrm>
          <a:prstGeom prst="upDownArrow">
            <a:avLst/>
          </a:prstGeom>
          <a:ln>
            <a:solidFill>
              <a:schemeClr val="bg2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00392" tIns="50199" rIns="100392" bIns="50199" anchor="ctr"/>
          <a:lstStyle/>
          <a:p>
            <a:pPr algn="ctr">
              <a:spcBef>
                <a:spcPct val="50000"/>
              </a:spcBef>
              <a:defRPr/>
            </a:pPr>
            <a:endParaRPr lang="en-US" sz="13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Up-Down Arrow 59"/>
          <p:cNvSpPr/>
          <p:nvPr/>
        </p:nvSpPr>
        <p:spPr>
          <a:xfrm>
            <a:off x="4022295" y="3726263"/>
            <a:ext cx="360675" cy="457023"/>
          </a:xfrm>
          <a:prstGeom prst="upDownArrow">
            <a:avLst/>
          </a:prstGeom>
          <a:ln>
            <a:solidFill>
              <a:schemeClr val="bg2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00392" tIns="50199" rIns="100392" bIns="50199" anchor="ctr"/>
          <a:lstStyle/>
          <a:p>
            <a:pPr algn="ctr">
              <a:spcBef>
                <a:spcPct val="50000"/>
              </a:spcBef>
              <a:defRPr/>
            </a:pPr>
            <a:endParaRPr lang="en-US" sz="13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Up-Down Arrow 62"/>
          <p:cNvSpPr/>
          <p:nvPr/>
        </p:nvSpPr>
        <p:spPr>
          <a:xfrm>
            <a:off x="1392193" y="3726263"/>
            <a:ext cx="349250" cy="457023"/>
          </a:xfrm>
          <a:prstGeom prst="upDownArrow">
            <a:avLst/>
          </a:prstGeom>
          <a:ln>
            <a:solidFill>
              <a:schemeClr val="bg2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00392" tIns="50199" rIns="100392" bIns="50199" anchor="ctr"/>
          <a:lstStyle/>
          <a:p>
            <a:pPr algn="ctr">
              <a:spcBef>
                <a:spcPct val="50000"/>
              </a:spcBef>
              <a:defRPr/>
            </a:pPr>
            <a:endParaRPr lang="en-US" sz="13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Up-Down Arrow 63"/>
          <p:cNvSpPr/>
          <p:nvPr/>
        </p:nvSpPr>
        <p:spPr>
          <a:xfrm>
            <a:off x="4022295" y="6188489"/>
            <a:ext cx="360675" cy="457023"/>
          </a:xfrm>
          <a:prstGeom prst="upDownArrow">
            <a:avLst/>
          </a:prstGeom>
          <a:ln>
            <a:solidFill>
              <a:schemeClr val="bg2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00392" tIns="50199" rIns="100392" bIns="50199" anchor="ctr"/>
          <a:lstStyle/>
          <a:p>
            <a:pPr algn="ctr">
              <a:spcBef>
                <a:spcPct val="50000"/>
              </a:spcBef>
              <a:defRPr/>
            </a:pPr>
            <a:endParaRPr lang="en-US" sz="13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Up-Down Arrow 64"/>
          <p:cNvSpPr/>
          <p:nvPr/>
        </p:nvSpPr>
        <p:spPr>
          <a:xfrm>
            <a:off x="1350530" y="6188489"/>
            <a:ext cx="360675" cy="457023"/>
          </a:xfrm>
          <a:prstGeom prst="upDownArrow">
            <a:avLst/>
          </a:prstGeom>
          <a:ln>
            <a:solidFill>
              <a:schemeClr val="bg2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00392" tIns="50199" rIns="100392" bIns="50199" anchor="ctr"/>
          <a:lstStyle/>
          <a:p>
            <a:pPr algn="ctr">
              <a:spcBef>
                <a:spcPct val="50000"/>
              </a:spcBef>
              <a:defRPr/>
            </a:pPr>
            <a:endParaRPr lang="en-US" sz="13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ular Callout 22"/>
          <p:cNvSpPr/>
          <p:nvPr/>
        </p:nvSpPr>
        <p:spPr bwMode="auto">
          <a:xfrm>
            <a:off x="7159083" y="2787825"/>
            <a:ext cx="2642838" cy="1405055"/>
          </a:xfrm>
          <a:prstGeom prst="wedgeRectCallout">
            <a:avLst>
              <a:gd name="adj1" fmla="val -157087"/>
              <a:gd name="adj2" fmla="val 3263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266" tIns="45636" rIns="91266" bIns="45636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Integration of RADview into the OSS layer saves lots of overhead and money, due to low incremental investments for additional products and firmware upgrades.  </a:t>
            </a:r>
            <a:endParaRPr lang="en-US" sz="1200" b="1" dirty="0" smtClean="0"/>
          </a:p>
        </p:txBody>
      </p:sp>
      <p:sp>
        <p:nvSpPr>
          <p:cNvPr id="93" name="Rectangle 92"/>
          <p:cNvSpPr/>
          <p:nvPr/>
        </p:nvSpPr>
        <p:spPr>
          <a:xfrm>
            <a:off x="2440895" y="4203491"/>
            <a:ext cx="3638690" cy="1971454"/>
          </a:xfrm>
          <a:prstGeom prst="rect">
            <a:avLst/>
          </a:prstGeom>
          <a:solidFill>
            <a:srgbClr val="CC0000">
              <a:alpha val="82000"/>
            </a:srgbClr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0392" tIns="50199" rIns="100392" bIns="50199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RADview</a:t>
            </a:r>
            <a:endParaRPr lang="en-US" sz="1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ular Callout 43"/>
          <p:cNvSpPr/>
          <p:nvPr/>
        </p:nvSpPr>
        <p:spPr bwMode="auto">
          <a:xfrm>
            <a:off x="7259464" y="5653688"/>
            <a:ext cx="2575931" cy="1427357"/>
          </a:xfrm>
          <a:prstGeom prst="wedgeRectCallout">
            <a:avLst>
              <a:gd name="adj1" fmla="val -164847"/>
              <a:gd name="adj2" fmla="val 2348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266" tIns="45636" rIns="91266" bIns="45636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RADview is responsible for synchronizing missing Traps and collecting statistic information after network outage between EMS and NE</a:t>
            </a:r>
          </a:p>
          <a:p>
            <a:pPr algn="ctr"/>
            <a:endParaRPr lang="en-US" sz="900" b="1" dirty="0" smtClean="0"/>
          </a:p>
          <a:p>
            <a:pPr algn="ctr"/>
            <a:r>
              <a:rPr lang="en-US" sz="900" b="1" dirty="0" smtClean="0"/>
              <a:t>*supported devices only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/>
          <p:nvPr/>
        </p:nvGrpSpPr>
        <p:grpSpPr>
          <a:xfrm>
            <a:off x="6654800" y="4373565"/>
            <a:ext cx="3403600" cy="3170237"/>
            <a:chOff x="6654800" y="4373563"/>
            <a:chExt cx="3403600" cy="3170237"/>
          </a:xfrm>
        </p:grpSpPr>
        <p:pic>
          <p:nvPicPr>
            <p:cNvPr id="1026" name="Picture 2" descr="D:\Ben-k-data\My Documents\My Pictures\RADview\Broshure\Man_wScreens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59563" y="4373563"/>
              <a:ext cx="3398837" cy="3170237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 bwMode="auto">
            <a:xfrm>
              <a:off x="6654800" y="4373880"/>
              <a:ext cx="3403600" cy="3169920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0"/>
                  </a:schemeClr>
                </a:gs>
                <a:gs pos="92000">
                  <a:schemeClr val="bg1"/>
                </a:gs>
              </a:gsLst>
              <a:path path="rect">
                <a:fillToRect l="100000" t="100000"/>
              </a:path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18"/>
              <a:endParaRPr lang="en-US" sz="2400" b="1" dirty="0" smtClean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RADview-EMS advanced FCAPS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</p:nvPr>
        </p:nvGraphicFramePr>
        <p:xfrm>
          <a:off x="520700" y="1325564"/>
          <a:ext cx="7753350" cy="5864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86753" y="766484"/>
            <a:ext cx="1771650" cy="389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8270348" y="1638052"/>
            <a:ext cx="402164" cy="646331"/>
          </a:xfrm>
          <a:prstGeom prst="rect">
            <a:avLst/>
          </a:prstGeom>
        </p:spPr>
        <p:txBody>
          <a:bodyPr wrap="square" lIns="91422" tIns="45711" rIns="91422" bIns="45711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F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70348" y="2766762"/>
            <a:ext cx="402164" cy="646331"/>
          </a:xfrm>
          <a:prstGeom prst="rect">
            <a:avLst/>
          </a:prstGeom>
        </p:spPr>
        <p:txBody>
          <a:bodyPr wrap="square" lIns="91422" tIns="45711" rIns="91422" bIns="45711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70348" y="3952627"/>
            <a:ext cx="402164" cy="646331"/>
          </a:xfrm>
          <a:prstGeom prst="rect">
            <a:avLst/>
          </a:prstGeom>
        </p:spPr>
        <p:txBody>
          <a:bodyPr wrap="square" lIns="91422" tIns="45711" rIns="91422" bIns="45711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70348" y="5124202"/>
            <a:ext cx="402164" cy="646331"/>
          </a:xfrm>
          <a:prstGeom prst="rect">
            <a:avLst/>
          </a:prstGeom>
        </p:spPr>
        <p:txBody>
          <a:bodyPr wrap="square" lIns="91422" tIns="45711" rIns="91422" bIns="45711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70348" y="6367214"/>
            <a:ext cx="402164" cy="646331"/>
          </a:xfrm>
          <a:prstGeom prst="rect">
            <a:avLst/>
          </a:prstGeom>
        </p:spPr>
        <p:txBody>
          <a:bodyPr wrap="square" lIns="91422" tIns="45711" rIns="91422" bIns="45711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00"/>
                            </p:stCondLst>
                            <p:childTnLst>
                              <p:par>
                                <p:cTn id="2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"/>
                            </p:stCondLst>
                            <p:childTnLst>
                              <p:par>
                                <p:cTn id="33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639" y="1289538"/>
            <a:ext cx="8555325" cy="592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looks like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937" y="2606041"/>
            <a:ext cx="3282981" cy="160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645" y="4770314"/>
            <a:ext cx="8475017" cy="1676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5575" y="3927794"/>
            <a:ext cx="5334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7876" y="2706689"/>
            <a:ext cx="5334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1097" y="2652713"/>
            <a:ext cx="68104" cy="6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1097" y="2757488"/>
            <a:ext cx="68104" cy="6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1097" y="2871787"/>
            <a:ext cx="68104" cy="6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7218" y="2931320"/>
            <a:ext cx="809040" cy="22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bgerundetes Rechteck 12"/>
          <p:cNvSpPr/>
          <p:nvPr/>
        </p:nvSpPr>
        <p:spPr>
          <a:xfrm>
            <a:off x="1221581" y="2845596"/>
            <a:ext cx="531020" cy="3238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1123950" y="2923383"/>
            <a:ext cx="669132" cy="155575"/>
          </a:xfrm>
          <a:prstGeom prst="rect">
            <a:avLst/>
          </a:prstGeom>
          <a:noFill/>
        </p:spPr>
        <p:txBody>
          <a:bodyPr wrap="square" lIns="91431" tIns="45715" rIns="91431" bIns="45715" rtlCol="0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sz="800" b="1" dirty="0" smtClean="0">
                <a:latin typeface="+mn-lt"/>
              </a:rPr>
              <a:t>RICi-16_1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126347" y="3021020"/>
            <a:ext cx="669132" cy="155575"/>
          </a:xfrm>
          <a:prstGeom prst="rect">
            <a:avLst/>
          </a:prstGeom>
          <a:noFill/>
        </p:spPr>
        <p:txBody>
          <a:bodyPr wrap="square" lIns="91431" tIns="45715" rIns="91431" bIns="45715" rtlCol="0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sz="800" b="1" dirty="0" smtClean="0">
                <a:latin typeface="+mn-lt"/>
              </a:rPr>
              <a:t>RICi-16_2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9193" y="2974183"/>
            <a:ext cx="68104" cy="6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6811" y="3078958"/>
            <a:ext cx="68104" cy="6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1088263" y="2816232"/>
            <a:ext cx="669132" cy="155575"/>
          </a:xfrm>
          <a:prstGeom prst="rect">
            <a:avLst/>
          </a:prstGeom>
          <a:noFill/>
        </p:spPr>
        <p:txBody>
          <a:bodyPr wrap="square" lIns="91431" tIns="45715" rIns="91431" bIns="45715" rtlCol="0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sz="800" b="1" dirty="0" smtClean="0">
                <a:latin typeface="+mn-lt"/>
              </a:rPr>
              <a:t>ETX-202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0647" y="2687637"/>
            <a:ext cx="68104" cy="6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639" y="1289538"/>
            <a:ext cx="8555325" cy="592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Things Easy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937" y="2606041"/>
            <a:ext cx="3282981" cy="160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645" y="4770314"/>
            <a:ext cx="8475017" cy="1676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5575" y="3927794"/>
            <a:ext cx="5334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7876" y="2706689"/>
            <a:ext cx="5334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1097" y="2652713"/>
            <a:ext cx="68104" cy="6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1097" y="2757488"/>
            <a:ext cx="68104" cy="6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1097" y="2871787"/>
            <a:ext cx="68104" cy="6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7218" y="2931320"/>
            <a:ext cx="809040" cy="22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bgerundetes Rechteck 12"/>
          <p:cNvSpPr/>
          <p:nvPr/>
        </p:nvSpPr>
        <p:spPr>
          <a:xfrm>
            <a:off x="1221581" y="2845596"/>
            <a:ext cx="531020" cy="3238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1123950" y="2923383"/>
            <a:ext cx="669132" cy="155575"/>
          </a:xfrm>
          <a:prstGeom prst="rect">
            <a:avLst/>
          </a:prstGeom>
          <a:noFill/>
        </p:spPr>
        <p:txBody>
          <a:bodyPr wrap="square" lIns="91431" tIns="45715" rIns="91431" bIns="45715" rtlCol="0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sz="800" b="1" dirty="0" smtClean="0">
                <a:latin typeface="+mn-lt"/>
              </a:rPr>
              <a:t>RICi-16_1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126347" y="3021020"/>
            <a:ext cx="669132" cy="155575"/>
          </a:xfrm>
          <a:prstGeom prst="rect">
            <a:avLst/>
          </a:prstGeom>
          <a:noFill/>
        </p:spPr>
        <p:txBody>
          <a:bodyPr wrap="square" lIns="91431" tIns="45715" rIns="91431" bIns="45715" rtlCol="0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sz="800" b="1" dirty="0" smtClean="0">
                <a:latin typeface="+mn-lt"/>
              </a:rPr>
              <a:t>RICi-16_2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9193" y="2974183"/>
            <a:ext cx="68104" cy="6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6811" y="3078958"/>
            <a:ext cx="68104" cy="6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1088263" y="2816232"/>
            <a:ext cx="669132" cy="155575"/>
          </a:xfrm>
          <a:prstGeom prst="rect">
            <a:avLst/>
          </a:prstGeom>
          <a:noFill/>
        </p:spPr>
        <p:txBody>
          <a:bodyPr wrap="square" lIns="91431" tIns="45715" rIns="91431" bIns="45715" rtlCol="0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sz="800" b="1" dirty="0" smtClean="0">
                <a:latin typeface="+mn-lt"/>
              </a:rPr>
              <a:t>ETX-202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0647" y="2687637"/>
            <a:ext cx="68104" cy="6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8351" y="2414182"/>
            <a:ext cx="7277100" cy="163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639" y="1289538"/>
            <a:ext cx="8555325" cy="592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Things Easy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937" y="2606041"/>
            <a:ext cx="3282981" cy="160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645" y="4770314"/>
            <a:ext cx="8475017" cy="1676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5575" y="3927794"/>
            <a:ext cx="5334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7876" y="2706689"/>
            <a:ext cx="5334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1097" y="2652713"/>
            <a:ext cx="68104" cy="6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1097" y="2757488"/>
            <a:ext cx="68104" cy="6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1097" y="2871787"/>
            <a:ext cx="68104" cy="6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7218" y="2931320"/>
            <a:ext cx="809040" cy="22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bgerundetes Rechteck 12"/>
          <p:cNvSpPr/>
          <p:nvPr/>
        </p:nvSpPr>
        <p:spPr>
          <a:xfrm>
            <a:off x="1221581" y="2845596"/>
            <a:ext cx="531020" cy="3238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1123950" y="2923383"/>
            <a:ext cx="669132" cy="155575"/>
          </a:xfrm>
          <a:prstGeom prst="rect">
            <a:avLst/>
          </a:prstGeom>
          <a:noFill/>
        </p:spPr>
        <p:txBody>
          <a:bodyPr wrap="square" lIns="91431" tIns="45715" rIns="91431" bIns="45715" rtlCol="0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sz="800" b="1" dirty="0" smtClean="0">
                <a:latin typeface="+mn-lt"/>
              </a:rPr>
              <a:t>RICi-16_1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126347" y="3021020"/>
            <a:ext cx="669132" cy="155575"/>
          </a:xfrm>
          <a:prstGeom prst="rect">
            <a:avLst/>
          </a:prstGeom>
          <a:noFill/>
        </p:spPr>
        <p:txBody>
          <a:bodyPr wrap="square" lIns="91431" tIns="45715" rIns="91431" bIns="45715" rtlCol="0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sz="800" b="1" dirty="0" smtClean="0">
                <a:latin typeface="+mn-lt"/>
              </a:rPr>
              <a:t>RICi-16_2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9193" y="2974183"/>
            <a:ext cx="68104" cy="6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6811" y="3078958"/>
            <a:ext cx="68104" cy="6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1088263" y="2816232"/>
            <a:ext cx="669132" cy="155575"/>
          </a:xfrm>
          <a:prstGeom prst="rect">
            <a:avLst/>
          </a:prstGeom>
          <a:noFill/>
        </p:spPr>
        <p:txBody>
          <a:bodyPr wrap="square" lIns="91431" tIns="45715" rIns="91431" bIns="45715" rtlCol="0"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sz="800" b="1" dirty="0" smtClean="0">
                <a:latin typeface="+mn-lt"/>
              </a:rPr>
              <a:t>ETX-202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0647" y="2687637"/>
            <a:ext cx="68104" cy="6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8351" y="2414182"/>
            <a:ext cx="7277100" cy="163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6801" y="1814633"/>
            <a:ext cx="6971567" cy="533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4428149"/>
            <a:ext cx="10058400" cy="3115651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metal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0533" tIns="50267" rIns="100533" bIns="50267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RADview-EMS</a:t>
            </a:r>
            <a:br>
              <a:rPr lang="en-US" dirty="0" smtClean="0"/>
            </a:br>
            <a:r>
              <a:rPr lang="en-US" sz="2800" dirty="0" smtClean="0">
                <a:solidFill>
                  <a:srgbClr val="FFC000"/>
                </a:solidFill>
                <a:latin typeface="Forte" pitchFamily="66" charset="0"/>
              </a:rPr>
              <a:t>New Features</a:t>
            </a:r>
            <a:endParaRPr lang="en-US" sz="3100" dirty="0" smtClean="0">
              <a:solidFill>
                <a:srgbClr val="FFC000"/>
              </a:solidFill>
              <a:latin typeface="Forte" pitchFamily="66" charset="0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506323" y="1489591"/>
            <a:ext cx="2046550" cy="717715"/>
            <a:chOff x="3094" y="112113"/>
            <a:chExt cx="1860500" cy="6524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grpSpPr>
        <p:sp>
          <p:nvSpPr>
            <p:cNvPr id="24" name="Rectangle 23"/>
            <p:cNvSpPr/>
            <p:nvPr/>
          </p:nvSpPr>
          <p:spPr>
            <a:xfrm>
              <a:off x="3094" y="112113"/>
              <a:ext cx="1860500" cy="652468"/>
            </a:xfrm>
            <a:prstGeom prst="rect">
              <a:avLst/>
            </a:prstGeom>
            <a:solidFill>
              <a:srgbClr val="C0504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C0504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3094" y="112113"/>
              <a:ext cx="1860500" cy="6524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algn="ctr" defTabSz="87967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 smtClean="0">
                  <a:solidFill>
                    <a:sysClr val="window" lastClr="FFFFFF"/>
                  </a:solidFill>
                </a:rPr>
                <a:t>Improve ease of use</a:t>
              </a:r>
              <a:endParaRPr lang="en-US" sz="2000" dirty="0">
                <a:solidFill>
                  <a:sysClr val="window" lastClr="FFFFFF"/>
                </a:solidFill>
              </a:endParaRPr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2839390" y="1489591"/>
            <a:ext cx="2046550" cy="717715"/>
            <a:chOff x="2124064" y="112113"/>
            <a:chExt cx="1860500" cy="652468"/>
          </a:xfr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2" name="Rectangle 21"/>
            <p:cNvSpPr/>
            <p:nvPr/>
          </p:nvSpPr>
          <p:spPr>
            <a:xfrm>
              <a:off x="2124064" y="112113"/>
              <a:ext cx="1860500" cy="652468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2124064" y="112113"/>
              <a:ext cx="1860500" cy="65246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algn="ctr" defTabSz="87967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 smtClean="0">
                  <a:solidFill>
                    <a:srgbClr val="FFFFFF">
                      <a:lumMod val="75000"/>
                    </a:srgbClr>
                  </a:solidFill>
                </a:rPr>
                <a:t>Interoperability</a:t>
              </a:r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5172459" y="1489591"/>
            <a:ext cx="2046550" cy="717715"/>
            <a:chOff x="4245035" y="112113"/>
            <a:chExt cx="1860500" cy="652468"/>
          </a:xfr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0" name="Rectangle 19"/>
            <p:cNvSpPr/>
            <p:nvPr/>
          </p:nvSpPr>
          <p:spPr>
            <a:xfrm>
              <a:off x="4245035" y="112113"/>
              <a:ext cx="1860500" cy="652468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4245035" y="112113"/>
              <a:ext cx="1860500" cy="65246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algn="ctr" defTabSz="87967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 smtClean="0">
                  <a:solidFill>
                    <a:srgbClr val="FFFFFF">
                      <a:lumMod val="75000"/>
                    </a:srgbClr>
                  </a:solidFill>
                </a:rPr>
                <a:t>Performance portal </a:t>
              </a: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505526" y="1489591"/>
            <a:ext cx="2046550" cy="717715"/>
            <a:chOff x="6366005" y="112113"/>
            <a:chExt cx="1860500" cy="652468"/>
          </a:xfr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8" name="Rectangle 17"/>
            <p:cNvSpPr/>
            <p:nvPr/>
          </p:nvSpPr>
          <p:spPr>
            <a:xfrm>
              <a:off x="6366005" y="112113"/>
              <a:ext cx="1860500" cy="652468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6366005" y="112113"/>
              <a:ext cx="1860500" cy="65246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algn="ctr" defTabSz="87967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dirty="0" smtClean="0">
                  <a:solidFill>
                    <a:srgbClr val="FFFFFF">
                      <a:lumMod val="75000"/>
                    </a:srgbClr>
                  </a:solidFill>
                </a:rPr>
                <a:t>Convergence of ordering options </a:t>
              </a:r>
            </a:p>
          </p:txBody>
        </p:sp>
      </p:grpSp>
      <p:grpSp>
        <p:nvGrpSpPr>
          <p:cNvPr id="7" name="Group 27"/>
          <p:cNvGrpSpPr/>
          <p:nvPr/>
        </p:nvGrpSpPr>
        <p:grpSpPr>
          <a:xfrm>
            <a:off x="486666" y="2759942"/>
            <a:ext cx="9130143" cy="3617585"/>
            <a:chOff x="442424" y="2509033"/>
            <a:chExt cx="8300130" cy="3288714"/>
          </a:xfrm>
        </p:grpSpPr>
        <p:pic>
          <p:nvPicPr>
            <p:cNvPr id="1026" name="Picture 2" descr="D:\Users\ben_k\Pictures\RADview\RADview-EMS\customer-2.pn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424" y="2509033"/>
              <a:ext cx="4096121" cy="2995842"/>
            </a:xfrm>
            <a:prstGeom prst="rect">
              <a:avLst/>
            </a:prstGeom>
            <a:ln w="3175">
              <a:noFill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1027" name="Picture 3" descr="D:\Users\ben_k\Pictures\RADview\RADview-EMS\Inventory-2.png"/>
            <p:cNvPicPr>
              <a:picLocks noChangeArrowheads="1"/>
            </p:cNvPicPr>
            <p:nvPr/>
          </p:nvPicPr>
          <p:blipFill>
            <a:blip r:embed="rId4" cstate="print"/>
            <a:srcRect b="4467"/>
            <a:stretch>
              <a:fillRect/>
            </a:stretch>
          </p:blipFill>
          <p:spPr bwMode="auto">
            <a:xfrm>
              <a:off x="4646433" y="2512869"/>
              <a:ext cx="4096121" cy="2999232"/>
            </a:xfrm>
            <a:prstGeom prst="rect">
              <a:avLst/>
            </a:prstGeom>
            <a:ln w="3175">
              <a:noFill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1240783" y="5428415"/>
              <a:ext cx="24994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kern="0" dirty="0" smtClean="0">
                  <a:solidFill>
                    <a:srgbClr val="000000"/>
                  </a:solidFill>
                  <a:latin typeface="Calibri"/>
                  <a:cs typeface="Times New Roman" charset="0"/>
                </a:rPr>
                <a:t>Customer Management </a:t>
              </a:r>
              <a:endParaRPr lang="en-US" sz="2000" b="1" dirty="0">
                <a:solidFill>
                  <a:srgbClr val="00000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468837" y="5428415"/>
              <a:ext cx="24513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kern="0" dirty="0" smtClean="0">
                  <a:solidFill>
                    <a:srgbClr val="000000"/>
                  </a:solidFill>
                  <a:latin typeface="Calibri"/>
                  <a:cs typeface="Times New Roman" charset="0"/>
                </a:rPr>
                <a:t>Resource Management </a:t>
              </a:r>
              <a:endParaRPr lang="en-US" sz="2000" b="1" dirty="0">
                <a:solidFill>
                  <a:srgbClr val="000000"/>
                </a:solidFill>
                <a:latin typeface="Times New Roman" charset="0"/>
                <a:cs typeface="Times New Roman" charset="0"/>
              </a:endParaRPr>
            </a:p>
          </p:txBody>
        </p:sp>
      </p:grpSp>
      <p:grpSp>
        <p:nvGrpSpPr>
          <p:cNvPr id="8" name="Group 36"/>
          <p:cNvGrpSpPr/>
          <p:nvPr/>
        </p:nvGrpSpPr>
        <p:grpSpPr>
          <a:xfrm>
            <a:off x="489287" y="2835293"/>
            <a:ext cx="9106266" cy="3538134"/>
            <a:chOff x="444806" y="2198405"/>
            <a:chExt cx="8278424" cy="3216485"/>
          </a:xfrm>
        </p:grpSpPr>
        <p:sp>
          <p:nvSpPr>
            <p:cNvPr id="31" name="Rectangle 30"/>
            <p:cNvSpPr/>
            <p:nvPr/>
          </p:nvSpPr>
          <p:spPr>
            <a:xfrm>
              <a:off x="4003718" y="5046320"/>
              <a:ext cx="1302556" cy="3685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kern="0" dirty="0" smtClean="0">
                  <a:solidFill>
                    <a:srgbClr val="000000"/>
                  </a:solidFill>
                  <a:latin typeface="Calibri"/>
                  <a:cs typeface="Times New Roman" charset="0"/>
                </a:rPr>
                <a:t>Zero-Touch</a:t>
              </a:r>
              <a:endParaRPr lang="en-US" sz="2000" b="1" dirty="0">
                <a:solidFill>
                  <a:srgbClr val="000000"/>
                </a:solidFill>
                <a:latin typeface="Times New Roman" charset="0"/>
                <a:cs typeface="Times New Roman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4806" y="2198405"/>
              <a:ext cx="2612327" cy="2920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77855" y="2198405"/>
              <a:ext cx="2612327" cy="2920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10903" y="2198405"/>
              <a:ext cx="2612327" cy="2920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</p:pic>
      </p:grpSp>
      <p:grpSp>
        <p:nvGrpSpPr>
          <p:cNvPr id="9" name="Group 40"/>
          <p:cNvGrpSpPr/>
          <p:nvPr/>
        </p:nvGrpSpPr>
        <p:grpSpPr>
          <a:xfrm>
            <a:off x="1692046" y="2748351"/>
            <a:ext cx="6766585" cy="3697643"/>
            <a:chOff x="1538218" y="2498501"/>
            <a:chExt cx="6151441" cy="3361494"/>
          </a:xfrm>
          <a:effectLst>
            <a:outerShdw blurRad="152400" dist="88900" dir="5400000" sx="90000" sy="-19000" rotWithShape="0">
              <a:prstClr val="black">
                <a:alpha val="15000"/>
              </a:prstClr>
            </a:outerShdw>
          </a:effectLst>
        </p:grpSpPr>
        <p:pic>
          <p:nvPicPr>
            <p:cNvPr id="51201" name="Picture 1" descr="\\192.114.24.201\MNG-RadView\mng\TEMP\EMS-3.00A13\2.png"/>
            <p:cNvPicPr>
              <a:picLocks noChangeAspect="1" noChangeArrowheads="1"/>
            </p:cNvPicPr>
            <p:nvPr/>
          </p:nvPicPr>
          <p:blipFill>
            <a:blip r:embed="rId8" cstate="print"/>
            <a:srcRect b="37714"/>
            <a:stretch>
              <a:fillRect/>
            </a:stretch>
          </p:blipFill>
          <p:spPr bwMode="auto">
            <a:xfrm>
              <a:off x="1538218" y="2498501"/>
              <a:ext cx="6151441" cy="306517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ectangle 39"/>
            <p:cNvSpPr/>
            <p:nvPr/>
          </p:nvSpPr>
          <p:spPr>
            <a:xfrm>
              <a:off x="3243210" y="5490663"/>
              <a:ext cx="24897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kern="0" dirty="0" smtClean="0">
                  <a:solidFill>
                    <a:srgbClr val="000000"/>
                  </a:solidFill>
                  <a:latin typeface="Calibri"/>
                  <a:cs typeface="Times New Roman" charset="0"/>
                </a:rPr>
                <a:t>Link status &amp;new layout</a:t>
              </a:r>
              <a:endParaRPr lang="en-US" sz="2000" b="1" dirty="0">
                <a:solidFill>
                  <a:srgbClr val="000000"/>
                </a:solidFill>
                <a:latin typeface="Times New Roman" charset="0"/>
                <a:cs typeface="Times New Roman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ster-2007">
  <a:themeElements>
    <a:clrScheme name="">
      <a:dk1>
        <a:srgbClr val="000000"/>
      </a:dk1>
      <a:lt1>
        <a:srgbClr val="FFFFFF"/>
      </a:lt1>
      <a:dk2>
        <a:srgbClr val="339999"/>
      </a:dk2>
      <a:lt2>
        <a:srgbClr val="808080"/>
      </a:lt2>
      <a:accent1>
        <a:srgbClr val="999966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CAB8"/>
      </a:accent5>
      <a:accent6>
        <a:srgbClr val="B9B95C"/>
      </a:accent6>
      <a:hlink>
        <a:srgbClr val="6699FF"/>
      </a:hlink>
      <a:folHlink>
        <a:srgbClr val="CC6633"/>
      </a:folHlink>
    </a:clrScheme>
    <a:fontScheme name="Default Design">
      <a:majorFont>
        <a:latin typeface="Verdana"/>
        <a:ea typeface=""/>
        <a:cs typeface="Arial"/>
      </a:majorFont>
      <a:minorFont>
        <a:latin typeface="Verdana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ADtemplate-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294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lnSpc>
            <a:spcPct val="85000"/>
          </a:lnSpc>
          <a:defRPr sz="1100" b="1"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C00000"/>
        </a:dk2>
        <a:lt2>
          <a:srgbClr val="969696"/>
        </a:lt2>
        <a:accent1>
          <a:srgbClr val="C00000"/>
        </a:accent1>
        <a:accent2>
          <a:srgbClr val="0098A1"/>
        </a:accent2>
        <a:accent3>
          <a:srgbClr val="FFFFFF"/>
        </a:accent3>
        <a:accent4>
          <a:srgbClr val="000000"/>
        </a:accent4>
        <a:accent5>
          <a:srgbClr val="DCAAAA"/>
        </a:accent5>
        <a:accent6>
          <a:srgbClr val="008991"/>
        </a:accent6>
        <a:hlink>
          <a:srgbClr val="F29400"/>
        </a:hlink>
        <a:folHlink>
          <a:srgbClr val="0098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RADtemplate-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294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lnSpc>
            <a:spcPct val="85000"/>
          </a:lnSpc>
          <a:defRPr sz="1100" b="1"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C00000"/>
        </a:dk2>
        <a:lt2>
          <a:srgbClr val="969696"/>
        </a:lt2>
        <a:accent1>
          <a:srgbClr val="C00000"/>
        </a:accent1>
        <a:accent2>
          <a:srgbClr val="0098A1"/>
        </a:accent2>
        <a:accent3>
          <a:srgbClr val="FFFFFF"/>
        </a:accent3>
        <a:accent4>
          <a:srgbClr val="000000"/>
        </a:accent4>
        <a:accent5>
          <a:srgbClr val="DCAAAA"/>
        </a:accent5>
        <a:accent6>
          <a:srgbClr val="008991"/>
        </a:accent6>
        <a:hlink>
          <a:srgbClr val="F29400"/>
        </a:hlink>
        <a:folHlink>
          <a:srgbClr val="0098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master-2010">
  <a:themeElements>
    <a:clrScheme name="Default Design 1">
      <a:dk1>
        <a:srgbClr val="000000"/>
      </a:dk1>
      <a:lt1>
        <a:srgbClr val="FFFFFF"/>
      </a:lt1>
      <a:dk2>
        <a:srgbClr val="C00000"/>
      </a:dk2>
      <a:lt2>
        <a:srgbClr val="969696"/>
      </a:lt2>
      <a:accent1>
        <a:srgbClr val="C00000"/>
      </a:accent1>
      <a:accent2>
        <a:srgbClr val="0098A1"/>
      </a:accent2>
      <a:accent3>
        <a:srgbClr val="FFFFFF"/>
      </a:accent3>
      <a:accent4>
        <a:srgbClr val="000000"/>
      </a:accent4>
      <a:accent5>
        <a:srgbClr val="DCAAAA"/>
      </a:accent5>
      <a:accent6>
        <a:srgbClr val="008991"/>
      </a:accent6>
      <a:hlink>
        <a:srgbClr val="F29400"/>
      </a:hlink>
      <a:folHlink>
        <a:srgbClr val="0098A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lnSpc>
            <a:spcPct val="85000"/>
          </a:lnSpc>
          <a:defRPr sz="1100" b="1"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C00000"/>
        </a:dk2>
        <a:lt2>
          <a:srgbClr val="969696"/>
        </a:lt2>
        <a:accent1>
          <a:srgbClr val="C00000"/>
        </a:accent1>
        <a:accent2>
          <a:srgbClr val="0098A1"/>
        </a:accent2>
        <a:accent3>
          <a:srgbClr val="FFFFFF"/>
        </a:accent3>
        <a:accent4>
          <a:srgbClr val="000000"/>
        </a:accent4>
        <a:accent5>
          <a:srgbClr val="DCAAAA"/>
        </a:accent5>
        <a:accent6>
          <a:srgbClr val="008991"/>
        </a:accent6>
        <a:hlink>
          <a:srgbClr val="F29400"/>
        </a:hlink>
        <a:folHlink>
          <a:srgbClr val="0098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RADtemplate-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294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lnSpc>
            <a:spcPct val="85000"/>
          </a:lnSpc>
          <a:defRPr sz="1100" b="1"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C00000"/>
        </a:dk2>
        <a:lt2>
          <a:srgbClr val="969696"/>
        </a:lt2>
        <a:accent1>
          <a:srgbClr val="C00000"/>
        </a:accent1>
        <a:accent2>
          <a:srgbClr val="0098A1"/>
        </a:accent2>
        <a:accent3>
          <a:srgbClr val="FFFFFF"/>
        </a:accent3>
        <a:accent4>
          <a:srgbClr val="000000"/>
        </a:accent4>
        <a:accent5>
          <a:srgbClr val="DCAAAA"/>
        </a:accent5>
        <a:accent6>
          <a:srgbClr val="008991"/>
        </a:accent6>
        <a:hlink>
          <a:srgbClr val="F29400"/>
        </a:hlink>
        <a:folHlink>
          <a:srgbClr val="0098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master-2007</Template>
  <TotalTime>0</TotalTime>
  <Words>1402</Words>
  <Application>Microsoft Office PowerPoint</Application>
  <PresentationFormat>Benutzerdefiniert</PresentationFormat>
  <Paragraphs>462</Paragraphs>
  <Slides>39</Slides>
  <Notes>16</Notes>
  <HiddenSlides>0</HiddenSlides>
  <MMClips>0</MMClips>
  <ScaleCrop>false</ScaleCrop>
  <HeadingPairs>
    <vt:vector size="4" baseType="variant">
      <vt:variant>
        <vt:lpstr>Design</vt:lpstr>
      </vt:variant>
      <vt:variant>
        <vt:i4>5</vt:i4>
      </vt:variant>
      <vt:variant>
        <vt:lpstr>Folientitel</vt:lpstr>
      </vt:variant>
      <vt:variant>
        <vt:i4>39</vt:i4>
      </vt:variant>
    </vt:vector>
  </HeadingPairs>
  <TitlesOfParts>
    <vt:vector size="44" baseType="lpstr">
      <vt:lpstr>master-2007</vt:lpstr>
      <vt:lpstr>RADtemplate-2010</vt:lpstr>
      <vt:lpstr>1_RADtemplate-2010</vt:lpstr>
      <vt:lpstr>4_master-2010</vt:lpstr>
      <vt:lpstr>2_RADtemplate-2010</vt:lpstr>
      <vt:lpstr>RADview-EMS Version 3.0 incl. Performance Portal</vt:lpstr>
      <vt:lpstr>Folie 2</vt:lpstr>
      <vt:lpstr>RADview Value Proposition</vt:lpstr>
      <vt:lpstr>Network Management Topology Scheme</vt:lpstr>
      <vt:lpstr>RADview-EMS advanced FCAPS</vt:lpstr>
      <vt:lpstr>How it looks like</vt:lpstr>
      <vt:lpstr>Make Things Easy </vt:lpstr>
      <vt:lpstr>Make Things Easy </vt:lpstr>
      <vt:lpstr>RADview-EMS New Features</vt:lpstr>
      <vt:lpstr>RADview-EMS  New Features</vt:lpstr>
      <vt:lpstr>RADview-EMS  New Features</vt:lpstr>
      <vt:lpstr>RADview-EMS  New Features</vt:lpstr>
      <vt:lpstr>RADview-EMS  Resource Management</vt:lpstr>
      <vt:lpstr>RADview-EMS  Customer Management</vt:lpstr>
      <vt:lpstr>RADview-EMS  Configuration Management</vt:lpstr>
      <vt:lpstr>Configuration Management</vt:lpstr>
      <vt:lpstr>Task Management Jobs</vt:lpstr>
      <vt:lpstr>Job Management</vt:lpstr>
      <vt:lpstr>RADview-EMS Supports 3rd Party equipment</vt:lpstr>
      <vt:lpstr>Folie 20</vt:lpstr>
      <vt:lpstr>RADview-EMS Performance portal</vt:lpstr>
      <vt:lpstr>RADview-EMS Performance portal</vt:lpstr>
      <vt:lpstr>RADview-EMS Performance portal</vt:lpstr>
      <vt:lpstr>RADview-EMS Performance portal</vt:lpstr>
      <vt:lpstr>RADview-EMS Performance portal</vt:lpstr>
      <vt:lpstr>RADview-EMS Performance portal</vt:lpstr>
      <vt:lpstr>RADview-EMS Performance portal</vt:lpstr>
      <vt:lpstr>RADview-EMS Performance portal</vt:lpstr>
      <vt:lpstr>RADview-EMS Turnkey System – Plug &amp; Play</vt:lpstr>
      <vt:lpstr> Business-Continuity Levels </vt:lpstr>
      <vt:lpstr>Business-Continuity Options </vt:lpstr>
      <vt:lpstr>Integrations</vt:lpstr>
      <vt:lpstr>RADview Packages</vt:lpstr>
      <vt:lpstr>Success Stories</vt:lpstr>
      <vt:lpstr>B2B Ethernet Connection DSLAM Backhaul over PSN</vt:lpstr>
      <vt:lpstr>Multiple Services over RAD Equipment</vt:lpstr>
      <vt:lpstr>RADview Release Schedule</vt:lpstr>
      <vt:lpstr>Summary</vt:lpstr>
      <vt:lpstr>Folie 39</vt:lpstr>
    </vt:vector>
  </TitlesOfParts>
  <Company>RAD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RADview-EMS introduction</dc:title>
  <dc:creator>Ben Kapon</dc:creator>
  <cp:keywords>RADview</cp:keywords>
  <dc:description>2008.10_RADview-EMS introduction &amp; ACE</dc:description>
  <cp:lastModifiedBy>skaterkalle</cp:lastModifiedBy>
  <cp:revision>1167</cp:revision>
  <dcterms:created xsi:type="dcterms:W3CDTF">2004-02-02T11:54:59Z</dcterms:created>
  <dcterms:modified xsi:type="dcterms:W3CDTF">2012-02-14T19:59:52Z</dcterms:modified>
  <cp:category>Network Management</cp:category>
</cp:coreProperties>
</file>